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Glacial Indifference Bold" panose="020B0604020202020204" charset="0"/>
      <p:regular r:id="rId15"/>
    </p:embeddedFont>
    <p:embeddedFont>
      <p:font typeface="Montserrat Bold" panose="020B0604020202020204" charset="0"/>
      <p:regular r:id="rId16"/>
    </p:embeddedFont>
    <p:embeddedFont>
      <p:font typeface="Poppins" panose="00000500000000000000" pitchFamily="2" charset="0"/>
      <p:regular r:id="rId17"/>
      <p:bold r:id="rId18"/>
    </p:embeddedFont>
    <p:embeddedFont>
      <p:font typeface="Poppins Bold" panose="00000800000000000000"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0068" autoAdjust="0"/>
  </p:normalViewPr>
  <p:slideViewPr>
    <p:cSldViewPr>
      <p:cViewPr varScale="1">
        <p:scale>
          <a:sx n="42" d="100"/>
          <a:sy n="42" d="100"/>
        </p:scale>
        <p:origin x="1426" y="-8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4AD00E-DF3D-40F8-A647-AD211611F5AE}" type="datetimeFigureOut">
              <a:rPr lang="en-US" smtClean="0"/>
              <a:t>6/11/2026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526BBD-4A36-4D13-BAD2-0DEE37C1400B}" type="slidenum">
              <a:rPr lang="en-US" smtClean="0"/>
              <a:t>‹#›</a:t>
            </a:fld>
            <a:endParaRPr lang="en-US"/>
          </a:p>
        </p:txBody>
      </p:sp>
    </p:spTree>
    <p:extLst>
      <p:ext uri="{BB962C8B-B14F-4D97-AF65-F5344CB8AC3E}">
        <p14:creationId xmlns:p14="http://schemas.microsoft.com/office/powerpoint/2010/main" val="3818989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ffectLst/>
              </a:rPr>
              <a:t>"Hello everyone. My name is Neelam and my student ID is 2508687. Today I am going to talk about Bowlby’s Attachment Theory and how it can help us understand and support Isaac, a 4-year-old boy.</a:t>
            </a:r>
          </a:p>
          <a:p>
            <a:endParaRPr lang="en-US" dirty="0"/>
          </a:p>
        </p:txBody>
      </p:sp>
      <p:sp>
        <p:nvSpPr>
          <p:cNvPr id="4" name="Slide Number Placeholder 3"/>
          <p:cNvSpPr>
            <a:spLocks noGrp="1"/>
          </p:cNvSpPr>
          <p:nvPr>
            <p:ph type="sldNum" sz="quarter" idx="5"/>
          </p:nvPr>
        </p:nvSpPr>
        <p:spPr/>
        <p:txBody>
          <a:bodyPr/>
          <a:lstStyle/>
          <a:p>
            <a:fld id="{DA526BBD-4A36-4D13-BAD2-0DEE37C1400B}" type="slidenum">
              <a:rPr lang="en-US" smtClean="0"/>
              <a:t>1</a:t>
            </a:fld>
            <a:endParaRPr lang="en-US"/>
          </a:p>
        </p:txBody>
      </p:sp>
    </p:spTree>
    <p:extLst>
      <p:ext uri="{BB962C8B-B14F-4D97-AF65-F5344CB8AC3E}">
        <p14:creationId xmlns:p14="http://schemas.microsoft.com/office/powerpoint/2010/main" val="1053998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rPr>
              <a:t>Commentary:</a:t>
            </a:r>
            <a:r>
              <a:rPr lang="en-US" dirty="0">
                <a:effectLst/>
              </a:rPr>
              <a:t> "This slide shows Isaac’s story. He is a 4-year-old boy who goes to a Children’s Centre in London. He lives with his single mother. His mother has post-natal depression and has little support. The family moved to London recently and Isaac had many changes in childcare.</a:t>
            </a:r>
          </a:p>
          <a:p>
            <a:r>
              <a:rPr lang="en-US" dirty="0">
                <a:effectLst/>
              </a:rPr>
              <a:t>Staff observed that Isaac is quiet and does not play much. He gets very upset when his mother leaves. He has slow language development and finds it hard to join group activities.</a:t>
            </a:r>
          </a:p>
          <a:p>
            <a:r>
              <a:rPr lang="en-US" dirty="0">
                <a:effectLst/>
              </a:rPr>
              <a:t>The aim of my presentation is to examine Isaac’s development using Bowlby’s Attachment Theory and suggest practical ways to support him."</a:t>
            </a:r>
          </a:p>
          <a:p>
            <a:endParaRPr lang="en-US" dirty="0"/>
          </a:p>
        </p:txBody>
      </p:sp>
      <p:sp>
        <p:nvSpPr>
          <p:cNvPr id="4" name="Slide Number Placeholder 3"/>
          <p:cNvSpPr>
            <a:spLocks noGrp="1"/>
          </p:cNvSpPr>
          <p:nvPr>
            <p:ph type="sldNum" sz="quarter" idx="5"/>
          </p:nvPr>
        </p:nvSpPr>
        <p:spPr/>
        <p:txBody>
          <a:bodyPr/>
          <a:lstStyle/>
          <a:p>
            <a:fld id="{DA526BBD-4A36-4D13-BAD2-0DEE37C1400B}" type="slidenum">
              <a:rPr lang="en-US" smtClean="0"/>
              <a:t>2</a:t>
            </a:fld>
            <a:endParaRPr lang="en-US"/>
          </a:p>
        </p:txBody>
      </p:sp>
    </p:spTree>
    <p:extLst>
      <p:ext uri="{BB962C8B-B14F-4D97-AF65-F5344CB8AC3E}">
        <p14:creationId xmlns:p14="http://schemas.microsoft.com/office/powerpoint/2010/main" val="564465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rPr>
              <a:t>Slide 3: Bowlby’s Attachment Theory</a:t>
            </a:r>
            <a:r>
              <a:rPr lang="en-US" dirty="0">
                <a:effectLst/>
              </a:rPr>
              <a:t> </a:t>
            </a:r>
            <a:r>
              <a:rPr lang="en-US" b="1" dirty="0">
                <a:effectLst/>
              </a:rPr>
              <a:t>Commentary:</a:t>
            </a:r>
            <a:r>
              <a:rPr lang="en-US" dirty="0">
                <a:effectLst/>
              </a:rPr>
              <a:t> I chose Bowlby’s Attachment Theory. This theory was developed by John Bowlby in 1969.</a:t>
            </a:r>
          </a:p>
          <a:p>
            <a:r>
              <a:rPr lang="en-US" dirty="0">
                <a:effectLst/>
              </a:rPr>
              <a:t>The main ideas are:</a:t>
            </a:r>
          </a:p>
          <a:p>
            <a:r>
              <a:rPr lang="en-US" dirty="0"/>
              <a:t>Attachment is a strong emotional connection between a child and caregiver.</a:t>
            </a:r>
          </a:p>
          <a:p>
            <a:r>
              <a:rPr lang="en-US" dirty="0"/>
              <a:t>Internal Working Model (IWM) is the mental picture the child makes about himself and other people.</a:t>
            </a:r>
          </a:p>
          <a:p>
            <a:r>
              <a:rPr lang="en-US" dirty="0"/>
              <a:t>Secure Base means the caregiver gives the child safety so he can explore.</a:t>
            </a:r>
          </a:p>
          <a:p>
            <a:r>
              <a:rPr lang="en-US" dirty="0"/>
              <a:t>Monotropy means the child usually prefers one main caregiver, often the mother.</a:t>
            </a:r>
          </a:p>
          <a:p>
            <a:r>
              <a:rPr lang="en-US" dirty="0">
                <a:effectLst/>
              </a:rPr>
              <a:t>The theory says the first 2 to 3 years are a critical period. If there is separation, the child feels distress protest, despair, and detachment.</a:t>
            </a:r>
          </a:p>
          <a:p>
            <a:endParaRPr lang="en-US" dirty="0"/>
          </a:p>
        </p:txBody>
      </p:sp>
      <p:sp>
        <p:nvSpPr>
          <p:cNvPr id="4" name="Slide Number Placeholder 3"/>
          <p:cNvSpPr>
            <a:spLocks noGrp="1"/>
          </p:cNvSpPr>
          <p:nvPr>
            <p:ph type="sldNum" sz="quarter" idx="5"/>
          </p:nvPr>
        </p:nvSpPr>
        <p:spPr/>
        <p:txBody>
          <a:bodyPr/>
          <a:lstStyle/>
          <a:p>
            <a:fld id="{DA526BBD-4A36-4D13-BAD2-0DEE37C1400B}" type="slidenum">
              <a:rPr lang="en-US" smtClean="0"/>
              <a:t>3</a:t>
            </a:fld>
            <a:endParaRPr lang="en-US"/>
          </a:p>
        </p:txBody>
      </p:sp>
    </p:spTree>
    <p:extLst>
      <p:ext uri="{BB962C8B-B14F-4D97-AF65-F5344CB8AC3E}">
        <p14:creationId xmlns:p14="http://schemas.microsoft.com/office/powerpoint/2010/main" val="2749303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ffectLst/>
              </a:rPr>
              <a:t>"Bowlby described four stages of attachment.</a:t>
            </a:r>
          </a:p>
          <a:p>
            <a:r>
              <a:rPr lang="en-US" dirty="0"/>
              <a:t>Pre-attachment (0-6 weeks) – baby uses crying and smiling.</a:t>
            </a:r>
          </a:p>
          <a:p>
            <a:r>
              <a:rPr lang="en-US" dirty="0"/>
              <a:t>Attachment-in-the-making (6 weeks to 7 months) – baby prefers familiar people.</a:t>
            </a:r>
          </a:p>
          <a:p>
            <a:r>
              <a:rPr lang="en-US" dirty="0"/>
              <a:t>Clear-cut attachment (7 months to 24 months) – baby shows separation anxiety and stranger anxiety.</a:t>
            </a:r>
          </a:p>
          <a:p>
            <a:r>
              <a:rPr lang="en-US" dirty="0"/>
              <a:t>Goal-corrected partnership (24 months and older) – child starts to understand the feelings of others.</a:t>
            </a:r>
          </a:p>
          <a:p>
            <a:r>
              <a:rPr lang="en-US" dirty="0">
                <a:effectLst/>
              </a:rPr>
              <a:t>These stages are very important in early childhood because this is the best time to build safe attachments."</a:t>
            </a:r>
          </a:p>
          <a:p>
            <a:endParaRPr lang="en-US" dirty="0"/>
          </a:p>
        </p:txBody>
      </p:sp>
      <p:sp>
        <p:nvSpPr>
          <p:cNvPr id="4" name="Slide Number Placeholder 3"/>
          <p:cNvSpPr>
            <a:spLocks noGrp="1"/>
          </p:cNvSpPr>
          <p:nvPr>
            <p:ph type="sldNum" sz="quarter" idx="5"/>
          </p:nvPr>
        </p:nvSpPr>
        <p:spPr/>
        <p:txBody>
          <a:bodyPr/>
          <a:lstStyle/>
          <a:p>
            <a:fld id="{DA526BBD-4A36-4D13-BAD2-0DEE37C1400B}" type="slidenum">
              <a:rPr lang="en-US" smtClean="0"/>
              <a:t>4</a:t>
            </a:fld>
            <a:endParaRPr lang="en-US"/>
          </a:p>
        </p:txBody>
      </p:sp>
    </p:spTree>
    <p:extLst>
      <p:ext uri="{BB962C8B-B14F-4D97-AF65-F5344CB8AC3E}">
        <p14:creationId xmlns:p14="http://schemas.microsoft.com/office/powerpoint/2010/main" val="3249794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rPr>
              <a:t>Slide 5: Relevance to Isaac’s Situation</a:t>
            </a:r>
            <a:r>
              <a:rPr lang="en-US" dirty="0">
                <a:effectLst/>
              </a:rPr>
              <a:t> </a:t>
            </a:r>
            <a:r>
              <a:rPr lang="en-US" b="1" dirty="0">
                <a:effectLst/>
              </a:rPr>
              <a:t>Commentary:</a:t>
            </a:r>
            <a:r>
              <a:rPr lang="en-US" dirty="0">
                <a:effectLst/>
              </a:rPr>
              <a:t> "Bowlby’s theory is very relevant to Isaac.</a:t>
            </a:r>
          </a:p>
          <a:p>
            <a:r>
              <a:rPr lang="en-US" dirty="0">
                <a:effectLst/>
              </a:rPr>
              <a:t>Isaac is in the goal-corrected partnership stage, but he shows signs of insecure attachment. He gets upset when his mother leaves, he is clingy and quiet.</a:t>
            </a:r>
          </a:p>
          <a:p>
            <a:r>
              <a:rPr lang="en-US" dirty="0">
                <a:effectLst/>
              </a:rPr>
              <a:t>His mother has post-natal depression and there were many changes in childcare. Because of this, Isaac did not have one consistent caring person who made him feel safe and secure.</a:t>
            </a:r>
          </a:p>
          <a:p>
            <a:r>
              <a:rPr lang="en-US" dirty="0">
                <a:effectLst/>
              </a:rPr>
              <a:t>The theory helps explain his language delay, social withdrawal and why he is afraid of new situations. This theory is very useful for early years practice and multi-agency support."</a:t>
            </a:r>
          </a:p>
          <a:p>
            <a:endParaRPr lang="en-US" dirty="0"/>
          </a:p>
        </p:txBody>
      </p:sp>
      <p:sp>
        <p:nvSpPr>
          <p:cNvPr id="4" name="Slide Number Placeholder 3"/>
          <p:cNvSpPr>
            <a:spLocks noGrp="1"/>
          </p:cNvSpPr>
          <p:nvPr>
            <p:ph type="sldNum" sz="quarter" idx="5"/>
          </p:nvPr>
        </p:nvSpPr>
        <p:spPr/>
        <p:txBody>
          <a:bodyPr/>
          <a:lstStyle/>
          <a:p>
            <a:fld id="{DA526BBD-4A36-4D13-BAD2-0DEE37C1400B}" type="slidenum">
              <a:rPr lang="en-US" smtClean="0"/>
              <a:t>5</a:t>
            </a:fld>
            <a:endParaRPr lang="en-US"/>
          </a:p>
        </p:txBody>
      </p:sp>
    </p:spTree>
    <p:extLst>
      <p:ext uri="{BB962C8B-B14F-4D97-AF65-F5344CB8AC3E}">
        <p14:creationId xmlns:p14="http://schemas.microsoft.com/office/powerpoint/2010/main" val="33398559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rPr>
              <a:t>Slide 6: Application to Isaac's Experiences</a:t>
            </a:r>
            <a:r>
              <a:rPr lang="en-US" dirty="0">
                <a:effectLst/>
              </a:rPr>
              <a:t> </a:t>
            </a:r>
            <a:r>
              <a:rPr lang="en-US" b="1" dirty="0">
                <a:effectLst/>
              </a:rPr>
              <a:t>Commentary:</a:t>
            </a:r>
            <a:r>
              <a:rPr lang="en-US" dirty="0">
                <a:effectLst/>
              </a:rPr>
              <a:t> "This slide shows how Isaac’s experiences affected his development.</a:t>
            </a:r>
          </a:p>
          <a:p>
            <a:r>
              <a:rPr lang="en-US" dirty="0"/>
              <a:t>Many moves and changes in childcare caused repeated separations. This led to protest and despair </a:t>
            </a:r>
            <a:r>
              <a:rPr lang="en-US" dirty="0" err="1"/>
              <a:t>behaviours</a:t>
            </a:r>
            <a:r>
              <a:rPr lang="en-US" dirty="0"/>
              <a:t>.</a:t>
            </a:r>
          </a:p>
          <a:p>
            <a:r>
              <a:rPr lang="en-US" dirty="0"/>
              <a:t>His mother’s depression means she is sometimes not emotionally available. This created insecure attachment.</a:t>
            </a:r>
          </a:p>
          <a:p>
            <a:r>
              <a:rPr lang="en-US" dirty="0"/>
              <a:t>Limited social interaction affected the development of his Internal Working Model.</a:t>
            </a:r>
          </a:p>
          <a:p>
            <a:r>
              <a:rPr lang="en-US" dirty="0"/>
              <a:t>As a result, Isaac feels the world is unsafe. He becomes withdrawn and clingy.</a:t>
            </a:r>
          </a:p>
          <a:p>
            <a:r>
              <a:rPr lang="en-US" dirty="0">
                <a:effectLst/>
              </a:rPr>
              <a:t>These problems also affect his language and play."</a:t>
            </a:r>
          </a:p>
          <a:p>
            <a:endParaRPr lang="en-US" dirty="0"/>
          </a:p>
        </p:txBody>
      </p:sp>
      <p:sp>
        <p:nvSpPr>
          <p:cNvPr id="4" name="Slide Number Placeholder 3"/>
          <p:cNvSpPr>
            <a:spLocks noGrp="1"/>
          </p:cNvSpPr>
          <p:nvPr>
            <p:ph type="sldNum" sz="quarter" idx="5"/>
          </p:nvPr>
        </p:nvSpPr>
        <p:spPr/>
        <p:txBody>
          <a:bodyPr/>
          <a:lstStyle/>
          <a:p>
            <a:fld id="{DA526BBD-4A36-4D13-BAD2-0DEE37C1400B}" type="slidenum">
              <a:rPr lang="en-US" smtClean="0"/>
              <a:t>6</a:t>
            </a:fld>
            <a:endParaRPr lang="en-US"/>
          </a:p>
        </p:txBody>
      </p:sp>
    </p:spTree>
    <p:extLst>
      <p:ext uri="{BB962C8B-B14F-4D97-AF65-F5344CB8AC3E}">
        <p14:creationId xmlns:p14="http://schemas.microsoft.com/office/powerpoint/2010/main" val="3400284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rPr>
              <a:t>Slide 7: Nature and Nurture Factors</a:t>
            </a:r>
            <a:r>
              <a:rPr lang="en-US" dirty="0">
                <a:effectLst/>
              </a:rPr>
              <a:t> </a:t>
            </a:r>
            <a:r>
              <a:rPr lang="en-US" b="1" dirty="0">
                <a:effectLst/>
              </a:rPr>
              <a:t>Commentary:</a:t>
            </a:r>
            <a:r>
              <a:rPr lang="en-US" dirty="0">
                <a:effectLst/>
              </a:rPr>
              <a:t> "Bowlby’s theory looks at both nature and nurture.</a:t>
            </a:r>
          </a:p>
          <a:p>
            <a:r>
              <a:rPr lang="en-US" b="1" dirty="0">
                <a:effectLst/>
              </a:rPr>
              <a:t>Nature (Biological):</a:t>
            </a:r>
            <a:endParaRPr lang="en-US" dirty="0">
              <a:effectLst/>
            </a:endParaRPr>
          </a:p>
          <a:p>
            <a:r>
              <a:rPr lang="en-US" dirty="0"/>
              <a:t>Isaac’s temperament</a:t>
            </a:r>
          </a:p>
          <a:p>
            <a:r>
              <a:rPr lang="en-US" dirty="0"/>
              <a:t>Brain development</a:t>
            </a:r>
          </a:p>
          <a:p>
            <a:r>
              <a:rPr lang="en-US" dirty="0"/>
              <a:t>Genetic factors</a:t>
            </a:r>
          </a:p>
          <a:p>
            <a:r>
              <a:rPr lang="en-US" b="1" dirty="0">
                <a:effectLst/>
              </a:rPr>
              <a:t>Nurture (Environmental):</a:t>
            </a:r>
            <a:endParaRPr lang="en-US" dirty="0">
              <a:effectLst/>
            </a:endParaRPr>
          </a:p>
          <a:p>
            <a:r>
              <a:rPr lang="en-US" dirty="0"/>
              <a:t>Mother’s mental health</a:t>
            </a:r>
          </a:p>
          <a:p>
            <a:r>
              <a:rPr lang="en-US" dirty="0"/>
              <a:t>Disrupted childcare</a:t>
            </a:r>
          </a:p>
          <a:p>
            <a:r>
              <a:rPr lang="en-US" dirty="0"/>
              <a:t>Limited social support</a:t>
            </a:r>
          </a:p>
          <a:p>
            <a:r>
              <a:rPr lang="en-US" dirty="0"/>
              <a:t>Recent move to London</a:t>
            </a:r>
          </a:p>
          <a:p>
            <a:r>
              <a:rPr lang="en-US" dirty="0">
                <a:effectLst/>
              </a:rPr>
              <a:t>The theory says both nature and nurture interact together to influence a child’s development."</a:t>
            </a:r>
          </a:p>
          <a:p>
            <a:endParaRPr lang="en-US" dirty="0"/>
          </a:p>
        </p:txBody>
      </p:sp>
      <p:sp>
        <p:nvSpPr>
          <p:cNvPr id="4" name="Slide Number Placeholder 3"/>
          <p:cNvSpPr>
            <a:spLocks noGrp="1"/>
          </p:cNvSpPr>
          <p:nvPr>
            <p:ph type="sldNum" sz="quarter" idx="5"/>
          </p:nvPr>
        </p:nvSpPr>
        <p:spPr/>
        <p:txBody>
          <a:bodyPr/>
          <a:lstStyle/>
          <a:p>
            <a:fld id="{DA526BBD-4A36-4D13-BAD2-0DEE37C1400B}" type="slidenum">
              <a:rPr lang="en-US" smtClean="0"/>
              <a:t>7</a:t>
            </a:fld>
            <a:endParaRPr lang="en-US"/>
          </a:p>
        </p:txBody>
      </p:sp>
    </p:spTree>
    <p:extLst>
      <p:ext uri="{BB962C8B-B14F-4D97-AF65-F5344CB8AC3E}">
        <p14:creationId xmlns:p14="http://schemas.microsoft.com/office/powerpoint/2010/main" val="34967737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rPr>
              <a:t>Commentary:</a:t>
            </a:r>
            <a:r>
              <a:rPr lang="en-US" dirty="0">
                <a:effectLst/>
              </a:rPr>
              <a:t> "Here are practical ways to help Isaac based on Bowlby’s theory.</a:t>
            </a:r>
          </a:p>
          <a:p>
            <a:r>
              <a:rPr lang="en-US" dirty="0"/>
              <a:t>Key Person – One staff member who is always there for Isaac and becomes his secure base.</a:t>
            </a:r>
          </a:p>
          <a:p>
            <a:r>
              <a:rPr lang="en-US" dirty="0"/>
              <a:t>Attachment play – Gentle one-to-one play to build trust.</a:t>
            </a:r>
          </a:p>
          <a:p>
            <a:r>
              <a:rPr lang="en-US" dirty="0"/>
              <a:t>Language activities – Simple talking and reading together.</a:t>
            </a:r>
          </a:p>
          <a:p>
            <a:r>
              <a:rPr lang="en-US" dirty="0"/>
              <a:t>Help the mother – Give support for her depression and show good parenting skills.</a:t>
            </a:r>
          </a:p>
          <a:p>
            <a:r>
              <a:rPr lang="en-US" dirty="0"/>
              <a:t>Daily routines – Use picture timetables and comfort toys.</a:t>
            </a:r>
          </a:p>
          <a:p>
            <a:r>
              <a:rPr lang="en-US" dirty="0"/>
              <a:t>Work with other agencies such as health visitors and social workers.</a:t>
            </a:r>
          </a:p>
          <a:p>
            <a:r>
              <a:rPr lang="en-US" dirty="0">
                <a:effectLst/>
              </a:rPr>
              <a:t>All these strategies are linked to Bowlby’s Attachment Theory."</a:t>
            </a:r>
          </a:p>
          <a:p>
            <a:endParaRPr lang="en-US" dirty="0"/>
          </a:p>
        </p:txBody>
      </p:sp>
      <p:sp>
        <p:nvSpPr>
          <p:cNvPr id="4" name="Slide Number Placeholder 3"/>
          <p:cNvSpPr>
            <a:spLocks noGrp="1"/>
          </p:cNvSpPr>
          <p:nvPr>
            <p:ph type="sldNum" sz="quarter" idx="5"/>
          </p:nvPr>
        </p:nvSpPr>
        <p:spPr/>
        <p:txBody>
          <a:bodyPr/>
          <a:lstStyle/>
          <a:p>
            <a:fld id="{DA526BBD-4A36-4D13-BAD2-0DEE37C1400B}" type="slidenum">
              <a:rPr lang="en-US" smtClean="0"/>
              <a:t>8</a:t>
            </a:fld>
            <a:endParaRPr lang="en-US"/>
          </a:p>
        </p:txBody>
      </p:sp>
    </p:spTree>
    <p:extLst>
      <p:ext uri="{BB962C8B-B14F-4D97-AF65-F5344CB8AC3E}">
        <p14:creationId xmlns:p14="http://schemas.microsoft.com/office/powerpoint/2010/main" val="16140105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rPr>
              <a:t>Slide 9: Evaluation of Bowlby’s Theory</a:t>
            </a:r>
            <a:r>
              <a:rPr lang="en-US" dirty="0">
                <a:effectLst/>
              </a:rPr>
              <a:t> </a:t>
            </a:r>
            <a:r>
              <a:rPr lang="en-US" b="1" dirty="0">
                <a:effectLst/>
              </a:rPr>
              <a:t>Commentary:</a:t>
            </a:r>
            <a:r>
              <a:rPr lang="en-US" dirty="0">
                <a:effectLst/>
              </a:rPr>
              <a:t> "Now I will evaluate the theory – its strengths and limitations.</a:t>
            </a:r>
          </a:p>
          <a:p>
            <a:r>
              <a:rPr lang="en-US" b="1" dirty="0">
                <a:effectLst/>
              </a:rPr>
              <a:t>Strengths:</a:t>
            </a:r>
            <a:endParaRPr lang="en-US" dirty="0">
              <a:effectLst/>
            </a:endParaRPr>
          </a:p>
          <a:p>
            <a:r>
              <a:rPr lang="en-US" dirty="0"/>
              <a:t>It </a:t>
            </a:r>
            <a:r>
              <a:rPr lang="en-US" dirty="0" err="1"/>
              <a:t>emphasises</a:t>
            </a:r>
            <a:r>
              <a:rPr lang="en-US" dirty="0"/>
              <a:t> the importance of early relationships.</a:t>
            </a:r>
          </a:p>
          <a:p>
            <a:r>
              <a:rPr lang="en-US" dirty="0"/>
              <a:t>It has a big impact on childcare and social care practice.</a:t>
            </a:r>
          </a:p>
          <a:p>
            <a:r>
              <a:rPr lang="en-US" dirty="0"/>
              <a:t>It is supported by research.</a:t>
            </a:r>
          </a:p>
          <a:p>
            <a:r>
              <a:rPr lang="en-US" dirty="0"/>
              <a:t>It helps us understand problems like Isaac’s.</a:t>
            </a:r>
          </a:p>
          <a:p>
            <a:r>
              <a:rPr lang="en-US" b="1" dirty="0">
                <a:effectLst/>
              </a:rPr>
              <a:t>Limitations:</a:t>
            </a:r>
            <a:endParaRPr lang="en-US" dirty="0">
              <a:effectLst/>
            </a:endParaRPr>
          </a:p>
          <a:p>
            <a:r>
              <a:rPr lang="en-US" dirty="0"/>
              <a:t>It </a:t>
            </a:r>
            <a:r>
              <a:rPr lang="en-US" dirty="0" err="1"/>
              <a:t>overemphasises</a:t>
            </a:r>
            <a:r>
              <a:rPr lang="en-US" dirty="0"/>
              <a:t> the mother’s role.</a:t>
            </a:r>
          </a:p>
          <a:p>
            <a:r>
              <a:rPr lang="en-US" dirty="0"/>
              <a:t>It is not always suitable for all cultures because many families have multiple carers.</a:t>
            </a:r>
          </a:p>
          <a:p>
            <a:r>
              <a:rPr lang="en-US" dirty="0"/>
              <a:t>It underestimates resilience and later life experiences.</a:t>
            </a:r>
          </a:p>
          <a:p>
            <a:r>
              <a:rPr lang="en-US" dirty="0"/>
              <a:t>It gives less attention to money problems and diversity in London."</a:t>
            </a:r>
          </a:p>
          <a:p>
            <a:endParaRPr lang="en-US" dirty="0"/>
          </a:p>
        </p:txBody>
      </p:sp>
      <p:sp>
        <p:nvSpPr>
          <p:cNvPr id="4" name="Slide Number Placeholder 3"/>
          <p:cNvSpPr>
            <a:spLocks noGrp="1"/>
          </p:cNvSpPr>
          <p:nvPr>
            <p:ph type="sldNum" sz="quarter" idx="5"/>
          </p:nvPr>
        </p:nvSpPr>
        <p:spPr/>
        <p:txBody>
          <a:bodyPr/>
          <a:lstStyle/>
          <a:p>
            <a:fld id="{DA526BBD-4A36-4D13-BAD2-0DEE37C1400B}" type="slidenum">
              <a:rPr lang="en-US" smtClean="0"/>
              <a:t>9</a:t>
            </a:fld>
            <a:endParaRPr lang="en-US"/>
          </a:p>
        </p:txBody>
      </p:sp>
    </p:spTree>
    <p:extLst>
      <p:ext uri="{BB962C8B-B14F-4D97-AF65-F5344CB8AC3E}">
        <p14:creationId xmlns:p14="http://schemas.microsoft.com/office/powerpoint/2010/main" val="33766258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rPr>
              <a:t>Slide 10: Conclusion</a:t>
            </a:r>
            <a:r>
              <a:rPr lang="en-US" dirty="0">
                <a:effectLst/>
              </a:rPr>
              <a:t> </a:t>
            </a:r>
            <a:r>
              <a:rPr lang="en-US" b="1" dirty="0">
                <a:effectLst/>
              </a:rPr>
              <a:t>Commentary:</a:t>
            </a:r>
            <a:r>
              <a:rPr lang="en-US" dirty="0">
                <a:effectLst/>
              </a:rPr>
              <a:t> "In conclusion, Bowlby’s theory helps explain Isaac’s </a:t>
            </a:r>
            <a:r>
              <a:rPr lang="en-US" dirty="0" err="1">
                <a:effectLst/>
              </a:rPr>
              <a:t>behaviour</a:t>
            </a:r>
            <a:r>
              <a:rPr lang="en-US" dirty="0">
                <a:effectLst/>
              </a:rPr>
              <a:t>. Maternal depression and disrupted childcare may have caused insecure attachment. Nature and nurture both play a role.</a:t>
            </a:r>
          </a:p>
          <a:p>
            <a:r>
              <a:rPr lang="en-US" dirty="0">
                <a:effectLst/>
              </a:rPr>
              <a:t>With attachment-based interventions and good multi-agency support, we can help Isaac have better emotional wellbeing, confidence and development.</a:t>
            </a:r>
          </a:p>
          <a:p>
            <a:r>
              <a:rPr lang="en-US" dirty="0">
                <a:effectLst/>
              </a:rPr>
              <a:t>Early intervention is very important."</a:t>
            </a:r>
          </a:p>
          <a:p>
            <a:endParaRPr lang="en-US" dirty="0"/>
          </a:p>
        </p:txBody>
      </p:sp>
      <p:sp>
        <p:nvSpPr>
          <p:cNvPr id="4" name="Slide Number Placeholder 3"/>
          <p:cNvSpPr>
            <a:spLocks noGrp="1"/>
          </p:cNvSpPr>
          <p:nvPr>
            <p:ph type="sldNum" sz="quarter" idx="5"/>
          </p:nvPr>
        </p:nvSpPr>
        <p:spPr/>
        <p:txBody>
          <a:bodyPr/>
          <a:lstStyle/>
          <a:p>
            <a:fld id="{DA526BBD-4A36-4D13-BAD2-0DEE37C1400B}" type="slidenum">
              <a:rPr lang="en-US" smtClean="0"/>
              <a:t>10</a:t>
            </a:fld>
            <a:endParaRPr lang="en-US"/>
          </a:p>
        </p:txBody>
      </p:sp>
    </p:spTree>
    <p:extLst>
      <p:ext uri="{BB962C8B-B14F-4D97-AF65-F5344CB8AC3E}">
        <p14:creationId xmlns:p14="http://schemas.microsoft.com/office/powerpoint/2010/main" val="36105283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ffectLst/>
              </a:rPr>
              <a:t>Slide 11: References Commentary: "I used 8 references in Harvard style. The first three are classic books by Bowlby and Ainsworth. The other five are more recent sources from 2021 to 2025. You can see the full list on this slide."</a:t>
            </a:r>
          </a:p>
          <a:p>
            <a:endParaRPr lang="en-US" dirty="0"/>
          </a:p>
        </p:txBody>
      </p:sp>
      <p:sp>
        <p:nvSpPr>
          <p:cNvPr id="4" name="Slide Number Placeholder 3"/>
          <p:cNvSpPr>
            <a:spLocks noGrp="1"/>
          </p:cNvSpPr>
          <p:nvPr>
            <p:ph type="sldNum" sz="quarter" idx="5"/>
          </p:nvPr>
        </p:nvSpPr>
        <p:spPr/>
        <p:txBody>
          <a:bodyPr/>
          <a:lstStyle/>
          <a:p>
            <a:fld id="{DA526BBD-4A36-4D13-BAD2-0DEE37C1400B}" type="slidenum">
              <a:rPr lang="en-US" smtClean="0"/>
              <a:t>11</a:t>
            </a:fld>
            <a:endParaRPr lang="en-US"/>
          </a:p>
        </p:txBody>
      </p:sp>
    </p:spTree>
    <p:extLst>
      <p:ext uri="{BB962C8B-B14F-4D97-AF65-F5344CB8AC3E}">
        <p14:creationId xmlns:p14="http://schemas.microsoft.com/office/powerpoint/2010/main" val="4212937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ffectLst/>
              </a:rPr>
              <a:t>Slide 12: Thank You Commentary: "Thank you very much for listening. </a:t>
            </a:r>
          </a:p>
        </p:txBody>
      </p:sp>
      <p:sp>
        <p:nvSpPr>
          <p:cNvPr id="4" name="Slide Number Placeholder 3"/>
          <p:cNvSpPr>
            <a:spLocks noGrp="1"/>
          </p:cNvSpPr>
          <p:nvPr>
            <p:ph type="sldNum" sz="quarter" idx="5"/>
          </p:nvPr>
        </p:nvSpPr>
        <p:spPr/>
        <p:txBody>
          <a:bodyPr/>
          <a:lstStyle/>
          <a:p>
            <a:fld id="{DA526BBD-4A36-4D13-BAD2-0DEE37C1400B}" type="slidenum">
              <a:rPr lang="en-US" smtClean="0"/>
              <a:t>12</a:t>
            </a:fld>
            <a:endParaRPr lang="en-US"/>
          </a:p>
        </p:txBody>
      </p:sp>
    </p:spTree>
    <p:extLst>
      <p:ext uri="{BB962C8B-B14F-4D97-AF65-F5344CB8AC3E}">
        <p14:creationId xmlns:p14="http://schemas.microsoft.com/office/powerpoint/2010/main" val="672855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hyperlink" Target="https://www.structural-learning.com/post/bowlbys-attachment-theory" TargetMode="External"/><Relationship Id="rId3" Type="http://schemas.openxmlformats.org/officeDocument/2006/relationships/image" Target="../media/image3.png"/><Relationship Id="rId7" Type="http://schemas.openxmlformats.org/officeDocument/2006/relationships/hyperlink" Target="https://doi.org/10.1080/02615479.2025.2531859"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hyperlink" Target="https://www.gov.uk/government/publications/early-years-foundation-stage-framework" TargetMode="External"/><Relationship Id="rId5" Type="http://schemas.openxmlformats.org/officeDocument/2006/relationships/hyperlink" Target="https://thevoiceofearlychildhood.com" TargetMode="External"/><Relationship Id="rId4" Type="http://schemas.openxmlformats.org/officeDocument/2006/relationships/image" Target="../media/image5.png"/><Relationship Id="rId9" Type="http://schemas.openxmlformats.org/officeDocument/2006/relationships/hyperlink" Target="https://learning.nspcc.org.uk/child-health-development/attachment-early-year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sp>
        <p:nvSpPr>
          <p:cNvPr id="3" name="Freeform 3"/>
          <p:cNvSpPr/>
          <p:nvPr/>
        </p:nvSpPr>
        <p:spPr>
          <a:xfrm rot="-5400000">
            <a:off x="13118517" y="923049"/>
            <a:ext cx="4873317" cy="8229600"/>
          </a:xfrm>
          <a:custGeom>
            <a:avLst/>
            <a:gdLst/>
            <a:ahLst/>
            <a:cxnLst/>
            <a:rect l="l" t="t" r="r" b="b"/>
            <a:pathLst>
              <a:path w="4873317" h="8229600">
                <a:moveTo>
                  <a:pt x="0" y="0"/>
                </a:moveTo>
                <a:lnTo>
                  <a:pt x="4873317" y="0"/>
                </a:lnTo>
                <a:lnTo>
                  <a:pt x="4873317" y="8229600"/>
                </a:lnTo>
                <a:lnTo>
                  <a:pt x="0" y="8229600"/>
                </a:lnTo>
                <a:lnTo>
                  <a:pt x="0" y="0"/>
                </a:lnTo>
                <a:close/>
              </a:path>
            </a:pathLst>
          </a:custGeom>
          <a:blipFill>
            <a:blip r:embed="rId4"/>
            <a:stretch>
              <a:fillRect/>
            </a:stretch>
          </a:blipFill>
        </p:spPr>
        <p:txBody>
          <a:bodyPr/>
          <a:lstStyle/>
          <a:p>
            <a:endParaRPr lang="en-GB"/>
          </a:p>
        </p:txBody>
      </p:sp>
      <p:sp>
        <p:nvSpPr>
          <p:cNvPr id="4" name="Freeform 4"/>
          <p:cNvSpPr/>
          <p:nvPr/>
        </p:nvSpPr>
        <p:spPr>
          <a:xfrm rot="-5400000">
            <a:off x="14589956" y="-2051677"/>
            <a:ext cx="1930439" cy="4740813"/>
          </a:xfrm>
          <a:custGeom>
            <a:avLst/>
            <a:gdLst/>
            <a:ahLst/>
            <a:cxnLst/>
            <a:rect l="l" t="t" r="r" b="b"/>
            <a:pathLst>
              <a:path w="1930439" h="4740813">
                <a:moveTo>
                  <a:pt x="0" y="0"/>
                </a:moveTo>
                <a:lnTo>
                  <a:pt x="1930439" y="0"/>
                </a:lnTo>
                <a:lnTo>
                  <a:pt x="1930439" y="4740813"/>
                </a:lnTo>
                <a:lnTo>
                  <a:pt x="0" y="4740813"/>
                </a:lnTo>
                <a:lnTo>
                  <a:pt x="0" y="0"/>
                </a:lnTo>
                <a:close/>
              </a:path>
            </a:pathLst>
          </a:custGeom>
          <a:blipFill>
            <a:blip r:embed="rId5"/>
            <a:stretch>
              <a:fillRect/>
            </a:stretch>
          </a:blipFill>
        </p:spPr>
        <p:txBody>
          <a:bodyPr/>
          <a:lstStyle/>
          <a:p>
            <a:endParaRPr lang="en-GB"/>
          </a:p>
        </p:txBody>
      </p:sp>
      <p:sp>
        <p:nvSpPr>
          <p:cNvPr id="5" name="Freeform 5"/>
          <p:cNvSpPr/>
          <p:nvPr/>
        </p:nvSpPr>
        <p:spPr>
          <a:xfrm rot="-5400000">
            <a:off x="11820510" y="7667756"/>
            <a:ext cx="1930439" cy="4740813"/>
          </a:xfrm>
          <a:custGeom>
            <a:avLst/>
            <a:gdLst/>
            <a:ahLst/>
            <a:cxnLst/>
            <a:rect l="l" t="t" r="r" b="b"/>
            <a:pathLst>
              <a:path w="1930439" h="4740813">
                <a:moveTo>
                  <a:pt x="0" y="0"/>
                </a:moveTo>
                <a:lnTo>
                  <a:pt x="1930439" y="0"/>
                </a:lnTo>
                <a:lnTo>
                  <a:pt x="1930439" y="4740812"/>
                </a:lnTo>
                <a:lnTo>
                  <a:pt x="0" y="4740812"/>
                </a:lnTo>
                <a:lnTo>
                  <a:pt x="0" y="0"/>
                </a:lnTo>
                <a:close/>
              </a:path>
            </a:pathLst>
          </a:custGeom>
          <a:blipFill>
            <a:blip r:embed="rId5"/>
            <a:stretch>
              <a:fillRect/>
            </a:stretch>
          </a:blipFill>
        </p:spPr>
        <p:txBody>
          <a:bodyPr/>
          <a:lstStyle/>
          <a:p>
            <a:endParaRPr lang="en-GB"/>
          </a:p>
        </p:txBody>
      </p:sp>
      <p:grpSp>
        <p:nvGrpSpPr>
          <p:cNvPr id="6" name="Group 6"/>
          <p:cNvGrpSpPr/>
          <p:nvPr/>
        </p:nvGrpSpPr>
        <p:grpSpPr>
          <a:xfrm>
            <a:off x="11166383" y="2270734"/>
            <a:ext cx="5576827" cy="5576827"/>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l="-43457" r="-43457"/>
              </a:stretch>
            </a:blipFill>
          </p:spPr>
          <p:txBody>
            <a:bodyPr/>
            <a:lstStyle/>
            <a:p>
              <a:endParaRPr lang="en-GB"/>
            </a:p>
          </p:txBody>
        </p:sp>
      </p:grpSp>
      <p:sp>
        <p:nvSpPr>
          <p:cNvPr id="8" name="TextBox 8"/>
          <p:cNvSpPr txBox="1"/>
          <p:nvPr/>
        </p:nvSpPr>
        <p:spPr>
          <a:xfrm>
            <a:off x="1028700" y="1219360"/>
            <a:ext cx="9386623" cy="3924140"/>
          </a:xfrm>
          <a:prstGeom prst="rect">
            <a:avLst/>
          </a:prstGeom>
        </p:spPr>
        <p:txBody>
          <a:bodyPr lIns="0" tIns="0" rIns="0" bIns="0" rtlCol="0" anchor="t">
            <a:spAutoFit/>
          </a:bodyPr>
          <a:lstStyle/>
          <a:p>
            <a:pPr marL="0" lvl="0" indent="0" algn="l">
              <a:lnSpc>
                <a:spcPts val="10067"/>
              </a:lnSpc>
            </a:pPr>
            <a:r>
              <a:rPr lang="en-US" sz="10825" b="1">
                <a:solidFill>
                  <a:srgbClr val="FFFFFF"/>
                </a:solidFill>
                <a:latin typeface="Montserrat Bold"/>
                <a:ea typeface="Montserrat Bold"/>
                <a:cs typeface="Montserrat Bold"/>
                <a:sym typeface="Montserrat Bold"/>
              </a:rPr>
              <a:t>B</a:t>
            </a:r>
            <a:r>
              <a:rPr lang="en-US" sz="10825" b="1" u="none" strike="noStrike">
                <a:solidFill>
                  <a:srgbClr val="FFFFFF"/>
                </a:solidFill>
                <a:latin typeface="Montserrat Bold"/>
                <a:ea typeface="Montserrat Bold"/>
                <a:cs typeface="Montserrat Bold"/>
                <a:sym typeface="Montserrat Bold"/>
              </a:rPr>
              <a:t>owlby’s Attachment Theory</a:t>
            </a:r>
          </a:p>
        </p:txBody>
      </p:sp>
      <p:sp>
        <p:nvSpPr>
          <p:cNvPr id="9" name="TextBox 9"/>
          <p:cNvSpPr txBox="1"/>
          <p:nvPr/>
        </p:nvSpPr>
        <p:spPr>
          <a:xfrm>
            <a:off x="1122244" y="6689769"/>
            <a:ext cx="8021756" cy="1556190"/>
          </a:xfrm>
          <a:prstGeom prst="rect">
            <a:avLst/>
          </a:prstGeom>
        </p:spPr>
        <p:txBody>
          <a:bodyPr lIns="0" tIns="0" rIns="0" bIns="0" rtlCol="0" anchor="t">
            <a:spAutoFit/>
          </a:bodyPr>
          <a:lstStyle/>
          <a:p>
            <a:pPr algn="l">
              <a:lnSpc>
                <a:spcPts val="6096"/>
              </a:lnSpc>
            </a:pPr>
            <a:r>
              <a:rPr lang="en-US" sz="4354" dirty="0" err="1">
                <a:solidFill>
                  <a:srgbClr val="FFFFFF"/>
                </a:solidFill>
                <a:latin typeface="Poppins"/>
                <a:ea typeface="Poppins"/>
                <a:cs typeface="Poppins"/>
                <a:sym typeface="Poppins"/>
              </a:rPr>
              <a:t>NAME:Neelam</a:t>
            </a:r>
            <a:r>
              <a:rPr lang="en-US" sz="4354" dirty="0">
                <a:solidFill>
                  <a:srgbClr val="FFFFFF"/>
                </a:solidFill>
                <a:latin typeface="Poppins"/>
                <a:ea typeface="Poppins"/>
                <a:cs typeface="Poppins"/>
                <a:sym typeface="Poppins"/>
              </a:rPr>
              <a:t> Shehzadi</a:t>
            </a:r>
          </a:p>
          <a:p>
            <a:pPr algn="l">
              <a:lnSpc>
                <a:spcPts val="6096"/>
              </a:lnSpc>
              <a:spcBef>
                <a:spcPct val="0"/>
              </a:spcBef>
            </a:pPr>
            <a:r>
              <a:rPr lang="en-US" sz="4354" dirty="0">
                <a:solidFill>
                  <a:srgbClr val="FFFFFF"/>
                </a:solidFill>
                <a:latin typeface="Poppins"/>
                <a:ea typeface="Poppins"/>
                <a:cs typeface="Poppins"/>
                <a:sym typeface="Poppins"/>
              </a:rPr>
              <a:t>STUDENT ID: 2508687</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grpSp>
        <p:nvGrpSpPr>
          <p:cNvPr id="2" name="Group 2"/>
          <p:cNvGrpSpPr/>
          <p:nvPr/>
        </p:nvGrpSpPr>
        <p:grpSpPr>
          <a:xfrm>
            <a:off x="-426619" y="8828572"/>
            <a:ext cx="6689473" cy="1878320"/>
            <a:chOff x="0" y="0"/>
            <a:chExt cx="1761837" cy="494701"/>
          </a:xfrm>
        </p:grpSpPr>
        <p:sp>
          <p:nvSpPr>
            <p:cNvPr id="3" name="Freeform 3"/>
            <p:cNvSpPr/>
            <p:nvPr/>
          </p:nvSpPr>
          <p:spPr>
            <a:xfrm>
              <a:off x="0" y="0"/>
              <a:ext cx="1761837" cy="494701"/>
            </a:xfrm>
            <a:custGeom>
              <a:avLst/>
              <a:gdLst/>
              <a:ahLst/>
              <a:cxnLst/>
              <a:rect l="l" t="t" r="r" b="b"/>
              <a:pathLst>
                <a:path w="1761837" h="494701">
                  <a:moveTo>
                    <a:pt x="0" y="0"/>
                  </a:moveTo>
                  <a:lnTo>
                    <a:pt x="1761837" y="0"/>
                  </a:lnTo>
                  <a:lnTo>
                    <a:pt x="1761837" y="494701"/>
                  </a:lnTo>
                  <a:lnTo>
                    <a:pt x="0" y="494701"/>
                  </a:lnTo>
                  <a:close/>
                </a:path>
              </a:pathLst>
            </a:custGeom>
            <a:solidFill>
              <a:srgbClr val="004AAD"/>
            </a:solidFill>
          </p:spPr>
          <p:txBody>
            <a:bodyPr/>
            <a:lstStyle/>
            <a:p>
              <a:endParaRPr lang="en-GB"/>
            </a:p>
          </p:txBody>
        </p:sp>
        <p:sp>
          <p:nvSpPr>
            <p:cNvPr id="4" name="TextBox 4"/>
            <p:cNvSpPr txBox="1"/>
            <p:nvPr/>
          </p:nvSpPr>
          <p:spPr>
            <a:xfrm>
              <a:off x="0" y="-171450"/>
              <a:ext cx="1761837" cy="666151"/>
            </a:xfrm>
            <a:prstGeom prst="rect">
              <a:avLst/>
            </a:prstGeom>
          </p:spPr>
          <p:txBody>
            <a:bodyPr lIns="50800" tIns="50800" rIns="50800" bIns="50800" rtlCol="0" anchor="ctr"/>
            <a:lstStyle/>
            <a:p>
              <a:pPr algn="ctr">
                <a:lnSpc>
                  <a:spcPts val="4378"/>
                </a:lnSpc>
              </a:pPr>
              <a:endParaRPr/>
            </a:p>
          </p:txBody>
        </p:sp>
      </p:grpSp>
      <p:sp>
        <p:nvSpPr>
          <p:cNvPr id="5" name="Freeform 5"/>
          <p:cNvSpPr/>
          <p:nvPr/>
        </p:nvSpPr>
        <p:spPr>
          <a:xfrm rot="5400000">
            <a:off x="1461794" y="-3712071"/>
            <a:ext cx="5918537" cy="10755257"/>
          </a:xfrm>
          <a:custGeom>
            <a:avLst/>
            <a:gdLst/>
            <a:ahLst/>
            <a:cxnLst/>
            <a:rect l="l" t="t" r="r" b="b"/>
            <a:pathLst>
              <a:path w="5918537" h="10755257">
                <a:moveTo>
                  <a:pt x="0" y="0"/>
                </a:moveTo>
                <a:lnTo>
                  <a:pt x="5918537" y="0"/>
                </a:lnTo>
                <a:lnTo>
                  <a:pt x="5918537" y="10755257"/>
                </a:lnTo>
                <a:lnTo>
                  <a:pt x="0" y="10755257"/>
                </a:lnTo>
                <a:lnTo>
                  <a:pt x="0" y="0"/>
                </a:lnTo>
                <a:close/>
              </a:path>
            </a:pathLst>
          </a:custGeom>
          <a:blipFill>
            <a:blip r:embed="rId3">
              <a:alphaModFix amt="8999"/>
            </a:blip>
            <a:stretch>
              <a:fillRect l="-30214" b="-43220"/>
            </a:stretch>
          </a:blipFill>
        </p:spPr>
        <p:txBody>
          <a:bodyPr/>
          <a:lstStyle/>
          <a:p>
            <a:endParaRPr lang="en-GB"/>
          </a:p>
        </p:txBody>
      </p:sp>
      <p:grpSp>
        <p:nvGrpSpPr>
          <p:cNvPr id="6" name="Group 6"/>
          <p:cNvGrpSpPr/>
          <p:nvPr/>
        </p:nvGrpSpPr>
        <p:grpSpPr>
          <a:xfrm>
            <a:off x="-426619" y="879473"/>
            <a:ext cx="7773266" cy="8757771"/>
            <a:chOff x="0" y="0"/>
            <a:chExt cx="3705309" cy="4174596"/>
          </a:xfrm>
        </p:grpSpPr>
        <p:sp>
          <p:nvSpPr>
            <p:cNvPr id="7" name="Freeform 7"/>
            <p:cNvSpPr/>
            <p:nvPr/>
          </p:nvSpPr>
          <p:spPr>
            <a:xfrm>
              <a:off x="0" y="0"/>
              <a:ext cx="3705308" cy="4174596"/>
            </a:xfrm>
            <a:custGeom>
              <a:avLst/>
              <a:gdLst/>
              <a:ahLst/>
              <a:cxnLst/>
              <a:rect l="l" t="t" r="r" b="b"/>
              <a:pathLst>
                <a:path w="3705308" h="4174596">
                  <a:moveTo>
                    <a:pt x="0" y="0"/>
                  </a:moveTo>
                  <a:lnTo>
                    <a:pt x="2858176" y="0"/>
                  </a:lnTo>
                  <a:cubicBezTo>
                    <a:pt x="3325461" y="0"/>
                    <a:pt x="3705308" y="427957"/>
                    <a:pt x="3705308" y="954424"/>
                  </a:cubicBezTo>
                  <a:lnTo>
                    <a:pt x="3705308" y="4174596"/>
                  </a:lnTo>
                  <a:lnTo>
                    <a:pt x="0" y="4174596"/>
                  </a:lnTo>
                  <a:lnTo>
                    <a:pt x="0" y="0"/>
                  </a:lnTo>
                  <a:close/>
                </a:path>
              </a:pathLst>
            </a:custGeom>
            <a:blipFill>
              <a:blip r:embed="rId4"/>
              <a:stretch>
                <a:fillRect l="-34884" r="-34884"/>
              </a:stretch>
            </a:blipFill>
          </p:spPr>
          <p:txBody>
            <a:bodyPr/>
            <a:lstStyle/>
            <a:p>
              <a:endParaRPr lang="en-GB"/>
            </a:p>
          </p:txBody>
        </p:sp>
      </p:grpSp>
      <p:grpSp>
        <p:nvGrpSpPr>
          <p:cNvPr id="8" name="Group 8"/>
          <p:cNvGrpSpPr/>
          <p:nvPr/>
        </p:nvGrpSpPr>
        <p:grpSpPr>
          <a:xfrm>
            <a:off x="11565038" y="-1070427"/>
            <a:ext cx="8098767" cy="2140854"/>
            <a:chOff x="0" y="0"/>
            <a:chExt cx="2133009" cy="563846"/>
          </a:xfrm>
        </p:grpSpPr>
        <p:sp>
          <p:nvSpPr>
            <p:cNvPr id="9" name="Freeform 9"/>
            <p:cNvSpPr/>
            <p:nvPr/>
          </p:nvSpPr>
          <p:spPr>
            <a:xfrm>
              <a:off x="0" y="0"/>
              <a:ext cx="2133009" cy="563846"/>
            </a:xfrm>
            <a:custGeom>
              <a:avLst/>
              <a:gdLst/>
              <a:ahLst/>
              <a:cxnLst/>
              <a:rect l="l" t="t" r="r" b="b"/>
              <a:pathLst>
                <a:path w="2133009" h="563846">
                  <a:moveTo>
                    <a:pt x="0" y="0"/>
                  </a:moveTo>
                  <a:lnTo>
                    <a:pt x="2133009" y="0"/>
                  </a:lnTo>
                  <a:lnTo>
                    <a:pt x="2133009" y="563846"/>
                  </a:lnTo>
                  <a:lnTo>
                    <a:pt x="0" y="563846"/>
                  </a:lnTo>
                  <a:close/>
                </a:path>
              </a:pathLst>
            </a:custGeom>
            <a:solidFill>
              <a:srgbClr val="004AAD"/>
            </a:solidFill>
          </p:spPr>
          <p:txBody>
            <a:bodyPr/>
            <a:lstStyle/>
            <a:p>
              <a:endParaRPr lang="en-GB"/>
            </a:p>
          </p:txBody>
        </p:sp>
        <p:sp>
          <p:nvSpPr>
            <p:cNvPr id="10" name="TextBox 10"/>
            <p:cNvSpPr txBox="1"/>
            <p:nvPr/>
          </p:nvSpPr>
          <p:spPr>
            <a:xfrm>
              <a:off x="0" y="-171450"/>
              <a:ext cx="2133009" cy="735296"/>
            </a:xfrm>
            <a:prstGeom prst="rect">
              <a:avLst/>
            </a:prstGeom>
          </p:spPr>
          <p:txBody>
            <a:bodyPr lIns="50800" tIns="50800" rIns="50800" bIns="50800" rtlCol="0" anchor="ctr"/>
            <a:lstStyle/>
            <a:p>
              <a:pPr algn="ctr">
                <a:lnSpc>
                  <a:spcPts val="4378"/>
                </a:lnSpc>
              </a:pPr>
              <a:endParaRPr/>
            </a:p>
          </p:txBody>
        </p:sp>
      </p:grpSp>
      <p:sp>
        <p:nvSpPr>
          <p:cNvPr id="11" name="Freeform 11"/>
          <p:cNvSpPr/>
          <p:nvPr/>
        </p:nvSpPr>
        <p:spPr>
          <a:xfrm rot="-10800000">
            <a:off x="15512208" y="-371291"/>
            <a:ext cx="3034749" cy="5514791"/>
          </a:xfrm>
          <a:custGeom>
            <a:avLst/>
            <a:gdLst/>
            <a:ahLst/>
            <a:cxnLst/>
            <a:rect l="l" t="t" r="r" b="b"/>
            <a:pathLst>
              <a:path w="3034749" h="5514791">
                <a:moveTo>
                  <a:pt x="0" y="0"/>
                </a:moveTo>
                <a:lnTo>
                  <a:pt x="3034748" y="0"/>
                </a:lnTo>
                <a:lnTo>
                  <a:pt x="3034748" y="5514791"/>
                </a:lnTo>
                <a:lnTo>
                  <a:pt x="0" y="5514791"/>
                </a:lnTo>
                <a:lnTo>
                  <a:pt x="0" y="0"/>
                </a:lnTo>
                <a:close/>
              </a:path>
            </a:pathLst>
          </a:custGeom>
          <a:blipFill>
            <a:blip r:embed="rId3">
              <a:alphaModFix amt="8999"/>
            </a:blip>
            <a:stretch>
              <a:fillRect l="-30214" b="-43220"/>
            </a:stretch>
          </a:blipFill>
        </p:spPr>
        <p:txBody>
          <a:bodyPr/>
          <a:lstStyle/>
          <a:p>
            <a:endParaRPr lang="en-GB"/>
          </a:p>
        </p:txBody>
      </p:sp>
      <p:sp>
        <p:nvSpPr>
          <p:cNvPr id="12" name="TextBox 12"/>
          <p:cNvSpPr txBox="1"/>
          <p:nvPr/>
        </p:nvSpPr>
        <p:spPr>
          <a:xfrm>
            <a:off x="7886644" y="2188554"/>
            <a:ext cx="10225804" cy="7777403"/>
          </a:xfrm>
          <a:prstGeom prst="rect">
            <a:avLst/>
          </a:prstGeom>
        </p:spPr>
        <p:txBody>
          <a:bodyPr lIns="0" tIns="0" rIns="0" bIns="0" rtlCol="0" anchor="t">
            <a:spAutoFit/>
          </a:bodyPr>
          <a:lstStyle/>
          <a:p>
            <a:pPr marL="600113" lvl="1" indent="-300057" algn="l">
              <a:lnSpc>
                <a:spcPts val="3891"/>
              </a:lnSpc>
              <a:buFont typeface="Arial"/>
              <a:buChar char="•"/>
            </a:pPr>
            <a:r>
              <a:rPr lang="en-US" sz="2779">
                <a:solidFill>
                  <a:srgbClr val="000000"/>
                </a:solidFill>
                <a:latin typeface="Poppins"/>
                <a:ea typeface="Poppins"/>
                <a:cs typeface="Poppins"/>
                <a:sym typeface="Poppins"/>
              </a:rPr>
              <a:t>4-year-old boy in a Children’s Centre in London</a:t>
            </a:r>
          </a:p>
          <a:p>
            <a:pPr marL="600113" lvl="1" indent="-300057" algn="l">
              <a:lnSpc>
                <a:spcPts val="3891"/>
              </a:lnSpc>
              <a:buFont typeface="Arial"/>
              <a:buChar char="•"/>
            </a:pPr>
            <a:r>
              <a:rPr lang="en-US" sz="2779">
                <a:solidFill>
                  <a:srgbClr val="000000"/>
                </a:solidFill>
                <a:latin typeface="Poppins"/>
                <a:ea typeface="Poppins"/>
                <a:cs typeface="Poppins"/>
                <a:sym typeface="Poppins"/>
              </a:rPr>
              <a:t>Lives with his single mother</a:t>
            </a:r>
          </a:p>
          <a:p>
            <a:pPr marL="600113" lvl="1" indent="-300057" algn="l">
              <a:lnSpc>
                <a:spcPts val="3891"/>
              </a:lnSpc>
              <a:buFont typeface="Arial"/>
              <a:buChar char="•"/>
            </a:pPr>
            <a:r>
              <a:rPr lang="en-US" sz="2779">
                <a:solidFill>
                  <a:srgbClr val="000000"/>
                </a:solidFill>
                <a:latin typeface="Poppins"/>
                <a:ea typeface="Poppins"/>
                <a:cs typeface="Poppins"/>
                <a:sym typeface="Poppins"/>
              </a:rPr>
              <a:t>Mother has post-natal depression and little support</a:t>
            </a:r>
          </a:p>
          <a:p>
            <a:pPr marL="600113" lvl="1" indent="-300057" algn="l">
              <a:lnSpc>
                <a:spcPts val="3891"/>
              </a:lnSpc>
              <a:buFont typeface="Arial"/>
              <a:buChar char="•"/>
            </a:pPr>
            <a:r>
              <a:rPr lang="en-US" sz="2779">
                <a:solidFill>
                  <a:srgbClr val="000000"/>
                </a:solidFill>
                <a:latin typeface="Poppins"/>
                <a:ea typeface="Poppins"/>
                <a:cs typeface="Poppins"/>
                <a:sym typeface="Poppins"/>
              </a:rPr>
              <a:t>Family moved to London recently</a:t>
            </a:r>
          </a:p>
          <a:p>
            <a:pPr marL="600113" lvl="1" indent="-300057" algn="l">
              <a:lnSpc>
                <a:spcPts val="3891"/>
              </a:lnSpc>
              <a:buFont typeface="Arial"/>
              <a:buChar char="•"/>
            </a:pPr>
            <a:r>
              <a:rPr lang="en-US" sz="2779">
                <a:solidFill>
                  <a:srgbClr val="000000"/>
                </a:solidFill>
                <a:latin typeface="Poppins"/>
                <a:ea typeface="Poppins"/>
                <a:cs typeface="Poppins"/>
                <a:sym typeface="Poppins"/>
              </a:rPr>
              <a:t>Had many changes in childcare</a:t>
            </a:r>
          </a:p>
          <a:p>
            <a:pPr algn="l">
              <a:lnSpc>
                <a:spcPts val="3891"/>
              </a:lnSpc>
            </a:pPr>
            <a:endParaRPr lang="en-US" sz="2779">
              <a:solidFill>
                <a:srgbClr val="000000"/>
              </a:solidFill>
              <a:latin typeface="Poppins"/>
              <a:ea typeface="Poppins"/>
              <a:cs typeface="Poppins"/>
              <a:sym typeface="Poppins"/>
            </a:endParaRPr>
          </a:p>
          <a:p>
            <a:pPr algn="l">
              <a:lnSpc>
                <a:spcPts val="3891"/>
              </a:lnSpc>
            </a:pPr>
            <a:r>
              <a:rPr lang="en-US" sz="2779" b="1">
                <a:solidFill>
                  <a:srgbClr val="000000"/>
                </a:solidFill>
                <a:latin typeface="Poppins Bold"/>
                <a:ea typeface="Poppins Bold"/>
                <a:cs typeface="Poppins Bold"/>
                <a:sym typeface="Poppins Bold"/>
              </a:rPr>
              <a:t>OBSERVED BEHAVIOURS:</a:t>
            </a:r>
          </a:p>
          <a:p>
            <a:pPr marL="600113" lvl="1" indent="-300057" algn="l">
              <a:lnSpc>
                <a:spcPts val="3891"/>
              </a:lnSpc>
              <a:buFont typeface="Arial"/>
              <a:buChar char="•"/>
            </a:pPr>
            <a:r>
              <a:rPr lang="en-US" sz="2779">
                <a:solidFill>
                  <a:srgbClr val="000000"/>
                </a:solidFill>
                <a:latin typeface="Poppins"/>
                <a:ea typeface="Poppins"/>
                <a:cs typeface="Poppins"/>
                <a:sym typeface="Poppins"/>
              </a:rPr>
              <a:t>Quiet and does not play much</a:t>
            </a:r>
          </a:p>
          <a:p>
            <a:pPr marL="600113" lvl="1" indent="-300057" algn="l">
              <a:lnSpc>
                <a:spcPts val="3891"/>
              </a:lnSpc>
              <a:buFont typeface="Arial"/>
              <a:buChar char="•"/>
            </a:pPr>
            <a:r>
              <a:rPr lang="en-US" sz="2779">
                <a:solidFill>
                  <a:srgbClr val="000000"/>
                </a:solidFill>
                <a:latin typeface="Poppins"/>
                <a:ea typeface="Poppins"/>
                <a:cs typeface="Poppins"/>
                <a:sym typeface="Poppins"/>
              </a:rPr>
              <a:t>Gets upset when mother leaves</a:t>
            </a:r>
          </a:p>
          <a:p>
            <a:pPr marL="600113" lvl="1" indent="-300057" algn="l">
              <a:lnSpc>
                <a:spcPts val="3891"/>
              </a:lnSpc>
              <a:buFont typeface="Arial"/>
              <a:buChar char="•"/>
            </a:pPr>
            <a:r>
              <a:rPr lang="en-US" sz="2779">
                <a:solidFill>
                  <a:srgbClr val="000000"/>
                </a:solidFill>
                <a:latin typeface="Poppins"/>
                <a:ea typeface="Poppins"/>
                <a:cs typeface="Poppins"/>
                <a:sym typeface="Poppins"/>
              </a:rPr>
              <a:t>Slow in language development</a:t>
            </a:r>
          </a:p>
          <a:p>
            <a:pPr marL="600113" lvl="1" indent="-300057" algn="l">
              <a:lnSpc>
                <a:spcPts val="3891"/>
              </a:lnSpc>
              <a:buFont typeface="Arial"/>
              <a:buChar char="•"/>
            </a:pPr>
            <a:r>
              <a:rPr lang="en-US" sz="2779">
                <a:solidFill>
                  <a:srgbClr val="000000"/>
                </a:solidFill>
                <a:latin typeface="Poppins"/>
                <a:ea typeface="Poppins"/>
                <a:cs typeface="Poppins"/>
                <a:sym typeface="Poppins"/>
              </a:rPr>
              <a:t>Finds it hard to join group activities</a:t>
            </a:r>
          </a:p>
          <a:p>
            <a:pPr algn="l">
              <a:lnSpc>
                <a:spcPts val="3891"/>
              </a:lnSpc>
            </a:pPr>
            <a:endParaRPr lang="en-US" sz="2779">
              <a:solidFill>
                <a:srgbClr val="000000"/>
              </a:solidFill>
              <a:latin typeface="Poppins"/>
              <a:ea typeface="Poppins"/>
              <a:cs typeface="Poppins"/>
              <a:sym typeface="Poppins"/>
            </a:endParaRPr>
          </a:p>
          <a:p>
            <a:pPr algn="l">
              <a:lnSpc>
                <a:spcPts val="3891"/>
              </a:lnSpc>
            </a:pPr>
            <a:r>
              <a:rPr lang="en-US" sz="2779" b="1">
                <a:solidFill>
                  <a:srgbClr val="000000"/>
                </a:solidFill>
                <a:latin typeface="Poppins Bold"/>
                <a:ea typeface="Poppins Bold"/>
                <a:cs typeface="Poppins Bold"/>
                <a:sym typeface="Poppins Bold"/>
              </a:rPr>
              <a:t>AIM</a:t>
            </a:r>
          </a:p>
          <a:p>
            <a:pPr algn="l">
              <a:lnSpc>
                <a:spcPts val="3891"/>
              </a:lnSpc>
            </a:pPr>
            <a:r>
              <a:rPr lang="en-US" sz="2779">
                <a:solidFill>
                  <a:srgbClr val="000000"/>
                </a:solidFill>
                <a:latin typeface="Poppins"/>
                <a:ea typeface="Poppins"/>
                <a:cs typeface="Poppins"/>
                <a:sym typeface="Poppins"/>
              </a:rPr>
              <a:t>To examine Isaac's development from Bowlby's Attachment Theory and suggest practical ways of supporting him.</a:t>
            </a:r>
          </a:p>
        </p:txBody>
      </p:sp>
      <p:sp>
        <p:nvSpPr>
          <p:cNvPr id="13" name="TextBox 13"/>
          <p:cNvSpPr txBox="1"/>
          <p:nvPr/>
        </p:nvSpPr>
        <p:spPr>
          <a:xfrm>
            <a:off x="8136536" y="1199711"/>
            <a:ext cx="8485610" cy="931693"/>
          </a:xfrm>
          <a:prstGeom prst="rect">
            <a:avLst/>
          </a:prstGeom>
        </p:spPr>
        <p:txBody>
          <a:bodyPr lIns="0" tIns="0" rIns="0" bIns="0" rtlCol="0" anchor="t">
            <a:spAutoFit/>
          </a:bodyPr>
          <a:lstStyle/>
          <a:p>
            <a:pPr algn="l">
              <a:lnSpc>
                <a:spcPts val="7348"/>
              </a:lnSpc>
            </a:pPr>
            <a:r>
              <a:rPr lang="en-US" sz="6175" b="1">
                <a:solidFill>
                  <a:srgbClr val="004AAD"/>
                </a:solidFill>
                <a:latin typeface="Montserrat Bold"/>
                <a:ea typeface="Montserrat Bold"/>
                <a:cs typeface="Montserrat Bold"/>
                <a:sym typeface="Montserrat Bold"/>
              </a:rPr>
              <a:t>Isaac – Background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9000942" y="1821406"/>
            <a:ext cx="7307442" cy="787272"/>
            <a:chOff x="0" y="0"/>
            <a:chExt cx="1924594" cy="207347"/>
          </a:xfrm>
        </p:grpSpPr>
        <p:sp>
          <p:nvSpPr>
            <p:cNvPr id="3" name="Freeform 3"/>
            <p:cNvSpPr/>
            <p:nvPr/>
          </p:nvSpPr>
          <p:spPr>
            <a:xfrm>
              <a:off x="0" y="0"/>
              <a:ext cx="1924594" cy="207347"/>
            </a:xfrm>
            <a:custGeom>
              <a:avLst/>
              <a:gdLst/>
              <a:ahLst/>
              <a:cxnLst/>
              <a:rect l="l" t="t" r="r" b="b"/>
              <a:pathLst>
                <a:path w="1924594" h="207347">
                  <a:moveTo>
                    <a:pt x="0" y="0"/>
                  </a:moveTo>
                  <a:lnTo>
                    <a:pt x="1924594" y="0"/>
                  </a:lnTo>
                  <a:lnTo>
                    <a:pt x="1924594" y="207347"/>
                  </a:lnTo>
                  <a:lnTo>
                    <a:pt x="0" y="207347"/>
                  </a:lnTo>
                  <a:close/>
                </a:path>
              </a:pathLst>
            </a:custGeom>
            <a:solidFill>
              <a:srgbClr val="004AAD"/>
            </a:solidFill>
          </p:spPr>
          <p:txBody>
            <a:bodyPr/>
            <a:lstStyle/>
            <a:p>
              <a:endParaRPr lang="en-GB"/>
            </a:p>
          </p:txBody>
        </p:sp>
        <p:sp>
          <p:nvSpPr>
            <p:cNvPr id="4" name="TextBox 4"/>
            <p:cNvSpPr txBox="1"/>
            <p:nvPr/>
          </p:nvSpPr>
          <p:spPr>
            <a:xfrm>
              <a:off x="0" y="-171450"/>
              <a:ext cx="1924594" cy="378797"/>
            </a:xfrm>
            <a:prstGeom prst="rect">
              <a:avLst/>
            </a:prstGeom>
          </p:spPr>
          <p:txBody>
            <a:bodyPr lIns="50800" tIns="50800" rIns="50800" bIns="50800" rtlCol="0" anchor="ctr"/>
            <a:lstStyle/>
            <a:p>
              <a:pPr algn="ctr">
                <a:lnSpc>
                  <a:spcPts val="4378"/>
                </a:lnSpc>
              </a:pPr>
              <a:endParaRPr/>
            </a:p>
          </p:txBody>
        </p:sp>
      </p:grpSp>
      <p:grpSp>
        <p:nvGrpSpPr>
          <p:cNvPr id="5" name="Group 5"/>
          <p:cNvGrpSpPr/>
          <p:nvPr/>
        </p:nvGrpSpPr>
        <p:grpSpPr>
          <a:xfrm rot="-10800000">
            <a:off x="12689070" y="-178840"/>
            <a:ext cx="6046987" cy="8281885"/>
            <a:chOff x="0" y="0"/>
            <a:chExt cx="4556141" cy="6240040"/>
          </a:xfrm>
        </p:grpSpPr>
        <p:sp>
          <p:nvSpPr>
            <p:cNvPr id="6" name="Freeform 6"/>
            <p:cNvSpPr/>
            <p:nvPr/>
          </p:nvSpPr>
          <p:spPr>
            <a:xfrm rot="-10800000">
              <a:off x="0" y="0"/>
              <a:ext cx="4556141" cy="6240040"/>
            </a:xfrm>
            <a:custGeom>
              <a:avLst/>
              <a:gdLst/>
              <a:ahLst/>
              <a:cxnLst/>
              <a:rect l="l" t="t" r="r" b="b"/>
              <a:pathLst>
                <a:path w="4556141" h="6240040">
                  <a:moveTo>
                    <a:pt x="4556141" y="6240040"/>
                  </a:moveTo>
                  <a:lnTo>
                    <a:pt x="1041655" y="6240040"/>
                  </a:lnTo>
                  <a:cubicBezTo>
                    <a:pt x="467070" y="6240040"/>
                    <a:pt x="0" y="5600345"/>
                    <a:pt x="0" y="4813400"/>
                  </a:cubicBezTo>
                  <a:lnTo>
                    <a:pt x="0" y="0"/>
                  </a:lnTo>
                  <a:lnTo>
                    <a:pt x="4556141" y="0"/>
                  </a:lnTo>
                  <a:lnTo>
                    <a:pt x="4556141" y="6240040"/>
                  </a:lnTo>
                  <a:close/>
                </a:path>
              </a:pathLst>
            </a:custGeom>
            <a:blipFill>
              <a:blip r:embed="rId3"/>
              <a:stretch>
                <a:fillRect l="-79907" r="-25659"/>
              </a:stretch>
            </a:blipFill>
          </p:spPr>
          <p:txBody>
            <a:bodyPr/>
            <a:lstStyle/>
            <a:p>
              <a:endParaRPr lang="en-GB"/>
            </a:p>
          </p:txBody>
        </p:sp>
      </p:grpSp>
      <p:sp>
        <p:nvSpPr>
          <p:cNvPr id="7" name="TextBox 7"/>
          <p:cNvSpPr txBox="1"/>
          <p:nvPr/>
        </p:nvSpPr>
        <p:spPr>
          <a:xfrm>
            <a:off x="85897" y="383029"/>
            <a:ext cx="10889729" cy="2521460"/>
          </a:xfrm>
          <a:prstGeom prst="rect">
            <a:avLst/>
          </a:prstGeom>
        </p:spPr>
        <p:txBody>
          <a:bodyPr lIns="0" tIns="0" rIns="0" bIns="0" rtlCol="0" anchor="t">
            <a:spAutoFit/>
          </a:bodyPr>
          <a:lstStyle/>
          <a:p>
            <a:pPr algn="l">
              <a:lnSpc>
                <a:spcPts val="6691"/>
              </a:lnSpc>
            </a:pPr>
            <a:r>
              <a:rPr lang="en-US" sz="5623" b="1">
                <a:solidFill>
                  <a:srgbClr val="004AAD"/>
                </a:solidFill>
                <a:latin typeface="Montserrat Bold"/>
                <a:ea typeface="Montserrat Bold"/>
                <a:cs typeface="Montserrat Bold"/>
                <a:sym typeface="Montserrat Bold"/>
              </a:rPr>
              <a:t>Bowlby’s Attachment Theory</a:t>
            </a:r>
          </a:p>
          <a:p>
            <a:pPr algn="l">
              <a:lnSpc>
                <a:spcPts val="6691"/>
              </a:lnSpc>
            </a:pPr>
            <a:endParaRPr lang="en-US" sz="5623" b="1">
              <a:solidFill>
                <a:srgbClr val="004AAD"/>
              </a:solidFill>
              <a:latin typeface="Montserrat Bold"/>
              <a:ea typeface="Montserrat Bold"/>
              <a:cs typeface="Montserrat Bold"/>
              <a:sym typeface="Montserrat Bold"/>
            </a:endParaRPr>
          </a:p>
          <a:p>
            <a:pPr algn="l">
              <a:lnSpc>
                <a:spcPts val="6691"/>
              </a:lnSpc>
            </a:pPr>
            <a:endParaRPr lang="en-US" sz="5623" b="1">
              <a:solidFill>
                <a:srgbClr val="004AAD"/>
              </a:solidFill>
              <a:latin typeface="Montserrat Bold"/>
              <a:ea typeface="Montserrat Bold"/>
              <a:cs typeface="Montserrat Bold"/>
              <a:sym typeface="Montserrat Bold"/>
            </a:endParaRPr>
          </a:p>
        </p:txBody>
      </p:sp>
      <p:sp>
        <p:nvSpPr>
          <p:cNvPr id="8" name="TextBox 8"/>
          <p:cNvSpPr txBox="1"/>
          <p:nvPr/>
        </p:nvSpPr>
        <p:spPr>
          <a:xfrm>
            <a:off x="737159" y="2215041"/>
            <a:ext cx="11523867" cy="8433440"/>
          </a:xfrm>
          <a:prstGeom prst="rect">
            <a:avLst/>
          </a:prstGeom>
        </p:spPr>
        <p:txBody>
          <a:bodyPr lIns="0" tIns="0" rIns="0" bIns="0" rtlCol="0" anchor="t">
            <a:spAutoFit/>
          </a:bodyPr>
          <a:lstStyle/>
          <a:p>
            <a:pPr algn="l">
              <a:lnSpc>
                <a:spcPts val="3919"/>
              </a:lnSpc>
            </a:pPr>
            <a:r>
              <a:rPr lang="en-US" sz="2799" b="1" dirty="0">
                <a:solidFill>
                  <a:srgbClr val="000000"/>
                </a:solidFill>
                <a:latin typeface="Poppins Bold"/>
                <a:ea typeface="Poppins Bold"/>
                <a:cs typeface="Poppins Bold"/>
                <a:sym typeface="Poppins Bold"/>
              </a:rPr>
              <a:t>KEY CONCEPTS</a:t>
            </a:r>
          </a:p>
          <a:p>
            <a:pPr algn="l">
              <a:lnSpc>
                <a:spcPts val="3919"/>
              </a:lnSpc>
            </a:pPr>
            <a:r>
              <a:rPr lang="en-US" sz="2799" dirty="0">
                <a:solidFill>
                  <a:srgbClr val="000000"/>
                </a:solidFill>
                <a:latin typeface="Poppins"/>
                <a:ea typeface="Poppins"/>
                <a:cs typeface="Poppins"/>
                <a:sym typeface="Poppins"/>
              </a:rPr>
              <a:t>THEORY IS Developed by John Bowlby (1969).</a:t>
            </a:r>
          </a:p>
          <a:p>
            <a:pPr algn="l">
              <a:lnSpc>
                <a:spcPts val="3919"/>
              </a:lnSpc>
            </a:pPr>
            <a:r>
              <a:rPr lang="en-US" sz="2799" dirty="0">
                <a:solidFill>
                  <a:srgbClr val="000000"/>
                </a:solidFill>
                <a:latin typeface="Poppins"/>
                <a:ea typeface="Poppins"/>
                <a:cs typeface="Poppins"/>
                <a:sym typeface="Poppins"/>
              </a:rPr>
              <a:t>Attachment is emotional connection between child and caregiver.</a:t>
            </a:r>
          </a:p>
          <a:p>
            <a:pPr marL="604519" lvl="1" indent="-302260" algn="l">
              <a:lnSpc>
                <a:spcPts val="3919"/>
              </a:lnSpc>
              <a:buFont typeface="Arial"/>
              <a:buChar char="•"/>
            </a:pPr>
            <a:r>
              <a:rPr lang="en-US" sz="2799" dirty="0">
                <a:solidFill>
                  <a:srgbClr val="000000"/>
                </a:solidFill>
                <a:latin typeface="Poppins"/>
                <a:ea typeface="Poppins"/>
                <a:cs typeface="Poppins"/>
                <a:sym typeface="Poppins"/>
              </a:rPr>
              <a:t>Internal Working Model (IWM): Mental representation of self and others formed in early years</a:t>
            </a:r>
          </a:p>
          <a:p>
            <a:pPr marL="604519" lvl="1" indent="-302260" algn="l">
              <a:lnSpc>
                <a:spcPts val="3919"/>
              </a:lnSpc>
              <a:buFont typeface="Arial"/>
              <a:buChar char="•"/>
            </a:pPr>
            <a:r>
              <a:rPr lang="en-US" sz="2799" dirty="0">
                <a:solidFill>
                  <a:srgbClr val="000000"/>
                </a:solidFill>
                <a:latin typeface="Poppins"/>
                <a:ea typeface="Poppins"/>
                <a:cs typeface="Poppins"/>
                <a:sym typeface="Poppins"/>
              </a:rPr>
              <a:t>Secure Base: Caregiver offers security from which child can explore.</a:t>
            </a:r>
          </a:p>
          <a:p>
            <a:pPr marL="604519" lvl="1" indent="-302260" algn="l">
              <a:lnSpc>
                <a:spcPts val="3919"/>
              </a:lnSpc>
              <a:buFont typeface="Arial"/>
              <a:buChar char="•"/>
            </a:pPr>
            <a:r>
              <a:rPr lang="en-US" sz="2799" dirty="0">
                <a:solidFill>
                  <a:srgbClr val="000000"/>
                </a:solidFill>
                <a:latin typeface="Poppins"/>
                <a:ea typeface="Poppins"/>
                <a:cs typeface="Poppins"/>
                <a:sym typeface="Poppins"/>
              </a:rPr>
              <a:t>Monotropy: Preference for one dominant figure (usually the mother)</a:t>
            </a:r>
          </a:p>
          <a:p>
            <a:pPr algn="l">
              <a:lnSpc>
                <a:spcPts val="3919"/>
              </a:lnSpc>
            </a:pPr>
            <a:endParaRPr lang="en-US" sz="2799" dirty="0">
              <a:solidFill>
                <a:srgbClr val="000000"/>
              </a:solidFill>
              <a:latin typeface="Poppins"/>
              <a:ea typeface="Poppins"/>
              <a:cs typeface="Poppins"/>
              <a:sym typeface="Poppins"/>
            </a:endParaRPr>
          </a:p>
          <a:p>
            <a:pPr algn="l">
              <a:lnSpc>
                <a:spcPts val="3919"/>
              </a:lnSpc>
            </a:pPr>
            <a:r>
              <a:rPr lang="en-US" sz="2799" b="1" dirty="0">
                <a:solidFill>
                  <a:srgbClr val="000000"/>
                </a:solidFill>
                <a:latin typeface="Poppins Bold"/>
                <a:ea typeface="Poppins Bold"/>
                <a:cs typeface="Poppins Bold"/>
                <a:sym typeface="Poppins Bold"/>
              </a:rPr>
              <a:t>DEVELOPMENTAL ASSUMPTIONS:</a:t>
            </a:r>
          </a:p>
          <a:p>
            <a:pPr algn="l">
              <a:lnSpc>
                <a:spcPts val="3919"/>
              </a:lnSpc>
            </a:pPr>
            <a:endParaRPr lang="en-US" sz="2799" b="1" dirty="0">
              <a:solidFill>
                <a:srgbClr val="000000"/>
              </a:solidFill>
              <a:latin typeface="Poppins Bold"/>
              <a:ea typeface="Poppins Bold"/>
              <a:cs typeface="Poppins Bold"/>
              <a:sym typeface="Poppins Bold"/>
            </a:endParaRPr>
          </a:p>
          <a:p>
            <a:pPr marL="604519" lvl="1" indent="-302260" algn="l">
              <a:lnSpc>
                <a:spcPts val="3919"/>
              </a:lnSpc>
              <a:buFont typeface="Arial"/>
              <a:buChar char="•"/>
            </a:pPr>
            <a:r>
              <a:rPr lang="en-US" sz="2799" dirty="0">
                <a:solidFill>
                  <a:srgbClr val="000000"/>
                </a:solidFill>
                <a:latin typeface="Poppins"/>
                <a:ea typeface="Poppins"/>
                <a:cs typeface="Poppins"/>
                <a:sym typeface="Poppins"/>
              </a:rPr>
              <a:t>Critical period for attachment formation (first 2–3 years)</a:t>
            </a:r>
          </a:p>
          <a:p>
            <a:pPr marL="604519" lvl="1" indent="-302260" algn="l">
              <a:lnSpc>
                <a:spcPts val="3919"/>
              </a:lnSpc>
              <a:buFont typeface="Arial"/>
              <a:buChar char="•"/>
            </a:pPr>
            <a:r>
              <a:rPr lang="en-US" sz="2799" dirty="0">
                <a:solidFill>
                  <a:srgbClr val="000000"/>
                </a:solidFill>
                <a:latin typeface="Poppins"/>
                <a:ea typeface="Poppins"/>
                <a:cs typeface="Poppins"/>
                <a:sym typeface="Poppins"/>
              </a:rPr>
              <a:t>Distress (protest, despair, detachment) is experienced when separation occurs.</a:t>
            </a:r>
          </a:p>
          <a:p>
            <a:pPr algn="l">
              <a:lnSpc>
                <a:spcPts val="3919"/>
              </a:lnSpc>
            </a:pPr>
            <a:endParaRPr lang="en-US" sz="2799" dirty="0">
              <a:solidFill>
                <a:srgbClr val="000000"/>
              </a:solidFill>
              <a:latin typeface="Poppins"/>
              <a:ea typeface="Poppins"/>
              <a:cs typeface="Poppins"/>
              <a:sym typeface="Poppin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sp>
        <p:nvSpPr>
          <p:cNvPr id="2" name="Freeform 2"/>
          <p:cNvSpPr/>
          <p:nvPr/>
        </p:nvSpPr>
        <p:spPr>
          <a:xfrm rot="-5400000">
            <a:off x="14257548" y="-1465770"/>
            <a:ext cx="3301395" cy="5575086"/>
          </a:xfrm>
          <a:custGeom>
            <a:avLst/>
            <a:gdLst/>
            <a:ahLst/>
            <a:cxnLst/>
            <a:rect l="l" t="t" r="r" b="b"/>
            <a:pathLst>
              <a:path w="3301395" h="5575086">
                <a:moveTo>
                  <a:pt x="0" y="0"/>
                </a:moveTo>
                <a:lnTo>
                  <a:pt x="3301395" y="0"/>
                </a:lnTo>
                <a:lnTo>
                  <a:pt x="3301395" y="5575087"/>
                </a:lnTo>
                <a:lnTo>
                  <a:pt x="0" y="5575087"/>
                </a:lnTo>
                <a:lnTo>
                  <a:pt x="0" y="0"/>
                </a:lnTo>
                <a:close/>
              </a:path>
            </a:pathLst>
          </a:custGeom>
          <a:blipFill>
            <a:blip r:embed="rId3"/>
            <a:stretch>
              <a:fillRect/>
            </a:stretch>
          </a:blipFill>
        </p:spPr>
        <p:txBody>
          <a:bodyPr/>
          <a:lstStyle/>
          <a:p>
            <a:endParaRPr lang="en-GB"/>
          </a:p>
        </p:txBody>
      </p:sp>
      <p:sp>
        <p:nvSpPr>
          <p:cNvPr id="3" name="Freeform 3"/>
          <p:cNvSpPr/>
          <p:nvPr/>
        </p:nvSpPr>
        <p:spPr>
          <a:xfrm rot="-5400000">
            <a:off x="15360163" y="7853113"/>
            <a:ext cx="1930439" cy="4740813"/>
          </a:xfrm>
          <a:custGeom>
            <a:avLst/>
            <a:gdLst/>
            <a:ahLst/>
            <a:cxnLst/>
            <a:rect l="l" t="t" r="r" b="b"/>
            <a:pathLst>
              <a:path w="1930439" h="4740813">
                <a:moveTo>
                  <a:pt x="0" y="0"/>
                </a:moveTo>
                <a:lnTo>
                  <a:pt x="1930439" y="0"/>
                </a:lnTo>
                <a:lnTo>
                  <a:pt x="1930439" y="4740813"/>
                </a:lnTo>
                <a:lnTo>
                  <a:pt x="0" y="4740813"/>
                </a:lnTo>
                <a:lnTo>
                  <a:pt x="0" y="0"/>
                </a:lnTo>
                <a:close/>
              </a:path>
            </a:pathLst>
          </a:custGeom>
          <a:blipFill>
            <a:blip r:embed="rId4"/>
            <a:stretch>
              <a:fillRect/>
            </a:stretch>
          </a:blipFill>
        </p:spPr>
        <p:txBody>
          <a:bodyPr/>
          <a:lstStyle/>
          <a:p>
            <a:endParaRPr lang="en-GB"/>
          </a:p>
        </p:txBody>
      </p:sp>
      <p:grpSp>
        <p:nvGrpSpPr>
          <p:cNvPr id="4" name="Group 4"/>
          <p:cNvGrpSpPr/>
          <p:nvPr/>
        </p:nvGrpSpPr>
        <p:grpSpPr>
          <a:xfrm rot="-5400000">
            <a:off x="13486932" y="3401717"/>
            <a:ext cx="9602136" cy="2140854"/>
            <a:chOff x="0" y="0"/>
            <a:chExt cx="2528958" cy="563846"/>
          </a:xfrm>
        </p:grpSpPr>
        <p:sp>
          <p:nvSpPr>
            <p:cNvPr id="5" name="Freeform 5"/>
            <p:cNvSpPr/>
            <p:nvPr/>
          </p:nvSpPr>
          <p:spPr>
            <a:xfrm>
              <a:off x="0" y="0"/>
              <a:ext cx="2528957" cy="563846"/>
            </a:xfrm>
            <a:custGeom>
              <a:avLst/>
              <a:gdLst/>
              <a:ahLst/>
              <a:cxnLst/>
              <a:rect l="l" t="t" r="r" b="b"/>
              <a:pathLst>
                <a:path w="2528957" h="563846">
                  <a:moveTo>
                    <a:pt x="0" y="0"/>
                  </a:moveTo>
                  <a:lnTo>
                    <a:pt x="2528957" y="0"/>
                  </a:lnTo>
                  <a:lnTo>
                    <a:pt x="2528957" y="563846"/>
                  </a:lnTo>
                  <a:lnTo>
                    <a:pt x="0" y="563846"/>
                  </a:lnTo>
                  <a:close/>
                </a:path>
              </a:pathLst>
            </a:custGeom>
            <a:solidFill>
              <a:srgbClr val="004AAD"/>
            </a:solidFill>
          </p:spPr>
          <p:txBody>
            <a:bodyPr/>
            <a:lstStyle/>
            <a:p>
              <a:endParaRPr lang="en-GB"/>
            </a:p>
          </p:txBody>
        </p:sp>
        <p:sp>
          <p:nvSpPr>
            <p:cNvPr id="6" name="TextBox 6"/>
            <p:cNvSpPr txBox="1"/>
            <p:nvPr/>
          </p:nvSpPr>
          <p:spPr>
            <a:xfrm>
              <a:off x="0" y="-171450"/>
              <a:ext cx="2528958" cy="735296"/>
            </a:xfrm>
            <a:prstGeom prst="rect">
              <a:avLst/>
            </a:prstGeom>
          </p:spPr>
          <p:txBody>
            <a:bodyPr lIns="50800" tIns="50800" rIns="50800" bIns="50800" rtlCol="0" anchor="ctr"/>
            <a:lstStyle/>
            <a:p>
              <a:pPr algn="ctr">
                <a:lnSpc>
                  <a:spcPts val="4378"/>
                </a:lnSpc>
              </a:pPr>
              <a:endParaRPr/>
            </a:p>
          </p:txBody>
        </p:sp>
      </p:grpSp>
      <p:sp>
        <p:nvSpPr>
          <p:cNvPr id="7" name="Freeform 7"/>
          <p:cNvSpPr/>
          <p:nvPr/>
        </p:nvSpPr>
        <p:spPr>
          <a:xfrm>
            <a:off x="12430867" y="2090741"/>
            <a:ext cx="5480670" cy="3658347"/>
          </a:xfrm>
          <a:custGeom>
            <a:avLst/>
            <a:gdLst/>
            <a:ahLst/>
            <a:cxnLst/>
            <a:rect l="l" t="t" r="r" b="b"/>
            <a:pathLst>
              <a:path w="5480670" h="3658347">
                <a:moveTo>
                  <a:pt x="0" y="0"/>
                </a:moveTo>
                <a:lnTo>
                  <a:pt x="5480670" y="0"/>
                </a:lnTo>
                <a:lnTo>
                  <a:pt x="5480670" y="3658347"/>
                </a:lnTo>
                <a:lnTo>
                  <a:pt x="0" y="3658347"/>
                </a:lnTo>
                <a:lnTo>
                  <a:pt x="0" y="0"/>
                </a:lnTo>
                <a:close/>
              </a:path>
            </a:pathLst>
          </a:custGeom>
          <a:blipFill>
            <a:blip r:embed="rId5"/>
            <a:stretch>
              <a:fillRect/>
            </a:stretch>
          </a:blipFill>
        </p:spPr>
        <p:txBody>
          <a:bodyPr/>
          <a:lstStyle/>
          <a:p>
            <a:endParaRPr lang="en-GB"/>
          </a:p>
        </p:txBody>
      </p:sp>
      <p:sp>
        <p:nvSpPr>
          <p:cNvPr id="8" name="TextBox 8"/>
          <p:cNvSpPr txBox="1"/>
          <p:nvPr/>
        </p:nvSpPr>
        <p:spPr>
          <a:xfrm>
            <a:off x="1419178" y="452246"/>
            <a:ext cx="10336812" cy="872935"/>
          </a:xfrm>
          <a:prstGeom prst="rect">
            <a:avLst/>
          </a:prstGeom>
        </p:spPr>
        <p:txBody>
          <a:bodyPr lIns="0" tIns="0" rIns="0" bIns="0" rtlCol="0" anchor="t">
            <a:spAutoFit/>
          </a:bodyPr>
          <a:lstStyle/>
          <a:p>
            <a:pPr algn="l">
              <a:lnSpc>
                <a:spcPts val="6509"/>
              </a:lnSpc>
            </a:pPr>
            <a:r>
              <a:rPr lang="en-US" sz="5470" b="1">
                <a:solidFill>
                  <a:srgbClr val="004AAD"/>
                </a:solidFill>
                <a:latin typeface="Poppins Bold"/>
                <a:ea typeface="Poppins Bold"/>
                <a:cs typeface="Poppins Bold"/>
                <a:sym typeface="Poppins Bold"/>
              </a:rPr>
              <a:t>Bowlby’s Attachment Stages</a:t>
            </a:r>
          </a:p>
        </p:txBody>
      </p:sp>
      <p:sp>
        <p:nvSpPr>
          <p:cNvPr id="9" name="TextBox 9"/>
          <p:cNvSpPr txBox="1"/>
          <p:nvPr/>
        </p:nvSpPr>
        <p:spPr>
          <a:xfrm>
            <a:off x="1419178" y="2313302"/>
            <a:ext cx="10438976" cy="6871572"/>
          </a:xfrm>
          <a:prstGeom prst="rect">
            <a:avLst/>
          </a:prstGeom>
        </p:spPr>
        <p:txBody>
          <a:bodyPr lIns="0" tIns="0" rIns="0" bIns="0" rtlCol="0" anchor="t">
            <a:spAutoFit/>
          </a:bodyPr>
          <a:lstStyle/>
          <a:p>
            <a:pPr algn="l">
              <a:lnSpc>
                <a:spcPts val="4501"/>
              </a:lnSpc>
            </a:pPr>
            <a:r>
              <a:rPr lang="en-US" sz="3215" b="1" dirty="0">
                <a:solidFill>
                  <a:srgbClr val="000000"/>
                </a:solidFill>
                <a:latin typeface="Poppins Bold"/>
                <a:ea typeface="Poppins Bold"/>
                <a:cs typeface="Poppins Bold"/>
                <a:sym typeface="Poppins Bold"/>
              </a:rPr>
              <a:t>STAGES OF ATTACHMENT DEVELOPMENT</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Pre-attachment (0-6 weeks) – </a:t>
            </a:r>
            <a:r>
              <a:rPr lang="en-US" sz="3215" dirty="0" err="1">
                <a:solidFill>
                  <a:srgbClr val="000000"/>
                </a:solidFill>
                <a:latin typeface="Poppins"/>
                <a:ea typeface="Poppins"/>
                <a:cs typeface="Poppins"/>
                <a:sym typeface="Poppins"/>
              </a:rPr>
              <a:t>Signalling</a:t>
            </a:r>
            <a:r>
              <a:rPr lang="en-US" sz="3215" dirty="0">
                <a:solidFill>
                  <a:srgbClr val="000000"/>
                </a:solidFill>
                <a:latin typeface="Poppins"/>
                <a:ea typeface="Poppins"/>
                <a:cs typeface="Poppins"/>
                <a:sym typeface="Poppins"/>
              </a:rPr>
              <a:t> </a:t>
            </a:r>
            <a:r>
              <a:rPr lang="en-US" sz="3215" dirty="0" err="1">
                <a:solidFill>
                  <a:srgbClr val="000000"/>
                </a:solidFill>
                <a:latin typeface="Poppins"/>
                <a:ea typeface="Poppins"/>
                <a:cs typeface="Poppins"/>
                <a:sym typeface="Poppins"/>
              </a:rPr>
              <a:t>behaviours</a:t>
            </a:r>
            <a:endParaRPr lang="en-US" sz="3215" dirty="0">
              <a:solidFill>
                <a:srgbClr val="000000"/>
              </a:solidFill>
              <a:latin typeface="Poppins"/>
              <a:ea typeface="Poppins"/>
              <a:cs typeface="Poppins"/>
              <a:sym typeface="Poppins"/>
            </a:endParaRP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Attachment-in-the-making (6 weeks-6/7 months) – preference for familiar adults</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Clear-cut attachment (6/7 months – 18/24 months) – Separation anxiety, stranger anxiety</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Goal-corrected partnership (24 months+) – Identifying feelings of others</a:t>
            </a:r>
          </a:p>
          <a:p>
            <a:pPr algn="l">
              <a:lnSpc>
                <a:spcPts val="4501"/>
              </a:lnSpc>
            </a:pPr>
            <a:endParaRPr lang="en-US" sz="3215" dirty="0">
              <a:solidFill>
                <a:srgbClr val="000000"/>
              </a:solidFill>
              <a:latin typeface="Poppins"/>
              <a:ea typeface="Poppins"/>
              <a:cs typeface="Poppins"/>
              <a:sym typeface="Poppins"/>
            </a:endParaRPr>
          </a:p>
          <a:p>
            <a:pPr algn="l">
              <a:lnSpc>
                <a:spcPts val="4501"/>
              </a:lnSpc>
              <a:spcBef>
                <a:spcPct val="0"/>
              </a:spcBef>
            </a:pPr>
            <a:r>
              <a:rPr lang="en-US" sz="3215" b="1" dirty="0">
                <a:solidFill>
                  <a:srgbClr val="000000"/>
                </a:solidFill>
                <a:latin typeface="Poppins Bold"/>
                <a:ea typeface="Poppins Bold"/>
                <a:cs typeface="Poppins Bold"/>
                <a:sym typeface="Poppins Bold"/>
              </a:rPr>
              <a:t>Relevance to Early Childhood: </a:t>
            </a:r>
            <a:r>
              <a:rPr lang="en-US" sz="3215" dirty="0">
                <a:solidFill>
                  <a:srgbClr val="000000"/>
                </a:solidFill>
                <a:latin typeface="Poppins"/>
                <a:ea typeface="Poppins"/>
                <a:cs typeface="Poppins"/>
                <a:sym typeface="Poppins"/>
              </a:rPr>
              <a:t>Most important time for establishing safe attachments.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sp>
        <p:nvSpPr>
          <p:cNvPr id="2" name="Freeform 2"/>
          <p:cNvSpPr/>
          <p:nvPr/>
        </p:nvSpPr>
        <p:spPr>
          <a:xfrm rot="-5400000">
            <a:off x="14257548" y="-1465770"/>
            <a:ext cx="3301395" cy="5575086"/>
          </a:xfrm>
          <a:custGeom>
            <a:avLst/>
            <a:gdLst/>
            <a:ahLst/>
            <a:cxnLst/>
            <a:rect l="l" t="t" r="r" b="b"/>
            <a:pathLst>
              <a:path w="3301395" h="5575086">
                <a:moveTo>
                  <a:pt x="0" y="0"/>
                </a:moveTo>
                <a:lnTo>
                  <a:pt x="3301395" y="0"/>
                </a:lnTo>
                <a:lnTo>
                  <a:pt x="3301395" y="5575087"/>
                </a:lnTo>
                <a:lnTo>
                  <a:pt x="0" y="5575087"/>
                </a:lnTo>
                <a:lnTo>
                  <a:pt x="0" y="0"/>
                </a:lnTo>
                <a:close/>
              </a:path>
            </a:pathLst>
          </a:custGeom>
          <a:blipFill>
            <a:blip r:embed="rId3"/>
            <a:stretch>
              <a:fillRect/>
            </a:stretch>
          </a:blipFill>
        </p:spPr>
        <p:txBody>
          <a:bodyPr/>
          <a:lstStyle/>
          <a:p>
            <a:endParaRPr lang="en-GB"/>
          </a:p>
        </p:txBody>
      </p:sp>
      <p:sp>
        <p:nvSpPr>
          <p:cNvPr id="3" name="Freeform 3"/>
          <p:cNvSpPr/>
          <p:nvPr/>
        </p:nvSpPr>
        <p:spPr>
          <a:xfrm rot="-5400000">
            <a:off x="15360163" y="7853113"/>
            <a:ext cx="1930439" cy="4740813"/>
          </a:xfrm>
          <a:custGeom>
            <a:avLst/>
            <a:gdLst/>
            <a:ahLst/>
            <a:cxnLst/>
            <a:rect l="l" t="t" r="r" b="b"/>
            <a:pathLst>
              <a:path w="1930439" h="4740813">
                <a:moveTo>
                  <a:pt x="0" y="0"/>
                </a:moveTo>
                <a:lnTo>
                  <a:pt x="1930439" y="0"/>
                </a:lnTo>
                <a:lnTo>
                  <a:pt x="1930439" y="4740813"/>
                </a:lnTo>
                <a:lnTo>
                  <a:pt x="0" y="4740813"/>
                </a:lnTo>
                <a:lnTo>
                  <a:pt x="0" y="0"/>
                </a:lnTo>
                <a:close/>
              </a:path>
            </a:pathLst>
          </a:custGeom>
          <a:blipFill>
            <a:blip r:embed="rId4"/>
            <a:stretch>
              <a:fillRect/>
            </a:stretch>
          </a:blipFill>
        </p:spPr>
        <p:txBody>
          <a:bodyPr/>
          <a:lstStyle/>
          <a:p>
            <a:endParaRPr lang="en-GB"/>
          </a:p>
        </p:txBody>
      </p:sp>
      <p:grpSp>
        <p:nvGrpSpPr>
          <p:cNvPr id="4" name="Group 4"/>
          <p:cNvGrpSpPr/>
          <p:nvPr/>
        </p:nvGrpSpPr>
        <p:grpSpPr>
          <a:xfrm rot="-5400000">
            <a:off x="13486932" y="3401717"/>
            <a:ext cx="9602136" cy="2140854"/>
            <a:chOff x="0" y="0"/>
            <a:chExt cx="2528958" cy="563846"/>
          </a:xfrm>
        </p:grpSpPr>
        <p:sp>
          <p:nvSpPr>
            <p:cNvPr id="5" name="Freeform 5"/>
            <p:cNvSpPr/>
            <p:nvPr/>
          </p:nvSpPr>
          <p:spPr>
            <a:xfrm>
              <a:off x="0" y="0"/>
              <a:ext cx="2528957" cy="563846"/>
            </a:xfrm>
            <a:custGeom>
              <a:avLst/>
              <a:gdLst/>
              <a:ahLst/>
              <a:cxnLst/>
              <a:rect l="l" t="t" r="r" b="b"/>
              <a:pathLst>
                <a:path w="2528957" h="563846">
                  <a:moveTo>
                    <a:pt x="0" y="0"/>
                  </a:moveTo>
                  <a:lnTo>
                    <a:pt x="2528957" y="0"/>
                  </a:lnTo>
                  <a:lnTo>
                    <a:pt x="2528957" y="563846"/>
                  </a:lnTo>
                  <a:lnTo>
                    <a:pt x="0" y="563846"/>
                  </a:lnTo>
                  <a:close/>
                </a:path>
              </a:pathLst>
            </a:custGeom>
            <a:solidFill>
              <a:srgbClr val="004AAD"/>
            </a:solidFill>
          </p:spPr>
          <p:txBody>
            <a:bodyPr/>
            <a:lstStyle/>
            <a:p>
              <a:endParaRPr lang="en-GB"/>
            </a:p>
          </p:txBody>
        </p:sp>
        <p:sp>
          <p:nvSpPr>
            <p:cNvPr id="6" name="TextBox 6"/>
            <p:cNvSpPr txBox="1"/>
            <p:nvPr/>
          </p:nvSpPr>
          <p:spPr>
            <a:xfrm>
              <a:off x="0" y="-171450"/>
              <a:ext cx="2528958" cy="735296"/>
            </a:xfrm>
            <a:prstGeom prst="rect">
              <a:avLst/>
            </a:prstGeom>
          </p:spPr>
          <p:txBody>
            <a:bodyPr lIns="50800" tIns="50800" rIns="50800" bIns="50800" rtlCol="0" anchor="ctr"/>
            <a:lstStyle/>
            <a:p>
              <a:pPr algn="ctr">
                <a:lnSpc>
                  <a:spcPts val="4378"/>
                </a:lnSpc>
              </a:pPr>
              <a:endParaRPr/>
            </a:p>
          </p:txBody>
        </p:sp>
      </p:grpSp>
      <p:sp>
        <p:nvSpPr>
          <p:cNvPr id="7" name="Freeform 7"/>
          <p:cNvSpPr/>
          <p:nvPr/>
        </p:nvSpPr>
        <p:spPr>
          <a:xfrm>
            <a:off x="12121694" y="2111566"/>
            <a:ext cx="5693426" cy="3795618"/>
          </a:xfrm>
          <a:custGeom>
            <a:avLst/>
            <a:gdLst/>
            <a:ahLst/>
            <a:cxnLst/>
            <a:rect l="l" t="t" r="r" b="b"/>
            <a:pathLst>
              <a:path w="5693426" h="3795618">
                <a:moveTo>
                  <a:pt x="0" y="0"/>
                </a:moveTo>
                <a:lnTo>
                  <a:pt x="5693427" y="0"/>
                </a:lnTo>
                <a:lnTo>
                  <a:pt x="5693427" y="3795617"/>
                </a:lnTo>
                <a:lnTo>
                  <a:pt x="0" y="3795617"/>
                </a:lnTo>
                <a:lnTo>
                  <a:pt x="0" y="0"/>
                </a:lnTo>
                <a:close/>
              </a:path>
            </a:pathLst>
          </a:custGeom>
          <a:blipFill>
            <a:blip r:embed="rId5"/>
            <a:stretch>
              <a:fillRect/>
            </a:stretch>
          </a:blipFill>
        </p:spPr>
        <p:txBody>
          <a:bodyPr/>
          <a:lstStyle/>
          <a:p>
            <a:endParaRPr lang="en-GB"/>
          </a:p>
        </p:txBody>
      </p:sp>
      <p:sp>
        <p:nvSpPr>
          <p:cNvPr id="8" name="TextBox 8"/>
          <p:cNvSpPr txBox="1"/>
          <p:nvPr/>
        </p:nvSpPr>
        <p:spPr>
          <a:xfrm>
            <a:off x="383679" y="306476"/>
            <a:ext cx="12737024" cy="833562"/>
          </a:xfrm>
          <a:prstGeom prst="rect">
            <a:avLst/>
          </a:prstGeom>
        </p:spPr>
        <p:txBody>
          <a:bodyPr lIns="0" tIns="0" rIns="0" bIns="0" rtlCol="0" anchor="t">
            <a:spAutoFit/>
          </a:bodyPr>
          <a:lstStyle/>
          <a:p>
            <a:pPr algn="l">
              <a:lnSpc>
                <a:spcPts val="6509"/>
              </a:lnSpc>
            </a:pPr>
            <a:r>
              <a:rPr lang="en-US" sz="5470" b="1" dirty="0">
                <a:solidFill>
                  <a:srgbClr val="004AAD"/>
                </a:solidFill>
                <a:latin typeface="Poppins Bold"/>
                <a:ea typeface="Poppins Bold"/>
                <a:cs typeface="Poppins Bold"/>
                <a:sym typeface="Poppins Bold"/>
              </a:rPr>
              <a:t>Bowlby's theory relevance to Isaac.</a:t>
            </a:r>
          </a:p>
        </p:txBody>
      </p:sp>
      <p:sp>
        <p:nvSpPr>
          <p:cNvPr id="9" name="TextBox 9"/>
          <p:cNvSpPr txBox="1"/>
          <p:nvPr/>
        </p:nvSpPr>
        <p:spPr>
          <a:xfrm>
            <a:off x="1190110" y="1226523"/>
            <a:ext cx="10438976" cy="8586072"/>
          </a:xfrm>
          <a:prstGeom prst="rect">
            <a:avLst/>
          </a:prstGeom>
        </p:spPr>
        <p:txBody>
          <a:bodyPr lIns="0" tIns="0" rIns="0" bIns="0" rtlCol="0" anchor="t">
            <a:spAutoFit/>
          </a:bodyPr>
          <a:lstStyle/>
          <a:p>
            <a:pPr algn="l">
              <a:lnSpc>
                <a:spcPts val="4501"/>
              </a:lnSpc>
            </a:pPr>
            <a:r>
              <a:rPr lang="en-US" sz="3215" b="1" dirty="0">
                <a:solidFill>
                  <a:srgbClr val="000000"/>
                </a:solidFill>
                <a:latin typeface="Poppins Bold"/>
                <a:ea typeface="Poppins Bold"/>
                <a:cs typeface="Poppins Bold"/>
                <a:sym typeface="Poppins Bold"/>
              </a:rPr>
              <a:t>RELEVANCE TO ISAAC’S SITUATION</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Isaac is in the goal corrected partnership phase and has insecure attachment.</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Disrupted caregiving and separation experiences confirm Bowlby's prediction of distress.</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Maternal post-natal depression and limited social support decreases the availability of a consistent secure base.</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Delayed language development and social withdrawal are typical consequences of insecure attachment.</a:t>
            </a:r>
          </a:p>
          <a:p>
            <a:pPr algn="l">
              <a:lnSpc>
                <a:spcPts val="4501"/>
              </a:lnSpc>
            </a:pPr>
            <a:endParaRPr lang="en-US" sz="3215" dirty="0">
              <a:solidFill>
                <a:srgbClr val="000000"/>
              </a:solidFill>
              <a:latin typeface="Poppins"/>
              <a:ea typeface="Poppins"/>
              <a:cs typeface="Poppins"/>
              <a:sym typeface="Poppins"/>
            </a:endParaRPr>
          </a:p>
          <a:p>
            <a:pPr algn="l">
              <a:lnSpc>
                <a:spcPts val="4501"/>
              </a:lnSpc>
              <a:spcBef>
                <a:spcPct val="0"/>
              </a:spcBef>
            </a:pPr>
            <a:r>
              <a:rPr lang="en-US" sz="3215" b="1" dirty="0">
                <a:solidFill>
                  <a:srgbClr val="000000"/>
                </a:solidFill>
                <a:latin typeface="Poppins Bold"/>
                <a:ea typeface="Poppins Bold"/>
                <a:cs typeface="Poppins Bold"/>
                <a:sym typeface="Poppins Bold"/>
              </a:rPr>
              <a:t>THEORY IS VERY RELEVANT TO EARLY YEARS PRACTICE AND MULTI AGENCY SUPPORT.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sp>
        <p:nvSpPr>
          <p:cNvPr id="2" name="Freeform 2"/>
          <p:cNvSpPr/>
          <p:nvPr/>
        </p:nvSpPr>
        <p:spPr>
          <a:xfrm rot="-5400000">
            <a:off x="14257548" y="-1465770"/>
            <a:ext cx="3301395" cy="5575086"/>
          </a:xfrm>
          <a:custGeom>
            <a:avLst/>
            <a:gdLst/>
            <a:ahLst/>
            <a:cxnLst/>
            <a:rect l="l" t="t" r="r" b="b"/>
            <a:pathLst>
              <a:path w="3301395" h="5575086">
                <a:moveTo>
                  <a:pt x="0" y="0"/>
                </a:moveTo>
                <a:lnTo>
                  <a:pt x="3301395" y="0"/>
                </a:lnTo>
                <a:lnTo>
                  <a:pt x="3301395" y="5575087"/>
                </a:lnTo>
                <a:lnTo>
                  <a:pt x="0" y="5575087"/>
                </a:lnTo>
                <a:lnTo>
                  <a:pt x="0" y="0"/>
                </a:lnTo>
                <a:close/>
              </a:path>
            </a:pathLst>
          </a:custGeom>
          <a:blipFill>
            <a:blip r:embed="rId3"/>
            <a:stretch>
              <a:fillRect/>
            </a:stretch>
          </a:blipFill>
        </p:spPr>
        <p:txBody>
          <a:bodyPr/>
          <a:lstStyle/>
          <a:p>
            <a:endParaRPr lang="en-GB"/>
          </a:p>
        </p:txBody>
      </p:sp>
      <p:sp>
        <p:nvSpPr>
          <p:cNvPr id="3" name="Freeform 3"/>
          <p:cNvSpPr/>
          <p:nvPr/>
        </p:nvSpPr>
        <p:spPr>
          <a:xfrm rot="-5400000">
            <a:off x="15360163" y="7853113"/>
            <a:ext cx="1930439" cy="4740813"/>
          </a:xfrm>
          <a:custGeom>
            <a:avLst/>
            <a:gdLst/>
            <a:ahLst/>
            <a:cxnLst/>
            <a:rect l="l" t="t" r="r" b="b"/>
            <a:pathLst>
              <a:path w="1930439" h="4740813">
                <a:moveTo>
                  <a:pt x="0" y="0"/>
                </a:moveTo>
                <a:lnTo>
                  <a:pt x="1930439" y="0"/>
                </a:lnTo>
                <a:lnTo>
                  <a:pt x="1930439" y="4740813"/>
                </a:lnTo>
                <a:lnTo>
                  <a:pt x="0" y="4740813"/>
                </a:lnTo>
                <a:lnTo>
                  <a:pt x="0" y="0"/>
                </a:lnTo>
                <a:close/>
              </a:path>
            </a:pathLst>
          </a:custGeom>
          <a:blipFill>
            <a:blip r:embed="rId4"/>
            <a:stretch>
              <a:fillRect/>
            </a:stretch>
          </a:blipFill>
        </p:spPr>
        <p:txBody>
          <a:bodyPr/>
          <a:lstStyle/>
          <a:p>
            <a:endParaRPr lang="en-GB"/>
          </a:p>
        </p:txBody>
      </p:sp>
      <p:grpSp>
        <p:nvGrpSpPr>
          <p:cNvPr id="4" name="Group 4"/>
          <p:cNvGrpSpPr/>
          <p:nvPr/>
        </p:nvGrpSpPr>
        <p:grpSpPr>
          <a:xfrm rot="-5400000">
            <a:off x="13486932" y="3401717"/>
            <a:ext cx="9602136" cy="2140854"/>
            <a:chOff x="0" y="0"/>
            <a:chExt cx="2528958" cy="563846"/>
          </a:xfrm>
        </p:grpSpPr>
        <p:sp>
          <p:nvSpPr>
            <p:cNvPr id="5" name="Freeform 5"/>
            <p:cNvSpPr/>
            <p:nvPr/>
          </p:nvSpPr>
          <p:spPr>
            <a:xfrm>
              <a:off x="0" y="0"/>
              <a:ext cx="2528957" cy="563846"/>
            </a:xfrm>
            <a:custGeom>
              <a:avLst/>
              <a:gdLst/>
              <a:ahLst/>
              <a:cxnLst/>
              <a:rect l="l" t="t" r="r" b="b"/>
              <a:pathLst>
                <a:path w="2528957" h="563846">
                  <a:moveTo>
                    <a:pt x="0" y="0"/>
                  </a:moveTo>
                  <a:lnTo>
                    <a:pt x="2528957" y="0"/>
                  </a:lnTo>
                  <a:lnTo>
                    <a:pt x="2528957" y="563846"/>
                  </a:lnTo>
                  <a:lnTo>
                    <a:pt x="0" y="563846"/>
                  </a:lnTo>
                  <a:close/>
                </a:path>
              </a:pathLst>
            </a:custGeom>
            <a:solidFill>
              <a:srgbClr val="004AAD"/>
            </a:solidFill>
          </p:spPr>
          <p:txBody>
            <a:bodyPr/>
            <a:lstStyle/>
            <a:p>
              <a:endParaRPr lang="en-GB"/>
            </a:p>
          </p:txBody>
        </p:sp>
        <p:sp>
          <p:nvSpPr>
            <p:cNvPr id="6" name="TextBox 6"/>
            <p:cNvSpPr txBox="1"/>
            <p:nvPr/>
          </p:nvSpPr>
          <p:spPr>
            <a:xfrm>
              <a:off x="0" y="-171450"/>
              <a:ext cx="2528958" cy="735296"/>
            </a:xfrm>
            <a:prstGeom prst="rect">
              <a:avLst/>
            </a:prstGeom>
          </p:spPr>
          <p:txBody>
            <a:bodyPr lIns="50800" tIns="50800" rIns="50800" bIns="50800" rtlCol="0" anchor="ctr"/>
            <a:lstStyle/>
            <a:p>
              <a:pPr algn="ctr">
                <a:lnSpc>
                  <a:spcPts val="4378"/>
                </a:lnSpc>
              </a:pPr>
              <a:endParaRPr/>
            </a:p>
          </p:txBody>
        </p:sp>
      </p:grpSp>
      <p:sp>
        <p:nvSpPr>
          <p:cNvPr id="7" name="TextBox 7"/>
          <p:cNvSpPr txBox="1"/>
          <p:nvPr/>
        </p:nvSpPr>
        <p:spPr>
          <a:xfrm>
            <a:off x="764838" y="1430050"/>
            <a:ext cx="11953968" cy="8550474"/>
          </a:xfrm>
          <a:prstGeom prst="rect">
            <a:avLst/>
          </a:prstGeom>
        </p:spPr>
        <p:txBody>
          <a:bodyPr lIns="0" tIns="0" rIns="0" bIns="0" rtlCol="0" anchor="t">
            <a:spAutoFit/>
          </a:bodyPr>
          <a:lstStyle/>
          <a:p>
            <a:pPr algn="l">
              <a:lnSpc>
                <a:spcPts val="4221"/>
              </a:lnSpc>
            </a:pPr>
            <a:r>
              <a:rPr lang="en-US" sz="3015" b="1" dirty="0">
                <a:solidFill>
                  <a:srgbClr val="000000"/>
                </a:solidFill>
                <a:latin typeface="Poppins Bold"/>
                <a:ea typeface="Poppins Bold"/>
                <a:cs typeface="Poppins Bold"/>
                <a:sym typeface="Poppins Bold"/>
              </a:rPr>
              <a:t>How Isaac's experiences have influenced his development</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Repeated separations from parents → Protest/Despair </a:t>
            </a:r>
            <a:r>
              <a:rPr lang="en-US" sz="3215" dirty="0" err="1">
                <a:solidFill>
                  <a:srgbClr val="000000"/>
                </a:solidFill>
                <a:latin typeface="Poppins"/>
                <a:ea typeface="Poppins"/>
                <a:cs typeface="Poppins"/>
                <a:sym typeface="Poppins"/>
              </a:rPr>
              <a:t>behaviours</a:t>
            </a:r>
            <a:r>
              <a:rPr lang="en-US" sz="3215" dirty="0">
                <a:solidFill>
                  <a:srgbClr val="000000"/>
                </a:solidFill>
                <a:latin typeface="Poppins"/>
                <a:ea typeface="Poppins"/>
                <a:cs typeface="Poppins"/>
                <a:sym typeface="Poppins"/>
              </a:rPr>
              <a:t> → Disrupted childcare &amp; moves</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Maternal PND &amp; low availability of caregiver → inconsistent availability of caregiver → insecure attachment</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Limited social interaction → Poor development of Internal Working Model</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Emotional &amp; language delays are associated with attachment difficulties which impact on exploration, play, and communication.</a:t>
            </a:r>
          </a:p>
          <a:p>
            <a:pPr algn="l">
              <a:lnSpc>
                <a:spcPts val="4501"/>
              </a:lnSpc>
            </a:pPr>
            <a:endParaRPr lang="en-US" sz="3215" dirty="0">
              <a:solidFill>
                <a:srgbClr val="000000"/>
              </a:solidFill>
              <a:latin typeface="Poppins"/>
              <a:ea typeface="Poppins"/>
              <a:cs typeface="Poppins"/>
              <a:sym typeface="Poppins"/>
            </a:endParaRPr>
          </a:p>
          <a:p>
            <a:pPr algn="l">
              <a:lnSpc>
                <a:spcPts val="4501"/>
              </a:lnSpc>
            </a:pPr>
            <a:r>
              <a:rPr lang="en-US" sz="3215" b="1" dirty="0">
                <a:solidFill>
                  <a:srgbClr val="000000"/>
                </a:solidFill>
                <a:latin typeface="Poppins"/>
                <a:ea typeface="Poppins"/>
                <a:cs typeface="Poppins"/>
                <a:sym typeface="Poppins"/>
              </a:rPr>
              <a:t>Result: Isaac feels the world is unsafe and become  withdrawn and clingy</a:t>
            </a:r>
          </a:p>
          <a:p>
            <a:pPr algn="l">
              <a:lnSpc>
                <a:spcPts val="4501"/>
              </a:lnSpc>
              <a:spcBef>
                <a:spcPct val="0"/>
              </a:spcBef>
            </a:pPr>
            <a:endParaRPr lang="en-US" sz="3215" dirty="0">
              <a:solidFill>
                <a:srgbClr val="000000"/>
              </a:solidFill>
              <a:latin typeface="Poppins"/>
              <a:ea typeface="Poppins"/>
              <a:cs typeface="Poppins"/>
              <a:sym typeface="Poppins"/>
            </a:endParaRPr>
          </a:p>
        </p:txBody>
      </p:sp>
      <p:sp>
        <p:nvSpPr>
          <p:cNvPr id="8" name="Freeform 8"/>
          <p:cNvSpPr/>
          <p:nvPr/>
        </p:nvSpPr>
        <p:spPr>
          <a:xfrm>
            <a:off x="12654744" y="2510038"/>
            <a:ext cx="5122588" cy="3412924"/>
          </a:xfrm>
          <a:custGeom>
            <a:avLst/>
            <a:gdLst/>
            <a:ahLst/>
            <a:cxnLst/>
            <a:rect l="l" t="t" r="r" b="b"/>
            <a:pathLst>
              <a:path w="5122588" h="3412924">
                <a:moveTo>
                  <a:pt x="0" y="0"/>
                </a:moveTo>
                <a:lnTo>
                  <a:pt x="5122588" y="0"/>
                </a:lnTo>
                <a:lnTo>
                  <a:pt x="5122588" y="3412925"/>
                </a:lnTo>
                <a:lnTo>
                  <a:pt x="0" y="3412925"/>
                </a:lnTo>
                <a:lnTo>
                  <a:pt x="0" y="0"/>
                </a:lnTo>
                <a:close/>
              </a:path>
            </a:pathLst>
          </a:custGeom>
          <a:blipFill>
            <a:blip r:embed="rId5"/>
            <a:stretch>
              <a:fillRect/>
            </a:stretch>
          </a:blipFill>
        </p:spPr>
        <p:txBody>
          <a:bodyPr/>
          <a:lstStyle/>
          <a:p>
            <a:endParaRPr lang="en-GB"/>
          </a:p>
        </p:txBody>
      </p:sp>
      <p:sp>
        <p:nvSpPr>
          <p:cNvPr id="9" name="TextBox 9"/>
          <p:cNvSpPr txBox="1"/>
          <p:nvPr/>
        </p:nvSpPr>
        <p:spPr>
          <a:xfrm>
            <a:off x="383678" y="306476"/>
            <a:ext cx="12598989" cy="833562"/>
          </a:xfrm>
          <a:prstGeom prst="rect">
            <a:avLst/>
          </a:prstGeom>
        </p:spPr>
        <p:txBody>
          <a:bodyPr wrap="square" lIns="0" tIns="0" rIns="0" bIns="0" rtlCol="0" anchor="t">
            <a:spAutoFit/>
          </a:bodyPr>
          <a:lstStyle/>
          <a:p>
            <a:pPr algn="l">
              <a:lnSpc>
                <a:spcPts val="6509"/>
              </a:lnSpc>
            </a:pPr>
            <a:r>
              <a:rPr lang="en-US" sz="5470" b="1" dirty="0">
                <a:solidFill>
                  <a:srgbClr val="004AAD"/>
                </a:solidFill>
                <a:latin typeface="Poppins Bold"/>
                <a:ea typeface="Poppins Bold"/>
                <a:cs typeface="Poppins Bold"/>
                <a:sym typeface="Poppins Bold"/>
              </a:rPr>
              <a:t>Application to Isaac's Experiences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sp>
        <p:nvSpPr>
          <p:cNvPr id="2" name="Freeform 2"/>
          <p:cNvSpPr/>
          <p:nvPr/>
        </p:nvSpPr>
        <p:spPr>
          <a:xfrm rot="-5400000">
            <a:off x="14257548" y="-1465770"/>
            <a:ext cx="3301395" cy="5575086"/>
          </a:xfrm>
          <a:custGeom>
            <a:avLst/>
            <a:gdLst/>
            <a:ahLst/>
            <a:cxnLst/>
            <a:rect l="l" t="t" r="r" b="b"/>
            <a:pathLst>
              <a:path w="3301395" h="5575086">
                <a:moveTo>
                  <a:pt x="0" y="0"/>
                </a:moveTo>
                <a:lnTo>
                  <a:pt x="3301395" y="0"/>
                </a:lnTo>
                <a:lnTo>
                  <a:pt x="3301395" y="5575087"/>
                </a:lnTo>
                <a:lnTo>
                  <a:pt x="0" y="5575087"/>
                </a:lnTo>
                <a:lnTo>
                  <a:pt x="0" y="0"/>
                </a:lnTo>
                <a:close/>
              </a:path>
            </a:pathLst>
          </a:custGeom>
          <a:blipFill>
            <a:blip r:embed="rId3"/>
            <a:stretch>
              <a:fillRect/>
            </a:stretch>
          </a:blipFill>
        </p:spPr>
        <p:txBody>
          <a:bodyPr/>
          <a:lstStyle/>
          <a:p>
            <a:endParaRPr lang="en-GB"/>
          </a:p>
        </p:txBody>
      </p:sp>
      <p:sp>
        <p:nvSpPr>
          <p:cNvPr id="3" name="Freeform 3"/>
          <p:cNvSpPr/>
          <p:nvPr/>
        </p:nvSpPr>
        <p:spPr>
          <a:xfrm rot="-5400000">
            <a:off x="15360163" y="7853113"/>
            <a:ext cx="1930439" cy="4740813"/>
          </a:xfrm>
          <a:custGeom>
            <a:avLst/>
            <a:gdLst/>
            <a:ahLst/>
            <a:cxnLst/>
            <a:rect l="l" t="t" r="r" b="b"/>
            <a:pathLst>
              <a:path w="1930439" h="4740813">
                <a:moveTo>
                  <a:pt x="0" y="0"/>
                </a:moveTo>
                <a:lnTo>
                  <a:pt x="1930439" y="0"/>
                </a:lnTo>
                <a:lnTo>
                  <a:pt x="1930439" y="4740813"/>
                </a:lnTo>
                <a:lnTo>
                  <a:pt x="0" y="4740813"/>
                </a:lnTo>
                <a:lnTo>
                  <a:pt x="0" y="0"/>
                </a:lnTo>
                <a:close/>
              </a:path>
            </a:pathLst>
          </a:custGeom>
          <a:blipFill>
            <a:blip r:embed="rId4"/>
            <a:stretch>
              <a:fillRect/>
            </a:stretch>
          </a:blipFill>
        </p:spPr>
        <p:txBody>
          <a:bodyPr/>
          <a:lstStyle/>
          <a:p>
            <a:endParaRPr lang="en-GB"/>
          </a:p>
        </p:txBody>
      </p:sp>
      <p:grpSp>
        <p:nvGrpSpPr>
          <p:cNvPr id="4" name="Group 4"/>
          <p:cNvGrpSpPr/>
          <p:nvPr/>
        </p:nvGrpSpPr>
        <p:grpSpPr>
          <a:xfrm rot="-5400000">
            <a:off x="13486932" y="3401717"/>
            <a:ext cx="9602136" cy="2140854"/>
            <a:chOff x="0" y="0"/>
            <a:chExt cx="2528958" cy="563846"/>
          </a:xfrm>
        </p:grpSpPr>
        <p:sp>
          <p:nvSpPr>
            <p:cNvPr id="5" name="Freeform 5"/>
            <p:cNvSpPr/>
            <p:nvPr/>
          </p:nvSpPr>
          <p:spPr>
            <a:xfrm>
              <a:off x="0" y="0"/>
              <a:ext cx="2528957" cy="563846"/>
            </a:xfrm>
            <a:custGeom>
              <a:avLst/>
              <a:gdLst/>
              <a:ahLst/>
              <a:cxnLst/>
              <a:rect l="l" t="t" r="r" b="b"/>
              <a:pathLst>
                <a:path w="2528957" h="563846">
                  <a:moveTo>
                    <a:pt x="0" y="0"/>
                  </a:moveTo>
                  <a:lnTo>
                    <a:pt x="2528957" y="0"/>
                  </a:lnTo>
                  <a:lnTo>
                    <a:pt x="2528957" y="563846"/>
                  </a:lnTo>
                  <a:lnTo>
                    <a:pt x="0" y="563846"/>
                  </a:lnTo>
                  <a:close/>
                </a:path>
              </a:pathLst>
            </a:custGeom>
            <a:solidFill>
              <a:srgbClr val="004AAD"/>
            </a:solidFill>
          </p:spPr>
          <p:txBody>
            <a:bodyPr/>
            <a:lstStyle/>
            <a:p>
              <a:endParaRPr lang="en-GB"/>
            </a:p>
          </p:txBody>
        </p:sp>
        <p:sp>
          <p:nvSpPr>
            <p:cNvPr id="6" name="TextBox 6"/>
            <p:cNvSpPr txBox="1"/>
            <p:nvPr/>
          </p:nvSpPr>
          <p:spPr>
            <a:xfrm>
              <a:off x="0" y="-171450"/>
              <a:ext cx="2528958" cy="735296"/>
            </a:xfrm>
            <a:prstGeom prst="rect">
              <a:avLst/>
            </a:prstGeom>
          </p:spPr>
          <p:txBody>
            <a:bodyPr lIns="50800" tIns="50800" rIns="50800" bIns="50800" rtlCol="0" anchor="ctr"/>
            <a:lstStyle/>
            <a:p>
              <a:pPr algn="ctr">
                <a:lnSpc>
                  <a:spcPts val="4378"/>
                </a:lnSpc>
              </a:pPr>
              <a:endParaRPr/>
            </a:p>
          </p:txBody>
        </p:sp>
      </p:grpSp>
      <p:sp>
        <p:nvSpPr>
          <p:cNvPr id="7" name="Freeform 7"/>
          <p:cNvSpPr/>
          <p:nvPr/>
        </p:nvSpPr>
        <p:spPr>
          <a:xfrm>
            <a:off x="10280301" y="1528484"/>
            <a:ext cx="6809828" cy="4537048"/>
          </a:xfrm>
          <a:custGeom>
            <a:avLst/>
            <a:gdLst/>
            <a:ahLst/>
            <a:cxnLst/>
            <a:rect l="l" t="t" r="r" b="b"/>
            <a:pathLst>
              <a:path w="6809828" h="4537048">
                <a:moveTo>
                  <a:pt x="0" y="0"/>
                </a:moveTo>
                <a:lnTo>
                  <a:pt x="6809828" y="0"/>
                </a:lnTo>
                <a:lnTo>
                  <a:pt x="6809828" y="4537048"/>
                </a:lnTo>
                <a:lnTo>
                  <a:pt x="0" y="4537048"/>
                </a:lnTo>
                <a:lnTo>
                  <a:pt x="0" y="0"/>
                </a:lnTo>
                <a:close/>
              </a:path>
            </a:pathLst>
          </a:custGeom>
          <a:blipFill>
            <a:blip r:embed="rId5"/>
            <a:stretch>
              <a:fillRect/>
            </a:stretch>
          </a:blipFill>
        </p:spPr>
        <p:txBody>
          <a:bodyPr/>
          <a:lstStyle/>
          <a:p>
            <a:endParaRPr lang="en-GB"/>
          </a:p>
        </p:txBody>
      </p:sp>
      <p:sp>
        <p:nvSpPr>
          <p:cNvPr id="8" name="TextBox 8"/>
          <p:cNvSpPr txBox="1"/>
          <p:nvPr/>
        </p:nvSpPr>
        <p:spPr>
          <a:xfrm>
            <a:off x="383679" y="306476"/>
            <a:ext cx="9896622" cy="833562"/>
          </a:xfrm>
          <a:prstGeom prst="rect">
            <a:avLst/>
          </a:prstGeom>
        </p:spPr>
        <p:txBody>
          <a:bodyPr wrap="square" lIns="0" tIns="0" rIns="0" bIns="0" rtlCol="0" anchor="t">
            <a:spAutoFit/>
          </a:bodyPr>
          <a:lstStyle/>
          <a:p>
            <a:pPr algn="l">
              <a:lnSpc>
                <a:spcPts val="6509"/>
              </a:lnSpc>
            </a:pPr>
            <a:r>
              <a:rPr lang="en-US" sz="5470" b="1" dirty="0">
                <a:solidFill>
                  <a:srgbClr val="004AAD"/>
                </a:solidFill>
                <a:latin typeface="Poppins Bold"/>
                <a:ea typeface="Poppins Bold"/>
                <a:cs typeface="Poppins Bold"/>
                <a:sym typeface="Poppins Bold"/>
              </a:rPr>
              <a:t>Nature and Nurture Factors</a:t>
            </a:r>
          </a:p>
        </p:txBody>
      </p:sp>
      <p:sp>
        <p:nvSpPr>
          <p:cNvPr id="9" name="TextBox 9"/>
          <p:cNvSpPr txBox="1"/>
          <p:nvPr/>
        </p:nvSpPr>
        <p:spPr>
          <a:xfrm>
            <a:off x="695197" y="2447768"/>
            <a:ext cx="11953968" cy="6419005"/>
          </a:xfrm>
          <a:prstGeom prst="rect">
            <a:avLst/>
          </a:prstGeom>
        </p:spPr>
        <p:txBody>
          <a:bodyPr lIns="0" tIns="0" rIns="0" bIns="0" rtlCol="0" anchor="t">
            <a:spAutoFit/>
          </a:bodyPr>
          <a:lstStyle/>
          <a:p>
            <a:pPr algn="l">
              <a:lnSpc>
                <a:spcPts val="4221"/>
              </a:lnSpc>
            </a:pPr>
            <a:r>
              <a:rPr lang="en-US" sz="3015" b="1" dirty="0">
                <a:solidFill>
                  <a:srgbClr val="000000"/>
                </a:solidFill>
                <a:latin typeface="Poppins Bold"/>
                <a:ea typeface="Poppins Bold"/>
                <a:cs typeface="Poppins Bold"/>
                <a:sym typeface="Poppins Bold"/>
              </a:rPr>
              <a:t>NATURE (BIOLOGICAL INFLUENCES)</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Temperament</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Brain development</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Genetic predispositions</a:t>
            </a:r>
          </a:p>
          <a:p>
            <a:pPr algn="l">
              <a:lnSpc>
                <a:spcPts val="4221"/>
              </a:lnSpc>
            </a:pPr>
            <a:r>
              <a:rPr lang="en-US" sz="3015" b="1" dirty="0">
                <a:solidFill>
                  <a:srgbClr val="000000"/>
                </a:solidFill>
                <a:latin typeface="Poppins Bold"/>
                <a:ea typeface="Poppins Bold"/>
                <a:cs typeface="Poppins Bold"/>
                <a:sym typeface="Poppins Bold"/>
              </a:rPr>
              <a:t>NURTURE (ENVIRONMENTAL INFLUENCES)</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Maternal mental health</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Disrupted childcare</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Limited social support</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Recent relocation</a:t>
            </a:r>
          </a:p>
          <a:p>
            <a:pPr algn="l">
              <a:lnSpc>
                <a:spcPts val="4221"/>
              </a:lnSpc>
            </a:pPr>
            <a:r>
              <a:rPr lang="en-US" sz="3015" b="1" dirty="0">
                <a:solidFill>
                  <a:srgbClr val="000000"/>
                </a:solidFill>
                <a:latin typeface="Poppins Bold"/>
                <a:ea typeface="Poppins Bold"/>
                <a:cs typeface="Poppins Bold"/>
                <a:sym typeface="Poppins Bold"/>
              </a:rPr>
              <a:t>WHICH HAS GREATER IMPACT?</a:t>
            </a:r>
          </a:p>
          <a:p>
            <a:pPr algn="l">
              <a:lnSpc>
                <a:spcPts val="4221"/>
              </a:lnSpc>
            </a:pPr>
            <a:r>
              <a:rPr lang="en-US" sz="3015" dirty="0">
                <a:solidFill>
                  <a:srgbClr val="000000"/>
                </a:solidFill>
                <a:latin typeface="Poppins"/>
                <a:ea typeface="Poppins"/>
                <a:cs typeface="Poppins"/>
                <a:sym typeface="Poppins"/>
              </a:rPr>
              <a:t>Both factors interact to influence development.</a:t>
            </a:r>
          </a:p>
          <a:p>
            <a:pPr algn="l">
              <a:lnSpc>
                <a:spcPts val="4221"/>
              </a:lnSpc>
              <a:spcBef>
                <a:spcPct val="0"/>
              </a:spcBef>
            </a:pPr>
            <a:endParaRPr lang="en-US" sz="3015" dirty="0">
              <a:solidFill>
                <a:srgbClr val="000000"/>
              </a:solidFill>
              <a:latin typeface="Poppins"/>
              <a:ea typeface="Poppins"/>
              <a:cs typeface="Poppins"/>
              <a:sym typeface="Poppin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sp>
        <p:nvSpPr>
          <p:cNvPr id="2" name="Freeform 2"/>
          <p:cNvSpPr/>
          <p:nvPr/>
        </p:nvSpPr>
        <p:spPr>
          <a:xfrm rot="-5400000">
            <a:off x="14257548" y="-1465770"/>
            <a:ext cx="3301395" cy="5575086"/>
          </a:xfrm>
          <a:custGeom>
            <a:avLst/>
            <a:gdLst/>
            <a:ahLst/>
            <a:cxnLst/>
            <a:rect l="l" t="t" r="r" b="b"/>
            <a:pathLst>
              <a:path w="3301395" h="5575086">
                <a:moveTo>
                  <a:pt x="0" y="0"/>
                </a:moveTo>
                <a:lnTo>
                  <a:pt x="3301395" y="0"/>
                </a:lnTo>
                <a:lnTo>
                  <a:pt x="3301395" y="5575087"/>
                </a:lnTo>
                <a:lnTo>
                  <a:pt x="0" y="5575087"/>
                </a:lnTo>
                <a:lnTo>
                  <a:pt x="0" y="0"/>
                </a:lnTo>
                <a:close/>
              </a:path>
            </a:pathLst>
          </a:custGeom>
          <a:blipFill>
            <a:blip r:embed="rId3"/>
            <a:stretch>
              <a:fillRect/>
            </a:stretch>
          </a:blipFill>
        </p:spPr>
        <p:txBody>
          <a:bodyPr/>
          <a:lstStyle/>
          <a:p>
            <a:endParaRPr lang="en-GB"/>
          </a:p>
        </p:txBody>
      </p:sp>
      <p:sp>
        <p:nvSpPr>
          <p:cNvPr id="3" name="Freeform 3"/>
          <p:cNvSpPr/>
          <p:nvPr/>
        </p:nvSpPr>
        <p:spPr>
          <a:xfrm rot="-5400000">
            <a:off x="15360163" y="7853113"/>
            <a:ext cx="1930439" cy="4740813"/>
          </a:xfrm>
          <a:custGeom>
            <a:avLst/>
            <a:gdLst/>
            <a:ahLst/>
            <a:cxnLst/>
            <a:rect l="l" t="t" r="r" b="b"/>
            <a:pathLst>
              <a:path w="1930439" h="4740813">
                <a:moveTo>
                  <a:pt x="0" y="0"/>
                </a:moveTo>
                <a:lnTo>
                  <a:pt x="1930439" y="0"/>
                </a:lnTo>
                <a:lnTo>
                  <a:pt x="1930439" y="4740813"/>
                </a:lnTo>
                <a:lnTo>
                  <a:pt x="0" y="4740813"/>
                </a:lnTo>
                <a:lnTo>
                  <a:pt x="0" y="0"/>
                </a:lnTo>
                <a:close/>
              </a:path>
            </a:pathLst>
          </a:custGeom>
          <a:blipFill>
            <a:blip r:embed="rId4"/>
            <a:stretch>
              <a:fillRect/>
            </a:stretch>
          </a:blipFill>
        </p:spPr>
        <p:txBody>
          <a:bodyPr/>
          <a:lstStyle/>
          <a:p>
            <a:endParaRPr lang="en-GB"/>
          </a:p>
        </p:txBody>
      </p:sp>
      <p:grpSp>
        <p:nvGrpSpPr>
          <p:cNvPr id="4" name="Group 4"/>
          <p:cNvGrpSpPr/>
          <p:nvPr/>
        </p:nvGrpSpPr>
        <p:grpSpPr>
          <a:xfrm rot="-5400000">
            <a:off x="13486932" y="3401717"/>
            <a:ext cx="9602136" cy="2140854"/>
            <a:chOff x="0" y="0"/>
            <a:chExt cx="2528958" cy="563846"/>
          </a:xfrm>
        </p:grpSpPr>
        <p:sp>
          <p:nvSpPr>
            <p:cNvPr id="5" name="Freeform 5"/>
            <p:cNvSpPr/>
            <p:nvPr/>
          </p:nvSpPr>
          <p:spPr>
            <a:xfrm>
              <a:off x="0" y="0"/>
              <a:ext cx="2528957" cy="563846"/>
            </a:xfrm>
            <a:custGeom>
              <a:avLst/>
              <a:gdLst/>
              <a:ahLst/>
              <a:cxnLst/>
              <a:rect l="l" t="t" r="r" b="b"/>
              <a:pathLst>
                <a:path w="2528957" h="563846">
                  <a:moveTo>
                    <a:pt x="0" y="0"/>
                  </a:moveTo>
                  <a:lnTo>
                    <a:pt x="2528957" y="0"/>
                  </a:lnTo>
                  <a:lnTo>
                    <a:pt x="2528957" y="563846"/>
                  </a:lnTo>
                  <a:lnTo>
                    <a:pt x="0" y="563846"/>
                  </a:lnTo>
                  <a:close/>
                </a:path>
              </a:pathLst>
            </a:custGeom>
            <a:solidFill>
              <a:srgbClr val="004AAD"/>
            </a:solidFill>
          </p:spPr>
          <p:txBody>
            <a:bodyPr/>
            <a:lstStyle/>
            <a:p>
              <a:endParaRPr lang="en-GB"/>
            </a:p>
          </p:txBody>
        </p:sp>
        <p:sp>
          <p:nvSpPr>
            <p:cNvPr id="6" name="TextBox 6"/>
            <p:cNvSpPr txBox="1"/>
            <p:nvPr/>
          </p:nvSpPr>
          <p:spPr>
            <a:xfrm>
              <a:off x="0" y="-171450"/>
              <a:ext cx="2528958" cy="735296"/>
            </a:xfrm>
            <a:prstGeom prst="rect">
              <a:avLst/>
            </a:prstGeom>
          </p:spPr>
          <p:txBody>
            <a:bodyPr lIns="50800" tIns="50800" rIns="50800" bIns="50800" rtlCol="0" anchor="ctr"/>
            <a:lstStyle/>
            <a:p>
              <a:pPr algn="ctr">
                <a:lnSpc>
                  <a:spcPts val="4378"/>
                </a:lnSpc>
              </a:pPr>
              <a:endParaRPr/>
            </a:p>
          </p:txBody>
        </p:sp>
      </p:grpSp>
      <p:sp>
        <p:nvSpPr>
          <p:cNvPr id="7" name="Freeform 7"/>
          <p:cNvSpPr/>
          <p:nvPr/>
        </p:nvSpPr>
        <p:spPr>
          <a:xfrm>
            <a:off x="11180327" y="1997773"/>
            <a:ext cx="6078973" cy="4050116"/>
          </a:xfrm>
          <a:custGeom>
            <a:avLst/>
            <a:gdLst/>
            <a:ahLst/>
            <a:cxnLst/>
            <a:rect l="l" t="t" r="r" b="b"/>
            <a:pathLst>
              <a:path w="6078973" h="4050116">
                <a:moveTo>
                  <a:pt x="0" y="0"/>
                </a:moveTo>
                <a:lnTo>
                  <a:pt x="6078973" y="0"/>
                </a:lnTo>
                <a:lnTo>
                  <a:pt x="6078973" y="4050116"/>
                </a:lnTo>
                <a:lnTo>
                  <a:pt x="0" y="4050116"/>
                </a:lnTo>
                <a:lnTo>
                  <a:pt x="0" y="0"/>
                </a:lnTo>
                <a:close/>
              </a:path>
            </a:pathLst>
          </a:custGeom>
          <a:blipFill>
            <a:blip r:embed="rId5"/>
            <a:stretch>
              <a:fillRect/>
            </a:stretch>
          </a:blipFill>
        </p:spPr>
        <p:txBody>
          <a:bodyPr/>
          <a:lstStyle/>
          <a:p>
            <a:endParaRPr lang="en-GB"/>
          </a:p>
        </p:txBody>
      </p:sp>
      <p:sp>
        <p:nvSpPr>
          <p:cNvPr id="8" name="TextBox 8"/>
          <p:cNvSpPr txBox="1"/>
          <p:nvPr/>
        </p:nvSpPr>
        <p:spPr>
          <a:xfrm>
            <a:off x="383679" y="306476"/>
            <a:ext cx="7769721" cy="1691297"/>
          </a:xfrm>
          <a:prstGeom prst="rect">
            <a:avLst/>
          </a:prstGeom>
        </p:spPr>
        <p:txBody>
          <a:bodyPr wrap="square" lIns="0" tIns="0" rIns="0" bIns="0" rtlCol="0" anchor="t">
            <a:spAutoFit/>
          </a:bodyPr>
          <a:lstStyle/>
          <a:p>
            <a:pPr algn="l">
              <a:lnSpc>
                <a:spcPts val="6509"/>
              </a:lnSpc>
            </a:pPr>
            <a:r>
              <a:rPr lang="en-US" sz="5470" b="1" dirty="0">
                <a:solidFill>
                  <a:srgbClr val="004AAD"/>
                </a:solidFill>
                <a:latin typeface="Poppins Bold"/>
                <a:ea typeface="Poppins Bold"/>
                <a:cs typeface="Poppins Bold"/>
                <a:sym typeface="Poppins Bold"/>
              </a:rPr>
              <a:t>Support Strategies</a:t>
            </a:r>
          </a:p>
          <a:p>
            <a:pPr algn="l">
              <a:lnSpc>
                <a:spcPts val="6509"/>
              </a:lnSpc>
            </a:pPr>
            <a:endParaRPr lang="en-US" sz="5470" b="1" dirty="0">
              <a:solidFill>
                <a:srgbClr val="004AAD"/>
              </a:solidFill>
              <a:latin typeface="Poppins Bold"/>
              <a:ea typeface="Poppins Bold"/>
              <a:cs typeface="Poppins Bold"/>
              <a:sym typeface="Poppins Bold"/>
            </a:endParaRPr>
          </a:p>
        </p:txBody>
      </p:sp>
      <p:sp>
        <p:nvSpPr>
          <p:cNvPr id="9" name="TextBox 9"/>
          <p:cNvSpPr txBox="1"/>
          <p:nvPr/>
        </p:nvSpPr>
        <p:spPr>
          <a:xfrm>
            <a:off x="1028700" y="1997773"/>
            <a:ext cx="9127776" cy="8552456"/>
          </a:xfrm>
          <a:prstGeom prst="rect">
            <a:avLst/>
          </a:prstGeom>
        </p:spPr>
        <p:txBody>
          <a:bodyPr lIns="0" tIns="0" rIns="0" bIns="0" rtlCol="0" anchor="t">
            <a:spAutoFit/>
          </a:bodyPr>
          <a:lstStyle/>
          <a:p>
            <a:pPr algn="l">
              <a:lnSpc>
                <a:spcPts val="4221"/>
              </a:lnSpc>
            </a:pPr>
            <a:r>
              <a:rPr lang="en-US" sz="3015" b="1" dirty="0">
                <a:solidFill>
                  <a:srgbClr val="000000"/>
                </a:solidFill>
                <a:latin typeface="Poppins Bold"/>
                <a:ea typeface="Poppins Bold"/>
                <a:cs typeface="Poppins Bold"/>
                <a:sym typeface="Poppins Bold"/>
              </a:rPr>
              <a:t>Practical Ways to Help Isaac</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Key Person – One staff member who is always there for Isaac (secure base)</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Attachment play – Gentle one-to-one play to build trust</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Language activities – Simple talking and reading together</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Help the mother – Support with depression and show good parenting</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Daily routines – Use pictures and comfort toys</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Work with other agencies (health visitor, social worker)</a:t>
            </a:r>
          </a:p>
          <a:p>
            <a:pPr marL="651087" lvl="1" indent="-325544" algn="l">
              <a:lnSpc>
                <a:spcPts val="4221"/>
              </a:lnSpc>
              <a:buFont typeface="Arial"/>
              <a:buChar char="•"/>
            </a:pPr>
            <a:r>
              <a:rPr lang="en-US" sz="3015" b="1" dirty="0">
                <a:solidFill>
                  <a:srgbClr val="000000"/>
                </a:solidFill>
                <a:latin typeface="Poppins Bold"/>
                <a:ea typeface="Poppins Bold"/>
                <a:cs typeface="Poppins Bold"/>
                <a:sym typeface="Poppins Bold"/>
              </a:rPr>
              <a:t>All ideas based on Bowlby’s theory.</a:t>
            </a:r>
          </a:p>
          <a:p>
            <a:pPr algn="l">
              <a:lnSpc>
                <a:spcPts val="4221"/>
              </a:lnSpc>
            </a:pPr>
            <a:endParaRPr lang="en-US" sz="3015" b="1" dirty="0">
              <a:solidFill>
                <a:srgbClr val="000000"/>
              </a:solidFill>
              <a:latin typeface="Poppins Bold"/>
              <a:ea typeface="Poppins Bold"/>
              <a:cs typeface="Poppins Bold"/>
              <a:sym typeface="Poppins Bold"/>
            </a:endParaRPr>
          </a:p>
          <a:p>
            <a:pPr algn="l">
              <a:lnSpc>
                <a:spcPts val="4221"/>
              </a:lnSpc>
              <a:spcBef>
                <a:spcPct val="0"/>
              </a:spcBef>
            </a:pPr>
            <a:endParaRPr lang="en-US" sz="3015" b="1" dirty="0">
              <a:solidFill>
                <a:srgbClr val="000000"/>
              </a:solidFill>
              <a:latin typeface="Poppins Bold"/>
              <a:ea typeface="Poppins Bold"/>
              <a:cs typeface="Poppins Bold"/>
              <a:sym typeface="Poppins Bold"/>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0800000">
            <a:off x="14876410" y="-400926"/>
            <a:ext cx="3640740" cy="7113828"/>
          </a:xfrm>
          <a:custGeom>
            <a:avLst/>
            <a:gdLst/>
            <a:ahLst/>
            <a:cxnLst/>
            <a:rect l="l" t="t" r="r" b="b"/>
            <a:pathLst>
              <a:path w="3640740" h="7113828">
                <a:moveTo>
                  <a:pt x="0" y="0"/>
                </a:moveTo>
                <a:lnTo>
                  <a:pt x="3640740" y="0"/>
                </a:lnTo>
                <a:lnTo>
                  <a:pt x="3640740" y="7113828"/>
                </a:lnTo>
                <a:lnTo>
                  <a:pt x="0" y="7113828"/>
                </a:lnTo>
                <a:lnTo>
                  <a:pt x="0" y="0"/>
                </a:lnTo>
                <a:close/>
              </a:path>
            </a:pathLst>
          </a:custGeom>
          <a:blipFill>
            <a:blip r:embed="rId3">
              <a:alphaModFix amt="8999"/>
            </a:blip>
            <a:stretch>
              <a:fillRect l="-13092" b="-15684"/>
            </a:stretch>
          </a:blipFill>
        </p:spPr>
        <p:txBody>
          <a:bodyPr/>
          <a:lstStyle/>
          <a:p>
            <a:endParaRPr lang="en-GB"/>
          </a:p>
        </p:txBody>
      </p:sp>
      <p:grpSp>
        <p:nvGrpSpPr>
          <p:cNvPr id="3" name="Group 3"/>
          <p:cNvGrpSpPr/>
          <p:nvPr/>
        </p:nvGrpSpPr>
        <p:grpSpPr>
          <a:xfrm>
            <a:off x="10678984" y="2019629"/>
            <a:ext cx="8098767" cy="2140854"/>
            <a:chOff x="0" y="0"/>
            <a:chExt cx="2133009" cy="563846"/>
          </a:xfrm>
        </p:grpSpPr>
        <p:sp>
          <p:nvSpPr>
            <p:cNvPr id="4" name="Freeform 4"/>
            <p:cNvSpPr/>
            <p:nvPr/>
          </p:nvSpPr>
          <p:spPr>
            <a:xfrm>
              <a:off x="0" y="0"/>
              <a:ext cx="2133009" cy="563846"/>
            </a:xfrm>
            <a:custGeom>
              <a:avLst/>
              <a:gdLst/>
              <a:ahLst/>
              <a:cxnLst/>
              <a:rect l="l" t="t" r="r" b="b"/>
              <a:pathLst>
                <a:path w="2133009" h="563846">
                  <a:moveTo>
                    <a:pt x="0" y="0"/>
                  </a:moveTo>
                  <a:lnTo>
                    <a:pt x="2133009" y="0"/>
                  </a:lnTo>
                  <a:lnTo>
                    <a:pt x="2133009" y="563846"/>
                  </a:lnTo>
                  <a:lnTo>
                    <a:pt x="0" y="563846"/>
                  </a:lnTo>
                  <a:close/>
                </a:path>
              </a:pathLst>
            </a:custGeom>
            <a:solidFill>
              <a:srgbClr val="004AAD"/>
            </a:solidFill>
          </p:spPr>
          <p:txBody>
            <a:bodyPr/>
            <a:lstStyle/>
            <a:p>
              <a:endParaRPr lang="en-GB"/>
            </a:p>
          </p:txBody>
        </p:sp>
        <p:sp>
          <p:nvSpPr>
            <p:cNvPr id="5" name="TextBox 5"/>
            <p:cNvSpPr txBox="1"/>
            <p:nvPr/>
          </p:nvSpPr>
          <p:spPr>
            <a:xfrm>
              <a:off x="0" y="-171450"/>
              <a:ext cx="2133009" cy="735296"/>
            </a:xfrm>
            <a:prstGeom prst="rect">
              <a:avLst/>
            </a:prstGeom>
          </p:spPr>
          <p:txBody>
            <a:bodyPr lIns="50800" tIns="50800" rIns="50800" bIns="50800" rtlCol="0" anchor="ctr"/>
            <a:lstStyle/>
            <a:p>
              <a:pPr algn="ctr">
                <a:lnSpc>
                  <a:spcPts val="4378"/>
                </a:lnSpc>
              </a:pPr>
              <a:endParaRPr/>
            </a:p>
          </p:txBody>
        </p:sp>
      </p:grpSp>
      <p:sp>
        <p:nvSpPr>
          <p:cNvPr id="6" name="Freeform 6"/>
          <p:cNvSpPr/>
          <p:nvPr/>
        </p:nvSpPr>
        <p:spPr>
          <a:xfrm>
            <a:off x="9806749" y="2528837"/>
            <a:ext cx="8710402" cy="5229326"/>
          </a:xfrm>
          <a:custGeom>
            <a:avLst/>
            <a:gdLst/>
            <a:ahLst/>
            <a:cxnLst/>
            <a:rect l="l" t="t" r="r" b="b"/>
            <a:pathLst>
              <a:path w="8710402" h="5229326">
                <a:moveTo>
                  <a:pt x="0" y="0"/>
                </a:moveTo>
                <a:lnTo>
                  <a:pt x="8710401" y="0"/>
                </a:lnTo>
                <a:lnTo>
                  <a:pt x="8710401" y="5229326"/>
                </a:lnTo>
                <a:lnTo>
                  <a:pt x="0" y="5229326"/>
                </a:lnTo>
                <a:lnTo>
                  <a:pt x="0" y="0"/>
                </a:lnTo>
                <a:close/>
              </a:path>
            </a:pathLst>
          </a:custGeom>
          <a:blipFill>
            <a:blip r:embed="rId4"/>
            <a:stretch>
              <a:fillRect t="-4663" r="-17999" b="-26288"/>
            </a:stretch>
          </a:blipFill>
        </p:spPr>
        <p:txBody>
          <a:bodyPr/>
          <a:lstStyle/>
          <a:p>
            <a:endParaRPr lang="en-GB"/>
          </a:p>
        </p:txBody>
      </p:sp>
      <p:sp>
        <p:nvSpPr>
          <p:cNvPr id="7" name="TextBox 7"/>
          <p:cNvSpPr txBox="1"/>
          <p:nvPr/>
        </p:nvSpPr>
        <p:spPr>
          <a:xfrm>
            <a:off x="648122" y="1181183"/>
            <a:ext cx="8898026" cy="8477770"/>
          </a:xfrm>
          <a:prstGeom prst="rect">
            <a:avLst/>
          </a:prstGeom>
        </p:spPr>
        <p:txBody>
          <a:bodyPr wrap="square" lIns="0" tIns="0" rIns="0" bIns="0" rtlCol="0" anchor="t">
            <a:spAutoFit/>
          </a:bodyPr>
          <a:lstStyle/>
          <a:p>
            <a:pPr algn="l">
              <a:lnSpc>
                <a:spcPts val="3919"/>
              </a:lnSpc>
            </a:pPr>
            <a:r>
              <a:rPr lang="en-US" sz="2799" b="1" dirty="0">
                <a:solidFill>
                  <a:srgbClr val="000000"/>
                </a:solidFill>
                <a:latin typeface="Poppins Bold"/>
                <a:ea typeface="Poppins Bold"/>
                <a:cs typeface="Poppins Bold"/>
                <a:sym typeface="Poppins Bold"/>
              </a:rPr>
              <a:t>STRENGTHS</a:t>
            </a:r>
          </a:p>
          <a:p>
            <a:pPr algn="l">
              <a:lnSpc>
                <a:spcPts val="3919"/>
              </a:lnSpc>
            </a:pPr>
            <a:r>
              <a:rPr lang="en-US" sz="2799" dirty="0">
                <a:solidFill>
                  <a:srgbClr val="000000"/>
                </a:solidFill>
                <a:latin typeface="Poppins"/>
                <a:ea typeface="Poppins"/>
                <a:cs typeface="Poppins"/>
                <a:sym typeface="Poppins"/>
              </a:rPr>
              <a:t>✓Emphasizes the significance of early relationship.</a:t>
            </a:r>
          </a:p>
          <a:p>
            <a:pPr algn="l">
              <a:lnSpc>
                <a:spcPts val="3919"/>
              </a:lnSpc>
            </a:pPr>
            <a:r>
              <a:rPr lang="en-US" sz="2799" dirty="0">
                <a:solidFill>
                  <a:srgbClr val="000000"/>
                </a:solidFill>
                <a:latin typeface="Poppins"/>
                <a:ea typeface="Poppins"/>
                <a:cs typeface="Poppins"/>
                <a:sym typeface="Poppins"/>
              </a:rPr>
              <a:t>✓ Impactful in childcare and social care practice.</a:t>
            </a:r>
          </a:p>
          <a:p>
            <a:pPr algn="l">
              <a:lnSpc>
                <a:spcPts val="3919"/>
              </a:lnSpc>
            </a:pPr>
            <a:r>
              <a:rPr lang="en-US" sz="2799" dirty="0">
                <a:solidFill>
                  <a:srgbClr val="000000"/>
                </a:solidFill>
                <a:latin typeface="Poppins"/>
                <a:ea typeface="Poppins"/>
                <a:cs typeface="Poppins"/>
                <a:sym typeface="Poppins"/>
              </a:rPr>
              <a:t>✓ Supported by research on attachment.</a:t>
            </a:r>
          </a:p>
          <a:p>
            <a:pPr algn="l">
              <a:lnSpc>
                <a:spcPts val="3919"/>
              </a:lnSpc>
            </a:pPr>
            <a:r>
              <a:rPr lang="en-US" sz="2799" dirty="0">
                <a:solidFill>
                  <a:srgbClr val="000000"/>
                </a:solidFill>
                <a:latin typeface="Poppins"/>
                <a:ea typeface="Poppins"/>
                <a:cs typeface="Poppins"/>
                <a:sym typeface="Poppins"/>
              </a:rPr>
              <a:t>✓ Helpful with the understanding of problems faced by Isaac.</a:t>
            </a:r>
          </a:p>
          <a:p>
            <a:pPr algn="l">
              <a:lnSpc>
                <a:spcPts val="3919"/>
              </a:lnSpc>
            </a:pPr>
            <a:endParaRPr lang="en-US" sz="2799" dirty="0">
              <a:solidFill>
                <a:srgbClr val="000000"/>
              </a:solidFill>
              <a:latin typeface="Poppins"/>
              <a:ea typeface="Poppins"/>
              <a:cs typeface="Poppins"/>
              <a:sym typeface="Poppins"/>
            </a:endParaRPr>
          </a:p>
          <a:p>
            <a:pPr algn="l">
              <a:lnSpc>
                <a:spcPts val="3919"/>
              </a:lnSpc>
            </a:pPr>
            <a:r>
              <a:rPr lang="en-US" sz="2799" b="1" dirty="0">
                <a:solidFill>
                  <a:srgbClr val="000000"/>
                </a:solidFill>
                <a:latin typeface="Poppins Bold"/>
                <a:ea typeface="Poppins Bold"/>
                <a:cs typeface="Poppins Bold"/>
                <a:sym typeface="Poppins Bold"/>
              </a:rPr>
              <a:t>LIMITATIONS</a:t>
            </a:r>
          </a:p>
          <a:p>
            <a:pPr algn="l">
              <a:lnSpc>
                <a:spcPts val="3919"/>
              </a:lnSpc>
            </a:pPr>
            <a:r>
              <a:rPr lang="en-US" sz="2799" dirty="0">
                <a:solidFill>
                  <a:srgbClr val="000000"/>
                </a:solidFill>
                <a:latin typeface="Poppins"/>
                <a:ea typeface="Poppins"/>
                <a:cs typeface="Poppins"/>
                <a:sym typeface="Poppins"/>
              </a:rPr>
              <a:t>✗ </a:t>
            </a:r>
            <a:r>
              <a:rPr lang="en-US" sz="2799" dirty="0" err="1">
                <a:solidFill>
                  <a:srgbClr val="000000"/>
                </a:solidFill>
                <a:latin typeface="Poppins"/>
                <a:ea typeface="Poppins"/>
                <a:cs typeface="Poppins"/>
                <a:sym typeface="Poppins"/>
              </a:rPr>
              <a:t>Overemphasises</a:t>
            </a:r>
            <a:r>
              <a:rPr lang="en-US" sz="2799" dirty="0">
                <a:solidFill>
                  <a:srgbClr val="000000"/>
                </a:solidFill>
                <a:latin typeface="Poppins"/>
                <a:ea typeface="Poppins"/>
                <a:cs typeface="Poppins"/>
                <a:sym typeface="Poppins"/>
              </a:rPr>
              <a:t> mother's role.</a:t>
            </a:r>
          </a:p>
          <a:p>
            <a:pPr algn="l">
              <a:lnSpc>
                <a:spcPts val="3919"/>
              </a:lnSpc>
            </a:pPr>
            <a:r>
              <a:rPr lang="en-US" sz="2799" dirty="0">
                <a:solidFill>
                  <a:srgbClr val="000000"/>
                </a:solidFill>
                <a:latin typeface="Poppins"/>
                <a:ea typeface="Poppins"/>
                <a:cs typeface="Poppins"/>
                <a:sym typeface="Poppins"/>
              </a:rPr>
              <a:t>✗Not always suitable for all cultures (many families have multiple carers)</a:t>
            </a:r>
          </a:p>
          <a:p>
            <a:pPr algn="l">
              <a:lnSpc>
                <a:spcPts val="3919"/>
              </a:lnSpc>
            </a:pPr>
            <a:r>
              <a:rPr lang="en-US" sz="2799" dirty="0">
                <a:solidFill>
                  <a:srgbClr val="000000"/>
                </a:solidFill>
                <a:latin typeface="Poppins"/>
                <a:ea typeface="Poppins"/>
                <a:cs typeface="Poppins"/>
                <a:sym typeface="Poppins"/>
              </a:rPr>
              <a:t>✗ Underestimates resilience and later experiences. </a:t>
            </a:r>
          </a:p>
          <a:p>
            <a:pPr algn="l">
              <a:lnSpc>
                <a:spcPts val="3919"/>
              </a:lnSpc>
            </a:pPr>
            <a:r>
              <a:rPr lang="en-US" sz="2799" dirty="0">
                <a:solidFill>
                  <a:srgbClr val="000000"/>
                </a:solidFill>
                <a:latin typeface="Poppins"/>
                <a:ea typeface="Poppins"/>
                <a:cs typeface="Poppins"/>
                <a:sym typeface="Poppins"/>
              </a:rPr>
              <a:t>✗ Less attention to money problems or diversity in London</a:t>
            </a:r>
          </a:p>
          <a:p>
            <a:pPr algn="l">
              <a:lnSpc>
                <a:spcPts val="3919"/>
              </a:lnSpc>
              <a:spcBef>
                <a:spcPct val="0"/>
              </a:spcBef>
            </a:pPr>
            <a:endParaRPr lang="en-US" sz="2799" dirty="0">
              <a:solidFill>
                <a:srgbClr val="000000"/>
              </a:solidFill>
              <a:latin typeface="Poppins"/>
              <a:ea typeface="Poppins"/>
              <a:cs typeface="Poppins"/>
              <a:sym typeface="Poppins"/>
            </a:endParaRPr>
          </a:p>
        </p:txBody>
      </p:sp>
      <p:sp>
        <p:nvSpPr>
          <p:cNvPr id="8" name="TextBox 8"/>
          <p:cNvSpPr txBox="1"/>
          <p:nvPr/>
        </p:nvSpPr>
        <p:spPr>
          <a:xfrm>
            <a:off x="1028700" y="7664683"/>
            <a:ext cx="5940578" cy="1216934"/>
          </a:xfrm>
          <a:prstGeom prst="rect">
            <a:avLst/>
          </a:prstGeom>
        </p:spPr>
        <p:txBody>
          <a:bodyPr lIns="0" tIns="0" rIns="0" bIns="0" rtlCol="0" anchor="t">
            <a:spAutoFit/>
          </a:bodyPr>
          <a:lstStyle/>
          <a:p>
            <a:pPr marL="513756" lvl="1" indent="-256878" algn="l">
              <a:lnSpc>
                <a:spcPts val="4973"/>
              </a:lnSpc>
              <a:buFont typeface="Arial"/>
              <a:buChar char="•"/>
            </a:pPr>
            <a:r>
              <a:rPr lang="en-US" sz="2379">
                <a:solidFill>
                  <a:srgbClr val="FFF8F5"/>
                </a:solidFill>
                <a:latin typeface="Poppins"/>
                <a:ea typeface="Poppins"/>
                <a:cs typeface="Poppins"/>
                <a:sym typeface="Poppins"/>
              </a:rPr>
              <a:t>Patient advocacy &amp; support</a:t>
            </a:r>
          </a:p>
          <a:p>
            <a:pPr marL="513756" lvl="1" indent="-256878" algn="l">
              <a:lnSpc>
                <a:spcPts val="4973"/>
              </a:lnSpc>
              <a:buFont typeface="Arial"/>
              <a:buChar char="•"/>
            </a:pPr>
            <a:r>
              <a:rPr lang="en-US" sz="2379">
                <a:solidFill>
                  <a:srgbClr val="FFF8F5"/>
                </a:solidFill>
                <a:latin typeface="Poppins"/>
                <a:ea typeface="Poppins"/>
                <a:cs typeface="Poppins"/>
                <a:sym typeface="Poppins"/>
              </a:rPr>
              <a:t>Holistic, patient-centered care</a:t>
            </a:r>
          </a:p>
        </p:txBody>
      </p:sp>
      <p:sp>
        <p:nvSpPr>
          <p:cNvPr id="9" name="TextBox 9"/>
          <p:cNvSpPr txBox="1"/>
          <p:nvPr/>
        </p:nvSpPr>
        <p:spPr>
          <a:xfrm>
            <a:off x="648122" y="163936"/>
            <a:ext cx="13296478" cy="931693"/>
          </a:xfrm>
          <a:prstGeom prst="rect">
            <a:avLst/>
          </a:prstGeom>
        </p:spPr>
        <p:txBody>
          <a:bodyPr wrap="square" lIns="0" tIns="0" rIns="0" bIns="0" rtlCol="0" anchor="t">
            <a:spAutoFit/>
          </a:bodyPr>
          <a:lstStyle/>
          <a:p>
            <a:pPr algn="l">
              <a:lnSpc>
                <a:spcPts val="7348"/>
              </a:lnSpc>
            </a:pPr>
            <a:r>
              <a:rPr lang="en-US" sz="6175" b="1" dirty="0">
                <a:solidFill>
                  <a:srgbClr val="004AAD"/>
                </a:solidFill>
                <a:latin typeface="Montserrat Bold"/>
                <a:ea typeface="Montserrat Bold"/>
                <a:cs typeface="Montserrat Bold"/>
                <a:sym typeface="Montserrat Bold"/>
              </a:rPr>
              <a:t>Evaluation of Bowlby’s Theory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sp>
        <p:nvSpPr>
          <p:cNvPr id="2" name="Freeform 2"/>
          <p:cNvSpPr/>
          <p:nvPr/>
        </p:nvSpPr>
        <p:spPr>
          <a:xfrm rot="-10800000">
            <a:off x="13971795" y="-848608"/>
            <a:ext cx="4855779" cy="8823996"/>
          </a:xfrm>
          <a:custGeom>
            <a:avLst/>
            <a:gdLst/>
            <a:ahLst/>
            <a:cxnLst/>
            <a:rect l="l" t="t" r="r" b="b"/>
            <a:pathLst>
              <a:path w="4855779" h="8823996">
                <a:moveTo>
                  <a:pt x="0" y="0"/>
                </a:moveTo>
                <a:lnTo>
                  <a:pt x="4855779" y="0"/>
                </a:lnTo>
                <a:lnTo>
                  <a:pt x="4855779" y="8823996"/>
                </a:lnTo>
                <a:lnTo>
                  <a:pt x="0" y="8823996"/>
                </a:lnTo>
                <a:lnTo>
                  <a:pt x="0" y="0"/>
                </a:lnTo>
                <a:close/>
              </a:path>
            </a:pathLst>
          </a:custGeom>
          <a:blipFill>
            <a:blip r:embed="rId3">
              <a:alphaModFix amt="8999"/>
            </a:blip>
            <a:stretch>
              <a:fillRect l="-30214" b="-43220"/>
            </a:stretch>
          </a:blipFill>
        </p:spPr>
        <p:txBody>
          <a:bodyPr/>
          <a:lstStyle/>
          <a:p>
            <a:endParaRPr lang="en-GB"/>
          </a:p>
        </p:txBody>
      </p:sp>
      <p:sp>
        <p:nvSpPr>
          <p:cNvPr id="3" name="Freeform 3"/>
          <p:cNvSpPr/>
          <p:nvPr/>
        </p:nvSpPr>
        <p:spPr>
          <a:xfrm rot="-5400000">
            <a:off x="11875305" y="-2013852"/>
            <a:ext cx="1930439" cy="4740813"/>
          </a:xfrm>
          <a:custGeom>
            <a:avLst/>
            <a:gdLst/>
            <a:ahLst/>
            <a:cxnLst/>
            <a:rect l="l" t="t" r="r" b="b"/>
            <a:pathLst>
              <a:path w="1930439" h="4740813">
                <a:moveTo>
                  <a:pt x="0" y="0"/>
                </a:moveTo>
                <a:lnTo>
                  <a:pt x="1930439" y="0"/>
                </a:lnTo>
                <a:lnTo>
                  <a:pt x="1930439" y="4740812"/>
                </a:lnTo>
                <a:lnTo>
                  <a:pt x="0" y="4740812"/>
                </a:lnTo>
                <a:lnTo>
                  <a:pt x="0" y="0"/>
                </a:lnTo>
                <a:close/>
              </a:path>
            </a:pathLst>
          </a:custGeom>
          <a:blipFill>
            <a:blip r:embed="rId4"/>
            <a:stretch>
              <a:fillRect/>
            </a:stretch>
          </a:blipFill>
        </p:spPr>
        <p:txBody>
          <a:bodyPr/>
          <a:lstStyle/>
          <a:p>
            <a:endParaRPr lang="en-GB"/>
          </a:p>
        </p:txBody>
      </p:sp>
      <p:sp>
        <p:nvSpPr>
          <p:cNvPr id="4" name="Freeform 4"/>
          <p:cNvSpPr/>
          <p:nvPr/>
        </p:nvSpPr>
        <p:spPr>
          <a:xfrm rot="5400000">
            <a:off x="319993" y="-2583217"/>
            <a:ext cx="3155853" cy="5734864"/>
          </a:xfrm>
          <a:custGeom>
            <a:avLst/>
            <a:gdLst/>
            <a:ahLst/>
            <a:cxnLst/>
            <a:rect l="l" t="t" r="r" b="b"/>
            <a:pathLst>
              <a:path w="3155853" h="5734864">
                <a:moveTo>
                  <a:pt x="0" y="0"/>
                </a:moveTo>
                <a:lnTo>
                  <a:pt x="3155854" y="0"/>
                </a:lnTo>
                <a:lnTo>
                  <a:pt x="3155854" y="5734865"/>
                </a:lnTo>
                <a:lnTo>
                  <a:pt x="0" y="5734865"/>
                </a:lnTo>
                <a:lnTo>
                  <a:pt x="0" y="0"/>
                </a:lnTo>
                <a:close/>
              </a:path>
            </a:pathLst>
          </a:custGeom>
          <a:blipFill>
            <a:blip r:embed="rId3">
              <a:alphaModFix amt="8999"/>
            </a:blip>
            <a:stretch>
              <a:fillRect l="-30214" b="-43220"/>
            </a:stretch>
          </a:blipFill>
        </p:spPr>
        <p:txBody>
          <a:bodyPr/>
          <a:lstStyle/>
          <a:p>
            <a:endParaRPr lang="en-GB"/>
          </a:p>
        </p:txBody>
      </p:sp>
      <p:sp>
        <p:nvSpPr>
          <p:cNvPr id="5" name="Freeform 5"/>
          <p:cNvSpPr/>
          <p:nvPr/>
        </p:nvSpPr>
        <p:spPr>
          <a:xfrm>
            <a:off x="10005041" y="3141146"/>
            <a:ext cx="7843787" cy="6117154"/>
          </a:xfrm>
          <a:custGeom>
            <a:avLst/>
            <a:gdLst/>
            <a:ahLst/>
            <a:cxnLst/>
            <a:rect l="l" t="t" r="r" b="b"/>
            <a:pathLst>
              <a:path w="7843787" h="6117154">
                <a:moveTo>
                  <a:pt x="0" y="0"/>
                </a:moveTo>
                <a:lnTo>
                  <a:pt x="7843787" y="0"/>
                </a:lnTo>
                <a:lnTo>
                  <a:pt x="7843787" y="6117154"/>
                </a:lnTo>
                <a:lnTo>
                  <a:pt x="0" y="6117154"/>
                </a:lnTo>
                <a:lnTo>
                  <a:pt x="0" y="0"/>
                </a:lnTo>
                <a:close/>
              </a:path>
            </a:pathLst>
          </a:custGeom>
          <a:blipFill>
            <a:blip r:embed="rId5"/>
            <a:stretch>
              <a:fillRect l="-8527" r="-8527"/>
            </a:stretch>
          </a:blipFill>
        </p:spPr>
        <p:txBody>
          <a:bodyPr/>
          <a:lstStyle/>
          <a:p>
            <a:endParaRPr lang="en-GB"/>
          </a:p>
        </p:txBody>
      </p:sp>
      <p:sp>
        <p:nvSpPr>
          <p:cNvPr id="6" name="TextBox 6"/>
          <p:cNvSpPr txBox="1"/>
          <p:nvPr/>
        </p:nvSpPr>
        <p:spPr>
          <a:xfrm>
            <a:off x="1149431" y="1240325"/>
            <a:ext cx="9090115" cy="1100759"/>
          </a:xfrm>
          <a:prstGeom prst="rect">
            <a:avLst/>
          </a:prstGeom>
        </p:spPr>
        <p:txBody>
          <a:bodyPr lIns="0" tIns="0" rIns="0" bIns="0" rtlCol="0" anchor="t">
            <a:spAutoFit/>
          </a:bodyPr>
          <a:lstStyle/>
          <a:p>
            <a:pPr algn="l">
              <a:lnSpc>
                <a:spcPts val="8231"/>
              </a:lnSpc>
            </a:pPr>
            <a:r>
              <a:rPr lang="en-US" sz="6917" b="1" dirty="0">
                <a:solidFill>
                  <a:srgbClr val="004AAD"/>
                </a:solidFill>
                <a:latin typeface="Poppins Bold"/>
                <a:ea typeface="Poppins Bold"/>
                <a:cs typeface="Poppins Bold"/>
                <a:sym typeface="Poppins Bold"/>
              </a:rPr>
              <a:t>Conclusion</a:t>
            </a:r>
          </a:p>
        </p:txBody>
      </p:sp>
      <p:sp>
        <p:nvSpPr>
          <p:cNvPr id="7" name="TextBox 7"/>
          <p:cNvSpPr txBox="1"/>
          <p:nvPr/>
        </p:nvSpPr>
        <p:spPr>
          <a:xfrm>
            <a:off x="655439" y="2820026"/>
            <a:ext cx="8886205" cy="6452538"/>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000000"/>
                </a:solidFill>
                <a:latin typeface="Poppins"/>
                <a:ea typeface="Poppins"/>
                <a:cs typeface="Poppins"/>
                <a:sym typeface="Poppins"/>
              </a:rPr>
              <a:t>Bowlby's theory explains Isaac's behaviour.</a:t>
            </a:r>
          </a:p>
          <a:p>
            <a:pPr marL="604519" lvl="1" indent="-302260" algn="l">
              <a:lnSpc>
                <a:spcPts val="3919"/>
              </a:lnSpc>
              <a:buFont typeface="Arial"/>
              <a:buChar char="•"/>
            </a:pPr>
            <a:r>
              <a:rPr lang="en-US" sz="2799">
                <a:solidFill>
                  <a:srgbClr val="000000"/>
                </a:solidFill>
                <a:latin typeface="Poppins"/>
                <a:ea typeface="Poppins"/>
                <a:cs typeface="Poppins"/>
                <a:sym typeface="Poppins"/>
              </a:rPr>
              <a:t>Maternal depression and disrupted childcare may contribute to insecure attachment.</a:t>
            </a:r>
          </a:p>
          <a:p>
            <a:pPr marL="604519" lvl="1" indent="-302260" algn="l">
              <a:lnSpc>
                <a:spcPts val="3919"/>
              </a:lnSpc>
              <a:buFont typeface="Arial"/>
              <a:buChar char="•"/>
            </a:pPr>
            <a:r>
              <a:rPr lang="en-US" sz="2799">
                <a:solidFill>
                  <a:srgbClr val="000000"/>
                </a:solidFill>
                <a:latin typeface="Poppins"/>
                <a:ea typeface="Poppins"/>
                <a:cs typeface="Poppins"/>
                <a:sym typeface="Poppins"/>
              </a:rPr>
              <a:t>Nature and nurture interact to influence development.</a:t>
            </a:r>
          </a:p>
          <a:p>
            <a:pPr marL="604519" lvl="1" indent="-302260" algn="l">
              <a:lnSpc>
                <a:spcPts val="3919"/>
              </a:lnSpc>
              <a:buFont typeface="Arial"/>
              <a:buChar char="•"/>
            </a:pPr>
            <a:r>
              <a:rPr lang="en-US" sz="2799">
                <a:solidFill>
                  <a:srgbClr val="000000"/>
                </a:solidFill>
                <a:latin typeface="Poppins"/>
                <a:ea typeface="Poppins"/>
                <a:cs typeface="Poppins"/>
                <a:sym typeface="Poppins"/>
              </a:rPr>
              <a:t>Positive outcomes can be promoted with attachment-based interventions.</a:t>
            </a:r>
          </a:p>
          <a:p>
            <a:pPr marL="604519" lvl="1" indent="-302260" algn="l">
              <a:lnSpc>
                <a:spcPts val="3919"/>
              </a:lnSpc>
              <a:buFont typeface="Arial"/>
              <a:buChar char="•"/>
            </a:pPr>
            <a:r>
              <a:rPr lang="en-US" sz="2799">
                <a:solidFill>
                  <a:srgbClr val="000000"/>
                </a:solidFill>
                <a:latin typeface="Poppins"/>
                <a:ea typeface="Poppins"/>
                <a:cs typeface="Poppins"/>
                <a:sym typeface="Poppins"/>
              </a:rPr>
              <a:t>Coordinated multi-agency support is needed.</a:t>
            </a:r>
          </a:p>
          <a:p>
            <a:pPr algn="l">
              <a:lnSpc>
                <a:spcPts val="3919"/>
              </a:lnSpc>
            </a:pPr>
            <a:endParaRPr lang="en-US" sz="2799">
              <a:solidFill>
                <a:srgbClr val="000000"/>
              </a:solidFill>
              <a:latin typeface="Poppins"/>
              <a:ea typeface="Poppins"/>
              <a:cs typeface="Poppins"/>
              <a:sym typeface="Poppins"/>
            </a:endParaRPr>
          </a:p>
          <a:p>
            <a:pPr algn="l">
              <a:lnSpc>
                <a:spcPts val="3919"/>
              </a:lnSpc>
            </a:pPr>
            <a:r>
              <a:rPr lang="en-US" sz="2799" b="1">
                <a:solidFill>
                  <a:srgbClr val="000000"/>
                </a:solidFill>
                <a:latin typeface="Poppins Bold"/>
                <a:ea typeface="Poppins Bold"/>
                <a:cs typeface="Poppins Bold"/>
                <a:sym typeface="Poppins Bold"/>
              </a:rPr>
              <a:t>FINAL MESSAGE </a:t>
            </a:r>
          </a:p>
          <a:p>
            <a:pPr algn="l">
              <a:lnSpc>
                <a:spcPts val="3919"/>
              </a:lnSpc>
              <a:spcBef>
                <a:spcPct val="0"/>
              </a:spcBef>
            </a:pPr>
            <a:r>
              <a:rPr lang="en-US" sz="2799">
                <a:solidFill>
                  <a:srgbClr val="000000"/>
                </a:solidFill>
                <a:latin typeface="Poppins"/>
                <a:ea typeface="Poppins"/>
                <a:cs typeface="Poppins"/>
                <a:sym typeface="Poppins"/>
              </a:rPr>
              <a:t>Early intervention has the potential to positively influence Isaac's emotional wellbeing, confidence and developmental outcomes.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sp>
        <p:nvSpPr>
          <p:cNvPr id="2" name="Freeform 2"/>
          <p:cNvSpPr/>
          <p:nvPr/>
        </p:nvSpPr>
        <p:spPr>
          <a:xfrm rot="-5400000">
            <a:off x="11875305" y="-2013852"/>
            <a:ext cx="1930439" cy="4740813"/>
          </a:xfrm>
          <a:custGeom>
            <a:avLst/>
            <a:gdLst/>
            <a:ahLst/>
            <a:cxnLst/>
            <a:rect l="l" t="t" r="r" b="b"/>
            <a:pathLst>
              <a:path w="1930439" h="4740813">
                <a:moveTo>
                  <a:pt x="0" y="0"/>
                </a:moveTo>
                <a:lnTo>
                  <a:pt x="1930439" y="0"/>
                </a:lnTo>
                <a:lnTo>
                  <a:pt x="1930439" y="4740812"/>
                </a:lnTo>
                <a:lnTo>
                  <a:pt x="0" y="4740812"/>
                </a:lnTo>
                <a:lnTo>
                  <a:pt x="0" y="0"/>
                </a:lnTo>
                <a:close/>
              </a:path>
            </a:pathLst>
          </a:custGeom>
          <a:blipFill>
            <a:blip r:embed="rId3"/>
            <a:stretch>
              <a:fillRect/>
            </a:stretch>
          </a:blipFill>
        </p:spPr>
        <p:txBody>
          <a:bodyPr/>
          <a:lstStyle/>
          <a:p>
            <a:endParaRPr lang="en-GB"/>
          </a:p>
        </p:txBody>
      </p:sp>
      <p:sp>
        <p:nvSpPr>
          <p:cNvPr id="3" name="Freeform 3"/>
          <p:cNvSpPr/>
          <p:nvPr/>
        </p:nvSpPr>
        <p:spPr>
          <a:xfrm rot="5400000">
            <a:off x="319993" y="-2583217"/>
            <a:ext cx="3155853" cy="5734864"/>
          </a:xfrm>
          <a:custGeom>
            <a:avLst/>
            <a:gdLst/>
            <a:ahLst/>
            <a:cxnLst/>
            <a:rect l="l" t="t" r="r" b="b"/>
            <a:pathLst>
              <a:path w="3155853" h="5734864">
                <a:moveTo>
                  <a:pt x="0" y="0"/>
                </a:moveTo>
                <a:lnTo>
                  <a:pt x="3155854" y="0"/>
                </a:lnTo>
                <a:lnTo>
                  <a:pt x="3155854" y="5734865"/>
                </a:lnTo>
                <a:lnTo>
                  <a:pt x="0" y="5734865"/>
                </a:lnTo>
                <a:lnTo>
                  <a:pt x="0" y="0"/>
                </a:lnTo>
                <a:close/>
              </a:path>
            </a:pathLst>
          </a:custGeom>
          <a:blipFill>
            <a:blip r:embed="rId4">
              <a:alphaModFix amt="8999"/>
            </a:blip>
            <a:stretch>
              <a:fillRect l="-30214" b="-43220"/>
            </a:stretch>
          </a:blipFill>
        </p:spPr>
        <p:txBody>
          <a:bodyPr/>
          <a:lstStyle/>
          <a:p>
            <a:endParaRPr lang="en-GB"/>
          </a:p>
        </p:txBody>
      </p:sp>
      <p:sp>
        <p:nvSpPr>
          <p:cNvPr id="4" name="TextBox 4"/>
          <p:cNvSpPr txBox="1"/>
          <p:nvPr/>
        </p:nvSpPr>
        <p:spPr>
          <a:xfrm>
            <a:off x="2819593" y="805424"/>
            <a:ext cx="9090115" cy="1100759"/>
          </a:xfrm>
          <a:prstGeom prst="rect">
            <a:avLst/>
          </a:prstGeom>
        </p:spPr>
        <p:txBody>
          <a:bodyPr lIns="0" tIns="0" rIns="0" bIns="0" rtlCol="0" anchor="t">
            <a:spAutoFit/>
          </a:bodyPr>
          <a:lstStyle/>
          <a:p>
            <a:pPr algn="l">
              <a:lnSpc>
                <a:spcPts val="8231"/>
              </a:lnSpc>
            </a:pPr>
            <a:r>
              <a:rPr lang="en-US" sz="6917" b="1">
                <a:solidFill>
                  <a:srgbClr val="004AAD"/>
                </a:solidFill>
                <a:latin typeface="Poppins Bold"/>
                <a:ea typeface="Poppins Bold"/>
                <a:cs typeface="Poppins Bold"/>
                <a:sym typeface="Poppins Bold"/>
              </a:rPr>
              <a:t>References</a:t>
            </a:r>
          </a:p>
        </p:txBody>
      </p:sp>
      <p:sp>
        <p:nvSpPr>
          <p:cNvPr id="5" name="TextBox 5"/>
          <p:cNvSpPr txBox="1"/>
          <p:nvPr/>
        </p:nvSpPr>
        <p:spPr>
          <a:xfrm>
            <a:off x="759561" y="1886414"/>
            <a:ext cx="16207472" cy="8400586"/>
          </a:xfrm>
          <a:prstGeom prst="rect">
            <a:avLst/>
          </a:prstGeom>
        </p:spPr>
        <p:txBody>
          <a:bodyPr lIns="0" tIns="0" rIns="0" bIns="0" rtlCol="0" anchor="t">
            <a:spAutoFit/>
          </a:bodyPr>
          <a:lstStyle/>
          <a:p>
            <a:pPr marL="576377" lvl="1" indent="-288188" algn="l">
              <a:lnSpc>
                <a:spcPts val="3737"/>
              </a:lnSpc>
              <a:buFont typeface="Arial"/>
              <a:buChar char="•"/>
            </a:pPr>
            <a:r>
              <a:rPr lang="en-US" sz="2669">
                <a:solidFill>
                  <a:srgbClr val="000000"/>
                </a:solidFill>
                <a:latin typeface="Poppins"/>
                <a:ea typeface="Poppins"/>
                <a:cs typeface="Poppins"/>
                <a:sym typeface="Poppins"/>
              </a:rPr>
              <a:t>Ainsworth, M.D.S. et al. (1978) Patterns of Attachment. Hillsdale, NJ: Erlbaum.</a:t>
            </a:r>
          </a:p>
          <a:p>
            <a:pPr marL="576377" lvl="1" indent="-288188" algn="l">
              <a:lnSpc>
                <a:spcPts val="3737"/>
              </a:lnSpc>
              <a:buFont typeface="Arial"/>
              <a:buChar char="•"/>
            </a:pPr>
            <a:r>
              <a:rPr lang="en-US" sz="2669">
                <a:solidFill>
                  <a:srgbClr val="000000"/>
                </a:solidFill>
                <a:latin typeface="Poppins"/>
                <a:ea typeface="Poppins"/>
                <a:cs typeface="Poppins"/>
                <a:sym typeface="Poppins"/>
              </a:rPr>
              <a:t>Bowlby, J. (1969) Attachment and Loss: Vol. 1 Attachment. London: Hogarth Press.</a:t>
            </a:r>
          </a:p>
          <a:p>
            <a:pPr marL="576377" lvl="1" indent="-288188" algn="l">
              <a:lnSpc>
                <a:spcPts val="3737"/>
              </a:lnSpc>
              <a:buFont typeface="Arial"/>
              <a:buChar char="•"/>
            </a:pPr>
            <a:r>
              <a:rPr lang="en-US" sz="2669">
                <a:solidFill>
                  <a:srgbClr val="000000"/>
                </a:solidFill>
                <a:latin typeface="Poppins"/>
                <a:ea typeface="Poppins"/>
                <a:cs typeface="Poppins"/>
                <a:sym typeface="Poppins"/>
              </a:rPr>
              <a:t>Bowlby, J. (1988) A Secure Base: Parent-Child Attachment and Healthy Human Development. London: Routledge.</a:t>
            </a:r>
          </a:p>
          <a:p>
            <a:pPr marL="576377" lvl="1" indent="-288188" algn="l">
              <a:lnSpc>
                <a:spcPts val="3737"/>
              </a:lnSpc>
              <a:buFont typeface="Arial"/>
              <a:buChar char="•"/>
            </a:pPr>
            <a:r>
              <a:rPr lang="en-US" sz="2669">
                <a:solidFill>
                  <a:srgbClr val="000000"/>
                </a:solidFill>
                <a:latin typeface="Poppins"/>
                <a:ea typeface="Poppins"/>
                <a:cs typeface="Poppins"/>
                <a:sym typeface="Poppins"/>
              </a:rPr>
              <a:t>Celinska, A. (2025) ‘An introduction to John Bowlby’, The Voice of Early Childhood. Available at: </a:t>
            </a:r>
            <a:r>
              <a:rPr lang="en-US" sz="2669" u="sng">
                <a:solidFill>
                  <a:srgbClr val="000000"/>
                </a:solidFill>
                <a:latin typeface="Poppins"/>
                <a:ea typeface="Poppins"/>
                <a:cs typeface="Poppins"/>
                <a:sym typeface="Poppins"/>
                <a:hlinkClick r:id="rId5" tooltip="https://thevoiceofearlychildhood.com"/>
              </a:rPr>
              <a:t>https://thevoiceofearlychildhood.com</a:t>
            </a:r>
          </a:p>
          <a:p>
            <a:pPr marL="576377" lvl="1" indent="-288188" algn="l">
              <a:lnSpc>
                <a:spcPts val="3737"/>
              </a:lnSpc>
              <a:buFont typeface="Arial"/>
              <a:buChar char="•"/>
            </a:pPr>
            <a:r>
              <a:rPr lang="en-US" sz="2669">
                <a:solidFill>
                  <a:srgbClr val="000000"/>
                </a:solidFill>
                <a:latin typeface="Poppins"/>
                <a:ea typeface="Poppins"/>
                <a:cs typeface="Poppins"/>
                <a:sym typeface="Poppins"/>
              </a:rPr>
              <a:t>Department for Education (2021) Statutory Framework for the Early Years Foundation Stage. Available at: </a:t>
            </a:r>
            <a:r>
              <a:rPr lang="en-US" sz="2669" u="sng">
                <a:solidFill>
                  <a:srgbClr val="000000"/>
                </a:solidFill>
                <a:latin typeface="Poppins"/>
                <a:ea typeface="Poppins"/>
                <a:cs typeface="Poppins"/>
                <a:sym typeface="Poppins"/>
                <a:hlinkClick r:id="rId6" tooltip="https://www.gov.uk/government/publications/early-years-foundation-stage-framework"/>
              </a:rPr>
              <a:t>https://www.gov.uk/government/publications/early-years-foundation-stage-framework</a:t>
            </a:r>
          </a:p>
          <a:p>
            <a:pPr marL="576377" lvl="1" indent="-288188" algn="l">
              <a:lnSpc>
                <a:spcPts val="3737"/>
              </a:lnSpc>
              <a:buFont typeface="Arial"/>
              <a:buChar char="•"/>
            </a:pPr>
            <a:r>
              <a:rPr lang="en-US" sz="2669">
                <a:solidFill>
                  <a:srgbClr val="000000"/>
                </a:solidFill>
                <a:latin typeface="Poppins"/>
                <a:ea typeface="Poppins"/>
                <a:cs typeface="Poppins"/>
                <a:sym typeface="Poppins"/>
              </a:rPr>
              <a:t>Foster, S.L. (2025) ‘Attachment theory and research: what should be on the social work curriculum?’, Social Work Education. DOI: </a:t>
            </a:r>
            <a:r>
              <a:rPr lang="en-US" sz="2669" u="sng">
                <a:solidFill>
                  <a:srgbClr val="000000"/>
                </a:solidFill>
                <a:latin typeface="Poppins"/>
                <a:ea typeface="Poppins"/>
                <a:cs typeface="Poppins"/>
                <a:sym typeface="Poppins"/>
                <a:hlinkClick r:id="rId7" tooltip="https://doi.org/10.1080/02615479.2025.2531859"/>
              </a:rPr>
              <a:t>https://doi.org/10.1080/02615479.2025.2531859</a:t>
            </a:r>
          </a:p>
          <a:p>
            <a:pPr marL="576377" lvl="1" indent="-288188" algn="l">
              <a:lnSpc>
                <a:spcPts val="3737"/>
              </a:lnSpc>
              <a:buFont typeface="Arial"/>
              <a:buChar char="•"/>
            </a:pPr>
            <a:r>
              <a:rPr lang="en-US" sz="2669">
                <a:solidFill>
                  <a:srgbClr val="000000"/>
                </a:solidFill>
                <a:latin typeface="Poppins"/>
                <a:ea typeface="Poppins"/>
                <a:cs typeface="Poppins"/>
                <a:sym typeface="Poppins"/>
              </a:rPr>
              <a:t>Main, P. (2023, updated 2026) ‘Bowlby’s Attachment Theory: 4 Styles in the Classroom’, Structural Learning. Available at: </a:t>
            </a:r>
            <a:r>
              <a:rPr lang="en-US" sz="2669" u="sng">
                <a:solidFill>
                  <a:srgbClr val="000000"/>
                </a:solidFill>
                <a:latin typeface="Poppins"/>
                <a:ea typeface="Poppins"/>
                <a:cs typeface="Poppins"/>
                <a:sym typeface="Poppins"/>
                <a:hlinkClick r:id="rId8" tooltip="https://www.structural-learning.com/post/bowlbys-attachment-theory"/>
              </a:rPr>
              <a:t>https://www.structural-learning.com/post/bowlbys-attachment-theory</a:t>
            </a:r>
          </a:p>
          <a:p>
            <a:pPr marL="576377" lvl="1" indent="-288188" algn="l">
              <a:lnSpc>
                <a:spcPts val="3737"/>
              </a:lnSpc>
              <a:buFont typeface="Arial"/>
              <a:buChar char="•"/>
            </a:pPr>
            <a:r>
              <a:rPr lang="en-US" sz="2669">
                <a:solidFill>
                  <a:srgbClr val="000000"/>
                </a:solidFill>
                <a:latin typeface="Poppins"/>
                <a:ea typeface="Poppins"/>
                <a:cs typeface="Poppins"/>
                <a:sym typeface="Poppins"/>
              </a:rPr>
              <a:t>NSPCC (2021) Attachment and child development. Available at: </a:t>
            </a:r>
            <a:r>
              <a:rPr lang="en-US" sz="2669" u="sng">
                <a:solidFill>
                  <a:srgbClr val="000000"/>
                </a:solidFill>
                <a:latin typeface="Poppins"/>
                <a:ea typeface="Poppins"/>
                <a:cs typeface="Poppins"/>
                <a:sym typeface="Poppins"/>
                <a:hlinkClick r:id="rId9" tooltip="https://learning.nspcc.org.uk/child-health-development/attachment-early-years"/>
              </a:rPr>
              <a:t>https://learning.nspcc.org.uk/child-health-development/attachment-early-years</a:t>
            </a:r>
            <a:r>
              <a:rPr lang="en-US" sz="2669">
                <a:solidFill>
                  <a:srgbClr val="000000"/>
                </a:solidFill>
                <a:latin typeface="Poppins"/>
                <a:ea typeface="Poppins"/>
                <a:cs typeface="Poppins"/>
                <a:sym typeface="Poppins"/>
              </a:rPr>
              <a:t> (Accessed: 2026).</a:t>
            </a:r>
          </a:p>
          <a:p>
            <a:pPr algn="l">
              <a:lnSpc>
                <a:spcPts val="3737"/>
              </a:lnSpc>
            </a:pPr>
            <a:endParaRPr lang="en-US" sz="2669">
              <a:solidFill>
                <a:srgbClr val="000000"/>
              </a:solidFill>
              <a:latin typeface="Poppins"/>
              <a:ea typeface="Poppins"/>
              <a:cs typeface="Poppins"/>
              <a:sym typeface="Poppin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sp>
        <p:nvSpPr>
          <p:cNvPr id="3" name="Freeform 3"/>
          <p:cNvSpPr/>
          <p:nvPr/>
        </p:nvSpPr>
        <p:spPr>
          <a:xfrm rot="-5400000">
            <a:off x="14281989" y="-2783758"/>
            <a:ext cx="2531766" cy="7097850"/>
          </a:xfrm>
          <a:custGeom>
            <a:avLst/>
            <a:gdLst/>
            <a:ahLst/>
            <a:cxnLst/>
            <a:rect l="l" t="t" r="r" b="b"/>
            <a:pathLst>
              <a:path w="2531766" h="7097850">
                <a:moveTo>
                  <a:pt x="0" y="0"/>
                </a:moveTo>
                <a:lnTo>
                  <a:pt x="2531766" y="0"/>
                </a:lnTo>
                <a:lnTo>
                  <a:pt x="2531766" y="7097850"/>
                </a:lnTo>
                <a:lnTo>
                  <a:pt x="0" y="7097850"/>
                </a:lnTo>
                <a:lnTo>
                  <a:pt x="0" y="0"/>
                </a:lnTo>
                <a:close/>
              </a:path>
            </a:pathLst>
          </a:custGeom>
          <a:blipFill>
            <a:blip r:embed="rId4"/>
            <a:stretch>
              <a:fillRect r="-92486" b="-15944"/>
            </a:stretch>
          </a:blipFill>
        </p:spPr>
        <p:txBody>
          <a:bodyPr/>
          <a:lstStyle/>
          <a:p>
            <a:endParaRPr lang="en-GB"/>
          </a:p>
        </p:txBody>
      </p:sp>
      <p:grpSp>
        <p:nvGrpSpPr>
          <p:cNvPr id="4" name="Group 4"/>
          <p:cNvGrpSpPr/>
          <p:nvPr/>
        </p:nvGrpSpPr>
        <p:grpSpPr>
          <a:xfrm>
            <a:off x="-1062788" y="7899032"/>
            <a:ext cx="13126766" cy="3086100"/>
            <a:chOff x="0" y="0"/>
            <a:chExt cx="3457255" cy="812800"/>
          </a:xfrm>
        </p:grpSpPr>
        <p:sp>
          <p:nvSpPr>
            <p:cNvPr id="5" name="Freeform 5"/>
            <p:cNvSpPr/>
            <p:nvPr/>
          </p:nvSpPr>
          <p:spPr>
            <a:xfrm>
              <a:off x="0" y="0"/>
              <a:ext cx="3457255" cy="812800"/>
            </a:xfrm>
            <a:custGeom>
              <a:avLst/>
              <a:gdLst/>
              <a:ahLst/>
              <a:cxnLst/>
              <a:rect l="l" t="t" r="r" b="b"/>
              <a:pathLst>
                <a:path w="3457255" h="812800">
                  <a:moveTo>
                    <a:pt x="0" y="0"/>
                  </a:moveTo>
                  <a:lnTo>
                    <a:pt x="3457255" y="0"/>
                  </a:lnTo>
                  <a:lnTo>
                    <a:pt x="3457255" y="812800"/>
                  </a:lnTo>
                  <a:lnTo>
                    <a:pt x="0" y="812800"/>
                  </a:lnTo>
                  <a:close/>
                </a:path>
              </a:pathLst>
            </a:custGeom>
            <a:solidFill>
              <a:srgbClr val="004AAD"/>
            </a:solidFill>
          </p:spPr>
          <p:txBody>
            <a:bodyPr/>
            <a:lstStyle/>
            <a:p>
              <a:endParaRPr lang="en-GB"/>
            </a:p>
          </p:txBody>
        </p:sp>
        <p:sp>
          <p:nvSpPr>
            <p:cNvPr id="6" name="TextBox 6"/>
            <p:cNvSpPr txBox="1"/>
            <p:nvPr/>
          </p:nvSpPr>
          <p:spPr>
            <a:xfrm>
              <a:off x="0" y="-171450"/>
              <a:ext cx="3457255" cy="984250"/>
            </a:xfrm>
            <a:prstGeom prst="rect">
              <a:avLst/>
            </a:prstGeom>
          </p:spPr>
          <p:txBody>
            <a:bodyPr lIns="50800" tIns="50800" rIns="50800" bIns="50800" rtlCol="0" anchor="ctr"/>
            <a:lstStyle/>
            <a:p>
              <a:pPr algn="ctr">
                <a:lnSpc>
                  <a:spcPts val="4378"/>
                </a:lnSpc>
              </a:pPr>
              <a:endParaRPr/>
            </a:p>
          </p:txBody>
        </p:sp>
      </p:grpSp>
      <p:sp>
        <p:nvSpPr>
          <p:cNvPr id="7" name="Freeform 7"/>
          <p:cNvSpPr/>
          <p:nvPr/>
        </p:nvSpPr>
        <p:spPr>
          <a:xfrm rot="-5400000">
            <a:off x="11342466" y="7099758"/>
            <a:ext cx="2121373" cy="5209714"/>
          </a:xfrm>
          <a:custGeom>
            <a:avLst/>
            <a:gdLst/>
            <a:ahLst/>
            <a:cxnLst/>
            <a:rect l="l" t="t" r="r" b="b"/>
            <a:pathLst>
              <a:path w="2121373" h="5209714">
                <a:moveTo>
                  <a:pt x="0" y="0"/>
                </a:moveTo>
                <a:lnTo>
                  <a:pt x="2121373" y="0"/>
                </a:lnTo>
                <a:lnTo>
                  <a:pt x="2121373" y="5209714"/>
                </a:lnTo>
                <a:lnTo>
                  <a:pt x="0" y="5209714"/>
                </a:lnTo>
                <a:lnTo>
                  <a:pt x="0" y="0"/>
                </a:lnTo>
                <a:close/>
              </a:path>
            </a:pathLst>
          </a:custGeom>
          <a:blipFill>
            <a:blip r:embed="rId5"/>
            <a:stretch>
              <a:fillRect/>
            </a:stretch>
          </a:blipFill>
        </p:spPr>
        <p:txBody>
          <a:bodyPr/>
          <a:lstStyle/>
          <a:p>
            <a:endParaRPr lang="en-GB"/>
          </a:p>
        </p:txBody>
      </p:sp>
      <p:sp>
        <p:nvSpPr>
          <p:cNvPr id="8" name="Freeform 8"/>
          <p:cNvSpPr/>
          <p:nvPr/>
        </p:nvSpPr>
        <p:spPr>
          <a:xfrm rot="-5400000">
            <a:off x="7279341" y="-2381595"/>
            <a:ext cx="2121373" cy="5209714"/>
          </a:xfrm>
          <a:custGeom>
            <a:avLst/>
            <a:gdLst/>
            <a:ahLst/>
            <a:cxnLst/>
            <a:rect l="l" t="t" r="r" b="b"/>
            <a:pathLst>
              <a:path w="2121373" h="5209714">
                <a:moveTo>
                  <a:pt x="0" y="0"/>
                </a:moveTo>
                <a:lnTo>
                  <a:pt x="2121374" y="0"/>
                </a:lnTo>
                <a:lnTo>
                  <a:pt x="2121374" y="5209714"/>
                </a:lnTo>
                <a:lnTo>
                  <a:pt x="0" y="5209714"/>
                </a:lnTo>
                <a:lnTo>
                  <a:pt x="0" y="0"/>
                </a:lnTo>
                <a:close/>
              </a:path>
            </a:pathLst>
          </a:custGeom>
          <a:blipFill>
            <a:blip r:embed="rId5"/>
            <a:stretch>
              <a:fillRect/>
            </a:stretch>
          </a:blipFill>
        </p:spPr>
        <p:txBody>
          <a:bodyPr/>
          <a:lstStyle/>
          <a:p>
            <a:endParaRPr lang="en-GB"/>
          </a:p>
        </p:txBody>
      </p:sp>
      <p:grpSp>
        <p:nvGrpSpPr>
          <p:cNvPr id="9" name="Group 9"/>
          <p:cNvGrpSpPr/>
          <p:nvPr/>
        </p:nvGrpSpPr>
        <p:grpSpPr>
          <a:xfrm>
            <a:off x="12063978" y="2601191"/>
            <a:ext cx="5246370" cy="5246370"/>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l="-33229" r="-16864"/>
              </a:stretch>
            </a:blipFill>
          </p:spPr>
          <p:txBody>
            <a:bodyPr/>
            <a:lstStyle/>
            <a:p>
              <a:endParaRPr lang="en-GB"/>
            </a:p>
          </p:txBody>
        </p:sp>
      </p:grpSp>
      <p:sp>
        <p:nvSpPr>
          <p:cNvPr id="11" name="TextBox 11"/>
          <p:cNvSpPr txBox="1"/>
          <p:nvPr/>
        </p:nvSpPr>
        <p:spPr>
          <a:xfrm>
            <a:off x="1028700" y="3924626"/>
            <a:ext cx="11035278" cy="4313437"/>
          </a:xfrm>
          <a:prstGeom prst="rect">
            <a:avLst/>
          </a:prstGeom>
        </p:spPr>
        <p:txBody>
          <a:bodyPr lIns="0" tIns="0" rIns="0" bIns="0" rtlCol="0" anchor="t">
            <a:spAutoFit/>
          </a:bodyPr>
          <a:lstStyle/>
          <a:p>
            <a:pPr algn="l">
              <a:lnSpc>
                <a:spcPts val="11121"/>
              </a:lnSpc>
            </a:pPr>
            <a:r>
              <a:rPr lang="en-US" sz="11585" b="1" dirty="0">
                <a:solidFill>
                  <a:srgbClr val="FFFFFF"/>
                </a:solidFill>
                <a:latin typeface="Glacial Indifference Bold"/>
                <a:ea typeface="Glacial Indifference Bold"/>
                <a:cs typeface="Glacial Indifference Bold"/>
                <a:sym typeface="Glacial Indifference Bold"/>
              </a:rPr>
              <a:t>Thank You For Your Attention</a:t>
            </a:r>
          </a:p>
          <a:p>
            <a:pPr algn="l">
              <a:lnSpc>
                <a:spcPts val="11121"/>
              </a:lnSpc>
            </a:pPr>
            <a:endParaRPr lang="en-US" sz="11585" b="1" dirty="0">
              <a:solidFill>
                <a:srgbClr val="FFFFFF"/>
              </a:solidFill>
              <a:latin typeface="Glacial Indifference Bold"/>
              <a:ea typeface="Glacial Indifference Bold"/>
              <a:cs typeface="Glacial Indifference Bold"/>
              <a:sym typeface="Glacial Indifference Bold"/>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1860</Words>
  <Application>Microsoft Office PowerPoint</Application>
  <PresentationFormat>Custom</PresentationFormat>
  <Paragraphs>182</Paragraphs>
  <Slides>12</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Poppins Bold</vt:lpstr>
      <vt:lpstr>Montserrat Bold</vt:lpstr>
      <vt:lpstr>Arial</vt:lpstr>
      <vt:lpstr>Poppins</vt:lpstr>
      <vt:lpstr>Aptos</vt:lpstr>
      <vt:lpstr>Calibri</vt:lpstr>
      <vt:lpstr>Glacial Indifference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Bowlby’s Attachment Theory</dc:title>
  <cp:lastModifiedBy>Neelam shehzadi</cp:lastModifiedBy>
  <cp:revision>3</cp:revision>
  <dcterms:created xsi:type="dcterms:W3CDTF">2006-08-16T00:00:00Z</dcterms:created>
  <dcterms:modified xsi:type="dcterms:W3CDTF">2026-06-11T18:55:21Z</dcterms:modified>
  <dc:identifier>DAHLvvly1DM</dc:identifier>
</cp:coreProperties>
</file>