
<file path=[Content_Types].xml><?xml version="1.0" encoding="utf-8"?>
<Types xmlns="http://schemas.openxmlformats.org/package/2006/content-types">
  <Default Extension="fntdata" ContentType="application/x-fontdata"/>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slideMasters/slideMaster21.xml" ContentType="application/vnd.openxmlformats-officedocument.presentationml.slideMaster+xml"/>
  <Override PartName="/ppt/slides/slide21.xml" ContentType="application/vnd.openxmlformats-officedocument.presentationml.slide+xml"/>
  <Override PartName="/ppt/slideMasters/slideMaster22.xml" ContentType="application/vnd.openxmlformats-officedocument.presentationml.slideMaster+xml"/>
  <Override PartName="/ppt/slides/slide22.xml" ContentType="application/vnd.openxmlformats-officedocument.presentationml.slide+xml"/>
  <Override PartName="/ppt/slideMasters/slideMaster23.xml" ContentType="application/vnd.openxmlformats-officedocument.presentationml.slideMaster+xml"/>
  <Override PartName="/ppt/slides/slide23.xml" ContentType="application/vnd.openxmlformats-officedocument.presentationml.slide+xml"/>
  <Override PartName="/ppt/slideMasters/slideMaster24.xml" ContentType="application/vnd.openxmlformats-officedocument.presentationml.slideMaster+xml"/>
  <Override PartName="/ppt/slides/slide24.xml" ContentType="application/vnd.openxmlformats-officedocument.presentationml.slide+xml"/>
  <Override PartName="/ppt/slideMasters/slideMaster25.xml" ContentType="application/vnd.openxmlformats-officedocument.presentationml.slideMaster+xml"/>
  <Override PartName="/ppt/slides/slide25.xml" ContentType="application/vnd.openxmlformats-officedocument.presentationml.slide+xml"/>
  <Override PartName="/ppt/slideMasters/slideMaster26.xml" ContentType="application/vnd.openxmlformats-officedocument.presentationml.slideMaster+xml"/>
  <Override PartName="/ppt/slides/slide26.xml" ContentType="application/vnd.openxmlformats-officedocument.presentationml.slide+xml"/>
  <Override PartName="/ppt/slideMasters/slideMaster27.xml" ContentType="application/vnd.openxmlformats-officedocument.presentationml.slideMaster+xml"/>
  <Override PartName="/ppt/slides/slide27.xml" ContentType="application/vnd.openxmlformats-officedocument.presentationml.slide+xml"/>
  <Override PartName="/ppt/slideMasters/slideMaster28.xml" ContentType="application/vnd.openxmlformats-officedocument.presentationml.slideMaster+xml"/>
  <Override PartName="/ppt/slides/slide28.xml" ContentType="application/vnd.openxmlformats-officedocument.presentationml.slide+xml"/>
  <Override PartName="/ppt/slideMasters/slideMaster29.xml" ContentType="application/vnd.openxmlformats-officedocument.presentationml.slideMaster+xml"/>
  <Override PartName="/ppt/slides/slide29.xml" ContentType="application/vnd.openxmlformats-officedocument.presentationml.slide+xml"/>
  <Override PartName="/ppt/slideMasters/slideMaster30.xml" ContentType="application/vnd.openxmlformats-officedocument.presentationml.slideMaster+xml"/>
  <Override PartName="/ppt/slides/slide30.xml" ContentType="application/vnd.openxmlformats-officedocument.presentationml.slide+xml"/>
  <Override PartName="/ppt/slideMasters/slideMaster31.xml" ContentType="application/vnd.openxmlformats-officedocument.presentationml.slideMaster+xml"/>
  <Override PartName="/ppt/slides/slide31.xml" ContentType="application/vnd.openxmlformats-officedocument.presentationml.slide+xml"/>
  <Override PartName="/ppt/slideMasters/slideMaster32.xml" ContentType="application/vnd.openxmlformats-officedocument.presentationml.slideMaster+xml"/>
  <Override PartName="/ppt/slides/slide32.xml" ContentType="application/vnd.openxmlformats-officedocument.presentationml.slide+xml"/>
  <Override PartName="/ppt/slideMasters/slideMaster33.xml" ContentType="application/vnd.openxmlformats-officedocument.presentationml.slideMaster+xml"/>
  <Override PartName="/ppt/slides/slide33.xml" ContentType="application/vnd.openxmlformats-officedocument.presentationml.slide+xml"/>
  <Override PartName="/ppt/slideMasters/slideMaster34.xml" ContentType="application/vnd.openxmlformats-officedocument.presentationml.slideMaster+xml"/>
  <Override PartName="/ppt/slides/slide34.xml" ContentType="application/vnd.openxmlformats-officedocument.presentationml.slide+xml"/>
  <Override PartName="/ppt/slideMasters/slideMaster35.xml" ContentType="application/vnd.openxmlformats-officedocument.presentationml.slideMaster+xml"/>
  <Override PartName="/ppt/slides/slide35.xml" ContentType="application/vnd.openxmlformats-officedocument.presentationml.slide+xml"/>
  <Override PartName="/ppt/slideMasters/slideMaster36.xml" ContentType="application/vnd.openxmlformats-officedocument.presentationml.slideMaster+xml"/>
  <Override PartName="/ppt/slides/slide36.xml" ContentType="application/vnd.openxmlformats-officedocument.presentationml.slide+xml"/>
  <Override PartName="/ppt/slideMasters/slideMaster37.xml" ContentType="application/vnd.openxmlformats-officedocument.presentationml.slideMaster+xml"/>
  <Override PartName="/ppt/slides/slide37.xml" ContentType="application/vnd.openxmlformats-officedocument.presentationml.slide+xml"/>
  <Override PartName="/ppt/slideMasters/slideMaster38.xml" ContentType="application/vnd.openxmlformats-officedocument.presentationml.slideMaster+xml"/>
  <Override PartName="/ppt/slides/slide38.xml" ContentType="application/vnd.openxmlformats-officedocument.presentationml.slide+xml"/>
  <Override PartName="/ppt/slideMasters/slideMaster39.xml" ContentType="application/vnd.openxmlformats-officedocument.presentationml.slideMaster+xml"/>
  <Override PartName="/ppt/slides/slide39.xml" ContentType="application/vnd.openxmlformats-officedocument.presentationml.slide+xml"/>
  <Override PartName="/ppt/slideMasters/slideMaster40.xml" ContentType="application/vnd.openxmlformats-officedocument.presentationml.slideMaster+xml"/>
  <Override PartName="/ppt/slides/slide40.xml" ContentType="application/vnd.openxmlformats-officedocument.presentationml.slide+xml"/>
  <Override PartName="/ppt/slideMasters/slideMaster41.xml" ContentType="application/vnd.openxmlformats-officedocument.presentationml.slideMaster+xml"/>
  <Override PartName="/ppt/slides/slide41.xml" ContentType="application/vnd.openxmlformats-officedocument.presentationml.slide+xml"/>
  <Override PartName="/ppt/slideMasters/slideMaster42.xml" ContentType="application/vnd.openxmlformats-officedocument.presentationml.slideMaster+xml"/>
  <Override PartName="/ppt/slides/slide42.xml" ContentType="application/vnd.openxmlformats-officedocument.presentationml.slide+xml"/>
  <Override PartName="/ppt/slideMasters/slideMaster43.xml" ContentType="application/vnd.openxmlformats-officedocument.presentationml.slideMaster+xml"/>
  <Override PartName="/ppt/slides/slide43.xml" ContentType="application/vnd.openxmlformats-officedocument.presentationml.slide+xml"/>
  <Override PartName="/ppt/slideMasters/slideMaster44.xml" ContentType="application/vnd.openxmlformats-officedocument.presentationml.slideMaster+xml"/>
  <Override PartName="/ppt/slides/slide44.xml" ContentType="application/vnd.openxmlformats-officedocument.presentationml.slide+xml"/>
  <Override PartName="/ppt/slideMasters/slideMaster45.xml" ContentType="application/vnd.openxmlformats-officedocument.presentationml.slideMaster+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true" autoCompressPictures="0" embedTrueTypeFonts="true">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Lst>
  <p:notesMasterIdLst>
    <p:notesMasterId r:id="rId47"/>
  </p:notesMasterIdLst>
  <p:sldSz cx="12191695" cy="6858000"/>
  <p:notesSz cx="6858000" cy="12191695"/>
  <p:embeddedFontLst>
    <p:embeddedFont>
      <p:font typeface="Inter Bold"/>
      <p:regular r:id="rId201314"/>
    </p:embeddedFont>
    <p:embeddedFont>
      <p:font typeface="Inter"/>
      <p:regular r:id="rId201315"/>
    </p:embeddedFont>
    <p:embeddedFont>
      <p:font typeface="Inter Black"/>
      <p:regular r:id="rId201316"/>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notesMaster" Target="notesMasters/notesMaster1.xml"/><Relationship Id="rId48" Type="http://schemas.openxmlformats.org/officeDocument/2006/relationships/presProps" Target="presProps.xml"/><Relationship Id="rId49" Type="http://schemas.openxmlformats.org/officeDocument/2006/relationships/viewProps" Target="viewProps.xml"/><Relationship Id="rId50" Type="http://schemas.openxmlformats.org/officeDocument/2006/relationships/theme" Target="theme/theme1.xml"/><Relationship Id="rId51" Type="http://schemas.openxmlformats.org/officeDocument/2006/relationships/tableStyles" Target="tableStyles.xml"/><Relationship Id="rId201314" Target="fonts/201314.fntdata" Type="http://schemas.openxmlformats.org/officeDocument/2006/relationships/font"/><Relationship Id="rId201315" Target="fonts/201315.fntdata" Type="http://schemas.openxmlformats.org/officeDocument/2006/relationships/font"/><Relationship Id="rId201316" Target="fonts/201316.fntdata" Type="http://schemas.openxmlformats.org/officeDocument/2006/relationships/font"/></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_rels/notesSlide2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1.xml"/>
		</Relationships>
</file>

<file path=ppt/notesSlides/_rels/notesSlide2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2.xml"/>
		</Relationships>
</file>

<file path=ppt/notesSlides/_rels/notesSlide2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3.xml"/>
		</Relationships>
</file>

<file path=ppt/notesSlides/_rels/notesSlide2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4.xml"/>
		</Relationships>
</file>

<file path=ppt/notesSlides/_rels/notesSlide2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5.xml"/>
		</Relationships>
</file>

<file path=ppt/notesSlides/_rels/notesSlide2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6.xml"/>
		</Relationships>
</file>

<file path=ppt/notesSlides/_rels/notesSlide2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7.xml"/>
		</Relationships>
</file>

<file path=ppt/notesSlides/_rels/notesSlide2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8.xml"/>
		</Relationships>
</file>

<file path=ppt/notesSlides/_rels/notesSlide2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9.xml"/>
		</Relationships>
</file>

<file path=ppt/notesSlides/_rels/notesSlide3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0.xml"/>
		</Relationships>
</file>

<file path=ppt/notesSlides/_rels/notesSlide3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1.xml"/>
		</Relationships>
</file>

<file path=ppt/notesSlides/_rels/notesSlide3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2.xml"/>
		</Relationships>
</file>

<file path=ppt/notesSlides/_rels/notesSlide3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3.xml"/>
		</Relationships>
</file>

<file path=ppt/notesSlides/_rels/notesSlide3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4.xml"/>
		</Relationships>
</file>

<file path=ppt/notesSlides/_rels/notesSlide3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5.xml"/>
		</Relationships>
</file>

<file path=ppt/notesSlides/_rels/notesSlide3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6.xml"/>
		</Relationships>
</file>

<file path=ppt/notesSlides/_rels/notesSlide3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7.xml"/>
		</Relationships>
</file>

<file path=ppt/notesSlides/_rels/notesSlide3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8.xml"/>
		</Relationships>
</file>

<file path=ppt/notesSlides/_rels/notesSlide3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9.xml"/>
		</Relationships>
</file>

<file path=ppt/notesSlides/_rels/notesSlide4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0.xml"/>
		</Relationships>
</file>

<file path=ppt/notesSlides/_rels/notesSlide4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1.xml"/>
		</Relationships>
</file>

<file path=ppt/notesSlides/_rels/notesSlide4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2.xml"/>
		</Relationships>
</file>

<file path=ppt/notesSlides/_rels/notesSlide4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3.xml"/>
		</Relationships>
</file>

<file path=ppt/notesSlides/_rels/notesSlide4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4.xml"/>
		</Relationships>
</file>

<file path=ppt/notesSlides/_rels/notesSlide4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5.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45</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master 1">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ECECF3"/>
          </a:solidFill>
          <a:ln/>
        </p:spPr>
      </p:sp>
      <p:sp>
        <p:nvSpPr>
          <p:cNvPr id="3" name="Shape 1"/>
          <p:cNvSpPr/>
          <p:nvPr/>
        </p:nvSpPr>
        <p:spPr>
          <a:xfrm>
            <a:off x="0" y="0"/>
            <a:ext cx="12191695" cy="6858000"/>
          </a:xfrm>
          <a:prstGeom prst="rect">
            <a:avLst/>
          </a:prstGeom>
          <a:solidFill>
            <a:srgbClr val="FFFFFF"/>
          </a:solidFill>
          <a:ln/>
        </p:spPr>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2.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slideLayout" Target="../slideLayouts/slideLayout2.xml"/><Relationship Id="rId3"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png"/><Relationship Id="rId2" Type="http://schemas.openxmlformats.org/officeDocument/2006/relationships/image" Target="../media/image-4-2.svg"/><Relationship Id="rId3" Type="http://schemas.openxmlformats.org/officeDocument/2006/relationships/image" Target="../media/image-4-1.png"/><Relationship Id="rId4" Type="http://schemas.openxmlformats.org/officeDocument/2006/relationships/image" Target="../media/image-4-2.svg"/><Relationship Id="rId5" Type="http://schemas.openxmlformats.org/officeDocument/2006/relationships/image" Target="../media/image-4-1.png"/><Relationship Id="rId6" Type="http://schemas.openxmlformats.org/officeDocument/2006/relationships/image" Target="../media/image-4-2.svg"/><Relationship Id="rId7" Type="http://schemas.openxmlformats.org/officeDocument/2006/relationships/slideLayout" Target="../slideLayouts/slideLayout2.xml"/><Relationship Id="rId8"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png"/><Relationship Id="rId2" Type="http://schemas.openxmlformats.org/officeDocument/2006/relationships/image" Target="../media/image-5-2.svg"/><Relationship Id="rId3" Type="http://schemas.openxmlformats.org/officeDocument/2006/relationships/image" Target="../media/image-5-1.png"/><Relationship Id="rId4" Type="http://schemas.openxmlformats.org/officeDocument/2006/relationships/image" Target="../media/image-5-2.svg"/><Relationship Id="rId5" Type="http://schemas.openxmlformats.org/officeDocument/2006/relationships/image" Target="../media/image-5-5.png"/><Relationship Id="rId6" Type="http://schemas.openxmlformats.org/officeDocument/2006/relationships/slideLayout" Target="../slideLayouts/slideLayout2.xml"/><Relationship Id="rId7"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slideLayout" Target="../slideLayouts/slideLayout2.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png"/><Relationship Id="rId2" Type="http://schemas.openxmlformats.org/officeDocument/2006/relationships/image" Target="../media/image-10-2.svg"/><Relationship Id="rId3" Type="http://schemas.openxmlformats.org/officeDocument/2006/relationships/image" Target="../media/image-10-3.png"/><Relationship Id="rId4" Type="http://schemas.openxmlformats.org/officeDocument/2006/relationships/image" Target="../media/image-10-4.svg"/><Relationship Id="rId5" Type="http://schemas.openxmlformats.org/officeDocument/2006/relationships/image" Target="../media/image-10-5.png"/><Relationship Id="rId6" Type="http://schemas.openxmlformats.org/officeDocument/2006/relationships/image" Target="../media/image-10-6.svg"/><Relationship Id="rId7" Type="http://schemas.openxmlformats.org/officeDocument/2006/relationships/slideLayout" Target="../slideLayouts/slideLayout2.xml"/><Relationship Id="rId8"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png"/><Relationship Id="rId2" Type="http://schemas.openxmlformats.org/officeDocument/2006/relationships/slideLayout" Target="../slideLayouts/slideLayout2.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png"/><Relationship Id="rId2" Type="http://schemas.openxmlformats.org/officeDocument/2006/relationships/slideLayout" Target="../slideLayouts/slideLayout2.xml"/><Relationship Id="rId3"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image" Target="../media/image-15-1.png"/><Relationship Id="rId2" Type="http://schemas.openxmlformats.org/officeDocument/2006/relationships/slideLayout" Target="../slideLayouts/slideLayout2.xml"/><Relationship Id="rId3"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image" Target="../media/image-16-1.png"/><Relationship Id="rId2" Type="http://schemas.openxmlformats.org/officeDocument/2006/relationships/slideLayout" Target="../slideLayouts/slideLayout2.xml"/><Relationship Id="rId3"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image" Target="../media/image-17-1.png"/><Relationship Id="rId2" Type="http://schemas.openxmlformats.org/officeDocument/2006/relationships/slideLayout" Target="../slideLayouts/slideLayout2.xml"/><Relationship Id="rId3"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image" Target="../media/image-16-1.png"/><Relationship Id="rId2" Type="http://schemas.openxmlformats.org/officeDocument/2006/relationships/slideLayout" Target="../slideLayouts/slideLayout2.xml"/><Relationship Id="rId3"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image" Target="../media/image-20-1.png"/><Relationship Id="rId2" Type="http://schemas.openxmlformats.org/officeDocument/2006/relationships/slideLayout" Target="../slideLayouts/slideLayout2.xml"/><Relationship Id="rId3"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image" Target="../media/image-21-1.png"/><Relationship Id="rId2" Type="http://schemas.openxmlformats.org/officeDocument/2006/relationships/image" Target="../media/image-21-2.svg"/><Relationship Id="rId3" Type="http://schemas.openxmlformats.org/officeDocument/2006/relationships/image" Target="../media/image-21-1.png"/><Relationship Id="rId4" Type="http://schemas.openxmlformats.org/officeDocument/2006/relationships/image" Target="../media/image-21-2.svg"/><Relationship Id="rId5" Type="http://schemas.openxmlformats.org/officeDocument/2006/relationships/slideLayout" Target="../slideLayouts/slideLayout2.xml"/><Relationship Id="rId6"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image" Target="../media/image-22-1.png"/><Relationship Id="rId2" Type="http://schemas.openxmlformats.org/officeDocument/2006/relationships/image" Target="../media/image-22-2.svg"/><Relationship Id="rId3" Type="http://schemas.openxmlformats.org/officeDocument/2006/relationships/image" Target="../media/image-22-1.png"/><Relationship Id="rId4" Type="http://schemas.openxmlformats.org/officeDocument/2006/relationships/image" Target="../media/image-22-2.svg"/><Relationship Id="rId5" Type="http://schemas.openxmlformats.org/officeDocument/2006/relationships/slideLayout" Target="../slideLayouts/slideLayout2.xml"/><Relationship Id="rId6"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image" Target="../media/image-25-1.png"/><Relationship Id="rId2" Type="http://schemas.openxmlformats.org/officeDocument/2006/relationships/slideLayout" Target="../slideLayouts/slideLayout2.xml"/><Relationship Id="rId3"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image" Target="../media/image-28-1.png"/><Relationship Id="rId2" Type="http://schemas.openxmlformats.org/officeDocument/2006/relationships/image" Target="../media/image-28-2.svg"/><Relationship Id="rId3" Type="http://schemas.openxmlformats.org/officeDocument/2006/relationships/image" Target="../media/image-28-1.png"/><Relationship Id="rId4" Type="http://schemas.openxmlformats.org/officeDocument/2006/relationships/image" Target="../media/image-28-2.svg"/><Relationship Id="rId5" Type="http://schemas.openxmlformats.org/officeDocument/2006/relationships/image" Target="../media/image-28-1.png"/><Relationship Id="rId6" Type="http://schemas.openxmlformats.org/officeDocument/2006/relationships/image" Target="../media/image-28-2.svg"/><Relationship Id="rId7" Type="http://schemas.openxmlformats.org/officeDocument/2006/relationships/slideLayout" Target="../slideLayouts/slideLayout2.xml"/><Relationship Id="rId8"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image" Target="../media/image-29-1.png"/><Relationship Id="rId2" Type="http://schemas.openxmlformats.org/officeDocument/2006/relationships/slideLayout" Target="../slideLayouts/slideLayout2.xml"/><Relationship Id="rId3"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image" Target="../media/image-30-1.png"/><Relationship Id="rId2" Type="http://schemas.openxmlformats.org/officeDocument/2006/relationships/slideLayout" Target="../slideLayouts/slideLayout2.xml"/><Relationship Id="rId3"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image" Target="../media/image-35-1.png"/><Relationship Id="rId2" Type="http://schemas.openxmlformats.org/officeDocument/2006/relationships/slideLayout" Target="../slideLayouts/slideLayout2.xml"/><Relationship Id="rId3"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image" Target="../media/image-37-1.png"/><Relationship Id="rId2" Type="http://schemas.openxmlformats.org/officeDocument/2006/relationships/image" Target="../media/image-37-2.svg"/><Relationship Id="rId3" Type="http://schemas.openxmlformats.org/officeDocument/2006/relationships/image" Target="../media/image-37-1.png"/><Relationship Id="rId4" Type="http://schemas.openxmlformats.org/officeDocument/2006/relationships/image" Target="../media/image-37-2.svg"/><Relationship Id="rId5" Type="http://schemas.openxmlformats.org/officeDocument/2006/relationships/image" Target="../media/image-37-1.png"/><Relationship Id="rId6" Type="http://schemas.openxmlformats.org/officeDocument/2006/relationships/image" Target="../media/image-37-2.svg"/><Relationship Id="rId7" Type="http://schemas.openxmlformats.org/officeDocument/2006/relationships/slideLayout" Target="../slideLayouts/slideLayout2.xml"/><Relationship Id="rId8"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image" Target="../media/image-38-1.png"/><Relationship Id="rId2" Type="http://schemas.openxmlformats.org/officeDocument/2006/relationships/image" Target="../media/image-38-2.png"/><Relationship Id="rId3" Type="http://schemas.openxmlformats.org/officeDocument/2006/relationships/image" Target="../media/image-38-3.png"/><Relationship Id="rId4" Type="http://schemas.openxmlformats.org/officeDocument/2006/relationships/image" Target="../media/image-16-1.png"/><Relationship Id="rId5" Type="http://schemas.openxmlformats.org/officeDocument/2006/relationships/slideLayout" Target="../slideLayouts/slideLayout2.xml"/><Relationship Id="rId6"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image" Target="../media/image-39-1.png"/><Relationship Id="rId2" Type="http://schemas.openxmlformats.org/officeDocument/2006/relationships/image" Target="../media/image-39-2.svg"/><Relationship Id="rId3" Type="http://schemas.openxmlformats.org/officeDocument/2006/relationships/image" Target="../media/image-39-1.png"/><Relationship Id="rId4" Type="http://schemas.openxmlformats.org/officeDocument/2006/relationships/image" Target="../media/image-39-2.svg"/><Relationship Id="rId5" Type="http://schemas.openxmlformats.org/officeDocument/2006/relationships/image" Target="../media/image-39-1.png"/><Relationship Id="rId6" Type="http://schemas.openxmlformats.org/officeDocument/2006/relationships/image" Target="../media/image-39-2.svg"/><Relationship Id="rId7" Type="http://schemas.openxmlformats.org/officeDocument/2006/relationships/slideLayout" Target="../slideLayouts/slideLayout2.xml"/><Relationship Id="rId8"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image" Target="../media/image-5-5.png"/><Relationship Id="rId2" Type="http://schemas.openxmlformats.org/officeDocument/2006/relationships/slideLayout" Target="../slideLayouts/slideLayout2.xml"/><Relationship Id="rId3"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image" Target="../media/image-41-1.png"/><Relationship Id="rId2" Type="http://schemas.openxmlformats.org/officeDocument/2006/relationships/slideLayout" Target="../slideLayouts/slideLayout2.xml"/><Relationship Id="rId3"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image" Target="../media/image-45-1.png"/><Relationship Id="rId2" Type="http://schemas.openxmlformats.org/officeDocument/2006/relationships/image" Target="../media/image-45-2.svg"/><Relationship Id="rId3" Type="http://schemas.openxmlformats.org/officeDocument/2006/relationships/image" Target="../media/image-45-1.png"/><Relationship Id="rId4" Type="http://schemas.openxmlformats.org/officeDocument/2006/relationships/image" Target="../media/image-45-2.svg"/><Relationship Id="rId5" Type="http://schemas.openxmlformats.org/officeDocument/2006/relationships/image" Target="../media/image-45-5.png"/><Relationship Id="rId6" Type="http://schemas.openxmlformats.org/officeDocument/2006/relationships/image" Target="../media/image-45-6.svg"/><Relationship Id="rId7" Type="http://schemas.openxmlformats.org/officeDocument/2006/relationships/image" Target="../media/image-45-5.png"/><Relationship Id="rId8" Type="http://schemas.openxmlformats.org/officeDocument/2006/relationships/image" Target="../media/image-45-6.svg"/><Relationship Id="rId9" Type="http://schemas.openxmlformats.org/officeDocument/2006/relationships/slideLayout" Target="../slideLayouts/slideLayout2.xml"/><Relationship Id="rId10" Type="http://schemas.openxmlformats.org/officeDocument/2006/relationships/notesSlide" Target="../notesSlides/notesSlide45.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33360" y="1089720"/>
            <a:ext cx="6296860" cy="1402953"/>
          </a:xfrm>
          <a:prstGeom prst="rect">
            <a:avLst/>
          </a:prstGeom>
          <a:noFill/>
          <a:ln/>
        </p:spPr>
        <p:txBody>
          <a:bodyPr wrap="square" lIns="0" tIns="0" rIns="0" bIns="0" rtlCol="0" anchor="t">
            <a:normAutofit/>
          </a:bodyPr>
          <a:lstStyle/>
          <a:p>
            <a:pPr algn="l" indent="0" marL="0">
              <a:lnSpc>
                <a:spcPct val="104000"/>
              </a:lnSpc>
              <a:buNone/>
            </a:pPr>
            <a:r>
              <a:rPr lang="en-US" sz="4400" b="1" dirty="0">
                <a:solidFill>
                  <a:srgbClr val="1B1B27"/>
                </a:solidFill>
                <a:latin typeface="Inter Bold" pitchFamily="34" charset="0"/>
                <a:ea typeface="Inter Bold" pitchFamily="34" charset="-122"/>
                <a:cs typeface="Inter Bold" pitchFamily="34" charset="-120"/>
              </a:rPr>
              <a:t>Ancient Chinese Philosophy</a:t>
            </a:r>
            <a:endParaRPr lang="en-US" sz="4400" dirty="0"/>
          </a:p>
        </p:txBody>
      </p:sp>
      <p:sp>
        <p:nvSpPr>
          <p:cNvPr id="4" name="Text 1"/>
          <p:cNvSpPr/>
          <p:nvPr/>
        </p:nvSpPr>
        <p:spPr>
          <a:xfrm>
            <a:off x="5233360" y="2812455"/>
            <a:ext cx="6296860" cy="1935956"/>
          </a:xfrm>
          <a:prstGeom prst="rect">
            <a:avLst/>
          </a:prstGeom>
          <a:noFill/>
          <a:ln/>
        </p:spPr>
        <p:txBody>
          <a:bodyPr wrap="square" lIns="0" tIns="0" rIns="0" bIns="0" rtlCol="0" anchor="t">
            <a:normAutofit/>
          </a:bodyPr>
          <a:lstStyle/>
          <a:p>
            <a:pPr algn="l" indent="0" marL="0">
              <a:lnSpc>
                <a:spcPct val="104000"/>
              </a:lnSpc>
              <a:buNone/>
            </a:pPr>
            <a:r>
              <a:rPr lang="en-US" sz="6050" b="1" dirty="0">
                <a:solidFill>
                  <a:srgbClr val="1B1B27"/>
                </a:solidFill>
                <a:latin typeface="Inter Bold" pitchFamily="34" charset="0"/>
                <a:ea typeface="Inter Bold" pitchFamily="34" charset="-122"/>
                <a:cs typeface="Inter Bold" pitchFamily="34" charset="-120"/>
              </a:rPr>
              <a:t>Showdown: Mengzi vs Xunzi</a:t>
            </a:r>
            <a:endParaRPr lang="en-US" sz="6050" dirty="0"/>
          </a:p>
        </p:txBody>
      </p:sp>
      <p:sp>
        <p:nvSpPr>
          <p:cNvPr id="5" name="Text 2"/>
          <p:cNvSpPr/>
          <p:nvPr/>
        </p:nvSpPr>
        <p:spPr>
          <a:xfrm>
            <a:off x="5233360" y="5068193"/>
            <a:ext cx="6296860" cy="700088"/>
          </a:xfrm>
          <a:prstGeom prst="rect">
            <a:avLst/>
          </a:prstGeom>
          <a:noFill/>
          <a:ln/>
        </p:spPr>
        <p:txBody>
          <a:bodyPr wrap="square" lIns="0" tIns="0" rIns="0" bIns="0" rtlCol="0" anchor="t">
            <a:normAutofit/>
          </a:bodyPr>
          <a:lstStyle/>
          <a:p>
            <a:pPr algn="l" indent="0" marL="0">
              <a:lnSpc>
                <a:spcPct val="130000"/>
              </a:lnSpc>
              <a:buNone/>
            </a:pPr>
            <a:r>
              <a:rPr lang="en-US" sz="1750" dirty="0">
                <a:solidFill>
                  <a:srgbClr val="3C3939"/>
                </a:solidFill>
                <a:latin typeface="Inter" pitchFamily="34" charset="0"/>
                <a:ea typeface="Inter" pitchFamily="34" charset="-122"/>
                <a:cs typeface="Inter" pitchFamily="34" charset="-120"/>
              </a:rPr>
              <a:t>Is Human Nature Good or Evil? The Great Confucian Debate.</a:t>
            </a:r>
            <a:endParaRPr lang="en-US" sz="175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661475" y="768648"/>
            <a:ext cx="5630325" cy="627559"/>
          </a:xfrm>
          <a:prstGeom prst="rect">
            <a:avLst/>
          </a:prstGeom>
          <a:noFill/>
          <a:ln/>
        </p:spPr>
        <p:txBody>
          <a:bodyPr wrap="none" lIns="0" tIns="0" rIns="0" bIns="0" rtlCol="0" anchor="t"/>
          <a:lstStyle/>
          <a:p>
            <a:pPr algn="l" indent="0" marL="0">
              <a:lnSpc>
                <a:spcPct val="104000"/>
              </a:lnSpc>
              <a:buNone/>
            </a:pPr>
            <a:r>
              <a:rPr lang="en-US" sz="3950" b="1" dirty="0">
                <a:solidFill>
                  <a:srgbClr val="1B1B27"/>
                </a:solidFill>
                <a:latin typeface="Inter Bold" pitchFamily="34" charset="0"/>
                <a:ea typeface="Inter Bold" pitchFamily="34" charset="-122"/>
                <a:cs typeface="Inter Bold" pitchFamily="34" charset="-120"/>
              </a:rPr>
              <a:t>Table of Contents</a:t>
            </a:r>
            <a:endParaRPr lang="en-US" sz="3950" dirty="0"/>
          </a:p>
        </p:txBody>
      </p:sp>
      <p:sp>
        <p:nvSpPr>
          <p:cNvPr id="3" name="Text 1"/>
          <p:cNvSpPr/>
          <p:nvPr/>
        </p:nvSpPr>
        <p:spPr>
          <a:xfrm>
            <a:off x="661475" y="1737618"/>
            <a:ext cx="401627" cy="251023"/>
          </a:xfrm>
          <a:prstGeom prst="rect">
            <a:avLst/>
          </a:prstGeom>
          <a:noFill/>
          <a:ln/>
        </p:spPr>
        <p:txBody>
          <a:bodyPr wrap="none" lIns="0" tIns="0" rIns="0" bIns="0" rtlCol="0" anchor="ctr"/>
          <a:lstStyle/>
          <a:p>
            <a:pPr algn="l" indent="0" marL="0">
              <a:lnSpc>
                <a:spcPct val="100000"/>
              </a:lnSpc>
              <a:buNone/>
            </a:pPr>
            <a:r>
              <a:rPr lang="en-US" sz="1550" dirty="0">
                <a:solidFill>
                  <a:srgbClr val="3C3939"/>
                </a:solidFill>
                <a:latin typeface="Inter Light" pitchFamily="34" charset="0"/>
                <a:ea typeface="Inter Light" pitchFamily="34" charset="-122"/>
                <a:cs typeface="Inter Light" pitchFamily="34" charset="-120"/>
              </a:rPr>
              <a:t>01</a:t>
            </a:r>
            <a:endParaRPr lang="en-US" sz="1550" dirty="0"/>
          </a:p>
        </p:txBody>
      </p:sp>
      <p:sp>
        <p:nvSpPr>
          <p:cNvPr id="4" name="Shape 2"/>
          <p:cNvSpPr/>
          <p:nvPr/>
        </p:nvSpPr>
        <p:spPr>
          <a:xfrm>
            <a:off x="661475" y="2053530"/>
            <a:ext cx="3509081" cy="25400"/>
          </a:xfrm>
          <a:prstGeom prst="rect">
            <a:avLst/>
          </a:prstGeom>
          <a:solidFill>
            <a:srgbClr val="1B1B27"/>
          </a:solidFill>
          <a:ln/>
        </p:spPr>
      </p:sp>
      <p:sp>
        <p:nvSpPr>
          <p:cNvPr id="5" name="Text 3"/>
          <p:cNvSpPr/>
          <p:nvPr/>
        </p:nvSpPr>
        <p:spPr>
          <a:xfrm>
            <a:off x="661475" y="2204740"/>
            <a:ext cx="3509081" cy="627459"/>
          </a:xfrm>
          <a:prstGeom prst="rect">
            <a:avLst/>
          </a:prstGeom>
          <a:noFill/>
          <a:ln/>
        </p:spPr>
        <p:txBody>
          <a:bodyPr wrap="square" lIns="0" tIns="0" rIns="0" bIns="0" rtlCol="0" anchor="t">
            <a:normAutofit/>
          </a:bodyPr>
          <a:lstStyle/>
          <a:p>
            <a:pPr algn="l" indent="0" marL="0">
              <a:lnSpc>
                <a:spcPct val="104000"/>
              </a:lnSpc>
              <a:buNone/>
            </a:pPr>
            <a:r>
              <a:rPr lang="en-US" sz="1950" b="1" dirty="0">
                <a:solidFill>
                  <a:srgbClr val="3C3939"/>
                </a:solidFill>
                <a:latin typeface="Inter Bold" pitchFamily="34" charset="0"/>
                <a:ea typeface="Inter Bold" pitchFamily="34" charset="-122"/>
                <a:cs typeface="Inter Bold" pitchFamily="34" charset="-120"/>
              </a:rPr>
              <a:t>Session Overview &amp; Learning Objectives</a:t>
            </a:r>
            <a:endParaRPr lang="en-US" sz="1950" dirty="0"/>
          </a:p>
        </p:txBody>
      </p:sp>
      <p:sp>
        <p:nvSpPr>
          <p:cNvPr id="6" name="Text 4"/>
          <p:cNvSpPr/>
          <p:nvPr/>
        </p:nvSpPr>
        <p:spPr>
          <a:xfrm>
            <a:off x="661475" y="2934593"/>
            <a:ext cx="3509081" cy="891480"/>
          </a:xfrm>
          <a:prstGeom prst="rect">
            <a:avLst/>
          </a:prstGeom>
          <a:noFill/>
          <a:ln/>
        </p:spPr>
        <p:txBody>
          <a:bodyPr wrap="square" lIns="0" tIns="0" rIns="0" bIns="0" rtlCol="0" anchor="t">
            <a:normAutofit/>
          </a:bodyPr>
          <a:lstStyle/>
          <a:p>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Core thesis, primary readings, and what you will be able to do by the end of today.</a:t>
            </a:r>
            <a:endParaRPr lang="en-US" sz="1550" dirty="0"/>
          </a:p>
        </p:txBody>
      </p:sp>
      <p:sp>
        <p:nvSpPr>
          <p:cNvPr id="7" name="Text 5"/>
          <p:cNvSpPr/>
          <p:nvPr/>
        </p:nvSpPr>
        <p:spPr>
          <a:xfrm>
            <a:off x="4341208" y="1737618"/>
            <a:ext cx="401627" cy="251023"/>
          </a:xfrm>
          <a:prstGeom prst="rect">
            <a:avLst/>
          </a:prstGeom>
          <a:noFill/>
          <a:ln/>
        </p:spPr>
        <p:txBody>
          <a:bodyPr wrap="none" lIns="0" tIns="0" rIns="0" bIns="0" rtlCol="0" anchor="ctr"/>
          <a:lstStyle/>
          <a:p>
            <a:pPr algn="l" indent="0" marL="0">
              <a:lnSpc>
                <a:spcPct val="100000"/>
              </a:lnSpc>
              <a:buNone/>
            </a:pPr>
            <a:r>
              <a:rPr lang="en-US" sz="1550" dirty="0">
                <a:solidFill>
                  <a:srgbClr val="3C3939"/>
                </a:solidFill>
                <a:latin typeface="Inter Light" pitchFamily="34" charset="0"/>
                <a:ea typeface="Inter Light" pitchFamily="34" charset="-122"/>
                <a:cs typeface="Inter Light" pitchFamily="34" charset="-120"/>
              </a:rPr>
              <a:t>02</a:t>
            </a:r>
            <a:endParaRPr lang="en-US" sz="1550" dirty="0"/>
          </a:p>
        </p:txBody>
      </p:sp>
      <p:sp>
        <p:nvSpPr>
          <p:cNvPr id="8" name="Shape 6"/>
          <p:cNvSpPr/>
          <p:nvPr/>
        </p:nvSpPr>
        <p:spPr>
          <a:xfrm>
            <a:off x="4341208" y="2053530"/>
            <a:ext cx="3509180" cy="25400"/>
          </a:xfrm>
          <a:prstGeom prst="rect">
            <a:avLst/>
          </a:prstGeom>
          <a:solidFill>
            <a:srgbClr val="1B1B27"/>
          </a:solidFill>
          <a:ln/>
        </p:spPr>
      </p:sp>
      <p:sp>
        <p:nvSpPr>
          <p:cNvPr id="9" name="Text 7"/>
          <p:cNvSpPr/>
          <p:nvPr/>
        </p:nvSpPr>
        <p:spPr>
          <a:xfrm>
            <a:off x="4341208" y="2204740"/>
            <a:ext cx="2767340" cy="313730"/>
          </a:xfrm>
          <a:prstGeom prst="rect">
            <a:avLst/>
          </a:prstGeom>
          <a:noFill/>
          <a:ln/>
        </p:spPr>
        <p:txBody>
          <a:bodyPr wrap="none" lIns="0" tIns="0" rIns="0" bIns="0" rtlCol="0" anchor="t"/>
          <a:lstStyle/>
          <a:p>
            <a:pPr algn="l" indent="0" marL="0">
              <a:lnSpc>
                <a:spcPct val="104000"/>
              </a:lnSpc>
              <a:buNone/>
            </a:pPr>
            <a:r>
              <a:rPr lang="en-US" sz="1950" b="1" dirty="0">
                <a:solidFill>
                  <a:srgbClr val="3C3939"/>
                </a:solidFill>
                <a:latin typeface="Inter Bold" pitchFamily="34" charset="0"/>
                <a:ea typeface="Inter Bold" pitchFamily="34" charset="-122"/>
                <a:cs typeface="Inter Bold" pitchFamily="34" charset="-120"/>
              </a:rPr>
              <a:t>Academic Background</a:t>
            </a:r>
            <a:endParaRPr lang="en-US" sz="1950" dirty="0"/>
          </a:p>
        </p:txBody>
      </p:sp>
      <p:sp>
        <p:nvSpPr>
          <p:cNvPr id="10" name="Text 8"/>
          <p:cNvSpPr/>
          <p:nvPr/>
        </p:nvSpPr>
        <p:spPr>
          <a:xfrm>
            <a:off x="4341208" y="2620863"/>
            <a:ext cx="3509180" cy="594320"/>
          </a:xfrm>
          <a:prstGeom prst="rect">
            <a:avLst/>
          </a:prstGeom>
          <a:noFill/>
          <a:ln/>
        </p:spPr>
        <p:txBody>
          <a:bodyPr wrap="square" lIns="0" tIns="0" rIns="0" bIns="0" rtlCol="0" anchor="t">
            <a:normAutofit/>
          </a:bodyPr>
          <a:lstStyle/>
          <a:p>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Two Confucians, two visions — and why this debate still matters.</a:t>
            </a:r>
            <a:endParaRPr lang="en-US" sz="1550" dirty="0"/>
          </a:p>
        </p:txBody>
      </p:sp>
      <p:sp>
        <p:nvSpPr>
          <p:cNvPr id="11" name="Text 9"/>
          <p:cNvSpPr/>
          <p:nvPr/>
        </p:nvSpPr>
        <p:spPr>
          <a:xfrm>
            <a:off x="8021040" y="1737618"/>
            <a:ext cx="401627" cy="251023"/>
          </a:xfrm>
          <a:prstGeom prst="rect">
            <a:avLst/>
          </a:prstGeom>
          <a:noFill/>
          <a:ln/>
        </p:spPr>
        <p:txBody>
          <a:bodyPr wrap="none" lIns="0" tIns="0" rIns="0" bIns="0" rtlCol="0" anchor="ctr"/>
          <a:lstStyle/>
          <a:p>
            <a:pPr algn="l" indent="0" marL="0">
              <a:lnSpc>
                <a:spcPct val="100000"/>
              </a:lnSpc>
              <a:buNone/>
            </a:pPr>
            <a:r>
              <a:rPr lang="en-US" sz="1550" dirty="0">
                <a:solidFill>
                  <a:srgbClr val="3C3939"/>
                </a:solidFill>
                <a:latin typeface="Inter Light" pitchFamily="34" charset="0"/>
                <a:ea typeface="Inter Light" pitchFamily="34" charset="-122"/>
                <a:cs typeface="Inter Light" pitchFamily="34" charset="-120"/>
              </a:rPr>
              <a:t>03</a:t>
            </a:r>
            <a:endParaRPr lang="en-US" sz="1550" dirty="0"/>
          </a:p>
        </p:txBody>
      </p:sp>
      <p:sp>
        <p:nvSpPr>
          <p:cNvPr id="12" name="Shape 10"/>
          <p:cNvSpPr/>
          <p:nvPr/>
        </p:nvSpPr>
        <p:spPr>
          <a:xfrm>
            <a:off x="8021040" y="2053530"/>
            <a:ext cx="3509081" cy="25400"/>
          </a:xfrm>
          <a:prstGeom prst="rect">
            <a:avLst/>
          </a:prstGeom>
          <a:solidFill>
            <a:srgbClr val="1B1B27"/>
          </a:solidFill>
          <a:ln/>
        </p:spPr>
      </p:sp>
      <p:sp>
        <p:nvSpPr>
          <p:cNvPr id="13" name="Text 11"/>
          <p:cNvSpPr/>
          <p:nvPr/>
        </p:nvSpPr>
        <p:spPr>
          <a:xfrm>
            <a:off x="8021040" y="2204740"/>
            <a:ext cx="3509081" cy="627459"/>
          </a:xfrm>
          <a:prstGeom prst="rect">
            <a:avLst/>
          </a:prstGeom>
          <a:noFill/>
          <a:ln/>
        </p:spPr>
        <p:txBody>
          <a:bodyPr wrap="square" lIns="0" tIns="0" rIns="0" bIns="0" rtlCol="0" anchor="t">
            <a:normAutofit/>
          </a:bodyPr>
          <a:lstStyle/>
          <a:p>
            <a:pPr algn="l" indent="0" marL="0">
              <a:lnSpc>
                <a:spcPct val="104000"/>
              </a:lnSpc>
              <a:buNone/>
            </a:pPr>
            <a:r>
              <a:rPr lang="en-US" sz="1950" b="1" dirty="0">
                <a:solidFill>
                  <a:srgbClr val="3C3939"/>
                </a:solidFill>
                <a:latin typeface="Inter Bold" pitchFamily="34" charset="0"/>
                <a:ea typeface="Inter Bold" pitchFamily="34" charset="-122"/>
                <a:cs typeface="Inter Bold" pitchFamily="34" charset="-120"/>
              </a:rPr>
              <a:t>Key Points 1 &amp; 2 — The Two Positions</a:t>
            </a:r>
            <a:endParaRPr lang="en-US" sz="1950" dirty="0"/>
          </a:p>
        </p:txBody>
      </p:sp>
      <p:sp>
        <p:nvSpPr>
          <p:cNvPr id="14" name="Text 12"/>
          <p:cNvSpPr/>
          <p:nvPr/>
        </p:nvSpPr>
        <p:spPr>
          <a:xfrm>
            <a:off x="8021040" y="2934593"/>
            <a:ext cx="3509081" cy="891480"/>
          </a:xfrm>
          <a:prstGeom prst="rect">
            <a:avLst/>
          </a:prstGeom>
          <a:noFill/>
          <a:ln/>
        </p:spPr>
        <p:txBody>
          <a:bodyPr wrap="square" lIns="0" tIns="0" rIns="0" bIns="0" rtlCol="0" anchor="t">
            <a:normAutofit/>
          </a:bodyPr>
          <a:lstStyle/>
          <a:p>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Xunzi's opening salvo and Mengzi's counterargument through competing metaphors.</a:t>
            </a:r>
            <a:endParaRPr lang="en-US" sz="1550" dirty="0"/>
          </a:p>
        </p:txBody>
      </p:sp>
      <p:sp>
        <p:nvSpPr>
          <p:cNvPr id="15" name="Text 13"/>
          <p:cNvSpPr/>
          <p:nvPr/>
        </p:nvSpPr>
        <p:spPr>
          <a:xfrm>
            <a:off x="661475" y="4147344"/>
            <a:ext cx="401627" cy="251023"/>
          </a:xfrm>
          <a:prstGeom prst="rect">
            <a:avLst/>
          </a:prstGeom>
          <a:noFill/>
          <a:ln/>
        </p:spPr>
        <p:txBody>
          <a:bodyPr wrap="none" lIns="0" tIns="0" rIns="0" bIns="0" rtlCol="0" anchor="ctr"/>
          <a:lstStyle/>
          <a:p>
            <a:pPr algn="l" indent="0" marL="0">
              <a:lnSpc>
                <a:spcPct val="100000"/>
              </a:lnSpc>
              <a:buNone/>
            </a:pPr>
            <a:r>
              <a:rPr lang="en-US" sz="1550" dirty="0">
                <a:solidFill>
                  <a:srgbClr val="3C3939"/>
                </a:solidFill>
                <a:latin typeface="Inter Light" pitchFamily="34" charset="0"/>
                <a:ea typeface="Inter Light" pitchFamily="34" charset="-122"/>
                <a:cs typeface="Inter Light" pitchFamily="34" charset="-120"/>
              </a:rPr>
              <a:t>04</a:t>
            </a:r>
            <a:endParaRPr lang="en-US" sz="1550" dirty="0"/>
          </a:p>
        </p:txBody>
      </p:sp>
      <p:sp>
        <p:nvSpPr>
          <p:cNvPr id="16" name="Shape 14"/>
          <p:cNvSpPr/>
          <p:nvPr/>
        </p:nvSpPr>
        <p:spPr>
          <a:xfrm>
            <a:off x="661475" y="4463256"/>
            <a:ext cx="5348947" cy="25400"/>
          </a:xfrm>
          <a:prstGeom prst="rect">
            <a:avLst/>
          </a:prstGeom>
          <a:solidFill>
            <a:srgbClr val="1B1B27"/>
          </a:solidFill>
          <a:ln/>
        </p:spPr>
      </p:sp>
      <p:sp>
        <p:nvSpPr>
          <p:cNvPr id="17" name="Text 15"/>
          <p:cNvSpPr/>
          <p:nvPr/>
        </p:nvSpPr>
        <p:spPr>
          <a:xfrm>
            <a:off x="661475" y="4614466"/>
            <a:ext cx="5348947" cy="627459"/>
          </a:xfrm>
          <a:prstGeom prst="rect">
            <a:avLst/>
          </a:prstGeom>
          <a:noFill/>
          <a:ln/>
        </p:spPr>
        <p:txBody>
          <a:bodyPr wrap="square" lIns="0" tIns="0" rIns="0" bIns="0" rtlCol="0" anchor="t">
            <a:normAutofit/>
          </a:bodyPr>
          <a:lstStyle/>
          <a:p>
            <a:pPr algn="l" indent="0" marL="0">
              <a:lnSpc>
                <a:spcPct val="104000"/>
              </a:lnSpc>
              <a:buNone/>
            </a:pPr>
            <a:r>
              <a:rPr lang="en-US" sz="1950" b="1" dirty="0">
                <a:solidFill>
                  <a:srgbClr val="3C3939"/>
                </a:solidFill>
                <a:latin typeface="Inter Bold" pitchFamily="34" charset="0"/>
                <a:ea typeface="Inter Bold" pitchFamily="34" charset="-122"/>
                <a:cs typeface="Inter Bold" pitchFamily="34" charset="-120"/>
              </a:rPr>
              <a:t>Key Point 3 — The Complementarian Interpretation</a:t>
            </a:r>
            <a:endParaRPr lang="en-US" sz="1950" dirty="0"/>
          </a:p>
        </p:txBody>
      </p:sp>
      <p:sp>
        <p:nvSpPr>
          <p:cNvPr id="18" name="Text 16"/>
          <p:cNvSpPr/>
          <p:nvPr/>
        </p:nvSpPr>
        <p:spPr>
          <a:xfrm>
            <a:off x="661475" y="5344319"/>
            <a:ext cx="5348947" cy="594320"/>
          </a:xfrm>
          <a:prstGeom prst="rect">
            <a:avLst/>
          </a:prstGeom>
          <a:noFill/>
          <a:ln/>
        </p:spPr>
        <p:txBody>
          <a:bodyPr wrap="square" lIns="0" tIns="0" rIns="0" bIns="0" rtlCol="0" anchor="t">
            <a:normAutofit/>
          </a:bodyPr>
          <a:lstStyle/>
          <a:p>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The Ladder of Souls, contentless capacity, and whether the disagreement is real.</a:t>
            </a:r>
            <a:endParaRPr lang="en-US" sz="1550" dirty="0"/>
          </a:p>
        </p:txBody>
      </p:sp>
      <p:sp>
        <p:nvSpPr>
          <p:cNvPr id="19" name="Text 17"/>
          <p:cNvSpPr/>
          <p:nvPr/>
        </p:nvSpPr>
        <p:spPr>
          <a:xfrm>
            <a:off x="6181074" y="4147344"/>
            <a:ext cx="401627" cy="251023"/>
          </a:xfrm>
          <a:prstGeom prst="rect">
            <a:avLst/>
          </a:prstGeom>
          <a:noFill/>
          <a:ln/>
        </p:spPr>
        <p:txBody>
          <a:bodyPr wrap="none" lIns="0" tIns="0" rIns="0" bIns="0" rtlCol="0" anchor="ctr"/>
          <a:lstStyle/>
          <a:p>
            <a:pPr algn="l" indent="0" marL="0">
              <a:lnSpc>
                <a:spcPct val="100000"/>
              </a:lnSpc>
              <a:buNone/>
            </a:pPr>
            <a:r>
              <a:rPr lang="en-US" sz="1550" dirty="0">
                <a:solidFill>
                  <a:srgbClr val="3C3939"/>
                </a:solidFill>
                <a:latin typeface="Inter Light" pitchFamily="34" charset="0"/>
                <a:ea typeface="Inter Light" pitchFamily="34" charset="-122"/>
                <a:cs typeface="Inter Light" pitchFamily="34" charset="-120"/>
              </a:rPr>
              <a:t>05</a:t>
            </a:r>
            <a:endParaRPr lang="en-US" sz="1550" dirty="0"/>
          </a:p>
        </p:txBody>
      </p:sp>
      <p:sp>
        <p:nvSpPr>
          <p:cNvPr id="20" name="Shape 18"/>
          <p:cNvSpPr/>
          <p:nvPr/>
        </p:nvSpPr>
        <p:spPr>
          <a:xfrm>
            <a:off x="6181074" y="4463256"/>
            <a:ext cx="5349047" cy="25400"/>
          </a:xfrm>
          <a:prstGeom prst="rect">
            <a:avLst/>
          </a:prstGeom>
          <a:solidFill>
            <a:srgbClr val="1B1B27"/>
          </a:solidFill>
          <a:ln/>
        </p:spPr>
      </p:sp>
      <p:sp>
        <p:nvSpPr>
          <p:cNvPr id="21" name="Text 19"/>
          <p:cNvSpPr/>
          <p:nvPr/>
        </p:nvSpPr>
        <p:spPr>
          <a:xfrm>
            <a:off x="6181074" y="4614466"/>
            <a:ext cx="5349047" cy="627459"/>
          </a:xfrm>
          <a:prstGeom prst="rect">
            <a:avLst/>
          </a:prstGeom>
          <a:noFill/>
          <a:ln/>
        </p:spPr>
        <p:txBody>
          <a:bodyPr wrap="square" lIns="0" tIns="0" rIns="0" bIns="0" rtlCol="0" anchor="t">
            <a:normAutofit/>
          </a:bodyPr>
          <a:lstStyle/>
          <a:p>
            <a:pPr algn="l" indent="0" marL="0">
              <a:lnSpc>
                <a:spcPct val="104000"/>
              </a:lnSpc>
              <a:buNone/>
            </a:pPr>
            <a:r>
              <a:rPr lang="en-US" sz="1950" b="1" dirty="0">
                <a:solidFill>
                  <a:srgbClr val="3C3939"/>
                </a:solidFill>
                <a:latin typeface="Inter Bold" pitchFamily="34" charset="0"/>
                <a:ea typeface="Inter Bold" pitchFamily="34" charset="-122"/>
                <a:cs typeface="Inter Bold" pitchFamily="34" charset="-120"/>
              </a:rPr>
              <a:t>Structured Classroom Debate &amp; Core Questions</a:t>
            </a:r>
            <a:endParaRPr lang="en-US" sz="1950" dirty="0"/>
          </a:p>
        </p:txBody>
      </p:sp>
      <p:sp>
        <p:nvSpPr>
          <p:cNvPr id="22" name="Text 20"/>
          <p:cNvSpPr/>
          <p:nvPr/>
        </p:nvSpPr>
        <p:spPr>
          <a:xfrm>
            <a:off x="6181074" y="5344319"/>
            <a:ext cx="5349047" cy="594320"/>
          </a:xfrm>
          <a:prstGeom prst="rect">
            <a:avLst/>
          </a:prstGeom>
          <a:noFill/>
          <a:ln/>
        </p:spPr>
        <p:txBody>
          <a:bodyPr wrap="square" lIns="0" tIns="0" rIns="0" bIns="0" rtlCol="0" anchor="t">
            <a:normAutofit/>
          </a:bodyPr>
          <a:lstStyle/>
          <a:p>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Format, preparation, rounds, and returning to the three questions that frame the session.</a:t>
            </a:r>
            <a:endParaRPr lang="en-US" sz="15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33360" y="781844"/>
            <a:ext cx="6296860" cy="1181298"/>
          </a:xfrm>
          <a:prstGeom prst="rect">
            <a:avLst/>
          </a:prstGeom>
          <a:noFill/>
          <a:ln/>
        </p:spPr>
        <p:txBody>
          <a:bodyPr wrap="square" lIns="0" tIns="0" rIns="0" bIns="0" rtlCol="0" anchor="t">
            <a:normAutofit/>
          </a:bodyPr>
          <a:lstStyle/>
          <a:p>
            <a:pPr algn="l" indent="0" marL="0">
              <a:lnSpc>
                <a:spcPct val="104000"/>
              </a:lnSpc>
              <a:buNone/>
            </a:pPr>
            <a:r>
              <a:rPr lang="en-US" sz="3700" b="1" dirty="0">
                <a:solidFill>
                  <a:srgbClr val="1B1B27"/>
                </a:solidFill>
                <a:latin typeface="Inter Bold" pitchFamily="34" charset="0"/>
                <a:ea typeface="Inter Bold" pitchFamily="34" charset="-122"/>
                <a:cs typeface="Inter Bold" pitchFamily="34" charset="-120"/>
              </a:rPr>
              <a:t>Module Information &amp; Core Thesis</a:t>
            </a:r>
            <a:endParaRPr lang="en-US" sz="3700" dirty="0"/>
          </a:p>
        </p:txBody>
      </p:sp>
      <p:sp>
        <p:nvSpPr>
          <p:cNvPr id="4" name="Shape 1"/>
          <p:cNvSpPr/>
          <p:nvPr/>
        </p:nvSpPr>
        <p:spPr>
          <a:xfrm>
            <a:off x="5097236" y="2189956"/>
            <a:ext cx="3190101" cy="3886101"/>
          </a:xfrm>
          <a:prstGeom prst="roundRect">
            <a:avLst>
              <a:gd name="adj" fmla="val 4266"/>
            </a:avLst>
          </a:prstGeom>
          <a:solidFill>
            <a:srgbClr val="1B1B27"/>
          </a:solidFill>
          <a:ln/>
        </p:spPr>
      </p:sp>
      <p:sp>
        <p:nvSpPr>
          <p:cNvPr id="5" name="Text 2"/>
          <p:cNvSpPr/>
          <p:nvPr/>
        </p:nvSpPr>
        <p:spPr>
          <a:xfrm>
            <a:off x="5286243" y="2341166"/>
            <a:ext cx="2972222" cy="295275"/>
          </a:xfrm>
          <a:prstGeom prst="rect">
            <a:avLst/>
          </a:prstGeom>
          <a:noFill/>
          <a:ln/>
        </p:spPr>
        <p:txBody>
          <a:bodyPr wrap="none" lIns="0" tIns="0" rIns="0" bIns="0" rtlCol="0" anchor="t"/>
          <a:lstStyle/>
          <a:p>
            <a:pPr algn="l" indent="0" marL="0">
              <a:lnSpc>
                <a:spcPct val="104000"/>
              </a:lnSpc>
              <a:buNone/>
            </a:pPr>
            <a:r>
              <a:rPr lang="en-US" sz="1850" b="1" dirty="0">
                <a:solidFill>
                  <a:srgbClr val="FFFFFF"/>
                </a:solidFill>
                <a:latin typeface="Inter Bold" pitchFamily="34" charset="0"/>
                <a:ea typeface="Inter Bold" pitchFamily="34" charset="-122"/>
                <a:cs typeface="Inter Bold" pitchFamily="34" charset="-120"/>
              </a:rPr>
              <a:t>Course Details</a:t>
            </a:r>
            <a:endParaRPr lang="en-US" sz="1850" dirty="0"/>
          </a:p>
        </p:txBody>
      </p:sp>
      <p:sp>
        <p:nvSpPr>
          <p:cNvPr id="6" name="Text 3"/>
          <p:cNvSpPr/>
          <p:nvPr/>
        </p:nvSpPr>
        <p:spPr>
          <a:xfrm>
            <a:off x="5286243" y="2787650"/>
            <a:ext cx="2812087" cy="2177157"/>
          </a:xfrm>
          <a:prstGeom prst="rect">
            <a:avLst/>
          </a:prstGeom>
          <a:noFill/>
          <a:ln/>
        </p:spPr>
        <p:txBody>
          <a:bodyPr wrap="square" lIns="0" tIns="0" rIns="0" bIns="0" rtlCol="0" anchor="t">
            <a:normAutofit/>
          </a:bodyPr>
          <a:lstStyle/>
          <a:p>
            <a:pPr algn="l" indent="0" marL="0">
              <a:lnSpc>
                <a:spcPct val="120000"/>
              </a:lnSpc>
              <a:buNone/>
            </a:pPr>
            <a:r>
              <a:rPr lang="en-US" sz="1450" b="1" dirty="0">
                <a:solidFill>
                  <a:srgbClr val="FFFFFF"/>
                </a:solidFill>
                <a:latin typeface="Inter Bold" pitchFamily="34" charset="0"/>
                <a:ea typeface="Inter Bold" pitchFamily="34" charset="-122"/>
                <a:cs typeface="Inter Bold" pitchFamily="34" charset="-120"/>
              </a:rPr>
              <a:t>Course</a:t>
            </a:r>
            <a:pPr algn="l" indent="0" marL="0">
              <a:lnSpc>
                <a:spcPct val="120000"/>
              </a:lnSpc>
              <a:spcAft>
                <a:spcPts val="1050"/>
              </a:spcAft>
              <a:buNone/>
            </a:pPr>
            <a:r>
              <a:rPr lang="en-US" sz="1450" dirty="0">
                <a:solidFill>
                  <a:srgbClr val="FFFFFF"/>
                </a:solidFill>
                <a:latin typeface="Inter" pitchFamily="34" charset="0"/>
                <a:ea typeface="Inter" pitchFamily="34" charset="-122"/>
                <a:cs typeface="Inter" pitchFamily="34" charset="-120"/>
              </a:rPr>
              <a:t>: Ancient Chinese Philosophy, Week 4</a:t>
            </a:r>
            <a:endParaRPr lang="en-US" sz="1450" dirty="0"/>
          </a:p>
          <a:p>
            <a:pPr algn="l" indent="0" marL="0">
              <a:lnSpc>
                <a:spcPct val="120000"/>
              </a:lnSpc>
              <a:buNone/>
            </a:pPr>
            <a:r>
              <a:rPr lang="en-US" sz="1450" b="1" dirty="0">
                <a:solidFill>
                  <a:srgbClr val="FFFFFF"/>
                </a:solidFill>
                <a:latin typeface="Inter Bold" pitchFamily="34" charset="0"/>
                <a:ea typeface="Inter Bold" pitchFamily="34" charset="-122"/>
                <a:cs typeface="Inter Bold" pitchFamily="34" charset="-120"/>
              </a:rPr>
              <a:t>Primary Reading</a:t>
            </a:r>
            <a:pPr algn="l" indent="0" marL="0">
              <a:lnSpc>
                <a:spcPct val="120000"/>
              </a:lnSpc>
              <a:spcAft>
                <a:spcPts val="1050"/>
              </a:spcAft>
              <a:buNone/>
            </a:pPr>
            <a:r>
              <a:rPr lang="en-US" sz="1450" dirty="0">
                <a:solidFill>
                  <a:srgbClr val="FFFFFF"/>
                </a:solidFill>
                <a:latin typeface="Inter" pitchFamily="34" charset="0"/>
                <a:ea typeface="Inter" pitchFamily="34" charset="-122"/>
                <a:cs typeface="Inter" pitchFamily="34" charset="-120"/>
              </a:rPr>
              <a:t>: Van Norden, Chapters 6 &amp; 10</a:t>
            </a:r>
            <a:endParaRPr lang="en-US" sz="1450" dirty="0"/>
          </a:p>
          <a:p>
            <a:pPr algn="l" indent="0" marL="0">
              <a:lnSpc>
                <a:spcPct val="120000"/>
              </a:lnSpc>
              <a:buNone/>
            </a:pPr>
            <a:r>
              <a:rPr lang="en-US" sz="1450" b="1" dirty="0">
                <a:solidFill>
                  <a:srgbClr val="FFFFFF"/>
                </a:solidFill>
                <a:latin typeface="Inter Bold" pitchFamily="34" charset="0"/>
                <a:ea typeface="Inter Bold" pitchFamily="34" charset="-122"/>
                <a:cs typeface="Inter Bold" pitchFamily="34" charset="-120"/>
              </a:rPr>
              <a:t>Close Reading</a:t>
            </a:r>
            <a:pPr algn="l" indent="0" marL="0">
              <a:lnSpc>
                <a:spcPct val="120000"/>
              </a:lnSpc>
              <a:buNone/>
            </a:pPr>
            <a:r>
              <a:rPr lang="en-US" sz="1450" dirty="0">
                <a:solidFill>
                  <a:srgbClr val="FFFFFF"/>
                </a:solidFill>
                <a:latin typeface="Inter" pitchFamily="34" charset="0"/>
                <a:ea typeface="Inter" pitchFamily="34" charset="-122"/>
                <a:cs typeface="Inter" pitchFamily="34" charset="-120"/>
              </a:rPr>
              <a:t>: </a:t>
            </a:r>
            <a:pPr algn="l" indent="0" marL="0">
              <a:lnSpc>
                <a:spcPct val="120000"/>
              </a:lnSpc>
              <a:buNone/>
            </a:pPr>
            <a:r>
              <a:rPr lang="en-US" sz="1450" i="1" dirty="0">
                <a:solidFill>
                  <a:srgbClr val="FFFFFF"/>
                </a:solidFill>
                <a:latin typeface="Inter" pitchFamily="34" charset="0"/>
                <a:ea typeface="Inter" pitchFamily="34" charset="-122"/>
                <a:cs typeface="Inter" pitchFamily="34" charset="-120"/>
              </a:rPr>
              <a:t>Mengzi</a:t>
            </a:r>
            <a:pPr algn="l" indent="0" marL="0">
              <a:lnSpc>
                <a:spcPct val="120000"/>
              </a:lnSpc>
              <a:buNone/>
            </a:pPr>
            <a:r>
              <a:rPr lang="en-US" sz="1450" dirty="0">
                <a:solidFill>
                  <a:srgbClr val="FFFFFF"/>
                </a:solidFill>
                <a:latin typeface="Inter" pitchFamily="34" charset="0"/>
                <a:ea typeface="Inter" pitchFamily="34" charset="-122"/>
                <a:cs typeface="Inter" pitchFamily="34" charset="-120"/>
              </a:rPr>
              <a:t> 6A:1–4 (Eno 2015); </a:t>
            </a:r>
            <a:pPr algn="l" indent="0" marL="0">
              <a:lnSpc>
                <a:spcPct val="120000"/>
              </a:lnSpc>
              <a:buNone/>
            </a:pPr>
            <a:r>
              <a:rPr lang="en-US" sz="1450" i="1" dirty="0">
                <a:solidFill>
                  <a:srgbClr val="FFFFFF"/>
                </a:solidFill>
                <a:latin typeface="Inter" pitchFamily="34" charset="0"/>
                <a:ea typeface="Inter" pitchFamily="34" charset="-122"/>
                <a:cs typeface="Inter" pitchFamily="34" charset="-120"/>
              </a:rPr>
              <a:t>Xunzi</a:t>
            </a:r>
            <a:pPr algn="l" indent="0" marL="0">
              <a:lnSpc>
                <a:spcPct val="120000"/>
              </a:lnSpc>
              <a:buNone/>
            </a:pPr>
            <a:r>
              <a:rPr lang="en-US" sz="1450" dirty="0">
                <a:solidFill>
                  <a:srgbClr val="FFFFFF"/>
                </a:solidFill>
                <a:latin typeface="Inter" pitchFamily="34" charset="0"/>
                <a:ea typeface="Inter" pitchFamily="34" charset="-122"/>
                <a:cs typeface="Inter" pitchFamily="34" charset="-120"/>
              </a:rPr>
              <a:t> Ch.23 opening (Hutton 2014)</a:t>
            </a:r>
            <a:endParaRPr lang="en-US" sz="1450" dirty="0"/>
          </a:p>
        </p:txBody>
      </p:sp>
      <p:sp>
        <p:nvSpPr>
          <p:cNvPr id="7" name="Text 4"/>
          <p:cNvSpPr/>
          <p:nvPr/>
        </p:nvSpPr>
        <p:spPr>
          <a:xfrm>
            <a:off x="8618719" y="2341166"/>
            <a:ext cx="2972222" cy="295275"/>
          </a:xfrm>
          <a:prstGeom prst="rect">
            <a:avLst/>
          </a:prstGeom>
          <a:noFill/>
          <a:ln/>
        </p:spPr>
        <p:txBody>
          <a:bodyPr wrap="none" lIns="0" tIns="0" rIns="0" bIns="0" rtlCol="0" anchor="t"/>
          <a:lstStyle/>
          <a:p>
            <a:pPr algn="l" indent="0" marL="0">
              <a:lnSpc>
                <a:spcPct val="104000"/>
              </a:lnSpc>
              <a:buNone/>
            </a:pPr>
            <a:r>
              <a:rPr lang="en-US" sz="1850" b="1" dirty="0">
                <a:solidFill>
                  <a:srgbClr val="1B1B27"/>
                </a:solidFill>
                <a:latin typeface="Inter Bold" pitchFamily="34" charset="0"/>
                <a:ea typeface="Inter Bold" pitchFamily="34" charset="-122"/>
                <a:cs typeface="Inter Bold" pitchFamily="34" charset="-120"/>
              </a:rPr>
              <a:t>Core Thesis</a:t>
            </a:r>
            <a:endParaRPr lang="en-US" sz="1850" dirty="0"/>
          </a:p>
        </p:txBody>
      </p:sp>
      <p:sp>
        <p:nvSpPr>
          <p:cNvPr id="8" name="Text 5"/>
          <p:cNvSpPr/>
          <p:nvPr/>
        </p:nvSpPr>
        <p:spPr>
          <a:xfrm>
            <a:off x="8618719" y="2787650"/>
            <a:ext cx="2917851" cy="1360785"/>
          </a:xfrm>
          <a:prstGeom prst="rect">
            <a:avLst/>
          </a:prstGeom>
          <a:noFill/>
          <a:ln/>
        </p:spPr>
        <p:txBody>
          <a:bodyPr wrap="square" lIns="0" tIns="0" rIns="0" bIns="0" rtlCol="0" anchor="t">
            <a:normAutofit/>
          </a:bodyPr>
          <a:lstStyle/>
          <a:p>
            <a:pPr algn="l" indent="0" marL="0">
              <a:lnSpc>
                <a:spcPct val="120000"/>
              </a:lnSpc>
              <a:buNone/>
            </a:pPr>
            <a:r>
              <a:rPr lang="zh-CN" altLang="en-US" sz="1450" dirty="0">
                <a:solidFill>
                  <a:srgbClr val="3C3939"/>
                </a:solidFill>
                <a:latin typeface="Inter" pitchFamily="34" charset="0"/>
                <a:ea typeface="Inter" pitchFamily="34" charset="-122"/>
                <a:cs typeface="Inter" pitchFamily="34" charset="-120"/>
              </a:rPr>
              <a:t>The debate is not about empirical facts of behaviour but about the </a:t>
            </a:r>
            <a:pPr algn="l" indent="0" marL="0">
              <a:lnSpc>
                <a:spcPct val="120000"/>
              </a:lnSpc>
              <a:buNone/>
            </a:pPr>
            <a:r>
              <a:rPr lang="zh-CN" altLang="en-US" sz="1450" b="1" dirty="0">
                <a:solidFill>
                  <a:srgbClr val="3C3939"/>
                </a:solidFill>
                <a:latin typeface="Inter" pitchFamily="34" charset="0"/>
                <a:ea typeface="Inter" pitchFamily="34" charset="-122"/>
                <a:cs typeface="Inter" pitchFamily="34" charset="-120"/>
              </a:rPr>
              <a:t>definition of </a:t>
            </a:r>
            <a:pPr algn="l" indent="0" marL="0">
              <a:lnSpc>
                <a:spcPct val="120000"/>
              </a:lnSpc>
              <a:buNone/>
            </a:pPr>
            <a:r>
              <a:rPr lang="zh-CN" altLang="en-US" sz="1450" b="1" i="1" dirty="0">
                <a:solidFill>
                  <a:srgbClr val="3C3939"/>
                </a:solidFill>
                <a:latin typeface="Inter Bold" pitchFamily="34" charset="0"/>
                <a:ea typeface="Inter Bold" pitchFamily="34" charset="-122"/>
                <a:cs typeface="Inter Bold" pitchFamily="34" charset="-120"/>
              </a:rPr>
              <a:t>xing</a:t>
            </a:r>
            <a:pPr algn="l" indent="0" marL="0">
              <a:lnSpc>
                <a:spcPct val="120000"/>
              </a:lnSpc>
              <a:buNone/>
            </a:pPr>
            <a:r>
              <a:rPr lang="zh-CN" altLang="en-US" sz="1450" b="1" dirty="0">
                <a:solidFill>
                  <a:srgbClr val="3C3939"/>
                </a:solidFill>
                <a:latin typeface="Inter" pitchFamily="34" charset="0"/>
                <a:ea typeface="Inter" pitchFamily="34" charset="-122"/>
                <a:cs typeface="Inter" pitchFamily="34" charset="-120"/>
              </a:rPr>
              <a:t> 性 (nature)</a:t>
            </a:r>
            <a:pPr algn="l" indent="0" marL="0">
              <a:lnSpc>
                <a:spcPct val="120000"/>
              </a:lnSpc>
              <a:buNone/>
            </a:pPr>
            <a:r>
              <a:rPr lang="zh-CN" altLang="en-US" sz="1450" dirty="0">
                <a:solidFill>
                  <a:srgbClr val="3C3939"/>
                </a:solidFill>
                <a:latin typeface="Inter" pitchFamily="34" charset="0"/>
                <a:ea typeface="Inter" pitchFamily="34" charset="-122"/>
                <a:cs typeface="Inter" pitchFamily="34" charset="-120"/>
              </a:rPr>
              <a:t> and the role of ethical cultivation.</a:t>
            </a:r>
            <a:endParaRPr lang="zh-CN" sz="1450" dirty="0"/>
          </a:p>
        </p:txBody>
      </p:sp>
      <p:sp>
        <p:nvSpPr>
          <p:cNvPr id="9" name="Text 6"/>
          <p:cNvSpPr/>
          <p:nvPr/>
        </p:nvSpPr>
        <p:spPr>
          <a:xfrm>
            <a:off x="8618719" y="4284464"/>
            <a:ext cx="2917851" cy="1738709"/>
          </a:xfrm>
          <a:prstGeom prst="rect">
            <a:avLst/>
          </a:prstGeom>
          <a:noFill/>
          <a:ln/>
        </p:spPr>
        <p:txBody>
          <a:bodyPr wrap="square" lIns="0" tIns="0" rIns="0" bIns="0" rtlCol="0" anchor="t">
            <a:normAutofit/>
          </a:bodyPr>
          <a:lstStyle/>
          <a:p>
            <a:pPr algn="l" marL="294640" indent="-294640">
              <a:lnSpc>
                <a:spcPct val="120000"/>
              </a:lnSpc>
              <a:buSzPct val="100000"/>
              <a:buChar char="•"/>
            </a:pPr>
            <a:r>
              <a:rPr lang="en-US" sz="1450" dirty="0">
                <a:solidFill>
                  <a:srgbClr val="3C3939"/>
                </a:solidFill>
                <a:latin typeface="Inter" pitchFamily="34" charset="0"/>
                <a:ea typeface="Inter" pitchFamily="34" charset="-122"/>
                <a:cs typeface="Inter" pitchFamily="34" charset="-120"/>
              </a:rPr>
              <a:t>Mengzi defines </a:t>
            </a:r>
            <a:pPr algn="l" marL="294640" indent="-294640">
              <a:lnSpc>
                <a:spcPct val="120000"/>
              </a:lnSpc>
              <a:buSzPct val="100000"/>
              <a:buChar char="•"/>
            </a:pPr>
            <a:r>
              <a:rPr lang="en-US" sz="1450" i="1" dirty="0">
                <a:solidFill>
                  <a:srgbClr val="3C3939"/>
                </a:solidFill>
                <a:latin typeface="Inter" pitchFamily="34" charset="0"/>
                <a:ea typeface="Inter" pitchFamily="34" charset="-122"/>
                <a:cs typeface="Inter" pitchFamily="34" charset="-120"/>
              </a:rPr>
              <a:t>xing</a:t>
            </a:r>
            <a:pPr algn="l" marL="294640" indent="-294640">
              <a:lnSpc>
                <a:spcPct val="120000"/>
              </a:lnSpc>
              <a:buSzPct val="100000"/>
              <a:buChar char="•"/>
            </a:pPr>
            <a:r>
              <a:rPr lang="en-US" sz="1450" dirty="0">
                <a:solidFill>
                  <a:srgbClr val="3C3939"/>
                </a:solidFill>
                <a:latin typeface="Inter" pitchFamily="34" charset="0"/>
                <a:ea typeface="Inter" pitchFamily="34" charset="-122"/>
                <a:cs typeface="Inter" pitchFamily="34" charset="-120"/>
              </a:rPr>
              <a:t> by </a:t>
            </a:r>
            <a:pPr algn="l" marL="294640" indent="-294640">
              <a:lnSpc>
                <a:spcPct val="120000"/>
              </a:lnSpc>
              <a:buSzPct val="100000"/>
              <a:buChar char="•"/>
            </a:pPr>
            <a:r>
              <a:rPr lang="en-US" sz="1450" b="1" dirty="0">
                <a:solidFill>
                  <a:srgbClr val="3C3939"/>
                </a:solidFill>
                <a:latin typeface="Inter Bold" pitchFamily="34" charset="0"/>
                <a:ea typeface="Inter Bold" pitchFamily="34" charset="-122"/>
                <a:cs typeface="Inter Bold" pitchFamily="34" charset="-120"/>
              </a:rPr>
              <a:t>innate potential</a:t>
            </a:r>
            <a:pPr algn="l" marL="294640" indent="-294640">
              <a:lnSpc>
                <a:spcPct val="120000"/>
              </a:lnSpc>
              <a:buSzPct val="100000"/>
              <a:buChar char="•"/>
            </a:pPr>
            <a:r>
              <a:rPr lang="en-US" sz="1450" dirty="0">
                <a:solidFill>
                  <a:srgbClr val="3C3939"/>
                </a:solidFill>
                <a:latin typeface="Inter" pitchFamily="34" charset="0"/>
                <a:ea typeface="Inter" pitchFamily="34" charset="-122"/>
                <a:cs typeface="Inter" pitchFamily="34" charset="-120"/>
              </a:rPr>
              <a:t> for virtue</a:t>
            </a:r>
            <a:endParaRPr lang="en-US" sz="1450" dirty="0"/>
          </a:p>
          <a:p>
            <a:pPr algn="l" marL="294640" indent="-294640">
              <a:lnSpc>
                <a:spcPct val="120000"/>
              </a:lnSpc>
              <a:buSzPct val="100000"/>
              <a:buChar char="•"/>
            </a:pPr>
            <a:r>
              <a:rPr lang="en-US" sz="1450" dirty="0">
                <a:solidFill>
                  <a:srgbClr val="3C3939"/>
                </a:solidFill>
                <a:latin typeface="Inter" pitchFamily="34" charset="0"/>
                <a:ea typeface="Inter" pitchFamily="34" charset="-122"/>
                <a:cs typeface="Inter" pitchFamily="34" charset="-120"/>
              </a:rPr>
              <a:t>Xunzi defines </a:t>
            </a:r>
            <a:pPr algn="l" marL="294640" indent="-294640">
              <a:lnSpc>
                <a:spcPct val="120000"/>
              </a:lnSpc>
              <a:buSzPct val="100000"/>
              <a:buChar char="•"/>
            </a:pPr>
            <a:r>
              <a:rPr lang="en-US" sz="1450" i="1" dirty="0">
                <a:solidFill>
                  <a:srgbClr val="3C3939"/>
                </a:solidFill>
                <a:latin typeface="Inter" pitchFamily="34" charset="0"/>
                <a:ea typeface="Inter" pitchFamily="34" charset="-122"/>
                <a:cs typeface="Inter" pitchFamily="34" charset="-120"/>
              </a:rPr>
              <a:t>xing</a:t>
            </a:r>
            <a:pPr algn="l" marL="294640" indent="-294640">
              <a:lnSpc>
                <a:spcPct val="120000"/>
              </a:lnSpc>
              <a:buSzPct val="100000"/>
              <a:buChar char="•"/>
            </a:pPr>
            <a:r>
              <a:rPr lang="en-US" sz="1450" dirty="0">
                <a:solidFill>
                  <a:srgbClr val="3C3939"/>
                </a:solidFill>
                <a:latin typeface="Inter" pitchFamily="34" charset="0"/>
                <a:ea typeface="Inter" pitchFamily="34" charset="-122"/>
                <a:cs typeface="Inter" pitchFamily="34" charset="-120"/>
              </a:rPr>
              <a:t> by </a:t>
            </a:r>
            <a:pPr algn="l" marL="294640" indent="-294640">
              <a:lnSpc>
                <a:spcPct val="120000"/>
              </a:lnSpc>
              <a:buSzPct val="100000"/>
              <a:buChar char="•"/>
            </a:pPr>
            <a:r>
              <a:rPr lang="en-US" sz="1450" b="1" dirty="0">
                <a:solidFill>
                  <a:srgbClr val="3C3939"/>
                </a:solidFill>
                <a:latin typeface="Inter Bold" pitchFamily="34" charset="0"/>
                <a:ea typeface="Inter Bold" pitchFamily="34" charset="-122"/>
                <a:cs typeface="Inter Bold" pitchFamily="34" charset="-120"/>
              </a:rPr>
              <a:t>untrained inclinations</a:t>
            </a:r>
            <a:endParaRPr lang="en-US" sz="1450" dirty="0"/>
          </a:p>
          <a:p>
            <a:pPr algn="l" marL="294640" indent="-294640">
              <a:lnSpc>
                <a:spcPct val="120000"/>
              </a:lnSpc>
              <a:buSzPct val="100000"/>
              <a:buChar char="•"/>
            </a:pPr>
            <a:r>
              <a:rPr lang="en-US" sz="1450" dirty="0">
                <a:solidFill>
                  <a:srgbClr val="3C3939"/>
                </a:solidFill>
                <a:latin typeface="Inter" pitchFamily="34" charset="0"/>
                <a:ea typeface="Inter" pitchFamily="34" charset="-122"/>
                <a:cs typeface="Inter" pitchFamily="34" charset="-120"/>
              </a:rPr>
              <a:t>Both are consistent with their own definitions</a:t>
            </a:r>
            <a:endParaRPr lang="en-US" sz="14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661475" y="878582"/>
            <a:ext cx="7602447" cy="627559"/>
          </a:xfrm>
          <a:prstGeom prst="rect">
            <a:avLst/>
          </a:prstGeom>
          <a:noFill/>
          <a:ln/>
        </p:spPr>
        <p:txBody>
          <a:bodyPr wrap="none" lIns="0" tIns="0" rIns="0" bIns="0" rtlCol="0" anchor="t"/>
          <a:lstStyle/>
          <a:p>
            <a:pPr algn="l" indent="0" marL="0">
              <a:lnSpc>
                <a:spcPct val="104000"/>
              </a:lnSpc>
              <a:buNone/>
            </a:pPr>
            <a:r>
              <a:rPr lang="en-US" sz="3950" b="1" dirty="0">
                <a:solidFill>
                  <a:srgbClr val="1B1B27"/>
                </a:solidFill>
                <a:latin typeface="Inter Bold" pitchFamily="34" charset="0"/>
                <a:ea typeface="Inter Bold" pitchFamily="34" charset="-122"/>
                <a:cs typeface="Inter Bold" pitchFamily="34" charset="-120"/>
              </a:rPr>
              <a:t>Learning Objectives — Part 1</a:t>
            </a:r>
            <a:endParaRPr lang="en-US" sz="3950" dirty="0"/>
          </a:p>
        </p:txBody>
      </p:sp>
      <p:pic>
        <p:nvPicPr>
          <p:cNvPr id="3"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1847552"/>
            <a:ext cx="3509081" cy="4131866"/>
          </a:xfrm>
          <a:prstGeom prst="rect">
            <a:avLst/>
          </a:prstGeom>
        </p:spPr>
      </p:pic>
      <p:sp>
        <p:nvSpPr>
          <p:cNvPr id="4" name="Text 1"/>
          <p:cNvSpPr/>
          <p:nvPr/>
        </p:nvSpPr>
        <p:spPr>
          <a:xfrm>
            <a:off x="2265405" y="1982688"/>
            <a:ext cx="301221" cy="376535"/>
          </a:xfrm>
          <a:prstGeom prst="rect">
            <a:avLst/>
          </a:prstGeom>
          <a:noFill/>
          <a:ln/>
        </p:spPr>
        <p:txBody>
          <a:bodyPr wrap="none" lIns="0" tIns="0" rIns="0" bIns="0" rtlCol="0" anchor="ctr"/>
          <a:lstStyle/>
          <a:p>
            <a:pPr algn="ctr" indent="0" marL="0">
              <a:lnSpc>
                <a:spcPct val="100000"/>
              </a:lnSpc>
              <a:buNone/>
            </a:pPr>
            <a:r>
              <a:rPr lang="en-US" sz="2350" b="1" dirty="0">
                <a:solidFill>
                  <a:srgbClr val="3C3939"/>
                </a:solidFill>
                <a:latin typeface="Inter Bold" pitchFamily="34" charset="0"/>
                <a:ea typeface="Inter Bold" pitchFamily="34" charset="-122"/>
                <a:cs typeface="Inter Bold" pitchFamily="34" charset="-120"/>
              </a:rPr>
              <a:t>1</a:t>
            </a:r>
            <a:endParaRPr lang="en-US" sz="2350" dirty="0"/>
          </a:p>
        </p:txBody>
      </p:sp>
      <p:sp>
        <p:nvSpPr>
          <p:cNvPr id="5" name="Text 2"/>
          <p:cNvSpPr/>
          <p:nvPr/>
        </p:nvSpPr>
        <p:spPr>
          <a:xfrm>
            <a:off x="887688" y="2646065"/>
            <a:ext cx="3056655" cy="627459"/>
          </a:xfrm>
          <a:prstGeom prst="rect">
            <a:avLst/>
          </a:prstGeom>
          <a:noFill/>
          <a:ln/>
        </p:spPr>
        <p:txBody>
          <a:bodyPr wrap="square" lIns="0" tIns="0" rIns="0" bIns="0" rtlCol="0" anchor="t">
            <a:normAutofit/>
          </a:bodyPr>
          <a:lstStyle/>
          <a:p>
            <a:pPr algn="l" indent="0" marL="0">
              <a:lnSpc>
                <a:spcPct val="104000"/>
              </a:lnSpc>
              <a:buNone/>
            </a:pPr>
            <a:r>
              <a:rPr lang="en-US" sz="1950" b="1" dirty="0">
                <a:solidFill>
                  <a:srgbClr val="3C3939"/>
                </a:solidFill>
                <a:latin typeface="Inter Bold" pitchFamily="34" charset="0"/>
                <a:ea typeface="Inter Bold" pitchFamily="34" charset="-122"/>
                <a:cs typeface="Inter Bold" pitchFamily="34" charset="-120"/>
              </a:rPr>
              <a:t>Reconstruct Xunzi's Argument</a:t>
            </a:r>
            <a:endParaRPr lang="en-US" sz="1950" dirty="0"/>
          </a:p>
        </p:txBody>
      </p:sp>
      <p:sp>
        <p:nvSpPr>
          <p:cNvPr id="6" name="Text 3"/>
          <p:cNvSpPr/>
          <p:nvPr/>
        </p:nvSpPr>
        <p:spPr>
          <a:xfrm>
            <a:off x="887688" y="3375918"/>
            <a:ext cx="3056655" cy="2080121"/>
          </a:xfrm>
          <a:prstGeom prst="rect">
            <a:avLst/>
          </a:prstGeom>
          <a:noFill/>
          <a:ln/>
        </p:spPr>
        <p:txBody>
          <a:bodyPr wrap="square" lIns="0" tIns="0" rIns="0" bIns="0" rtlCol="0" anchor="t">
            <a:normAutofit/>
          </a:bodyPr>
          <a:lstStyle/>
          <a:p>
            <a:pPr algn="l" indent="0" marL="0">
              <a:lnSpc>
                <a:spcPct val="123000"/>
              </a:lnSpc>
              <a:buNone/>
            </a:pPr>
            <a:r>
              <a:rPr lang="zh-CN" altLang="en-US" sz="1550" dirty="0">
                <a:solidFill>
                  <a:srgbClr val="3C3939"/>
                </a:solidFill>
                <a:latin typeface="Inter" pitchFamily="34" charset="0"/>
                <a:ea typeface="Inter" pitchFamily="34" charset="-122"/>
                <a:cs typeface="Inter" pitchFamily="34" charset="-120"/>
              </a:rPr>
              <a:t>Identify the structure of his opening claim in Chapter 23 (</a:t>
            </a:r>
            <a:pPr algn="l" indent="0" marL="0">
              <a:lnSpc>
                <a:spcPct val="123000"/>
              </a:lnSpc>
              <a:buNone/>
            </a:pPr>
            <a:r>
              <a:rPr lang="zh-CN" altLang="en-US" sz="1550" b="1" dirty="0">
                <a:solidFill>
                  <a:srgbClr val="3C3939"/>
                </a:solidFill>
                <a:latin typeface="Inter Bold" pitchFamily="34" charset="0"/>
                <a:ea typeface="Inter Bold" pitchFamily="34" charset="-122"/>
                <a:cs typeface="Inter Bold" pitchFamily="34" charset="-120"/>
              </a:rPr>
              <a:t>"人之性恶，其善者伪也"</a:t>
            </a:r>
            <a:pPr algn="l" indent="0" marL="0">
              <a:lnSpc>
                <a:spcPct val="123000"/>
              </a:lnSpc>
              <a:buNone/>
            </a:pPr>
            <a:r>
              <a:rPr lang="zh-CN" altLang="en-US" sz="1550" dirty="0">
                <a:solidFill>
                  <a:srgbClr val="3C3939"/>
                </a:solidFill>
                <a:latin typeface="Inter" pitchFamily="34" charset="0"/>
                <a:ea typeface="Inter" pitchFamily="34" charset="-122"/>
                <a:cs typeface="Inter" pitchFamily="34" charset="-120"/>
              </a:rPr>
              <a:t>) and explain the conceptual distinction between </a:t>
            </a:r>
            <a:pPr algn="l" indent="0" marL="0">
              <a:lnSpc>
                <a:spcPct val="123000"/>
              </a:lnSpc>
              <a:buNone/>
            </a:pPr>
            <a:r>
              <a:rPr lang="zh-CN" altLang="en-US" sz="1550" i="1" dirty="0">
                <a:solidFill>
                  <a:srgbClr val="3C3939"/>
                </a:solidFill>
                <a:latin typeface="Inter" pitchFamily="34" charset="0"/>
                <a:ea typeface="Inter" pitchFamily="34" charset="-122"/>
                <a:cs typeface="Inter" pitchFamily="34" charset="-120"/>
              </a:rPr>
              <a:t>xing</a:t>
            </a:r>
            <a:pPr algn="l" indent="0" marL="0">
              <a:lnSpc>
                <a:spcPct val="123000"/>
              </a:lnSpc>
              <a:buNone/>
            </a:pPr>
            <a:r>
              <a:rPr lang="zh-CN" altLang="en-US" sz="1550" dirty="0">
                <a:solidFill>
                  <a:srgbClr val="3C3939"/>
                </a:solidFill>
                <a:latin typeface="Inter" pitchFamily="34" charset="0"/>
                <a:ea typeface="Inter" pitchFamily="34" charset="-122"/>
                <a:cs typeface="Inter" pitchFamily="34" charset="-120"/>
              </a:rPr>
              <a:t> 性 (nature) and </a:t>
            </a:r>
            <a:pPr algn="l" indent="0" marL="0">
              <a:lnSpc>
                <a:spcPct val="123000"/>
              </a:lnSpc>
              <a:buNone/>
            </a:pPr>
            <a:r>
              <a:rPr lang="zh-CN" altLang="en-US" sz="1550" i="1" dirty="0">
                <a:solidFill>
                  <a:srgbClr val="3C3939"/>
                </a:solidFill>
                <a:latin typeface="Inter" pitchFamily="34" charset="0"/>
                <a:ea typeface="Inter" pitchFamily="34" charset="-122"/>
                <a:cs typeface="Inter" pitchFamily="34" charset="-120"/>
              </a:rPr>
              <a:t>wei</a:t>
            </a:r>
            <a:pPr algn="l" indent="0" marL="0">
              <a:lnSpc>
                <a:spcPct val="123000"/>
              </a:lnSpc>
              <a:buNone/>
            </a:pPr>
            <a:r>
              <a:rPr lang="zh-CN" altLang="en-US" sz="1550" dirty="0">
                <a:solidFill>
                  <a:srgbClr val="3C3939"/>
                </a:solidFill>
                <a:latin typeface="Inter" pitchFamily="34" charset="0"/>
                <a:ea typeface="Inter" pitchFamily="34" charset="-122"/>
                <a:cs typeface="Inter" pitchFamily="34" charset="-120"/>
              </a:rPr>
              <a:t> 伪 (deliberate effort).</a:t>
            </a:r>
            <a:endParaRPr lang="zh-CN" sz="1550" dirty="0"/>
          </a:p>
        </p:txBody>
      </p:sp>
      <p:pic>
        <p:nvPicPr>
          <p:cNvPr id="7"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341208" y="1847552"/>
            <a:ext cx="3509180" cy="4131866"/>
          </a:xfrm>
          <a:prstGeom prst="rect">
            <a:avLst/>
          </a:prstGeom>
        </p:spPr>
      </p:pic>
      <p:sp>
        <p:nvSpPr>
          <p:cNvPr id="8" name="Text 4"/>
          <p:cNvSpPr/>
          <p:nvPr/>
        </p:nvSpPr>
        <p:spPr>
          <a:xfrm>
            <a:off x="5945138" y="1982688"/>
            <a:ext cx="301221" cy="376535"/>
          </a:xfrm>
          <a:prstGeom prst="rect">
            <a:avLst/>
          </a:prstGeom>
          <a:noFill/>
          <a:ln/>
        </p:spPr>
        <p:txBody>
          <a:bodyPr wrap="none" lIns="0" tIns="0" rIns="0" bIns="0" rtlCol="0" anchor="ctr"/>
          <a:lstStyle/>
          <a:p>
            <a:pPr algn="ctr" indent="0" marL="0">
              <a:lnSpc>
                <a:spcPct val="100000"/>
              </a:lnSpc>
              <a:buNone/>
            </a:pPr>
            <a:r>
              <a:rPr lang="en-US" sz="2350" b="1" dirty="0">
                <a:solidFill>
                  <a:srgbClr val="3C3939"/>
                </a:solidFill>
                <a:latin typeface="Inter Bold" pitchFamily="34" charset="0"/>
                <a:ea typeface="Inter Bold" pitchFamily="34" charset="-122"/>
                <a:cs typeface="Inter Bold" pitchFamily="34" charset="-120"/>
              </a:rPr>
              <a:t>2</a:t>
            </a:r>
            <a:endParaRPr lang="en-US" sz="2350" dirty="0"/>
          </a:p>
        </p:txBody>
      </p:sp>
      <p:sp>
        <p:nvSpPr>
          <p:cNvPr id="9" name="Text 5"/>
          <p:cNvSpPr/>
          <p:nvPr/>
        </p:nvSpPr>
        <p:spPr>
          <a:xfrm>
            <a:off x="4567421" y="2646065"/>
            <a:ext cx="3056754" cy="627459"/>
          </a:xfrm>
          <a:prstGeom prst="rect">
            <a:avLst/>
          </a:prstGeom>
          <a:noFill/>
          <a:ln/>
        </p:spPr>
        <p:txBody>
          <a:bodyPr wrap="square" lIns="0" tIns="0" rIns="0" bIns="0" rtlCol="0" anchor="t">
            <a:normAutofit/>
          </a:bodyPr>
          <a:lstStyle/>
          <a:p>
            <a:pPr algn="l" indent="0" marL="0">
              <a:lnSpc>
                <a:spcPct val="104000"/>
              </a:lnSpc>
              <a:buNone/>
            </a:pPr>
            <a:r>
              <a:rPr lang="en-US" sz="1950" b="1" dirty="0">
                <a:solidFill>
                  <a:srgbClr val="3C3939"/>
                </a:solidFill>
                <a:latin typeface="Inter Bold" pitchFamily="34" charset="0"/>
                <a:ea typeface="Inter Bold" pitchFamily="34" charset="-122"/>
                <a:cs typeface="Inter Bold" pitchFamily="34" charset="-120"/>
              </a:rPr>
              <a:t>Compare Opposing Metaphors</a:t>
            </a:r>
            <a:endParaRPr lang="en-US" sz="1950" dirty="0"/>
          </a:p>
        </p:txBody>
      </p:sp>
      <p:sp>
        <p:nvSpPr>
          <p:cNvPr id="10" name="Text 6"/>
          <p:cNvSpPr/>
          <p:nvPr/>
        </p:nvSpPr>
        <p:spPr>
          <a:xfrm>
            <a:off x="4567421" y="3375918"/>
            <a:ext cx="3056754" cy="2377281"/>
          </a:xfrm>
          <a:prstGeom prst="rect">
            <a:avLst/>
          </a:prstGeom>
          <a:noFill/>
          <a:ln/>
        </p:spPr>
        <p:txBody>
          <a:bodyPr wrap="square" lIns="0" tIns="0" rIns="0" bIns="0" rtlCol="0" anchor="t">
            <a:normAutofit/>
          </a:bodyPr>
          <a:lstStyle/>
          <a:p>
            <a:pPr algn="l" indent="0" marL="0">
              <a:lnSpc>
                <a:spcPct val="123000"/>
              </a:lnSpc>
              <a:buNone/>
            </a:pPr>
            <a:r>
              <a:rPr lang="zh-CN" altLang="en-US" sz="1550" dirty="0">
                <a:solidFill>
                  <a:srgbClr val="3C3939"/>
                </a:solidFill>
                <a:latin typeface="Inter" pitchFamily="34" charset="0"/>
                <a:ea typeface="Inter" pitchFamily="34" charset="-122"/>
                <a:cs typeface="Inter" pitchFamily="34" charset="-120"/>
              </a:rPr>
              <a:t>Mengzi's </a:t>
            </a:r>
            <a:pPr algn="l" indent="0" marL="0">
              <a:lnSpc>
                <a:spcPct val="123000"/>
              </a:lnSpc>
              <a:buNone/>
            </a:pPr>
            <a:r>
              <a:rPr lang="zh-CN" altLang="en-US" sz="1550" b="1" dirty="0">
                <a:solidFill>
                  <a:srgbClr val="3C3939"/>
                </a:solidFill>
                <a:latin typeface="Inter Bold" pitchFamily="34" charset="0"/>
                <a:ea typeface="Inter Bold" pitchFamily="34" charset="-122"/>
                <a:cs typeface="Inter Bold" pitchFamily="34" charset="-120"/>
              </a:rPr>
              <a:t>agricultural metaphor</a:t>
            </a:r>
            <a:pPr algn="l" indent="0" marL="0">
              <a:lnSpc>
                <a:spcPct val="123000"/>
              </a:lnSpc>
              <a:buNone/>
            </a:pPr>
            <a:r>
              <a:rPr lang="zh-CN" altLang="en-US" sz="1550" dirty="0">
                <a:solidFill>
                  <a:srgbClr val="3C3939"/>
                </a:solidFill>
                <a:latin typeface="Inter" pitchFamily="34" charset="0"/>
                <a:ea typeface="Inter" pitchFamily="34" charset="-122"/>
                <a:cs typeface="Inter" pitchFamily="34" charset="-120"/>
              </a:rPr>
              <a:t> (sprouts/端 growing into full virtue) versus Xunzi's </a:t>
            </a:r>
            <a:pPr algn="l" indent="0" marL="0">
              <a:lnSpc>
                <a:spcPct val="123000"/>
              </a:lnSpc>
              <a:buNone/>
            </a:pPr>
            <a:r>
              <a:rPr lang="zh-CN" altLang="en-US" sz="1550" b="1" dirty="0">
                <a:solidFill>
                  <a:srgbClr val="3C3939"/>
                </a:solidFill>
                <a:latin typeface="Inter Bold" pitchFamily="34" charset="0"/>
                <a:ea typeface="Inter Bold" pitchFamily="34" charset="-122"/>
                <a:cs typeface="Inter Bold" pitchFamily="34" charset="-120"/>
              </a:rPr>
              <a:t>craft metaphor</a:t>
            </a:r>
            <a:pPr algn="l" indent="0" marL="0">
              <a:lnSpc>
                <a:spcPct val="123000"/>
              </a:lnSpc>
              <a:buNone/>
            </a:pPr>
            <a:r>
              <a:rPr lang="zh-CN" altLang="en-US" sz="1550" dirty="0">
                <a:solidFill>
                  <a:srgbClr val="3C3939"/>
                </a:solidFill>
                <a:latin typeface="Inter" pitchFamily="34" charset="0"/>
                <a:ea typeface="Inter" pitchFamily="34" charset="-122"/>
                <a:cs typeface="Inter" pitchFamily="34" charset="-120"/>
              </a:rPr>
              <a:t> (crooked wood/枸木 requiring the press frame/隐栝). Each metaphor encodes a different conception of ethical cultivation.</a:t>
            </a:r>
            <a:endParaRPr lang="zh-CN" sz="1550" dirty="0"/>
          </a:p>
        </p:txBody>
      </p:sp>
      <p:pic>
        <p:nvPicPr>
          <p:cNvPr id="11"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021040" y="1847552"/>
            <a:ext cx="3509081" cy="4131866"/>
          </a:xfrm>
          <a:prstGeom prst="rect">
            <a:avLst/>
          </a:prstGeom>
        </p:spPr>
      </p:pic>
      <p:sp>
        <p:nvSpPr>
          <p:cNvPr id="12" name="Text 7"/>
          <p:cNvSpPr/>
          <p:nvPr/>
        </p:nvSpPr>
        <p:spPr>
          <a:xfrm>
            <a:off x="9624970" y="1982688"/>
            <a:ext cx="301221" cy="376535"/>
          </a:xfrm>
          <a:prstGeom prst="rect">
            <a:avLst/>
          </a:prstGeom>
          <a:noFill/>
          <a:ln/>
        </p:spPr>
        <p:txBody>
          <a:bodyPr wrap="none" lIns="0" tIns="0" rIns="0" bIns="0" rtlCol="0" anchor="ctr"/>
          <a:lstStyle/>
          <a:p>
            <a:pPr algn="ctr" indent="0" marL="0">
              <a:lnSpc>
                <a:spcPct val="100000"/>
              </a:lnSpc>
              <a:buNone/>
            </a:pPr>
            <a:r>
              <a:rPr lang="en-US" sz="2350" b="1" dirty="0">
                <a:solidFill>
                  <a:srgbClr val="3C3939"/>
                </a:solidFill>
                <a:latin typeface="Inter Bold" pitchFamily="34" charset="0"/>
                <a:ea typeface="Inter Bold" pitchFamily="34" charset="-122"/>
                <a:cs typeface="Inter Bold" pitchFamily="34" charset="-120"/>
              </a:rPr>
              <a:t>3</a:t>
            </a:r>
            <a:endParaRPr lang="en-US" sz="2350" dirty="0"/>
          </a:p>
        </p:txBody>
      </p:sp>
      <p:sp>
        <p:nvSpPr>
          <p:cNvPr id="13" name="Text 8"/>
          <p:cNvSpPr/>
          <p:nvPr/>
        </p:nvSpPr>
        <p:spPr>
          <a:xfrm>
            <a:off x="8247253" y="2646065"/>
            <a:ext cx="3056655" cy="627459"/>
          </a:xfrm>
          <a:prstGeom prst="rect">
            <a:avLst/>
          </a:prstGeom>
          <a:noFill/>
          <a:ln/>
        </p:spPr>
        <p:txBody>
          <a:bodyPr wrap="square" lIns="0" tIns="0" rIns="0" bIns="0" rtlCol="0" anchor="t">
            <a:normAutofit/>
          </a:bodyPr>
          <a:lstStyle/>
          <a:p>
            <a:pPr algn="l" indent="0" marL="0">
              <a:lnSpc>
                <a:spcPct val="104000"/>
              </a:lnSpc>
              <a:buNone/>
            </a:pPr>
            <a:r>
              <a:rPr lang="en-US" sz="1950" b="1" dirty="0">
                <a:solidFill>
                  <a:srgbClr val="3C3939"/>
                </a:solidFill>
                <a:latin typeface="Inter Bold" pitchFamily="34" charset="0"/>
                <a:ea typeface="Inter Bold" pitchFamily="34" charset="-122"/>
                <a:cs typeface="Inter Bold" pitchFamily="34" charset="-120"/>
              </a:rPr>
              <a:t>Analyse Competing Definitions of </a:t>
            </a:r>
            <a:pPr algn="l" indent="0" marL="0">
              <a:lnSpc>
                <a:spcPct val="104000"/>
              </a:lnSpc>
              <a:buNone/>
            </a:pPr>
            <a:r>
              <a:rPr lang="en-US" sz="1950" b="1" i="1" dirty="0">
                <a:solidFill>
                  <a:srgbClr val="3C3939"/>
                </a:solidFill>
                <a:latin typeface="Inter Bold" pitchFamily="34" charset="0"/>
                <a:ea typeface="Inter Bold" pitchFamily="34" charset="-122"/>
                <a:cs typeface="Inter Bold" pitchFamily="34" charset="-120"/>
              </a:rPr>
              <a:t>Xing</a:t>
            </a:r>
            <a:endParaRPr lang="en-US" sz="1950" dirty="0"/>
          </a:p>
        </p:txBody>
      </p:sp>
      <p:sp>
        <p:nvSpPr>
          <p:cNvPr id="14" name="Text 9"/>
          <p:cNvSpPr/>
          <p:nvPr/>
        </p:nvSpPr>
        <p:spPr>
          <a:xfrm>
            <a:off x="8247253" y="3375918"/>
            <a:ext cx="3056655" cy="1188641"/>
          </a:xfrm>
          <a:prstGeom prst="rect">
            <a:avLst/>
          </a:prstGeom>
          <a:noFill/>
          <a:ln/>
        </p:spPr>
        <p:txBody>
          <a:bodyPr wrap="square" lIns="0" tIns="0" rIns="0" bIns="0" rtlCol="0" anchor="t">
            <a:normAutofit/>
          </a:bodyPr>
          <a:lstStyle/>
          <a:p>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Directed potential (Mengzi) vs. raw untutored inclinations (Xunzi) — and the philosophical implications of each.</a:t>
            </a:r>
            <a:endParaRPr lang="en-US" sz="15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661475" y="867370"/>
            <a:ext cx="7702159" cy="627559"/>
          </a:xfrm>
          <a:prstGeom prst="rect">
            <a:avLst/>
          </a:prstGeom>
          <a:noFill/>
          <a:ln/>
        </p:spPr>
        <p:txBody>
          <a:bodyPr wrap="none" lIns="0" tIns="0" rIns="0" bIns="0" rtlCol="0" anchor="t"/>
          <a:lstStyle/>
          <a:p>
            <a:pPr algn="l" indent="0" marL="0">
              <a:lnSpc>
                <a:spcPct val="104000"/>
              </a:lnSpc>
              <a:buNone/>
            </a:pPr>
            <a:r>
              <a:rPr lang="en-US" sz="3950" b="1" dirty="0">
                <a:solidFill>
                  <a:srgbClr val="1B1B27"/>
                </a:solidFill>
                <a:latin typeface="Inter Bold" pitchFamily="34" charset="0"/>
                <a:ea typeface="Inter Bold" pitchFamily="34" charset="-122"/>
                <a:cs typeface="Inter Bold" pitchFamily="34" charset="-120"/>
              </a:rPr>
              <a:t>Learning Objectives — Part 2</a:t>
            </a:r>
            <a:endParaRPr lang="en-US" sz="3950" dirty="0"/>
          </a:p>
        </p:txBody>
      </p:sp>
      <p:pic>
        <p:nvPicPr>
          <p:cNvPr id="3"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1836341"/>
            <a:ext cx="5349047" cy="2943225"/>
          </a:xfrm>
          <a:prstGeom prst="rect">
            <a:avLst/>
          </a:prstGeom>
        </p:spPr>
      </p:pic>
      <p:sp>
        <p:nvSpPr>
          <p:cNvPr id="4" name="Text 1"/>
          <p:cNvSpPr/>
          <p:nvPr/>
        </p:nvSpPr>
        <p:spPr>
          <a:xfrm>
            <a:off x="3185338" y="1971477"/>
            <a:ext cx="301221" cy="376535"/>
          </a:xfrm>
          <a:prstGeom prst="rect">
            <a:avLst/>
          </a:prstGeom>
          <a:noFill/>
          <a:ln/>
        </p:spPr>
        <p:txBody>
          <a:bodyPr wrap="none" lIns="0" tIns="0" rIns="0" bIns="0" rtlCol="0" anchor="ctr"/>
          <a:lstStyle/>
          <a:p>
            <a:pPr algn="ctr" indent="0" marL="0">
              <a:lnSpc>
                <a:spcPct val="100000"/>
              </a:lnSpc>
              <a:buNone/>
            </a:pPr>
            <a:r>
              <a:rPr lang="en-US" sz="2350" b="1" dirty="0">
                <a:solidFill>
                  <a:srgbClr val="3C3939"/>
                </a:solidFill>
                <a:latin typeface="Inter Bold" pitchFamily="34" charset="0"/>
                <a:ea typeface="Inter Bold" pitchFamily="34" charset="-122"/>
                <a:cs typeface="Inter Bold" pitchFamily="34" charset="-120"/>
              </a:rPr>
              <a:t>1</a:t>
            </a:r>
            <a:endParaRPr lang="en-US" sz="2350" dirty="0"/>
          </a:p>
        </p:txBody>
      </p:sp>
      <p:sp>
        <p:nvSpPr>
          <p:cNvPr id="5" name="Text 2"/>
          <p:cNvSpPr/>
          <p:nvPr/>
        </p:nvSpPr>
        <p:spPr>
          <a:xfrm>
            <a:off x="887688" y="2634853"/>
            <a:ext cx="4896620" cy="627459"/>
          </a:xfrm>
          <a:prstGeom prst="rect">
            <a:avLst/>
          </a:prstGeom>
          <a:noFill/>
          <a:ln/>
        </p:spPr>
        <p:txBody>
          <a:bodyPr wrap="square" lIns="0" tIns="0" rIns="0" bIns="0" rtlCol="0" anchor="t">
            <a:normAutofit/>
          </a:bodyPr>
          <a:lstStyle/>
          <a:p>
            <a:pPr algn="l" indent="0" marL="0">
              <a:lnSpc>
                <a:spcPct val="104000"/>
              </a:lnSpc>
              <a:buNone/>
            </a:pPr>
            <a:r>
              <a:rPr lang="en-US" sz="1950" b="1" dirty="0">
                <a:solidFill>
                  <a:srgbClr val="3C3939"/>
                </a:solidFill>
                <a:latin typeface="Inter Bold" pitchFamily="34" charset="0"/>
                <a:ea typeface="Inter Bold" pitchFamily="34" charset="-122"/>
                <a:cs typeface="Inter Bold" pitchFamily="34" charset="-120"/>
              </a:rPr>
              <a:t>Evaluate the Complementarian Interpretation</a:t>
            </a:r>
            <a:endParaRPr lang="en-US" sz="1950" dirty="0"/>
          </a:p>
        </p:txBody>
      </p:sp>
      <p:sp>
        <p:nvSpPr>
          <p:cNvPr id="6" name="Text 3"/>
          <p:cNvSpPr/>
          <p:nvPr/>
        </p:nvSpPr>
        <p:spPr>
          <a:xfrm>
            <a:off x="887688" y="3364706"/>
            <a:ext cx="4896620" cy="1188641"/>
          </a:xfrm>
          <a:prstGeom prst="rect">
            <a:avLst/>
          </a:prstGeom>
          <a:noFill/>
          <a:ln/>
        </p:spPr>
        <p:txBody>
          <a:bodyPr wrap="square" lIns="0" tIns="0" rIns="0" bIns="0" rtlCol="0" anchor="t">
            <a:normAutofit/>
          </a:bodyPr>
          <a:lstStyle/>
          <a:p>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Does Mengzi vs. Xunzi represent a </a:t>
            </a:r>
            <a:pPr algn="l" indent="0" marL="0">
              <a:lnSpc>
                <a:spcPct val="123000"/>
              </a:lnSpc>
              <a:buNone/>
            </a:pPr>
            <a:r>
              <a:rPr lang="en-US" sz="1550" b="1" dirty="0">
                <a:solidFill>
                  <a:srgbClr val="3C3939"/>
                </a:solidFill>
                <a:latin typeface="Inter Bold" pitchFamily="34" charset="0"/>
                <a:ea typeface="Inter Bold" pitchFamily="34" charset="-122"/>
                <a:cs typeface="Inter Bold" pitchFamily="34" charset="-120"/>
              </a:rPr>
              <a:t>terminological</a:t>
            </a:r>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 disagreement (different definitions of </a:t>
            </a:r>
            <a:pPr algn="l" indent="0" marL="0">
              <a:lnSpc>
                <a:spcPct val="123000"/>
              </a:lnSpc>
              <a:buNone/>
            </a:pPr>
            <a:r>
              <a:rPr lang="en-US" sz="1550" i="1" dirty="0">
                <a:solidFill>
                  <a:srgbClr val="3C3939"/>
                </a:solidFill>
                <a:latin typeface="Inter" pitchFamily="34" charset="0"/>
                <a:ea typeface="Inter" pitchFamily="34" charset="-122"/>
                <a:cs typeface="Inter" pitchFamily="34" charset="-120"/>
              </a:rPr>
              <a:t>xing</a:t>
            </a:r>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 or a </a:t>
            </a:r>
            <a:pPr algn="l" indent="0" marL="0">
              <a:lnSpc>
                <a:spcPct val="123000"/>
              </a:lnSpc>
              <a:buNone/>
            </a:pPr>
            <a:r>
              <a:rPr lang="en-US" sz="1550" b="1" dirty="0">
                <a:solidFill>
                  <a:srgbClr val="3C3939"/>
                </a:solidFill>
                <a:latin typeface="Inter Bold" pitchFamily="34" charset="0"/>
                <a:ea typeface="Inter Bold" pitchFamily="34" charset="-122"/>
                <a:cs typeface="Inter Bold" pitchFamily="34" charset="-120"/>
              </a:rPr>
              <a:t>substantive</a:t>
            </a:r>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 one (Xunzi denies the very existence of the "sprouts" as innate moral tendencies)?</a:t>
            </a:r>
            <a:endParaRPr lang="en-US" sz="1550" dirty="0"/>
          </a:p>
        </p:txBody>
      </p:sp>
      <p:pic>
        <p:nvPicPr>
          <p:cNvPr id="7"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181173" y="1836341"/>
            <a:ext cx="5349047" cy="2943225"/>
          </a:xfrm>
          <a:prstGeom prst="rect">
            <a:avLst/>
          </a:prstGeom>
        </p:spPr>
      </p:pic>
      <p:sp>
        <p:nvSpPr>
          <p:cNvPr id="8" name="Text 4"/>
          <p:cNvSpPr/>
          <p:nvPr/>
        </p:nvSpPr>
        <p:spPr>
          <a:xfrm>
            <a:off x="8705037" y="1971477"/>
            <a:ext cx="301221" cy="376535"/>
          </a:xfrm>
          <a:prstGeom prst="rect">
            <a:avLst/>
          </a:prstGeom>
          <a:noFill/>
          <a:ln/>
        </p:spPr>
        <p:txBody>
          <a:bodyPr wrap="none" lIns="0" tIns="0" rIns="0" bIns="0" rtlCol="0" anchor="ctr"/>
          <a:lstStyle/>
          <a:p>
            <a:pPr algn="ctr" indent="0" marL="0">
              <a:lnSpc>
                <a:spcPct val="100000"/>
              </a:lnSpc>
              <a:buNone/>
            </a:pPr>
            <a:r>
              <a:rPr lang="en-US" sz="2350" b="1" dirty="0">
                <a:solidFill>
                  <a:srgbClr val="3C3939"/>
                </a:solidFill>
                <a:latin typeface="Inter Bold" pitchFamily="34" charset="0"/>
                <a:ea typeface="Inter Bold" pitchFamily="34" charset="-122"/>
                <a:cs typeface="Inter Bold" pitchFamily="34" charset="-120"/>
              </a:rPr>
              <a:t>2</a:t>
            </a:r>
            <a:endParaRPr lang="en-US" sz="2350" dirty="0"/>
          </a:p>
        </p:txBody>
      </p:sp>
      <p:sp>
        <p:nvSpPr>
          <p:cNvPr id="9" name="Text 5"/>
          <p:cNvSpPr/>
          <p:nvPr/>
        </p:nvSpPr>
        <p:spPr>
          <a:xfrm>
            <a:off x="6407387" y="2634853"/>
            <a:ext cx="3936108" cy="313730"/>
          </a:xfrm>
          <a:prstGeom prst="rect">
            <a:avLst/>
          </a:prstGeom>
          <a:noFill/>
          <a:ln/>
        </p:spPr>
        <p:txBody>
          <a:bodyPr wrap="none" lIns="0" tIns="0" rIns="0" bIns="0" rtlCol="0" anchor="t"/>
          <a:lstStyle/>
          <a:p>
            <a:pPr algn="l" indent="0" marL="0">
              <a:lnSpc>
                <a:spcPct val="104000"/>
              </a:lnSpc>
              <a:buNone/>
            </a:pPr>
            <a:r>
              <a:rPr lang="en-US" sz="1950" b="1" dirty="0">
                <a:solidFill>
                  <a:srgbClr val="3C3939"/>
                </a:solidFill>
                <a:latin typeface="Inter Bold" pitchFamily="34" charset="0"/>
                <a:ea typeface="Inter Bold" pitchFamily="34" charset="-122"/>
                <a:cs typeface="Inter Bold" pitchFamily="34" charset="-120"/>
              </a:rPr>
              <a:t>Articulate and Defend a Position</a:t>
            </a:r>
            <a:endParaRPr lang="en-US" sz="1950" dirty="0"/>
          </a:p>
        </p:txBody>
      </p:sp>
      <p:sp>
        <p:nvSpPr>
          <p:cNvPr id="10" name="Text 6"/>
          <p:cNvSpPr/>
          <p:nvPr/>
        </p:nvSpPr>
        <p:spPr>
          <a:xfrm>
            <a:off x="6407387" y="3050977"/>
            <a:ext cx="4896620" cy="1188641"/>
          </a:xfrm>
          <a:prstGeom prst="rect">
            <a:avLst/>
          </a:prstGeom>
          <a:noFill/>
          <a:ln/>
        </p:spPr>
        <p:txBody>
          <a:bodyPr wrap="square" lIns="0" tIns="0" rIns="0" bIns="0" rtlCol="0" anchor="t">
            <a:normAutofit/>
          </a:bodyPr>
          <a:lstStyle/>
          <a:p>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Using textual evidence from </a:t>
            </a:r>
            <a:pPr algn="l" indent="0" marL="0">
              <a:lnSpc>
                <a:spcPct val="123000"/>
              </a:lnSpc>
              <a:buNone/>
            </a:pPr>
            <a:r>
              <a:rPr lang="en-US" sz="1550" i="1" dirty="0">
                <a:solidFill>
                  <a:srgbClr val="3C3939"/>
                </a:solidFill>
                <a:latin typeface="Inter" pitchFamily="34" charset="0"/>
                <a:ea typeface="Inter" pitchFamily="34" charset="-122"/>
                <a:cs typeface="Inter" pitchFamily="34" charset="-120"/>
              </a:rPr>
              <a:t>Mengzi</a:t>
            </a:r>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 6A:1–4 and </a:t>
            </a:r>
            <a:pPr algn="l" indent="0" marL="0">
              <a:lnSpc>
                <a:spcPct val="123000"/>
              </a:lnSpc>
              <a:buNone/>
            </a:pPr>
            <a:r>
              <a:rPr lang="en-US" sz="1550" i="1" dirty="0">
                <a:solidFill>
                  <a:srgbClr val="3C3939"/>
                </a:solidFill>
                <a:latin typeface="Inter" pitchFamily="34" charset="0"/>
                <a:ea typeface="Inter" pitchFamily="34" charset="-122"/>
                <a:cs typeface="Inter" pitchFamily="34" charset="-120"/>
              </a:rPr>
              <a:t>Xunzi</a:t>
            </a:r>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 Ch.23, support arguments and counterarguments in the structured classroom debate.</a:t>
            </a:r>
            <a:endParaRPr lang="en-US" sz="1550" dirty="0"/>
          </a:p>
        </p:txBody>
      </p:sp>
      <p:sp>
        <p:nvSpPr>
          <p:cNvPr id="11" name="Shape 7"/>
          <p:cNvSpPr/>
          <p:nvPr/>
        </p:nvSpPr>
        <p:spPr>
          <a:xfrm>
            <a:off x="661475" y="4971554"/>
            <a:ext cx="10868745" cy="1018977"/>
          </a:xfrm>
          <a:prstGeom prst="roundRect">
            <a:avLst>
              <a:gd name="adj" fmla="val 8278"/>
            </a:avLst>
          </a:prstGeom>
          <a:solidFill>
            <a:srgbClr val="E1E1EA"/>
          </a:solidFill>
          <a:ln/>
        </p:spPr>
      </p:sp>
      <p:pic>
        <p:nvPicPr>
          <p:cNvPr id="12" name="Image 2" descr="preencoded.png">    </p:cNvPr>
          <p:cNvPicPr>
            <a:picLocks noChangeAspect="1"/>
          </p:cNvPicPr>
          <p:nvPr/>
        </p:nvPicPr>
        <p:blipFill>
          <a:blip r:embed="rId5"/>
          <a:stretch>
            <a:fillRect/>
          </a:stretch>
        </p:blipFill>
        <p:spPr>
          <a:xfrm>
            <a:off x="862289" y="5250061"/>
            <a:ext cx="251017" cy="200819"/>
          </a:xfrm>
          <a:prstGeom prst="rect">
            <a:avLst/>
          </a:prstGeom>
        </p:spPr>
      </p:pic>
      <p:sp>
        <p:nvSpPr>
          <p:cNvPr id="13" name="Text 8"/>
          <p:cNvSpPr/>
          <p:nvPr/>
        </p:nvSpPr>
        <p:spPr>
          <a:xfrm>
            <a:off x="1314119" y="5192415"/>
            <a:ext cx="10015287" cy="594320"/>
          </a:xfrm>
          <a:prstGeom prst="rect">
            <a:avLst/>
          </a:prstGeom>
          <a:noFill/>
          <a:ln/>
        </p:spPr>
        <p:txBody>
          <a:bodyPr wrap="square" lIns="0" tIns="0" rIns="0" bIns="0" rtlCol="0" anchor="t">
            <a:normAutofit/>
          </a:bodyPr>
          <a:lstStyle/>
          <a:p>
            <a:pPr algn="l" indent="0" marL="0">
              <a:lnSpc>
                <a:spcPct val="123000"/>
              </a:lnSpc>
              <a:buNone/>
            </a:pPr>
            <a:r>
              <a:rPr lang="en-US" sz="1550" dirty="0">
                <a:solidFill>
                  <a:srgbClr val="000000"/>
                </a:solidFill>
                <a:latin typeface="Inter" pitchFamily="34" charset="0"/>
                <a:ea typeface="Inter" pitchFamily="34" charset="-122"/>
                <a:cs typeface="Inter" pitchFamily="34" charset="-120"/>
              </a:rPr>
              <a:t>Objectives 1–3 focus on reconstructing and analysing the two positions separately. Objectives 4–5 move from analysis to evaluation and active participation.</a:t>
            </a:r>
            <a:endParaRPr lang="en-US" sz="15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661475" y="890191"/>
            <a:ext cx="9895235" cy="664468"/>
          </a:xfrm>
          <a:prstGeom prst="rect">
            <a:avLst/>
          </a:prstGeom>
          <a:noFill/>
          <a:ln/>
        </p:spPr>
        <p:txBody>
          <a:bodyPr wrap="none" lIns="0" tIns="0" rIns="0" bIns="0" rtlCol="0" anchor="t"/>
          <a:lstStyle/>
          <a:p>
            <a:pPr algn="l" indent="0" marL="0">
              <a:lnSpc>
                <a:spcPct val="104000"/>
              </a:lnSpc>
              <a:buNone/>
            </a:pPr>
            <a:r>
              <a:rPr lang="en-US" sz="4150" b="1" dirty="0">
                <a:solidFill>
                  <a:srgbClr val="1B1B27"/>
                </a:solidFill>
                <a:latin typeface="Inter Bold" pitchFamily="34" charset="0"/>
                <a:ea typeface="Inter Bold" pitchFamily="34" charset="-122"/>
                <a:cs typeface="Inter Bold" pitchFamily="34" charset="-120"/>
              </a:rPr>
              <a:t>Three Core Philosophical Questions</a:t>
            </a:r>
            <a:endParaRPr lang="en-US" sz="4150" dirty="0"/>
          </a:p>
        </p:txBody>
      </p:sp>
      <p:sp>
        <p:nvSpPr>
          <p:cNvPr id="3" name="Text 1"/>
          <p:cNvSpPr/>
          <p:nvPr/>
        </p:nvSpPr>
        <p:spPr>
          <a:xfrm>
            <a:off x="661475" y="1937345"/>
            <a:ext cx="11478330" cy="323155"/>
          </a:xfrm>
          <a:prstGeom prst="rect">
            <a:avLst/>
          </a:prstGeom>
          <a:noFill/>
          <a:ln/>
        </p:spPr>
        <p:txBody>
          <a:bodyPr wrap="none" lIns="0" tIns="0" rIns="0" bIns="0" rtlCol="0" anchor="t"/>
          <a:lstStyle/>
          <a:p>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These three questions structure the entire session and should be kept in mind throughout the debate.</a:t>
            </a:r>
            <a:endParaRPr lang="en-US" sz="1650" dirty="0"/>
          </a:p>
        </p:txBody>
      </p:sp>
      <p:sp>
        <p:nvSpPr>
          <p:cNvPr id="4" name="Shape 2"/>
          <p:cNvSpPr/>
          <p:nvPr/>
        </p:nvSpPr>
        <p:spPr>
          <a:xfrm>
            <a:off x="661475" y="2475805"/>
            <a:ext cx="3495389" cy="3491905"/>
          </a:xfrm>
          <a:prstGeom prst="roundRect">
            <a:avLst>
              <a:gd name="adj" fmla="val 2558"/>
            </a:avLst>
          </a:prstGeom>
          <a:solidFill>
            <a:srgbClr val="F2EEEE"/>
          </a:solidFill>
          <a:ln w="12700">
            <a:solidFill>
              <a:srgbClr val="D8D4D4"/>
            </a:solidFill>
            <a:prstDash val="solid"/>
          </a:ln>
        </p:spPr>
      </p:sp>
      <p:sp>
        <p:nvSpPr>
          <p:cNvPr id="5" name="Text 3"/>
          <p:cNvSpPr/>
          <p:nvPr/>
        </p:nvSpPr>
        <p:spPr>
          <a:xfrm>
            <a:off x="886795" y="2701131"/>
            <a:ext cx="3029767" cy="332184"/>
          </a:xfrm>
          <a:prstGeom prst="rect">
            <a:avLst/>
          </a:prstGeom>
          <a:noFill/>
          <a:ln/>
        </p:spPr>
        <p:txBody>
          <a:bodyPr wrap="none" lIns="0" tIns="0" rIns="0" bIns="0" rtlCol="0" anchor="t"/>
          <a:lstStyle/>
          <a:p>
            <a:pPr algn="l" indent="0" marL="0">
              <a:lnSpc>
                <a:spcPct val="104000"/>
              </a:lnSpc>
              <a:buNone/>
            </a:pPr>
            <a:r>
              <a:rPr lang="en-US" sz="2050" b="1" dirty="0">
                <a:solidFill>
                  <a:srgbClr val="3C3939"/>
                </a:solidFill>
                <a:latin typeface="Inter Bold" pitchFamily="34" charset="0"/>
                <a:ea typeface="Inter Bold" pitchFamily="34" charset="-122"/>
                <a:cs typeface="Inter Bold" pitchFamily="34" charset="-120"/>
              </a:rPr>
              <a:t>Q1 — Xunzi's Definition</a:t>
            </a:r>
            <a:endParaRPr lang="en-US" sz="2050" dirty="0"/>
          </a:p>
        </p:txBody>
      </p:sp>
      <p:sp>
        <p:nvSpPr>
          <p:cNvPr id="6" name="Text 4"/>
          <p:cNvSpPr/>
          <p:nvPr/>
        </p:nvSpPr>
        <p:spPr>
          <a:xfrm>
            <a:off x="886795" y="3148112"/>
            <a:ext cx="3044749" cy="2262088"/>
          </a:xfrm>
          <a:prstGeom prst="rect">
            <a:avLst/>
          </a:prstGeom>
          <a:noFill/>
          <a:ln/>
        </p:spPr>
        <p:txBody>
          <a:bodyPr wrap="square" lIns="0" tIns="0" rIns="0" bIns="0" rtlCol="0" anchor="t">
            <a:normAutofit/>
          </a:bodyPr>
          <a:lstStyle/>
          <a:p>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How does Xunzi define </a:t>
            </a:r>
            <a:pPr algn="l" indent="0" marL="0">
              <a:lnSpc>
                <a:spcPct val="127000"/>
              </a:lnSpc>
              <a:buNone/>
            </a:pPr>
            <a:r>
              <a:rPr lang="en-US" sz="1650" i="1" dirty="0">
                <a:solidFill>
                  <a:srgbClr val="3C3939"/>
                </a:solidFill>
                <a:latin typeface="Inter" pitchFamily="34" charset="0"/>
                <a:ea typeface="Inter" pitchFamily="34" charset="-122"/>
                <a:cs typeface="Inter" pitchFamily="34" charset="-120"/>
              </a:rPr>
              <a:t>xing</a:t>
            </a:r>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 and why are "fondness for profit, feelings of hate and dislike, and fondness for sensual pleasures" </a:t>
            </a:r>
            <a:pPr algn="l" indent="0" marL="0">
              <a:lnSpc>
                <a:spcPct val="127000"/>
              </a:lnSpc>
              <a:buNone/>
            </a:pPr>
            <a:r>
              <a:rPr lang="en-US" sz="1650" i="1" dirty="0">
                <a:solidFill>
                  <a:srgbClr val="3C3939"/>
                </a:solidFill>
                <a:latin typeface="Inter" pitchFamily="34" charset="0"/>
                <a:ea typeface="Inter" pitchFamily="34" charset="-122"/>
                <a:cs typeface="Inter" pitchFamily="34" charset="-120"/>
              </a:rPr>
              <a:t>bad</a:t>
            </a:r>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 His answer depends entirely on his definition of nature.</a:t>
            </a:r>
            <a:endParaRPr lang="en-US" sz="1650" dirty="0"/>
          </a:p>
        </p:txBody>
      </p:sp>
      <p:sp>
        <p:nvSpPr>
          <p:cNvPr id="7" name="Shape 5"/>
          <p:cNvSpPr/>
          <p:nvPr/>
        </p:nvSpPr>
        <p:spPr>
          <a:xfrm>
            <a:off x="4348153" y="2475805"/>
            <a:ext cx="3495389" cy="3491905"/>
          </a:xfrm>
          <a:prstGeom prst="roundRect">
            <a:avLst>
              <a:gd name="adj" fmla="val 2558"/>
            </a:avLst>
          </a:prstGeom>
          <a:solidFill>
            <a:srgbClr val="F2EEEE"/>
          </a:solidFill>
          <a:ln w="12700">
            <a:solidFill>
              <a:srgbClr val="D8D4D4"/>
            </a:solidFill>
            <a:prstDash val="solid"/>
          </a:ln>
        </p:spPr>
      </p:sp>
      <p:sp>
        <p:nvSpPr>
          <p:cNvPr id="8" name="Text 6"/>
          <p:cNvSpPr/>
          <p:nvPr/>
        </p:nvSpPr>
        <p:spPr>
          <a:xfrm>
            <a:off x="4573473" y="2701131"/>
            <a:ext cx="3044749" cy="664369"/>
          </a:xfrm>
          <a:prstGeom prst="rect">
            <a:avLst/>
          </a:prstGeom>
          <a:noFill/>
          <a:ln/>
        </p:spPr>
        <p:txBody>
          <a:bodyPr wrap="square" lIns="0" tIns="0" rIns="0" bIns="0" rtlCol="0" anchor="t">
            <a:normAutofit/>
          </a:bodyPr>
          <a:lstStyle/>
          <a:p>
            <a:pPr algn="l" indent="0" marL="0">
              <a:lnSpc>
                <a:spcPct val="104000"/>
              </a:lnSpc>
              <a:buNone/>
            </a:pPr>
            <a:r>
              <a:rPr lang="en-US" sz="2050" b="1" dirty="0">
                <a:solidFill>
                  <a:srgbClr val="3C3939"/>
                </a:solidFill>
                <a:latin typeface="Inter Bold" pitchFamily="34" charset="0"/>
                <a:ea typeface="Inter Bold" pitchFamily="34" charset="-122"/>
                <a:cs typeface="Inter Bold" pitchFamily="34" charset="-120"/>
              </a:rPr>
              <a:t>Q2 — Mengzi's Rebuttal</a:t>
            </a:r>
            <a:endParaRPr lang="en-US" sz="2050" dirty="0"/>
          </a:p>
        </p:txBody>
      </p:sp>
      <p:sp>
        <p:nvSpPr>
          <p:cNvPr id="9" name="Text 7"/>
          <p:cNvSpPr/>
          <p:nvPr/>
        </p:nvSpPr>
        <p:spPr>
          <a:xfrm>
            <a:off x="4573473" y="3480296"/>
            <a:ext cx="3044749" cy="2262088"/>
          </a:xfrm>
          <a:prstGeom prst="rect">
            <a:avLst/>
          </a:prstGeom>
          <a:noFill/>
          <a:ln/>
        </p:spPr>
        <p:txBody>
          <a:bodyPr wrap="square" lIns="0" tIns="0" rIns="0" bIns="0" rtlCol="0" anchor="t">
            <a:normAutofit/>
          </a:bodyPr>
          <a:lstStyle/>
          <a:p>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How would Mengzi refute Xunzi? Mengzi would argue Xunzi mistakes the raw material for the nature itself — </a:t>
            </a:r>
            <a:pPr algn="l" indent="0" marL="0">
              <a:lnSpc>
                <a:spcPct val="127000"/>
              </a:lnSpc>
              <a:buNone/>
            </a:pPr>
            <a:r>
              <a:rPr lang="en-US" sz="1650" i="1" dirty="0">
                <a:solidFill>
                  <a:srgbClr val="3C3939"/>
                </a:solidFill>
                <a:latin typeface="Inter" pitchFamily="34" charset="0"/>
                <a:ea typeface="Inter" pitchFamily="34" charset="-122"/>
                <a:cs typeface="Inter" pitchFamily="34" charset="-120"/>
              </a:rPr>
              <a:t>xing</a:t>
            </a:r>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 is a thing's </a:t>
            </a:r>
            <a:pPr algn="l" indent="0" marL="0">
              <a:lnSpc>
                <a:spcPct val="127000"/>
              </a:lnSpc>
              <a:buNone/>
            </a:pPr>
            <a:r>
              <a:rPr lang="en-US" sz="1650" i="1" dirty="0">
                <a:solidFill>
                  <a:srgbClr val="3C3939"/>
                </a:solidFill>
                <a:latin typeface="Inter" pitchFamily="34" charset="0"/>
                <a:ea typeface="Inter" pitchFamily="34" charset="-122"/>
                <a:cs typeface="Inter" pitchFamily="34" charset="-120"/>
              </a:rPr>
              <a:t>telos</a:t>
            </a:r>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 its directed potential toward its proper end.</a:t>
            </a:r>
            <a:endParaRPr lang="en-US" sz="1650" dirty="0"/>
          </a:p>
        </p:txBody>
      </p:sp>
      <p:sp>
        <p:nvSpPr>
          <p:cNvPr id="10" name="Shape 8"/>
          <p:cNvSpPr/>
          <p:nvPr/>
        </p:nvSpPr>
        <p:spPr>
          <a:xfrm>
            <a:off x="8034831" y="2475805"/>
            <a:ext cx="3495389" cy="3491905"/>
          </a:xfrm>
          <a:prstGeom prst="roundRect">
            <a:avLst>
              <a:gd name="adj" fmla="val 2558"/>
            </a:avLst>
          </a:prstGeom>
          <a:solidFill>
            <a:srgbClr val="F2EEEE"/>
          </a:solidFill>
          <a:ln w="12700">
            <a:solidFill>
              <a:srgbClr val="D8D4D4"/>
            </a:solidFill>
            <a:prstDash val="solid"/>
          </a:ln>
        </p:spPr>
      </p:sp>
      <p:sp>
        <p:nvSpPr>
          <p:cNvPr id="11" name="Text 9"/>
          <p:cNvSpPr/>
          <p:nvPr/>
        </p:nvSpPr>
        <p:spPr>
          <a:xfrm>
            <a:off x="8260151" y="2701131"/>
            <a:ext cx="2658004" cy="332184"/>
          </a:xfrm>
          <a:prstGeom prst="rect">
            <a:avLst/>
          </a:prstGeom>
          <a:noFill/>
          <a:ln/>
        </p:spPr>
        <p:txBody>
          <a:bodyPr wrap="none" lIns="0" tIns="0" rIns="0" bIns="0" rtlCol="0" anchor="t"/>
          <a:lstStyle/>
          <a:p>
            <a:pPr algn="l" indent="0" marL="0">
              <a:lnSpc>
                <a:spcPct val="104000"/>
              </a:lnSpc>
              <a:buNone/>
            </a:pPr>
            <a:r>
              <a:rPr lang="en-US" sz="2050" b="1" dirty="0">
                <a:solidFill>
                  <a:srgbClr val="3C3939"/>
                </a:solidFill>
                <a:latin typeface="Inter Bold" pitchFamily="34" charset="0"/>
                <a:ea typeface="Inter Bold" pitchFamily="34" charset="-122"/>
                <a:cs typeface="Inter Bold" pitchFamily="34" charset="-120"/>
              </a:rPr>
              <a:t>Q3 — Who Wins?</a:t>
            </a:r>
            <a:endParaRPr lang="en-US" sz="2050" dirty="0"/>
          </a:p>
        </p:txBody>
      </p:sp>
      <p:sp>
        <p:nvSpPr>
          <p:cNvPr id="12" name="Text 10"/>
          <p:cNvSpPr/>
          <p:nvPr/>
        </p:nvSpPr>
        <p:spPr>
          <a:xfrm>
            <a:off x="8260151" y="3148112"/>
            <a:ext cx="3044749" cy="1938933"/>
          </a:xfrm>
          <a:prstGeom prst="rect">
            <a:avLst/>
          </a:prstGeom>
          <a:noFill/>
          <a:ln/>
        </p:spPr>
        <p:txBody>
          <a:bodyPr wrap="square" lIns="0" tIns="0" rIns="0" bIns="0" rtlCol="0" anchor="t">
            <a:normAutofit/>
          </a:bodyPr>
          <a:lstStyle/>
          <a:p>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If they define </a:t>
            </a:r>
            <a:pPr algn="l" indent="0" marL="0">
              <a:lnSpc>
                <a:spcPct val="127000"/>
              </a:lnSpc>
              <a:buNone/>
            </a:pPr>
            <a:r>
              <a:rPr lang="en-US" sz="1650" i="1" dirty="0">
                <a:solidFill>
                  <a:srgbClr val="3C3939"/>
                </a:solidFill>
                <a:latin typeface="Inter" pitchFamily="34" charset="0"/>
                <a:ea typeface="Inter" pitchFamily="34" charset="-122"/>
                <a:cs typeface="Inter" pitchFamily="34" charset="-120"/>
              </a:rPr>
              <a:t>xing</a:t>
            </a:r>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 differently, they may be talking past each other. But Xunzi goes deeper: he </a:t>
            </a:r>
            <a:pPr algn="l" indent="0" marL="0">
              <a:lnSpc>
                <a:spcPct val="127000"/>
              </a:lnSpc>
              <a:buNone/>
            </a:pPr>
            <a:r>
              <a:rPr lang="en-US" sz="1650" b="1" dirty="0">
                <a:solidFill>
                  <a:srgbClr val="3C3939"/>
                </a:solidFill>
                <a:latin typeface="Inter Bold" pitchFamily="34" charset="0"/>
                <a:ea typeface="Inter Bold" pitchFamily="34" charset="-122"/>
                <a:cs typeface="Inter Bold" pitchFamily="34" charset="-120"/>
              </a:rPr>
              <a:t>denies the sprouts exist at all</a:t>
            </a:r>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 as innate moral tendencies.</a:t>
            </a:r>
            <a:endParaRPr lang="en-US" sz="16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Shape 0"/>
          <p:cNvSpPr/>
          <p:nvPr/>
        </p:nvSpPr>
        <p:spPr>
          <a:xfrm>
            <a:off x="661475" y="1076127"/>
            <a:ext cx="2666536" cy="444103"/>
          </a:xfrm>
          <a:prstGeom prst="roundRect">
            <a:avLst>
              <a:gd name="adj" fmla="val 17876"/>
            </a:avLst>
          </a:prstGeom>
          <a:solidFill>
            <a:srgbClr val="E1E1EA"/>
          </a:solidFill>
          <a:ln/>
        </p:spPr>
      </p:sp>
      <p:sp>
        <p:nvSpPr>
          <p:cNvPr id="4" name="Text 1"/>
          <p:cNvSpPr/>
          <p:nvPr/>
        </p:nvSpPr>
        <p:spPr>
          <a:xfrm>
            <a:off x="803156" y="1146969"/>
            <a:ext cx="2992760" cy="302419"/>
          </a:xfrm>
          <a:prstGeom prst="rect">
            <a:avLst/>
          </a:prstGeom>
          <a:noFill/>
          <a:ln/>
        </p:spPr>
        <p:txBody>
          <a:bodyPr wrap="none" lIns="0" tIns="0" rIns="0" bIns="0" rtlCol="0" anchor="t"/>
          <a:lstStyle/>
          <a:p>
            <a:pPr algn="l" indent="0" marL="0">
              <a:lnSpc>
                <a:spcPct val="133000"/>
              </a:lnSpc>
              <a:buNone/>
            </a:pPr>
            <a:r>
              <a:rPr lang="en-US" sz="1450" dirty="0">
                <a:solidFill>
                  <a:srgbClr val="3C3939"/>
                </a:solidFill>
                <a:latin typeface="Inter" pitchFamily="34" charset="0"/>
                <a:ea typeface="Inter" pitchFamily="34" charset="-122"/>
                <a:cs typeface="Inter" pitchFamily="34" charset="-120"/>
              </a:rPr>
              <a:t>ACADEMIC BACKGROUND</a:t>
            </a:r>
            <a:endParaRPr lang="en-US" sz="1450" dirty="0"/>
          </a:p>
        </p:txBody>
      </p:sp>
      <p:sp>
        <p:nvSpPr>
          <p:cNvPr id="5" name="Text 2"/>
          <p:cNvSpPr/>
          <p:nvPr/>
        </p:nvSpPr>
        <p:spPr>
          <a:xfrm>
            <a:off x="661475" y="1614686"/>
            <a:ext cx="6296860" cy="3056930"/>
          </a:xfrm>
          <a:prstGeom prst="rect">
            <a:avLst/>
          </a:prstGeom>
          <a:noFill/>
          <a:ln/>
        </p:spPr>
        <p:txBody>
          <a:bodyPr wrap="square" lIns="0" tIns="0" rIns="0" bIns="0" rtlCol="0" anchor="t">
            <a:normAutofit/>
          </a:bodyPr>
          <a:lstStyle/>
          <a:p>
            <a:pPr algn="l" indent="0" marL="0">
              <a:lnSpc>
                <a:spcPct val="104000"/>
              </a:lnSpc>
              <a:buNone/>
            </a:pPr>
            <a:r>
              <a:rPr lang="en-US" sz="6400" b="1" dirty="0">
                <a:solidFill>
                  <a:srgbClr val="1B1B27"/>
                </a:solidFill>
                <a:latin typeface="Inter Bold" pitchFamily="34" charset="0"/>
                <a:ea typeface="Inter Bold" pitchFamily="34" charset="-122"/>
                <a:cs typeface="Inter Bold" pitchFamily="34" charset="-120"/>
              </a:rPr>
              <a:t>Two Confucians, Two Visions</a:t>
            </a:r>
            <a:endParaRPr lang="en-US" sz="6400" dirty="0"/>
          </a:p>
        </p:txBody>
      </p:sp>
      <p:sp>
        <p:nvSpPr>
          <p:cNvPr id="6" name="Text 3"/>
          <p:cNvSpPr/>
          <p:nvPr/>
        </p:nvSpPr>
        <p:spPr>
          <a:xfrm>
            <a:off x="661475" y="5026025"/>
            <a:ext cx="6296860" cy="755848"/>
          </a:xfrm>
          <a:prstGeom prst="rect">
            <a:avLst/>
          </a:prstGeom>
          <a:noFill/>
          <a:ln/>
        </p:spPr>
        <p:txBody>
          <a:bodyPr wrap="square" lIns="0" tIns="0" rIns="0" bIns="0" rtlCol="0" anchor="t">
            <a:normAutofit/>
          </a:bodyPr>
          <a:lstStyle/>
          <a:p>
            <a:pPr algn="l" indent="0" marL="0">
              <a:lnSpc>
                <a:spcPct val="133000"/>
              </a:lnSpc>
              <a:buNone/>
            </a:pPr>
            <a:r>
              <a:rPr lang="en-US" sz="1850" dirty="0">
                <a:solidFill>
                  <a:srgbClr val="3C3939"/>
                </a:solidFill>
                <a:latin typeface="Inter" pitchFamily="34" charset="0"/>
                <a:ea typeface="Inter" pitchFamily="34" charset="-122"/>
                <a:cs typeface="Inter" pitchFamily="34" charset="-120"/>
              </a:rPr>
              <a:t>Both claim to transmit the Way of Kongzi — yet arrive at radically opposed conclusions about human nature.</a:t>
            </a:r>
            <a:endParaRPr lang="en-US" sz="18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661475" y="710902"/>
            <a:ext cx="9106664" cy="738287"/>
          </a:xfrm>
          <a:prstGeom prst="rect">
            <a:avLst/>
          </a:prstGeom>
          <a:noFill/>
          <a:ln/>
        </p:spPr>
        <p:txBody>
          <a:bodyPr wrap="none" lIns="0" tIns="0" rIns="0" bIns="0" rtlCol="0" anchor="t"/>
          <a:lstStyle/>
          <a:p>
            <a:pPr algn="l" indent="0" marL="0">
              <a:lnSpc>
                <a:spcPct val="104000"/>
              </a:lnSpc>
              <a:buNone/>
            </a:pPr>
            <a:r>
              <a:rPr lang="en-US" sz="4650" b="1" dirty="0">
                <a:solidFill>
                  <a:srgbClr val="1B1B27"/>
                </a:solidFill>
                <a:latin typeface="Inter Bold" pitchFamily="34" charset="0"/>
                <a:ea typeface="Inter Bold" pitchFamily="34" charset="-122"/>
                <a:cs typeface="Inter Bold" pitchFamily="34" charset="-120"/>
              </a:rPr>
              <a:t>Two Confucians, Two Visions</a:t>
            </a:r>
            <a:endParaRPr lang="en-US" sz="4650" dirty="0"/>
          </a:p>
        </p:txBody>
      </p:sp>
      <p:sp>
        <p:nvSpPr>
          <p:cNvPr id="3" name="Shape 1"/>
          <p:cNvSpPr/>
          <p:nvPr/>
        </p:nvSpPr>
        <p:spPr>
          <a:xfrm>
            <a:off x="491319" y="1803598"/>
            <a:ext cx="5486461" cy="2188071"/>
          </a:xfrm>
          <a:prstGeom prst="roundRect">
            <a:avLst>
              <a:gd name="adj" fmla="val 7775"/>
            </a:avLst>
          </a:prstGeom>
          <a:solidFill>
            <a:srgbClr val="1B1B27"/>
          </a:solidFill>
          <a:ln/>
        </p:spPr>
      </p:sp>
      <p:sp>
        <p:nvSpPr>
          <p:cNvPr id="4" name="Text 2"/>
          <p:cNvSpPr/>
          <p:nvPr/>
        </p:nvSpPr>
        <p:spPr>
          <a:xfrm>
            <a:off x="727553" y="2039838"/>
            <a:ext cx="4407484" cy="369193"/>
          </a:xfrm>
          <a:prstGeom prst="rect">
            <a:avLst/>
          </a:prstGeom>
          <a:noFill/>
          <a:ln/>
        </p:spPr>
        <p:txBody>
          <a:bodyPr wrap="none" lIns="0" tIns="0" rIns="0" bIns="0" rtlCol="0" anchor="t"/>
          <a:lstStyle/>
          <a:p>
            <a:pPr algn="l" indent="0" marL="0">
              <a:lnSpc>
                <a:spcPct val="104000"/>
              </a:lnSpc>
              <a:buNone/>
            </a:pPr>
            <a:r>
              <a:rPr lang="en-US" sz="2300" b="1" dirty="0">
                <a:solidFill>
                  <a:srgbClr val="FFFFFF"/>
                </a:solidFill>
                <a:latin typeface="Inter Bold" pitchFamily="34" charset="0"/>
                <a:ea typeface="Inter Bold" pitchFamily="34" charset="-122"/>
                <a:cs typeface="Inter Bold" pitchFamily="34" charset="-120"/>
              </a:rPr>
              <a:t>Mengzi (ca. 372–289 BCE)</a:t>
            </a:r>
            <a:endParaRPr lang="en-US" sz="2300" dirty="0"/>
          </a:p>
        </p:txBody>
      </p:sp>
      <p:sp>
        <p:nvSpPr>
          <p:cNvPr id="5" name="Text 3"/>
          <p:cNvSpPr/>
          <p:nvPr/>
        </p:nvSpPr>
        <p:spPr>
          <a:xfrm>
            <a:off x="727553" y="2645271"/>
            <a:ext cx="5013993" cy="1133773"/>
          </a:xfrm>
          <a:prstGeom prst="rect">
            <a:avLst/>
          </a:prstGeom>
          <a:noFill/>
          <a:ln/>
        </p:spPr>
        <p:txBody>
          <a:bodyPr wrap="square" lIns="0" tIns="0" rIns="0" bIns="0" rtlCol="0" anchor="t">
            <a:normAutofit/>
          </a:bodyPr>
          <a:lstStyle/>
          <a:p>
            <a:pPr algn="l" indent="0" marL="0">
              <a:lnSpc>
                <a:spcPct val="133000"/>
              </a:lnSpc>
              <a:buNone/>
            </a:pPr>
            <a:r>
              <a:rPr lang="zh-CN" altLang="en-US" sz="1850" dirty="0">
                <a:solidFill>
                  <a:srgbClr val="FFFFFF"/>
                </a:solidFill>
                <a:latin typeface="Inter" pitchFamily="34" charset="0"/>
                <a:ea typeface="Inter" pitchFamily="34" charset="-122"/>
                <a:cs typeface="Inter" pitchFamily="34" charset="-120"/>
              </a:rPr>
              <a:t>Human nature is </a:t>
            </a:r>
            <a:pPr algn="l" indent="0" marL="0">
              <a:lnSpc>
                <a:spcPct val="133000"/>
              </a:lnSpc>
              <a:buNone/>
            </a:pPr>
            <a:r>
              <a:rPr lang="zh-CN" altLang="en-US" sz="1850" b="1" dirty="0">
                <a:solidFill>
                  <a:srgbClr val="FFFFFF"/>
                </a:solidFill>
                <a:latin typeface="Inter Bold" pitchFamily="34" charset="0"/>
                <a:ea typeface="Inter Bold" pitchFamily="34" charset="-122"/>
                <a:cs typeface="Inter Bold" pitchFamily="34" charset="-120"/>
              </a:rPr>
              <a:t>good</a:t>
            </a:r>
            <a:pPr algn="l" indent="0" marL="0">
              <a:lnSpc>
                <a:spcPct val="133000"/>
              </a:lnSpc>
              <a:buNone/>
            </a:pPr>
            <a:r>
              <a:rPr lang="zh-CN" altLang="en-US" sz="1850" dirty="0">
                <a:solidFill>
                  <a:srgbClr val="FFFFFF"/>
                </a:solidFill>
                <a:latin typeface="Inter" pitchFamily="34" charset="0"/>
                <a:ea typeface="Inter" pitchFamily="34" charset="-122"/>
                <a:cs typeface="Inter" pitchFamily="34" charset="-120"/>
              </a:rPr>
              <a:t>. Innate moral sprouts (四端) are the seeds of virtue. Cultivation </a:t>
            </a:r>
            <a:pPr algn="l" indent="0" marL="0">
              <a:lnSpc>
                <a:spcPct val="133000"/>
              </a:lnSpc>
              <a:buNone/>
            </a:pPr>
            <a:r>
              <a:rPr lang="zh-CN" altLang="en-US" sz="1850" i="1" dirty="0">
                <a:solidFill>
                  <a:srgbClr val="FFFFFF"/>
                </a:solidFill>
                <a:latin typeface="Inter" pitchFamily="34" charset="0"/>
                <a:ea typeface="Inter" pitchFamily="34" charset="-122"/>
                <a:cs typeface="Inter" pitchFamily="34" charset="-120"/>
              </a:rPr>
              <a:t>nurtures</a:t>
            </a:r>
            <a:pPr algn="l" indent="0" marL="0">
              <a:lnSpc>
                <a:spcPct val="133000"/>
              </a:lnSpc>
              <a:buNone/>
            </a:pPr>
            <a:r>
              <a:rPr lang="zh-CN" altLang="en-US" sz="1850" dirty="0">
                <a:solidFill>
                  <a:srgbClr val="FFFFFF"/>
                </a:solidFill>
                <a:latin typeface="Inter" pitchFamily="34" charset="0"/>
                <a:ea typeface="Inter" pitchFamily="34" charset="-122"/>
                <a:cs typeface="Inter" pitchFamily="34" charset="-120"/>
              </a:rPr>
              <a:t> what is already present.</a:t>
            </a:r>
            <a:endParaRPr lang="zh-CN" sz="1850" dirty="0"/>
          </a:p>
        </p:txBody>
      </p:sp>
      <p:sp>
        <p:nvSpPr>
          <p:cNvPr id="6" name="Text 4"/>
          <p:cNvSpPr/>
          <p:nvPr/>
        </p:nvSpPr>
        <p:spPr>
          <a:xfrm>
            <a:off x="6390421" y="2039838"/>
            <a:ext cx="4075606" cy="369193"/>
          </a:xfrm>
          <a:prstGeom prst="rect">
            <a:avLst/>
          </a:prstGeom>
          <a:noFill/>
          <a:ln/>
        </p:spPr>
        <p:txBody>
          <a:bodyPr wrap="none" lIns="0" tIns="0" rIns="0" bIns="0" rtlCol="0" anchor="t"/>
          <a:lstStyle/>
          <a:p>
            <a:pPr algn="l" indent="0" marL="0">
              <a:lnSpc>
                <a:spcPct val="104000"/>
              </a:lnSpc>
              <a:buNone/>
            </a:pPr>
            <a:r>
              <a:rPr lang="en-US" sz="2300" b="1" dirty="0">
                <a:solidFill>
                  <a:srgbClr val="1B1B27"/>
                </a:solidFill>
                <a:latin typeface="Inter Bold" pitchFamily="34" charset="0"/>
                <a:ea typeface="Inter Bold" pitchFamily="34" charset="-122"/>
                <a:cs typeface="Inter Bold" pitchFamily="34" charset="-120"/>
              </a:rPr>
              <a:t>Xunzi (ca. 310–219 BCE)</a:t>
            </a:r>
            <a:endParaRPr lang="en-US" sz="2300" dirty="0"/>
          </a:p>
        </p:txBody>
      </p:sp>
      <p:sp>
        <p:nvSpPr>
          <p:cNvPr id="7" name="Text 5"/>
          <p:cNvSpPr/>
          <p:nvPr/>
        </p:nvSpPr>
        <p:spPr>
          <a:xfrm>
            <a:off x="6390421" y="2645271"/>
            <a:ext cx="5146149" cy="1133773"/>
          </a:xfrm>
          <a:prstGeom prst="rect">
            <a:avLst/>
          </a:prstGeom>
          <a:noFill/>
          <a:ln/>
        </p:spPr>
        <p:txBody>
          <a:bodyPr wrap="square" lIns="0" tIns="0" rIns="0" bIns="0" rtlCol="0" anchor="t">
            <a:normAutofit/>
          </a:bodyPr>
          <a:lstStyle/>
          <a:p>
            <a:pPr algn="l" indent="0" marL="0">
              <a:lnSpc>
                <a:spcPct val="133000"/>
              </a:lnSpc>
              <a:buNone/>
            </a:pPr>
            <a:r>
              <a:rPr lang="en-US" sz="1850" dirty="0">
                <a:solidFill>
                  <a:srgbClr val="3C3939"/>
                </a:solidFill>
                <a:latin typeface="Inter" pitchFamily="34" charset="0"/>
                <a:ea typeface="Inter" pitchFamily="34" charset="-122"/>
                <a:cs typeface="Inter" pitchFamily="34" charset="-120"/>
              </a:rPr>
              <a:t>Human nature is </a:t>
            </a:r>
            <a:pPr algn="l" indent="0" marL="0">
              <a:lnSpc>
                <a:spcPct val="133000"/>
              </a:lnSpc>
              <a:buNone/>
            </a:pPr>
            <a:r>
              <a:rPr lang="en-US" sz="1850" b="1" dirty="0">
                <a:solidFill>
                  <a:srgbClr val="3C3939"/>
                </a:solidFill>
                <a:latin typeface="Inter Bold" pitchFamily="34" charset="0"/>
                <a:ea typeface="Inter Bold" pitchFamily="34" charset="-122"/>
                <a:cs typeface="Inter Bold" pitchFamily="34" charset="-120"/>
              </a:rPr>
              <a:t>bad</a:t>
            </a:r>
            <a:pPr algn="l" indent="0" marL="0">
              <a:lnSpc>
                <a:spcPct val="133000"/>
              </a:lnSpc>
              <a:buNone/>
            </a:pPr>
            <a:r>
              <a:rPr lang="en-US" sz="1850" dirty="0">
                <a:solidFill>
                  <a:srgbClr val="3C3939"/>
                </a:solidFill>
                <a:latin typeface="Inter" pitchFamily="34" charset="0"/>
                <a:ea typeface="Inter" pitchFamily="34" charset="-122"/>
                <a:cs typeface="Inter" pitchFamily="34" charset="-120"/>
              </a:rPr>
              <a:t>. Innate inclinations lead to conflict. Cultivation </a:t>
            </a:r>
            <a:pPr algn="l" indent="0" marL="0">
              <a:lnSpc>
                <a:spcPct val="133000"/>
              </a:lnSpc>
              <a:buNone/>
            </a:pPr>
            <a:r>
              <a:rPr lang="en-US" sz="1850" i="1" dirty="0">
                <a:solidFill>
                  <a:srgbClr val="3C3939"/>
                </a:solidFill>
                <a:latin typeface="Inter" pitchFamily="34" charset="0"/>
                <a:ea typeface="Inter" pitchFamily="34" charset="-122"/>
                <a:cs typeface="Inter" pitchFamily="34" charset="-120"/>
              </a:rPr>
              <a:t>transforms</a:t>
            </a:r>
            <a:pPr algn="l" indent="0" marL="0">
              <a:lnSpc>
                <a:spcPct val="133000"/>
              </a:lnSpc>
              <a:buNone/>
            </a:pPr>
            <a:r>
              <a:rPr lang="en-US" sz="1850" dirty="0">
                <a:solidFill>
                  <a:srgbClr val="3C3939"/>
                </a:solidFill>
                <a:latin typeface="Inter" pitchFamily="34" charset="0"/>
                <a:ea typeface="Inter" pitchFamily="34" charset="-122"/>
                <a:cs typeface="Inter" pitchFamily="34" charset="-120"/>
              </a:rPr>
              <a:t> what is naturally crooked into something straight.</a:t>
            </a:r>
            <a:endParaRPr lang="en-US" sz="1850" dirty="0"/>
          </a:p>
        </p:txBody>
      </p:sp>
      <p:sp>
        <p:nvSpPr>
          <p:cNvPr id="8" name="Text 6"/>
          <p:cNvSpPr/>
          <p:nvPr/>
        </p:nvSpPr>
        <p:spPr>
          <a:xfrm>
            <a:off x="661475" y="4257477"/>
            <a:ext cx="10868745" cy="1889621"/>
          </a:xfrm>
          <a:prstGeom prst="rect">
            <a:avLst/>
          </a:prstGeom>
          <a:noFill/>
          <a:ln/>
        </p:spPr>
        <p:txBody>
          <a:bodyPr wrap="square" lIns="0" tIns="0" rIns="0" bIns="0" rtlCol="0" anchor="t">
            <a:normAutofit/>
          </a:bodyPr>
          <a:lstStyle/>
          <a:p>
            <a:pPr algn="l" indent="0" marL="0">
              <a:lnSpc>
                <a:spcPct val="133000"/>
              </a:lnSpc>
              <a:buNone/>
            </a:pPr>
            <a:r>
              <a:rPr lang="zh-CN" altLang="en-US" sz="1850" dirty="0">
                <a:solidFill>
                  <a:srgbClr val="3C3939"/>
                </a:solidFill>
                <a:latin typeface="Inter" pitchFamily="34" charset="0"/>
                <a:ea typeface="Inter" pitchFamily="34" charset="-122"/>
                <a:cs typeface="Inter" pitchFamily="34" charset="-120"/>
              </a:rPr>
              <a:t>Both are philosophical architects of early Confucianism. Both defend Confucian values — </a:t>
            </a:r>
            <a:pPr algn="l" indent="0" marL="0">
              <a:lnSpc>
                <a:spcPct val="133000"/>
              </a:lnSpc>
              <a:buNone/>
            </a:pPr>
            <a:r>
              <a:rPr lang="zh-CN" altLang="en-US" sz="1850" i="1" dirty="0">
                <a:solidFill>
                  <a:srgbClr val="3C3939"/>
                </a:solidFill>
                <a:latin typeface="Inter" pitchFamily="34" charset="0"/>
                <a:ea typeface="Inter" pitchFamily="34" charset="-122"/>
                <a:cs typeface="Inter" pitchFamily="34" charset="-120"/>
              </a:rPr>
              <a:t>ren</a:t>
            </a:r>
            <a:pPr algn="l" indent="0" marL="0">
              <a:lnSpc>
                <a:spcPct val="133000"/>
              </a:lnSpc>
              <a:buNone/>
            </a:pPr>
            <a:r>
              <a:rPr lang="zh-CN" altLang="en-US" sz="1850" dirty="0">
                <a:solidFill>
                  <a:srgbClr val="3C3939"/>
                </a:solidFill>
                <a:latin typeface="Inter" pitchFamily="34" charset="0"/>
                <a:ea typeface="Inter" pitchFamily="34" charset="-122"/>
                <a:cs typeface="Inter" pitchFamily="34" charset="-120"/>
              </a:rPr>
              <a:t> 仁, </a:t>
            </a:r>
            <a:pPr algn="l" indent="0" marL="0">
              <a:lnSpc>
                <a:spcPct val="133000"/>
              </a:lnSpc>
              <a:buNone/>
            </a:pPr>
            <a:r>
              <a:rPr lang="zh-CN" altLang="en-US" sz="1850" i="1" dirty="0">
                <a:solidFill>
                  <a:srgbClr val="3C3939"/>
                </a:solidFill>
                <a:latin typeface="Inter" pitchFamily="34" charset="0"/>
                <a:ea typeface="Inter" pitchFamily="34" charset="-122"/>
                <a:cs typeface="Inter" pitchFamily="34" charset="-120"/>
              </a:rPr>
              <a:t>yi</a:t>
            </a:r>
            <a:pPr algn="l" indent="0" marL="0">
              <a:lnSpc>
                <a:spcPct val="133000"/>
              </a:lnSpc>
              <a:buNone/>
            </a:pPr>
            <a:r>
              <a:rPr lang="zh-CN" altLang="en-US" sz="1850" dirty="0">
                <a:solidFill>
                  <a:srgbClr val="3C3939"/>
                </a:solidFill>
                <a:latin typeface="Inter" pitchFamily="34" charset="0"/>
                <a:ea typeface="Inter" pitchFamily="34" charset="-122"/>
                <a:cs typeface="Inter" pitchFamily="34" charset="-120"/>
              </a:rPr>
              <a:t> 义, </a:t>
            </a:r>
            <a:pPr algn="l" indent="0" marL="0">
              <a:lnSpc>
                <a:spcPct val="133000"/>
              </a:lnSpc>
              <a:buNone/>
            </a:pPr>
            <a:r>
              <a:rPr lang="zh-CN" altLang="en-US" sz="1850" i="1" dirty="0">
                <a:solidFill>
                  <a:srgbClr val="3C3939"/>
                </a:solidFill>
                <a:latin typeface="Inter" pitchFamily="34" charset="0"/>
                <a:ea typeface="Inter" pitchFamily="34" charset="-122"/>
                <a:cs typeface="Inter" pitchFamily="34" charset="-120"/>
              </a:rPr>
              <a:t>li</a:t>
            </a:r>
            <a:pPr algn="l" indent="0" marL="0">
              <a:lnSpc>
                <a:spcPct val="133000"/>
              </a:lnSpc>
              <a:buNone/>
            </a:pPr>
            <a:r>
              <a:rPr lang="zh-CN" altLang="en-US" sz="1850" dirty="0">
                <a:solidFill>
                  <a:srgbClr val="3C3939"/>
                </a:solidFill>
                <a:latin typeface="Inter" pitchFamily="34" charset="0"/>
                <a:ea typeface="Inter" pitchFamily="34" charset="-122"/>
                <a:cs typeface="Inter" pitchFamily="34" charset="-120"/>
              </a:rPr>
              <a:t> 礼 — against Mohist, Yangist, and Daoist critics. Yet they arrive at radically opposed conclusions. Van Norden notes: "Xunzi does not wish to assert that human nature is evil" — part of what he means by "bad" is that following innate dispositions </a:t>
            </a:r>
            <a:pPr algn="l" indent="0" marL="0">
              <a:lnSpc>
                <a:spcPct val="133000"/>
              </a:lnSpc>
              <a:buNone/>
            </a:pPr>
            <a:r>
              <a:rPr lang="zh-CN" altLang="en-US" sz="1850" i="1" dirty="0">
                <a:solidFill>
                  <a:srgbClr val="3C3939"/>
                </a:solidFill>
                <a:latin typeface="Inter" pitchFamily="34" charset="0"/>
                <a:ea typeface="Inter" pitchFamily="34" charset="-122"/>
                <a:cs typeface="Inter" pitchFamily="34" charset="-120"/>
              </a:rPr>
              <a:t>without constraint</a:t>
            </a:r>
            <a:pPr algn="l" indent="0" marL="0">
              <a:lnSpc>
                <a:spcPct val="133000"/>
              </a:lnSpc>
              <a:buNone/>
            </a:pPr>
            <a:r>
              <a:rPr lang="zh-CN" altLang="en-US" sz="1850" dirty="0">
                <a:solidFill>
                  <a:srgbClr val="3C3939"/>
                </a:solidFill>
                <a:latin typeface="Inter" pitchFamily="34" charset="0"/>
                <a:ea typeface="Inter" pitchFamily="34" charset="-122"/>
                <a:cs typeface="Inter" pitchFamily="34" charset="-120"/>
              </a:rPr>
              <a:t> leads to conflict and chaos.</a:t>
            </a:r>
            <a:endParaRPr lang="zh-CN" sz="18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661475" y="742255"/>
            <a:ext cx="10868745" cy="1328936"/>
          </a:xfrm>
          <a:prstGeom prst="rect">
            <a:avLst/>
          </a:prstGeom>
          <a:noFill/>
          <a:ln/>
        </p:spPr>
        <p:txBody>
          <a:bodyPr wrap="square" lIns="0" tIns="0" rIns="0" bIns="0" rtlCol="0" anchor="t">
            <a:normAutofit/>
          </a:bodyPr>
          <a:lstStyle/>
          <a:p>
            <a:pPr algn="l" indent="0" marL="0">
              <a:lnSpc>
                <a:spcPct val="104000"/>
              </a:lnSpc>
              <a:buNone/>
            </a:pPr>
            <a:r>
              <a:rPr lang="en-US" sz="4150" b="1" dirty="0">
                <a:solidFill>
                  <a:srgbClr val="1B1B27"/>
                </a:solidFill>
                <a:latin typeface="Inter Bold" pitchFamily="34" charset="0"/>
                <a:ea typeface="Inter Bold" pitchFamily="34" charset="-122"/>
                <a:cs typeface="Inter Bold" pitchFamily="34" charset="-120"/>
              </a:rPr>
              <a:t>Van Norden's Framework — Terminological or Substantive?</a:t>
            </a:r>
            <a:endParaRPr lang="en-US" sz="4150" dirty="0"/>
          </a:p>
        </p:txBody>
      </p:sp>
      <p:sp>
        <p:nvSpPr>
          <p:cNvPr id="3" name="Shape 1"/>
          <p:cNvSpPr/>
          <p:nvPr/>
        </p:nvSpPr>
        <p:spPr>
          <a:xfrm>
            <a:off x="661475" y="2453878"/>
            <a:ext cx="25399" cy="1615380"/>
          </a:xfrm>
          <a:prstGeom prst="roundRect">
            <a:avLst>
              <a:gd name="adj" fmla="val 60001"/>
            </a:avLst>
          </a:prstGeom>
          <a:solidFill>
            <a:srgbClr val="1B1B27"/>
          </a:solidFill>
          <a:ln/>
        </p:spPr>
      </p:sp>
      <p:sp>
        <p:nvSpPr>
          <p:cNvPr id="4" name="Text 2"/>
          <p:cNvSpPr/>
          <p:nvPr/>
        </p:nvSpPr>
        <p:spPr>
          <a:xfrm>
            <a:off x="980356" y="2669183"/>
            <a:ext cx="10549864" cy="1184771"/>
          </a:xfrm>
          <a:prstGeom prst="rect">
            <a:avLst/>
          </a:prstGeom>
          <a:noFill/>
          <a:ln/>
        </p:spPr>
        <p:txBody>
          <a:bodyPr wrap="square" lIns="0" tIns="0" rIns="0" bIns="0" rtlCol="0" anchor="t">
            <a:normAutofit/>
          </a:bodyPr>
          <a:lstStyle/>
          <a:p>
            <a:pPr algn="l" indent="0" marL="0">
              <a:lnSpc>
                <a:spcPct val="127000"/>
              </a:lnSpc>
              <a:spcAft>
                <a:spcPts val="1650"/>
              </a:spcAft>
              <a:buNone/>
            </a:pPr>
            <a:r>
              <a:rPr lang="en-US" sz="1650" dirty="0">
                <a:solidFill>
                  <a:srgbClr val="3C3939"/>
                </a:solidFill>
                <a:latin typeface="Inter" pitchFamily="34" charset="0"/>
                <a:ea typeface="Inter" pitchFamily="34" charset="-122"/>
                <a:cs typeface="Inter" pitchFamily="34" charset="-120"/>
              </a:rPr>
              <a:t>"In the interpretation above, the views of Mengzi and Xunzi do not directly conflict, because they mean different things by 'human nature.' This is certainly part of the story."</a:t>
            </a:r>
            <a:endParaRPr lang="en-US" sz="1650" dirty="0"/>
          </a:p>
          <a:p>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 Van Norden</a:t>
            </a:r>
            <a:endParaRPr lang="en-US" sz="1650" dirty="0"/>
          </a:p>
        </p:txBody>
      </p:sp>
      <p:sp>
        <p:nvSpPr>
          <p:cNvPr id="5" name="Text 3"/>
          <p:cNvSpPr/>
          <p:nvPr/>
        </p:nvSpPr>
        <p:spPr>
          <a:xfrm>
            <a:off x="661475" y="4284563"/>
            <a:ext cx="10868745" cy="1831082"/>
          </a:xfrm>
          <a:prstGeom prst="rect">
            <a:avLst/>
          </a:prstGeom>
          <a:noFill/>
          <a:ln/>
        </p:spPr>
        <p:txBody>
          <a:bodyPr wrap="square" lIns="0" tIns="0" rIns="0" bIns="0" rtlCol="0" anchor="t">
            <a:normAutofit/>
          </a:bodyPr>
          <a:lstStyle/>
          <a:p>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Van Norden argues the disagreement may be </a:t>
            </a:r>
            <a:pPr algn="l" indent="0" marL="0">
              <a:lnSpc>
                <a:spcPct val="127000"/>
              </a:lnSpc>
              <a:buNone/>
            </a:pPr>
            <a:r>
              <a:rPr lang="en-US" sz="1650" b="1" dirty="0">
                <a:solidFill>
                  <a:srgbClr val="3C3939"/>
                </a:solidFill>
                <a:latin typeface="Inter Bold" pitchFamily="34" charset="0"/>
                <a:ea typeface="Inter Bold" pitchFamily="34" charset="-122"/>
                <a:cs typeface="Inter Bold" pitchFamily="34" charset="-120"/>
              </a:rPr>
              <a:t>terminological</a:t>
            </a:r>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 rather than substantive. But he insists a real disagreement exists underneath: </a:t>
            </a:r>
            <a:pPr algn="l" indent="0" marL="0">
              <a:lnSpc>
                <a:spcPct val="127000"/>
              </a:lnSpc>
              <a:buNone/>
            </a:pPr>
            <a:r>
              <a:rPr lang="en-US" sz="1650" b="1" dirty="0">
                <a:solidFill>
                  <a:srgbClr val="3C3939"/>
                </a:solidFill>
                <a:latin typeface="Inter Bold" pitchFamily="34" charset="0"/>
                <a:ea typeface="Inter Bold" pitchFamily="34" charset="-122"/>
                <a:cs typeface="Inter Bold" pitchFamily="34" charset="-120"/>
              </a:rPr>
              <a:t>"Xunzi denies that we have even the incipient tendencies toward virtue in our nature"</a:t>
            </a:r>
            <a:pPr algn="l" indent="0" marL="0">
              <a:lnSpc>
                <a:spcPct val="127000"/>
              </a:lnSpc>
              <a:spcAft>
                <a:spcPts val="1650"/>
              </a:spcAft>
              <a:buNone/>
            </a:pPr>
            <a:r>
              <a:rPr lang="en-US" sz="1650" dirty="0">
                <a:solidFill>
                  <a:srgbClr val="3C3939"/>
                </a:solidFill>
                <a:latin typeface="Inter" pitchFamily="34" charset="0"/>
                <a:ea typeface="Inter" pitchFamily="34" charset="-122"/>
                <a:cs typeface="Inter" pitchFamily="34" charset="-120"/>
              </a:rPr>
              <a:t> (Van Norden, 2011, p. 172).</a:t>
            </a:r>
            <a:endParaRPr lang="en-US" sz="1650" dirty="0"/>
          </a:p>
          <a:p>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Xunzi would disagree with Mengzi even if he understood him more clearly. The complementarian reading is acknowledged — but a genuine empirical disagreement persists beneath the terminological one.</a:t>
            </a:r>
            <a:endParaRPr lang="en-US" sz="16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661475" y="802481"/>
            <a:ext cx="7906644" cy="738287"/>
          </a:xfrm>
          <a:prstGeom prst="rect">
            <a:avLst/>
          </a:prstGeom>
          <a:noFill/>
          <a:ln/>
        </p:spPr>
        <p:txBody>
          <a:bodyPr wrap="none" lIns="0" tIns="0" rIns="0" bIns="0" rtlCol="0" anchor="t"/>
          <a:lstStyle/>
          <a:p>
            <a:pPr algn="l" indent="0" marL="0">
              <a:lnSpc>
                <a:spcPct val="104000"/>
              </a:lnSpc>
              <a:buNone/>
            </a:pPr>
            <a:r>
              <a:rPr lang="en-US" sz="4650" b="1" dirty="0">
                <a:solidFill>
                  <a:srgbClr val="1B1B27"/>
                </a:solidFill>
                <a:latin typeface="Inter Bold" pitchFamily="34" charset="0"/>
                <a:ea typeface="Inter Bold" pitchFamily="34" charset="-122"/>
                <a:cs typeface="Inter Bold" pitchFamily="34" charset="-120"/>
              </a:rPr>
              <a:t>Why This Debate Matters</a:t>
            </a:r>
            <a:endParaRPr lang="en-US" sz="4650" dirty="0"/>
          </a:p>
        </p:txBody>
      </p:sp>
      <p:pic>
        <p:nvPicPr>
          <p:cNvPr id="3"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2013248"/>
            <a:ext cx="590634" cy="590649"/>
          </a:xfrm>
          <a:prstGeom prst="rect">
            <a:avLst/>
          </a:prstGeom>
        </p:spPr>
      </p:pic>
      <p:sp>
        <p:nvSpPr>
          <p:cNvPr id="4" name="Text 1"/>
          <p:cNvSpPr/>
          <p:nvPr/>
        </p:nvSpPr>
        <p:spPr>
          <a:xfrm>
            <a:off x="661475" y="2899172"/>
            <a:ext cx="3426037" cy="738386"/>
          </a:xfrm>
          <a:prstGeom prst="rect">
            <a:avLst/>
          </a:prstGeom>
          <a:noFill/>
          <a:ln/>
        </p:spPr>
        <p:txBody>
          <a:bodyPr wrap="square" lIns="0" tIns="0" rIns="0" bIns="0" rtlCol="0" anchor="t">
            <a:normAutofit/>
          </a:bodyPr>
          <a:lstStyle/>
          <a:p>
            <a:pPr algn="l" indent="0" marL="0">
              <a:lnSpc>
                <a:spcPct val="104000"/>
              </a:lnSpc>
              <a:buNone/>
            </a:pPr>
            <a:r>
              <a:rPr lang="en-US" sz="2300" b="1" dirty="0">
                <a:solidFill>
                  <a:srgbClr val="3C3939"/>
                </a:solidFill>
                <a:latin typeface="Inter Bold" pitchFamily="34" charset="0"/>
                <a:ea typeface="Inter Bold" pitchFamily="34" charset="-122"/>
                <a:cs typeface="Inter Bold" pitchFamily="34" charset="-120"/>
              </a:rPr>
              <a:t>Neo-Confucian Orthodoxy</a:t>
            </a:r>
            <a:endParaRPr lang="en-US" sz="2300" dirty="0"/>
          </a:p>
        </p:txBody>
      </p:sp>
      <p:sp>
        <p:nvSpPr>
          <p:cNvPr id="5" name="Text 2"/>
          <p:cNvSpPr/>
          <p:nvPr/>
        </p:nvSpPr>
        <p:spPr>
          <a:xfrm>
            <a:off x="661475" y="3779242"/>
            <a:ext cx="3426037" cy="2267545"/>
          </a:xfrm>
          <a:prstGeom prst="rect">
            <a:avLst/>
          </a:prstGeom>
          <a:noFill/>
          <a:ln/>
        </p:spPr>
        <p:txBody>
          <a:bodyPr wrap="square" lIns="0" tIns="0" rIns="0" bIns="0" rtlCol="0" anchor="t">
            <a:normAutofit/>
          </a:bodyPr>
          <a:lstStyle/>
          <a:p>
            <a:pPr algn="l" indent="0" marL="0">
              <a:lnSpc>
                <a:spcPct val="133000"/>
              </a:lnSpc>
              <a:buNone/>
            </a:pPr>
            <a:r>
              <a:rPr lang="en-US" sz="1850" dirty="0">
                <a:solidFill>
                  <a:srgbClr val="3C3939"/>
                </a:solidFill>
                <a:latin typeface="Inter" pitchFamily="34" charset="0"/>
                <a:ea typeface="Inter" pitchFamily="34" charset="-122"/>
                <a:cs typeface="Inter" pitchFamily="34" charset="-120"/>
              </a:rPr>
              <a:t>Zhu Xi elevated Mengzi to "Second Sage" and rejected Xunzi as heterodox. For over </a:t>
            </a:r>
            <a:pPr algn="l" indent="0" marL="0">
              <a:lnSpc>
                <a:spcPct val="133000"/>
              </a:lnSpc>
              <a:buNone/>
            </a:pPr>
            <a:r>
              <a:rPr lang="en-US" sz="1850" b="1" dirty="0">
                <a:solidFill>
                  <a:srgbClr val="3C3939"/>
                </a:solidFill>
                <a:latin typeface="Inter Bold" pitchFamily="34" charset="0"/>
                <a:ea typeface="Inter Bold" pitchFamily="34" charset="-122"/>
                <a:cs typeface="Inter Bold" pitchFamily="34" charset="-120"/>
              </a:rPr>
              <a:t>800 years</a:t>
            </a:r>
            <a:pPr algn="l" indent="0" marL="0">
              <a:lnSpc>
                <a:spcPct val="133000"/>
              </a:lnSpc>
              <a:buNone/>
            </a:pPr>
            <a:r>
              <a:rPr lang="en-US" sz="1850" dirty="0">
                <a:solidFill>
                  <a:srgbClr val="3C3939"/>
                </a:solidFill>
                <a:latin typeface="Inter" pitchFamily="34" charset="0"/>
                <a:ea typeface="Inter" pitchFamily="34" charset="-122"/>
                <a:cs typeface="Inter" pitchFamily="34" charset="-120"/>
              </a:rPr>
              <a:t>, the doctrine that human nature is good was the orthodox Confucian position.</a:t>
            </a:r>
            <a:endParaRPr lang="en-US" sz="1850" dirty="0"/>
          </a:p>
        </p:txBody>
      </p:sp>
      <p:pic>
        <p:nvPicPr>
          <p:cNvPr id="6"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382779" y="2013248"/>
            <a:ext cx="590634" cy="590649"/>
          </a:xfrm>
          <a:prstGeom prst="rect">
            <a:avLst/>
          </a:prstGeom>
        </p:spPr>
      </p:pic>
      <p:sp>
        <p:nvSpPr>
          <p:cNvPr id="7" name="Text 3"/>
          <p:cNvSpPr/>
          <p:nvPr/>
        </p:nvSpPr>
        <p:spPr>
          <a:xfrm>
            <a:off x="4382779" y="2899172"/>
            <a:ext cx="2953371" cy="369193"/>
          </a:xfrm>
          <a:prstGeom prst="rect">
            <a:avLst/>
          </a:prstGeom>
          <a:noFill/>
          <a:ln/>
        </p:spPr>
        <p:txBody>
          <a:bodyPr wrap="none" lIns="0" tIns="0" rIns="0" bIns="0" rtlCol="0" anchor="t"/>
          <a:lstStyle/>
          <a:p>
            <a:pPr algn="l" indent="0" marL="0">
              <a:lnSpc>
                <a:spcPct val="104000"/>
              </a:lnSpc>
              <a:buNone/>
            </a:pPr>
            <a:r>
              <a:rPr lang="en-US" sz="2300" b="1" dirty="0">
                <a:solidFill>
                  <a:srgbClr val="3C3939"/>
                </a:solidFill>
                <a:latin typeface="Inter Bold" pitchFamily="34" charset="0"/>
                <a:ea typeface="Inter Bold" pitchFamily="34" charset="-122"/>
                <a:cs typeface="Inter Bold" pitchFamily="34" charset="-120"/>
              </a:rPr>
              <a:t>Ethical Cultivation</a:t>
            </a:r>
            <a:endParaRPr lang="en-US" sz="2300" dirty="0"/>
          </a:p>
        </p:txBody>
      </p:sp>
      <p:sp>
        <p:nvSpPr>
          <p:cNvPr id="8" name="Text 4"/>
          <p:cNvSpPr/>
          <p:nvPr/>
        </p:nvSpPr>
        <p:spPr>
          <a:xfrm>
            <a:off x="4382779" y="3410049"/>
            <a:ext cx="3426037" cy="2267545"/>
          </a:xfrm>
          <a:prstGeom prst="rect">
            <a:avLst/>
          </a:prstGeom>
          <a:noFill/>
          <a:ln/>
        </p:spPr>
        <p:txBody>
          <a:bodyPr wrap="square" lIns="0" tIns="0" rIns="0" bIns="0" rtlCol="0" anchor="t">
            <a:normAutofit/>
          </a:bodyPr>
          <a:lstStyle/>
          <a:p>
            <a:pPr algn="l" indent="0" marL="0">
              <a:lnSpc>
                <a:spcPct val="133000"/>
              </a:lnSpc>
              <a:buNone/>
            </a:pPr>
            <a:r>
              <a:rPr lang="en-US" sz="1850" dirty="0">
                <a:solidFill>
                  <a:srgbClr val="3C3939"/>
                </a:solidFill>
                <a:latin typeface="Inter" pitchFamily="34" charset="0"/>
                <a:ea typeface="Inter" pitchFamily="34" charset="-122"/>
                <a:cs typeface="Inter" pitchFamily="34" charset="-120"/>
              </a:rPr>
              <a:t>Every ethical theory must answer: what is cultivation working </a:t>
            </a:r>
            <a:pPr algn="l" indent="0" marL="0">
              <a:lnSpc>
                <a:spcPct val="133000"/>
              </a:lnSpc>
              <a:buNone/>
            </a:pPr>
            <a:r>
              <a:rPr lang="en-US" sz="1850" i="1" dirty="0">
                <a:solidFill>
                  <a:srgbClr val="3C3939"/>
                </a:solidFill>
                <a:latin typeface="Inter" pitchFamily="34" charset="0"/>
                <a:ea typeface="Inter" pitchFamily="34" charset="-122"/>
                <a:cs typeface="Inter" pitchFamily="34" charset="-120"/>
              </a:rPr>
              <a:t>on</a:t>
            </a:r>
            <a:pPr algn="l" indent="0" marL="0">
              <a:lnSpc>
                <a:spcPct val="133000"/>
              </a:lnSpc>
              <a:buNone/>
            </a:pPr>
            <a:r>
              <a:rPr lang="en-US" sz="1850" dirty="0">
                <a:solidFill>
                  <a:srgbClr val="3C3939"/>
                </a:solidFill>
                <a:latin typeface="Inter" pitchFamily="34" charset="0"/>
                <a:ea typeface="Inter" pitchFamily="34" charset="-122"/>
                <a:cs typeface="Inter" pitchFamily="34" charset="-120"/>
              </a:rPr>
              <a:t> and working </a:t>
            </a:r>
            <a:pPr algn="l" indent="0" marL="0">
              <a:lnSpc>
                <a:spcPct val="133000"/>
              </a:lnSpc>
              <a:buNone/>
            </a:pPr>
            <a:r>
              <a:rPr lang="en-US" sz="1850" i="1" dirty="0">
                <a:solidFill>
                  <a:srgbClr val="3C3939"/>
                </a:solidFill>
                <a:latin typeface="Inter" pitchFamily="34" charset="0"/>
                <a:ea typeface="Inter" pitchFamily="34" charset="-122"/>
                <a:cs typeface="Inter" pitchFamily="34" charset="-120"/>
              </a:rPr>
              <a:t>toward</a:t>
            </a:r>
            <a:pPr algn="l" indent="0" marL="0">
              <a:lnSpc>
                <a:spcPct val="133000"/>
              </a:lnSpc>
              <a:buNone/>
            </a:pPr>
            <a:r>
              <a:rPr lang="en-US" sz="1850" dirty="0">
                <a:solidFill>
                  <a:srgbClr val="3C3939"/>
                </a:solidFill>
                <a:latin typeface="Inter" pitchFamily="34" charset="0"/>
                <a:ea typeface="Inter" pitchFamily="34" charset="-122"/>
                <a:cs typeface="Inter" pitchFamily="34" charset="-120"/>
              </a:rPr>
              <a:t>? Nature = nurture (Mengzi) vs. nature = transformation (Xunzi).</a:t>
            </a:r>
            <a:endParaRPr lang="en-US" sz="1850" dirty="0"/>
          </a:p>
        </p:txBody>
      </p:sp>
      <p:pic>
        <p:nvPicPr>
          <p:cNvPr id="9"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104084" y="2013248"/>
            <a:ext cx="590634" cy="590649"/>
          </a:xfrm>
          <a:prstGeom prst="rect">
            <a:avLst/>
          </a:prstGeom>
        </p:spPr>
      </p:pic>
      <p:sp>
        <p:nvSpPr>
          <p:cNvPr id="10" name="Text 5"/>
          <p:cNvSpPr/>
          <p:nvPr/>
        </p:nvSpPr>
        <p:spPr>
          <a:xfrm>
            <a:off x="8104084" y="2899172"/>
            <a:ext cx="2953371" cy="369193"/>
          </a:xfrm>
          <a:prstGeom prst="rect">
            <a:avLst/>
          </a:prstGeom>
          <a:noFill/>
          <a:ln/>
        </p:spPr>
        <p:txBody>
          <a:bodyPr wrap="none" lIns="0" tIns="0" rIns="0" bIns="0" rtlCol="0" anchor="t"/>
          <a:lstStyle/>
          <a:p>
            <a:pPr algn="l" indent="0" marL="0">
              <a:lnSpc>
                <a:spcPct val="104000"/>
              </a:lnSpc>
              <a:buNone/>
            </a:pPr>
            <a:r>
              <a:rPr lang="en-US" sz="2300" b="1" dirty="0">
                <a:solidFill>
                  <a:srgbClr val="3C3939"/>
                </a:solidFill>
                <a:latin typeface="Inter Bold" pitchFamily="34" charset="0"/>
                <a:ea typeface="Inter Bold" pitchFamily="34" charset="-122"/>
                <a:cs typeface="Inter Bold" pitchFamily="34" charset="-120"/>
              </a:rPr>
              <a:t>Moral Psychology</a:t>
            </a:r>
            <a:endParaRPr lang="en-US" sz="2300" dirty="0"/>
          </a:p>
        </p:txBody>
      </p:sp>
      <p:sp>
        <p:nvSpPr>
          <p:cNvPr id="11" name="Text 6"/>
          <p:cNvSpPr/>
          <p:nvPr/>
        </p:nvSpPr>
        <p:spPr>
          <a:xfrm>
            <a:off x="8104084" y="3410049"/>
            <a:ext cx="3426037" cy="2645470"/>
          </a:xfrm>
          <a:prstGeom prst="rect">
            <a:avLst/>
          </a:prstGeom>
          <a:noFill/>
          <a:ln/>
        </p:spPr>
        <p:txBody>
          <a:bodyPr wrap="square" lIns="0" tIns="0" rIns="0" bIns="0" rtlCol="0" anchor="t">
            <a:normAutofit/>
          </a:bodyPr>
          <a:lstStyle/>
          <a:p>
            <a:pPr algn="l" indent="0" marL="0">
              <a:lnSpc>
                <a:spcPct val="133000"/>
              </a:lnSpc>
              <a:buNone/>
            </a:pPr>
            <a:r>
              <a:rPr lang="en-US" sz="1850" dirty="0">
                <a:solidFill>
                  <a:srgbClr val="3C3939"/>
                </a:solidFill>
                <a:latin typeface="Inter" pitchFamily="34" charset="0"/>
                <a:ea typeface="Inter" pitchFamily="34" charset="-122"/>
                <a:cs typeface="Inter" pitchFamily="34" charset="-120"/>
              </a:rPr>
              <a:t>Are we born with moral potential needing the right environment (Mengzi)? Or with inclinations requiring deliberate redirection through ritual, law, and education (Xunzi)?</a:t>
            </a:r>
            <a:endParaRPr lang="en-US" sz="18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33360" y="786309"/>
            <a:ext cx="6587266" cy="664468"/>
          </a:xfrm>
          <a:prstGeom prst="rect">
            <a:avLst/>
          </a:prstGeom>
          <a:noFill/>
          <a:ln/>
        </p:spPr>
        <p:txBody>
          <a:bodyPr wrap="none" lIns="0" tIns="0" rIns="0" bIns="0" rtlCol="0" anchor="t"/>
          <a:lstStyle/>
          <a:p>
            <a:pPr algn="l" indent="0" marL="0">
              <a:lnSpc>
                <a:spcPct val="104000"/>
              </a:lnSpc>
              <a:buNone/>
            </a:pPr>
            <a:r>
              <a:rPr lang="en-US" sz="4150" b="1" dirty="0">
                <a:solidFill>
                  <a:srgbClr val="1B1B27"/>
                </a:solidFill>
                <a:latin typeface="Inter Bold" pitchFamily="34" charset="0"/>
                <a:ea typeface="Inter Bold" pitchFamily="34" charset="-122"/>
                <a:cs typeface="Inter Bold" pitchFamily="34" charset="-120"/>
              </a:rPr>
              <a:t>The Day 10 Connection</a:t>
            </a:r>
            <a:endParaRPr lang="en-US" sz="4150" dirty="0"/>
          </a:p>
        </p:txBody>
      </p:sp>
      <p:sp>
        <p:nvSpPr>
          <p:cNvPr id="4" name="Text 1"/>
          <p:cNvSpPr/>
          <p:nvPr/>
        </p:nvSpPr>
        <p:spPr>
          <a:xfrm>
            <a:off x="5233360" y="1737816"/>
            <a:ext cx="6296860" cy="1615777"/>
          </a:xfrm>
          <a:prstGeom prst="rect">
            <a:avLst/>
          </a:prstGeom>
          <a:noFill/>
          <a:ln/>
        </p:spPr>
        <p:txBody>
          <a:bodyPr wrap="square" lIns="0" tIns="0" rIns="0" bIns="0" rtlCol="0" anchor="t">
            <a:normAutofit/>
          </a:bodyPr>
          <a:lstStyle/>
          <a:p>
            <a:pPr algn="l" indent="0" marL="0">
              <a:lnSpc>
                <a:spcPct val="127000"/>
              </a:lnSpc>
              <a:buNone/>
            </a:pPr>
            <a:r>
              <a:rPr lang="zh-CN" altLang="en-US" sz="1650" dirty="0">
                <a:solidFill>
                  <a:srgbClr val="3C3939"/>
                </a:solidFill>
                <a:latin typeface="Inter" pitchFamily="34" charset="0"/>
                <a:ea typeface="Inter" pitchFamily="34" charset="-122"/>
                <a:cs typeface="Inter" pitchFamily="34" charset="-120"/>
              </a:rPr>
              <a:t>Day 10 established Mengzi's theory of the </a:t>
            </a:r>
            <a:pPr algn="l" indent="0" marL="0">
              <a:lnSpc>
                <a:spcPct val="127000"/>
              </a:lnSpc>
              <a:buNone/>
            </a:pPr>
            <a:r>
              <a:rPr lang="zh-CN" altLang="en-US" sz="1650" b="1" dirty="0">
                <a:solidFill>
                  <a:srgbClr val="3C3939"/>
                </a:solidFill>
                <a:latin typeface="Inter Bold" pitchFamily="34" charset="0"/>
                <a:ea typeface="Inter Bold" pitchFamily="34" charset="-122"/>
                <a:cs typeface="Inter Bold" pitchFamily="34" charset="-120"/>
              </a:rPr>
              <a:t>four sprouts</a:t>
            </a:r>
            <a:pPr algn="l" indent="0" marL="0">
              <a:lnSpc>
                <a:spcPct val="127000"/>
              </a:lnSpc>
              <a:buNone/>
            </a:pPr>
            <a:r>
              <a:rPr lang="zh-CN" altLang="en-US" sz="1650" dirty="0">
                <a:solidFill>
                  <a:srgbClr val="3C3939"/>
                </a:solidFill>
                <a:latin typeface="Inter" pitchFamily="34" charset="0"/>
                <a:ea typeface="Inter" pitchFamily="34" charset="-122"/>
                <a:cs typeface="Inter" pitchFamily="34" charset="-120"/>
              </a:rPr>
              <a:t> (四端) — innate tendencies toward benevolence, righteousness, ritual propriety, and wisdom. Moral failure, via the Ox Mountain parable (6A:8) and the farmer from Song (2A:2), is attributed to </a:t>
            </a:r>
            <a:pPr algn="l" indent="0" marL="0">
              <a:lnSpc>
                <a:spcPct val="127000"/>
              </a:lnSpc>
              <a:buNone/>
            </a:pPr>
            <a:r>
              <a:rPr lang="zh-CN" altLang="en-US" sz="1650" i="1" dirty="0">
                <a:solidFill>
                  <a:srgbClr val="3C3939"/>
                </a:solidFill>
                <a:latin typeface="Inter" pitchFamily="34" charset="0"/>
                <a:ea typeface="Inter" pitchFamily="34" charset="-122"/>
                <a:cs typeface="Inter" pitchFamily="34" charset="-120"/>
              </a:rPr>
              <a:t>environmental deprivation</a:t>
            </a:r>
            <a:pPr algn="l" indent="0" marL="0">
              <a:lnSpc>
                <a:spcPct val="127000"/>
              </a:lnSpc>
              <a:buNone/>
            </a:pPr>
            <a:r>
              <a:rPr lang="zh-CN" altLang="en-US" sz="1650" dirty="0">
                <a:solidFill>
                  <a:srgbClr val="3C3939"/>
                </a:solidFill>
                <a:latin typeface="Inter" pitchFamily="34" charset="0"/>
                <a:ea typeface="Inter" pitchFamily="34" charset="-122"/>
                <a:cs typeface="Inter" pitchFamily="34" charset="-120"/>
              </a:rPr>
              <a:t>, not defective nature.</a:t>
            </a:r>
            <a:endParaRPr lang="zh-CN" sz="1650" dirty="0"/>
          </a:p>
        </p:txBody>
      </p:sp>
      <p:sp>
        <p:nvSpPr>
          <p:cNvPr id="5" name="Shape 2"/>
          <p:cNvSpPr/>
          <p:nvPr/>
        </p:nvSpPr>
        <p:spPr>
          <a:xfrm>
            <a:off x="5080270" y="3568898"/>
            <a:ext cx="3195260" cy="2502793"/>
          </a:xfrm>
          <a:prstGeom prst="roundRect">
            <a:avLst>
              <a:gd name="adj" fmla="val 6117"/>
            </a:avLst>
          </a:prstGeom>
          <a:solidFill>
            <a:srgbClr val="1B1B27"/>
          </a:solidFill>
          <a:ln/>
        </p:spPr>
      </p:sp>
      <p:sp>
        <p:nvSpPr>
          <p:cNvPr id="6" name="Text 3"/>
          <p:cNvSpPr/>
          <p:nvPr/>
        </p:nvSpPr>
        <p:spPr>
          <a:xfrm>
            <a:off x="5292890" y="3760192"/>
            <a:ext cx="3267589" cy="332184"/>
          </a:xfrm>
          <a:prstGeom prst="rect">
            <a:avLst/>
          </a:prstGeom>
          <a:noFill/>
          <a:ln/>
        </p:spPr>
        <p:txBody>
          <a:bodyPr wrap="none" lIns="0" tIns="0" rIns="0" bIns="0" rtlCol="0" anchor="t"/>
          <a:lstStyle/>
          <a:p>
            <a:pPr algn="l" indent="0" marL="0">
              <a:lnSpc>
                <a:spcPct val="104000"/>
              </a:lnSpc>
              <a:buNone/>
            </a:pPr>
            <a:r>
              <a:rPr lang="en-US" sz="2050" b="1" dirty="0">
                <a:solidFill>
                  <a:srgbClr val="FFFFFF"/>
                </a:solidFill>
                <a:latin typeface="Inter Bold" pitchFamily="34" charset="0"/>
                <a:ea typeface="Inter Bold" pitchFamily="34" charset="-122"/>
                <a:cs typeface="Inter Bold" pitchFamily="34" charset="-120"/>
              </a:rPr>
              <a:t>Mengzi's View</a:t>
            </a:r>
            <a:endParaRPr lang="en-US" sz="2050" dirty="0"/>
          </a:p>
        </p:txBody>
      </p:sp>
      <p:sp>
        <p:nvSpPr>
          <p:cNvPr id="7" name="Text 4"/>
          <p:cNvSpPr/>
          <p:nvPr/>
        </p:nvSpPr>
        <p:spPr>
          <a:xfrm>
            <a:off x="5292890" y="4283670"/>
            <a:ext cx="2770019" cy="1292622"/>
          </a:xfrm>
          <a:prstGeom prst="rect">
            <a:avLst/>
          </a:prstGeom>
          <a:noFill/>
          <a:ln/>
        </p:spPr>
        <p:txBody>
          <a:bodyPr wrap="square" lIns="0" tIns="0" rIns="0" bIns="0" rtlCol="0" anchor="t">
            <a:normAutofit/>
          </a:bodyPr>
          <a:lstStyle/>
          <a:p>
            <a:pPr algn="l" indent="0" marL="0">
              <a:lnSpc>
                <a:spcPct val="127000"/>
              </a:lnSpc>
              <a:buNone/>
            </a:pPr>
            <a:r>
              <a:rPr lang="en-US" sz="1650" dirty="0">
                <a:solidFill>
                  <a:srgbClr val="FFFFFF"/>
                </a:solidFill>
                <a:latin typeface="Inter" pitchFamily="34" charset="0"/>
                <a:ea typeface="Inter" pitchFamily="34" charset="-122"/>
                <a:cs typeface="Inter" pitchFamily="34" charset="-120"/>
              </a:rPr>
              <a:t>Cultivation is </a:t>
            </a:r>
            <a:pPr algn="l" indent="0" marL="0">
              <a:lnSpc>
                <a:spcPct val="127000"/>
              </a:lnSpc>
              <a:buNone/>
            </a:pPr>
            <a:r>
              <a:rPr lang="en-US" sz="1650" b="1" dirty="0">
                <a:solidFill>
                  <a:srgbClr val="FFFFFF"/>
                </a:solidFill>
                <a:latin typeface="Inter Bold" pitchFamily="34" charset="0"/>
                <a:ea typeface="Inter Bold" pitchFamily="34" charset="-122"/>
                <a:cs typeface="Inter Bold" pitchFamily="34" charset="-120"/>
              </a:rPr>
              <a:t>nurturing what is already there</a:t>
            </a:r>
            <a:pPr algn="l" indent="0" marL="0">
              <a:lnSpc>
                <a:spcPct val="127000"/>
              </a:lnSpc>
              <a:buNone/>
            </a:pPr>
            <a:r>
              <a:rPr lang="en-US" sz="1650" dirty="0">
                <a:solidFill>
                  <a:srgbClr val="FFFFFF"/>
                </a:solidFill>
                <a:latin typeface="Inter" pitchFamily="34" charset="0"/>
                <a:ea typeface="Inter" pitchFamily="34" charset="-122"/>
                <a:cs typeface="Inter" pitchFamily="34" charset="-120"/>
              </a:rPr>
              <a:t> — the sprouts need only the right conditions to grow.</a:t>
            </a:r>
            <a:endParaRPr lang="en-US" sz="1650" dirty="0"/>
          </a:p>
        </p:txBody>
      </p:sp>
      <p:sp>
        <p:nvSpPr>
          <p:cNvPr id="8" name="Text 5"/>
          <p:cNvSpPr/>
          <p:nvPr/>
        </p:nvSpPr>
        <p:spPr>
          <a:xfrm>
            <a:off x="8647491" y="3760192"/>
            <a:ext cx="3267589" cy="332184"/>
          </a:xfrm>
          <a:prstGeom prst="rect">
            <a:avLst/>
          </a:prstGeom>
          <a:noFill/>
          <a:ln/>
        </p:spPr>
        <p:txBody>
          <a:bodyPr wrap="none" lIns="0" tIns="0" rIns="0" bIns="0" rtlCol="0" anchor="t"/>
          <a:lstStyle/>
          <a:p>
            <a:pPr algn="l" indent="0" marL="0">
              <a:lnSpc>
                <a:spcPct val="104000"/>
              </a:lnSpc>
              <a:buNone/>
            </a:pPr>
            <a:r>
              <a:rPr lang="en-US" sz="2050" b="1" dirty="0">
                <a:solidFill>
                  <a:srgbClr val="1B1B27"/>
                </a:solidFill>
                <a:latin typeface="Inter Bold" pitchFamily="34" charset="0"/>
                <a:ea typeface="Inter Bold" pitchFamily="34" charset="-122"/>
                <a:cs typeface="Inter Bold" pitchFamily="34" charset="-120"/>
              </a:rPr>
              <a:t>Xunzi's View</a:t>
            </a:r>
            <a:endParaRPr lang="en-US" sz="2050" dirty="0"/>
          </a:p>
        </p:txBody>
      </p:sp>
      <p:sp>
        <p:nvSpPr>
          <p:cNvPr id="9" name="Text 6"/>
          <p:cNvSpPr/>
          <p:nvPr/>
        </p:nvSpPr>
        <p:spPr>
          <a:xfrm>
            <a:off x="8647491" y="4283670"/>
            <a:ext cx="2889079" cy="1615777"/>
          </a:xfrm>
          <a:prstGeom prst="rect">
            <a:avLst/>
          </a:prstGeom>
          <a:noFill/>
          <a:ln/>
        </p:spPr>
        <p:txBody>
          <a:bodyPr wrap="square" lIns="0" tIns="0" rIns="0" bIns="0" rtlCol="0" anchor="t">
            <a:normAutofit/>
          </a:bodyPr>
          <a:lstStyle/>
          <a:p>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Cultivation is </a:t>
            </a:r>
            <a:pPr algn="l" indent="0" marL="0">
              <a:lnSpc>
                <a:spcPct val="127000"/>
              </a:lnSpc>
              <a:buNone/>
            </a:pPr>
            <a:r>
              <a:rPr lang="en-US" sz="1650" b="1" dirty="0">
                <a:solidFill>
                  <a:srgbClr val="3C3939"/>
                </a:solidFill>
                <a:latin typeface="Inter Bold" pitchFamily="34" charset="0"/>
                <a:ea typeface="Inter Bold" pitchFamily="34" charset="-122"/>
                <a:cs typeface="Inter Bold" pitchFamily="34" charset="-120"/>
              </a:rPr>
              <a:t>forging what is not naturally present</a:t>
            </a:r>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 — where Mengzi sees moral potential, Xunzi sees only self-interested desires.</a:t>
            </a:r>
            <a:endParaRPr lang="en-US" sz="16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Shape 0"/>
          <p:cNvSpPr/>
          <p:nvPr/>
        </p:nvSpPr>
        <p:spPr>
          <a:xfrm>
            <a:off x="661475" y="1585615"/>
            <a:ext cx="1415320" cy="444103"/>
          </a:xfrm>
          <a:prstGeom prst="roundRect">
            <a:avLst>
              <a:gd name="adj" fmla="val 17876"/>
            </a:avLst>
          </a:prstGeom>
          <a:solidFill>
            <a:srgbClr val="E1E1EA"/>
          </a:solidFill>
          <a:ln/>
        </p:spPr>
      </p:sp>
      <p:sp>
        <p:nvSpPr>
          <p:cNvPr id="4" name="Text 1"/>
          <p:cNvSpPr/>
          <p:nvPr/>
        </p:nvSpPr>
        <p:spPr>
          <a:xfrm>
            <a:off x="803156" y="1656457"/>
            <a:ext cx="1741543" cy="302419"/>
          </a:xfrm>
          <a:prstGeom prst="rect">
            <a:avLst/>
          </a:prstGeom>
          <a:noFill/>
          <a:ln/>
        </p:spPr>
        <p:txBody>
          <a:bodyPr wrap="none" lIns="0" tIns="0" rIns="0" bIns="0" rtlCol="0" anchor="t"/>
          <a:lstStyle/>
          <a:p>
            <a:pPr algn="l" indent="0" marL="0">
              <a:lnSpc>
                <a:spcPct val="133000"/>
              </a:lnSpc>
              <a:buNone/>
            </a:pPr>
            <a:r>
              <a:rPr lang="en-US" sz="1450" dirty="0">
                <a:solidFill>
                  <a:srgbClr val="3C3939"/>
                </a:solidFill>
                <a:latin typeface="Inter" pitchFamily="34" charset="0"/>
                <a:ea typeface="Inter" pitchFamily="34" charset="-122"/>
                <a:cs typeface="Inter" pitchFamily="34" charset="-120"/>
              </a:rPr>
              <a:t>KEY POINT 1</a:t>
            </a:r>
            <a:endParaRPr lang="en-US" sz="1450" dirty="0"/>
          </a:p>
        </p:txBody>
      </p:sp>
      <p:sp>
        <p:nvSpPr>
          <p:cNvPr id="5" name="Text 2"/>
          <p:cNvSpPr/>
          <p:nvPr/>
        </p:nvSpPr>
        <p:spPr>
          <a:xfrm>
            <a:off x="661475" y="2124174"/>
            <a:ext cx="6296860" cy="2037953"/>
          </a:xfrm>
          <a:prstGeom prst="rect">
            <a:avLst/>
          </a:prstGeom>
          <a:noFill/>
          <a:ln/>
        </p:spPr>
        <p:txBody>
          <a:bodyPr wrap="square" lIns="0" tIns="0" rIns="0" bIns="0" rtlCol="0" anchor="t">
            <a:normAutofit/>
          </a:bodyPr>
          <a:lstStyle/>
          <a:p>
            <a:pPr algn="l" indent="0" marL="0">
              <a:lnSpc>
                <a:spcPct val="104000"/>
              </a:lnSpc>
              <a:buNone/>
            </a:pPr>
            <a:r>
              <a:rPr lang="en-US" sz="6400" b="1" dirty="0">
                <a:solidFill>
                  <a:srgbClr val="1B1B27"/>
                </a:solidFill>
                <a:latin typeface="Inter Bold" pitchFamily="34" charset="0"/>
                <a:ea typeface="Inter Bold" pitchFamily="34" charset="-122"/>
                <a:cs typeface="Inter Bold" pitchFamily="34" charset="-120"/>
              </a:rPr>
              <a:t>Xunzi's Opening Salvo</a:t>
            </a:r>
            <a:endParaRPr lang="en-US" sz="6400" dirty="0"/>
          </a:p>
        </p:txBody>
      </p:sp>
      <p:sp>
        <p:nvSpPr>
          <p:cNvPr id="6" name="Text 3"/>
          <p:cNvSpPr/>
          <p:nvPr/>
        </p:nvSpPr>
        <p:spPr>
          <a:xfrm>
            <a:off x="661475" y="4516537"/>
            <a:ext cx="6296860" cy="755848"/>
          </a:xfrm>
          <a:prstGeom prst="rect">
            <a:avLst/>
          </a:prstGeom>
          <a:noFill/>
          <a:ln/>
        </p:spPr>
        <p:txBody>
          <a:bodyPr wrap="square" lIns="0" tIns="0" rIns="0" bIns="0" rtlCol="0" anchor="t">
            <a:normAutofit/>
          </a:bodyPr>
          <a:lstStyle/>
          <a:p>
            <a:pPr algn="l" indent="0" marL="0">
              <a:lnSpc>
                <a:spcPct val="133000"/>
              </a:lnSpc>
              <a:buNone/>
            </a:pPr>
            <a:r>
              <a:rPr lang="en-US" sz="1850" dirty="0">
                <a:solidFill>
                  <a:srgbClr val="3C3939"/>
                </a:solidFill>
                <a:latin typeface="Inter" pitchFamily="34" charset="0"/>
                <a:ea typeface="Inter" pitchFamily="34" charset="-122"/>
                <a:cs typeface="Inter" pitchFamily="34" charset="-120"/>
              </a:rPr>
              <a:t>"People's nature is bad. Their goodness is a matter of deliberate effort."</a:t>
            </a:r>
            <a:endParaRPr lang="en-US" sz="185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661475" y="836017"/>
            <a:ext cx="10868745" cy="1181298"/>
          </a:xfrm>
          <a:prstGeom prst="rect">
            <a:avLst/>
          </a:prstGeom>
          <a:noFill/>
          <a:ln/>
        </p:spPr>
        <p:txBody>
          <a:bodyPr wrap="square" lIns="0" tIns="0" rIns="0" bIns="0" rtlCol="0" anchor="t">
            <a:normAutofit/>
          </a:bodyPr>
          <a:lstStyle/>
          <a:p>
            <a:pPr algn="l" indent="0" marL="0">
              <a:lnSpc>
                <a:spcPct val="104000"/>
              </a:lnSpc>
              <a:buNone/>
            </a:pPr>
            <a:r>
              <a:rPr lang="en-US" sz="3700" b="1" dirty="0">
                <a:solidFill>
                  <a:srgbClr val="1B1B27"/>
                </a:solidFill>
                <a:latin typeface="Inter Bold" pitchFamily="34" charset="0"/>
                <a:ea typeface="Inter Bold" pitchFamily="34" charset="-122"/>
                <a:cs typeface="Inter Bold" pitchFamily="34" charset="-120"/>
              </a:rPr>
              <a:t>Xunzi's Opening Claim — "People's Nature Is Bad"</a:t>
            </a:r>
            <a:endParaRPr lang="en-US" sz="3700" dirty="0"/>
          </a:p>
        </p:txBody>
      </p:sp>
      <p:sp>
        <p:nvSpPr>
          <p:cNvPr id="3" name="Shape 1"/>
          <p:cNvSpPr/>
          <p:nvPr/>
        </p:nvSpPr>
        <p:spPr>
          <a:xfrm>
            <a:off x="661475" y="2319734"/>
            <a:ext cx="25399" cy="1054398"/>
          </a:xfrm>
          <a:prstGeom prst="roundRect">
            <a:avLst>
              <a:gd name="adj" fmla="val 60001"/>
            </a:avLst>
          </a:prstGeom>
          <a:solidFill>
            <a:srgbClr val="1B1B27"/>
          </a:solidFill>
          <a:ln/>
        </p:spPr>
      </p:sp>
      <p:sp>
        <p:nvSpPr>
          <p:cNvPr id="4" name="Text 2"/>
          <p:cNvSpPr/>
          <p:nvPr/>
        </p:nvSpPr>
        <p:spPr>
          <a:xfrm>
            <a:off x="944936" y="2489795"/>
            <a:ext cx="10585284" cy="714375"/>
          </a:xfrm>
          <a:prstGeom prst="rect">
            <a:avLst/>
          </a:prstGeom>
          <a:noFill/>
          <a:ln/>
        </p:spPr>
        <p:txBody>
          <a:bodyPr wrap="square" lIns="0" tIns="0" rIns="0" bIns="0" rtlCol="0" anchor="t"/>
          <a:lstStyle/>
          <a:p>
            <a:pPr algn="l" indent="0" marL="0">
              <a:lnSpc>
                <a:spcPct val="120000"/>
              </a:lnSpc>
              <a:spcAft>
                <a:spcPts val="1300"/>
              </a:spcAft>
              <a:buNone/>
            </a:pPr>
            <a:r>
              <a:rPr lang="en-US" sz="1450" dirty="0">
                <a:solidFill>
                  <a:srgbClr val="3C3939"/>
                </a:solidFill>
                <a:latin typeface="Inter" pitchFamily="34" charset="0"/>
                <a:ea typeface="Inter" pitchFamily="34" charset="-122"/>
                <a:cs typeface="Inter" pitchFamily="34" charset="-120"/>
              </a:rPr>
              <a:t>"People's nature is bad. Their goodness is a matter of deliberate effort."</a:t>
            </a:r>
            <a:endParaRPr lang="en-US" sz="1450" dirty="0"/>
          </a:p>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Xunzi, Chapter 23 (Hutton trans.)</a:t>
            </a:r>
            <a:endParaRPr lang="en-US" sz="1450" dirty="0"/>
          </a:p>
        </p:txBody>
      </p:sp>
      <p:sp>
        <p:nvSpPr>
          <p:cNvPr id="5" name="Text 3"/>
          <p:cNvSpPr/>
          <p:nvPr/>
        </p:nvSpPr>
        <p:spPr>
          <a:xfrm>
            <a:off x="661475" y="3544292"/>
            <a:ext cx="10868745" cy="544314"/>
          </a:xfrm>
          <a:prstGeom prst="rect">
            <a:avLst/>
          </a:prstGeom>
          <a:noFill/>
          <a:ln/>
        </p:spPr>
        <p:txBody>
          <a:bodyPr wrap="square" lIns="0" tIns="0" rIns="0" bIns="0" rtlCol="0" anchor="t">
            <a:normAutofit/>
          </a:bodyPr>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Xunzi opens Chapter 23 with a direct frontal assault on Mengzi's position. The central controversy: is this a genuine empirical disagreement, or does it rest on a different definition of </a:t>
            </a:r>
            <a:pPr algn="l" indent="0" marL="0">
              <a:lnSpc>
                <a:spcPct val="120000"/>
              </a:lnSpc>
              <a:buNone/>
            </a:pPr>
            <a:r>
              <a:rPr lang="en-US" sz="1450" i="1" dirty="0">
                <a:solidFill>
                  <a:srgbClr val="3C3939"/>
                </a:solidFill>
                <a:latin typeface="Inter" pitchFamily="34" charset="0"/>
                <a:ea typeface="Inter" pitchFamily="34" charset="-122"/>
                <a:cs typeface="Inter" pitchFamily="34" charset="-120"/>
              </a:rPr>
              <a:t>xing</a:t>
            </a:r>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a:t>
            </a:r>
            <a:endParaRPr lang="en-US" sz="1450" dirty="0"/>
          </a:p>
        </p:txBody>
      </p:sp>
      <p:sp>
        <p:nvSpPr>
          <p:cNvPr id="6" name="Shape 4"/>
          <p:cNvSpPr/>
          <p:nvPr/>
        </p:nvSpPr>
        <p:spPr>
          <a:xfrm>
            <a:off x="661475" y="4258667"/>
            <a:ext cx="10868745" cy="1320998"/>
          </a:xfrm>
          <a:prstGeom prst="roundRect">
            <a:avLst>
              <a:gd name="adj" fmla="val 6010"/>
            </a:avLst>
          </a:prstGeom>
          <a:solidFill>
            <a:srgbClr val="F2EEEE"/>
          </a:solidFill>
          <a:ln w="6350">
            <a:solidFill>
              <a:srgbClr val="D8D4D4"/>
            </a:solidFill>
            <a:prstDash val="solid"/>
          </a:ln>
        </p:spPr>
      </p:sp>
      <p:sp>
        <p:nvSpPr>
          <p:cNvPr id="7" name="Shape 5"/>
          <p:cNvSpPr/>
          <p:nvPr/>
        </p:nvSpPr>
        <p:spPr>
          <a:xfrm>
            <a:off x="667825" y="4265017"/>
            <a:ext cx="5428023" cy="1308298"/>
          </a:xfrm>
          <a:prstGeom prst="rect">
            <a:avLst/>
          </a:prstGeom>
          <a:solidFill>
            <a:srgbClr val="F2EEEE"/>
          </a:solidFill>
          <a:ln/>
        </p:spPr>
      </p:sp>
      <p:sp>
        <p:nvSpPr>
          <p:cNvPr id="8" name="Text 6"/>
          <p:cNvSpPr/>
          <p:nvPr/>
        </p:nvSpPr>
        <p:spPr>
          <a:xfrm>
            <a:off x="856832" y="4454029"/>
            <a:ext cx="2362637" cy="295275"/>
          </a:xfrm>
          <a:prstGeom prst="rect">
            <a:avLst/>
          </a:prstGeom>
          <a:noFill/>
          <a:ln/>
        </p:spPr>
        <p:txBody>
          <a:bodyPr wrap="none" lIns="0" tIns="0" rIns="0" bIns="0" rtlCol="0" anchor="t"/>
          <a:lstStyle/>
          <a:p>
            <a:pPr algn="l" indent="0" marL="0">
              <a:lnSpc>
                <a:spcPct val="104000"/>
              </a:lnSpc>
              <a:buNone/>
            </a:pPr>
            <a:r>
              <a:rPr lang="en-US" sz="1850" b="1" dirty="0">
                <a:solidFill>
                  <a:srgbClr val="3C3939"/>
                </a:solidFill>
                <a:latin typeface="Inter Bold" pitchFamily="34" charset="0"/>
                <a:ea typeface="Inter Bold" pitchFamily="34" charset="-122"/>
                <a:cs typeface="Inter Bold" pitchFamily="34" charset="-120"/>
              </a:rPr>
              <a:t>Definitional Level</a:t>
            </a:r>
            <a:endParaRPr lang="en-US" sz="1850" dirty="0"/>
          </a:p>
        </p:txBody>
      </p:sp>
      <p:sp>
        <p:nvSpPr>
          <p:cNvPr id="9" name="Text 7"/>
          <p:cNvSpPr/>
          <p:nvPr/>
        </p:nvSpPr>
        <p:spPr>
          <a:xfrm>
            <a:off x="856832" y="4839990"/>
            <a:ext cx="5050009" cy="544314"/>
          </a:xfrm>
          <a:prstGeom prst="rect">
            <a:avLst/>
          </a:prstGeom>
          <a:noFill/>
          <a:ln/>
        </p:spPr>
        <p:txBody>
          <a:bodyPr wrap="square" lIns="0" tIns="0" rIns="0" bIns="0" rtlCol="0" anchor="t">
            <a:normAutofit/>
          </a:bodyPr>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If </a:t>
            </a:r>
            <a:pPr algn="l" indent="0" marL="0">
              <a:lnSpc>
                <a:spcPct val="120000"/>
              </a:lnSpc>
              <a:buNone/>
            </a:pPr>
            <a:r>
              <a:rPr lang="en-US" sz="1450" i="1" dirty="0">
                <a:solidFill>
                  <a:srgbClr val="3C3939"/>
                </a:solidFill>
                <a:latin typeface="Inter" pitchFamily="34" charset="0"/>
                <a:ea typeface="Inter" pitchFamily="34" charset="-122"/>
                <a:cs typeface="Inter" pitchFamily="34" charset="-120"/>
              </a:rPr>
              <a:t>xing</a:t>
            </a:r>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 "what cannot be learned," Xunzi's claim follows from his definition, not from observation.</a:t>
            </a:r>
            <a:endParaRPr lang="en-US" sz="1450" dirty="0"/>
          </a:p>
        </p:txBody>
      </p:sp>
      <p:sp>
        <p:nvSpPr>
          <p:cNvPr id="10" name="Shape 8"/>
          <p:cNvSpPr/>
          <p:nvPr/>
        </p:nvSpPr>
        <p:spPr>
          <a:xfrm>
            <a:off x="6095848" y="4265017"/>
            <a:ext cx="5428023" cy="1308298"/>
          </a:xfrm>
          <a:prstGeom prst="rect">
            <a:avLst/>
          </a:prstGeom>
          <a:solidFill>
            <a:srgbClr val="F2EEEE"/>
          </a:solidFill>
          <a:ln/>
        </p:spPr>
      </p:sp>
      <p:sp>
        <p:nvSpPr>
          <p:cNvPr id="11" name="Shape 9"/>
          <p:cNvSpPr/>
          <p:nvPr/>
        </p:nvSpPr>
        <p:spPr>
          <a:xfrm>
            <a:off x="6095848" y="4265017"/>
            <a:ext cx="25399" cy="1308298"/>
          </a:xfrm>
          <a:prstGeom prst="roundRect">
            <a:avLst>
              <a:gd name="adj" fmla="val 312562"/>
            </a:avLst>
          </a:prstGeom>
          <a:solidFill>
            <a:srgbClr val="D8D4D4"/>
          </a:solidFill>
          <a:ln/>
        </p:spPr>
      </p:sp>
      <p:sp>
        <p:nvSpPr>
          <p:cNvPr id="12" name="Text 10"/>
          <p:cNvSpPr/>
          <p:nvPr/>
        </p:nvSpPr>
        <p:spPr>
          <a:xfrm>
            <a:off x="6284854" y="4454029"/>
            <a:ext cx="2362637" cy="295275"/>
          </a:xfrm>
          <a:prstGeom prst="rect">
            <a:avLst/>
          </a:prstGeom>
          <a:noFill/>
          <a:ln/>
        </p:spPr>
        <p:txBody>
          <a:bodyPr wrap="none" lIns="0" tIns="0" rIns="0" bIns="0" rtlCol="0" anchor="t"/>
          <a:lstStyle/>
          <a:p>
            <a:pPr algn="l" indent="0" marL="0">
              <a:lnSpc>
                <a:spcPct val="104000"/>
              </a:lnSpc>
              <a:buNone/>
            </a:pPr>
            <a:r>
              <a:rPr lang="en-US" sz="1850" b="1" dirty="0">
                <a:solidFill>
                  <a:srgbClr val="3C3939"/>
                </a:solidFill>
                <a:latin typeface="Inter Bold" pitchFamily="34" charset="0"/>
                <a:ea typeface="Inter Bold" pitchFamily="34" charset="-122"/>
                <a:cs typeface="Inter Bold" pitchFamily="34" charset="-120"/>
              </a:rPr>
              <a:t>Empirical Level</a:t>
            </a:r>
            <a:endParaRPr lang="en-US" sz="1850" dirty="0"/>
          </a:p>
        </p:txBody>
      </p:sp>
      <p:sp>
        <p:nvSpPr>
          <p:cNvPr id="13" name="Text 11"/>
          <p:cNvSpPr/>
          <p:nvPr/>
        </p:nvSpPr>
        <p:spPr>
          <a:xfrm>
            <a:off x="6284854" y="4839990"/>
            <a:ext cx="5050009" cy="544314"/>
          </a:xfrm>
          <a:prstGeom prst="rect">
            <a:avLst/>
          </a:prstGeom>
          <a:noFill/>
          <a:ln/>
        </p:spPr>
        <p:txBody>
          <a:bodyPr wrap="square" lIns="0" tIns="0" rIns="0" bIns="0" rtlCol="0" anchor="t">
            <a:normAutofit/>
          </a:bodyPr>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Xunzi also makes empirical claims — he denies humans have innate spontaneous moral responses.</a:t>
            </a:r>
            <a:endParaRPr lang="en-US" sz="1450" dirty="0"/>
          </a:p>
        </p:txBody>
      </p:sp>
      <p:sp>
        <p:nvSpPr>
          <p:cNvPr id="14" name="Text 12"/>
          <p:cNvSpPr/>
          <p:nvPr/>
        </p:nvSpPr>
        <p:spPr>
          <a:xfrm>
            <a:off x="661475" y="5749727"/>
            <a:ext cx="11478330" cy="272157"/>
          </a:xfrm>
          <a:prstGeom prst="rect">
            <a:avLst/>
          </a:prstGeom>
          <a:noFill/>
          <a:ln/>
        </p:spPr>
        <p:txBody>
          <a:bodyPr wrap="none" lIns="0" tIns="0" rIns="0" bIns="0" rtlCol="0" anchor="t"/>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Which level of disagreement is more fundamental?</a:t>
            </a:r>
            <a:endParaRPr lang="en-US" sz="145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nvSpPr>
        <p:spPr>
          <a:xfrm>
            <a:off x="661475" y="913209"/>
            <a:ext cx="11334367" cy="627559"/>
          </a:xfrm>
          <a:prstGeom prst="rect">
            <a:avLst/>
          </a:prstGeom>
          <a:noFill/>
          <a:ln/>
        </p:spPr>
        <p:txBody>
          <a:bodyPr wrap="none" lIns="0" tIns="0" rIns="0" bIns="0" rtlCol="0" anchor="t"/>
          <a:lstStyle/>
          <a:p>
            <a:pPr algn="l" indent="0" marL="0">
              <a:lnSpc>
                <a:spcPct val="104000"/>
              </a:lnSpc>
              <a:buNone/>
            </a:pPr>
            <a:r>
              <a:rPr lang="en-US" sz="3950" b="1" dirty="0">
                <a:solidFill>
                  <a:srgbClr val="1B1B27"/>
                </a:solidFill>
                <a:latin typeface="Inter Bold" pitchFamily="34" charset="0"/>
                <a:ea typeface="Inter Bold" pitchFamily="34" charset="-122"/>
                <a:cs typeface="Inter Bold" pitchFamily="34" charset="-120"/>
              </a:rPr>
              <a:t>Close Reading — Xunzi Chapter 23 Opening</a:t>
            </a:r>
            <a:endParaRPr lang="en-US" sz="3950" dirty="0"/>
          </a:p>
        </p:txBody>
      </p:sp>
      <p:sp>
        <p:nvSpPr>
          <p:cNvPr id="3" name="Shape 1"/>
          <p:cNvSpPr/>
          <p:nvPr/>
        </p:nvSpPr>
        <p:spPr>
          <a:xfrm>
            <a:off x="661475" y="1882180"/>
            <a:ext cx="25399" cy="1467445"/>
          </a:xfrm>
          <a:prstGeom prst="roundRect">
            <a:avLst>
              <a:gd name="adj" fmla="val 60001"/>
            </a:avLst>
          </a:prstGeom>
          <a:solidFill>
            <a:srgbClr val="1B1B27"/>
          </a:solidFill>
          <a:ln/>
        </p:spPr>
      </p:sp>
      <p:sp>
        <p:nvSpPr>
          <p:cNvPr id="4" name="Text 2"/>
          <p:cNvSpPr/>
          <p:nvPr/>
        </p:nvSpPr>
        <p:spPr>
          <a:xfrm>
            <a:off x="962695" y="2074168"/>
            <a:ext cx="10567525" cy="1083469"/>
          </a:xfrm>
          <a:prstGeom prst="rect">
            <a:avLst/>
          </a:prstGeom>
          <a:noFill/>
          <a:ln/>
        </p:spPr>
        <p:txBody>
          <a:bodyPr wrap="square" lIns="0" tIns="0" rIns="0" bIns="0" rtlCol="0" anchor="t">
            <a:normAutofit/>
          </a:bodyPr>
          <a:lstStyle/>
          <a:p>
            <a:pPr algn="l" indent="0" marL="0">
              <a:lnSpc>
                <a:spcPct val="123000"/>
              </a:lnSpc>
              <a:spcAft>
                <a:spcPts val="1500"/>
              </a:spcAft>
              <a:buNone/>
            </a:pPr>
            <a:r>
              <a:rPr lang="en-US" sz="1550" dirty="0">
                <a:solidFill>
                  <a:srgbClr val="3C3939"/>
                </a:solidFill>
                <a:latin typeface="Inter" pitchFamily="34" charset="0"/>
                <a:ea typeface="Inter" pitchFamily="34" charset="-122"/>
                <a:cs typeface="Inter" pitchFamily="34" charset="-120"/>
              </a:rPr>
              <a:t>"People's nature is such that they are born with a fondness for profit in them. If they follow along with this, then struggle and contention will arise, and yielding and deference will perish therein."</a:t>
            </a:r>
            <a:endParaRPr lang="en-US" sz="1550" dirty="0"/>
          </a:p>
          <a:p>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 Xunzi, Ch.23 (Hutton trans.)</a:t>
            </a:r>
            <a:endParaRPr lang="en-US" sz="1550" dirty="0"/>
          </a:p>
        </p:txBody>
      </p:sp>
      <p:sp>
        <p:nvSpPr>
          <p:cNvPr id="5" name="Text 3"/>
          <p:cNvSpPr/>
          <p:nvPr/>
        </p:nvSpPr>
        <p:spPr>
          <a:xfrm>
            <a:off x="661475" y="3541613"/>
            <a:ext cx="11478330" cy="297160"/>
          </a:xfrm>
          <a:prstGeom prst="rect">
            <a:avLst/>
          </a:prstGeom>
          <a:noFill/>
          <a:ln/>
        </p:spPr>
        <p:txBody>
          <a:bodyPr wrap="none" lIns="0" tIns="0" rIns="0" bIns="0" rtlCol="0" anchor="t"/>
          <a:lstStyle/>
          <a:p>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Xunzi identifies </a:t>
            </a:r>
            <a:pPr algn="l" indent="0" marL="0">
              <a:lnSpc>
                <a:spcPct val="123000"/>
              </a:lnSpc>
              <a:buNone/>
            </a:pPr>
            <a:r>
              <a:rPr lang="en-US" sz="1550" b="1" dirty="0">
                <a:solidFill>
                  <a:srgbClr val="3C3939"/>
                </a:solidFill>
                <a:latin typeface="Inter Bold" pitchFamily="34" charset="0"/>
                <a:ea typeface="Inter Bold" pitchFamily="34" charset="-122"/>
                <a:cs typeface="Inter Bold" pitchFamily="34" charset="-120"/>
              </a:rPr>
              <a:t>three innate inclinations</a:t>
            </a:r>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a:t>
            </a:r>
            <a:endParaRPr lang="en-US" sz="1550" dirty="0"/>
          </a:p>
        </p:txBody>
      </p:sp>
      <p:sp>
        <p:nvSpPr>
          <p:cNvPr id="6" name="Shape 4"/>
          <p:cNvSpPr/>
          <p:nvPr/>
        </p:nvSpPr>
        <p:spPr>
          <a:xfrm>
            <a:off x="661475" y="4030762"/>
            <a:ext cx="3509081" cy="1424781"/>
          </a:xfrm>
          <a:prstGeom prst="roundRect">
            <a:avLst>
              <a:gd name="adj" fmla="val 5920"/>
            </a:avLst>
          </a:prstGeom>
          <a:solidFill>
            <a:srgbClr val="F2EEEE"/>
          </a:solidFill>
          <a:ln w="6350">
            <a:solidFill>
              <a:srgbClr val="D8D4D4"/>
            </a:solidFill>
            <a:prstDash val="solid"/>
          </a:ln>
        </p:spPr>
      </p:sp>
      <p:sp>
        <p:nvSpPr>
          <p:cNvPr id="7" name="Text 5"/>
          <p:cNvSpPr/>
          <p:nvPr/>
        </p:nvSpPr>
        <p:spPr>
          <a:xfrm>
            <a:off x="868638" y="4237930"/>
            <a:ext cx="2510370" cy="313730"/>
          </a:xfrm>
          <a:prstGeom prst="rect">
            <a:avLst/>
          </a:prstGeom>
          <a:noFill/>
          <a:ln/>
        </p:spPr>
        <p:txBody>
          <a:bodyPr wrap="none" lIns="0" tIns="0" rIns="0" bIns="0" rtlCol="0" anchor="t"/>
          <a:lstStyle/>
          <a:p>
            <a:pPr algn="l" indent="0" marL="0">
              <a:lnSpc>
                <a:spcPct val="104000"/>
              </a:lnSpc>
              <a:buNone/>
            </a:pPr>
            <a:r>
              <a:rPr lang="zh-CN" altLang="en-US" sz="1950" b="1" dirty="0">
                <a:solidFill>
                  <a:srgbClr val="3C3939"/>
                </a:solidFill>
                <a:latin typeface="Inter Bold" pitchFamily="34" charset="0"/>
                <a:ea typeface="Inter Bold" pitchFamily="34" charset="-122"/>
                <a:cs typeface="Inter Bold" pitchFamily="34" charset="-120"/>
              </a:rPr>
              <a:t>好利 </a:t>
            </a:r>
            <a:pPr algn="l" indent="0" marL="0">
              <a:lnSpc>
                <a:spcPct val="104000"/>
              </a:lnSpc>
              <a:buNone/>
            </a:pPr>
            <a:r>
              <a:rPr lang="zh-CN" altLang="en-US" sz="1950" b="1" i="1" dirty="0">
                <a:solidFill>
                  <a:srgbClr val="3C3939"/>
                </a:solidFill>
                <a:latin typeface="Inter Bold" pitchFamily="34" charset="0"/>
                <a:ea typeface="Inter Bold" pitchFamily="34" charset="-122"/>
                <a:cs typeface="Inter Bold" pitchFamily="34" charset="-120"/>
              </a:rPr>
              <a:t>Haoli</a:t>
            </a:r>
            <a:endParaRPr lang="zh-CN" sz="1950" dirty="0"/>
          </a:p>
        </p:txBody>
      </p:sp>
      <p:sp>
        <p:nvSpPr>
          <p:cNvPr id="8" name="Text 6"/>
          <p:cNvSpPr/>
          <p:nvPr/>
        </p:nvSpPr>
        <p:spPr>
          <a:xfrm>
            <a:off x="868638" y="4654054"/>
            <a:ext cx="3094754" cy="594320"/>
          </a:xfrm>
          <a:prstGeom prst="rect">
            <a:avLst/>
          </a:prstGeom>
          <a:noFill/>
          <a:ln/>
        </p:spPr>
        <p:txBody>
          <a:bodyPr wrap="square" lIns="0" tIns="0" rIns="0" bIns="0" rtlCol="0" anchor="t">
            <a:normAutofit/>
          </a:bodyPr>
          <a:lstStyle/>
          <a:p>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Fondness for profit — leads to struggle and contention.</a:t>
            </a:r>
            <a:endParaRPr lang="en-US" sz="1550" dirty="0"/>
          </a:p>
        </p:txBody>
      </p:sp>
      <p:sp>
        <p:nvSpPr>
          <p:cNvPr id="9" name="Shape 7"/>
          <p:cNvSpPr/>
          <p:nvPr/>
        </p:nvSpPr>
        <p:spPr>
          <a:xfrm>
            <a:off x="4341208" y="4030762"/>
            <a:ext cx="3509180" cy="1424781"/>
          </a:xfrm>
          <a:prstGeom prst="roundRect">
            <a:avLst>
              <a:gd name="adj" fmla="val 5920"/>
            </a:avLst>
          </a:prstGeom>
          <a:solidFill>
            <a:srgbClr val="F2EEEE"/>
          </a:solidFill>
          <a:ln w="6350">
            <a:solidFill>
              <a:srgbClr val="D8D4D4"/>
            </a:solidFill>
            <a:prstDash val="solid"/>
          </a:ln>
        </p:spPr>
      </p:sp>
      <p:sp>
        <p:nvSpPr>
          <p:cNvPr id="10" name="Text 8"/>
          <p:cNvSpPr/>
          <p:nvPr/>
        </p:nvSpPr>
        <p:spPr>
          <a:xfrm>
            <a:off x="4548371" y="4237930"/>
            <a:ext cx="2510370" cy="313730"/>
          </a:xfrm>
          <a:prstGeom prst="rect">
            <a:avLst/>
          </a:prstGeom>
          <a:noFill/>
          <a:ln/>
        </p:spPr>
        <p:txBody>
          <a:bodyPr wrap="none" lIns="0" tIns="0" rIns="0" bIns="0" rtlCol="0" anchor="t"/>
          <a:lstStyle/>
          <a:p>
            <a:pPr algn="l" indent="0" marL="0">
              <a:lnSpc>
                <a:spcPct val="104000"/>
              </a:lnSpc>
              <a:buNone/>
            </a:pPr>
            <a:r>
              <a:rPr lang="zh-CN" altLang="en-US" sz="1950" b="1" dirty="0">
                <a:solidFill>
                  <a:srgbClr val="3C3939"/>
                </a:solidFill>
                <a:latin typeface="Inter Bold" pitchFamily="34" charset="0"/>
                <a:ea typeface="Inter Bold" pitchFamily="34" charset="-122"/>
                <a:cs typeface="Inter Bold" pitchFamily="34" charset="-120"/>
              </a:rPr>
              <a:t>疾恶 </a:t>
            </a:r>
            <a:pPr algn="l" indent="0" marL="0">
              <a:lnSpc>
                <a:spcPct val="104000"/>
              </a:lnSpc>
              <a:buNone/>
            </a:pPr>
            <a:r>
              <a:rPr lang="zh-CN" altLang="en-US" sz="1950" b="1" i="1" dirty="0">
                <a:solidFill>
                  <a:srgbClr val="3C3939"/>
                </a:solidFill>
                <a:latin typeface="Inter Bold" pitchFamily="34" charset="0"/>
                <a:ea typeface="Inter Bold" pitchFamily="34" charset="-122"/>
                <a:cs typeface="Inter Bold" pitchFamily="34" charset="-120"/>
              </a:rPr>
              <a:t>Ji'e</a:t>
            </a:r>
            <a:endParaRPr lang="zh-CN" sz="1950" dirty="0"/>
          </a:p>
        </p:txBody>
      </p:sp>
      <p:sp>
        <p:nvSpPr>
          <p:cNvPr id="11" name="Text 9"/>
          <p:cNvSpPr/>
          <p:nvPr/>
        </p:nvSpPr>
        <p:spPr>
          <a:xfrm>
            <a:off x="4548371" y="4654054"/>
            <a:ext cx="3094853" cy="594320"/>
          </a:xfrm>
          <a:prstGeom prst="rect">
            <a:avLst/>
          </a:prstGeom>
          <a:noFill/>
          <a:ln/>
        </p:spPr>
        <p:txBody>
          <a:bodyPr wrap="square" lIns="0" tIns="0" rIns="0" bIns="0" rtlCol="0" anchor="t">
            <a:normAutofit/>
          </a:bodyPr>
          <a:lstStyle/>
          <a:p>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Feelings of hate and dislike — leads to cruelty and villainy.</a:t>
            </a:r>
            <a:endParaRPr lang="en-US" sz="1550" dirty="0"/>
          </a:p>
        </p:txBody>
      </p:sp>
      <p:sp>
        <p:nvSpPr>
          <p:cNvPr id="12" name="Shape 10"/>
          <p:cNvSpPr/>
          <p:nvPr/>
        </p:nvSpPr>
        <p:spPr>
          <a:xfrm>
            <a:off x="8021040" y="4030762"/>
            <a:ext cx="3509081" cy="1424781"/>
          </a:xfrm>
          <a:prstGeom prst="roundRect">
            <a:avLst>
              <a:gd name="adj" fmla="val 5920"/>
            </a:avLst>
          </a:prstGeom>
          <a:solidFill>
            <a:srgbClr val="F2EEEE"/>
          </a:solidFill>
          <a:ln w="6350">
            <a:solidFill>
              <a:srgbClr val="D8D4D4"/>
            </a:solidFill>
            <a:prstDash val="solid"/>
          </a:ln>
        </p:spPr>
      </p:sp>
      <p:sp>
        <p:nvSpPr>
          <p:cNvPr id="13" name="Text 11"/>
          <p:cNvSpPr/>
          <p:nvPr/>
        </p:nvSpPr>
        <p:spPr>
          <a:xfrm>
            <a:off x="8228204" y="4237930"/>
            <a:ext cx="2510370" cy="313730"/>
          </a:xfrm>
          <a:prstGeom prst="rect">
            <a:avLst/>
          </a:prstGeom>
          <a:noFill/>
          <a:ln/>
        </p:spPr>
        <p:txBody>
          <a:bodyPr wrap="none" lIns="0" tIns="0" rIns="0" bIns="0" rtlCol="0" anchor="t"/>
          <a:lstStyle/>
          <a:p>
            <a:pPr algn="l" indent="0" marL="0">
              <a:lnSpc>
                <a:spcPct val="104000"/>
              </a:lnSpc>
              <a:buNone/>
            </a:pPr>
            <a:r>
              <a:rPr lang="zh-CN" altLang="en-US" sz="1950" b="1" dirty="0">
                <a:solidFill>
                  <a:srgbClr val="3C3939"/>
                </a:solidFill>
                <a:latin typeface="Inter Bold" pitchFamily="34" charset="0"/>
                <a:ea typeface="Inter Bold" pitchFamily="34" charset="-122"/>
                <a:cs typeface="Inter Bold" pitchFamily="34" charset="-120"/>
              </a:rPr>
              <a:t>好声色 </a:t>
            </a:r>
            <a:pPr algn="l" indent="0" marL="0">
              <a:lnSpc>
                <a:spcPct val="104000"/>
              </a:lnSpc>
              <a:buNone/>
            </a:pPr>
            <a:r>
              <a:rPr lang="zh-CN" altLang="en-US" sz="1950" b="1" i="1" dirty="0">
                <a:solidFill>
                  <a:srgbClr val="3C3939"/>
                </a:solidFill>
                <a:latin typeface="Inter Bold" pitchFamily="34" charset="0"/>
                <a:ea typeface="Inter Bold" pitchFamily="34" charset="-122"/>
                <a:cs typeface="Inter Bold" pitchFamily="34" charset="-120"/>
              </a:rPr>
              <a:t>Haoshengse</a:t>
            </a:r>
            <a:endParaRPr lang="zh-CN" sz="1950" dirty="0"/>
          </a:p>
        </p:txBody>
      </p:sp>
      <p:sp>
        <p:nvSpPr>
          <p:cNvPr id="14" name="Text 12"/>
          <p:cNvSpPr/>
          <p:nvPr/>
        </p:nvSpPr>
        <p:spPr>
          <a:xfrm>
            <a:off x="8228204" y="4654054"/>
            <a:ext cx="3094754" cy="594320"/>
          </a:xfrm>
          <a:prstGeom prst="rect">
            <a:avLst/>
          </a:prstGeom>
          <a:noFill/>
          <a:ln/>
        </p:spPr>
        <p:txBody>
          <a:bodyPr wrap="square" lIns="0" tIns="0" rIns="0" bIns="0" rtlCol="0" anchor="t">
            <a:normAutofit/>
          </a:bodyPr>
          <a:lstStyle/>
          <a:p>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Desires of the senses — leads to lasciviousness and chaos.</a:t>
            </a:r>
            <a:endParaRPr lang="en-US" sz="1550" dirty="0"/>
          </a:p>
        </p:txBody>
      </p:sp>
      <p:sp>
        <p:nvSpPr>
          <p:cNvPr id="15" name="Text 13"/>
          <p:cNvSpPr/>
          <p:nvPr/>
        </p:nvSpPr>
        <p:spPr>
          <a:xfrm>
            <a:off x="661475" y="5647531"/>
            <a:ext cx="11478330" cy="297160"/>
          </a:xfrm>
          <a:prstGeom prst="rect">
            <a:avLst/>
          </a:prstGeom>
          <a:noFill/>
          <a:ln/>
        </p:spPr>
        <p:txBody>
          <a:bodyPr wrap="none" lIns="0" tIns="0" rIns="0" bIns="0" rtlCol="0" anchor="t"/>
          <a:lstStyle/>
          <a:p>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If followed without constraint: ritual and </a:t>
            </a:r>
            <a:pPr algn="l" indent="0" marL="0">
              <a:lnSpc>
                <a:spcPct val="123000"/>
              </a:lnSpc>
              <a:buNone/>
            </a:pPr>
            <a:r>
              <a:rPr lang="en-US" sz="1550" i="1" dirty="0">
                <a:solidFill>
                  <a:srgbClr val="3C3939"/>
                </a:solidFill>
                <a:latin typeface="Inter" pitchFamily="34" charset="0"/>
                <a:ea typeface="Inter" pitchFamily="34" charset="-122"/>
                <a:cs typeface="Inter" pitchFamily="34" charset="-120"/>
              </a:rPr>
              <a:t>yi</a:t>
            </a:r>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 perish entirely.</a:t>
            </a:r>
            <a:endParaRPr lang="en-US" sz="155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nvSpPr>
        <p:spPr>
          <a:xfrm>
            <a:off x="661475" y="783233"/>
            <a:ext cx="7386850" cy="553740"/>
          </a:xfrm>
          <a:prstGeom prst="rect">
            <a:avLst/>
          </a:prstGeom>
          <a:noFill/>
          <a:ln/>
        </p:spPr>
        <p:txBody>
          <a:bodyPr wrap="none" lIns="0" tIns="0" rIns="0" bIns="0" rtlCol="0" anchor="t"/>
          <a:lstStyle/>
          <a:p>
            <a:pPr algn="l" indent="0" marL="0">
              <a:lnSpc>
                <a:spcPct val="104000"/>
              </a:lnSpc>
              <a:buNone/>
            </a:pPr>
            <a:r>
              <a:rPr lang="en-US" sz="3450" b="1" dirty="0">
                <a:solidFill>
                  <a:srgbClr val="1B1B27"/>
                </a:solidFill>
                <a:latin typeface="Inter Bold" pitchFamily="34" charset="0"/>
                <a:ea typeface="Inter Bold" pitchFamily="34" charset="-122"/>
                <a:cs typeface="Inter Bold" pitchFamily="34" charset="-120"/>
              </a:rPr>
              <a:t>Three-Part Argument Structure</a:t>
            </a:r>
            <a:endParaRPr lang="en-US" sz="3450" dirty="0"/>
          </a:p>
        </p:txBody>
      </p:sp>
      <p:pic>
        <p:nvPicPr>
          <p:cNvPr id="3" name="Image 0" descr="preencoded.png">    </p:cNvPr>
          <p:cNvPicPr>
            <a:picLocks noChangeAspect="1"/>
          </p:cNvPicPr>
          <p:nvPr/>
        </p:nvPicPr>
        <p:blipFill>
          <a:blip r:embed="rId1"/>
          <a:stretch>
            <a:fillRect/>
          </a:stretch>
        </p:blipFill>
        <p:spPr>
          <a:xfrm>
            <a:off x="2020043" y="1602780"/>
            <a:ext cx="8151509" cy="3578324"/>
          </a:xfrm>
          <a:prstGeom prst="rect">
            <a:avLst/>
          </a:prstGeom>
        </p:spPr>
      </p:pic>
      <p:sp>
        <p:nvSpPr>
          <p:cNvPr id="4" name="Text 1"/>
          <p:cNvSpPr/>
          <p:nvPr/>
        </p:nvSpPr>
        <p:spPr>
          <a:xfrm>
            <a:off x="3402892" y="4195950"/>
            <a:ext cx="1428861" cy="220811"/>
          </a:xfrm>
          <a:prstGeom prst="rect">
            <a:avLst/>
          </a:prstGeom>
          <a:noFill/>
          <a:ln/>
        </p:spPr>
        <p:txBody>
          <a:bodyPr wrap="none" lIns="0" tIns="0" rIns="0" bIns="0" rtlCol="0" anchor="t"/>
          <a:lstStyle/>
          <a:p>
            <a:pPr algn="ctr" indent="0" marL="0">
              <a:lnSpc>
                <a:spcPct val="104000"/>
              </a:lnSpc>
              <a:buNone/>
            </a:pPr>
            <a:r>
              <a:rPr lang="en-US" sz="1350" b="1" dirty="0">
                <a:solidFill>
                  <a:srgbClr val="1B1B27"/>
                </a:solidFill>
                <a:latin typeface="Inter Bold" pitchFamily="34" charset="0"/>
                <a:ea typeface="Inter Bold" pitchFamily="34" charset="-122"/>
                <a:cs typeface="Inter Bold" pitchFamily="34" charset="-120"/>
              </a:rPr>
              <a:t>Premise 1</a:t>
            </a:r>
            <a:endParaRPr lang="en-US" sz="1350" dirty="0"/>
          </a:p>
        </p:txBody>
      </p:sp>
      <p:sp>
        <p:nvSpPr>
          <p:cNvPr id="5" name="Text 2"/>
          <p:cNvSpPr/>
          <p:nvPr/>
        </p:nvSpPr>
        <p:spPr>
          <a:xfrm>
            <a:off x="3402892" y="4479570"/>
            <a:ext cx="1428861" cy="309137"/>
          </a:xfrm>
          <a:prstGeom prst="rect">
            <a:avLst/>
          </a:prstGeom>
          <a:noFill/>
          <a:ln/>
        </p:spPr>
        <p:txBody>
          <a:bodyPr wrap="square" lIns="0" tIns="0" rIns="0" bIns="0" rtlCol="0" anchor="t">
            <a:normAutofit/>
          </a:bodyPr>
          <a:lstStyle/>
          <a:p>
            <a:pPr algn="ctr" indent="0" marL="0">
              <a:lnSpc>
                <a:spcPct val="91000"/>
              </a:lnSpc>
              <a:buNone/>
            </a:pPr>
            <a:r>
              <a:rPr lang="en-US" sz="1100" dirty="0">
                <a:solidFill>
                  <a:srgbClr val="3C3939"/>
                </a:solidFill>
                <a:latin typeface="Inter" pitchFamily="34" charset="0"/>
                <a:ea typeface="Inter" pitchFamily="34" charset="-122"/>
                <a:cs typeface="Inter" pitchFamily="34" charset="-120"/>
              </a:rPr>
              <a:t>Humans born with three inclinations</a:t>
            </a:r>
            <a:endParaRPr lang="en-US" sz="1100" dirty="0"/>
          </a:p>
        </p:txBody>
      </p:sp>
      <p:sp>
        <p:nvSpPr>
          <p:cNvPr id="6" name="Text 3"/>
          <p:cNvSpPr/>
          <p:nvPr/>
        </p:nvSpPr>
        <p:spPr>
          <a:xfrm>
            <a:off x="7414692" y="3986425"/>
            <a:ext cx="1428861" cy="220812"/>
          </a:xfrm>
          <a:prstGeom prst="rect">
            <a:avLst/>
          </a:prstGeom>
          <a:noFill/>
          <a:ln/>
        </p:spPr>
        <p:txBody>
          <a:bodyPr wrap="none" lIns="0" tIns="0" rIns="0" bIns="0" rtlCol="0" anchor="t"/>
          <a:lstStyle/>
          <a:p>
            <a:pPr algn="ctr" indent="0" marL="0">
              <a:lnSpc>
                <a:spcPct val="104000"/>
              </a:lnSpc>
              <a:buNone/>
            </a:pPr>
            <a:r>
              <a:rPr lang="en-US" sz="1350" b="1" dirty="0">
                <a:solidFill>
                  <a:srgbClr val="1B1B27"/>
                </a:solidFill>
                <a:latin typeface="Inter Bold" pitchFamily="34" charset="0"/>
                <a:ea typeface="Inter Bold" pitchFamily="34" charset="-122"/>
                <a:cs typeface="Inter Bold" pitchFamily="34" charset="-120"/>
              </a:rPr>
              <a:t>Conclusion</a:t>
            </a:r>
            <a:endParaRPr lang="en-US" sz="1350" dirty="0"/>
          </a:p>
        </p:txBody>
      </p:sp>
      <p:sp>
        <p:nvSpPr>
          <p:cNvPr id="7" name="Text 4"/>
          <p:cNvSpPr/>
          <p:nvPr/>
        </p:nvSpPr>
        <p:spPr>
          <a:xfrm>
            <a:off x="7414692" y="4270045"/>
            <a:ext cx="1428861" cy="463704"/>
          </a:xfrm>
          <a:prstGeom prst="rect">
            <a:avLst/>
          </a:prstGeom>
          <a:noFill/>
          <a:ln/>
        </p:spPr>
        <p:txBody>
          <a:bodyPr wrap="square" lIns="0" tIns="0" rIns="0" bIns="0" rtlCol="0" anchor="t">
            <a:normAutofit/>
          </a:bodyPr>
          <a:lstStyle/>
          <a:p>
            <a:pPr algn="ctr" indent="0" marL="0">
              <a:lnSpc>
                <a:spcPct val="91000"/>
              </a:lnSpc>
              <a:buNone/>
            </a:pPr>
            <a:r>
              <a:rPr lang="en-US" sz="1100" dirty="0">
                <a:solidFill>
                  <a:srgbClr val="3C3939"/>
                </a:solidFill>
                <a:latin typeface="Inter" pitchFamily="34" charset="0"/>
                <a:ea typeface="Inter" pitchFamily="34" charset="-122"/>
                <a:cs typeface="Inter" pitchFamily="34" charset="-120"/>
              </a:rPr>
              <a:t>Nature is bad; goodness requires deliberate wei</a:t>
            </a:r>
            <a:endParaRPr lang="en-US" sz="1100" dirty="0"/>
          </a:p>
        </p:txBody>
      </p:sp>
      <p:sp>
        <p:nvSpPr>
          <p:cNvPr id="8" name="Text 5"/>
          <p:cNvSpPr/>
          <p:nvPr/>
        </p:nvSpPr>
        <p:spPr>
          <a:xfrm>
            <a:off x="5420568" y="1978020"/>
            <a:ext cx="1428861" cy="220812"/>
          </a:xfrm>
          <a:prstGeom prst="rect">
            <a:avLst/>
          </a:prstGeom>
          <a:noFill/>
          <a:ln/>
        </p:spPr>
        <p:txBody>
          <a:bodyPr wrap="none" lIns="0" tIns="0" rIns="0" bIns="0" rtlCol="0" anchor="t"/>
          <a:lstStyle/>
          <a:p>
            <a:pPr algn="ctr" indent="0" marL="0">
              <a:lnSpc>
                <a:spcPct val="104000"/>
              </a:lnSpc>
              <a:buNone/>
            </a:pPr>
            <a:r>
              <a:rPr lang="en-US" sz="1350" b="1" dirty="0">
                <a:solidFill>
                  <a:srgbClr val="1B1B27"/>
                </a:solidFill>
                <a:latin typeface="Inter Bold" pitchFamily="34" charset="0"/>
                <a:ea typeface="Inter Bold" pitchFamily="34" charset="-122"/>
                <a:cs typeface="Inter Bold" pitchFamily="34" charset="-120"/>
              </a:rPr>
              <a:t>Premise 2</a:t>
            </a:r>
            <a:endParaRPr lang="en-US" sz="1350" dirty="0"/>
          </a:p>
        </p:txBody>
      </p:sp>
      <p:sp>
        <p:nvSpPr>
          <p:cNvPr id="9" name="Text 6"/>
          <p:cNvSpPr/>
          <p:nvPr/>
        </p:nvSpPr>
        <p:spPr>
          <a:xfrm>
            <a:off x="5420568" y="2261641"/>
            <a:ext cx="1428861" cy="463704"/>
          </a:xfrm>
          <a:prstGeom prst="rect">
            <a:avLst/>
          </a:prstGeom>
          <a:noFill/>
          <a:ln/>
        </p:spPr>
        <p:txBody>
          <a:bodyPr wrap="square" lIns="0" tIns="0" rIns="0" bIns="0" rtlCol="0" anchor="t">
            <a:normAutofit/>
          </a:bodyPr>
          <a:lstStyle/>
          <a:p>
            <a:pPr algn="ctr" indent="0" marL="0">
              <a:lnSpc>
                <a:spcPct val="91000"/>
              </a:lnSpc>
              <a:buNone/>
            </a:pPr>
            <a:r>
              <a:rPr lang="en-US" sz="1100" dirty="0">
                <a:solidFill>
                  <a:srgbClr val="3C3939"/>
                </a:solidFill>
                <a:latin typeface="Inter" pitchFamily="34" charset="0"/>
                <a:ea typeface="Inter" pitchFamily="34" charset="-122"/>
                <a:cs typeface="Inter" pitchFamily="34" charset="-120"/>
              </a:rPr>
              <a:t>Following them yields conflict and chaos</a:t>
            </a:r>
            <a:endParaRPr lang="en-US" sz="1100" dirty="0"/>
          </a:p>
        </p:txBody>
      </p:sp>
      <p:sp>
        <p:nvSpPr>
          <p:cNvPr id="10" name="Text 7"/>
          <p:cNvSpPr/>
          <p:nvPr/>
        </p:nvSpPr>
        <p:spPr>
          <a:xfrm>
            <a:off x="661475" y="5330527"/>
            <a:ext cx="10868745" cy="744141"/>
          </a:xfrm>
          <a:prstGeom prst="rect">
            <a:avLst/>
          </a:prstGeom>
          <a:noFill/>
          <a:ln/>
        </p:spPr>
        <p:txBody>
          <a:bodyPr wrap="square" lIns="0" tIns="0" rIns="0" bIns="0" rtlCol="0" anchor="t">
            <a:normAutofit/>
          </a:bodyPr>
          <a:lstStyle/>
          <a:p>
            <a:pPr algn="l" indent="0" marL="0">
              <a:lnSpc>
                <a:spcPct val="117000"/>
              </a:lnSpc>
              <a:buNone/>
            </a:pPr>
            <a:r>
              <a:rPr lang="en-US" sz="1350" dirty="0">
                <a:solidFill>
                  <a:srgbClr val="3C3939"/>
                </a:solidFill>
                <a:latin typeface="Inter" pitchFamily="34" charset="0"/>
                <a:ea typeface="Inter" pitchFamily="34" charset="-122"/>
                <a:cs typeface="Inter" pitchFamily="34" charset="-120"/>
              </a:rPr>
              <a:t>The argument is logically valid, but its soundness depends on two controversial assumptions: (a) "nature" refers to untutored inclinations rather than potential for virtue; and (b) following untutored inclinations </a:t>
            </a:r>
            <a:pPr algn="l" indent="0" marL="0">
              <a:lnSpc>
                <a:spcPct val="117000"/>
              </a:lnSpc>
              <a:buNone/>
            </a:pPr>
            <a:r>
              <a:rPr lang="en-US" sz="1350" i="1" dirty="0">
                <a:solidFill>
                  <a:srgbClr val="3C3939"/>
                </a:solidFill>
                <a:latin typeface="Inter" pitchFamily="34" charset="0"/>
                <a:ea typeface="Inter" pitchFamily="34" charset="-122"/>
                <a:cs typeface="Inter" pitchFamily="34" charset="-120"/>
              </a:rPr>
              <a:t>necessarily</a:t>
            </a:r>
            <a:pPr algn="l" indent="0" marL="0">
              <a:lnSpc>
                <a:spcPct val="117000"/>
              </a:lnSpc>
              <a:buNone/>
            </a:pPr>
            <a:r>
              <a:rPr lang="en-US" sz="1350" dirty="0">
                <a:solidFill>
                  <a:srgbClr val="3C3939"/>
                </a:solidFill>
                <a:latin typeface="Inter" pitchFamily="34" charset="0"/>
                <a:ea typeface="Inter" pitchFamily="34" charset="-122"/>
                <a:cs typeface="Inter" pitchFamily="34" charset="-120"/>
              </a:rPr>
              <a:t> leads to conflict. Xunzi assumes the first and argues for the second — both are contestable from a Mengzian perspective.</a:t>
            </a:r>
            <a:endParaRPr lang="en-US" sz="135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p:nvPr/>
        </p:nvSpPr>
        <p:spPr>
          <a:xfrm>
            <a:off x="661475" y="751681"/>
            <a:ext cx="10868745" cy="1181298"/>
          </a:xfrm>
          <a:prstGeom prst="rect">
            <a:avLst/>
          </a:prstGeom>
          <a:noFill/>
          <a:ln/>
        </p:spPr>
        <p:txBody>
          <a:bodyPr wrap="square" lIns="0" tIns="0" rIns="0" bIns="0" rtlCol="0" anchor="t">
            <a:normAutofit/>
          </a:bodyPr>
          <a:lstStyle/>
          <a:p>
            <a:pPr algn="l" indent="0" marL="0">
              <a:lnSpc>
                <a:spcPct val="104000"/>
              </a:lnSpc>
              <a:buNone/>
            </a:pPr>
            <a:r>
              <a:rPr lang="zh-CN" altLang="en-US" sz="3700" b="1" dirty="0">
                <a:solidFill>
                  <a:srgbClr val="1B1B27"/>
                </a:solidFill>
                <a:latin typeface="Inter Bold" pitchFamily="34" charset="0"/>
                <a:ea typeface="Inter Bold" pitchFamily="34" charset="-122"/>
                <a:cs typeface="Inter Bold" pitchFamily="34" charset="-120"/>
              </a:rPr>
              <a:t>The Distinction Between Nature and Deliberate Effort — 性伪之分</a:t>
            </a:r>
            <a:endParaRPr lang="zh-CN" sz="3700" dirty="0"/>
          </a:p>
        </p:txBody>
      </p:sp>
      <p:sp>
        <p:nvSpPr>
          <p:cNvPr id="3" name="Shape 1"/>
          <p:cNvSpPr/>
          <p:nvPr/>
        </p:nvSpPr>
        <p:spPr>
          <a:xfrm>
            <a:off x="661475" y="2235398"/>
            <a:ext cx="25399" cy="1054398"/>
          </a:xfrm>
          <a:prstGeom prst="roundRect">
            <a:avLst>
              <a:gd name="adj" fmla="val 60001"/>
            </a:avLst>
          </a:prstGeom>
          <a:solidFill>
            <a:srgbClr val="1B1B27"/>
          </a:solidFill>
          <a:ln/>
        </p:spPr>
      </p:sp>
      <p:sp>
        <p:nvSpPr>
          <p:cNvPr id="4" name="Text 2"/>
          <p:cNvSpPr/>
          <p:nvPr/>
        </p:nvSpPr>
        <p:spPr>
          <a:xfrm>
            <a:off x="944936" y="2405459"/>
            <a:ext cx="10585284" cy="714375"/>
          </a:xfrm>
          <a:prstGeom prst="rect">
            <a:avLst/>
          </a:prstGeom>
          <a:noFill/>
          <a:ln/>
        </p:spPr>
        <p:txBody>
          <a:bodyPr wrap="square" lIns="0" tIns="0" rIns="0" bIns="0" rtlCol="0" anchor="t"/>
          <a:lstStyle/>
          <a:p>
            <a:pPr algn="l" indent="0" marL="0">
              <a:lnSpc>
                <a:spcPct val="120000"/>
              </a:lnSpc>
              <a:spcAft>
                <a:spcPts val="1300"/>
              </a:spcAft>
              <a:buNone/>
            </a:pPr>
            <a:r>
              <a:rPr lang="en-US" sz="1450" dirty="0">
                <a:solidFill>
                  <a:srgbClr val="3C3939"/>
                </a:solidFill>
                <a:latin typeface="Inter" pitchFamily="34" charset="0"/>
                <a:ea typeface="Inter" pitchFamily="34" charset="-122"/>
                <a:cs typeface="Inter" pitchFamily="34" charset="-120"/>
              </a:rPr>
              <a:t>"In every case, the nature of a thing is the accomplishment of Heaven. It cannot be learned. It cannot be worked at."</a:t>
            </a:r>
            <a:endParaRPr lang="en-US" sz="1450" dirty="0"/>
          </a:p>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Xunzi</a:t>
            </a:r>
            <a:endParaRPr lang="en-US" sz="1450" dirty="0"/>
          </a:p>
        </p:txBody>
      </p:sp>
      <p:sp>
        <p:nvSpPr>
          <p:cNvPr id="5" name="Shape 3"/>
          <p:cNvSpPr/>
          <p:nvPr/>
        </p:nvSpPr>
        <p:spPr>
          <a:xfrm>
            <a:off x="525350" y="3459956"/>
            <a:ext cx="5476043" cy="1550194"/>
          </a:xfrm>
          <a:prstGeom prst="roundRect">
            <a:avLst>
              <a:gd name="adj" fmla="val 8779"/>
            </a:avLst>
          </a:prstGeom>
          <a:solidFill>
            <a:srgbClr val="1B1B27"/>
          </a:solidFill>
          <a:ln/>
        </p:spPr>
      </p:sp>
      <p:sp>
        <p:nvSpPr>
          <p:cNvPr id="6" name="Text 4"/>
          <p:cNvSpPr/>
          <p:nvPr/>
        </p:nvSpPr>
        <p:spPr>
          <a:xfrm>
            <a:off x="714357" y="3611166"/>
            <a:ext cx="2972222" cy="295275"/>
          </a:xfrm>
          <a:prstGeom prst="rect">
            <a:avLst/>
          </a:prstGeom>
          <a:noFill/>
          <a:ln/>
        </p:spPr>
        <p:txBody>
          <a:bodyPr wrap="none" lIns="0" tIns="0" rIns="0" bIns="0" rtlCol="0" anchor="t"/>
          <a:lstStyle/>
          <a:p>
            <a:pPr algn="l" indent="0" marL="0">
              <a:lnSpc>
                <a:spcPct val="104000"/>
              </a:lnSpc>
              <a:buNone/>
            </a:pPr>
            <a:r>
              <a:rPr lang="zh-CN" altLang="en-US" sz="1850" b="1" i="1" dirty="0">
                <a:solidFill>
                  <a:srgbClr val="FFFFFF"/>
                </a:solidFill>
                <a:latin typeface="Inter Bold" pitchFamily="34" charset="0"/>
                <a:ea typeface="Inter Bold" pitchFamily="34" charset="-122"/>
                <a:cs typeface="Inter Bold" pitchFamily="34" charset="-120"/>
              </a:rPr>
              <a:t>Xing</a:t>
            </a:r>
            <a:pPr algn="l" indent="0" marL="0">
              <a:lnSpc>
                <a:spcPct val="104000"/>
              </a:lnSpc>
              <a:buNone/>
            </a:pPr>
            <a:r>
              <a:rPr lang="zh-CN" altLang="en-US" sz="1850" b="1" dirty="0">
                <a:solidFill>
                  <a:srgbClr val="FFFFFF"/>
                </a:solidFill>
                <a:latin typeface="Inter Bold" pitchFamily="34" charset="0"/>
                <a:ea typeface="Inter Bold" pitchFamily="34" charset="-122"/>
                <a:cs typeface="Inter Bold" pitchFamily="34" charset="-120"/>
              </a:rPr>
              <a:t> 性 — Nature</a:t>
            </a:r>
            <a:endParaRPr lang="zh-CN" sz="1850" dirty="0"/>
          </a:p>
        </p:txBody>
      </p:sp>
      <p:sp>
        <p:nvSpPr>
          <p:cNvPr id="7" name="Text 5"/>
          <p:cNvSpPr/>
          <p:nvPr/>
        </p:nvSpPr>
        <p:spPr>
          <a:xfrm>
            <a:off x="714357" y="4057650"/>
            <a:ext cx="5098029" cy="544314"/>
          </a:xfrm>
          <a:prstGeom prst="rect">
            <a:avLst/>
          </a:prstGeom>
          <a:noFill/>
          <a:ln/>
        </p:spPr>
        <p:txBody>
          <a:bodyPr wrap="square" lIns="0" tIns="0" rIns="0" bIns="0" rtlCol="0" anchor="t">
            <a:normAutofit/>
          </a:bodyPr>
          <a:lstStyle/>
          <a:p>
            <a:pPr algn="l" indent="0" marL="0">
              <a:lnSpc>
                <a:spcPct val="120000"/>
              </a:lnSpc>
              <a:buNone/>
            </a:pPr>
            <a:r>
              <a:rPr lang="en-US" sz="1450" dirty="0">
                <a:solidFill>
                  <a:srgbClr val="FFFFFF"/>
                </a:solidFill>
                <a:latin typeface="Inter" pitchFamily="34" charset="0"/>
                <a:ea typeface="Inter" pitchFamily="34" charset="-122"/>
                <a:cs typeface="Inter" pitchFamily="34" charset="-120"/>
              </a:rPr>
              <a:t>What </a:t>
            </a:r>
            <a:pPr algn="l" indent="0" marL="0">
              <a:lnSpc>
                <a:spcPct val="120000"/>
              </a:lnSpc>
              <a:buNone/>
            </a:pPr>
            <a:r>
              <a:rPr lang="en-US" sz="1450" b="1" dirty="0">
                <a:solidFill>
                  <a:srgbClr val="FFFFFF"/>
                </a:solidFill>
                <a:latin typeface="Inter Bold" pitchFamily="34" charset="0"/>
                <a:ea typeface="Inter Bold" pitchFamily="34" charset="-122"/>
                <a:cs typeface="Inter Bold" pitchFamily="34" charset="-120"/>
              </a:rPr>
              <a:t>cannot</a:t>
            </a:r>
            <a:pPr algn="l" indent="0" marL="0">
              <a:lnSpc>
                <a:spcPct val="120000"/>
              </a:lnSpc>
              <a:buNone/>
            </a:pPr>
            <a:r>
              <a:rPr lang="en-US" sz="1450" dirty="0">
                <a:solidFill>
                  <a:srgbClr val="FFFFFF"/>
                </a:solidFill>
                <a:latin typeface="Inter" pitchFamily="34" charset="0"/>
                <a:ea typeface="Inter" pitchFamily="34" charset="-122"/>
                <a:cs typeface="Inter" pitchFamily="34" charset="-120"/>
              </a:rPr>
              <a:t> be learned or worked at. The ability to see; the desire for food. These are nature.</a:t>
            </a:r>
            <a:endParaRPr lang="en-US" sz="1450" dirty="0"/>
          </a:p>
        </p:txBody>
      </p:sp>
      <p:sp>
        <p:nvSpPr>
          <p:cNvPr id="8" name="Text 6"/>
          <p:cNvSpPr/>
          <p:nvPr/>
        </p:nvSpPr>
        <p:spPr>
          <a:xfrm>
            <a:off x="6332776" y="3611166"/>
            <a:ext cx="3575655" cy="295275"/>
          </a:xfrm>
          <a:prstGeom prst="rect">
            <a:avLst/>
          </a:prstGeom>
          <a:noFill/>
          <a:ln/>
        </p:spPr>
        <p:txBody>
          <a:bodyPr wrap="none" lIns="0" tIns="0" rIns="0" bIns="0" rtlCol="0" anchor="t"/>
          <a:lstStyle/>
          <a:p>
            <a:pPr algn="l" indent="0" marL="0">
              <a:lnSpc>
                <a:spcPct val="104000"/>
              </a:lnSpc>
              <a:buNone/>
            </a:pPr>
            <a:r>
              <a:rPr lang="zh-CN" altLang="en-US" sz="1850" b="1" i="1" dirty="0">
                <a:solidFill>
                  <a:srgbClr val="1B1B27"/>
                </a:solidFill>
                <a:latin typeface="Inter Bold" pitchFamily="34" charset="0"/>
                <a:ea typeface="Inter Bold" pitchFamily="34" charset="-122"/>
                <a:cs typeface="Inter Bold" pitchFamily="34" charset="-120"/>
              </a:rPr>
              <a:t>Wei</a:t>
            </a:r>
            <a:pPr algn="l" indent="0" marL="0">
              <a:lnSpc>
                <a:spcPct val="104000"/>
              </a:lnSpc>
              <a:buNone/>
            </a:pPr>
            <a:r>
              <a:rPr lang="zh-CN" altLang="en-US" sz="1850" b="1" dirty="0">
                <a:solidFill>
                  <a:srgbClr val="1B1B27"/>
                </a:solidFill>
                <a:latin typeface="Inter Bold" pitchFamily="34" charset="0"/>
                <a:ea typeface="Inter Bold" pitchFamily="34" charset="-122"/>
                <a:cs typeface="Inter Bold" pitchFamily="34" charset="-120"/>
              </a:rPr>
              <a:t> 伪 — Deliberate Effort</a:t>
            </a:r>
            <a:endParaRPr lang="zh-CN" sz="1850" dirty="0"/>
          </a:p>
        </p:txBody>
      </p:sp>
      <p:sp>
        <p:nvSpPr>
          <p:cNvPr id="9" name="Text 7"/>
          <p:cNvSpPr/>
          <p:nvPr/>
        </p:nvSpPr>
        <p:spPr>
          <a:xfrm>
            <a:off x="6332776" y="4057650"/>
            <a:ext cx="5203794" cy="816471"/>
          </a:xfrm>
          <a:prstGeom prst="rect">
            <a:avLst/>
          </a:prstGeom>
          <a:noFill/>
          <a:ln/>
        </p:spPr>
        <p:txBody>
          <a:bodyPr wrap="square" lIns="0" tIns="0" rIns="0" bIns="0" rtlCol="0" anchor="t">
            <a:normAutofit/>
          </a:bodyPr>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What people become capable of </a:t>
            </a:r>
            <a:pPr algn="l" indent="0" marL="0">
              <a:lnSpc>
                <a:spcPct val="120000"/>
              </a:lnSpc>
              <a:buNone/>
            </a:pPr>
            <a:r>
              <a:rPr lang="en-US" sz="1450" b="1" dirty="0">
                <a:solidFill>
                  <a:srgbClr val="3C3939"/>
                </a:solidFill>
                <a:latin typeface="Inter Bold" pitchFamily="34" charset="0"/>
                <a:ea typeface="Inter Bold" pitchFamily="34" charset="-122"/>
                <a:cs typeface="Inter Bold" pitchFamily="34" charset="-120"/>
              </a:rPr>
              <a:t>through</a:t>
            </a:r>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learning. Ritual propriety and righteousness must be taught — they are </a:t>
            </a:r>
            <a:pPr algn="l" indent="0" marL="0">
              <a:lnSpc>
                <a:spcPct val="120000"/>
              </a:lnSpc>
              <a:buNone/>
            </a:pPr>
            <a:r>
              <a:rPr lang="en-US" sz="1450" i="1" dirty="0">
                <a:solidFill>
                  <a:srgbClr val="3C3939"/>
                </a:solidFill>
                <a:latin typeface="Inter" pitchFamily="34" charset="0"/>
                <a:ea typeface="Inter" pitchFamily="34" charset="-122"/>
                <a:cs typeface="Inter" pitchFamily="34" charset="-120"/>
              </a:rPr>
              <a:t>not</a:t>
            </a:r>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nature.</a:t>
            </a:r>
            <a:endParaRPr lang="en-US" sz="1450" dirty="0"/>
          </a:p>
        </p:txBody>
      </p:sp>
      <p:sp>
        <p:nvSpPr>
          <p:cNvPr id="10" name="Shape 8"/>
          <p:cNvSpPr/>
          <p:nvPr/>
        </p:nvSpPr>
        <p:spPr>
          <a:xfrm>
            <a:off x="661475" y="5180211"/>
            <a:ext cx="10868745" cy="926009"/>
          </a:xfrm>
          <a:prstGeom prst="roundRect">
            <a:avLst>
              <a:gd name="adj" fmla="val 8573"/>
            </a:avLst>
          </a:prstGeom>
          <a:solidFill>
            <a:srgbClr val="E1E1EA"/>
          </a:solidFill>
          <a:ln/>
        </p:spPr>
      </p:sp>
      <p:pic>
        <p:nvPicPr>
          <p:cNvPr id="11" name="Image 0" descr="preencoded.png">    </p:cNvPr>
          <p:cNvPicPr>
            <a:picLocks noChangeAspect="1"/>
          </p:cNvPicPr>
          <p:nvPr/>
        </p:nvPicPr>
        <p:blipFill>
          <a:blip r:embed="rId1"/>
          <a:stretch>
            <a:fillRect/>
          </a:stretch>
        </p:blipFill>
        <p:spPr>
          <a:xfrm>
            <a:off x="850482" y="5435203"/>
            <a:ext cx="236234" cy="189012"/>
          </a:xfrm>
          <a:prstGeom prst="rect">
            <a:avLst/>
          </a:prstGeom>
        </p:spPr>
      </p:pic>
      <p:sp>
        <p:nvSpPr>
          <p:cNvPr id="12" name="Text 9"/>
          <p:cNvSpPr/>
          <p:nvPr/>
        </p:nvSpPr>
        <p:spPr>
          <a:xfrm>
            <a:off x="1275723" y="5378648"/>
            <a:ext cx="10065490" cy="544314"/>
          </a:xfrm>
          <a:prstGeom prst="rect">
            <a:avLst/>
          </a:prstGeom>
          <a:noFill/>
          <a:ln/>
        </p:spPr>
        <p:txBody>
          <a:bodyPr wrap="square" lIns="0" tIns="0" rIns="0" bIns="0" rtlCol="0" anchor="t">
            <a:normAutofit/>
          </a:bodyPr>
          <a:lstStyle/>
          <a:p>
            <a:pPr algn="l" indent="0" marL="0">
              <a:lnSpc>
                <a:spcPct val="120000"/>
              </a:lnSpc>
              <a:buNone/>
            </a:pPr>
            <a:r>
              <a:rPr lang="en-US" sz="1450" dirty="0">
                <a:solidFill>
                  <a:srgbClr val="000000"/>
                </a:solidFill>
                <a:latin typeface="Inter" pitchFamily="34" charset="0"/>
                <a:ea typeface="Inter" pitchFamily="34" charset="-122"/>
                <a:cs typeface="Inter" pitchFamily="34" charset="-120"/>
              </a:rPr>
              <a:t>This definitional move is crucial — Xunzi defines </a:t>
            </a:r>
            <a:pPr algn="l" indent="0" marL="0">
              <a:lnSpc>
                <a:spcPct val="120000"/>
              </a:lnSpc>
              <a:buNone/>
            </a:pPr>
            <a:r>
              <a:rPr lang="en-US" sz="1450" i="1" dirty="0">
                <a:solidFill>
                  <a:srgbClr val="000000"/>
                </a:solidFill>
                <a:latin typeface="Inter" pitchFamily="34" charset="0"/>
                <a:ea typeface="Inter" pitchFamily="34" charset="-122"/>
                <a:cs typeface="Inter" pitchFamily="34" charset="-120"/>
              </a:rPr>
              <a:t>xing</a:t>
            </a:r>
            <a:pPr algn="l" indent="0" marL="0">
              <a:lnSpc>
                <a:spcPct val="120000"/>
              </a:lnSpc>
              <a:buNone/>
            </a:pPr>
            <a:r>
              <a:rPr lang="en-US" sz="1450" dirty="0">
                <a:solidFill>
                  <a:srgbClr val="000000"/>
                </a:solidFill>
                <a:latin typeface="Inter" pitchFamily="34" charset="0"/>
                <a:ea typeface="Inter" pitchFamily="34" charset="-122"/>
                <a:cs typeface="Inter" pitchFamily="34" charset="-120"/>
              </a:rPr>
              <a:t> in a way that excludes virtue by definition. If virtue requires learning and effort, it cannot, by definition, be part of human nature.</a:t>
            </a:r>
            <a:endParaRPr lang="en-US" sz="145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33360" y="655042"/>
            <a:ext cx="6296860" cy="1255117"/>
          </a:xfrm>
          <a:prstGeom prst="rect">
            <a:avLst/>
          </a:prstGeom>
          <a:noFill/>
          <a:ln/>
        </p:spPr>
        <p:txBody>
          <a:bodyPr wrap="square" lIns="0" tIns="0" rIns="0" bIns="0" rtlCol="0" anchor="t">
            <a:normAutofit/>
          </a:bodyPr>
          <a:lstStyle/>
          <a:p>
            <a:pPr algn="l" indent="0" marL="0">
              <a:lnSpc>
                <a:spcPct val="104000"/>
              </a:lnSpc>
              <a:buNone/>
            </a:pPr>
            <a:r>
              <a:rPr lang="en-US" sz="3950" b="1" dirty="0">
                <a:solidFill>
                  <a:srgbClr val="1B1B27"/>
                </a:solidFill>
                <a:latin typeface="Inter Bold" pitchFamily="34" charset="0"/>
                <a:ea typeface="Inter Bold" pitchFamily="34" charset="-122"/>
                <a:cs typeface="Inter Bold" pitchFamily="34" charset="-120"/>
              </a:rPr>
              <a:t>The Crooked Wood Metaphor</a:t>
            </a:r>
            <a:endParaRPr lang="en-US" sz="3950" dirty="0"/>
          </a:p>
        </p:txBody>
      </p:sp>
      <p:sp>
        <p:nvSpPr>
          <p:cNvPr id="4" name="Shape 1"/>
          <p:cNvSpPr/>
          <p:nvPr/>
        </p:nvSpPr>
        <p:spPr>
          <a:xfrm>
            <a:off x="5233360" y="2166144"/>
            <a:ext cx="25399" cy="2061766"/>
          </a:xfrm>
          <a:prstGeom prst="roundRect">
            <a:avLst>
              <a:gd name="adj" fmla="val 60001"/>
            </a:avLst>
          </a:prstGeom>
          <a:solidFill>
            <a:srgbClr val="1B1B27"/>
          </a:solidFill>
          <a:ln/>
        </p:spPr>
      </p:sp>
      <p:sp>
        <p:nvSpPr>
          <p:cNvPr id="5" name="Text 2"/>
          <p:cNvSpPr/>
          <p:nvPr/>
        </p:nvSpPr>
        <p:spPr>
          <a:xfrm>
            <a:off x="5534581" y="2358132"/>
            <a:ext cx="5995639" cy="1677789"/>
          </a:xfrm>
          <a:prstGeom prst="rect">
            <a:avLst/>
          </a:prstGeom>
          <a:noFill/>
          <a:ln/>
        </p:spPr>
        <p:txBody>
          <a:bodyPr wrap="square" lIns="0" tIns="0" rIns="0" bIns="0" rtlCol="0" anchor="t">
            <a:normAutofit/>
          </a:bodyPr>
          <a:lstStyle/>
          <a:p>
            <a:pPr algn="l" indent="0" marL="0">
              <a:lnSpc>
                <a:spcPct val="123000"/>
              </a:lnSpc>
              <a:spcAft>
                <a:spcPts val="1500"/>
              </a:spcAft>
              <a:buNone/>
            </a:pPr>
            <a:r>
              <a:rPr lang="en-US" sz="1550" dirty="0">
                <a:solidFill>
                  <a:srgbClr val="3C3939"/>
                </a:solidFill>
                <a:latin typeface="Inter" pitchFamily="34" charset="0"/>
                <a:ea typeface="Inter" pitchFamily="34" charset="-122"/>
                <a:cs typeface="Inter" pitchFamily="34" charset="-120"/>
              </a:rPr>
              <a:t>"Crooked wood must await steaming and straightening on the shaping frame, and only then does it become straight. Blunt metal must await honing and grinding, and only then does it become sharp."</a:t>
            </a:r>
            <a:endParaRPr lang="en-US" sz="1550" dirty="0"/>
          </a:p>
          <a:p>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 Xunzi</a:t>
            </a:r>
            <a:endParaRPr lang="en-US" sz="1550" dirty="0"/>
          </a:p>
        </p:txBody>
      </p:sp>
      <p:sp>
        <p:nvSpPr>
          <p:cNvPr id="6" name="Text 3"/>
          <p:cNvSpPr/>
          <p:nvPr/>
        </p:nvSpPr>
        <p:spPr>
          <a:xfrm>
            <a:off x="5233360" y="4419898"/>
            <a:ext cx="6296860" cy="1782961"/>
          </a:xfrm>
          <a:prstGeom prst="rect">
            <a:avLst/>
          </a:prstGeom>
          <a:noFill/>
          <a:ln/>
        </p:spPr>
        <p:txBody>
          <a:bodyPr wrap="square" lIns="0" tIns="0" rIns="0" bIns="0" rtlCol="0" anchor="t">
            <a:normAutofit/>
          </a:bodyPr>
          <a:lstStyle/>
          <a:p>
            <a:pPr algn="l" indent="0" marL="0">
              <a:lnSpc>
                <a:spcPct val="123000"/>
              </a:lnSpc>
              <a:buNone/>
            </a:pPr>
            <a:r>
              <a:rPr lang="zh-CN" altLang="en-US" sz="1550" dirty="0">
                <a:solidFill>
                  <a:srgbClr val="3C3939"/>
                </a:solidFill>
                <a:latin typeface="Inter" pitchFamily="34" charset="0"/>
                <a:ea typeface="Inter" pitchFamily="34" charset="-122"/>
                <a:cs typeface="Inter" pitchFamily="34" charset="-120"/>
              </a:rPr>
              <a:t>Similarly, "since people's nature is bad, they must await teachers and proper models, and only then do they become correct." A crooked piece of wood does not become straight by itself — it requires the violent intervention of the press frame (</a:t>
            </a:r>
            <a:pPr algn="l" indent="0" marL="0">
              <a:lnSpc>
                <a:spcPct val="123000"/>
              </a:lnSpc>
              <a:buNone/>
            </a:pPr>
            <a:r>
              <a:rPr lang="zh-CN" altLang="en-US" sz="1550" i="1" dirty="0">
                <a:solidFill>
                  <a:srgbClr val="3C3939"/>
                </a:solidFill>
                <a:latin typeface="Inter" pitchFamily="34" charset="0"/>
                <a:ea typeface="Inter" pitchFamily="34" charset="-122"/>
                <a:cs typeface="Inter" pitchFamily="34" charset="-120"/>
              </a:rPr>
              <a:t>yǐnkuò</a:t>
            </a:r>
            <a:pPr algn="l" indent="0" marL="0">
              <a:lnSpc>
                <a:spcPct val="123000"/>
              </a:lnSpc>
              <a:buNone/>
            </a:pPr>
            <a:r>
              <a:rPr lang="zh-CN" altLang="en-US" sz="1550" dirty="0">
                <a:solidFill>
                  <a:srgbClr val="3C3939"/>
                </a:solidFill>
                <a:latin typeface="Inter" pitchFamily="34" charset="0"/>
                <a:ea typeface="Inter" pitchFamily="34" charset="-122"/>
                <a:cs typeface="Inter" pitchFamily="34" charset="-120"/>
              </a:rPr>
              <a:t> 隐栝). </a:t>
            </a:r>
            <a:pPr algn="l" indent="0" marL="0">
              <a:lnSpc>
                <a:spcPct val="123000"/>
              </a:lnSpc>
              <a:buNone/>
            </a:pPr>
            <a:r>
              <a:rPr lang="zh-CN" altLang="en-US" sz="1550" b="1" dirty="0">
                <a:solidFill>
                  <a:srgbClr val="3C3939"/>
                </a:solidFill>
                <a:latin typeface="Inter Bold" pitchFamily="34" charset="0"/>
                <a:ea typeface="Inter Bold" pitchFamily="34" charset="-122"/>
                <a:cs typeface="Inter Bold" pitchFamily="34" charset="-120"/>
              </a:rPr>
              <a:t>Virtue is imposed on nature from outside, not grown from an internal source.</a:t>
            </a:r>
            <a:endParaRPr lang="zh-CN" sz="155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p:nvPr/>
        </p:nvSpPr>
        <p:spPr>
          <a:xfrm>
            <a:off x="661475" y="748605"/>
            <a:ext cx="10463248" cy="701477"/>
          </a:xfrm>
          <a:prstGeom prst="rect">
            <a:avLst/>
          </a:prstGeom>
          <a:noFill/>
          <a:ln/>
        </p:spPr>
        <p:txBody>
          <a:bodyPr wrap="none" lIns="0" tIns="0" rIns="0" bIns="0" rtlCol="0" anchor="t"/>
          <a:lstStyle/>
          <a:p>
            <a:pPr algn="l" indent="0" marL="0">
              <a:lnSpc>
                <a:spcPct val="104000"/>
              </a:lnSpc>
              <a:buNone/>
            </a:pPr>
            <a:r>
              <a:rPr lang="en-US" sz="4400" b="1" dirty="0">
                <a:solidFill>
                  <a:srgbClr val="1B1B27"/>
                </a:solidFill>
                <a:latin typeface="Inter Bold" pitchFamily="34" charset="0"/>
                <a:ea typeface="Inter Bold" pitchFamily="34" charset="-122"/>
                <a:cs typeface="Inter Bold" pitchFamily="34" charset="-120"/>
              </a:rPr>
              <a:t>The Crooked Wood vs. </a:t>
            </a:r>
            <a:pPr algn="l" indent="0" marL="0">
              <a:lnSpc>
                <a:spcPct val="104000"/>
              </a:lnSpc>
              <a:buNone/>
            </a:pPr>
            <a:r>
              <a:rPr lang="en-US" sz="4400" b="1" i="1" dirty="0">
                <a:solidFill>
                  <a:srgbClr val="1B1B27"/>
                </a:solidFill>
                <a:latin typeface="Inter Bold" pitchFamily="34" charset="0"/>
                <a:ea typeface="Inter Bold" pitchFamily="34" charset="-122"/>
                <a:cs typeface="Inter Bold" pitchFamily="34" charset="-120"/>
              </a:rPr>
              <a:t>Analects</a:t>
            </a:r>
            <a:pPr algn="l" indent="0" marL="0">
              <a:lnSpc>
                <a:spcPct val="104000"/>
              </a:lnSpc>
              <a:buNone/>
            </a:pPr>
            <a:r>
              <a:rPr lang="en-US" sz="4400" b="1" dirty="0">
                <a:solidFill>
                  <a:srgbClr val="1B1B27"/>
                </a:solidFill>
                <a:latin typeface="Inter Bold" pitchFamily="34" charset="0"/>
                <a:ea typeface="Inter Bold" pitchFamily="34" charset="-122"/>
                <a:cs typeface="Inter Bold" pitchFamily="34" charset="-120"/>
              </a:rPr>
              <a:t> 1.15</a:t>
            </a:r>
            <a:endParaRPr lang="en-US" sz="4400" dirty="0"/>
          </a:p>
        </p:txBody>
      </p:sp>
      <p:sp>
        <p:nvSpPr>
          <p:cNvPr id="3" name="Text 1"/>
          <p:cNvSpPr/>
          <p:nvPr/>
        </p:nvSpPr>
        <p:spPr>
          <a:xfrm>
            <a:off x="661475" y="1876524"/>
            <a:ext cx="10868745" cy="1050131"/>
          </a:xfrm>
          <a:prstGeom prst="rect">
            <a:avLst/>
          </a:prstGeom>
          <a:noFill/>
          <a:ln/>
        </p:spPr>
        <p:txBody>
          <a:bodyPr wrap="square" lIns="0" tIns="0" rIns="0" bIns="0" rtlCol="0" anchor="t">
            <a:normAutofit/>
          </a:bodyPr>
          <a:lstStyle/>
          <a:p>
            <a:pPr algn="l" indent="0" marL="0">
              <a:lnSpc>
                <a:spcPct val="130000"/>
              </a:lnSpc>
              <a:buNone/>
            </a:pPr>
            <a:r>
              <a:rPr lang="en-US" sz="1750" dirty="0">
                <a:solidFill>
                  <a:srgbClr val="3C3939"/>
                </a:solidFill>
                <a:latin typeface="Inter" pitchFamily="34" charset="0"/>
                <a:ea typeface="Inter" pitchFamily="34" charset="-122"/>
                <a:cs typeface="Inter" pitchFamily="34" charset="-120"/>
              </a:rPr>
              <a:t>Xunzi's metaphor directly echoes the </a:t>
            </a:r>
            <a:pPr algn="l" indent="0" marL="0">
              <a:lnSpc>
                <a:spcPct val="130000"/>
              </a:lnSpc>
              <a:buNone/>
            </a:pPr>
            <a:r>
              <a:rPr lang="en-US" sz="1750" i="1" dirty="0">
                <a:solidFill>
                  <a:srgbClr val="3C3939"/>
                </a:solidFill>
                <a:latin typeface="Inter" pitchFamily="34" charset="0"/>
                <a:ea typeface="Inter" pitchFamily="34" charset="-122"/>
                <a:cs typeface="Inter" pitchFamily="34" charset="-120"/>
              </a:rPr>
              <a:t>Analects</a:t>
            </a:r>
            <a:pPr algn="l" indent="0" marL="0">
              <a:lnSpc>
                <a:spcPct val="130000"/>
              </a:lnSpc>
              <a:buNone/>
            </a:pPr>
            <a:r>
              <a:rPr lang="en-US" sz="1750" dirty="0">
                <a:solidFill>
                  <a:srgbClr val="3C3939"/>
                </a:solidFill>
                <a:latin typeface="Inter" pitchFamily="34" charset="0"/>
                <a:ea typeface="Inter" pitchFamily="34" charset="-122"/>
                <a:cs typeface="Inter" pitchFamily="34" charset="-120"/>
              </a:rPr>
              <a:t> 1.15 passage — "as if cut, as if polished; as if carved, as if ground" — which he explicitly invokes. Yet both Mengzi and Xunzi claim the </a:t>
            </a:r>
            <a:pPr algn="l" indent="0" marL="0">
              <a:lnSpc>
                <a:spcPct val="130000"/>
              </a:lnSpc>
              <a:buNone/>
            </a:pPr>
            <a:r>
              <a:rPr lang="en-US" sz="1750" i="1" dirty="0">
                <a:solidFill>
                  <a:srgbClr val="3C3939"/>
                </a:solidFill>
                <a:latin typeface="Inter" pitchFamily="34" charset="0"/>
                <a:ea typeface="Inter" pitchFamily="34" charset="-122"/>
                <a:cs typeface="Inter" pitchFamily="34" charset="-120"/>
              </a:rPr>
              <a:t>Analects</a:t>
            </a:r>
            <a:pPr algn="l" indent="0" marL="0">
              <a:lnSpc>
                <a:spcPct val="130000"/>
              </a:lnSpc>
              <a:buNone/>
            </a:pPr>
            <a:r>
              <a:rPr lang="en-US" sz="1750" dirty="0">
                <a:solidFill>
                  <a:srgbClr val="3C3939"/>
                </a:solidFill>
                <a:latin typeface="Inter" pitchFamily="34" charset="0"/>
                <a:ea typeface="Inter" pitchFamily="34" charset="-122"/>
                <a:cs typeface="Inter" pitchFamily="34" charset="-120"/>
              </a:rPr>
              <a:t> supports their position.</a:t>
            </a:r>
            <a:endParaRPr lang="en-US" sz="1750" dirty="0"/>
          </a:p>
        </p:txBody>
      </p:sp>
      <p:sp>
        <p:nvSpPr>
          <p:cNvPr id="4" name="Shape 2"/>
          <p:cNvSpPr/>
          <p:nvPr/>
        </p:nvSpPr>
        <p:spPr>
          <a:xfrm>
            <a:off x="661475" y="3166467"/>
            <a:ext cx="10868745" cy="2353072"/>
          </a:xfrm>
          <a:prstGeom prst="roundRect">
            <a:avLst>
              <a:gd name="adj" fmla="val 4006"/>
            </a:avLst>
          </a:prstGeom>
          <a:solidFill>
            <a:srgbClr val="F2EEEE"/>
          </a:solidFill>
          <a:ln w="12700">
            <a:solidFill>
              <a:srgbClr val="D8D4D4"/>
            </a:solidFill>
            <a:prstDash val="solid"/>
          </a:ln>
        </p:spPr>
      </p:sp>
      <p:sp>
        <p:nvSpPr>
          <p:cNvPr id="5" name="Shape 3"/>
          <p:cNvSpPr/>
          <p:nvPr/>
        </p:nvSpPr>
        <p:spPr>
          <a:xfrm>
            <a:off x="674175" y="3179167"/>
            <a:ext cx="5421673" cy="2327672"/>
          </a:xfrm>
          <a:prstGeom prst="rect">
            <a:avLst/>
          </a:prstGeom>
          <a:solidFill>
            <a:srgbClr val="F2EEEE"/>
          </a:solidFill>
          <a:ln/>
        </p:spPr>
      </p:sp>
      <p:sp>
        <p:nvSpPr>
          <p:cNvPr id="6" name="Text 4"/>
          <p:cNvSpPr/>
          <p:nvPr/>
        </p:nvSpPr>
        <p:spPr>
          <a:xfrm>
            <a:off x="898602" y="3403600"/>
            <a:ext cx="2805737" cy="350738"/>
          </a:xfrm>
          <a:prstGeom prst="rect">
            <a:avLst/>
          </a:prstGeom>
          <a:noFill/>
          <a:ln/>
        </p:spPr>
        <p:txBody>
          <a:bodyPr wrap="none" lIns="0" tIns="0" rIns="0" bIns="0" rtlCol="0" anchor="t"/>
          <a:lstStyle/>
          <a:p>
            <a:pPr algn="l" indent="0" marL="0">
              <a:lnSpc>
                <a:spcPct val="104000"/>
              </a:lnSpc>
              <a:buNone/>
            </a:pPr>
            <a:r>
              <a:rPr lang="en-US" sz="2200" b="1" dirty="0">
                <a:solidFill>
                  <a:srgbClr val="3C3939"/>
                </a:solidFill>
                <a:latin typeface="Inter Bold" pitchFamily="34" charset="0"/>
                <a:ea typeface="Inter Bold" pitchFamily="34" charset="-122"/>
                <a:cs typeface="Inter Bold" pitchFamily="34" charset="-120"/>
              </a:rPr>
              <a:t>Xunzi's Reading</a:t>
            </a:r>
            <a:endParaRPr lang="en-US" sz="2200" dirty="0"/>
          </a:p>
        </p:txBody>
      </p:sp>
      <p:sp>
        <p:nvSpPr>
          <p:cNvPr id="7" name="Text 5"/>
          <p:cNvSpPr/>
          <p:nvPr/>
        </p:nvSpPr>
        <p:spPr>
          <a:xfrm>
            <a:off x="898602" y="3882231"/>
            <a:ext cx="4972819" cy="1400175"/>
          </a:xfrm>
          <a:prstGeom prst="rect">
            <a:avLst/>
          </a:prstGeom>
          <a:noFill/>
          <a:ln/>
        </p:spPr>
        <p:txBody>
          <a:bodyPr wrap="square" lIns="0" tIns="0" rIns="0" bIns="0" rtlCol="0" anchor="t">
            <a:normAutofit/>
          </a:bodyPr>
          <a:lstStyle/>
          <a:p>
            <a:pPr algn="l" indent="0" marL="0">
              <a:lnSpc>
                <a:spcPct val="130000"/>
              </a:lnSpc>
              <a:buNone/>
            </a:pPr>
            <a:r>
              <a:rPr lang="en-US" sz="1750" dirty="0">
                <a:solidFill>
                  <a:srgbClr val="3C3939"/>
                </a:solidFill>
                <a:latin typeface="Inter" pitchFamily="34" charset="0"/>
                <a:ea typeface="Inter" pitchFamily="34" charset="-122"/>
                <a:cs typeface="Inter" pitchFamily="34" charset="-120"/>
              </a:rPr>
              <a:t>The </a:t>
            </a:r>
            <a:pPr algn="l" indent="0" marL="0">
              <a:lnSpc>
                <a:spcPct val="130000"/>
              </a:lnSpc>
              <a:buNone/>
            </a:pPr>
            <a:r>
              <a:rPr lang="en-US" sz="1750" i="1" dirty="0">
                <a:solidFill>
                  <a:srgbClr val="3C3939"/>
                </a:solidFill>
                <a:latin typeface="Inter" pitchFamily="34" charset="0"/>
                <a:ea typeface="Inter" pitchFamily="34" charset="-122"/>
                <a:cs typeface="Inter" pitchFamily="34" charset="-120"/>
              </a:rPr>
              <a:t>Analects</a:t>
            </a:r>
            <a:pPr algn="l" indent="0" marL="0">
              <a:lnSpc>
                <a:spcPct val="130000"/>
              </a:lnSpc>
              <a:buNone/>
            </a:pPr>
            <a:r>
              <a:rPr lang="en-US" sz="1750" dirty="0">
                <a:solidFill>
                  <a:srgbClr val="3C3939"/>
                </a:solidFill>
                <a:latin typeface="Inter" pitchFamily="34" charset="0"/>
                <a:ea typeface="Inter" pitchFamily="34" charset="-122"/>
                <a:cs typeface="Inter" pitchFamily="34" charset="-120"/>
              </a:rPr>
              <a:t> metaphor supports the idea that human nature requires patient </a:t>
            </a:r>
            <a:pPr algn="l" indent="0" marL="0">
              <a:lnSpc>
                <a:spcPct val="130000"/>
              </a:lnSpc>
              <a:buNone/>
            </a:pPr>
            <a:r>
              <a:rPr lang="en-US" sz="1750" b="1" dirty="0">
                <a:solidFill>
                  <a:srgbClr val="3C3939"/>
                </a:solidFill>
                <a:latin typeface="Inter Bold" pitchFamily="34" charset="0"/>
                <a:ea typeface="Inter Bold" pitchFamily="34" charset="-122"/>
                <a:cs typeface="Inter Bold" pitchFamily="34" charset="-120"/>
              </a:rPr>
              <a:t>shaping</a:t>
            </a:r>
            <a:pPr algn="l" indent="0" marL="0">
              <a:lnSpc>
                <a:spcPct val="130000"/>
              </a:lnSpc>
              <a:buNone/>
            </a:pPr>
            <a:r>
              <a:rPr lang="en-US" sz="1750" dirty="0">
                <a:solidFill>
                  <a:srgbClr val="3C3939"/>
                </a:solidFill>
                <a:latin typeface="Inter" pitchFamily="34" charset="0"/>
                <a:ea typeface="Inter" pitchFamily="34" charset="-122"/>
                <a:cs typeface="Inter" pitchFamily="34" charset="-120"/>
              </a:rPr>
              <a:t> — the raw material has no tendency toward virtue and must be </a:t>
            </a:r>
            <a:pPr algn="l" indent="0" marL="0">
              <a:lnSpc>
                <a:spcPct val="130000"/>
              </a:lnSpc>
              <a:buNone/>
            </a:pPr>
            <a:r>
              <a:rPr lang="en-US" sz="1750" i="1" dirty="0">
                <a:solidFill>
                  <a:srgbClr val="3C3939"/>
                </a:solidFill>
                <a:latin typeface="Inter" pitchFamily="34" charset="0"/>
                <a:ea typeface="Inter" pitchFamily="34" charset="-122"/>
                <a:cs typeface="Inter" pitchFamily="34" charset="-120"/>
              </a:rPr>
              <a:t>forced</a:t>
            </a:r>
            <a:pPr algn="l" indent="0" marL="0">
              <a:lnSpc>
                <a:spcPct val="130000"/>
              </a:lnSpc>
              <a:buNone/>
            </a:pPr>
            <a:r>
              <a:rPr lang="en-US" sz="1750" dirty="0">
                <a:solidFill>
                  <a:srgbClr val="3C3939"/>
                </a:solidFill>
                <a:latin typeface="Inter" pitchFamily="34" charset="0"/>
                <a:ea typeface="Inter" pitchFamily="34" charset="-122"/>
                <a:cs typeface="Inter" pitchFamily="34" charset="-120"/>
              </a:rPr>
              <a:t> into shape.</a:t>
            </a:r>
            <a:endParaRPr lang="en-US" sz="1750" dirty="0"/>
          </a:p>
        </p:txBody>
      </p:sp>
      <p:sp>
        <p:nvSpPr>
          <p:cNvPr id="8" name="Shape 6"/>
          <p:cNvSpPr/>
          <p:nvPr/>
        </p:nvSpPr>
        <p:spPr>
          <a:xfrm>
            <a:off x="6095848" y="3179167"/>
            <a:ext cx="5421673" cy="2327672"/>
          </a:xfrm>
          <a:prstGeom prst="rect">
            <a:avLst/>
          </a:prstGeom>
          <a:solidFill>
            <a:srgbClr val="F2EEEE"/>
          </a:solidFill>
          <a:ln/>
        </p:spPr>
      </p:sp>
      <p:sp>
        <p:nvSpPr>
          <p:cNvPr id="9" name="Shape 7"/>
          <p:cNvSpPr/>
          <p:nvPr/>
        </p:nvSpPr>
        <p:spPr>
          <a:xfrm>
            <a:off x="6095848" y="3179167"/>
            <a:ext cx="25399" cy="2327672"/>
          </a:xfrm>
          <a:prstGeom prst="roundRect">
            <a:avLst>
              <a:gd name="adj" fmla="val 371168"/>
            </a:avLst>
          </a:prstGeom>
          <a:solidFill>
            <a:srgbClr val="D8D4D4"/>
          </a:solidFill>
          <a:ln/>
        </p:spPr>
      </p:sp>
      <p:sp>
        <p:nvSpPr>
          <p:cNvPr id="10" name="Text 8"/>
          <p:cNvSpPr/>
          <p:nvPr/>
        </p:nvSpPr>
        <p:spPr>
          <a:xfrm>
            <a:off x="6320275" y="3403600"/>
            <a:ext cx="2805737" cy="350738"/>
          </a:xfrm>
          <a:prstGeom prst="rect">
            <a:avLst/>
          </a:prstGeom>
          <a:noFill/>
          <a:ln/>
        </p:spPr>
        <p:txBody>
          <a:bodyPr wrap="none" lIns="0" tIns="0" rIns="0" bIns="0" rtlCol="0" anchor="t"/>
          <a:lstStyle/>
          <a:p>
            <a:pPr algn="l" indent="0" marL="0">
              <a:lnSpc>
                <a:spcPct val="104000"/>
              </a:lnSpc>
              <a:buNone/>
            </a:pPr>
            <a:r>
              <a:rPr lang="en-US" sz="2200" b="1" dirty="0">
                <a:solidFill>
                  <a:srgbClr val="3C3939"/>
                </a:solidFill>
                <a:latin typeface="Inter Bold" pitchFamily="34" charset="0"/>
                <a:ea typeface="Inter Bold" pitchFamily="34" charset="-122"/>
                <a:cs typeface="Inter Bold" pitchFamily="34" charset="-120"/>
              </a:rPr>
              <a:t>Mengzi's Reading</a:t>
            </a:r>
            <a:endParaRPr lang="en-US" sz="2200" dirty="0"/>
          </a:p>
        </p:txBody>
      </p:sp>
      <p:sp>
        <p:nvSpPr>
          <p:cNvPr id="11" name="Text 9"/>
          <p:cNvSpPr/>
          <p:nvPr/>
        </p:nvSpPr>
        <p:spPr>
          <a:xfrm>
            <a:off x="6320275" y="3882231"/>
            <a:ext cx="4972819" cy="1050131"/>
          </a:xfrm>
          <a:prstGeom prst="rect">
            <a:avLst/>
          </a:prstGeom>
          <a:noFill/>
          <a:ln/>
        </p:spPr>
        <p:txBody>
          <a:bodyPr wrap="square" lIns="0" tIns="0" rIns="0" bIns="0" rtlCol="0" anchor="t">
            <a:normAutofit/>
          </a:bodyPr>
          <a:lstStyle/>
          <a:p>
            <a:pPr algn="l" indent="0" marL="0">
              <a:lnSpc>
                <a:spcPct val="130000"/>
              </a:lnSpc>
              <a:buNone/>
            </a:pPr>
            <a:r>
              <a:rPr lang="en-US" sz="1750" dirty="0">
                <a:solidFill>
                  <a:srgbClr val="3C3939"/>
                </a:solidFill>
                <a:latin typeface="Inter" pitchFamily="34" charset="0"/>
                <a:ea typeface="Inter" pitchFamily="34" charset="-122"/>
                <a:cs typeface="Inter" pitchFamily="34" charset="-120"/>
              </a:rPr>
              <a:t>The raw material already has a natural tendency toward virtue; the shaping simply </a:t>
            </a:r>
            <a:pPr algn="l" indent="0" marL="0">
              <a:lnSpc>
                <a:spcPct val="130000"/>
              </a:lnSpc>
              <a:buNone/>
            </a:pPr>
            <a:r>
              <a:rPr lang="en-US" sz="1750" b="1" dirty="0">
                <a:solidFill>
                  <a:srgbClr val="3C3939"/>
                </a:solidFill>
                <a:latin typeface="Inter Bold" pitchFamily="34" charset="0"/>
                <a:ea typeface="Inter Bold" pitchFamily="34" charset="-122"/>
                <a:cs typeface="Inter Bold" pitchFamily="34" charset="-120"/>
              </a:rPr>
              <a:t>removes obstacles</a:t>
            </a:r>
            <a:pPr algn="l" indent="0" marL="0">
              <a:lnSpc>
                <a:spcPct val="130000"/>
              </a:lnSpc>
              <a:buNone/>
            </a:pPr>
            <a:r>
              <a:rPr lang="en-US" sz="1750" dirty="0">
                <a:solidFill>
                  <a:srgbClr val="3C3939"/>
                </a:solidFill>
                <a:latin typeface="Inter" pitchFamily="34" charset="0"/>
                <a:ea typeface="Inter" pitchFamily="34" charset="-122"/>
                <a:cs typeface="Inter" pitchFamily="34" charset="-120"/>
              </a:rPr>
              <a:t> to its growth from within.</a:t>
            </a:r>
            <a:endParaRPr lang="en-US" sz="1750" dirty="0"/>
          </a:p>
        </p:txBody>
      </p:sp>
      <p:sp>
        <p:nvSpPr>
          <p:cNvPr id="12" name="Text 10"/>
          <p:cNvSpPr/>
          <p:nvPr/>
        </p:nvSpPr>
        <p:spPr>
          <a:xfrm>
            <a:off x="661475" y="5759351"/>
            <a:ext cx="11478330" cy="350044"/>
          </a:xfrm>
          <a:prstGeom prst="rect">
            <a:avLst/>
          </a:prstGeom>
          <a:noFill/>
          <a:ln/>
        </p:spPr>
        <p:txBody>
          <a:bodyPr wrap="none" lIns="0" tIns="0" rIns="0" bIns="0" rtlCol="0" anchor="t"/>
          <a:lstStyle/>
          <a:p>
            <a:pPr algn="l" indent="0" marL="0">
              <a:lnSpc>
                <a:spcPct val="130000"/>
              </a:lnSpc>
              <a:buNone/>
            </a:pPr>
            <a:r>
              <a:rPr lang="en-US" sz="1750" dirty="0">
                <a:solidFill>
                  <a:srgbClr val="3C3939"/>
                </a:solidFill>
                <a:latin typeface="Inter" pitchFamily="34" charset="0"/>
                <a:ea typeface="Inter" pitchFamily="34" charset="-122"/>
                <a:cs typeface="Inter" pitchFamily="34" charset="-120"/>
              </a:rPr>
              <a:t>This reveals the deepest disagreement: does virtue come from </a:t>
            </a:r>
            <a:pPr algn="l" indent="0" marL="0">
              <a:lnSpc>
                <a:spcPct val="130000"/>
              </a:lnSpc>
              <a:buNone/>
            </a:pPr>
            <a:r>
              <a:rPr lang="en-US" sz="1750" b="1" dirty="0">
                <a:solidFill>
                  <a:srgbClr val="3C3939"/>
                </a:solidFill>
                <a:latin typeface="Inter Bold" pitchFamily="34" charset="0"/>
                <a:ea typeface="Inter Bold" pitchFamily="34" charset="-122"/>
                <a:cs typeface="Inter Bold" pitchFamily="34" charset="-120"/>
              </a:rPr>
              <a:t>inside</a:t>
            </a:r>
            <a:pPr algn="l" indent="0" marL="0">
              <a:lnSpc>
                <a:spcPct val="130000"/>
              </a:lnSpc>
              <a:buNone/>
            </a:pPr>
            <a:r>
              <a:rPr lang="en-US" sz="1750" dirty="0">
                <a:solidFill>
                  <a:srgbClr val="3C3939"/>
                </a:solidFill>
                <a:latin typeface="Inter" pitchFamily="34" charset="0"/>
                <a:ea typeface="Inter" pitchFamily="34" charset="-122"/>
                <a:cs typeface="Inter" pitchFamily="34" charset="-120"/>
              </a:rPr>
              <a:t> (Mengzi) or </a:t>
            </a:r>
            <a:pPr algn="l" indent="0" marL="0">
              <a:lnSpc>
                <a:spcPct val="130000"/>
              </a:lnSpc>
              <a:buNone/>
            </a:pPr>
            <a:r>
              <a:rPr lang="en-US" sz="1750" b="1" dirty="0">
                <a:solidFill>
                  <a:srgbClr val="3C3939"/>
                </a:solidFill>
                <a:latin typeface="Inter Bold" pitchFamily="34" charset="0"/>
                <a:ea typeface="Inter Bold" pitchFamily="34" charset="-122"/>
                <a:cs typeface="Inter Bold" pitchFamily="34" charset="-120"/>
              </a:rPr>
              <a:t>outside</a:t>
            </a:r>
            <a:pPr algn="l" indent="0" marL="0">
              <a:lnSpc>
                <a:spcPct val="130000"/>
              </a:lnSpc>
              <a:buNone/>
            </a:pPr>
            <a:r>
              <a:rPr lang="en-US" sz="1750" dirty="0">
                <a:solidFill>
                  <a:srgbClr val="3C3939"/>
                </a:solidFill>
                <a:latin typeface="Inter" pitchFamily="34" charset="0"/>
                <a:ea typeface="Inter" pitchFamily="34" charset="-122"/>
                <a:cs typeface="Inter" pitchFamily="34" charset="-120"/>
              </a:rPr>
              <a:t> (Xunzi)?</a:t>
            </a:r>
            <a:endParaRPr lang="en-US" sz="175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p:nvPr/>
        </p:nvSpPr>
        <p:spPr>
          <a:xfrm>
            <a:off x="661475" y="846435"/>
            <a:ext cx="10868745" cy="1181298"/>
          </a:xfrm>
          <a:prstGeom prst="rect">
            <a:avLst/>
          </a:prstGeom>
          <a:noFill/>
          <a:ln/>
        </p:spPr>
        <p:txBody>
          <a:bodyPr wrap="square" lIns="0" tIns="0" rIns="0" bIns="0" rtlCol="0" anchor="t">
            <a:normAutofit/>
          </a:bodyPr>
          <a:lstStyle/>
          <a:p>
            <a:pPr algn="l" indent="0" marL="0">
              <a:lnSpc>
                <a:spcPct val="104000"/>
              </a:lnSpc>
              <a:buNone/>
            </a:pPr>
            <a:r>
              <a:rPr lang="en-US" sz="3700" b="1" dirty="0">
                <a:solidFill>
                  <a:srgbClr val="1B1B27"/>
                </a:solidFill>
                <a:latin typeface="Inter Bold" pitchFamily="34" charset="0"/>
                <a:ea typeface="Inter Bold" pitchFamily="34" charset="-122"/>
                <a:cs typeface="Inter Bold" pitchFamily="34" charset="-120"/>
              </a:rPr>
              <a:t>The Brothers Dividing Property — An Empirical Argument</a:t>
            </a:r>
            <a:endParaRPr lang="en-US" sz="3700" dirty="0"/>
          </a:p>
        </p:txBody>
      </p:sp>
      <p:sp>
        <p:nvSpPr>
          <p:cNvPr id="3" name="Shape 1"/>
          <p:cNvSpPr/>
          <p:nvPr/>
        </p:nvSpPr>
        <p:spPr>
          <a:xfrm>
            <a:off x="661475" y="2330152"/>
            <a:ext cx="25399" cy="1598712"/>
          </a:xfrm>
          <a:prstGeom prst="roundRect">
            <a:avLst>
              <a:gd name="adj" fmla="val 60001"/>
            </a:avLst>
          </a:prstGeom>
          <a:solidFill>
            <a:srgbClr val="1B1B27"/>
          </a:solidFill>
          <a:ln/>
        </p:spPr>
      </p:sp>
      <p:sp>
        <p:nvSpPr>
          <p:cNvPr id="4" name="Text 2"/>
          <p:cNvSpPr/>
          <p:nvPr/>
        </p:nvSpPr>
        <p:spPr>
          <a:xfrm>
            <a:off x="944936" y="2500213"/>
            <a:ext cx="10585284" cy="1258689"/>
          </a:xfrm>
          <a:prstGeom prst="rect">
            <a:avLst/>
          </a:prstGeom>
          <a:noFill/>
          <a:ln/>
        </p:spPr>
        <p:txBody>
          <a:bodyPr wrap="square" lIns="0" tIns="0" rIns="0" bIns="0" rtlCol="0" anchor="t">
            <a:normAutofit/>
          </a:bodyPr>
          <a:lstStyle/>
          <a:p>
            <a:pPr algn="l" indent="0" marL="0">
              <a:lnSpc>
                <a:spcPct val="120000"/>
              </a:lnSpc>
              <a:spcAft>
                <a:spcPts val="1300"/>
              </a:spcAft>
              <a:buNone/>
            </a:pPr>
            <a:r>
              <a:rPr lang="en-US" sz="1450" dirty="0">
                <a:solidFill>
                  <a:srgbClr val="3C3939"/>
                </a:solidFill>
                <a:latin typeface="Inter" pitchFamily="34" charset="0"/>
                <a:ea typeface="Inter" pitchFamily="34" charset="-122"/>
                <a:cs typeface="Inter" pitchFamily="34" charset="-120"/>
              </a:rPr>
              <a:t>"Suppose there were brothers who had some property to divide, and that they followed the fondness for benefit and desire for gain in their inborn dispositions and nature. If they were to do so, then the brothers would conflict and contend with each other for it."</a:t>
            </a:r>
            <a:endParaRPr lang="en-US" sz="1450" dirty="0"/>
          </a:p>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Xunzi</a:t>
            </a:r>
            <a:endParaRPr lang="en-US" sz="1450" dirty="0"/>
          </a:p>
        </p:txBody>
      </p:sp>
      <p:sp>
        <p:nvSpPr>
          <p:cNvPr id="5" name="Text 3"/>
          <p:cNvSpPr/>
          <p:nvPr/>
        </p:nvSpPr>
        <p:spPr>
          <a:xfrm>
            <a:off x="661475" y="4099024"/>
            <a:ext cx="10868745" cy="816471"/>
          </a:xfrm>
          <a:prstGeom prst="rect">
            <a:avLst/>
          </a:prstGeom>
          <a:noFill/>
          <a:ln/>
        </p:spPr>
        <p:txBody>
          <a:bodyPr wrap="square" lIns="0" tIns="0" rIns="0" bIns="0" rtlCol="0" anchor="t">
            <a:normAutofit/>
          </a:bodyPr>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Xunzi supports his position with a concrete, testable empirical example. The claim is observable: if siblings divide property according to natural inclinations, they will fight. Only through "the proper form and order contained in ritual and </a:t>
            </a:r>
            <a:pPr algn="l" indent="0" marL="0">
              <a:lnSpc>
                <a:spcPct val="120000"/>
              </a:lnSpc>
              <a:buNone/>
            </a:pPr>
            <a:r>
              <a:rPr lang="en-US" sz="1450" i="1" dirty="0">
                <a:solidFill>
                  <a:srgbClr val="3C3939"/>
                </a:solidFill>
                <a:latin typeface="Inter" pitchFamily="34" charset="0"/>
                <a:ea typeface="Inter" pitchFamily="34" charset="-122"/>
                <a:cs typeface="Inter" pitchFamily="34" charset="-120"/>
              </a:rPr>
              <a:t>yi</a:t>
            </a:r>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can conflict be avoided.</a:t>
            </a:r>
            <a:endParaRPr lang="en-US" sz="1450" dirty="0"/>
          </a:p>
        </p:txBody>
      </p:sp>
      <p:sp>
        <p:nvSpPr>
          <p:cNvPr id="6" name="Shape 4"/>
          <p:cNvSpPr/>
          <p:nvPr/>
        </p:nvSpPr>
        <p:spPr>
          <a:xfrm>
            <a:off x="661475" y="5085556"/>
            <a:ext cx="10868745" cy="926009"/>
          </a:xfrm>
          <a:prstGeom prst="roundRect">
            <a:avLst>
              <a:gd name="adj" fmla="val 8573"/>
            </a:avLst>
          </a:prstGeom>
          <a:solidFill>
            <a:srgbClr val="E1E1EA"/>
          </a:solidFill>
          <a:ln/>
        </p:spPr>
      </p:sp>
      <p:pic>
        <p:nvPicPr>
          <p:cNvPr id="7" name="Image 0" descr="preencoded.png">    </p:cNvPr>
          <p:cNvPicPr>
            <a:picLocks noChangeAspect="1"/>
          </p:cNvPicPr>
          <p:nvPr/>
        </p:nvPicPr>
        <p:blipFill>
          <a:blip r:embed="rId1"/>
          <a:stretch>
            <a:fillRect/>
          </a:stretch>
        </p:blipFill>
        <p:spPr>
          <a:xfrm>
            <a:off x="850482" y="5340548"/>
            <a:ext cx="236234" cy="189012"/>
          </a:xfrm>
          <a:prstGeom prst="rect">
            <a:avLst/>
          </a:prstGeom>
        </p:spPr>
      </p:pic>
      <p:sp>
        <p:nvSpPr>
          <p:cNvPr id="8" name="Text 5"/>
          <p:cNvSpPr/>
          <p:nvPr/>
        </p:nvSpPr>
        <p:spPr>
          <a:xfrm>
            <a:off x="1275723" y="5283994"/>
            <a:ext cx="10065490" cy="544314"/>
          </a:xfrm>
          <a:prstGeom prst="rect">
            <a:avLst/>
          </a:prstGeom>
          <a:noFill/>
          <a:ln/>
        </p:spPr>
        <p:txBody>
          <a:bodyPr wrap="square" lIns="0" tIns="0" rIns="0" bIns="0" rtlCol="0" anchor="t">
            <a:normAutofit/>
          </a:bodyPr>
          <a:lstStyle/>
          <a:p>
            <a:pPr algn="l" indent="0" marL="0">
              <a:lnSpc>
                <a:spcPct val="120000"/>
              </a:lnSpc>
              <a:buNone/>
            </a:pPr>
            <a:r>
              <a:rPr lang="en-US" sz="1450" dirty="0">
                <a:solidFill>
                  <a:srgbClr val="000000"/>
                </a:solidFill>
                <a:latin typeface="Inter" pitchFamily="34" charset="0"/>
                <a:ea typeface="Inter" pitchFamily="34" charset="-122"/>
                <a:cs typeface="Inter" pitchFamily="34" charset="-120"/>
              </a:rPr>
              <a:t>This is a direct challenge to Mengzi's child-at-the-well evidence — Xunzi grounds his theory in observable behaviour, offering a competing empirical prediction.</a:t>
            </a:r>
            <a:endParaRPr lang="en-US" sz="145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Shape 0"/>
          <p:cNvSpPr/>
          <p:nvPr/>
        </p:nvSpPr>
        <p:spPr>
          <a:xfrm>
            <a:off x="5233360" y="1076127"/>
            <a:ext cx="1453618" cy="444103"/>
          </a:xfrm>
          <a:prstGeom prst="roundRect">
            <a:avLst>
              <a:gd name="adj" fmla="val 17876"/>
            </a:avLst>
          </a:prstGeom>
          <a:solidFill>
            <a:srgbClr val="E1E1EA"/>
          </a:solidFill>
          <a:ln/>
        </p:spPr>
      </p:sp>
      <p:sp>
        <p:nvSpPr>
          <p:cNvPr id="4" name="Text 1"/>
          <p:cNvSpPr/>
          <p:nvPr/>
        </p:nvSpPr>
        <p:spPr>
          <a:xfrm>
            <a:off x="5375041" y="1146969"/>
            <a:ext cx="1779841" cy="302419"/>
          </a:xfrm>
          <a:prstGeom prst="rect">
            <a:avLst/>
          </a:prstGeom>
          <a:noFill/>
          <a:ln/>
        </p:spPr>
        <p:txBody>
          <a:bodyPr wrap="none" lIns="0" tIns="0" rIns="0" bIns="0" rtlCol="0" anchor="t"/>
          <a:lstStyle/>
          <a:p>
            <a:pPr algn="l" indent="0" marL="0">
              <a:lnSpc>
                <a:spcPct val="133000"/>
              </a:lnSpc>
              <a:buNone/>
            </a:pPr>
            <a:r>
              <a:rPr lang="en-US" sz="1450" dirty="0">
                <a:solidFill>
                  <a:srgbClr val="3C3939"/>
                </a:solidFill>
                <a:latin typeface="Inter" pitchFamily="34" charset="0"/>
                <a:ea typeface="Inter" pitchFamily="34" charset="-122"/>
                <a:cs typeface="Inter" pitchFamily="34" charset="-120"/>
              </a:rPr>
              <a:t>KEY POINT 2</a:t>
            </a:r>
            <a:endParaRPr lang="en-US" sz="1450" dirty="0"/>
          </a:p>
        </p:txBody>
      </p:sp>
      <p:sp>
        <p:nvSpPr>
          <p:cNvPr id="5" name="Text 2"/>
          <p:cNvSpPr/>
          <p:nvPr/>
        </p:nvSpPr>
        <p:spPr>
          <a:xfrm>
            <a:off x="5233360" y="1614686"/>
            <a:ext cx="6296860" cy="3056930"/>
          </a:xfrm>
          <a:prstGeom prst="rect">
            <a:avLst/>
          </a:prstGeom>
          <a:noFill/>
          <a:ln/>
        </p:spPr>
        <p:txBody>
          <a:bodyPr wrap="square" lIns="0" tIns="0" rIns="0" bIns="0" rtlCol="0" anchor="t">
            <a:normAutofit/>
          </a:bodyPr>
          <a:lstStyle/>
          <a:p>
            <a:pPr algn="l" indent="0" marL="0">
              <a:lnSpc>
                <a:spcPct val="104000"/>
              </a:lnSpc>
              <a:buNone/>
            </a:pPr>
            <a:r>
              <a:rPr lang="en-US" sz="6400" b="1" dirty="0">
                <a:solidFill>
                  <a:srgbClr val="1B1B27"/>
                </a:solidFill>
                <a:latin typeface="Inter Bold" pitchFamily="34" charset="0"/>
                <a:ea typeface="Inter Bold" pitchFamily="34" charset="-122"/>
                <a:cs typeface="Inter Bold" pitchFamily="34" charset="-120"/>
              </a:rPr>
              <a:t>Mengzi's Counterargument</a:t>
            </a:r>
            <a:endParaRPr lang="en-US" sz="6400" dirty="0"/>
          </a:p>
        </p:txBody>
      </p:sp>
      <p:sp>
        <p:nvSpPr>
          <p:cNvPr id="6" name="Text 3"/>
          <p:cNvSpPr/>
          <p:nvPr/>
        </p:nvSpPr>
        <p:spPr>
          <a:xfrm>
            <a:off x="5233360" y="5026025"/>
            <a:ext cx="6296860" cy="755848"/>
          </a:xfrm>
          <a:prstGeom prst="rect">
            <a:avLst/>
          </a:prstGeom>
          <a:noFill/>
          <a:ln/>
        </p:spPr>
        <p:txBody>
          <a:bodyPr wrap="square" lIns="0" tIns="0" rIns="0" bIns="0" rtlCol="0" anchor="t">
            <a:normAutofit/>
          </a:bodyPr>
          <a:lstStyle/>
          <a:p>
            <a:pPr algn="l" indent="0" marL="0">
              <a:lnSpc>
                <a:spcPct val="133000"/>
              </a:lnSpc>
              <a:buNone/>
            </a:pPr>
            <a:r>
              <a:rPr lang="en-US" sz="1850" dirty="0">
                <a:solidFill>
                  <a:srgbClr val="3C3939"/>
                </a:solidFill>
                <a:latin typeface="Inter" pitchFamily="34" charset="0"/>
                <a:ea typeface="Inter" pitchFamily="34" charset="-122"/>
                <a:cs typeface="Inter" pitchFamily="34" charset="-120"/>
              </a:rPr>
              <a:t>The Sprouts vs. The Craft — agricultural growth against forced transformation.</a:t>
            </a:r>
            <a:endParaRPr lang="en-US" sz="185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0"/>
          <p:cNvSpPr/>
          <p:nvPr/>
        </p:nvSpPr>
        <p:spPr>
          <a:xfrm>
            <a:off x="661475" y="1139627"/>
            <a:ext cx="11015883" cy="590649"/>
          </a:xfrm>
          <a:prstGeom prst="rect">
            <a:avLst/>
          </a:prstGeom>
          <a:noFill/>
          <a:ln/>
        </p:spPr>
        <p:txBody>
          <a:bodyPr wrap="none" lIns="0" tIns="0" rIns="0" bIns="0" rtlCol="0" anchor="t"/>
          <a:lstStyle/>
          <a:p>
            <a:pPr algn="l" indent="0" marL="0">
              <a:lnSpc>
                <a:spcPct val="104000"/>
              </a:lnSpc>
              <a:buNone/>
            </a:pPr>
            <a:r>
              <a:rPr lang="en-US" sz="3700" b="1" dirty="0">
                <a:solidFill>
                  <a:srgbClr val="1B1B27"/>
                </a:solidFill>
                <a:latin typeface="Inter Bold" pitchFamily="34" charset="0"/>
                <a:ea typeface="Inter Bold" pitchFamily="34" charset="-122"/>
                <a:cs typeface="Inter Bold" pitchFamily="34" charset="-120"/>
              </a:rPr>
              <a:t>The Willow Tree and the Cups — Mengzi 6A:1</a:t>
            </a:r>
            <a:endParaRPr lang="en-US" sz="3700" dirty="0"/>
          </a:p>
        </p:txBody>
      </p:sp>
      <p:sp>
        <p:nvSpPr>
          <p:cNvPr id="3" name="Shape 1"/>
          <p:cNvSpPr/>
          <p:nvPr/>
        </p:nvSpPr>
        <p:spPr>
          <a:xfrm>
            <a:off x="661475" y="2032695"/>
            <a:ext cx="25399" cy="1326654"/>
          </a:xfrm>
          <a:prstGeom prst="roundRect">
            <a:avLst>
              <a:gd name="adj" fmla="val 60001"/>
            </a:avLst>
          </a:prstGeom>
          <a:solidFill>
            <a:srgbClr val="1B1B27"/>
          </a:solidFill>
          <a:ln/>
        </p:spPr>
      </p:sp>
      <p:sp>
        <p:nvSpPr>
          <p:cNvPr id="4" name="Text 2"/>
          <p:cNvSpPr/>
          <p:nvPr/>
        </p:nvSpPr>
        <p:spPr>
          <a:xfrm>
            <a:off x="944936" y="2202755"/>
            <a:ext cx="10585284" cy="986532"/>
          </a:xfrm>
          <a:prstGeom prst="rect">
            <a:avLst/>
          </a:prstGeom>
          <a:noFill/>
          <a:ln/>
        </p:spPr>
        <p:txBody>
          <a:bodyPr wrap="square" lIns="0" tIns="0" rIns="0" bIns="0" rtlCol="0" anchor="t">
            <a:normAutofit/>
          </a:bodyPr>
          <a:lstStyle/>
          <a:p>
            <a:pPr algn="l" indent="0" marL="0">
              <a:lnSpc>
                <a:spcPct val="120000"/>
              </a:lnSpc>
              <a:spcAft>
                <a:spcPts val="1300"/>
              </a:spcAft>
              <a:buNone/>
            </a:pPr>
            <a:r>
              <a:rPr lang="en-US" sz="1450" dirty="0">
                <a:solidFill>
                  <a:srgbClr val="3C3939"/>
                </a:solidFill>
                <a:latin typeface="Inter" pitchFamily="34" charset="0"/>
                <a:ea typeface="Inter" pitchFamily="34" charset="-122"/>
                <a:cs typeface="Inter" pitchFamily="34" charset="-120"/>
              </a:rPr>
              <a:t>"Human nature is like the willow tree and righteousness is like cups and bowls. Drawing humanity and right from human nature is like making cups and bowls from willow wood."</a:t>
            </a:r>
            <a:endParaRPr lang="en-US" sz="1450" dirty="0"/>
          </a:p>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Gaozi (anticipating Xunzi)</a:t>
            </a:r>
            <a:endParaRPr lang="en-US" sz="1450" dirty="0"/>
          </a:p>
        </p:txBody>
      </p:sp>
      <p:sp>
        <p:nvSpPr>
          <p:cNvPr id="5" name="Text 3"/>
          <p:cNvSpPr/>
          <p:nvPr/>
        </p:nvSpPr>
        <p:spPr>
          <a:xfrm>
            <a:off x="661475" y="3529409"/>
            <a:ext cx="11478330" cy="272157"/>
          </a:xfrm>
          <a:prstGeom prst="rect">
            <a:avLst/>
          </a:prstGeom>
          <a:noFill/>
          <a:ln/>
        </p:spPr>
        <p:txBody>
          <a:bodyPr wrap="none" lIns="0" tIns="0" rIns="0" bIns="0" rtlCol="0" anchor="t"/>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Mengzi's response has two critical moves:</a:t>
            </a:r>
            <a:endParaRPr lang="en-US" sz="1450" dirty="0"/>
          </a:p>
        </p:txBody>
      </p:sp>
      <p:pic>
        <p:nvPicPr>
          <p:cNvPr id="6"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732315" y="3977481"/>
            <a:ext cx="283461" cy="283468"/>
          </a:xfrm>
          <a:prstGeom prst="rect">
            <a:avLst/>
          </a:prstGeom>
        </p:spPr>
      </p:pic>
      <p:sp>
        <p:nvSpPr>
          <p:cNvPr id="7" name="Text 4"/>
          <p:cNvSpPr/>
          <p:nvPr/>
        </p:nvSpPr>
        <p:spPr>
          <a:xfrm>
            <a:off x="1275723" y="3971627"/>
            <a:ext cx="2464036" cy="295275"/>
          </a:xfrm>
          <a:prstGeom prst="rect">
            <a:avLst/>
          </a:prstGeom>
          <a:noFill/>
          <a:ln/>
        </p:spPr>
        <p:txBody>
          <a:bodyPr wrap="none" lIns="0" tIns="0" rIns="0" bIns="0" rtlCol="0" anchor="t"/>
          <a:lstStyle/>
          <a:p>
            <a:pPr algn="l" indent="0" marL="0">
              <a:lnSpc>
                <a:spcPct val="104000"/>
              </a:lnSpc>
              <a:buNone/>
            </a:pPr>
            <a:r>
              <a:rPr lang="en-US" sz="1850" b="1" dirty="0">
                <a:solidFill>
                  <a:srgbClr val="3C3939"/>
                </a:solidFill>
                <a:latin typeface="Inter Bold" pitchFamily="34" charset="0"/>
                <a:ea typeface="Inter Bold" pitchFamily="34" charset="-122"/>
                <a:cs typeface="Inter Bold" pitchFamily="34" charset="-120"/>
              </a:rPr>
              <a:t>The Hacking Problem</a:t>
            </a:r>
            <a:endParaRPr lang="en-US" sz="1850" dirty="0"/>
          </a:p>
        </p:txBody>
      </p:sp>
      <p:sp>
        <p:nvSpPr>
          <p:cNvPr id="8" name="Text 5"/>
          <p:cNvSpPr/>
          <p:nvPr/>
        </p:nvSpPr>
        <p:spPr>
          <a:xfrm>
            <a:off x="1275723" y="4357588"/>
            <a:ext cx="4725572" cy="1360785"/>
          </a:xfrm>
          <a:prstGeom prst="rect">
            <a:avLst/>
          </a:prstGeom>
          <a:noFill/>
          <a:ln/>
        </p:spPr>
        <p:txBody>
          <a:bodyPr wrap="square" lIns="0" tIns="0" rIns="0" bIns="0" rtlCol="0" anchor="t">
            <a:normAutofit/>
          </a:bodyPr>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Can you make cups by following the willow's natural grain, or only after </a:t>
            </a:r>
            <a:pPr algn="l" indent="0" marL="0">
              <a:lnSpc>
                <a:spcPct val="120000"/>
              </a:lnSpc>
              <a:buNone/>
            </a:pPr>
            <a:r>
              <a:rPr lang="en-US" sz="1450" i="1" dirty="0">
                <a:solidFill>
                  <a:srgbClr val="3C3939"/>
                </a:solidFill>
                <a:latin typeface="Inter" pitchFamily="34" charset="0"/>
                <a:ea typeface="Inter" pitchFamily="34" charset="-122"/>
                <a:cs typeface="Inter" pitchFamily="34" charset="-120"/>
              </a:rPr>
              <a:t>hacking</a:t>
            </a:r>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it? If you must hack, virtue requires violence to nature — "Your words will surely lead the people of the world to destroy humanity and right."</a:t>
            </a:r>
            <a:endParaRPr lang="en-US" sz="1450" dirty="0"/>
          </a:p>
        </p:txBody>
      </p:sp>
      <p:pic>
        <p:nvPicPr>
          <p:cNvPr id="9"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261142" y="3977481"/>
            <a:ext cx="283461" cy="283468"/>
          </a:xfrm>
          <a:prstGeom prst="rect">
            <a:avLst/>
          </a:prstGeom>
        </p:spPr>
      </p:pic>
      <p:sp>
        <p:nvSpPr>
          <p:cNvPr id="10" name="Text 6"/>
          <p:cNvSpPr/>
          <p:nvPr/>
        </p:nvSpPr>
        <p:spPr>
          <a:xfrm>
            <a:off x="6804549" y="3971627"/>
            <a:ext cx="3033141" cy="295275"/>
          </a:xfrm>
          <a:prstGeom prst="rect">
            <a:avLst/>
          </a:prstGeom>
          <a:noFill/>
          <a:ln/>
        </p:spPr>
        <p:txBody>
          <a:bodyPr wrap="none" lIns="0" tIns="0" rIns="0" bIns="0" rtlCol="0" anchor="t"/>
          <a:lstStyle/>
          <a:p>
            <a:pPr algn="l" indent="0" marL="0">
              <a:lnSpc>
                <a:spcPct val="104000"/>
              </a:lnSpc>
              <a:buNone/>
            </a:pPr>
            <a:r>
              <a:rPr lang="en-US" sz="1850" b="1" dirty="0">
                <a:solidFill>
                  <a:srgbClr val="3C3939"/>
                </a:solidFill>
                <a:latin typeface="Inter Bold" pitchFamily="34" charset="0"/>
                <a:ea typeface="Inter Bold" pitchFamily="34" charset="-122"/>
                <a:cs typeface="Inter Bold" pitchFamily="34" charset="-120"/>
              </a:rPr>
              <a:t>The Natural Grain Problem</a:t>
            </a:r>
            <a:endParaRPr lang="en-US" sz="1850" dirty="0"/>
          </a:p>
        </p:txBody>
      </p:sp>
      <p:sp>
        <p:nvSpPr>
          <p:cNvPr id="11" name="Text 7"/>
          <p:cNvSpPr/>
          <p:nvPr/>
        </p:nvSpPr>
        <p:spPr>
          <a:xfrm>
            <a:off x="6804549" y="4357588"/>
            <a:ext cx="4725671" cy="816471"/>
          </a:xfrm>
          <a:prstGeom prst="rect">
            <a:avLst/>
          </a:prstGeom>
          <a:noFill/>
          <a:ln/>
        </p:spPr>
        <p:txBody>
          <a:bodyPr wrap="square" lIns="0" tIns="0" rIns="0" bIns="0" rtlCol="0" anchor="t">
            <a:normAutofit/>
          </a:bodyPr>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Are cups made by </a:t>
            </a:r>
            <a:pPr algn="l" indent="0" marL="0">
              <a:lnSpc>
                <a:spcPct val="120000"/>
              </a:lnSpc>
              <a:buNone/>
            </a:pPr>
            <a:r>
              <a:rPr lang="en-US" sz="1450" i="1" dirty="0">
                <a:solidFill>
                  <a:srgbClr val="3C3939"/>
                </a:solidFill>
                <a:latin typeface="Inter" pitchFamily="34" charset="0"/>
                <a:ea typeface="Inter" pitchFamily="34" charset="-122"/>
                <a:cs typeface="Inter" pitchFamily="34" charset="-120"/>
              </a:rPr>
              <a:t>following</a:t>
            </a:r>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the grain (virtue expresses nature — supports Mengzi) or </a:t>
            </a:r>
            <a:pPr algn="l" indent="0" marL="0">
              <a:lnSpc>
                <a:spcPct val="120000"/>
              </a:lnSpc>
              <a:buNone/>
            </a:pPr>
            <a:r>
              <a:rPr lang="en-US" sz="1450" i="1" dirty="0">
                <a:solidFill>
                  <a:srgbClr val="3C3939"/>
                </a:solidFill>
                <a:latin typeface="Inter" pitchFamily="34" charset="0"/>
                <a:ea typeface="Inter" pitchFamily="34" charset="-122"/>
                <a:cs typeface="Inter" pitchFamily="34" charset="-120"/>
              </a:rPr>
              <a:t>violating</a:t>
            </a:r>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it (virtue destroys nature — ethically disastrous)?</a:t>
            </a:r>
            <a:endParaRPr lang="en-US" sz="145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Text 0"/>
          <p:cNvSpPr/>
          <p:nvPr/>
        </p:nvSpPr>
        <p:spPr>
          <a:xfrm>
            <a:off x="661475" y="681434"/>
            <a:ext cx="10868745" cy="1380728"/>
          </a:xfrm>
          <a:prstGeom prst="rect">
            <a:avLst/>
          </a:prstGeom>
          <a:noFill/>
          <a:ln/>
        </p:spPr>
        <p:txBody>
          <a:bodyPr wrap="square" lIns="0" tIns="0" rIns="0" bIns="0" rtlCol="0" anchor="t">
            <a:normAutofit/>
          </a:bodyPr>
          <a:lstStyle/>
          <a:p>
            <a:pPr algn="l" indent="0" marL="0">
              <a:lnSpc>
                <a:spcPct val="104000"/>
              </a:lnSpc>
              <a:buNone/>
            </a:pPr>
            <a:r>
              <a:rPr lang="en-US" sz="4300" b="1" dirty="0">
                <a:solidFill>
                  <a:srgbClr val="1B1B27"/>
                </a:solidFill>
                <a:latin typeface="Inter Bold" pitchFamily="34" charset="0"/>
                <a:ea typeface="Inter Bold" pitchFamily="34" charset="-122"/>
                <a:cs typeface="Inter Bold" pitchFamily="34" charset="-120"/>
              </a:rPr>
              <a:t>Mengzi's Two Arguments Against the Craft Metaphor</a:t>
            </a:r>
            <a:endParaRPr lang="en-US" sz="4300" dirty="0"/>
          </a:p>
        </p:txBody>
      </p:sp>
      <p:pic>
        <p:nvPicPr>
          <p:cNvPr id="3"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2475409"/>
            <a:ext cx="5331089" cy="3701058"/>
          </a:xfrm>
          <a:prstGeom prst="rect">
            <a:avLst/>
          </a:prstGeom>
        </p:spPr>
      </p:pic>
      <p:sp>
        <p:nvSpPr>
          <p:cNvPr id="4" name="Text 1"/>
          <p:cNvSpPr/>
          <p:nvPr/>
        </p:nvSpPr>
        <p:spPr>
          <a:xfrm>
            <a:off x="1009327" y="2721670"/>
            <a:ext cx="4736981" cy="690563"/>
          </a:xfrm>
          <a:prstGeom prst="rect">
            <a:avLst/>
          </a:prstGeom>
          <a:noFill/>
          <a:ln/>
        </p:spPr>
        <p:txBody>
          <a:bodyPr wrap="square" lIns="0" tIns="0" rIns="0" bIns="0" rtlCol="0" anchor="t">
            <a:normAutofit/>
          </a:bodyPr>
          <a:lstStyle/>
          <a:p>
            <a:pPr algn="l" indent="0" marL="0">
              <a:lnSpc>
                <a:spcPct val="104000"/>
              </a:lnSpc>
              <a:buNone/>
            </a:pPr>
            <a:r>
              <a:rPr lang="en-US" sz="2150" b="1" dirty="0">
                <a:solidFill>
                  <a:srgbClr val="3C3939"/>
                </a:solidFill>
                <a:latin typeface="Inter Bold" pitchFamily="34" charset="0"/>
                <a:ea typeface="Inter Bold" pitchFamily="34" charset="-122"/>
                <a:cs typeface="Inter Bold" pitchFamily="34" charset="-120"/>
              </a:rPr>
              <a:t>Argument 1 — The Hacking Problem</a:t>
            </a:r>
            <a:endParaRPr lang="en-US" sz="2150" dirty="0"/>
          </a:p>
        </p:txBody>
      </p:sp>
      <p:sp>
        <p:nvSpPr>
          <p:cNvPr id="5" name="Text 2"/>
          <p:cNvSpPr/>
          <p:nvPr/>
        </p:nvSpPr>
        <p:spPr>
          <a:xfrm>
            <a:off x="1009327" y="3536156"/>
            <a:ext cx="4736981" cy="2394049"/>
          </a:xfrm>
          <a:prstGeom prst="rect">
            <a:avLst/>
          </a:prstGeom>
          <a:noFill/>
          <a:ln/>
        </p:spPr>
        <p:txBody>
          <a:bodyPr wrap="square" lIns="0" tIns="0" rIns="0" bIns="0" rtlCol="0" anchor="t">
            <a:normAutofit/>
          </a:bodyPr>
          <a:lstStyle/>
          <a:p>
            <a:pPr algn="l" indent="0" marL="0">
              <a:lnSpc>
                <a:spcPct val="129000"/>
              </a:lnSpc>
              <a:buNone/>
            </a:pPr>
            <a:r>
              <a:rPr lang="en-US" sz="1700" dirty="0">
                <a:solidFill>
                  <a:srgbClr val="3C3939"/>
                </a:solidFill>
                <a:latin typeface="Inter" pitchFamily="34" charset="0"/>
                <a:ea typeface="Inter" pitchFamily="34" charset="-122"/>
                <a:cs typeface="Inter" pitchFamily="34" charset="-120"/>
              </a:rPr>
              <a:t>If you must "hack" the willow to make cups, then virtue requires </a:t>
            </a:r>
            <a:pPr algn="l" indent="0" marL="0">
              <a:lnSpc>
                <a:spcPct val="129000"/>
              </a:lnSpc>
              <a:buNone/>
            </a:pPr>
            <a:r>
              <a:rPr lang="en-US" sz="1700" b="1" dirty="0">
                <a:solidFill>
                  <a:srgbClr val="3C3939"/>
                </a:solidFill>
                <a:latin typeface="Inter Bold" pitchFamily="34" charset="0"/>
                <a:ea typeface="Inter Bold" pitchFamily="34" charset="-122"/>
                <a:cs typeface="Inter Bold" pitchFamily="34" charset="-120"/>
              </a:rPr>
              <a:t>violence to human nature</a:t>
            </a:r>
            <a:pPr algn="l" indent="0" marL="0">
              <a:lnSpc>
                <a:spcPct val="129000"/>
              </a:lnSpc>
              <a:buNone/>
            </a:pPr>
            <a:r>
              <a:rPr lang="en-US" sz="1700" dirty="0">
                <a:solidFill>
                  <a:srgbClr val="3C3939"/>
                </a:solidFill>
                <a:latin typeface="Inter" pitchFamily="34" charset="0"/>
                <a:ea typeface="Inter" pitchFamily="34" charset="-122"/>
                <a:cs typeface="Inter" pitchFamily="34" charset="-120"/>
              </a:rPr>
              <a:t>. This implies becoming virtuous means destroying one's nature. Mengzi finds this ethically dangerous: people will "destroy humanity and right" rather than cultivate them.</a:t>
            </a:r>
            <a:endParaRPr lang="en-US" sz="1700" dirty="0"/>
          </a:p>
        </p:txBody>
      </p:sp>
      <p:pic>
        <p:nvPicPr>
          <p:cNvPr id="6"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199132" y="2475409"/>
            <a:ext cx="5331089" cy="3701058"/>
          </a:xfrm>
          <a:prstGeom prst="rect">
            <a:avLst/>
          </a:prstGeom>
        </p:spPr>
      </p:pic>
      <p:sp>
        <p:nvSpPr>
          <p:cNvPr id="7" name="Text 3"/>
          <p:cNvSpPr/>
          <p:nvPr/>
        </p:nvSpPr>
        <p:spPr>
          <a:xfrm>
            <a:off x="6546984" y="2721670"/>
            <a:ext cx="4736981" cy="690563"/>
          </a:xfrm>
          <a:prstGeom prst="rect">
            <a:avLst/>
          </a:prstGeom>
          <a:noFill/>
          <a:ln/>
        </p:spPr>
        <p:txBody>
          <a:bodyPr wrap="square" lIns="0" tIns="0" rIns="0" bIns="0" rtlCol="0" anchor="t">
            <a:normAutofit/>
          </a:bodyPr>
          <a:lstStyle/>
          <a:p>
            <a:pPr algn="l" indent="0" marL="0">
              <a:lnSpc>
                <a:spcPct val="104000"/>
              </a:lnSpc>
              <a:buNone/>
            </a:pPr>
            <a:r>
              <a:rPr lang="en-US" sz="2150" b="1" dirty="0">
                <a:solidFill>
                  <a:srgbClr val="3C3939"/>
                </a:solidFill>
                <a:latin typeface="Inter Bold" pitchFamily="34" charset="0"/>
                <a:ea typeface="Inter Bold" pitchFamily="34" charset="-122"/>
                <a:cs typeface="Inter Bold" pitchFamily="34" charset="-120"/>
              </a:rPr>
              <a:t>Argument 2 — The Natural Grain Problem</a:t>
            </a:r>
            <a:endParaRPr lang="en-US" sz="2150" dirty="0"/>
          </a:p>
        </p:txBody>
      </p:sp>
      <p:sp>
        <p:nvSpPr>
          <p:cNvPr id="8" name="Text 4"/>
          <p:cNvSpPr/>
          <p:nvPr/>
        </p:nvSpPr>
        <p:spPr>
          <a:xfrm>
            <a:off x="6546984" y="3536156"/>
            <a:ext cx="4736981" cy="2052042"/>
          </a:xfrm>
          <a:prstGeom prst="rect">
            <a:avLst/>
          </a:prstGeom>
          <a:noFill/>
          <a:ln/>
        </p:spPr>
        <p:txBody>
          <a:bodyPr wrap="square" lIns="0" tIns="0" rIns="0" bIns="0" rtlCol="0" anchor="t">
            <a:normAutofit/>
          </a:bodyPr>
          <a:lstStyle/>
          <a:p>
            <a:pPr algn="l" indent="0" marL="0">
              <a:lnSpc>
                <a:spcPct val="129000"/>
              </a:lnSpc>
              <a:buNone/>
            </a:pPr>
            <a:r>
              <a:rPr lang="en-US" sz="1700" dirty="0">
                <a:solidFill>
                  <a:srgbClr val="3C3939"/>
                </a:solidFill>
                <a:latin typeface="Inter" pitchFamily="34" charset="0"/>
                <a:ea typeface="Inter" pitchFamily="34" charset="-122"/>
                <a:cs typeface="Inter" pitchFamily="34" charset="-120"/>
              </a:rPr>
              <a:t>Mengzi challenges Gaozi: are cups made by </a:t>
            </a:r>
            <a:pPr algn="l" indent="0" marL="0">
              <a:lnSpc>
                <a:spcPct val="129000"/>
              </a:lnSpc>
              <a:buNone/>
            </a:pPr>
            <a:r>
              <a:rPr lang="en-US" sz="1700" i="1" dirty="0">
                <a:solidFill>
                  <a:srgbClr val="3C3939"/>
                </a:solidFill>
                <a:latin typeface="Inter" pitchFamily="34" charset="0"/>
                <a:ea typeface="Inter" pitchFamily="34" charset="-122"/>
                <a:cs typeface="Inter" pitchFamily="34" charset="-120"/>
              </a:rPr>
              <a:t>following</a:t>
            </a:r>
            <a:pPr algn="l" indent="0" marL="0">
              <a:lnSpc>
                <a:spcPct val="129000"/>
              </a:lnSpc>
              <a:buNone/>
            </a:pPr>
            <a:r>
              <a:rPr lang="en-US" sz="1700" dirty="0">
                <a:solidFill>
                  <a:srgbClr val="3C3939"/>
                </a:solidFill>
                <a:latin typeface="Inter" pitchFamily="34" charset="0"/>
                <a:ea typeface="Inter" pitchFamily="34" charset="-122"/>
                <a:cs typeface="Inter" pitchFamily="34" charset="-120"/>
              </a:rPr>
              <a:t> the natural grain (virtue = expression of nature, supports Mengzi) or by </a:t>
            </a:r>
            <a:pPr algn="l" indent="0" marL="0">
              <a:lnSpc>
                <a:spcPct val="129000"/>
              </a:lnSpc>
              <a:buNone/>
            </a:pPr>
            <a:r>
              <a:rPr lang="en-US" sz="1700" i="1" dirty="0">
                <a:solidFill>
                  <a:srgbClr val="3C3939"/>
                </a:solidFill>
                <a:latin typeface="Inter" pitchFamily="34" charset="0"/>
                <a:ea typeface="Inter" pitchFamily="34" charset="-122"/>
                <a:cs typeface="Inter" pitchFamily="34" charset="-120"/>
              </a:rPr>
              <a:t>violating</a:t>
            </a:r>
            <a:pPr algn="l" indent="0" marL="0">
              <a:lnSpc>
                <a:spcPct val="129000"/>
              </a:lnSpc>
              <a:buNone/>
            </a:pPr>
            <a:r>
              <a:rPr lang="en-US" sz="1700" dirty="0">
                <a:solidFill>
                  <a:srgbClr val="3C3939"/>
                </a:solidFill>
                <a:latin typeface="Inter" pitchFamily="34" charset="0"/>
                <a:ea typeface="Inter" pitchFamily="34" charset="-122"/>
                <a:cs typeface="Inter" pitchFamily="34" charset="-120"/>
              </a:rPr>
              <a:t> it (virtue = violation of nature, ethically disastrous)? Either answer undermines the craft metaphor.</a:t>
            </a:r>
            <a:endParaRPr lang="en-US" sz="17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sp>
        <p:nvSpPr>
          <p:cNvPr id="2" name="Text 0"/>
          <p:cNvSpPr/>
          <p:nvPr/>
        </p:nvSpPr>
        <p:spPr>
          <a:xfrm>
            <a:off x="661475" y="1074539"/>
            <a:ext cx="8747204" cy="664468"/>
          </a:xfrm>
          <a:prstGeom prst="rect">
            <a:avLst/>
          </a:prstGeom>
          <a:noFill/>
          <a:ln/>
        </p:spPr>
        <p:txBody>
          <a:bodyPr wrap="none" lIns="0" tIns="0" rIns="0" bIns="0" rtlCol="0" anchor="t"/>
          <a:lstStyle/>
          <a:p>
            <a:pPr algn="l" indent="0" marL="0">
              <a:lnSpc>
                <a:spcPct val="104000"/>
              </a:lnSpc>
              <a:buNone/>
            </a:pPr>
            <a:r>
              <a:rPr lang="en-US" sz="4150" b="1" dirty="0">
                <a:solidFill>
                  <a:srgbClr val="1B1B27"/>
                </a:solidFill>
                <a:latin typeface="Inter Bold" pitchFamily="34" charset="0"/>
                <a:ea typeface="Inter Bold" pitchFamily="34" charset="-122"/>
                <a:cs typeface="Inter Bold" pitchFamily="34" charset="-120"/>
              </a:rPr>
              <a:t>The Craft Metaphor Is the Issue</a:t>
            </a:r>
            <a:endParaRPr lang="en-US" sz="4150" dirty="0"/>
          </a:p>
        </p:txBody>
      </p:sp>
      <p:sp>
        <p:nvSpPr>
          <p:cNvPr id="3" name="Text 1"/>
          <p:cNvSpPr/>
          <p:nvPr/>
        </p:nvSpPr>
        <p:spPr>
          <a:xfrm>
            <a:off x="661475" y="2121694"/>
            <a:ext cx="10868745" cy="646311"/>
          </a:xfrm>
          <a:prstGeom prst="rect">
            <a:avLst/>
          </a:prstGeom>
          <a:noFill/>
          <a:ln/>
        </p:spPr>
        <p:txBody>
          <a:bodyPr wrap="square" lIns="0" tIns="0" rIns="0" bIns="0" rtlCol="0" anchor="t">
            <a:normAutofit/>
          </a:bodyPr>
          <a:lstStyle/>
          <a:p>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Both Gaozi and Xunzi use craft metaphors — woodworking, metalworking — to describe ethical cultivation. Both treat virtue as something </a:t>
            </a:r>
            <a:pPr algn="l" indent="0" marL="0">
              <a:lnSpc>
                <a:spcPct val="127000"/>
              </a:lnSpc>
              <a:buNone/>
            </a:pPr>
            <a:r>
              <a:rPr lang="en-US" sz="1650" i="1" dirty="0">
                <a:solidFill>
                  <a:srgbClr val="3C3939"/>
                </a:solidFill>
                <a:latin typeface="Inter" pitchFamily="34" charset="0"/>
                <a:ea typeface="Inter" pitchFamily="34" charset="-122"/>
                <a:cs typeface="Inter" pitchFamily="34" charset="-120"/>
              </a:rPr>
              <a:t>added</a:t>
            </a:r>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 to nature from outside. </a:t>
            </a:r>
            <a:pPr algn="l" indent="0" marL="0">
              <a:lnSpc>
                <a:spcPct val="127000"/>
              </a:lnSpc>
              <a:buNone/>
            </a:pPr>
            <a:r>
              <a:rPr lang="en-US" sz="1650" b="1" dirty="0">
                <a:solidFill>
                  <a:srgbClr val="3C3939"/>
                </a:solidFill>
                <a:latin typeface="Inter Bold" pitchFamily="34" charset="0"/>
                <a:ea typeface="Inter Bold" pitchFamily="34" charset="-122"/>
                <a:cs typeface="Inter Bold" pitchFamily="34" charset="-120"/>
              </a:rPr>
              <a:t>Mengzi rejects this model entirely.</a:t>
            </a:r>
            <a:endParaRPr lang="en-US" sz="1650" dirty="0"/>
          </a:p>
        </p:txBody>
      </p:sp>
      <p:sp>
        <p:nvSpPr>
          <p:cNvPr id="4" name="Shape 2"/>
          <p:cNvSpPr/>
          <p:nvPr/>
        </p:nvSpPr>
        <p:spPr>
          <a:xfrm>
            <a:off x="661475" y="2983309"/>
            <a:ext cx="25399" cy="1615380"/>
          </a:xfrm>
          <a:prstGeom prst="roundRect">
            <a:avLst>
              <a:gd name="adj" fmla="val 60001"/>
            </a:avLst>
          </a:prstGeom>
          <a:solidFill>
            <a:srgbClr val="1B1B27"/>
          </a:solidFill>
          <a:ln/>
        </p:spPr>
      </p:sp>
      <p:sp>
        <p:nvSpPr>
          <p:cNvPr id="5" name="Text 3"/>
          <p:cNvSpPr/>
          <p:nvPr/>
        </p:nvSpPr>
        <p:spPr>
          <a:xfrm>
            <a:off x="980356" y="3198614"/>
            <a:ext cx="10549864" cy="1184771"/>
          </a:xfrm>
          <a:prstGeom prst="rect">
            <a:avLst/>
          </a:prstGeom>
          <a:noFill/>
          <a:ln/>
        </p:spPr>
        <p:txBody>
          <a:bodyPr wrap="square" lIns="0" tIns="0" rIns="0" bIns="0" rtlCol="0" anchor="t">
            <a:normAutofit/>
          </a:bodyPr>
          <a:lstStyle/>
          <a:p>
            <a:pPr algn="l" indent="0" marL="0">
              <a:lnSpc>
                <a:spcPct val="127000"/>
              </a:lnSpc>
              <a:spcAft>
                <a:spcPts val="1650"/>
              </a:spcAft>
              <a:buNone/>
            </a:pPr>
            <a:r>
              <a:rPr lang="en-US" sz="1650" dirty="0">
                <a:solidFill>
                  <a:srgbClr val="3C3939"/>
                </a:solidFill>
                <a:latin typeface="Inter" pitchFamily="34" charset="0"/>
                <a:ea typeface="Inter" pitchFamily="34" charset="-122"/>
                <a:cs typeface="Inter" pitchFamily="34" charset="-120"/>
              </a:rPr>
              <a:t>"Xunzi suggests that bringing our nature into conformity with the Way is like the forced bending of a plank of wood into a wheel. This is precisely the model that Mengzi rejects in his debate with Gaozi."</a:t>
            </a:r>
            <a:endParaRPr lang="en-US" sz="1650" dirty="0"/>
          </a:p>
          <a:p>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 Van Norden</a:t>
            </a:r>
            <a:endParaRPr lang="en-US" sz="1650" dirty="0"/>
          </a:p>
        </p:txBody>
      </p:sp>
      <p:sp>
        <p:nvSpPr>
          <p:cNvPr id="6" name="Text 4"/>
          <p:cNvSpPr/>
          <p:nvPr/>
        </p:nvSpPr>
        <p:spPr>
          <a:xfrm>
            <a:off x="661475" y="4813995"/>
            <a:ext cx="10868745" cy="969466"/>
          </a:xfrm>
          <a:prstGeom prst="rect">
            <a:avLst/>
          </a:prstGeom>
          <a:noFill/>
          <a:ln/>
        </p:spPr>
        <p:txBody>
          <a:bodyPr wrap="square" lIns="0" tIns="0" rIns="0" bIns="0" rtlCol="0" anchor="t">
            <a:normAutofit/>
          </a:bodyPr>
          <a:lstStyle/>
          <a:p>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Mengzi's agricultural metaphor — sprouts, growth, cultivation — treats virtue as growing </a:t>
            </a:r>
            <a:pPr algn="l" indent="0" marL="0">
              <a:lnSpc>
                <a:spcPct val="127000"/>
              </a:lnSpc>
              <a:buNone/>
            </a:pPr>
            <a:r>
              <a:rPr lang="en-US" sz="1650" i="1" dirty="0">
                <a:solidFill>
                  <a:srgbClr val="3C3939"/>
                </a:solidFill>
                <a:latin typeface="Inter" pitchFamily="34" charset="0"/>
                <a:ea typeface="Inter" pitchFamily="34" charset="-122"/>
                <a:cs typeface="Inter" pitchFamily="34" charset="-120"/>
              </a:rPr>
              <a:t>from within</a:t>
            </a:r>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 The metaphor choice is not ornamental: it encodes the entire philosophical disagreement. The battle of metaphors </a:t>
            </a:r>
            <a:pPr algn="l" indent="0" marL="0">
              <a:lnSpc>
                <a:spcPct val="127000"/>
              </a:lnSpc>
              <a:buNone/>
            </a:pPr>
            <a:r>
              <a:rPr lang="en-US" sz="1650" i="1" dirty="0">
                <a:solidFill>
                  <a:srgbClr val="3C3939"/>
                </a:solidFill>
                <a:latin typeface="Inter" pitchFamily="34" charset="0"/>
                <a:ea typeface="Inter" pitchFamily="34" charset="-122"/>
                <a:cs typeface="Inter" pitchFamily="34" charset="-120"/>
              </a:rPr>
              <a:t>is</a:t>
            </a:r>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 the battle of philosophies.</a:t>
            </a:r>
            <a:endParaRPr lang="en-US" sz="165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sp>
        <p:nvSpPr>
          <p:cNvPr id="2" name="Text 0"/>
          <p:cNvSpPr/>
          <p:nvPr/>
        </p:nvSpPr>
        <p:spPr>
          <a:xfrm>
            <a:off x="661475" y="857945"/>
            <a:ext cx="10868745" cy="1181298"/>
          </a:xfrm>
          <a:prstGeom prst="rect">
            <a:avLst/>
          </a:prstGeom>
          <a:noFill/>
          <a:ln/>
        </p:spPr>
        <p:txBody>
          <a:bodyPr wrap="square" lIns="0" tIns="0" rIns="0" bIns="0" rtlCol="0" anchor="t">
            <a:normAutofit/>
          </a:bodyPr>
          <a:lstStyle/>
          <a:p>
            <a:pPr algn="l" indent="0" marL="0">
              <a:lnSpc>
                <a:spcPct val="104000"/>
              </a:lnSpc>
              <a:buNone/>
            </a:pPr>
            <a:r>
              <a:rPr lang="en-US" sz="3700" b="1" dirty="0">
                <a:solidFill>
                  <a:srgbClr val="1B1B27"/>
                </a:solidFill>
                <a:latin typeface="Inter Bold" pitchFamily="34" charset="0"/>
                <a:ea typeface="Inter Bold" pitchFamily="34" charset="-122"/>
                <a:cs typeface="Inter Bold" pitchFamily="34" charset="-120"/>
              </a:rPr>
              <a:t>Agricultural vs. Craft Metaphors — Comparison</a:t>
            </a:r>
            <a:endParaRPr lang="en-US" sz="3700" dirty="0"/>
          </a:p>
        </p:txBody>
      </p:sp>
      <p:sp>
        <p:nvSpPr>
          <p:cNvPr id="3" name="Shape 1"/>
          <p:cNvSpPr/>
          <p:nvPr/>
        </p:nvSpPr>
        <p:spPr>
          <a:xfrm>
            <a:off x="661475" y="2341662"/>
            <a:ext cx="10868745" cy="3658295"/>
          </a:xfrm>
          <a:prstGeom prst="roundRect">
            <a:avLst>
              <a:gd name="adj" fmla="val 2170"/>
            </a:avLst>
          </a:prstGeom>
          <a:noFill/>
          <a:ln w="6350">
            <a:solidFill>
              <a:srgbClr val="000000">
                <a:alpha val="8000"/>
              </a:srgbClr>
            </a:solidFill>
            <a:prstDash val="solid"/>
          </a:ln>
        </p:spPr>
      </p:sp>
      <p:sp>
        <p:nvSpPr>
          <p:cNvPr id="4" name="Text 2"/>
          <p:cNvSpPr/>
          <p:nvPr/>
        </p:nvSpPr>
        <p:spPr>
          <a:xfrm>
            <a:off x="856931" y="2445048"/>
            <a:ext cx="2619806" cy="272157"/>
          </a:xfrm>
          <a:prstGeom prst="rect">
            <a:avLst/>
          </a:prstGeom>
          <a:noFill/>
          <a:ln/>
        </p:spPr>
        <p:txBody>
          <a:bodyPr wrap="none" lIns="0" tIns="0" rIns="0" bIns="0" rtlCol="0" anchor="t"/>
          <a:lstStyle/>
          <a:p>
            <a:pPr algn="l" indent="0" marL="0">
              <a:lnSpc>
                <a:spcPct val="120000"/>
              </a:lnSpc>
              <a:buNone/>
            </a:pPr>
            <a:r>
              <a:rPr lang="en-US" sz="1450" b="1" dirty="0">
                <a:solidFill>
                  <a:srgbClr val="3C3939"/>
                </a:solidFill>
                <a:latin typeface="Inter Bold" pitchFamily="34" charset="0"/>
                <a:ea typeface="Inter Bold" pitchFamily="34" charset="-122"/>
                <a:cs typeface="Inter Bold" pitchFamily="34" charset="-120"/>
              </a:rPr>
              <a:t>Aspect</a:t>
            </a:r>
            <a:endParaRPr lang="en-US" sz="1450" dirty="0"/>
          </a:p>
        </p:txBody>
      </p:sp>
      <p:sp>
        <p:nvSpPr>
          <p:cNvPr id="5" name="Shape 3"/>
          <p:cNvSpPr/>
          <p:nvPr/>
        </p:nvSpPr>
        <p:spPr>
          <a:xfrm>
            <a:off x="3056159" y="2348012"/>
            <a:ext cx="4233856" cy="469404"/>
          </a:xfrm>
          <a:prstGeom prst="rect">
            <a:avLst/>
          </a:prstGeom>
          <a:solidFill>
            <a:srgbClr val="1B1B27"/>
          </a:solidFill>
          <a:ln/>
        </p:spPr>
      </p:sp>
      <p:sp>
        <p:nvSpPr>
          <p:cNvPr id="6" name="Text 4"/>
          <p:cNvSpPr/>
          <p:nvPr/>
        </p:nvSpPr>
        <p:spPr>
          <a:xfrm>
            <a:off x="3245166" y="2445048"/>
            <a:ext cx="4465427" cy="272157"/>
          </a:xfrm>
          <a:prstGeom prst="rect">
            <a:avLst/>
          </a:prstGeom>
          <a:noFill/>
          <a:ln/>
        </p:spPr>
        <p:txBody>
          <a:bodyPr wrap="none" lIns="0" tIns="0" rIns="0" bIns="0" rtlCol="0" anchor="t"/>
          <a:lstStyle/>
          <a:p>
            <a:pPr algn="l" indent="0" marL="0">
              <a:lnSpc>
                <a:spcPct val="120000"/>
              </a:lnSpc>
              <a:buNone/>
            </a:pPr>
            <a:r>
              <a:rPr lang="en-US" sz="1450" b="1" dirty="0">
                <a:solidFill>
                  <a:srgbClr val="3C3939"/>
                </a:solidFill>
                <a:latin typeface="Inter Bold" pitchFamily="34" charset="0"/>
                <a:ea typeface="Inter Bold" pitchFamily="34" charset="-122"/>
                <a:cs typeface="Inter Bold" pitchFamily="34" charset="-120"/>
              </a:rPr>
              <a:t>Mengzi's Agricultural Metaphor</a:t>
            </a:r>
            <a:endParaRPr lang="en-US" sz="1450" dirty="0"/>
          </a:p>
        </p:txBody>
      </p:sp>
      <p:sp>
        <p:nvSpPr>
          <p:cNvPr id="7" name="Text 5"/>
          <p:cNvSpPr/>
          <p:nvPr/>
        </p:nvSpPr>
        <p:spPr>
          <a:xfrm>
            <a:off x="7479021" y="2445048"/>
            <a:ext cx="4465427" cy="272157"/>
          </a:xfrm>
          <a:prstGeom prst="rect">
            <a:avLst/>
          </a:prstGeom>
          <a:noFill/>
          <a:ln/>
        </p:spPr>
        <p:txBody>
          <a:bodyPr wrap="none" lIns="0" tIns="0" rIns="0" bIns="0" rtlCol="0" anchor="t"/>
          <a:lstStyle/>
          <a:p>
            <a:pPr algn="l" indent="0" marL="0">
              <a:lnSpc>
                <a:spcPct val="120000"/>
              </a:lnSpc>
              <a:buNone/>
            </a:pPr>
            <a:r>
              <a:rPr lang="en-US" sz="1450" b="1" dirty="0">
                <a:solidFill>
                  <a:srgbClr val="3C3939"/>
                </a:solidFill>
                <a:latin typeface="Inter Bold" pitchFamily="34" charset="0"/>
                <a:ea typeface="Inter Bold" pitchFamily="34" charset="-122"/>
                <a:cs typeface="Inter Bold" pitchFamily="34" charset="-120"/>
              </a:rPr>
              <a:t>Xunzi's Craft Metaphor</a:t>
            </a:r>
            <a:endParaRPr lang="en-US" sz="1450" dirty="0"/>
          </a:p>
        </p:txBody>
      </p:sp>
      <p:sp>
        <p:nvSpPr>
          <p:cNvPr id="8" name="Text 6"/>
          <p:cNvSpPr/>
          <p:nvPr/>
        </p:nvSpPr>
        <p:spPr>
          <a:xfrm>
            <a:off x="856931" y="2917627"/>
            <a:ext cx="2619806" cy="272157"/>
          </a:xfrm>
          <a:prstGeom prst="rect">
            <a:avLst/>
          </a:prstGeom>
          <a:noFill/>
          <a:ln/>
        </p:spPr>
        <p:txBody>
          <a:bodyPr wrap="none" lIns="0" tIns="0" rIns="0" bIns="0" rtlCol="0" anchor="t"/>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Raw material</a:t>
            </a:r>
            <a:endParaRPr lang="en-US" sz="1450" dirty="0"/>
          </a:p>
        </p:txBody>
      </p:sp>
      <p:sp>
        <p:nvSpPr>
          <p:cNvPr id="9" name="Text 7"/>
          <p:cNvSpPr/>
          <p:nvPr/>
        </p:nvSpPr>
        <p:spPr>
          <a:xfrm>
            <a:off x="3245166" y="2917627"/>
            <a:ext cx="4465427" cy="272157"/>
          </a:xfrm>
          <a:prstGeom prst="rect">
            <a:avLst/>
          </a:prstGeom>
          <a:noFill/>
          <a:ln/>
        </p:spPr>
        <p:txBody>
          <a:bodyPr wrap="none" lIns="0" tIns="0" rIns="0" bIns="0" rtlCol="0" anchor="t"/>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Seed/sprout with inner potential for virtue</a:t>
            </a:r>
            <a:endParaRPr lang="en-US" sz="1450" dirty="0"/>
          </a:p>
        </p:txBody>
      </p:sp>
      <p:sp>
        <p:nvSpPr>
          <p:cNvPr id="10" name="Text 8"/>
          <p:cNvSpPr/>
          <p:nvPr/>
        </p:nvSpPr>
        <p:spPr>
          <a:xfrm>
            <a:off x="7479021" y="2917627"/>
            <a:ext cx="3855842" cy="544314"/>
          </a:xfrm>
          <a:prstGeom prst="rect">
            <a:avLst/>
          </a:prstGeom>
          <a:noFill/>
          <a:ln/>
        </p:spPr>
        <p:txBody>
          <a:bodyPr wrap="square" lIns="0" tIns="0" rIns="0" bIns="0" rtlCol="0" anchor="t">
            <a:normAutofit/>
          </a:bodyPr>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Crooked wood with no inner tendency toward straightness</a:t>
            </a:r>
            <a:endParaRPr lang="en-US" sz="1450" dirty="0"/>
          </a:p>
        </p:txBody>
      </p:sp>
      <p:sp>
        <p:nvSpPr>
          <p:cNvPr id="11" name="Text 9"/>
          <p:cNvSpPr/>
          <p:nvPr/>
        </p:nvSpPr>
        <p:spPr>
          <a:xfrm>
            <a:off x="856931" y="3662363"/>
            <a:ext cx="2619806" cy="272157"/>
          </a:xfrm>
          <a:prstGeom prst="rect">
            <a:avLst/>
          </a:prstGeom>
          <a:noFill/>
          <a:ln/>
        </p:spPr>
        <p:txBody>
          <a:bodyPr wrap="none" lIns="0" tIns="0" rIns="0" bIns="0" rtlCol="0" anchor="t"/>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Process</a:t>
            </a:r>
            <a:endParaRPr lang="en-US" sz="1450" dirty="0"/>
          </a:p>
        </p:txBody>
      </p:sp>
      <p:sp>
        <p:nvSpPr>
          <p:cNvPr id="12" name="Text 10"/>
          <p:cNvSpPr/>
          <p:nvPr/>
        </p:nvSpPr>
        <p:spPr>
          <a:xfrm>
            <a:off x="3245166" y="3662363"/>
            <a:ext cx="3855842" cy="544314"/>
          </a:xfrm>
          <a:prstGeom prst="rect">
            <a:avLst/>
          </a:prstGeom>
          <a:noFill/>
          <a:ln/>
        </p:spPr>
        <p:txBody>
          <a:bodyPr wrap="square" lIns="0" tIns="0" rIns="0" bIns="0" rtlCol="0" anchor="t">
            <a:normAutofit/>
          </a:bodyPr>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Nurturing, cultivating, providing conditions for growth</a:t>
            </a:r>
            <a:endParaRPr lang="en-US" sz="1450" dirty="0"/>
          </a:p>
        </p:txBody>
      </p:sp>
      <p:sp>
        <p:nvSpPr>
          <p:cNvPr id="13" name="Text 11"/>
          <p:cNvSpPr/>
          <p:nvPr/>
        </p:nvSpPr>
        <p:spPr>
          <a:xfrm>
            <a:off x="7479021" y="3662363"/>
            <a:ext cx="4465427" cy="272157"/>
          </a:xfrm>
          <a:prstGeom prst="rect">
            <a:avLst/>
          </a:prstGeom>
          <a:noFill/>
          <a:ln/>
        </p:spPr>
        <p:txBody>
          <a:bodyPr wrap="none" lIns="0" tIns="0" rIns="0" bIns="0" rtlCol="0" anchor="t"/>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Forcing, steaming, bending, reshaping</a:t>
            </a:r>
            <a:endParaRPr lang="en-US" sz="1450" dirty="0"/>
          </a:p>
        </p:txBody>
      </p:sp>
      <p:sp>
        <p:nvSpPr>
          <p:cNvPr id="14" name="Text 12"/>
          <p:cNvSpPr/>
          <p:nvPr/>
        </p:nvSpPr>
        <p:spPr>
          <a:xfrm>
            <a:off x="856931" y="4407098"/>
            <a:ext cx="2619806" cy="272157"/>
          </a:xfrm>
          <a:prstGeom prst="rect">
            <a:avLst/>
          </a:prstGeom>
          <a:noFill/>
          <a:ln/>
        </p:spPr>
        <p:txBody>
          <a:bodyPr wrap="none" lIns="0" tIns="0" rIns="0" bIns="0" rtlCol="0" anchor="t"/>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Direction of virtue</a:t>
            </a:r>
            <a:endParaRPr lang="en-US" sz="1450" dirty="0"/>
          </a:p>
        </p:txBody>
      </p:sp>
      <p:sp>
        <p:nvSpPr>
          <p:cNvPr id="15" name="Text 13"/>
          <p:cNvSpPr/>
          <p:nvPr/>
        </p:nvSpPr>
        <p:spPr>
          <a:xfrm>
            <a:off x="3245166" y="4407098"/>
            <a:ext cx="4465427" cy="272157"/>
          </a:xfrm>
          <a:prstGeom prst="rect">
            <a:avLst/>
          </a:prstGeom>
          <a:noFill/>
          <a:ln/>
        </p:spPr>
        <p:txBody>
          <a:bodyPr wrap="none" lIns="0" tIns="0" rIns="0" bIns="0" rtlCol="0" anchor="t"/>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Grows from inside out</a:t>
            </a:r>
            <a:endParaRPr lang="en-US" sz="1450" dirty="0"/>
          </a:p>
        </p:txBody>
      </p:sp>
      <p:sp>
        <p:nvSpPr>
          <p:cNvPr id="16" name="Text 14"/>
          <p:cNvSpPr/>
          <p:nvPr/>
        </p:nvSpPr>
        <p:spPr>
          <a:xfrm>
            <a:off x="7479021" y="4407098"/>
            <a:ext cx="4465427" cy="272157"/>
          </a:xfrm>
          <a:prstGeom prst="rect">
            <a:avLst/>
          </a:prstGeom>
          <a:noFill/>
          <a:ln/>
        </p:spPr>
        <p:txBody>
          <a:bodyPr wrap="none" lIns="0" tIns="0" rIns="0" bIns="0" rtlCol="0" anchor="t"/>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Imposed from outside in</a:t>
            </a:r>
            <a:endParaRPr lang="en-US" sz="1450" dirty="0"/>
          </a:p>
        </p:txBody>
      </p:sp>
      <p:sp>
        <p:nvSpPr>
          <p:cNvPr id="17" name="Text 15"/>
          <p:cNvSpPr/>
          <p:nvPr/>
        </p:nvSpPr>
        <p:spPr>
          <a:xfrm>
            <a:off x="856931" y="4879677"/>
            <a:ext cx="2619806" cy="272157"/>
          </a:xfrm>
          <a:prstGeom prst="rect">
            <a:avLst/>
          </a:prstGeom>
          <a:noFill/>
          <a:ln/>
        </p:spPr>
        <p:txBody>
          <a:bodyPr wrap="none" lIns="0" tIns="0" rIns="0" bIns="0" rtlCol="0" anchor="t"/>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Role of cultivator</a:t>
            </a:r>
            <a:endParaRPr lang="en-US" sz="1450" dirty="0"/>
          </a:p>
        </p:txBody>
      </p:sp>
      <p:sp>
        <p:nvSpPr>
          <p:cNvPr id="18" name="Text 16"/>
          <p:cNvSpPr/>
          <p:nvPr/>
        </p:nvSpPr>
        <p:spPr>
          <a:xfrm>
            <a:off x="3245166" y="4879677"/>
            <a:ext cx="3855842" cy="544314"/>
          </a:xfrm>
          <a:prstGeom prst="rect">
            <a:avLst/>
          </a:prstGeom>
          <a:noFill/>
          <a:ln/>
        </p:spPr>
        <p:txBody>
          <a:bodyPr wrap="square" lIns="0" tIns="0" rIns="0" bIns="0" rtlCol="0" anchor="t">
            <a:normAutofit/>
          </a:bodyPr>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Gardener — supports what is naturally growing</a:t>
            </a:r>
            <a:endParaRPr lang="en-US" sz="1450" dirty="0"/>
          </a:p>
        </p:txBody>
      </p:sp>
      <p:sp>
        <p:nvSpPr>
          <p:cNvPr id="19" name="Text 17"/>
          <p:cNvSpPr/>
          <p:nvPr/>
        </p:nvSpPr>
        <p:spPr>
          <a:xfrm>
            <a:off x="7479021" y="4879677"/>
            <a:ext cx="3855842" cy="544314"/>
          </a:xfrm>
          <a:prstGeom prst="rect">
            <a:avLst/>
          </a:prstGeom>
          <a:noFill/>
          <a:ln/>
        </p:spPr>
        <p:txBody>
          <a:bodyPr wrap="square" lIns="0" tIns="0" rIns="0" bIns="0" rtlCol="0" anchor="t">
            <a:normAutofit/>
          </a:bodyPr>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Carpenter — reshapes what is naturally crooked</a:t>
            </a:r>
            <a:endParaRPr lang="en-US" sz="1450" dirty="0"/>
          </a:p>
        </p:txBody>
      </p:sp>
      <p:sp>
        <p:nvSpPr>
          <p:cNvPr id="20" name="Text 18"/>
          <p:cNvSpPr/>
          <p:nvPr/>
        </p:nvSpPr>
        <p:spPr>
          <a:xfrm>
            <a:off x="856931" y="5624413"/>
            <a:ext cx="2619806" cy="272157"/>
          </a:xfrm>
          <a:prstGeom prst="rect">
            <a:avLst/>
          </a:prstGeom>
          <a:noFill/>
          <a:ln/>
        </p:spPr>
        <p:txBody>
          <a:bodyPr wrap="none" lIns="0" tIns="0" rIns="0" bIns="0" rtlCol="0" anchor="t"/>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End state</a:t>
            </a:r>
            <a:endParaRPr lang="en-US" sz="1450" dirty="0"/>
          </a:p>
        </p:txBody>
      </p:sp>
      <p:sp>
        <p:nvSpPr>
          <p:cNvPr id="21" name="Text 19"/>
          <p:cNvSpPr/>
          <p:nvPr/>
        </p:nvSpPr>
        <p:spPr>
          <a:xfrm>
            <a:off x="3245166" y="5624413"/>
            <a:ext cx="4465427" cy="272157"/>
          </a:xfrm>
          <a:prstGeom prst="rect">
            <a:avLst/>
          </a:prstGeom>
          <a:noFill/>
          <a:ln/>
        </p:spPr>
        <p:txBody>
          <a:bodyPr wrap="none" lIns="0" tIns="0" rIns="0" bIns="0" rtlCol="0" anchor="t"/>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Full virtue as natural maturity</a:t>
            </a:r>
            <a:endParaRPr lang="en-US" sz="1450" dirty="0"/>
          </a:p>
        </p:txBody>
      </p:sp>
      <p:sp>
        <p:nvSpPr>
          <p:cNvPr id="22" name="Text 20"/>
          <p:cNvSpPr/>
          <p:nvPr/>
        </p:nvSpPr>
        <p:spPr>
          <a:xfrm>
            <a:off x="7479021" y="5624413"/>
            <a:ext cx="4465427" cy="272157"/>
          </a:xfrm>
          <a:prstGeom prst="rect">
            <a:avLst/>
          </a:prstGeom>
          <a:noFill/>
          <a:ln/>
        </p:spPr>
        <p:txBody>
          <a:bodyPr wrap="none" lIns="0" tIns="0" rIns="0" bIns="0" rtlCol="0" anchor="t"/>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Virtue as artificial product</a:t>
            </a:r>
            <a:endParaRPr lang="en-US" sz="145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61475" y="802878"/>
            <a:ext cx="6296860" cy="1181298"/>
          </a:xfrm>
          <a:prstGeom prst="rect">
            <a:avLst/>
          </a:prstGeom>
          <a:noFill/>
          <a:ln/>
        </p:spPr>
        <p:txBody>
          <a:bodyPr wrap="square" lIns="0" tIns="0" rIns="0" bIns="0" rtlCol="0" anchor="t">
            <a:normAutofit/>
          </a:bodyPr>
          <a:lstStyle/>
          <a:p>
            <a:pPr algn="l" indent="0" marL="0">
              <a:lnSpc>
                <a:spcPct val="104000"/>
              </a:lnSpc>
              <a:buNone/>
            </a:pPr>
            <a:r>
              <a:rPr lang="en-US" sz="3700" b="1" dirty="0">
                <a:solidFill>
                  <a:srgbClr val="1B1B27"/>
                </a:solidFill>
                <a:latin typeface="Inter Bold" pitchFamily="34" charset="0"/>
                <a:ea typeface="Inter Bold" pitchFamily="34" charset="-122"/>
                <a:cs typeface="Inter Bold" pitchFamily="34" charset="-120"/>
              </a:rPr>
              <a:t>The Water Analogy — Mengzi 6A:2</a:t>
            </a:r>
            <a:endParaRPr lang="en-US" sz="3700" dirty="0"/>
          </a:p>
        </p:txBody>
      </p:sp>
      <p:sp>
        <p:nvSpPr>
          <p:cNvPr id="4" name="Shape 1"/>
          <p:cNvSpPr/>
          <p:nvPr/>
        </p:nvSpPr>
        <p:spPr>
          <a:xfrm>
            <a:off x="661475" y="2210991"/>
            <a:ext cx="25399" cy="1326654"/>
          </a:xfrm>
          <a:prstGeom prst="roundRect">
            <a:avLst>
              <a:gd name="adj" fmla="val 60001"/>
            </a:avLst>
          </a:prstGeom>
          <a:solidFill>
            <a:srgbClr val="1B1B27"/>
          </a:solidFill>
          <a:ln/>
        </p:spPr>
      </p:sp>
      <p:sp>
        <p:nvSpPr>
          <p:cNvPr id="5" name="Text 2"/>
          <p:cNvSpPr/>
          <p:nvPr/>
        </p:nvSpPr>
        <p:spPr>
          <a:xfrm>
            <a:off x="944936" y="2381052"/>
            <a:ext cx="6013399" cy="986532"/>
          </a:xfrm>
          <a:prstGeom prst="rect">
            <a:avLst/>
          </a:prstGeom>
          <a:noFill/>
          <a:ln/>
        </p:spPr>
        <p:txBody>
          <a:bodyPr wrap="square" lIns="0" tIns="0" rIns="0" bIns="0" rtlCol="0" anchor="t">
            <a:normAutofit/>
          </a:bodyPr>
          <a:lstStyle/>
          <a:p>
            <a:pPr algn="l" indent="0" marL="0">
              <a:lnSpc>
                <a:spcPct val="120000"/>
              </a:lnSpc>
              <a:spcAft>
                <a:spcPts val="1300"/>
              </a:spcAft>
              <a:buNone/>
            </a:pPr>
            <a:r>
              <a:rPr lang="en-US" sz="1450" dirty="0">
                <a:solidFill>
                  <a:srgbClr val="3C3939"/>
                </a:solidFill>
                <a:latin typeface="Inter" pitchFamily="34" charset="0"/>
                <a:ea typeface="Inter" pitchFamily="34" charset="-122"/>
                <a:cs typeface="Inter" pitchFamily="34" charset="-120"/>
              </a:rPr>
              <a:t>"The good disposition of human nature is like water's tendency to flow down."</a:t>
            </a:r>
            <a:endParaRPr lang="en-US" sz="1450" dirty="0"/>
          </a:p>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Mengzi</a:t>
            </a:r>
            <a:endParaRPr lang="en-US" sz="1450" dirty="0"/>
          </a:p>
        </p:txBody>
      </p:sp>
      <p:sp>
        <p:nvSpPr>
          <p:cNvPr id="6" name="Text 3"/>
          <p:cNvSpPr/>
          <p:nvPr/>
        </p:nvSpPr>
        <p:spPr>
          <a:xfrm>
            <a:off x="661475" y="3707705"/>
            <a:ext cx="6296860" cy="2347317"/>
          </a:xfrm>
          <a:prstGeom prst="rect">
            <a:avLst/>
          </a:prstGeom>
          <a:noFill/>
          <a:ln/>
        </p:spPr>
        <p:txBody>
          <a:bodyPr wrap="square" lIns="0" tIns="0" rIns="0" bIns="0" rtlCol="0" anchor="t">
            <a:normAutofit/>
          </a:bodyPr>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Gaozi argues nature is neutral — water flows east or west depending on the channel. Mengzi's elegant response: water is neutral between east and west (horizontal) but </a:t>
            </a:r>
            <a:pPr algn="l" indent="0" marL="0">
              <a:lnSpc>
                <a:spcPct val="120000"/>
              </a:lnSpc>
              <a:buNone/>
            </a:pPr>
            <a:r>
              <a:rPr lang="en-US" sz="1450" b="1" dirty="0">
                <a:solidFill>
                  <a:srgbClr val="3C3939"/>
                </a:solidFill>
                <a:latin typeface="Inter Bold" pitchFamily="34" charset="0"/>
                <a:ea typeface="Inter Bold" pitchFamily="34" charset="-122"/>
                <a:cs typeface="Inter Bold" pitchFamily="34" charset="-120"/>
              </a:rPr>
              <a:t>not</a:t>
            </a:r>
            <a:pPr algn="l" indent="0" marL="0">
              <a:lnSpc>
                <a:spcPct val="120000"/>
              </a:lnSpc>
              <a:spcAft>
                <a:spcPts val="1300"/>
              </a:spcAft>
              <a:buNone/>
            </a:pPr>
            <a:r>
              <a:rPr lang="en-US" sz="1450" dirty="0">
                <a:solidFill>
                  <a:srgbClr val="3C3939"/>
                </a:solidFill>
                <a:latin typeface="Inter" pitchFamily="34" charset="0"/>
                <a:ea typeface="Inter" pitchFamily="34" charset="-122"/>
                <a:cs typeface="Inter" pitchFamily="34" charset="-120"/>
              </a:rPr>
              <a:t> between up and down (vertical). Force can make water leap upward, but that is force, not nature.</a:t>
            </a:r>
            <a:endParaRPr lang="en-US" sz="1450" dirty="0"/>
          </a:p>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Applied to Xunzi: what he observes as "nature" — conflict, greed, cruelty — is actually the </a:t>
            </a:r>
            <a:pPr algn="l" indent="0" marL="0">
              <a:lnSpc>
                <a:spcPct val="120000"/>
              </a:lnSpc>
              <a:buNone/>
            </a:pPr>
            <a:r>
              <a:rPr lang="en-US" sz="1450" i="1" dirty="0">
                <a:solidFill>
                  <a:srgbClr val="3C3939"/>
                </a:solidFill>
                <a:latin typeface="Inter" pitchFamily="34" charset="0"/>
                <a:ea typeface="Inter" pitchFamily="34" charset="-122"/>
                <a:cs typeface="Inter" pitchFamily="34" charset="-120"/>
              </a:rPr>
              <a:t>force</a:t>
            </a:r>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of bad environment and poor governance. The natural tendency toward goodness remains, even when force overwhelms it.</a:t>
            </a:r>
            <a:endParaRPr lang="en-US" sz="145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sp>
        <p:nvSpPr>
          <p:cNvPr id="2" name="Text 0"/>
          <p:cNvSpPr/>
          <p:nvPr/>
        </p:nvSpPr>
        <p:spPr>
          <a:xfrm>
            <a:off x="661475" y="948630"/>
            <a:ext cx="11428325" cy="664468"/>
          </a:xfrm>
          <a:prstGeom prst="rect">
            <a:avLst/>
          </a:prstGeom>
          <a:noFill/>
          <a:ln/>
        </p:spPr>
        <p:txBody>
          <a:bodyPr wrap="none" lIns="0" tIns="0" rIns="0" bIns="0" rtlCol="0" anchor="t"/>
          <a:lstStyle/>
          <a:p>
            <a:pPr algn="l" indent="0" marL="0">
              <a:lnSpc>
                <a:spcPct val="104000"/>
              </a:lnSpc>
              <a:buNone/>
            </a:pPr>
            <a:r>
              <a:rPr lang="en-US" sz="4150" b="1" dirty="0">
                <a:solidFill>
                  <a:srgbClr val="1B1B27"/>
                </a:solidFill>
                <a:latin typeface="Inter Bold" pitchFamily="34" charset="0"/>
                <a:ea typeface="Inter Bold" pitchFamily="34" charset="-122"/>
                <a:cs typeface="Inter Bold" pitchFamily="34" charset="-120"/>
              </a:rPr>
              <a:t>The Definitional Debate — Mengzi 6A:3–4</a:t>
            </a:r>
            <a:endParaRPr lang="en-US" sz="4150" dirty="0"/>
          </a:p>
        </p:txBody>
      </p:sp>
      <p:sp>
        <p:nvSpPr>
          <p:cNvPr id="3" name="Text 1"/>
          <p:cNvSpPr/>
          <p:nvPr/>
        </p:nvSpPr>
        <p:spPr>
          <a:xfrm>
            <a:off x="661475" y="1995785"/>
            <a:ext cx="10868745" cy="1507927"/>
          </a:xfrm>
          <a:prstGeom prst="rect">
            <a:avLst/>
          </a:prstGeom>
          <a:noFill/>
          <a:ln/>
        </p:spPr>
        <p:txBody>
          <a:bodyPr wrap="square" lIns="0" tIns="0" rIns="0" bIns="0" rtlCol="0" anchor="t">
            <a:normAutofit/>
          </a:bodyPr>
          <a:lstStyle/>
          <a:p>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Gaozi attempts a definitional move that Xunzi will later replicate: </a:t>
            </a:r>
            <a:pPr algn="l" indent="0" marL="0">
              <a:lnSpc>
                <a:spcPct val="127000"/>
              </a:lnSpc>
              <a:spcAft>
                <a:spcPts val="1650"/>
              </a:spcAft>
              <a:buNone/>
            </a:pPr>
            <a:r>
              <a:rPr lang="en-US" sz="1650" b="1" dirty="0">
                <a:solidFill>
                  <a:srgbClr val="3C3939"/>
                </a:solidFill>
                <a:latin typeface="Inter Bold" pitchFamily="34" charset="0"/>
                <a:ea typeface="Inter Bold" pitchFamily="34" charset="-122"/>
                <a:cs typeface="Inter Bold" pitchFamily="34" charset="-120"/>
              </a:rPr>
              <a:t>"The term 'nature' simply means 'inborn.'"</a:t>
            </a:r>
            <a:endParaRPr lang="en-US" sz="1650" dirty="0"/>
          </a:p>
          <a:p>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Mengzi's </a:t>
            </a:r>
            <a:pPr algn="l" indent="0" marL="0">
              <a:lnSpc>
                <a:spcPct val="127000"/>
              </a:lnSpc>
              <a:buNone/>
            </a:pPr>
            <a:r>
              <a:rPr lang="en-US" sz="1650" i="1" dirty="0">
                <a:solidFill>
                  <a:srgbClr val="3C3939"/>
                </a:solidFill>
                <a:latin typeface="Inter" pitchFamily="34" charset="0"/>
                <a:ea typeface="Inter" pitchFamily="34" charset="-122"/>
                <a:cs typeface="Inter" pitchFamily="34" charset="-120"/>
              </a:rPr>
              <a:t>reductio ad absurdum</a:t>
            </a:r>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 if nature means only "inborn," then the nature of a hound = the nature of an ox = the nature of a human. This obliterates the distinction between kinds.</a:t>
            </a:r>
            <a:endParaRPr lang="en-US" sz="1650" dirty="0"/>
          </a:p>
        </p:txBody>
      </p:sp>
      <p:sp>
        <p:nvSpPr>
          <p:cNvPr id="4" name="Shape 2"/>
          <p:cNvSpPr/>
          <p:nvPr/>
        </p:nvSpPr>
        <p:spPr>
          <a:xfrm>
            <a:off x="661475" y="3719016"/>
            <a:ext cx="5338728" cy="2190254"/>
          </a:xfrm>
          <a:prstGeom prst="roundRect">
            <a:avLst>
              <a:gd name="adj" fmla="val 4078"/>
            </a:avLst>
          </a:prstGeom>
          <a:solidFill>
            <a:srgbClr val="F2EEEE"/>
          </a:solidFill>
          <a:ln w="12700">
            <a:solidFill>
              <a:srgbClr val="D8D4D4"/>
            </a:solidFill>
            <a:prstDash val="solid"/>
          </a:ln>
        </p:spPr>
      </p:sp>
      <p:sp>
        <p:nvSpPr>
          <p:cNvPr id="5" name="Text 3"/>
          <p:cNvSpPr/>
          <p:nvPr/>
        </p:nvSpPr>
        <p:spPr>
          <a:xfrm>
            <a:off x="886795" y="3944342"/>
            <a:ext cx="2658004" cy="332184"/>
          </a:xfrm>
          <a:prstGeom prst="rect">
            <a:avLst/>
          </a:prstGeom>
          <a:noFill/>
          <a:ln/>
        </p:spPr>
        <p:txBody>
          <a:bodyPr wrap="none" lIns="0" tIns="0" rIns="0" bIns="0" rtlCol="0" anchor="t"/>
          <a:lstStyle/>
          <a:p>
            <a:pPr algn="l" indent="0" marL="0">
              <a:lnSpc>
                <a:spcPct val="104000"/>
              </a:lnSpc>
              <a:buNone/>
            </a:pPr>
            <a:r>
              <a:rPr lang="en-US" sz="2050" b="1" dirty="0">
                <a:solidFill>
                  <a:srgbClr val="3C3939"/>
                </a:solidFill>
                <a:latin typeface="Inter Bold" pitchFamily="34" charset="0"/>
                <a:ea typeface="Inter Bold" pitchFamily="34" charset="-122"/>
                <a:cs typeface="Inter Bold" pitchFamily="34" charset="-120"/>
              </a:rPr>
              <a:t>Key Implication</a:t>
            </a:r>
            <a:endParaRPr lang="en-US" sz="2050" dirty="0"/>
          </a:p>
        </p:txBody>
      </p:sp>
      <p:sp>
        <p:nvSpPr>
          <p:cNvPr id="6" name="Text 4"/>
          <p:cNvSpPr/>
          <p:nvPr/>
        </p:nvSpPr>
        <p:spPr>
          <a:xfrm>
            <a:off x="886795" y="4391323"/>
            <a:ext cx="4888088" cy="969466"/>
          </a:xfrm>
          <a:prstGeom prst="rect">
            <a:avLst/>
          </a:prstGeom>
          <a:noFill/>
          <a:ln/>
        </p:spPr>
        <p:txBody>
          <a:bodyPr wrap="square" lIns="0" tIns="0" rIns="0" bIns="0" rtlCol="0" anchor="t">
            <a:normAutofit/>
          </a:bodyPr>
          <a:lstStyle/>
          <a:p>
            <a:pPr algn="l" indent="0" marL="0">
              <a:lnSpc>
                <a:spcPct val="127000"/>
              </a:lnSpc>
              <a:buNone/>
            </a:pPr>
            <a:r>
              <a:rPr lang="en-US" sz="1650" i="1" dirty="0">
                <a:solidFill>
                  <a:srgbClr val="3C3939"/>
                </a:solidFill>
                <a:latin typeface="Inter" pitchFamily="34" charset="0"/>
                <a:ea typeface="Inter" pitchFamily="34" charset="-122"/>
                <a:cs typeface="Inter" pitchFamily="34" charset="-120"/>
              </a:rPr>
              <a:t>Xing</a:t>
            </a:r>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 must capture the </a:t>
            </a:r>
            <a:pPr algn="l" indent="0" marL="0">
              <a:lnSpc>
                <a:spcPct val="127000"/>
              </a:lnSpc>
              <a:buNone/>
            </a:pPr>
            <a:r>
              <a:rPr lang="en-US" sz="1650" b="1" dirty="0">
                <a:solidFill>
                  <a:srgbClr val="3C3939"/>
                </a:solidFill>
                <a:latin typeface="Inter Bold" pitchFamily="34" charset="0"/>
                <a:ea typeface="Inter Bold" pitchFamily="34" charset="-122"/>
                <a:cs typeface="Inter Bold" pitchFamily="34" charset="-120"/>
              </a:rPr>
              <a:t>characteristic development</a:t>
            </a:r>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 or </a:t>
            </a:r>
            <a:pPr algn="l" indent="0" marL="0">
              <a:lnSpc>
                <a:spcPct val="127000"/>
              </a:lnSpc>
              <a:buNone/>
            </a:pPr>
            <a:r>
              <a:rPr lang="en-US" sz="1650" i="1" dirty="0">
                <a:solidFill>
                  <a:srgbClr val="3C3939"/>
                </a:solidFill>
                <a:latin typeface="Inter" pitchFamily="34" charset="0"/>
                <a:ea typeface="Inter" pitchFamily="34" charset="-122"/>
                <a:cs typeface="Inter" pitchFamily="34" charset="-120"/>
              </a:rPr>
              <a:t>telos</a:t>
            </a:r>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 of a thing — not merely its starting point.</a:t>
            </a:r>
            <a:endParaRPr lang="en-US" sz="1650" dirty="0"/>
          </a:p>
        </p:txBody>
      </p:sp>
      <p:sp>
        <p:nvSpPr>
          <p:cNvPr id="7" name="Shape 5"/>
          <p:cNvSpPr/>
          <p:nvPr/>
        </p:nvSpPr>
        <p:spPr>
          <a:xfrm>
            <a:off x="6191492" y="3719016"/>
            <a:ext cx="5338728" cy="2190254"/>
          </a:xfrm>
          <a:prstGeom prst="roundRect">
            <a:avLst>
              <a:gd name="adj" fmla="val 4078"/>
            </a:avLst>
          </a:prstGeom>
          <a:solidFill>
            <a:srgbClr val="F2EEEE"/>
          </a:solidFill>
          <a:ln w="12700">
            <a:solidFill>
              <a:srgbClr val="D8D4D4"/>
            </a:solidFill>
            <a:prstDash val="solid"/>
          </a:ln>
        </p:spPr>
      </p:sp>
      <p:sp>
        <p:nvSpPr>
          <p:cNvPr id="8" name="Text 6"/>
          <p:cNvSpPr/>
          <p:nvPr/>
        </p:nvSpPr>
        <p:spPr>
          <a:xfrm>
            <a:off x="6416812" y="3944342"/>
            <a:ext cx="3578135" cy="332184"/>
          </a:xfrm>
          <a:prstGeom prst="rect">
            <a:avLst/>
          </a:prstGeom>
          <a:noFill/>
          <a:ln/>
        </p:spPr>
        <p:txBody>
          <a:bodyPr wrap="none" lIns="0" tIns="0" rIns="0" bIns="0" rtlCol="0" anchor="t"/>
          <a:lstStyle/>
          <a:p>
            <a:pPr algn="l" indent="0" marL="0">
              <a:lnSpc>
                <a:spcPct val="104000"/>
              </a:lnSpc>
              <a:buNone/>
            </a:pPr>
            <a:r>
              <a:rPr lang="en-US" sz="2050" b="1" dirty="0">
                <a:solidFill>
                  <a:srgbClr val="3C3939"/>
                </a:solidFill>
                <a:latin typeface="Inter Bold" pitchFamily="34" charset="0"/>
                <a:ea typeface="Inter Bold" pitchFamily="34" charset="-122"/>
                <a:cs typeface="Inter Bold" pitchFamily="34" charset="-120"/>
              </a:rPr>
              <a:t>6A:4 — A Tension Revealed</a:t>
            </a:r>
            <a:endParaRPr lang="en-US" sz="2050" dirty="0"/>
          </a:p>
        </p:txBody>
      </p:sp>
      <p:sp>
        <p:nvSpPr>
          <p:cNvPr id="9" name="Text 7"/>
          <p:cNvSpPr/>
          <p:nvPr/>
        </p:nvSpPr>
        <p:spPr>
          <a:xfrm>
            <a:off x="6416812" y="4391323"/>
            <a:ext cx="4888088" cy="1292622"/>
          </a:xfrm>
          <a:prstGeom prst="rect">
            <a:avLst/>
          </a:prstGeom>
          <a:noFill/>
          <a:ln/>
        </p:spPr>
        <p:txBody>
          <a:bodyPr wrap="square" lIns="0" tIns="0" rIns="0" bIns="0" rtlCol="0" anchor="t">
            <a:normAutofit/>
          </a:bodyPr>
          <a:lstStyle/>
          <a:p>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Gaozi concedes </a:t>
            </a:r>
            <a:pPr algn="l" indent="0" marL="0">
              <a:lnSpc>
                <a:spcPct val="127000"/>
              </a:lnSpc>
              <a:buNone/>
            </a:pPr>
            <a:r>
              <a:rPr lang="en-US" sz="1650" i="1" dirty="0">
                <a:solidFill>
                  <a:srgbClr val="3C3939"/>
                </a:solidFill>
                <a:latin typeface="Inter" pitchFamily="34" charset="0"/>
                <a:ea typeface="Inter" pitchFamily="34" charset="-122"/>
                <a:cs typeface="Inter" pitchFamily="34" charset="-120"/>
              </a:rPr>
              <a:t>ren</a:t>
            </a:r>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 (benevolence) is internal but insists </a:t>
            </a:r>
            <a:pPr algn="l" indent="0" marL="0">
              <a:lnSpc>
                <a:spcPct val="127000"/>
              </a:lnSpc>
              <a:buNone/>
            </a:pPr>
            <a:r>
              <a:rPr lang="en-US" sz="1650" i="1" dirty="0">
                <a:solidFill>
                  <a:srgbClr val="3C3939"/>
                </a:solidFill>
                <a:latin typeface="Inter" pitchFamily="34" charset="0"/>
                <a:ea typeface="Inter" pitchFamily="34" charset="-122"/>
                <a:cs typeface="Inter" pitchFamily="34" charset="-120"/>
              </a:rPr>
              <a:t>yi</a:t>
            </a:r>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 (righteousness) is external — revealing a tension in the craft-analogy position itself.</a:t>
            </a:r>
            <a:endParaRPr lang="en-US" sz="165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7">
    <p:spTree>
      <p:nvGrpSpPr>
        <p:cNvPr id="1" name=""/>
        <p:cNvGrpSpPr/>
        <p:nvPr/>
      </p:nvGrpSpPr>
      <p:grpSpPr>
        <a:xfrm>
          <a:off x="0" y="0"/>
          <a:ext cx="0" cy="0"/>
          <a:chOff x="0" y="0"/>
          <a:chExt cx="0" cy="0"/>
        </a:xfrm>
      </p:grpSpPr>
      <p:sp>
        <p:nvSpPr>
          <p:cNvPr id="2" name="Text 0"/>
          <p:cNvSpPr/>
          <p:nvPr/>
        </p:nvSpPr>
        <p:spPr>
          <a:xfrm>
            <a:off x="661475" y="946646"/>
            <a:ext cx="10868745" cy="1255117"/>
          </a:xfrm>
          <a:prstGeom prst="rect">
            <a:avLst/>
          </a:prstGeom>
          <a:noFill/>
          <a:ln/>
        </p:spPr>
        <p:txBody>
          <a:bodyPr wrap="square" lIns="0" tIns="0" rIns="0" bIns="0" rtlCol="0" anchor="t">
            <a:normAutofit/>
          </a:bodyPr>
          <a:lstStyle/>
          <a:p>
            <a:pPr algn="l" indent="0" marL="0">
              <a:lnSpc>
                <a:spcPct val="104000"/>
              </a:lnSpc>
              <a:buNone/>
            </a:pPr>
            <a:r>
              <a:rPr lang="en-US" sz="3950" b="1" dirty="0">
                <a:solidFill>
                  <a:srgbClr val="1B1B27"/>
                </a:solidFill>
                <a:latin typeface="Inter Bold" pitchFamily="34" charset="0"/>
                <a:ea typeface="Inter Bold" pitchFamily="34" charset="-122"/>
                <a:cs typeface="Inter Bold" pitchFamily="34" charset="-120"/>
              </a:rPr>
              <a:t>The Proleptic Rebuttal — Does It Work Against Xunzi?</a:t>
            </a:r>
            <a:endParaRPr lang="en-US" sz="3950" dirty="0"/>
          </a:p>
        </p:txBody>
      </p:sp>
      <p:sp>
        <p:nvSpPr>
          <p:cNvPr id="3" name="Text 1"/>
          <p:cNvSpPr/>
          <p:nvPr/>
        </p:nvSpPr>
        <p:spPr>
          <a:xfrm>
            <a:off x="661475" y="2543175"/>
            <a:ext cx="10868745" cy="594320"/>
          </a:xfrm>
          <a:prstGeom prst="rect">
            <a:avLst/>
          </a:prstGeom>
          <a:noFill/>
          <a:ln/>
        </p:spPr>
        <p:txBody>
          <a:bodyPr wrap="square" lIns="0" tIns="0" rIns="0" bIns="0" rtlCol="0" anchor="t">
            <a:normAutofit/>
          </a:bodyPr>
          <a:lstStyle/>
          <a:p>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Does Mengzi's debate with Gaozi in 6A:1–4 successfully refute Xunzi's later, more sophisticated version of the same argument?</a:t>
            </a:r>
            <a:endParaRPr lang="en-US" sz="1550" dirty="0"/>
          </a:p>
        </p:txBody>
      </p:sp>
      <p:sp>
        <p:nvSpPr>
          <p:cNvPr id="4" name="Shape 2"/>
          <p:cNvSpPr/>
          <p:nvPr/>
        </p:nvSpPr>
        <p:spPr>
          <a:xfrm>
            <a:off x="661475" y="3329484"/>
            <a:ext cx="451831" cy="451842"/>
          </a:xfrm>
          <a:prstGeom prst="roundRect">
            <a:avLst>
              <a:gd name="adj" fmla="val 18668"/>
            </a:avLst>
          </a:prstGeom>
          <a:solidFill>
            <a:srgbClr val="F2EEEE"/>
          </a:solidFill>
          <a:ln w="6350">
            <a:solidFill>
              <a:srgbClr val="D8D4D4"/>
            </a:solidFill>
            <a:prstDash val="solid"/>
          </a:ln>
        </p:spPr>
      </p:sp>
      <p:sp>
        <p:nvSpPr>
          <p:cNvPr id="5" name="Text 3"/>
          <p:cNvSpPr/>
          <p:nvPr/>
        </p:nvSpPr>
        <p:spPr>
          <a:xfrm>
            <a:off x="1283958" y="3398441"/>
            <a:ext cx="2858222" cy="627459"/>
          </a:xfrm>
          <a:prstGeom prst="rect">
            <a:avLst/>
          </a:prstGeom>
          <a:noFill/>
          <a:ln/>
        </p:spPr>
        <p:txBody>
          <a:bodyPr wrap="square" lIns="0" tIns="0" rIns="0" bIns="0" rtlCol="0" anchor="t">
            <a:normAutofit/>
          </a:bodyPr>
          <a:lstStyle/>
          <a:p>
            <a:pPr algn="l" indent="0" marL="0">
              <a:lnSpc>
                <a:spcPct val="104000"/>
              </a:lnSpc>
              <a:buNone/>
            </a:pPr>
            <a:r>
              <a:rPr lang="en-US" sz="1950" b="1" dirty="0">
                <a:solidFill>
                  <a:srgbClr val="3C3939"/>
                </a:solidFill>
                <a:latin typeface="Inter Bold" pitchFamily="34" charset="0"/>
                <a:ea typeface="Inter Bold" pitchFamily="34" charset="-122"/>
                <a:cs typeface="Inter Bold" pitchFamily="34" charset="-120"/>
              </a:rPr>
              <a:t>Both use craft metaphors</a:t>
            </a:r>
            <a:endParaRPr lang="en-US" sz="1950" dirty="0"/>
          </a:p>
        </p:txBody>
      </p:sp>
      <p:sp>
        <p:nvSpPr>
          <p:cNvPr id="6" name="Text 4"/>
          <p:cNvSpPr/>
          <p:nvPr/>
        </p:nvSpPr>
        <p:spPr>
          <a:xfrm>
            <a:off x="1283958" y="4128294"/>
            <a:ext cx="2858222" cy="1485801"/>
          </a:xfrm>
          <a:prstGeom prst="rect">
            <a:avLst/>
          </a:prstGeom>
          <a:noFill/>
          <a:ln/>
        </p:spPr>
        <p:txBody>
          <a:bodyPr wrap="square" lIns="0" tIns="0" rIns="0" bIns="0" rtlCol="0" anchor="t">
            <a:normAutofit/>
          </a:bodyPr>
          <a:lstStyle/>
          <a:p>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Mengzi's "violence to nature" objection applies equally to Gaozi and Xunzi — both treat virtue as imposed from outside.</a:t>
            </a:r>
            <a:endParaRPr lang="en-US" sz="1550" dirty="0"/>
          </a:p>
        </p:txBody>
      </p:sp>
      <p:sp>
        <p:nvSpPr>
          <p:cNvPr id="7" name="Shape 5"/>
          <p:cNvSpPr/>
          <p:nvPr/>
        </p:nvSpPr>
        <p:spPr>
          <a:xfrm>
            <a:off x="4355495" y="3329484"/>
            <a:ext cx="451831" cy="451842"/>
          </a:xfrm>
          <a:prstGeom prst="roundRect">
            <a:avLst>
              <a:gd name="adj" fmla="val 18668"/>
            </a:avLst>
          </a:prstGeom>
          <a:solidFill>
            <a:srgbClr val="F2EEEE"/>
          </a:solidFill>
          <a:ln w="6350">
            <a:solidFill>
              <a:srgbClr val="D8D4D4"/>
            </a:solidFill>
            <a:prstDash val="solid"/>
          </a:ln>
        </p:spPr>
      </p:sp>
      <p:sp>
        <p:nvSpPr>
          <p:cNvPr id="8" name="Text 6"/>
          <p:cNvSpPr/>
          <p:nvPr/>
        </p:nvSpPr>
        <p:spPr>
          <a:xfrm>
            <a:off x="4977978" y="3398441"/>
            <a:ext cx="2858222" cy="627459"/>
          </a:xfrm>
          <a:prstGeom prst="rect">
            <a:avLst/>
          </a:prstGeom>
          <a:noFill/>
          <a:ln/>
        </p:spPr>
        <p:txBody>
          <a:bodyPr wrap="square" lIns="0" tIns="0" rIns="0" bIns="0" rtlCol="0" anchor="t">
            <a:normAutofit/>
          </a:bodyPr>
          <a:lstStyle/>
          <a:p>
            <a:pPr algn="l" indent="0" marL="0">
              <a:lnSpc>
                <a:spcPct val="104000"/>
              </a:lnSpc>
              <a:buNone/>
            </a:pPr>
            <a:r>
              <a:rPr lang="en-US" sz="1950" b="1" dirty="0">
                <a:solidFill>
                  <a:srgbClr val="3C3939"/>
                </a:solidFill>
                <a:latin typeface="Inter Bold" pitchFamily="34" charset="0"/>
                <a:ea typeface="Inter Bold" pitchFamily="34" charset="-122"/>
                <a:cs typeface="Inter Bold" pitchFamily="34" charset="-120"/>
              </a:rPr>
              <a:t>Different referents of </a:t>
            </a:r>
            <a:pPr algn="l" indent="0" marL="0">
              <a:lnSpc>
                <a:spcPct val="104000"/>
              </a:lnSpc>
              <a:buNone/>
            </a:pPr>
            <a:r>
              <a:rPr lang="en-US" sz="1950" b="1" i="1" dirty="0">
                <a:solidFill>
                  <a:srgbClr val="3C3939"/>
                </a:solidFill>
                <a:latin typeface="Inter Bold" pitchFamily="34" charset="0"/>
                <a:ea typeface="Inter Bold" pitchFamily="34" charset="-122"/>
                <a:cs typeface="Inter Bold" pitchFamily="34" charset="-120"/>
              </a:rPr>
              <a:t>xing</a:t>
            </a:r>
            <a:endParaRPr lang="en-US" sz="1950" dirty="0"/>
          </a:p>
        </p:txBody>
      </p:sp>
      <p:sp>
        <p:nvSpPr>
          <p:cNvPr id="9" name="Text 7"/>
          <p:cNvSpPr/>
          <p:nvPr/>
        </p:nvSpPr>
        <p:spPr>
          <a:xfrm>
            <a:off x="4977978" y="4128294"/>
            <a:ext cx="2858222" cy="1782961"/>
          </a:xfrm>
          <a:prstGeom prst="rect">
            <a:avLst/>
          </a:prstGeom>
          <a:noFill/>
          <a:ln/>
        </p:spPr>
        <p:txBody>
          <a:bodyPr wrap="square" lIns="0" tIns="0" rIns="0" bIns="0" rtlCol="0" anchor="t">
            <a:normAutofit/>
          </a:bodyPr>
          <a:lstStyle/>
          <a:p>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If Xunzi defines </a:t>
            </a:r>
            <a:pPr algn="l" indent="0" marL="0">
              <a:lnSpc>
                <a:spcPct val="123000"/>
              </a:lnSpc>
              <a:buNone/>
            </a:pPr>
            <a:r>
              <a:rPr lang="en-US" sz="1550" i="1" dirty="0">
                <a:solidFill>
                  <a:srgbClr val="3C3939"/>
                </a:solidFill>
                <a:latin typeface="Inter" pitchFamily="34" charset="0"/>
                <a:ea typeface="Inter" pitchFamily="34" charset="-122"/>
                <a:cs typeface="Inter" pitchFamily="34" charset="-120"/>
              </a:rPr>
              <a:t>xing</a:t>
            </a:r>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 as "raw untutored inclinations," his claim is true by definition but does not refute Mengzi's claim, which concerns a different referent.</a:t>
            </a:r>
            <a:endParaRPr lang="en-US" sz="1550" dirty="0"/>
          </a:p>
        </p:txBody>
      </p:sp>
      <p:sp>
        <p:nvSpPr>
          <p:cNvPr id="10" name="Shape 8"/>
          <p:cNvSpPr/>
          <p:nvPr/>
        </p:nvSpPr>
        <p:spPr>
          <a:xfrm>
            <a:off x="8049515" y="3329484"/>
            <a:ext cx="451831" cy="451842"/>
          </a:xfrm>
          <a:prstGeom prst="roundRect">
            <a:avLst>
              <a:gd name="adj" fmla="val 18668"/>
            </a:avLst>
          </a:prstGeom>
          <a:solidFill>
            <a:srgbClr val="F2EEEE"/>
          </a:solidFill>
          <a:ln w="6350">
            <a:solidFill>
              <a:srgbClr val="D8D4D4"/>
            </a:solidFill>
            <a:prstDash val="solid"/>
          </a:ln>
        </p:spPr>
      </p:sp>
      <p:sp>
        <p:nvSpPr>
          <p:cNvPr id="11" name="Text 9"/>
          <p:cNvSpPr/>
          <p:nvPr/>
        </p:nvSpPr>
        <p:spPr>
          <a:xfrm>
            <a:off x="8671998" y="3398441"/>
            <a:ext cx="2858222" cy="627459"/>
          </a:xfrm>
          <a:prstGeom prst="rect">
            <a:avLst/>
          </a:prstGeom>
          <a:noFill/>
          <a:ln/>
        </p:spPr>
        <p:txBody>
          <a:bodyPr wrap="square" lIns="0" tIns="0" rIns="0" bIns="0" rtlCol="0" anchor="t">
            <a:normAutofit/>
          </a:bodyPr>
          <a:lstStyle/>
          <a:p>
            <a:pPr algn="l" indent="0" marL="0">
              <a:lnSpc>
                <a:spcPct val="104000"/>
              </a:lnSpc>
              <a:buNone/>
            </a:pPr>
            <a:r>
              <a:rPr lang="en-US" sz="1950" b="1" dirty="0">
                <a:solidFill>
                  <a:srgbClr val="3C3939"/>
                </a:solidFill>
                <a:latin typeface="Inter Bold" pitchFamily="34" charset="0"/>
                <a:ea typeface="Inter Bold" pitchFamily="34" charset="-122"/>
                <a:cs typeface="Inter Bold" pitchFamily="34" charset="-120"/>
              </a:rPr>
              <a:t>The water analogy explains apparent evil</a:t>
            </a:r>
            <a:endParaRPr lang="en-US" sz="1950" dirty="0"/>
          </a:p>
        </p:txBody>
      </p:sp>
      <p:sp>
        <p:nvSpPr>
          <p:cNvPr id="12" name="Text 10"/>
          <p:cNvSpPr/>
          <p:nvPr/>
        </p:nvSpPr>
        <p:spPr>
          <a:xfrm>
            <a:off x="8671998" y="4128294"/>
            <a:ext cx="2858222" cy="1485801"/>
          </a:xfrm>
          <a:prstGeom prst="rect">
            <a:avLst/>
          </a:prstGeom>
          <a:noFill/>
          <a:ln/>
        </p:spPr>
        <p:txBody>
          <a:bodyPr wrap="square" lIns="0" tIns="0" rIns="0" bIns="0" rtlCol="0" anchor="t">
            <a:normAutofit/>
          </a:bodyPr>
          <a:lstStyle/>
          <a:p>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Force can make nature appear to flow "upward" (toward evil) without changing the underlying natural direction toward good.</a:t>
            </a:r>
            <a:endParaRPr lang="en-US" sz="155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8">
    <p:spTree>
      <p:nvGrpSpPr>
        <p:cNvPr id="1" name=""/>
        <p:cNvGrpSpPr/>
        <p:nvPr/>
      </p:nvGrpSpPr>
      <p:grpSpPr>
        <a:xfrm>
          <a:off x="0" y="0"/>
          <a:ext cx="0" cy="0"/>
          <a:chOff x="0" y="0"/>
          <a:chExt cx="0" cy="0"/>
        </a:xfrm>
      </p:grpSpPr>
      <p:sp>
        <p:nvSpPr>
          <p:cNvPr id="2" name="Text 0"/>
          <p:cNvSpPr/>
          <p:nvPr/>
        </p:nvSpPr>
        <p:spPr>
          <a:xfrm>
            <a:off x="661475" y="1117699"/>
            <a:ext cx="10860907" cy="590649"/>
          </a:xfrm>
          <a:prstGeom prst="rect">
            <a:avLst/>
          </a:prstGeom>
          <a:noFill/>
          <a:ln/>
        </p:spPr>
        <p:txBody>
          <a:bodyPr wrap="none" lIns="0" tIns="0" rIns="0" bIns="0" rtlCol="0" anchor="t"/>
          <a:lstStyle/>
          <a:p>
            <a:pPr algn="l" indent="0" marL="0">
              <a:lnSpc>
                <a:spcPct val="104000"/>
              </a:lnSpc>
              <a:buNone/>
            </a:pPr>
            <a:r>
              <a:rPr lang="en-US" sz="3700" b="1" dirty="0">
                <a:solidFill>
                  <a:srgbClr val="1B1B27"/>
                </a:solidFill>
                <a:latin typeface="Inter Bold" pitchFamily="34" charset="0"/>
                <a:ea typeface="Inter Bold" pitchFamily="34" charset="-122"/>
                <a:cs typeface="Inter Bold" pitchFamily="34" charset="-120"/>
              </a:rPr>
              <a:t>The Proleptic Rebuttal — Arguments Against</a:t>
            </a:r>
            <a:endParaRPr lang="en-US" sz="3700" dirty="0"/>
          </a:p>
        </p:txBody>
      </p:sp>
      <p:sp>
        <p:nvSpPr>
          <p:cNvPr id="3" name="Text 1"/>
          <p:cNvSpPr/>
          <p:nvPr/>
        </p:nvSpPr>
        <p:spPr>
          <a:xfrm>
            <a:off x="661475" y="2010767"/>
            <a:ext cx="11478330" cy="272157"/>
          </a:xfrm>
          <a:prstGeom prst="rect">
            <a:avLst/>
          </a:prstGeom>
          <a:noFill/>
          <a:ln/>
        </p:spPr>
        <p:txBody>
          <a:bodyPr wrap="none" lIns="0" tIns="0" rIns="0" bIns="0" rtlCol="0" anchor="t"/>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Three reasons why Mengzi's rebuttal may ultimately </a:t>
            </a:r>
            <a:pPr algn="l" indent="0" marL="0">
              <a:lnSpc>
                <a:spcPct val="120000"/>
              </a:lnSpc>
              <a:buNone/>
            </a:pPr>
            <a:r>
              <a:rPr lang="en-US" sz="1450" b="1" dirty="0">
                <a:solidFill>
                  <a:srgbClr val="3C3939"/>
                </a:solidFill>
                <a:latin typeface="Inter Bold" pitchFamily="34" charset="0"/>
                <a:ea typeface="Inter Bold" pitchFamily="34" charset="-122"/>
                <a:cs typeface="Inter Bold" pitchFamily="34" charset="-120"/>
              </a:rPr>
              <a:t>fail</a:t>
            </a:r>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against Xunzi's stronger, more developed position:</a:t>
            </a:r>
            <a:endParaRPr lang="en-US" sz="145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2452985"/>
            <a:ext cx="3522078" cy="3287316"/>
          </a:xfrm>
          <a:prstGeom prst="rect">
            <a:avLst/>
          </a:prstGeom>
        </p:spPr>
      </p:pic>
      <p:sp>
        <p:nvSpPr>
          <p:cNvPr id="5" name="Text 2"/>
          <p:cNvSpPr/>
          <p:nvPr/>
        </p:nvSpPr>
        <p:spPr>
          <a:xfrm>
            <a:off x="977479" y="2667397"/>
            <a:ext cx="2908922" cy="295275"/>
          </a:xfrm>
          <a:prstGeom prst="rect">
            <a:avLst/>
          </a:prstGeom>
          <a:noFill/>
          <a:ln/>
        </p:spPr>
        <p:txBody>
          <a:bodyPr wrap="none" lIns="0" tIns="0" rIns="0" bIns="0" rtlCol="0" anchor="t"/>
          <a:lstStyle/>
          <a:p>
            <a:pPr algn="l" indent="0" marL="0">
              <a:lnSpc>
                <a:spcPct val="104000"/>
              </a:lnSpc>
              <a:buNone/>
            </a:pPr>
            <a:r>
              <a:rPr lang="en-US" sz="1850" b="1" dirty="0">
                <a:solidFill>
                  <a:srgbClr val="3C3939"/>
                </a:solidFill>
                <a:latin typeface="Inter Bold" pitchFamily="34" charset="0"/>
                <a:ea typeface="Inter Bold" pitchFamily="34" charset="-122"/>
                <a:cs typeface="Inter Bold" pitchFamily="34" charset="-120"/>
              </a:rPr>
              <a:t>Xunzi's Claim Is Stronger</a:t>
            </a:r>
            <a:endParaRPr lang="en-US" sz="1850" dirty="0"/>
          </a:p>
        </p:txBody>
      </p:sp>
      <p:sp>
        <p:nvSpPr>
          <p:cNvPr id="6" name="Text 3"/>
          <p:cNvSpPr/>
          <p:nvPr/>
        </p:nvSpPr>
        <p:spPr>
          <a:xfrm>
            <a:off x="977479" y="3053358"/>
            <a:ext cx="2991668" cy="1632942"/>
          </a:xfrm>
          <a:prstGeom prst="rect">
            <a:avLst/>
          </a:prstGeom>
          <a:noFill/>
          <a:ln/>
        </p:spPr>
        <p:txBody>
          <a:bodyPr wrap="square" lIns="0" tIns="0" rIns="0" bIns="0" rtlCol="0" anchor="t">
            <a:normAutofit/>
          </a:bodyPr>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Xunzi does not claim nature is neutral (like Gaozi's directionless water) — he claims it is positively </a:t>
            </a:r>
            <a:pPr algn="l" indent="0" marL="0">
              <a:lnSpc>
                <a:spcPct val="120000"/>
              </a:lnSpc>
              <a:buNone/>
            </a:pPr>
            <a:r>
              <a:rPr lang="en-US" sz="1450" i="1" dirty="0">
                <a:solidFill>
                  <a:srgbClr val="3C3939"/>
                </a:solidFill>
                <a:latin typeface="Inter" pitchFamily="34" charset="0"/>
                <a:ea typeface="Inter" pitchFamily="34" charset="-122"/>
                <a:cs typeface="Inter" pitchFamily="34" charset="-120"/>
              </a:rPr>
              <a:t>bad</a:t>
            </a:r>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The water analogy alone does not address this stronger claim.</a:t>
            </a:r>
            <a:endParaRPr lang="en-US" sz="1450" dirty="0"/>
          </a:p>
        </p:txBody>
      </p:sp>
      <p:pic>
        <p:nvPicPr>
          <p:cNvPr id="7"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334759" y="2452985"/>
            <a:ext cx="3522078" cy="3287316"/>
          </a:xfrm>
          <a:prstGeom prst="rect">
            <a:avLst/>
          </a:prstGeom>
        </p:spPr>
      </p:pic>
      <p:sp>
        <p:nvSpPr>
          <p:cNvPr id="8" name="Text 4"/>
          <p:cNvSpPr/>
          <p:nvPr/>
        </p:nvSpPr>
        <p:spPr>
          <a:xfrm>
            <a:off x="4650763" y="2667397"/>
            <a:ext cx="2991668" cy="590550"/>
          </a:xfrm>
          <a:prstGeom prst="rect">
            <a:avLst/>
          </a:prstGeom>
          <a:noFill/>
          <a:ln/>
        </p:spPr>
        <p:txBody>
          <a:bodyPr wrap="square" lIns="0" tIns="0" rIns="0" bIns="0" rtlCol="0" anchor="t">
            <a:normAutofit/>
          </a:bodyPr>
          <a:lstStyle/>
          <a:p>
            <a:pPr algn="l" indent="0" marL="0">
              <a:lnSpc>
                <a:spcPct val="104000"/>
              </a:lnSpc>
              <a:buNone/>
            </a:pPr>
            <a:r>
              <a:rPr lang="en-US" sz="1850" b="1" dirty="0">
                <a:solidFill>
                  <a:srgbClr val="3C3939"/>
                </a:solidFill>
                <a:latin typeface="Inter Bold" pitchFamily="34" charset="0"/>
                <a:ea typeface="Inter Bold" pitchFamily="34" charset="-122"/>
                <a:cs typeface="Inter Bold" pitchFamily="34" charset="-120"/>
              </a:rPr>
              <a:t>An Empirical Disagreement</a:t>
            </a:r>
            <a:endParaRPr lang="en-US" sz="1850" dirty="0"/>
          </a:p>
        </p:txBody>
      </p:sp>
      <p:sp>
        <p:nvSpPr>
          <p:cNvPr id="9" name="Text 5"/>
          <p:cNvSpPr/>
          <p:nvPr/>
        </p:nvSpPr>
        <p:spPr>
          <a:xfrm>
            <a:off x="4650763" y="3348633"/>
            <a:ext cx="2991668" cy="2177256"/>
          </a:xfrm>
          <a:prstGeom prst="rect">
            <a:avLst/>
          </a:prstGeom>
          <a:noFill/>
          <a:ln/>
        </p:spPr>
        <p:txBody>
          <a:bodyPr wrap="square" lIns="0" tIns="0" rIns="0" bIns="0" rtlCol="0" anchor="t">
            <a:normAutofit/>
          </a:bodyPr>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Xunzi provides an explicit definition of </a:t>
            </a:r>
            <a:pPr algn="l" indent="0" marL="0">
              <a:lnSpc>
                <a:spcPct val="120000"/>
              </a:lnSpc>
              <a:buNone/>
            </a:pPr>
            <a:r>
              <a:rPr lang="en-US" sz="1450" i="1" dirty="0">
                <a:solidFill>
                  <a:srgbClr val="3C3939"/>
                </a:solidFill>
                <a:latin typeface="Inter" pitchFamily="34" charset="0"/>
                <a:ea typeface="Inter" pitchFamily="34" charset="-122"/>
                <a:cs typeface="Inter" pitchFamily="34" charset="-120"/>
              </a:rPr>
              <a:t>xing</a:t>
            </a:r>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"nature cannot be learned." If the sprouts are not learned, they could count as nature — but Xunzi </a:t>
            </a:r>
            <a:pPr algn="l" indent="0" marL="0">
              <a:lnSpc>
                <a:spcPct val="120000"/>
              </a:lnSpc>
              <a:buNone/>
            </a:pPr>
            <a:r>
              <a:rPr lang="en-US" sz="1450" i="1" dirty="0">
                <a:solidFill>
                  <a:srgbClr val="3C3939"/>
                </a:solidFill>
                <a:latin typeface="Inter" pitchFamily="34" charset="0"/>
                <a:ea typeface="Inter" pitchFamily="34" charset="-122"/>
                <a:cs typeface="Inter" pitchFamily="34" charset="-120"/>
              </a:rPr>
              <a:t>denies they exist</a:t>
            </a:r>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This is an empirical, not merely definitional, disagreement.</a:t>
            </a:r>
            <a:endParaRPr lang="en-US" sz="1450" dirty="0"/>
          </a:p>
        </p:txBody>
      </p:sp>
      <p:pic>
        <p:nvPicPr>
          <p:cNvPr id="10"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008043" y="2452985"/>
            <a:ext cx="3522178" cy="3287316"/>
          </a:xfrm>
          <a:prstGeom prst="rect">
            <a:avLst/>
          </a:prstGeom>
        </p:spPr>
      </p:pic>
      <p:sp>
        <p:nvSpPr>
          <p:cNvPr id="11" name="Text 6"/>
          <p:cNvSpPr/>
          <p:nvPr/>
        </p:nvSpPr>
        <p:spPr>
          <a:xfrm>
            <a:off x="8324046" y="2667397"/>
            <a:ext cx="2991767" cy="590550"/>
          </a:xfrm>
          <a:prstGeom prst="rect">
            <a:avLst/>
          </a:prstGeom>
          <a:noFill/>
          <a:ln/>
        </p:spPr>
        <p:txBody>
          <a:bodyPr wrap="square" lIns="0" tIns="0" rIns="0" bIns="0" rtlCol="0" anchor="t">
            <a:normAutofit/>
          </a:bodyPr>
          <a:lstStyle/>
          <a:p>
            <a:pPr algn="l" indent="0" marL="0">
              <a:lnSpc>
                <a:spcPct val="104000"/>
              </a:lnSpc>
              <a:buNone/>
            </a:pPr>
            <a:r>
              <a:rPr lang="en-US" sz="1850" b="1" dirty="0">
                <a:solidFill>
                  <a:srgbClr val="3C3939"/>
                </a:solidFill>
                <a:latin typeface="Inter Bold" pitchFamily="34" charset="0"/>
                <a:ea typeface="Inter Bold" pitchFamily="34" charset="-122"/>
                <a:cs typeface="Inter Bold" pitchFamily="34" charset="-120"/>
              </a:rPr>
              <a:t>Violence Is a Feature, Not a Bug</a:t>
            </a:r>
            <a:endParaRPr lang="en-US" sz="1850" dirty="0"/>
          </a:p>
        </p:txBody>
      </p:sp>
      <p:sp>
        <p:nvSpPr>
          <p:cNvPr id="12" name="Text 7"/>
          <p:cNvSpPr/>
          <p:nvPr/>
        </p:nvSpPr>
        <p:spPr>
          <a:xfrm>
            <a:off x="8324046" y="3348633"/>
            <a:ext cx="2991767" cy="1905099"/>
          </a:xfrm>
          <a:prstGeom prst="rect">
            <a:avLst/>
          </a:prstGeom>
          <a:noFill/>
          <a:ln/>
        </p:spPr>
        <p:txBody>
          <a:bodyPr wrap="square" lIns="0" tIns="0" rIns="0" bIns="0" rtlCol="0" anchor="t">
            <a:normAutofit/>
          </a:bodyPr>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Xunzi has a response to the "violence to nature" objection: yes, virtue requires reshaping nature — and this is precisely why ritual and education are necessary. The press frame is the point.</a:t>
            </a:r>
            <a:endParaRPr lang="en-US" sz="145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9">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Shape 0"/>
          <p:cNvSpPr/>
          <p:nvPr/>
        </p:nvSpPr>
        <p:spPr>
          <a:xfrm>
            <a:off x="661475" y="1585615"/>
            <a:ext cx="1455106" cy="444103"/>
          </a:xfrm>
          <a:prstGeom prst="roundRect">
            <a:avLst>
              <a:gd name="adj" fmla="val 17876"/>
            </a:avLst>
          </a:prstGeom>
          <a:solidFill>
            <a:srgbClr val="E1E1EA"/>
          </a:solidFill>
          <a:ln/>
        </p:spPr>
      </p:sp>
      <p:sp>
        <p:nvSpPr>
          <p:cNvPr id="4" name="Text 1"/>
          <p:cNvSpPr/>
          <p:nvPr/>
        </p:nvSpPr>
        <p:spPr>
          <a:xfrm>
            <a:off x="803156" y="1656457"/>
            <a:ext cx="1781329" cy="302419"/>
          </a:xfrm>
          <a:prstGeom prst="rect">
            <a:avLst/>
          </a:prstGeom>
          <a:noFill/>
          <a:ln/>
        </p:spPr>
        <p:txBody>
          <a:bodyPr wrap="none" lIns="0" tIns="0" rIns="0" bIns="0" rtlCol="0" anchor="t"/>
          <a:lstStyle/>
          <a:p>
            <a:pPr algn="l" indent="0" marL="0">
              <a:lnSpc>
                <a:spcPct val="133000"/>
              </a:lnSpc>
              <a:buNone/>
            </a:pPr>
            <a:r>
              <a:rPr lang="en-US" sz="1450" dirty="0">
                <a:solidFill>
                  <a:srgbClr val="3C3939"/>
                </a:solidFill>
                <a:latin typeface="Inter" pitchFamily="34" charset="0"/>
                <a:ea typeface="Inter" pitchFamily="34" charset="-122"/>
                <a:cs typeface="Inter" pitchFamily="34" charset="-120"/>
              </a:rPr>
              <a:t>KEY POINT 3</a:t>
            </a:r>
            <a:endParaRPr lang="en-US" sz="1450" dirty="0"/>
          </a:p>
        </p:txBody>
      </p:sp>
      <p:sp>
        <p:nvSpPr>
          <p:cNvPr id="5" name="Text 2"/>
          <p:cNvSpPr/>
          <p:nvPr/>
        </p:nvSpPr>
        <p:spPr>
          <a:xfrm>
            <a:off x="661475" y="2124174"/>
            <a:ext cx="6296860" cy="2037953"/>
          </a:xfrm>
          <a:prstGeom prst="rect">
            <a:avLst/>
          </a:prstGeom>
          <a:noFill/>
          <a:ln/>
        </p:spPr>
        <p:txBody>
          <a:bodyPr wrap="square" lIns="0" tIns="0" rIns="0" bIns="0" rtlCol="0" anchor="t">
            <a:normAutofit/>
          </a:bodyPr>
          <a:lstStyle/>
          <a:p>
            <a:pPr algn="l" indent="0" marL="0">
              <a:lnSpc>
                <a:spcPct val="104000"/>
              </a:lnSpc>
              <a:buNone/>
            </a:pPr>
            <a:r>
              <a:rPr lang="en-US" sz="6400" b="1" dirty="0">
                <a:solidFill>
                  <a:srgbClr val="1B1B27"/>
                </a:solidFill>
                <a:latin typeface="Inter Bold" pitchFamily="34" charset="0"/>
                <a:ea typeface="Inter Bold" pitchFamily="34" charset="-122"/>
                <a:cs typeface="Inter Bold" pitchFamily="34" charset="-120"/>
              </a:rPr>
              <a:t>The Ladder of Souls</a:t>
            </a:r>
            <a:endParaRPr lang="en-US" sz="6400" dirty="0"/>
          </a:p>
        </p:txBody>
      </p:sp>
      <p:sp>
        <p:nvSpPr>
          <p:cNvPr id="6" name="Text 3"/>
          <p:cNvSpPr/>
          <p:nvPr/>
        </p:nvSpPr>
        <p:spPr>
          <a:xfrm>
            <a:off x="661475" y="4516537"/>
            <a:ext cx="6296860" cy="755848"/>
          </a:xfrm>
          <a:prstGeom prst="rect">
            <a:avLst/>
          </a:prstGeom>
          <a:noFill/>
          <a:ln/>
        </p:spPr>
        <p:txBody>
          <a:bodyPr wrap="square" lIns="0" tIns="0" rIns="0" bIns="0" rtlCol="0" anchor="t">
            <a:normAutofit/>
          </a:bodyPr>
          <a:lstStyle/>
          <a:p>
            <a:pPr algn="l" indent="0" marL="0">
              <a:lnSpc>
                <a:spcPct val="133000"/>
              </a:lnSpc>
              <a:buNone/>
            </a:pPr>
            <a:r>
              <a:rPr lang="en-US" sz="1850" dirty="0">
                <a:solidFill>
                  <a:srgbClr val="3C3939"/>
                </a:solidFill>
                <a:latin typeface="Inter" pitchFamily="34" charset="0"/>
                <a:ea typeface="Inter" pitchFamily="34" charset="-122"/>
                <a:cs typeface="Inter" pitchFamily="34" charset="-120"/>
              </a:rPr>
              <a:t>The Complementarian Interpretation — and whether the disagreement is real.</a:t>
            </a:r>
            <a:endParaRPr lang="en-US" sz="185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30">
    <p:spTree>
      <p:nvGrpSpPr>
        <p:cNvPr id="1" name=""/>
        <p:cNvGrpSpPr/>
        <p:nvPr/>
      </p:nvGrpSpPr>
      <p:grpSpPr>
        <a:xfrm>
          <a:off x="0" y="0"/>
          <a:ext cx="0" cy="0"/>
          <a:chOff x="0" y="0"/>
          <a:chExt cx="0" cy="0"/>
        </a:xfrm>
      </p:grpSpPr>
      <p:sp>
        <p:nvSpPr>
          <p:cNvPr id="2" name="Text 0"/>
          <p:cNvSpPr/>
          <p:nvPr/>
        </p:nvSpPr>
        <p:spPr>
          <a:xfrm>
            <a:off x="661475" y="649684"/>
            <a:ext cx="6337340" cy="369193"/>
          </a:xfrm>
          <a:prstGeom prst="rect">
            <a:avLst/>
          </a:prstGeom>
          <a:noFill/>
          <a:ln/>
        </p:spPr>
        <p:txBody>
          <a:bodyPr wrap="none" lIns="0" tIns="0" rIns="0" bIns="0" rtlCol="0" anchor="t"/>
          <a:lstStyle/>
          <a:p>
            <a:pPr algn="l" indent="0" marL="0">
              <a:lnSpc>
                <a:spcPct val="104000"/>
              </a:lnSpc>
              <a:buNone/>
            </a:pPr>
            <a:r>
              <a:rPr lang="en-US" sz="2300" b="1" dirty="0">
                <a:solidFill>
                  <a:srgbClr val="1B1B27"/>
                </a:solidFill>
                <a:latin typeface="Inter Bold" pitchFamily="34" charset="0"/>
                <a:ea typeface="Inter Bold" pitchFamily="34" charset="-122"/>
                <a:cs typeface="Inter Bold" pitchFamily="34" charset="-120"/>
              </a:rPr>
              <a:t>The Ladder of Souls — Xunzi, Chapter 9</a:t>
            </a:r>
            <a:endParaRPr lang="en-US" sz="2300" dirty="0"/>
          </a:p>
        </p:txBody>
      </p:sp>
      <p:pic>
        <p:nvPicPr>
          <p:cNvPr id="3" name="Image 0" descr="preencoded.png">    </p:cNvPr>
          <p:cNvPicPr>
            <a:picLocks noChangeAspect="1"/>
          </p:cNvPicPr>
          <p:nvPr/>
        </p:nvPicPr>
        <p:blipFill>
          <a:blip r:embed="rId1"/>
          <a:stretch>
            <a:fillRect/>
          </a:stretch>
        </p:blipFill>
        <p:spPr>
          <a:xfrm>
            <a:off x="661475" y="1136948"/>
            <a:ext cx="8737381" cy="4876800"/>
          </a:xfrm>
          <a:prstGeom prst="rect">
            <a:avLst/>
          </a:prstGeom>
        </p:spPr>
      </p:pic>
      <p:sp>
        <p:nvSpPr>
          <p:cNvPr id="4" name="Text 1"/>
          <p:cNvSpPr/>
          <p:nvPr/>
        </p:nvSpPr>
        <p:spPr>
          <a:xfrm>
            <a:off x="661475" y="6080125"/>
            <a:ext cx="10868745" cy="283567"/>
          </a:xfrm>
          <a:prstGeom prst="rect">
            <a:avLst/>
          </a:prstGeom>
          <a:noFill/>
          <a:ln/>
        </p:spPr>
        <p:txBody>
          <a:bodyPr wrap="square" lIns="0" tIns="0" rIns="0" bIns="0" rtlCol="0" anchor="t">
            <a:normAutofit/>
          </a:bodyPr>
          <a:lstStyle/>
          <a:p>
            <a:pPr algn="l" indent="0" marL="0">
              <a:lnSpc>
                <a:spcPct val="100000"/>
              </a:lnSpc>
              <a:buNone/>
            </a:pPr>
            <a:r>
              <a:rPr lang="en-US" sz="900" dirty="0">
                <a:solidFill>
                  <a:srgbClr val="3C3939"/>
                </a:solidFill>
                <a:latin typeface="Inter" pitchFamily="34" charset="0"/>
                <a:ea typeface="Inter" pitchFamily="34" charset="-122"/>
                <a:cs typeface="Inter" pitchFamily="34" charset="-120"/>
              </a:rPr>
              <a:t>At first glance, this passage seems to support Mengzi: if humans are distinguished by having </a:t>
            </a:r>
            <a:pPr algn="l" indent="0" marL="0">
              <a:lnSpc>
                <a:spcPct val="100000"/>
              </a:lnSpc>
              <a:buNone/>
            </a:pPr>
            <a:r>
              <a:rPr lang="en-US" sz="900" i="1" dirty="0">
                <a:solidFill>
                  <a:srgbClr val="3C3939"/>
                </a:solidFill>
                <a:latin typeface="Inter" pitchFamily="34" charset="0"/>
                <a:ea typeface="Inter" pitchFamily="34" charset="-122"/>
                <a:cs typeface="Inter" pitchFamily="34" charset="-120"/>
              </a:rPr>
              <a:t>yi</a:t>
            </a:r>
            <a:pPr algn="l" indent="0" marL="0">
              <a:lnSpc>
                <a:spcPct val="100000"/>
              </a:lnSpc>
              <a:buNone/>
            </a:pPr>
            <a:r>
              <a:rPr lang="en-US" sz="900" dirty="0">
                <a:solidFill>
                  <a:srgbClr val="3C3939"/>
                </a:solidFill>
                <a:latin typeface="Inter" pitchFamily="34" charset="0"/>
                <a:ea typeface="Inter" pitchFamily="34" charset="-122"/>
                <a:cs typeface="Inter" pitchFamily="34" charset="-120"/>
              </a:rPr>
              <a:t>, does this not mean righteousness is part of human nature? Xunzi must explain how this fits with his rejection of innate virtue.</a:t>
            </a:r>
            <a:endParaRPr lang="en-US" sz="9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31">
    <p:spTree>
      <p:nvGrpSpPr>
        <p:cNvPr id="1" name=""/>
        <p:cNvGrpSpPr/>
        <p:nvPr/>
      </p:nvGrpSpPr>
      <p:grpSpPr>
        <a:xfrm>
          <a:off x="0" y="0"/>
          <a:ext cx="0" cy="0"/>
          <a:chOff x="0" y="0"/>
          <a:chExt cx="0" cy="0"/>
        </a:xfrm>
      </p:grpSpPr>
      <p:sp>
        <p:nvSpPr>
          <p:cNvPr id="2" name="Text 0"/>
          <p:cNvSpPr/>
          <p:nvPr/>
        </p:nvSpPr>
        <p:spPr>
          <a:xfrm>
            <a:off x="661475" y="668635"/>
            <a:ext cx="9582109" cy="635695"/>
          </a:xfrm>
          <a:prstGeom prst="rect">
            <a:avLst/>
          </a:prstGeom>
          <a:noFill/>
          <a:ln/>
        </p:spPr>
        <p:txBody>
          <a:bodyPr wrap="none" lIns="0" tIns="0" rIns="0" bIns="0" rtlCol="0" anchor="t"/>
          <a:lstStyle/>
          <a:p>
            <a:pPr algn="l" indent="0" marL="0">
              <a:lnSpc>
                <a:spcPct val="104000"/>
              </a:lnSpc>
              <a:buNone/>
            </a:pPr>
            <a:r>
              <a:rPr lang="en-US" sz="4000" b="1" dirty="0">
                <a:solidFill>
                  <a:srgbClr val="1B1B27"/>
                </a:solidFill>
                <a:latin typeface="Inter Bold" pitchFamily="34" charset="0"/>
                <a:ea typeface="Inter Bold" pitchFamily="34" charset="-122"/>
                <a:cs typeface="Inter Bold" pitchFamily="34" charset="-120"/>
              </a:rPr>
              <a:t>Contentful vs. Contentless Capacity</a:t>
            </a:r>
            <a:endParaRPr lang="en-US" sz="4000" dirty="0"/>
          </a:p>
        </p:txBody>
      </p:sp>
      <p:sp>
        <p:nvSpPr>
          <p:cNvPr id="3" name="Shape 1"/>
          <p:cNvSpPr/>
          <p:nvPr/>
        </p:nvSpPr>
        <p:spPr>
          <a:xfrm>
            <a:off x="661475" y="1654572"/>
            <a:ext cx="25399" cy="1498898"/>
          </a:xfrm>
          <a:prstGeom prst="roundRect">
            <a:avLst>
              <a:gd name="adj" fmla="val 60001"/>
            </a:avLst>
          </a:prstGeom>
          <a:solidFill>
            <a:srgbClr val="1B1B27"/>
          </a:solidFill>
          <a:ln/>
        </p:spPr>
      </p:sp>
      <p:sp>
        <p:nvSpPr>
          <p:cNvPr id="4" name="Text 2"/>
          <p:cNvSpPr/>
          <p:nvPr/>
        </p:nvSpPr>
        <p:spPr>
          <a:xfrm>
            <a:off x="966565" y="1851521"/>
            <a:ext cx="10563655" cy="1105098"/>
          </a:xfrm>
          <a:prstGeom prst="rect">
            <a:avLst/>
          </a:prstGeom>
          <a:noFill/>
          <a:ln/>
        </p:spPr>
        <p:txBody>
          <a:bodyPr wrap="square" lIns="0" tIns="0" rIns="0" bIns="0" rtlCol="0" anchor="t">
            <a:normAutofit/>
          </a:bodyPr>
          <a:lstStyle/>
          <a:p>
            <a:pPr algn="l" indent="0" marL="0">
              <a:lnSpc>
                <a:spcPct val="124000"/>
              </a:lnSpc>
              <a:buNone/>
            </a:pPr>
            <a:r>
              <a:rPr lang="en-US" sz="1600" dirty="0">
                <a:solidFill>
                  <a:srgbClr val="3C3939"/>
                </a:solidFill>
                <a:latin typeface="Inter" pitchFamily="34" charset="0"/>
                <a:ea typeface="Inter" pitchFamily="34" charset="-122"/>
                <a:cs typeface="Inter" pitchFamily="34" charset="-120"/>
              </a:rPr>
              <a:t>"Perhaps 'righteousness' in the ladder of souls passage refers to a capacity to learn a Way, but a </a:t>
            </a:r>
            <a:pPr algn="l" indent="0" marL="0">
              <a:lnSpc>
                <a:spcPct val="124000"/>
              </a:lnSpc>
              <a:buNone/>
            </a:pPr>
            <a:r>
              <a:rPr lang="en-US" sz="1600" b="1" dirty="0">
                <a:solidFill>
                  <a:srgbClr val="3C3939"/>
                </a:solidFill>
                <a:latin typeface="Inter Bold" pitchFamily="34" charset="0"/>
                <a:ea typeface="Inter Bold" pitchFamily="34" charset="-122"/>
                <a:cs typeface="Inter Bold" pitchFamily="34" charset="-120"/>
              </a:rPr>
              <a:t>contentless capacity</a:t>
            </a:r>
            <a:pPr algn="l" indent="0" marL="0">
              <a:lnSpc>
                <a:spcPct val="124000"/>
              </a:lnSpc>
              <a:spcAft>
                <a:spcPts val="1550"/>
              </a:spcAft>
              <a:buNone/>
            </a:pPr>
            <a:r>
              <a:rPr lang="en-US" sz="1600" dirty="0">
                <a:solidFill>
                  <a:srgbClr val="3C3939"/>
                </a:solidFill>
                <a:latin typeface="Inter" pitchFamily="34" charset="0"/>
                <a:ea typeface="Inter" pitchFamily="34" charset="-122"/>
                <a:cs typeface="Inter" pitchFamily="34" charset="-120"/>
              </a:rPr>
              <a:t>, in the sense that it does not innately favour any particular Way."</a:t>
            </a:r>
            <a:endParaRPr lang="en-US" sz="1600" dirty="0"/>
          </a:p>
          <a:p>
            <a:pPr algn="l" indent="0" marL="0">
              <a:lnSpc>
                <a:spcPct val="124000"/>
              </a:lnSpc>
              <a:buNone/>
            </a:pPr>
            <a:r>
              <a:rPr lang="en-US" sz="1600" dirty="0">
                <a:solidFill>
                  <a:srgbClr val="3C3939"/>
                </a:solidFill>
                <a:latin typeface="Inter" pitchFamily="34" charset="0"/>
                <a:ea typeface="Inter" pitchFamily="34" charset="-122"/>
                <a:cs typeface="Inter" pitchFamily="34" charset="-120"/>
              </a:rPr>
              <a:t>— Van Norden</a:t>
            </a:r>
            <a:endParaRPr lang="en-US" sz="1600" dirty="0"/>
          </a:p>
        </p:txBody>
      </p:sp>
      <p:sp>
        <p:nvSpPr>
          <p:cNvPr id="5" name="Text 3"/>
          <p:cNvSpPr/>
          <p:nvPr/>
        </p:nvSpPr>
        <p:spPr>
          <a:xfrm>
            <a:off x="661475" y="3350518"/>
            <a:ext cx="10868745" cy="605433"/>
          </a:xfrm>
          <a:prstGeom prst="rect">
            <a:avLst/>
          </a:prstGeom>
          <a:noFill/>
          <a:ln/>
        </p:spPr>
        <p:txBody>
          <a:bodyPr wrap="square" lIns="0" tIns="0" rIns="0" bIns="0" rtlCol="0" anchor="t">
            <a:normAutofit/>
          </a:bodyPr>
          <a:lstStyle/>
          <a:p>
            <a:pPr algn="l" indent="0" marL="0">
              <a:lnSpc>
                <a:spcPct val="124000"/>
              </a:lnSpc>
              <a:buNone/>
            </a:pPr>
            <a:r>
              <a:rPr lang="en-US" sz="1600" dirty="0">
                <a:solidFill>
                  <a:srgbClr val="3C3939"/>
                </a:solidFill>
                <a:latin typeface="Inter" pitchFamily="34" charset="0"/>
                <a:ea typeface="Inter" pitchFamily="34" charset="-122"/>
                <a:cs typeface="Inter" pitchFamily="34" charset="-120"/>
              </a:rPr>
              <a:t>For Xunzi, </a:t>
            </a:r>
            <a:pPr algn="l" indent="0" marL="0">
              <a:lnSpc>
                <a:spcPct val="124000"/>
              </a:lnSpc>
              <a:buNone/>
            </a:pPr>
            <a:r>
              <a:rPr lang="en-US" sz="1600" i="1" dirty="0">
                <a:solidFill>
                  <a:srgbClr val="3C3939"/>
                </a:solidFill>
                <a:latin typeface="Inter" pitchFamily="34" charset="0"/>
                <a:ea typeface="Inter" pitchFamily="34" charset="-122"/>
                <a:cs typeface="Inter" pitchFamily="34" charset="-120"/>
              </a:rPr>
              <a:t>yi</a:t>
            </a:r>
            <a:pPr algn="l" indent="0" marL="0">
              <a:lnSpc>
                <a:spcPct val="124000"/>
              </a:lnSpc>
              <a:buNone/>
            </a:pPr>
            <a:r>
              <a:rPr lang="en-US" sz="1600" dirty="0">
                <a:solidFill>
                  <a:srgbClr val="3C3939"/>
                </a:solidFill>
                <a:latin typeface="Inter" pitchFamily="34" charset="0"/>
                <a:ea typeface="Inter" pitchFamily="34" charset="-122"/>
                <a:cs typeface="Inter" pitchFamily="34" charset="-120"/>
              </a:rPr>
              <a:t> is not an innate moral sense but a </a:t>
            </a:r>
            <a:pPr algn="l" indent="0" marL="0">
              <a:lnSpc>
                <a:spcPct val="124000"/>
              </a:lnSpc>
              <a:buNone/>
            </a:pPr>
            <a:r>
              <a:rPr lang="en-US" sz="1600" i="1" dirty="0">
                <a:solidFill>
                  <a:srgbClr val="3C3939"/>
                </a:solidFill>
                <a:latin typeface="Inter" pitchFamily="34" charset="0"/>
                <a:ea typeface="Inter" pitchFamily="34" charset="-122"/>
                <a:cs typeface="Inter" pitchFamily="34" charset="-120"/>
              </a:rPr>
              <a:t>learned capacity</a:t>
            </a:r>
            <a:pPr algn="l" indent="0" marL="0">
              <a:lnSpc>
                <a:spcPct val="124000"/>
              </a:lnSpc>
              <a:buNone/>
            </a:pPr>
            <a:r>
              <a:rPr lang="en-US" sz="1600" dirty="0">
                <a:solidFill>
                  <a:srgbClr val="3C3939"/>
                </a:solidFill>
                <a:latin typeface="Inter" pitchFamily="34" charset="0"/>
                <a:ea typeface="Inter" pitchFamily="34" charset="-122"/>
                <a:cs typeface="Inter" pitchFamily="34" charset="-120"/>
              </a:rPr>
              <a:t> — the ability, acquired through ritual education, to make social distinctions and act appropriately.</a:t>
            </a:r>
            <a:endParaRPr lang="en-US" sz="1600" dirty="0"/>
          </a:p>
        </p:txBody>
      </p:sp>
      <p:sp>
        <p:nvSpPr>
          <p:cNvPr id="6" name="Shape 4"/>
          <p:cNvSpPr/>
          <p:nvPr/>
        </p:nvSpPr>
        <p:spPr>
          <a:xfrm>
            <a:off x="515032" y="4152900"/>
            <a:ext cx="5479119" cy="2036465"/>
          </a:xfrm>
          <a:prstGeom prst="roundRect">
            <a:avLst>
              <a:gd name="adj" fmla="val 7192"/>
            </a:avLst>
          </a:prstGeom>
          <a:solidFill>
            <a:srgbClr val="1B1B27"/>
          </a:solidFill>
          <a:ln/>
        </p:spPr>
      </p:sp>
      <p:sp>
        <p:nvSpPr>
          <p:cNvPr id="7" name="Text 5"/>
          <p:cNvSpPr/>
          <p:nvPr/>
        </p:nvSpPr>
        <p:spPr>
          <a:xfrm>
            <a:off x="718425" y="4328021"/>
            <a:ext cx="3471379" cy="317798"/>
          </a:xfrm>
          <a:prstGeom prst="rect">
            <a:avLst/>
          </a:prstGeom>
          <a:noFill/>
          <a:ln/>
        </p:spPr>
        <p:txBody>
          <a:bodyPr wrap="none" lIns="0" tIns="0" rIns="0" bIns="0" rtlCol="0" anchor="t"/>
          <a:lstStyle/>
          <a:p>
            <a:pPr algn="l" indent="0" marL="0">
              <a:lnSpc>
                <a:spcPct val="104000"/>
              </a:lnSpc>
              <a:buNone/>
            </a:pPr>
            <a:r>
              <a:rPr lang="en-US" sz="2000" b="1" dirty="0">
                <a:solidFill>
                  <a:srgbClr val="FFFFFF"/>
                </a:solidFill>
                <a:latin typeface="Inter Bold" pitchFamily="34" charset="0"/>
                <a:ea typeface="Inter Bold" pitchFamily="34" charset="-122"/>
                <a:cs typeface="Inter Bold" pitchFamily="34" charset="-120"/>
              </a:rPr>
              <a:t>The Language Analogy</a:t>
            </a:r>
            <a:endParaRPr lang="en-US" sz="2000" dirty="0"/>
          </a:p>
        </p:txBody>
      </p:sp>
      <p:sp>
        <p:nvSpPr>
          <p:cNvPr id="8" name="Text 6"/>
          <p:cNvSpPr/>
          <p:nvPr/>
        </p:nvSpPr>
        <p:spPr>
          <a:xfrm>
            <a:off x="718425" y="4820940"/>
            <a:ext cx="5072332" cy="1210866"/>
          </a:xfrm>
          <a:prstGeom prst="rect">
            <a:avLst/>
          </a:prstGeom>
          <a:noFill/>
          <a:ln/>
        </p:spPr>
        <p:txBody>
          <a:bodyPr wrap="square" lIns="0" tIns="0" rIns="0" bIns="0" rtlCol="0" anchor="t">
            <a:normAutofit/>
          </a:bodyPr>
          <a:lstStyle/>
          <a:p>
            <a:pPr algn="l" indent="0" marL="0">
              <a:lnSpc>
                <a:spcPct val="124000"/>
              </a:lnSpc>
              <a:buNone/>
            </a:pPr>
            <a:r>
              <a:rPr lang="en-US" sz="1600" dirty="0">
                <a:solidFill>
                  <a:srgbClr val="FFFFFF"/>
                </a:solidFill>
                <a:latin typeface="Inter" pitchFamily="34" charset="0"/>
                <a:ea typeface="Inter" pitchFamily="34" charset="-122"/>
                <a:cs typeface="Inter" pitchFamily="34" charset="-120"/>
              </a:rPr>
              <a:t>"The children of the Han, Yue, Yi, and Mo peoples all cry with the same sound at birth, but when grown they have different customs, because </a:t>
            </a:r>
            <a:pPr algn="l" indent="0" marL="0">
              <a:lnSpc>
                <a:spcPct val="124000"/>
              </a:lnSpc>
              <a:buNone/>
            </a:pPr>
            <a:r>
              <a:rPr lang="en-US" sz="1600" i="1" dirty="0">
                <a:solidFill>
                  <a:srgbClr val="FFFFFF"/>
                </a:solidFill>
                <a:latin typeface="Inter" pitchFamily="34" charset="0"/>
                <a:ea typeface="Inter" pitchFamily="34" charset="-122"/>
                <a:cs typeface="Inter" pitchFamily="34" charset="-120"/>
              </a:rPr>
              <a:t>teaching</a:t>
            </a:r>
            <a:pPr algn="l" indent="0" marL="0">
              <a:lnSpc>
                <a:spcPct val="124000"/>
              </a:lnSpc>
              <a:buNone/>
            </a:pPr>
            <a:r>
              <a:rPr lang="en-US" sz="1600" dirty="0">
                <a:solidFill>
                  <a:srgbClr val="FFFFFF"/>
                </a:solidFill>
                <a:latin typeface="Inter" pitchFamily="34" charset="0"/>
                <a:ea typeface="Inter" pitchFamily="34" charset="-122"/>
                <a:cs typeface="Inter" pitchFamily="34" charset="-120"/>
              </a:rPr>
              <a:t> makes them be this way."</a:t>
            </a:r>
            <a:endParaRPr lang="en-US" sz="1600" dirty="0"/>
          </a:p>
        </p:txBody>
      </p:sp>
      <p:sp>
        <p:nvSpPr>
          <p:cNvPr id="9" name="Text 7"/>
          <p:cNvSpPr/>
          <p:nvPr/>
        </p:nvSpPr>
        <p:spPr>
          <a:xfrm>
            <a:off x="6350337" y="4328021"/>
            <a:ext cx="3434768" cy="317798"/>
          </a:xfrm>
          <a:prstGeom prst="rect">
            <a:avLst/>
          </a:prstGeom>
          <a:noFill/>
          <a:ln/>
        </p:spPr>
        <p:txBody>
          <a:bodyPr wrap="none" lIns="0" tIns="0" rIns="0" bIns="0" rtlCol="0" anchor="t"/>
          <a:lstStyle/>
          <a:p>
            <a:pPr algn="l" indent="0" marL="0">
              <a:lnSpc>
                <a:spcPct val="104000"/>
              </a:lnSpc>
              <a:buNone/>
            </a:pPr>
            <a:r>
              <a:rPr lang="en-US" sz="2000" b="1" dirty="0">
                <a:solidFill>
                  <a:srgbClr val="1B1B27"/>
                </a:solidFill>
                <a:latin typeface="Inter Bold" pitchFamily="34" charset="0"/>
                <a:ea typeface="Inter Bold" pitchFamily="34" charset="-122"/>
                <a:cs typeface="Inter Bold" pitchFamily="34" charset="-120"/>
              </a:rPr>
              <a:t>The Crucial Distinction</a:t>
            </a:r>
            <a:endParaRPr lang="en-US" sz="2000" dirty="0"/>
          </a:p>
        </p:txBody>
      </p:sp>
      <p:sp>
        <p:nvSpPr>
          <p:cNvPr id="10" name="Text 8"/>
          <p:cNvSpPr/>
          <p:nvPr/>
        </p:nvSpPr>
        <p:spPr>
          <a:xfrm>
            <a:off x="6350337" y="4820940"/>
            <a:ext cx="5186233" cy="908149"/>
          </a:xfrm>
          <a:prstGeom prst="rect">
            <a:avLst/>
          </a:prstGeom>
          <a:noFill/>
          <a:ln/>
        </p:spPr>
        <p:txBody>
          <a:bodyPr wrap="square" lIns="0" tIns="0" rIns="0" bIns="0" rtlCol="0" anchor="t">
            <a:normAutofit/>
          </a:bodyPr>
          <a:lstStyle/>
          <a:p>
            <a:pPr algn="l" indent="0" marL="0">
              <a:lnSpc>
                <a:spcPct val="124000"/>
              </a:lnSpc>
              <a:buNone/>
            </a:pPr>
            <a:r>
              <a:rPr lang="en-US" sz="1600" dirty="0">
                <a:solidFill>
                  <a:srgbClr val="3C3939"/>
                </a:solidFill>
                <a:latin typeface="Inter" pitchFamily="34" charset="0"/>
                <a:ea typeface="Inter" pitchFamily="34" charset="-122"/>
                <a:cs typeface="Inter" pitchFamily="34" charset="-120"/>
              </a:rPr>
              <a:t>Mengzi's sprouts provide </a:t>
            </a:r>
            <a:pPr algn="l" indent="0" marL="0">
              <a:lnSpc>
                <a:spcPct val="124000"/>
              </a:lnSpc>
              <a:buNone/>
            </a:pPr>
            <a:r>
              <a:rPr lang="en-US" sz="1600" b="1" dirty="0">
                <a:solidFill>
                  <a:srgbClr val="3C3939"/>
                </a:solidFill>
                <a:latin typeface="Inter Bold" pitchFamily="34" charset="0"/>
                <a:ea typeface="Inter Bold" pitchFamily="34" charset="-122"/>
                <a:cs typeface="Inter Bold" pitchFamily="34" charset="-120"/>
              </a:rPr>
              <a:t>specific moral content</a:t>
            </a:r>
            <a:pPr algn="l" indent="0" marL="0">
              <a:lnSpc>
                <a:spcPct val="124000"/>
              </a:lnSpc>
              <a:buNone/>
            </a:pPr>
            <a:r>
              <a:rPr lang="en-US" sz="1600" dirty="0">
                <a:solidFill>
                  <a:srgbClr val="3C3939"/>
                </a:solidFill>
                <a:latin typeface="Inter" pitchFamily="34" charset="0"/>
                <a:ea typeface="Inter" pitchFamily="34" charset="-122"/>
                <a:cs typeface="Inter" pitchFamily="34" charset="-120"/>
              </a:rPr>
              <a:t>. Xunzi's nature provides only the </a:t>
            </a:r>
            <a:pPr algn="l" indent="0" marL="0">
              <a:lnSpc>
                <a:spcPct val="124000"/>
              </a:lnSpc>
              <a:buNone/>
            </a:pPr>
            <a:r>
              <a:rPr lang="en-US" sz="1600" b="1" dirty="0">
                <a:solidFill>
                  <a:srgbClr val="3C3939"/>
                </a:solidFill>
                <a:latin typeface="Inter Bold" pitchFamily="34" charset="0"/>
                <a:ea typeface="Inter Bold" pitchFamily="34" charset="-122"/>
                <a:cs typeface="Inter Bold" pitchFamily="34" charset="-120"/>
              </a:rPr>
              <a:t>form</a:t>
            </a:r>
            <a:pPr algn="l" indent="0" marL="0">
              <a:lnSpc>
                <a:spcPct val="124000"/>
              </a:lnSpc>
              <a:buNone/>
            </a:pPr>
            <a:r>
              <a:rPr lang="en-US" sz="1600" dirty="0">
                <a:solidFill>
                  <a:srgbClr val="3C3939"/>
                </a:solidFill>
                <a:latin typeface="Inter" pitchFamily="34" charset="0"/>
                <a:ea typeface="Inter" pitchFamily="34" charset="-122"/>
                <a:cs typeface="Inter" pitchFamily="34" charset="-120"/>
              </a:rPr>
              <a:t> of moral capacity — contentless, awaiting instruction.</a:t>
            </a:r>
            <a:endParaRPr lang="en-US" sz="16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 32">
    <p:spTree>
      <p:nvGrpSpPr>
        <p:cNvPr id="1" name=""/>
        <p:cNvGrpSpPr/>
        <p:nvPr/>
      </p:nvGrpSpPr>
      <p:grpSpPr>
        <a:xfrm>
          <a:off x="0" y="0"/>
          <a:ext cx="0" cy="0"/>
          <a:chOff x="0" y="0"/>
          <a:chExt cx="0" cy="0"/>
        </a:xfrm>
      </p:grpSpPr>
      <p:sp>
        <p:nvSpPr>
          <p:cNvPr id="2" name="Text 0"/>
          <p:cNvSpPr/>
          <p:nvPr/>
        </p:nvSpPr>
        <p:spPr>
          <a:xfrm>
            <a:off x="661475" y="1275854"/>
            <a:ext cx="10945142" cy="627559"/>
          </a:xfrm>
          <a:prstGeom prst="rect">
            <a:avLst/>
          </a:prstGeom>
          <a:noFill/>
          <a:ln/>
        </p:spPr>
        <p:txBody>
          <a:bodyPr wrap="none" lIns="0" tIns="0" rIns="0" bIns="0" rtlCol="0" anchor="t"/>
          <a:lstStyle/>
          <a:p>
            <a:pPr algn="l" indent="0" marL="0">
              <a:lnSpc>
                <a:spcPct val="104000"/>
              </a:lnSpc>
              <a:buNone/>
            </a:pPr>
            <a:r>
              <a:rPr lang="en-US" sz="3950" b="1" dirty="0">
                <a:solidFill>
                  <a:srgbClr val="1B1B27"/>
                </a:solidFill>
                <a:latin typeface="Inter Bold" pitchFamily="34" charset="0"/>
                <a:ea typeface="Inter Bold" pitchFamily="34" charset="-122"/>
                <a:cs typeface="Inter Bold" pitchFamily="34" charset="-120"/>
              </a:rPr>
              <a:t>"Anyone on the Streets Can Become a Yu"</a:t>
            </a:r>
            <a:endParaRPr lang="en-US" sz="3950" dirty="0"/>
          </a:p>
        </p:txBody>
      </p:sp>
      <p:sp>
        <p:nvSpPr>
          <p:cNvPr id="3" name="Shape 1"/>
          <p:cNvSpPr/>
          <p:nvPr/>
        </p:nvSpPr>
        <p:spPr>
          <a:xfrm>
            <a:off x="661475" y="2244824"/>
            <a:ext cx="25399" cy="1467445"/>
          </a:xfrm>
          <a:prstGeom prst="roundRect">
            <a:avLst>
              <a:gd name="adj" fmla="val 60001"/>
            </a:avLst>
          </a:prstGeom>
          <a:solidFill>
            <a:srgbClr val="1B1B27"/>
          </a:solidFill>
          <a:ln/>
        </p:spPr>
      </p:sp>
      <p:sp>
        <p:nvSpPr>
          <p:cNvPr id="4" name="Text 2"/>
          <p:cNvSpPr/>
          <p:nvPr/>
        </p:nvSpPr>
        <p:spPr>
          <a:xfrm>
            <a:off x="962695" y="2436813"/>
            <a:ext cx="10567525" cy="1083469"/>
          </a:xfrm>
          <a:prstGeom prst="rect">
            <a:avLst/>
          </a:prstGeom>
          <a:noFill/>
          <a:ln/>
        </p:spPr>
        <p:txBody>
          <a:bodyPr wrap="square" lIns="0" tIns="0" rIns="0" bIns="0" rtlCol="0" anchor="t">
            <a:normAutofit/>
          </a:bodyPr>
          <a:lstStyle/>
          <a:p>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"People on the streets all have the material for knowing </a:t>
            </a:r>
            <a:pPr algn="l" indent="0" marL="0">
              <a:lnSpc>
                <a:spcPct val="123000"/>
              </a:lnSpc>
              <a:buNone/>
            </a:pPr>
            <a:r>
              <a:rPr lang="en-US" sz="1550" i="1" dirty="0">
                <a:solidFill>
                  <a:srgbClr val="3C3939"/>
                </a:solidFill>
                <a:latin typeface="Inter" pitchFamily="34" charset="0"/>
                <a:ea typeface="Inter" pitchFamily="34" charset="-122"/>
                <a:cs typeface="Inter" pitchFamily="34" charset="-120"/>
              </a:rPr>
              <a:t>ren</a:t>
            </a:r>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 </a:t>
            </a:r>
            <a:pPr algn="l" indent="0" marL="0">
              <a:lnSpc>
                <a:spcPct val="123000"/>
              </a:lnSpc>
              <a:buNone/>
            </a:pPr>
            <a:r>
              <a:rPr lang="en-US" sz="1550" i="1" dirty="0">
                <a:solidFill>
                  <a:srgbClr val="3C3939"/>
                </a:solidFill>
                <a:latin typeface="Inter" pitchFamily="34" charset="0"/>
                <a:ea typeface="Inter" pitchFamily="34" charset="-122"/>
                <a:cs typeface="Inter" pitchFamily="34" charset="-120"/>
              </a:rPr>
              <a:t>yi</a:t>
            </a:r>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 lawfulness, and correctness, and they all have the equipment for practising </a:t>
            </a:r>
            <a:pPr algn="l" indent="0" marL="0">
              <a:lnSpc>
                <a:spcPct val="123000"/>
              </a:lnSpc>
              <a:buNone/>
            </a:pPr>
            <a:r>
              <a:rPr lang="en-US" sz="1550" i="1" dirty="0">
                <a:solidFill>
                  <a:srgbClr val="3C3939"/>
                </a:solidFill>
                <a:latin typeface="Inter" pitchFamily="34" charset="0"/>
                <a:ea typeface="Inter" pitchFamily="34" charset="-122"/>
                <a:cs typeface="Inter" pitchFamily="34" charset="-120"/>
              </a:rPr>
              <a:t>ren</a:t>
            </a:r>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 </a:t>
            </a:r>
            <a:pPr algn="l" indent="0" marL="0">
              <a:lnSpc>
                <a:spcPct val="123000"/>
              </a:lnSpc>
              <a:buNone/>
            </a:pPr>
            <a:r>
              <a:rPr lang="en-US" sz="1550" i="1" dirty="0">
                <a:solidFill>
                  <a:srgbClr val="3C3939"/>
                </a:solidFill>
                <a:latin typeface="Inter" pitchFamily="34" charset="0"/>
                <a:ea typeface="Inter" pitchFamily="34" charset="-122"/>
                <a:cs typeface="Inter" pitchFamily="34" charset="-120"/>
              </a:rPr>
              <a:t>yi</a:t>
            </a:r>
            <a:pPr algn="l" indent="0" marL="0">
              <a:lnSpc>
                <a:spcPct val="123000"/>
              </a:lnSpc>
              <a:spcAft>
                <a:spcPts val="1500"/>
              </a:spcAft>
              <a:buNone/>
            </a:pPr>
            <a:r>
              <a:rPr lang="en-US" sz="1550" dirty="0">
                <a:solidFill>
                  <a:srgbClr val="3C3939"/>
                </a:solidFill>
                <a:latin typeface="Inter" pitchFamily="34" charset="0"/>
                <a:ea typeface="Inter" pitchFamily="34" charset="-122"/>
                <a:cs typeface="Inter" pitchFamily="34" charset="-120"/>
              </a:rPr>
              <a:t>, lawfulness, and correctness."</a:t>
            </a:r>
            <a:endParaRPr lang="en-US" sz="1550" dirty="0"/>
          </a:p>
          <a:p>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 Xunzi, Chapter 23</a:t>
            </a:r>
            <a:endParaRPr lang="en-US" sz="1550" dirty="0"/>
          </a:p>
        </p:txBody>
      </p:sp>
      <p:sp>
        <p:nvSpPr>
          <p:cNvPr id="5" name="Text 3"/>
          <p:cNvSpPr/>
          <p:nvPr/>
        </p:nvSpPr>
        <p:spPr>
          <a:xfrm>
            <a:off x="661475" y="3904258"/>
            <a:ext cx="10868745" cy="1677789"/>
          </a:xfrm>
          <a:prstGeom prst="rect">
            <a:avLst/>
          </a:prstGeom>
          <a:noFill/>
          <a:ln/>
        </p:spPr>
        <p:txBody>
          <a:bodyPr wrap="square" lIns="0" tIns="0" rIns="0" bIns="0" rtlCol="0" anchor="t">
            <a:normAutofit/>
          </a:bodyPr>
          <a:lstStyle/>
          <a:p>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Yu was a sage-king defined by </a:t>
            </a:r>
            <a:pPr algn="l" indent="0" marL="0">
              <a:lnSpc>
                <a:spcPct val="123000"/>
              </a:lnSpc>
              <a:buNone/>
            </a:pPr>
            <a:r>
              <a:rPr lang="en-US" sz="1550" i="1" dirty="0">
                <a:solidFill>
                  <a:srgbClr val="3C3939"/>
                </a:solidFill>
                <a:latin typeface="Inter" pitchFamily="34" charset="0"/>
                <a:ea typeface="Inter" pitchFamily="34" charset="-122"/>
                <a:cs typeface="Inter" pitchFamily="34" charset="-120"/>
              </a:rPr>
              <a:t>ren</a:t>
            </a:r>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 </a:t>
            </a:r>
            <a:pPr algn="l" indent="0" marL="0">
              <a:lnSpc>
                <a:spcPct val="123000"/>
              </a:lnSpc>
              <a:buNone/>
            </a:pPr>
            <a:r>
              <a:rPr lang="en-US" sz="1550" i="1" dirty="0">
                <a:solidFill>
                  <a:srgbClr val="3C3939"/>
                </a:solidFill>
                <a:latin typeface="Inter" pitchFamily="34" charset="0"/>
                <a:ea typeface="Inter" pitchFamily="34" charset="-122"/>
                <a:cs typeface="Inter" pitchFamily="34" charset="-120"/>
              </a:rPr>
              <a:t>yi</a:t>
            </a:r>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 lawfulness, and correctness. This passage seems to concede everything to Mengzi — but Xunzi immediately qualifies: </a:t>
            </a:r>
            <a:pPr algn="l" indent="0" marL="0">
              <a:lnSpc>
                <a:spcPct val="123000"/>
              </a:lnSpc>
              <a:spcAft>
                <a:spcPts val="1500"/>
              </a:spcAft>
              <a:buNone/>
            </a:pPr>
            <a:r>
              <a:rPr lang="en-US" sz="1550" b="1" dirty="0">
                <a:solidFill>
                  <a:srgbClr val="3C3939"/>
                </a:solidFill>
                <a:latin typeface="Inter Bold" pitchFamily="34" charset="0"/>
                <a:ea typeface="Inter Bold" pitchFamily="34" charset="-122"/>
                <a:cs typeface="Inter Bold" pitchFamily="34" charset="-120"/>
              </a:rPr>
              <a:t>"They can do it, but they cannot be made to do it."</a:t>
            </a:r>
            <a:endParaRPr lang="en-US" sz="1550" dirty="0"/>
          </a:p>
          <a:p>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The capacity to </a:t>
            </a:r>
            <a:pPr algn="l" indent="0" marL="0">
              <a:lnSpc>
                <a:spcPct val="123000"/>
              </a:lnSpc>
              <a:buNone/>
            </a:pPr>
            <a:r>
              <a:rPr lang="en-US" sz="1550" i="1" dirty="0">
                <a:solidFill>
                  <a:srgbClr val="3C3939"/>
                </a:solidFill>
                <a:latin typeface="Inter" pitchFamily="34" charset="0"/>
                <a:ea typeface="Inter" pitchFamily="34" charset="-122"/>
                <a:cs typeface="Inter" pitchFamily="34" charset="-120"/>
              </a:rPr>
              <a:t>learn</a:t>
            </a:r>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 virtue is not itself a virtuous tendency. It is merely the precondition for becoming virtuous through deliberate effort, teachers, ritual, and the transformative power of the sages. This is NOT a concession to Mengzi.</a:t>
            </a:r>
            <a:endParaRPr lang="en-US" sz="155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 33">
    <p:spTree>
      <p:nvGrpSpPr>
        <p:cNvPr id="1" name=""/>
        <p:cNvGrpSpPr/>
        <p:nvPr/>
      </p:nvGrpSpPr>
      <p:grpSpPr>
        <a:xfrm>
          <a:off x="0" y="0"/>
          <a:ext cx="0" cy="0"/>
          <a:chOff x="0" y="0"/>
          <a:chExt cx="0" cy="0"/>
        </a:xfrm>
      </p:grpSpPr>
      <p:sp>
        <p:nvSpPr>
          <p:cNvPr id="2" name="Text 0"/>
          <p:cNvSpPr/>
          <p:nvPr/>
        </p:nvSpPr>
        <p:spPr>
          <a:xfrm>
            <a:off x="661475" y="863600"/>
            <a:ext cx="11119366" cy="738287"/>
          </a:xfrm>
          <a:prstGeom prst="rect">
            <a:avLst/>
          </a:prstGeom>
          <a:noFill/>
          <a:ln/>
        </p:spPr>
        <p:txBody>
          <a:bodyPr wrap="none" lIns="0" tIns="0" rIns="0" bIns="0" rtlCol="0" anchor="t"/>
          <a:lstStyle/>
          <a:p>
            <a:pPr algn="l" indent="0" marL="0">
              <a:lnSpc>
                <a:spcPct val="104000"/>
              </a:lnSpc>
              <a:buNone/>
            </a:pPr>
            <a:r>
              <a:rPr lang="en-US" sz="4650" b="1" dirty="0">
                <a:solidFill>
                  <a:srgbClr val="1B1B27"/>
                </a:solidFill>
                <a:latin typeface="Inter Bold" pitchFamily="34" charset="0"/>
                <a:ea typeface="Inter Bold" pitchFamily="34" charset="-122"/>
                <a:cs typeface="Inter Bold" pitchFamily="34" charset="-120"/>
              </a:rPr>
              <a:t>The Complementarian Interpretation</a:t>
            </a:r>
            <a:endParaRPr lang="en-US" sz="4650" dirty="0"/>
          </a:p>
        </p:txBody>
      </p:sp>
      <p:sp>
        <p:nvSpPr>
          <p:cNvPr id="3" name="Shape 1"/>
          <p:cNvSpPr/>
          <p:nvPr/>
        </p:nvSpPr>
        <p:spPr>
          <a:xfrm>
            <a:off x="661475" y="2074366"/>
            <a:ext cx="10868745" cy="2142530"/>
          </a:xfrm>
          <a:prstGeom prst="roundRect">
            <a:avLst>
              <a:gd name="adj" fmla="val 4632"/>
            </a:avLst>
          </a:prstGeom>
          <a:solidFill>
            <a:srgbClr val="F2EEEE"/>
          </a:solidFill>
          <a:ln w="12700">
            <a:solidFill>
              <a:srgbClr val="D8D4D4"/>
            </a:solidFill>
            <a:prstDash val="solid"/>
          </a:ln>
        </p:spPr>
      </p:sp>
      <p:sp>
        <p:nvSpPr>
          <p:cNvPr id="4" name="Shape 2"/>
          <p:cNvSpPr/>
          <p:nvPr/>
        </p:nvSpPr>
        <p:spPr>
          <a:xfrm>
            <a:off x="674175" y="2087066"/>
            <a:ext cx="5421673" cy="2117130"/>
          </a:xfrm>
          <a:prstGeom prst="rect">
            <a:avLst/>
          </a:prstGeom>
          <a:solidFill>
            <a:srgbClr val="F2EEEE"/>
          </a:solidFill>
          <a:ln/>
        </p:spPr>
      </p:sp>
      <p:sp>
        <p:nvSpPr>
          <p:cNvPr id="5" name="Text 3"/>
          <p:cNvSpPr/>
          <p:nvPr/>
        </p:nvSpPr>
        <p:spPr>
          <a:xfrm>
            <a:off x="910408" y="2323306"/>
            <a:ext cx="3545989" cy="369193"/>
          </a:xfrm>
          <a:prstGeom prst="rect">
            <a:avLst/>
          </a:prstGeom>
          <a:noFill/>
          <a:ln/>
        </p:spPr>
        <p:txBody>
          <a:bodyPr wrap="none" lIns="0" tIns="0" rIns="0" bIns="0" rtlCol="0" anchor="t"/>
          <a:lstStyle/>
          <a:p>
            <a:pPr algn="l" indent="0" marL="0">
              <a:lnSpc>
                <a:spcPct val="104000"/>
              </a:lnSpc>
              <a:buNone/>
            </a:pPr>
            <a:r>
              <a:rPr lang="en-US" sz="2300" b="1" dirty="0">
                <a:solidFill>
                  <a:srgbClr val="3C3939"/>
                </a:solidFill>
                <a:latin typeface="Inter Bold" pitchFamily="34" charset="0"/>
                <a:ea typeface="Inter Bold" pitchFamily="34" charset="-122"/>
                <a:cs typeface="Inter Bold" pitchFamily="34" charset="-120"/>
              </a:rPr>
              <a:t>Mengzi — Glass Half Full</a:t>
            </a:r>
            <a:endParaRPr lang="en-US" sz="2300" dirty="0"/>
          </a:p>
        </p:txBody>
      </p:sp>
      <p:sp>
        <p:nvSpPr>
          <p:cNvPr id="6" name="Text 4"/>
          <p:cNvSpPr/>
          <p:nvPr/>
        </p:nvSpPr>
        <p:spPr>
          <a:xfrm>
            <a:off x="910408" y="2834184"/>
            <a:ext cx="4949205" cy="1133773"/>
          </a:xfrm>
          <a:prstGeom prst="rect">
            <a:avLst/>
          </a:prstGeom>
          <a:noFill/>
          <a:ln/>
        </p:spPr>
        <p:txBody>
          <a:bodyPr wrap="square" lIns="0" tIns="0" rIns="0" bIns="0" rtlCol="0" anchor="t">
            <a:normAutofit/>
          </a:bodyPr>
          <a:lstStyle/>
          <a:p>
            <a:pPr algn="l" indent="0" marL="0">
              <a:lnSpc>
                <a:spcPct val="133000"/>
              </a:lnSpc>
              <a:buNone/>
            </a:pPr>
            <a:r>
              <a:rPr lang="en-US" sz="1850" dirty="0">
                <a:solidFill>
                  <a:srgbClr val="3C3939"/>
                </a:solidFill>
                <a:latin typeface="Inter" pitchFamily="34" charset="0"/>
                <a:ea typeface="Inter" pitchFamily="34" charset="-122"/>
                <a:cs typeface="Inter" pitchFamily="34" charset="-120"/>
              </a:rPr>
              <a:t>Stresses the </a:t>
            </a:r>
            <a:pPr algn="l" indent="0" marL="0">
              <a:lnSpc>
                <a:spcPct val="133000"/>
              </a:lnSpc>
              <a:buNone/>
            </a:pPr>
            <a:r>
              <a:rPr lang="en-US" sz="1850" i="1" dirty="0">
                <a:solidFill>
                  <a:srgbClr val="3C3939"/>
                </a:solidFill>
                <a:latin typeface="Inter" pitchFamily="34" charset="0"/>
                <a:ea typeface="Inter" pitchFamily="34" charset="-122"/>
                <a:cs typeface="Inter" pitchFamily="34" charset="-120"/>
              </a:rPr>
              <a:t>potential</a:t>
            </a:r>
            <a:pPr algn="l" indent="0" marL="0">
              <a:lnSpc>
                <a:spcPct val="133000"/>
              </a:lnSpc>
              <a:buNone/>
            </a:pPr>
            <a:r>
              <a:rPr lang="en-US" sz="1850" dirty="0">
                <a:solidFill>
                  <a:srgbClr val="3C3939"/>
                </a:solidFill>
                <a:latin typeface="Inter" pitchFamily="34" charset="0"/>
                <a:ea typeface="Inter" pitchFamily="34" charset="-122"/>
                <a:cs typeface="Inter" pitchFamily="34" charset="-120"/>
              </a:rPr>
              <a:t> for virtue. Human nature is the seed; cultivation nurtures it into full growth.</a:t>
            </a:r>
            <a:endParaRPr lang="en-US" sz="1850" dirty="0"/>
          </a:p>
        </p:txBody>
      </p:sp>
      <p:sp>
        <p:nvSpPr>
          <p:cNvPr id="7" name="Shape 5"/>
          <p:cNvSpPr/>
          <p:nvPr/>
        </p:nvSpPr>
        <p:spPr>
          <a:xfrm>
            <a:off x="6095848" y="2087066"/>
            <a:ext cx="5421673" cy="2117130"/>
          </a:xfrm>
          <a:prstGeom prst="rect">
            <a:avLst/>
          </a:prstGeom>
          <a:solidFill>
            <a:srgbClr val="F2EEEE"/>
          </a:solidFill>
          <a:ln/>
        </p:spPr>
      </p:sp>
      <p:sp>
        <p:nvSpPr>
          <p:cNvPr id="8" name="Shape 6"/>
          <p:cNvSpPr/>
          <p:nvPr/>
        </p:nvSpPr>
        <p:spPr>
          <a:xfrm>
            <a:off x="6095848" y="2087066"/>
            <a:ext cx="31749" cy="2117130"/>
          </a:xfrm>
          <a:prstGeom prst="roundRect">
            <a:avLst>
              <a:gd name="adj" fmla="val 312561"/>
            </a:avLst>
          </a:prstGeom>
          <a:solidFill>
            <a:srgbClr val="D8D4D4"/>
          </a:solidFill>
          <a:ln/>
        </p:spPr>
      </p:sp>
      <p:sp>
        <p:nvSpPr>
          <p:cNvPr id="9" name="Text 7"/>
          <p:cNvSpPr/>
          <p:nvPr/>
        </p:nvSpPr>
        <p:spPr>
          <a:xfrm>
            <a:off x="6332081" y="2323306"/>
            <a:ext cx="3730432" cy="369193"/>
          </a:xfrm>
          <a:prstGeom prst="rect">
            <a:avLst/>
          </a:prstGeom>
          <a:noFill/>
          <a:ln/>
        </p:spPr>
        <p:txBody>
          <a:bodyPr wrap="none" lIns="0" tIns="0" rIns="0" bIns="0" rtlCol="0" anchor="t"/>
          <a:lstStyle/>
          <a:p>
            <a:pPr algn="l" indent="0" marL="0">
              <a:lnSpc>
                <a:spcPct val="104000"/>
              </a:lnSpc>
              <a:buNone/>
            </a:pPr>
            <a:r>
              <a:rPr lang="en-US" sz="2300" b="1" dirty="0">
                <a:solidFill>
                  <a:srgbClr val="3C3939"/>
                </a:solidFill>
                <a:latin typeface="Inter Bold" pitchFamily="34" charset="0"/>
                <a:ea typeface="Inter Bold" pitchFamily="34" charset="-122"/>
                <a:cs typeface="Inter Bold" pitchFamily="34" charset="-120"/>
              </a:rPr>
              <a:t>Xunzi — Glass Half Empty</a:t>
            </a:r>
            <a:endParaRPr lang="en-US" sz="2300" dirty="0"/>
          </a:p>
        </p:txBody>
      </p:sp>
      <p:sp>
        <p:nvSpPr>
          <p:cNvPr id="10" name="Text 8"/>
          <p:cNvSpPr/>
          <p:nvPr/>
        </p:nvSpPr>
        <p:spPr>
          <a:xfrm>
            <a:off x="6332081" y="2834184"/>
            <a:ext cx="4949205" cy="1133773"/>
          </a:xfrm>
          <a:prstGeom prst="rect">
            <a:avLst/>
          </a:prstGeom>
          <a:noFill/>
          <a:ln/>
        </p:spPr>
        <p:txBody>
          <a:bodyPr wrap="square" lIns="0" tIns="0" rIns="0" bIns="0" rtlCol="0" anchor="t">
            <a:normAutofit/>
          </a:bodyPr>
          <a:lstStyle/>
          <a:p>
            <a:pPr algn="l" indent="0" marL="0">
              <a:lnSpc>
                <a:spcPct val="133000"/>
              </a:lnSpc>
              <a:buNone/>
            </a:pPr>
            <a:r>
              <a:rPr lang="en-US" sz="1850" dirty="0">
                <a:solidFill>
                  <a:srgbClr val="3C3939"/>
                </a:solidFill>
                <a:latin typeface="Inter" pitchFamily="34" charset="0"/>
                <a:ea typeface="Inter" pitchFamily="34" charset="-122"/>
                <a:cs typeface="Inter" pitchFamily="34" charset="-120"/>
              </a:rPr>
              <a:t>Stresses the </a:t>
            </a:r>
            <a:pPr algn="l" indent="0" marL="0">
              <a:lnSpc>
                <a:spcPct val="133000"/>
              </a:lnSpc>
              <a:buNone/>
            </a:pPr>
            <a:r>
              <a:rPr lang="en-US" sz="1850" i="1" dirty="0">
                <a:solidFill>
                  <a:srgbClr val="3C3939"/>
                </a:solidFill>
                <a:latin typeface="Inter" pitchFamily="34" charset="0"/>
                <a:ea typeface="Inter" pitchFamily="34" charset="-122"/>
                <a:cs typeface="Inter" pitchFamily="34" charset="-120"/>
              </a:rPr>
              <a:t>obstacles</a:t>
            </a:r>
            <a:pPr algn="l" indent="0" marL="0">
              <a:lnSpc>
                <a:spcPct val="133000"/>
              </a:lnSpc>
              <a:buNone/>
            </a:pPr>
            <a:r>
              <a:rPr lang="en-US" sz="1850" dirty="0">
                <a:solidFill>
                  <a:srgbClr val="3C3939"/>
                </a:solidFill>
                <a:latin typeface="Inter" pitchFamily="34" charset="0"/>
                <a:ea typeface="Inter" pitchFamily="34" charset="-122"/>
                <a:cs typeface="Inter" pitchFamily="34" charset="-120"/>
              </a:rPr>
              <a:t> to realising that potential. Human nature resists virtue; cultivation must overcome it.</a:t>
            </a:r>
            <a:endParaRPr lang="en-US" sz="1850" dirty="0"/>
          </a:p>
        </p:txBody>
      </p:sp>
      <p:sp>
        <p:nvSpPr>
          <p:cNvPr id="11" name="Text 9"/>
          <p:cNvSpPr/>
          <p:nvPr/>
        </p:nvSpPr>
        <p:spPr>
          <a:xfrm>
            <a:off x="661475" y="4482703"/>
            <a:ext cx="10868745" cy="1511697"/>
          </a:xfrm>
          <a:prstGeom prst="rect">
            <a:avLst/>
          </a:prstGeom>
          <a:noFill/>
          <a:ln/>
        </p:spPr>
        <p:txBody>
          <a:bodyPr wrap="square" lIns="0" tIns="0" rIns="0" bIns="0" rtlCol="0" anchor="t">
            <a:normAutofit/>
          </a:bodyPr>
          <a:lstStyle/>
          <a:p>
            <a:pPr algn="l" indent="0" marL="0">
              <a:lnSpc>
                <a:spcPct val="133000"/>
              </a:lnSpc>
              <a:buNone/>
            </a:pPr>
            <a:r>
              <a:rPr lang="en-US" sz="1850" dirty="0">
                <a:solidFill>
                  <a:srgbClr val="3C3939"/>
                </a:solidFill>
                <a:latin typeface="Inter" pitchFamily="34" charset="0"/>
                <a:ea typeface="Inter" pitchFamily="34" charset="-122"/>
                <a:cs typeface="Inter" pitchFamily="34" charset="-120"/>
              </a:rPr>
              <a:t>If they define </a:t>
            </a:r>
            <a:pPr algn="l" indent="0" marL="0">
              <a:lnSpc>
                <a:spcPct val="133000"/>
              </a:lnSpc>
              <a:buNone/>
            </a:pPr>
            <a:r>
              <a:rPr lang="en-US" sz="1850" i="1" dirty="0">
                <a:solidFill>
                  <a:srgbClr val="3C3939"/>
                </a:solidFill>
                <a:latin typeface="Inter" pitchFamily="34" charset="0"/>
                <a:ea typeface="Inter" pitchFamily="34" charset="-122"/>
                <a:cs typeface="Inter" pitchFamily="34" charset="-120"/>
              </a:rPr>
              <a:t>xing</a:t>
            </a:r>
            <a:pPr algn="l" indent="0" marL="0">
              <a:lnSpc>
                <a:spcPct val="133000"/>
              </a:lnSpc>
              <a:buNone/>
            </a:pPr>
            <a:r>
              <a:rPr lang="en-US" sz="1850" dirty="0">
                <a:solidFill>
                  <a:srgbClr val="3C3939"/>
                </a:solidFill>
                <a:latin typeface="Inter" pitchFamily="34" charset="0"/>
                <a:ea typeface="Inter" pitchFamily="34" charset="-122"/>
                <a:cs typeface="Inter" pitchFamily="34" charset="-120"/>
              </a:rPr>
              <a:t> differently, their claims are about different referents and need not conflict. But </a:t>
            </a:r>
            <a:pPr algn="l" indent="0" marL="0">
              <a:lnSpc>
                <a:spcPct val="133000"/>
              </a:lnSpc>
              <a:buNone/>
            </a:pPr>
            <a:r>
              <a:rPr lang="en-US" sz="1850" b="1" dirty="0">
                <a:solidFill>
                  <a:srgbClr val="3C3939"/>
                </a:solidFill>
                <a:latin typeface="Inter Bold" pitchFamily="34" charset="0"/>
                <a:ea typeface="Inter Bold" pitchFamily="34" charset="-122"/>
                <a:cs typeface="Inter Bold" pitchFamily="34" charset="-120"/>
              </a:rPr>
              <a:t>Van Norden ultimately rejects this reading</a:t>
            </a:r>
            <a:pPr algn="l" indent="0" marL="0">
              <a:lnSpc>
                <a:spcPct val="133000"/>
              </a:lnSpc>
              <a:buNone/>
            </a:pPr>
            <a:r>
              <a:rPr lang="en-US" sz="1850" dirty="0">
                <a:solidFill>
                  <a:srgbClr val="3C3939"/>
                </a:solidFill>
                <a:latin typeface="Inter" pitchFamily="34" charset="0"/>
                <a:ea typeface="Inter" pitchFamily="34" charset="-122"/>
                <a:cs typeface="Inter" pitchFamily="34" charset="-120"/>
              </a:rPr>
              <a:t>: "Overall Xunzi seems to be very clear in rejecting Mengzi's view." The reason: Xunzi does not merely define </a:t>
            </a:r>
            <a:pPr algn="l" indent="0" marL="0">
              <a:lnSpc>
                <a:spcPct val="133000"/>
              </a:lnSpc>
              <a:buNone/>
            </a:pPr>
            <a:r>
              <a:rPr lang="en-US" sz="1850" i="1" dirty="0">
                <a:solidFill>
                  <a:srgbClr val="3C3939"/>
                </a:solidFill>
                <a:latin typeface="Inter" pitchFamily="34" charset="0"/>
                <a:ea typeface="Inter" pitchFamily="34" charset="-122"/>
                <a:cs typeface="Inter" pitchFamily="34" charset="-120"/>
              </a:rPr>
              <a:t>xing</a:t>
            </a:r>
            <a:pPr algn="l" indent="0" marL="0">
              <a:lnSpc>
                <a:spcPct val="133000"/>
              </a:lnSpc>
              <a:buNone/>
            </a:pPr>
            <a:r>
              <a:rPr lang="en-US" sz="1850" dirty="0">
                <a:solidFill>
                  <a:srgbClr val="3C3939"/>
                </a:solidFill>
                <a:latin typeface="Inter" pitchFamily="34" charset="0"/>
                <a:ea typeface="Inter" pitchFamily="34" charset="-122"/>
                <a:cs typeface="Inter" pitchFamily="34" charset="-120"/>
              </a:rPr>
              <a:t> differently — he </a:t>
            </a:r>
            <a:pPr algn="l" indent="0" marL="0">
              <a:lnSpc>
                <a:spcPct val="133000"/>
              </a:lnSpc>
              <a:buNone/>
            </a:pPr>
            <a:r>
              <a:rPr lang="en-US" sz="1850" i="1" dirty="0">
                <a:solidFill>
                  <a:srgbClr val="3C3939"/>
                </a:solidFill>
                <a:latin typeface="Inter" pitchFamily="34" charset="0"/>
                <a:ea typeface="Inter" pitchFamily="34" charset="-122"/>
                <a:cs typeface="Inter" pitchFamily="34" charset="-120"/>
              </a:rPr>
              <a:t>denies the existence of the sprouts</a:t>
            </a:r>
            <a:pPr algn="l" indent="0" marL="0">
              <a:lnSpc>
                <a:spcPct val="133000"/>
              </a:lnSpc>
              <a:buNone/>
            </a:pPr>
            <a:r>
              <a:rPr lang="en-US" sz="1850" dirty="0">
                <a:solidFill>
                  <a:srgbClr val="3C3939"/>
                </a:solidFill>
                <a:latin typeface="Inter" pitchFamily="34" charset="0"/>
                <a:ea typeface="Inter" pitchFamily="34" charset="-122"/>
                <a:cs typeface="Inter" pitchFamily="34" charset="-120"/>
              </a:rPr>
              <a:t>. This is a genuinely opposed empirical claim.</a:t>
            </a:r>
            <a:endParaRPr lang="en-US" sz="185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 34">
    <p:spTree>
      <p:nvGrpSpPr>
        <p:cNvPr id="1" name=""/>
        <p:cNvGrpSpPr/>
        <p:nvPr/>
      </p:nvGrpSpPr>
      <p:grpSpPr>
        <a:xfrm>
          <a:off x="0" y="0"/>
          <a:ext cx="0" cy="0"/>
          <a:chOff x="0" y="0"/>
          <a:chExt cx="0" cy="0"/>
        </a:xfrm>
      </p:grpSpPr>
      <p:sp>
        <p:nvSpPr>
          <p:cNvPr id="2" name="Text 0"/>
          <p:cNvSpPr/>
          <p:nvPr/>
        </p:nvSpPr>
        <p:spPr>
          <a:xfrm>
            <a:off x="661475" y="992485"/>
            <a:ext cx="10309761" cy="590649"/>
          </a:xfrm>
          <a:prstGeom prst="rect">
            <a:avLst/>
          </a:prstGeom>
          <a:noFill/>
          <a:ln/>
        </p:spPr>
        <p:txBody>
          <a:bodyPr wrap="none" lIns="0" tIns="0" rIns="0" bIns="0" rtlCol="0" anchor="t"/>
          <a:lstStyle/>
          <a:p>
            <a:pPr algn="l" indent="0" marL="0">
              <a:lnSpc>
                <a:spcPct val="104000"/>
              </a:lnSpc>
              <a:buNone/>
            </a:pPr>
            <a:r>
              <a:rPr lang="en-US" sz="3700" b="1" dirty="0">
                <a:solidFill>
                  <a:srgbClr val="1B1B27"/>
                </a:solidFill>
                <a:latin typeface="Inter Bold" pitchFamily="34" charset="0"/>
                <a:ea typeface="Inter Bold" pitchFamily="34" charset="-122"/>
                <a:cs typeface="Inter Bold" pitchFamily="34" charset="-120"/>
              </a:rPr>
              <a:t>Evidence for Xunzi's Denial of the Sprouts</a:t>
            </a:r>
            <a:endParaRPr lang="en-US" sz="3700" dirty="0"/>
          </a:p>
        </p:txBody>
      </p:sp>
      <p:sp>
        <p:nvSpPr>
          <p:cNvPr id="3" name="Shape 1"/>
          <p:cNvSpPr/>
          <p:nvPr/>
        </p:nvSpPr>
        <p:spPr>
          <a:xfrm>
            <a:off x="661475" y="1885553"/>
            <a:ext cx="25399" cy="1054398"/>
          </a:xfrm>
          <a:prstGeom prst="roundRect">
            <a:avLst>
              <a:gd name="adj" fmla="val 60001"/>
            </a:avLst>
          </a:prstGeom>
          <a:solidFill>
            <a:srgbClr val="1B1B27"/>
          </a:solidFill>
          <a:ln/>
        </p:spPr>
      </p:sp>
      <p:sp>
        <p:nvSpPr>
          <p:cNvPr id="4" name="Text 2"/>
          <p:cNvSpPr/>
          <p:nvPr/>
        </p:nvSpPr>
        <p:spPr>
          <a:xfrm>
            <a:off x="944936" y="2055614"/>
            <a:ext cx="10585284" cy="714375"/>
          </a:xfrm>
          <a:prstGeom prst="rect">
            <a:avLst/>
          </a:prstGeom>
          <a:noFill/>
          <a:ln/>
        </p:spPr>
        <p:txBody>
          <a:bodyPr wrap="square" lIns="0" tIns="0" rIns="0" bIns="0" rtlCol="0" anchor="t"/>
          <a:lstStyle/>
          <a:p>
            <a:pPr algn="l" indent="0" marL="0">
              <a:lnSpc>
                <a:spcPct val="120000"/>
              </a:lnSpc>
              <a:spcAft>
                <a:spcPts val="1300"/>
              </a:spcAft>
              <a:buNone/>
            </a:pPr>
            <a:r>
              <a:rPr lang="en-US" sz="1450" dirty="0">
                <a:solidFill>
                  <a:srgbClr val="3C3939"/>
                </a:solidFill>
                <a:latin typeface="Inter" pitchFamily="34" charset="0"/>
                <a:ea typeface="Inter" pitchFamily="34" charset="-122"/>
                <a:cs typeface="Inter" pitchFamily="34" charset="-120"/>
              </a:rPr>
              <a:t>"Mencius says: When people engage in learning, this manifests the goodness of their nature. I say: This is not so."</a:t>
            </a:r>
            <a:endParaRPr lang="en-US" sz="1450" dirty="0"/>
          </a:p>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Xunzi</a:t>
            </a:r>
            <a:endParaRPr lang="en-US" sz="1450" dirty="0"/>
          </a:p>
        </p:txBody>
      </p:sp>
      <p:sp>
        <p:nvSpPr>
          <p:cNvPr id="5" name="Text 3"/>
          <p:cNvSpPr/>
          <p:nvPr/>
        </p:nvSpPr>
        <p:spPr>
          <a:xfrm>
            <a:off x="661475" y="3110111"/>
            <a:ext cx="10868745" cy="544314"/>
          </a:xfrm>
          <a:prstGeom prst="rect">
            <a:avLst/>
          </a:prstGeom>
          <a:noFill/>
          <a:ln/>
        </p:spPr>
        <p:txBody>
          <a:bodyPr wrap="square" lIns="0" tIns="0" rIns="0" bIns="0" rtlCol="0" anchor="t">
            <a:normAutofit/>
          </a:bodyPr>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If learning "manifests" goodness (Mengzi), goodness must be present in nature </a:t>
            </a:r>
            <a:pPr algn="l" indent="0" marL="0">
              <a:lnSpc>
                <a:spcPct val="120000"/>
              </a:lnSpc>
              <a:buNone/>
            </a:pPr>
            <a:r>
              <a:rPr lang="en-US" sz="1450" i="1" dirty="0">
                <a:solidFill>
                  <a:srgbClr val="3C3939"/>
                </a:solidFill>
                <a:latin typeface="Inter" pitchFamily="34" charset="0"/>
                <a:ea typeface="Inter" pitchFamily="34" charset="-122"/>
                <a:cs typeface="Inter" pitchFamily="34" charset="-120"/>
              </a:rPr>
              <a:t>prior</a:t>
            </a:r>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to learning. Xunzi denies this: learning does not manifest what is already there — it </a:t>
            </a:r>
            <a:pPr algn="l" indent="0" marL="0">
              <a:lnSpc>
                <a:spcPct val="120000"/>
              </a:lnSpc>
              <a:buNone/>
            </a:pPr>
            <a:r>
              <a:rPr lang="en-US" sz="1450" i="1" dirty="0">
                <a:solidFill>
                  <a:srgbClr val="3C3939"/>
                </a:solidFill>
                <a:latin typeface="Inter" pitchFamily="34" charset="0"/>
                <a:ea typeface="Inter" pitchFamily="34" charset="-122"/>
                <a:cs typeface="Inter" pitchFamily="34" charset="-120"/>
              </a:rPr>
              <a:t>creates</a:t>
            </a:r>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what was not there before.</a:t>
            </a:r>
            <a:endParaRPr lang="en-US" sz="1450" dirty="0"/>
          </a:p>
        </p:txBody>
      </p:sp>
      <p:sp>
        <p:nvSpPr>
          <p:cNvPr id="6" name="Shape 4"/>
          <p:cNvSpPr/>
          <p:nvPr/>
        </p:nvSpPr>
        <p:spPr>
          <a:xfrm>
            <a:off x="661475" y="3824486"/>
            <a:ext cx="25399" cy="1326654"/>
          </a:xfrm>
          <a:prstGeom prst="roundRect">
            <a:avLst>
              <a:gd name="adj" fmla="val 60001"/>
            </a:avLst>
          </a:prstGeom>
          <a:solidFill>
            <a:srgbClr val="1B1B27"/>
          </a:solidFill>
          <a:ln/>
        </p:spPr>
      </p:sp>
      <p:sp>
        <p:nvSpPr>
          <p:cNvPr id="7" name="Text 5"/>
          <p:cNvSpPr/>
          <p:nvPr/>
        </p:nvSpPr>
        <p:spPr>
          <a:xfrm>
            <a:off x="944936" y="3994547"/>
            <a:ext cx="10585284" cy="986532"/>
          </a:xfrm>
          <a:prstGeom prst="rect">
            <a:avLst/>
          </a:prstGeom>
          <a:noFill/>
          <a:ln/>
        </p:spPr>
        <p:txBody>
          <a:bodyPr wrap="square" lIns="0" tIns="0" rIns="0" bIns="0" rtlCol="0" anchor="t">
            <a:normAutofit/>
          </a:bodyPr>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"If people's nature is good, then one may do away with the sage kings and put ritual and </a:t>
            </a:r>
            <a:pPr algn="l" indent="0" marL="0">
              <a:lnSpc>
                <a:spcPct val="120000"/>
              </a:lnSpc>
              <a:buNone/>
            </a:pPr>
            <a:r>
              <a:rPr lang="en-US" sz="1450" i="1" dirty="0">
                <a:solidFill>
                  <a:srgbClr val="3C3939"/>
                </a:solidFill>
                <a:latin typeface="Inter" pitchFamily="34" charset="0"/>
                <a:ea typeface="Inter" pitchFamily="34" charset="-122"/>
                <a:cs typeface="Inter" pitchFamily="34" charset="-120"/>
              </a:rPr>
              <a:t>yi</a:t>
            </a:r>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to rest. If human nature is bad, then one simply must side with the sage kings and honour ritual and </a:t>
            </a:r>
            <a:pPr algn="l" indent="0" marL="0">
              <a:lnSpc>
                <a:spcPct val="120000"/>
              </a:lnSpc>
              <a:buNone/>
            </a:pPr>
            <a:r>
              <a:rPr lang="en-US" sz="1450" i="1" dirty="0">
                <a:solidFill>
                  <a:srgbClr val="3C3939"/>
                </a:solidFill>
                <a:latin typeface="Inter" pitchFamily="34" charset="0"/>
                <a:ea typeface="Inter" pitchFamily="34" charset="-122"/>
                <a:cs typeface="Inter" pitchFamily="34" charset="-120"/>
              </a:rPr>
              <a:t>yi</a:t>
            </a:r>
            <a:pPr algn="l" indent="0" marL="0">
              <a:lnSpc>
                <a:spcPct val="120000"/>
              </a:lnSpc>
              <a:spcAft>
                <a:spcPts val="1300"/>
              </a:spcAft>
              <a:buNone/>
            </a:pPr>
            <a:r>
              <a:rPr lang="en-US" sz="1450" dirty="0">
                <a:solidFill>
                  <a:srgbClr val="3C3939"/>
                </a:solidFill>
                <a:latin typeface="Inter" pitchFamily="34" charset="0"/>
                <a:ea typeface="Inter" pitchFamily="34" charset="-122"/>
                <a:cs typeface="Inter" pitchFamily="34" charset="-120"/>
              </a:rPr>
              <a:t>."</a:t>
            </a:r>
            <a:endParaRPr lang="en-US" sz="1450" dirty="0"/>
          </a:p>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Xunzi</a:t>
            </a:r>
            <a:endParaRPr lang="en-US" sz="1450" dirty="0"/>
          </a:p>
        </p:txBody>
      </p:sp>
      <p:sp>
        <p:nvSpPr>
          <p:cNvPr id="8" name="Text 6"/>
          <p:cNvSpPr/>
          <p:nvPr/>
        </p:nvSpPr>
        <p:spPr>
          <a:xfrm>
            <a:off x="661475" y="5321201"/>
            <a:ext cx="10868745" cy="544314"/>
          </a:xfrm>
          <a:prstGeom prst="rect">
            <a:avLst/>
          </a:prstGeom>
          <a:noFill/>
          <a:ln/>
        </p:spPr>
        <p:txBody>
          <a:bodyPr wrap="square" lIns="0" tIns="0" rIns="0" bIns="0" rtlCol="0" anchor="t">
            <a:normAutofit/>
          </a:bodyPr>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If human nature were genuinely good, the entire Confucian project of moral education, ritual transformation, and political guidance would be unnecessary. The fact that these are necessary </a:t>
            </a:r>
            <a:pPr algn="l" indent="0" marL="0">
              <a:lnSpc>
                <a:spcPct val="120000"/>
              </a:lnSpc>
              <a:buNone/>
            </a:pPr>
            <a:r>
              <a:rPr lang="en-US" sz="1450" i="1" dirty="0">
                <a:solidFill>
                  <a:srgbClr val="3C3939"/>
                </a:solidFill>
                <a:latin typeface="Inter" pitchFamily="34" charset="0"/>
                <a:ea typeface="Inter" pitchFamily="34" charset="-122"/>
                <a:cs typeface="Inter" pitchFamily="34" charset="-120"/>
              </a:rPr>
              <a:t>proves</a:t>
            </a:r>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that nature is not good.</a:t>
            </a:r>
            <a:endParaRPr lang="en-US" sz="145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 35">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Shape 0"/>
          <p:cNvSpPr/>
          <p:nvPr/>
        </p:nvSpPr>
        <p:spPr>
          <a:xfrm>
            <a:off x="661475" y="1265039"/>
            <a:ext cx="1460463" cy="444103"/>
          </a:xfrm>
          <a:prstGeom prst="roundRect">
            <a:avLst>
              <a:gd name="adj" fmla="val 17876"/>
            </a:avLst>
          </a:prstGeom>
          <a:solidFill>
            <a:srgbClr val="E1E1EA"/>
          </a:solidFill>
          <a:ln/>
        </p:spPr>
      </p:sp>
      <p:sp>
        <p:nvSpPr>
          <p:cNvPr id="4" name="Text 1"/>
          <p:cNvSpPr/>
          <p:nvPr/>
        </p:nvSpPr>
        <p:spPr>
          <a:xfrm>
            <a:off x="803156" y="1335881"/>
            <a:ext cx="1786687" cy="302419"/>
          </a:xfrm>
          <a:prstGeom prst="rect">
            <a:avLst/>
          </a:prstGeom>
          <a:noFill/>
          <a:ln/>
        </p:spPr>
        <p:txBody>
          <a:bodyPr wrap="none" lIns="0" tIns="0" rIns="0" bIns="0" rtlCol="0" anchor="t"/>
          <a:lstStyle/>
          <a:p>
            <a:pPr algn="l" indent="0" marL="0">
              <a:lnSpc>
                <a:spcPct val="133000"/>
              </a:lnSpc>
              <a:buNone/>
            </a:pPr>
            <a:r>
              <a:rPr lang="en-US" sz="1450" dirty="0">
                <a:solidFill>
                  <a:srgbClr val="3C3939"/>
                </a:solidFill>
                <a:latin typeface="Inter" pitchFamily="34" charset="0"/>
                <a:ea typeface="Inter" pitchFamily="34" charset="-122"/>
                <a:cs typeface="Inter" pitchFamily="34" charset="-120"/>
              </a:rPr>
              <a:t>KEY POINT 4</a:t>
            </a:r>
            <a:endParaRPr lang="en-US" sz="1450" dirty="0"/>
          </a:p>
        </p:txBody>
      </p:sp>
      <p:sp>
        <p:nvSpPr>
          <p:cNvPr id="5" name="Text 2"/>
          <p:cNvSpPr/>
          <p:nvPr/>
        </p:nvSpPr>
        <p:spPr>
          <a:xfrm>
            <a:off x="661475" y="1803598"/>
            <a:ext cx="6296860" cy="3056930"/>
          </a:xfrm>
          <a:prstGeom prst="rect">
            <a:avLst/>
          </a:prstGeom>
          <a:noFill/>
          <a:ln/>
        </p:spPr>
        <p:txBody>
          <a:bodyPr wrap="square" lIns="0" tIns="0" rIns="0" bIns="0" rtlCol="0" anchor="t">
            <a:normAutofit/>
          </a:bodyPr>
          <a:lstStyle/>
          <a:p>
            <a:pPr algn="l" indent="0" marL="0">
              <a:lnSpc>
                <a:spcPct val="104000"/>
              </a:lnSpc>
              <a:buNone/>
            </a:pPr>
            <a:r>
              <a:rPr lang="en-US" sz="6400" b="1" dirty="0">
                <a:solidFill>
                  <a:srgbClr val="1B1B27"/>
                </a:solidFill>
                <a:latin typeface="Inter Bold" pitchFamily="34" charset="0"/>
                <a:ea typeface="Inter Bold" pitchFamily="34" charset="-122"/>
                <a:cs typeface="Inter Bold" pitchFamily="34" charset="-120"/>
              </a:rPr>
              <a:t>Structured Classroom Debate</a:t>
            </a:r>
            <a:endParaRPr lang="en-US" sz="6400" dirty="0"/>
          </a:p>
        </p:txBody>
      </p:sp>
      <p:sp>
        <p:nvSpPr>
          <p:cNvPr id="6" name="Text 3"/>
          <p:cNvSpPr/>
          <p:nvPr/>
        </p:nvSpPr>
        <p:spPr>
          <a:xfrm>
            <a:off x="661475" y="5214938"/>
            <a:ext cx="6906444" cy="377924"/>
          </a:xfrm>
          <a:prstGeom prst="rect">
            <a:avLst/>
          </a:prstGeom>
          <a:noFill/>
          <a:ln/>
        </p:spPr>
        <p:txBody>
          <a:bodyPr wrap="none" lIns="0" tIns="0" rIns="0" bIns="0" rtlCol="0" anchor="t"/>
          <a:lstStyle/>
          <a:p>
            <a:pPr algn="l" indent="0" marL="0">
              <a:lnSpc>
                <a:spcPct val="133000"/>
              </a:lnSpc>
              <a:buNone/>
            </a:pPr>
            <a:r>
              <a:rPr lang="en-US" sz="1850" dirty="0">
                <a:solidFill>
                  <a:srgbClr val="3C3939"/>
                </a:solidFill>
                <a:latin typeface="Inter" pitchFamily="34" charset="0"/>
                <a:ea typeface="Inter" pitchFamily="34" charset="-122"/>
                <a:cs typeface="Inter" pitchFamily="34" charset="-120"/>
              </a:rPr>
              <a:t>Three teams. Three rounds. One proposition.</a:t>
            </a:r>
            <a:endParaRPr lang="en-US" sz="185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 36">
    <p:spTree>
      <p:nvGrpSpPr>
        <p:cNvPr id="1" name=""/>
        <p:cNvGrpSpPr/>
        <p:nvPr/>
      </p:nvGrpSpPr>
      <p:grpSpPr>
        <a:xfrm>
          <a:off x="0" y="0"/>
          <a:ext cx="0" cy="0"/>
          <a:chOff x="0" y="0"/>
          <a:chExt cx="0" cy="0"/>
        </a:xfrm>
      </p:grpSpPr>
      <p:sp>
        <p:nvSpPr>
          <p:cNvPr id="2" name="Text 0"/>
          <p:cNvSpPr/>
          <p:nvPr/>
        </p:nvSpPr>
        <p:spPr>
          <a:xfrm>
            <a:off x="661475" y="690761"/>
            <a:ext cx="8934326" cy="690364"/>
          </a:xfrm>
          <a:prstGeom prst="rect">
            <a:avLst/>
          </a:prstGeom>
          <a:noFill/>
          <a:ln/>
        </p:spPr>
        <p:txBody>
          <a:bodyPr wrap="none" lIns="0" tIns="0" rIns="0" bIns="0" rtlCol="0" anchor="t"/>
          <a:lstStyle/>
          <a:p>
            <a:pPr algn="l" indent="0" marL="0">
              <a:lnSpc>
                <a:spcPct val="104000"/>
              </a:lnSpc>
              <a:buNone/>
            </a:pPr>
            <a:r>
              <a:rPr lang="en-US" sz="4300" b="1" dirty="0">
                <a:solidFill>
                  <a:srgbClr val="1B1B27"/>
                </a:solidFill>
                <a:latin typeface="Inter Bold" pitchFamily="34" charset="0"/>
                <a:ea typeface="Inter Bold" pitchFamily="34" charset="-122"/>
                <a:cs typeface="Inter Bold" pitchFamily="34" charset="-120"/>
              </a:rPr>
              <a:t>Debate Proposition and Format</a:t>
            </a:r>
            <a:endParaRPr lang="en-US" sz="4300" dirty="0"/>
          </a:p>
        </p:txBody>
      </p:sp>
      <p:sp>
        <p:nvSpPr>
          <p:cNvPr id="3" name="Shape 1"/>
          <p:cNvSpPr/>
          <p:nvPr/>
        </p:nvSpPr>
        <p:spPr>
          <a:xfrm>
            <a:off x="661475" y="1794371"/>
            <a:ext cx="25399" cy="1148655"/>
          </a:xfrm>
          <a:prstGeom prst="roundRect">
            <a:avLst>
              <a:gd name="adj" fmla="val 60001"/>
            </a:avLst>
          </a:prstGeom>
          <a:solidFill>
            <a:srgbClr val="1B1B27"/>
          </a:solidFill>
          <a:ln/>
        </p:spPr>
      </p:sp>
      <p:sp>
        <p:nvSpPr>
          <p:cNvPr id="4" name="Text 2"/>
          <p:cNvSpPr/>
          <p:nvPr/>
        </p:nvSpPr>
        <p:spPr>
          <a:xfrm>
            <a:off x="992857" y="2026741"/>
            <a:ext cx="10537363" cy="684014"/>
          </a:xfrm>
          <a:prstGeom prst="rect">
            <a:avLst/>
          </a:prstGeom>
          <a:noFill/>
          <a:ln/>
        </p:spPr>
        <p:txBody>
          <a:bodyPr wrap="square" lIns="0" tIns="0" rIns="0" bIns="0" rtlCol="0" anchor="t">
            <a:normAutofit/>
          </a:bodyPr>
          <a:lstStyle/>
          <a:p>
            <a:pPr algn="l" indent="0" marL="0">
              <a:lnSpc>
                <a:spcPct val="129000"/>
              </a:lnSpc>
              <a:buNone/>
            </a:pPr>
            <a:r>
              <a:rPr lang="en-US" sz="1700" dirty="0">
                <a:solidFill>
                  <a:srgbClr val="3C3939"/>
                </a:solidFill>
                <a:latin typeface="Inter" pitchFamily="34" charset="0"/>
                <a:ea typeface="Inter" pitchFamily="34" charset="-122"/>
                <a:cs typeface="Inter" pitchFamily="34" charset="-120"/>
              </a:rPr>
              <a:t>"Resolved: Xunzi's argument that human nature is bad is more philosophically defensible than Mengzi's argument that human nature is good."</a:t>
            </a:r>
            <a:endParaRPr lang="en-US" sz="1700" dirty="0"/>
          </a:p>
        </p:txBody>
      </p:sp>
      <p:sp>
        <p:nvSpPr>
          <p:cNvPr id="5" name="Shape 3"/>
          <p:cNvSpPr/>
          <p:nvPr/>
        </p:nvSpPr>
        <p:spPr>
          <a:xfrm>
            <a:off x="661475" y="3175496"/>
            <a:ext cx="3485170" cy="2991644"/>
          </a:xfrm>
          <a:prstGeom prst="roundRect">
            <a:avLst>
              <a:gd name="adj" fmla="val 3102"/>
            </a:avLst>
          </a:prstGeom>
          <a:solidFill>
            <a:srgbClr val="F2EEEE"/>
          </a:solidFill>
          <a:ln w="12700">
            <a:solidFill>
              <a:srgbClr val="D8D4D4"/>
            </a:solidFill>
            <a:prstDash val="solid"/>
          </a:ln>
        </p:spPr>
      </p:sp>
      <p:sp>
        <p:nvSpPr>
          <p:cNvPr id="6" name="Text 4"/>
          <p:cNvSpPr/>
          <p:nvPr/>
        </p:nvSpPr>
        <p:spPr>
          <a:xfrm>
            <a:off x="895030" y="3409057"/>
            <a:ext cx="3018060" cy="690563"/>
          </a:xfrm>
          <a:prstGeom prst="rect">
            <a:avLst/>
          </a:prstGeom>
          <a:noFill/>
          <a:ln/>
        </p:spPr>
        <p:txBody>
          <a:bodyPr wrap="square" lIns="0" tIns="0" rIns="0" bIns="0" rtlCol="0" anchor="t">
            <a:normAutofit/>
          </a:bodyPr>
          <a:lstStyle/>
          <a:p>
            <a:pPr algn="l" indent="0" marL="0">
              <a:lnSpc>
                <a:spcPct val="104000"/>
              </a:lnSpc>
              <a:buNone/>
            </a:pPr>
            <a:r>
              <a:rPr lang="en-US" sz="2150" b="1" dirty="0">
                <a:solidFill>
                  <a:srgbClr val="3C3939"/>
                </a:solidFill>
                <a:latin typeface="Inter Bold" pitchFamily="34" charset="0"/>
                <a:ea typeface="Inter Bold" pitchFamily="34" charset="-122"/>
                <a:cs typeface="Inter Bold" pitchFamily="34" charset="-120"/>
              </a:rPr>
              <a:t>Group A — Mengzi's Team</a:t>
            </a:r>
            <a:endParaRPr lang="en-US" sz="2150" dirty="0"/>
          </a:p>
        </p:txBody>
      </p:sp>
      <p:sp>
        <p:nvSpPr>
          <p:cNvPr id="7" name="Text 5"/>
          <p:cNvSpPr/>
          <p:nvPr/>
        </p:nvSpPr>
        <p:spPr>
          <a:xfrm>
            <a:off x="895030" y="4223544"/>
            <a:ext cx="3018060" cy="1710035"/>
          </a:xfrm>
          <a:prstGeom prst="rect">
            <a:avLst/>
          </a:prstGeom>
          <a:noFill/>
          <a:ln/>
        </p:spPr>
        <p:txBody>
          <a:bodyPr wrap="square" lIns="0" tIns="0" rIns="0" bIns="0" rtlCol="0" anchor="t">
            <a:normAutofit/>
          </a:bodyPr>
          <a:lstStyle/>
          <a:p>
            <a:pPr algn="l" indent="0" marL="0">
              <a:lnSpc>
                <a:spcPct val="129000"/>
              </a:lnSpc>
              <a:buNone/>
            </a:pPr>
            <a:r>
              <a:rPr lang="en-US" sz="1700" dirty="0">
                <a:solidFill>
                  <a:srgbClr val="3C3939"/>
                </a:solidFill>
                <a:latin typeface="Inter" pitchFamily="34" charset="0"/>
                <a:ea typeface="Inter" pitchFamily="34" charset="-122"/>
                <a:cs typeface="Inter" pitchFamily="34" charset="-120"/>
              </a:rPr>
              <a:t>Defends: </a:t>
            </a:r>
            <a:pPr algn="l" indent="0" marL="0">
              <a:lnSpc>
                <a:spcPct val="129000"/>
              </a:lnSpc>
              <a:buNone/>
            </a:pPr>
            <a:r>
              <a:rPr lang="en-US" sz="1700" b="1" dirty="0">
                <a:solidFill>
                  <a:srgbClr val="3C3939"/>
                </a:solidFill>
                <a:latin typeface="Inter Bold" pitchFamily="34" charset="0"/>
                <a:ea typeface="Inter Bold" pitchFamily="34" charset="-122"/>
                <a:cs typeface="Inter Bold" pitchFamily="34" charset="-120"/>
              </a:rPr>
              <a:t>human nature is good</a:t>
            </a:r>
            <a:pPr algn="l" indent="0" marL="0">
              <a:lnSpc>
                <a:spcPct val="129000"/>
              </a:lnSpc>
              <a:buNone/>
            </a:pPr>
            <a:r>
              <a:rPr lang="en-US" sz="1700" dirty="0">
                <a:solidFill>
                  <a:srgbClr val="3C3939"/>
                </a:solidFill>
                <a:latin typeface="Inter" pitchFamily="34" charset="0"/>
                <a:ea typeface="Inter" pitchFamily="34" charset="-122"/>
                <a:cs typeface="Inter" pitchFamily="34" charset="-120"/>
              </a:rPr>
              <a:t>. Draw on the four sprouts, child at the well, water analogy, and agricultural metaphors.</a:t>
            </a:r>
            <a:endParaRPr lang="en-US" sz="1700" dirty="0"/>
          </a:p>
        </p:txBody>
      </p:sp>
      <p:sp>
        <p:nvSpPr>
          <p:cNvPr id="8" name="Shape 6"/>
          <p:cNvSpPr/>
          <p:nvPr/>
        </p:nvSpPr>
        <p:spPr>
          <a:xfrm>
            <a:off x="4353213" y="3175496"/>
            <a:ext cx="3485170" cy="2991644"/>
          </a:xfrm>
          <a:prstGeom prst="roundRect">
            <a:avLst>
              <a:gd name="adj" fmla="val 3102"/>
            </a:avLst>
          </a:prstGeom>
          <a:solidFill>
            <a:srgbClr val="F2EEEE"/>
          </a:solidFill>
          <a:ln w="12700">
            <a:solidFill>
              <a:srgbClr val="D8D4D4"/>
            </a:solidFill>
            <a:prstDash val="solid"/>
          </a:ln>
        </p:spPr>
      </p:sp>
      <p:sp>
        <p:nvSpPr>
          <p:cNvPr id="9" name="Text 7"/>
          <p:cNvSpPr/>
          <p:nvPr/>
        </p:nvSpPr>
        <p:spPr>
          <a:xfrm>
            <a:off x="4586768" y="3409057"/>
            <a:ext cx="3018060" cy="690563"/>
          </a:xfrm>
          <a:prstGeom prst="rect">
            <a:avLst/>
          </a:prstGeom>
          <a:noFill/>
          <a:ln/>
        </p:spPr>
        <p:txBody>
          <a:bodyPr wrap="square" lIns="0" tIns="0" rIns="0" bIns="0" rtlCol="0" anchor="t">
            <a:normAutofit/>
          </a:bodyPr>
          <a:lstStyle/>
          <a:p>
            <a:pPr algn="l" indent="0" marL="0">
              <a:lnSpc>
                <a:spcPct val="104000"/>
              </a:lnSpc>
              <a:buNone/>
            </a:pPr>
            <a:r>
              <a:rPr lang="en-US" sz="2150" b="1" dirty="0">
                <a:solidFill>
                  <a:srgbClr val="3C3939"/>
                </a:solidFill>
                <a:latin typeface="Inter Bold" pitchFamily="34" charset="0"/>
                <a:ea typeface="Inter Bold" pitchFamily="34" charset="-122"/>
                <a:cs typeface="Inter Bold" pitchFamily="34" charset="-120"/>
              </a:rPr>
              <a:t>Group B — Xunzi's Team</a:t>
            </a:r>
            <a:endParaRPr lang="en-US" sz="2150" dirty="0"/>
          </a:p>
        </p:txBody>
      </p:sp>
      <p:sp>
        <p:nvSpPr>
          <p:cNvPr id="10" name="Text 8"/>
          <p:cNvSpPr/>
          <p:nvPr/>
        </p:nvSpPr>
        <p:spPr>
          <a:xfrm>
            <a:off x="4586768" y="4223544"/>
            <a:ext cx="3018060" cy="1710035"/>
          </a:xfrm>
          <a:prstGeom prst="rect">
            <a:avLst/>
          </a:prstGeom>
          <a:noFill/>
          <a:ln/>
        </p:spPr>
        <p:txBody>
          <a:bodyPr wrap="square" lIns="0" tIns="0" rIns="0" bIns="0" rtlCol="0" anchor="t">
            <a:normAutofit/>
          </a:bodyPr>
          <a:lstStyle/>
          <a:p>
            <a:pPr algn="l" indent="0" marL="0">
              <a:lnSpc>
                <a:spcPct val="129000"/>
              </a:lnSpc>
              <a:buNone/>
            </a:pPr>
            <a:r>
              <a:rPr lang="en-US" sz="1700" dirty="0">
                <a:solidFill>
                  <a:srgbClr val="3C3939"/>
                </a:solidFill>
                <a:latin typeface="Inter" pitchFamily="34" charset="0"/>
                <a:ea typeface="Inter" pitchFamily="34" charset="-122"/>
                <a:cs typeface="Inter" pitchFamily="34" charset="-120"/>
              </a:rPr>
              <a:t>Defends: </a:t>
            </a:r>
            <a:pPr algn="l" indent="0" marL="0">
              <a:lnSpc>
                <a:spcPct val="129000"/>
              </a:lnSpc>
              <a:buNone/>
            </a:pPr>
            <a:r>
              <a:rPr lang="en-US" sz="1700" b="1" dirty="0">
                <a:solidFill>
                  <a:srgbClr val="3C3939"/>
                </a:solidFill>
                <a:latin typeface="Inter Bold" pitchFamily="34" charset="0"/>
                <a:ea typeface="Inter Bold" pitchFamily="34" charset="-122"/>
                <a:cs typeface="Inter Bold" pitchFamily="34" charset="-120"/>
              </a:rPr>
              <a:t>human nature is bad</a:t>
            </a:r>
            <a:pPr algn="l" indent="0" marL="0">
              <a:lnSpc>
                <a:spcPct val="129000"/>
              </a:lnSpc>
              <a:buNone/>
            </a:pPr>
            <a:r>
              <a:rPr lang="en-US" sz="1700" dirty="0">
                <a:solidFill>
                  <a:srgbClr val="3C3939"/>
                </a:solidFill>
                <a:latin typeface="Inter" pitchFamily="34" charset="0"/>
                <a:ea typeface="Inter" pitchFamily="34" charset="-122"/>
                <a:cs typeface="Inter" pitchFamily="34" charset="-120"/>
              </a:rPr>
              <a:t>. Draw on the three innate inclinations, crooked wood metaphor, and brothers dividing property.</a:t>
            </a:r>
            <a:endParaRPr lang="en-US" sz="1700" dirty="0"/>
          </a:p>
        </p:txBody>
      </p:sp>
      <p:sp>
        <p:nvSpPr>
          <p:cNvPr id="11" name="Shape 9"/>
          <p:cNvSpPr/>
          <p:nvPr/>
        </p:nvSpPr>
        <p:spPr>
          <a:xfrm>
            <a:off x="8044951" y="3175496"/>
            <a:ext cx="3485269" cy="2991644"/>
          </a:xfrm>
          <a:prstGeom prst="roundRect">
            <a:avLst>
              <a:gd name="adj" fmla="val 3102"/>
            </a:avLst>
          </a:prstGeom>
          <a:solidFill>
            <a:srgbClr val="F2EEEE"/>
          </a:solidFill>
          <a:ln w="12700">
            <a:solidFill>
              <a:srgbClr val="D8D4D4"/>
            </a:solidFill>
            <a:prstDash val="solid"/>
          </a:ln>
        </p:spPr>
      </p:sp>
      <p:sp>
        <p:nvSpPr>
          <p:cNvPr id="12" name="Text 10"/>
          <p:cNvSpPr/>
          <p:nvPr/>
        </p:nvSpPr>
        <p:spPr>
          <a:xfrm>
            <a:off x="8278506" y="3409057"/>
            <a:ext cx="3018159" cy="690563"/>
          </a:xfrm>
          <a:prstGeom prst="rect">
            <a:avLst/>
          </a:prstGeom>
          <a:noFill/>
          <a:ln/>
        </p:spPr>
        <p:txBody>
          <a:bodyPr wrap="square" lIns="0" tIns="0" rIns="0" bIns="0" rtlCol="0" anchor="t">
            <a:normAutofit/>
          </a:bodyPr>
          <a:lstStyle/>
          <a:p>
            <a:pPr algn="l" indent="0" marL="0">
              <a:lnSpc>
                <a:spcPct val="104000"/>
              </a:lnSpc>
              <a:buNone/>
            </a:pPr>
            <a:r>
              <a:rPr lang="en-US" sz="2150" b="1" dirty="0">
                <a:solidFill>
                  <a:srgbClr val="3C3939"/>
                </a:solidFill>
                <a:latin typeface="Inter Bold" pitchFamily="34" charset="0"/>
                <a:ea typeface="Inter Bold" pitchFamily="34" charset="-122"/>
                <a:cs typeface="Inter Bold" pitchFamily="34" charset="-120"/>
              </a:rPr>
              <a:t>Group C — Complementarian</a:t>
            </a:r>
            <a:endParaRPr lang="en-US" sz="2150" dirty="0"/>
          </a:p>
        </p:txBody>
      </p:sp>
      <p:sp>
        <p:nvSpPr>
          <p:cNvPr id="13" name="Text 11"/>
          <p:cNvSpPr/>
          <p:nvPr/>
        </p:nvSpPr>
        <p:spPr>
          <a:xfrm>
            <a:off x="8278506" y="4223544"/>
            <a:ext cx="3018159" cy="1710035"/>
          </a:xfrm>
          <a:prstGeom prst="rect">
            <a:avLst/>
          </a:prstGeom>
          <a:noFill/>
          <a:ln/>
        </p:spPr>
        <p:txBody>
          <a:bodyPr wrap="square" lIns="0" tIns="0" rIns="0" bIns="0" rtlCol="0" anchor="t">
            <a:normAutofit/>
          </a:bodyPr>
          <a:lstStyle/>
          <a:p>
            <a:pPr algn="l" indent="0" marL="0">
              <a:lnSpc>
                <a:spcPct val="129000"/>
              </a:lnSpc>
              <a:buNone/>
            </a:pPr>
            <a:r>
              <a:rPr lang="en-US" sz="1700" dirty="0">
                <a:solidFill>
                  <a:srgbClr val="3C3939"/>
                </a:solidFill>
                <a:latin typeface="Inter" pitchFamily="34" charset="0"/>
                <a:ea typeface="Inter" pitchFamily="34" charset="-122"/>
                <a:cs typeface="Inter" pitchFamily="34" charset="-120"/>
              </a:rPr>
              <a:t>Argues: </a:t>
            </a:r>
            <a:pPr algn="l" indent="0" marL="0">
              <a:lnSpc>
                <a:spcPct val="129000"/>
              </a:lnSpc>
              <a:buNone/>
            </a:pPr>
            <a:r>
              <a:rPr lang="en-US" sz="1700" b="1" dirty="0">
                <a:solidFill>
                  <a:srgbClr val="3C3939"/>
                </a:solidFill>
                <a:latin typeface="Inter Bold" pitchFamily="34" charset="0"/>
                <a:ea typeface="Inter Bold" pitchFamily="34" charset="-122"/>
                <a:cs typeface="Inter Bold" pitchFamily="34" charset="-120"/>
              </a:rPr>
              <a:t>they are not making genuinely opposed claims</a:t>
            </a:r>
            <a:pPr algn="l" indent="0" marL="0">
              <a:lnSpc>
                <a:spcPct val="129000"/>
              </a:lnSpc>
              <a:buNone/>
            </a:pPr>
            <a:r>
              <a:rPr lang="en-US" sz="1700" dirty="0">
                <a:solidFill>
                  <a:srgbClr val="3C3939"/>
                </a:solidFill>
                <a:latin typeface="Inter" pitchFamily="34" charset="0"/>
                <a:ea typeface="Inter" pitchFamily="34" charset="-122"/>
                <a:cs typeface="Inter" pitchFamily="34" charset="-120"/>
              </a:rPr>
              <a:t> because they define </a:t>
            </a:r>
            <a:pPr algn="l" indent="0" marL="0">
              <a:lnSpc>
                <a:spcPct val="129000"/>
              </a:lnSpc>
              <a:buNone/>
            </a:pPr>
            <a:r>
              <a:rPr lang="en-US" sz="1700" i="1" dirty="0">
                <a:solidFill>
                  <a:srgbClr val="3C3939"/>
                </a:solidFill>
                <a:latin typeface="Inter" pitchFamily="34" charset="0"/>
                <a:ea typeface="Inter" pitchFamily="34" charset="-122"/>
                <a:cs typeface="Inter" pitchFamily="34" charset="-120"/>
              </a:rPr>
              <a:t>xing</a:t>
            </a:r>
            <a:pPr algn="l" indent="0" marL="0">
              <a:lnSpc>
                <a:spcPct val="129000"/>
              </a:lnSpc>
              <a:buNone/>
            </a:pPr>
            <a:r>
              <a:rPr lang="en-US" sz="1700" dirty="0">
                <a:solidFill>
                  <a:srgbClr val="3C3939"/>
                </a:solidFill>
                <a:latin typeface="Inter" pitchFamily="34" charset="0"/>
                <a:ea typeface="Inter" pitchFamily="34" charset="-122"/>
                <a:cs typeface="Inter" pitchFamily="34" charset="-120"/>
              </a:rPr>
              <a:t> differently. Draw on Van Norden (2011, p. 172).</a:t>
            </a:r>
            <a:endParaRPr lang="en-US" sz="17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 37">
    <p:spTree>
      <p:nvGrpSpPr>
        <p:cNvPr id="1" name=""/>
        <p:cNvGrpSpPr/>
        <p:nvPr/>
      </p:nvGrpSpPr>
      <p:grpSpPr>
        <a:xfrm>
          <a:off x="0" y="0"/>
          <a:ext cx="0" cy="0"/>
          <a:chOff x="0" y="0"/>
          <a:chExt cx="0" cy="0"/>
        </a:xfrm>
      </p:grpSpPr>
      <p:sp>
        <p:nvSpPr>
          <p:cNvPr id="2" name="Text 0"/>
          <p:cNvSpPr/>
          <p:nvPr/>
        </p:nvSpPr>
        <p:spPr>
          <a:xfrm>
            <a:off x="661475" y="829866"/>
            <a:ext cx="10868745" cy="1181298"/>
          </a:xfrm>
          <a:prstGeom prst="rect">
            <a:avLst/>
          </a:prstGeom>
          <a:noFill/>
          <a:ln/>
        </p:spPr>
        <p:txBody>
          <a:bodyPr wrap="square" lIns="0" tIns="0" rIns="0" bIns="0" rtlCol="0" anchor="t">
            <a:normAutofit/>
          </a:bodyPr>
          <a:lstStyle/>
          <a:p>
            <a:pPr algn="l" indent="0" marL="0">
              <a:lnSpc>
                <a:spcPct val="104000"/>
              </a:lnSpc>
              <a:buNone/>
            </a:pPr>
            <a:r>
              <a:rPr lang="en-US" sz="3700" b="1" dirty="0">
                <a:solidFill>
                  <a:srgbClr val="1B1B27"/>
                </a:solidFill>
                <a:latin typeface="Inter Bold" pitchFamily="34" charset="0"/>
                <a:ea typeface="Inter Bold" pitchFamily="34" charset="-122"/>
                <a:cs typeface="Inter Bold" pitchFamily="34" charset="-120"/>
              </a:rPr>
              <a:t>Preparation — Three Groups and Their Evidence</a:t>
            </a:r>
            <a:endParaRPr lang="en-US" sz="3700" dirty="0"/>
          </a:p>
        </p:txBody>
      </p:sp>
      <p:pic>
        <p:nvPicPr>
          <p:cNvPr id="3"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2313583"/>
            <a:ext cx="3522078" cy="3272234"/>
          </a:xfrm>
          <a:prstGeom prst="rect">
            <a:avLst/>
          </a:prstGeom>
        </p:spPr>
      </p:pic>
      <p:sp>
        <p:nvSpPr>
          <p:cNvPr id="4" name="Text 1"/>
          <p:cNvSpPr/>
          <p:nvPr/>
        </p:nvSpPr>
        <p:spPr>
          <a:xfrm>
            <a:off x="875881" y="3057227"/>
            <a:ext cx="3093266" cy="590550"/>
          </a:xfrm>
          <a:prstGeom prst="rect">
            <a:avLst/>
          </a:prstGeom>
          <a:noFill/>
          <a:ln/>
        </p:spPr>
        <p:txBody>
          <a:bodyPr wrap="square" lIns="0" tIns="0" rIns="0" bIns="0" rtlCol="0" anchor="t">
            <a:normAutofit/>
          </a:bodyPr>
          <a:lstStyle/>
          <a:p>
            <a:pPr algn="l" indent="0" marL="0">
              <a:lnSpc>
                <a:spcPct val="104000"/>
              </a:lnSpc>
              <a:buNone/>
            </a:pPr>
            <a:r>
              <a:rPr lang="en-US" sz="1850" b="1" dirty="0">
                <a:solidFill>
                  <a:srgbClr val="3C3939"/>
                </a:solidFill>
                <a:latin typeface="Inter Bold" pitchFamily="34" charset="0"/>
                <a:ea typeface="Inter Bold" pitchFamily="34" charset="-122"/>
                <a:cs typeface="Inter Bold" pitchFamily="34" charset="-120"/>
              </a:rPr>
              <a:t>Group A — Mengzi (Nature Is Good)</a:t>
            </a:r>
            <a:endParaRPr lang="en-US" sz="1850" dirty="0"/>
          </a:p>
        </p:txBody>
      </p:sp>
      <p:sp>
        <p:nvSpPr>
          <p:cNvPr id="5" name="Text 2"/>
          <p:cNvSpPr/>
          <p:nvPr/>
        </p:nvSpPr>
        <p:spPr>
          <a:xfrm>
            <a:off x="875881" y="3738463"/>
            <a:ext cx="3093266" cy="1360785"/>
          </a:xfrm>
          <a:prstGeom prst="rect">
            <a:avLst/>
          </a:prstGeom>
          <a:noFill/>
          <a:ln/>
        </p:spPr>
        <p:txBody>
          <a:bodyPr wrap="square" lIns="0" tIns="0" rIns="0" bIns="0" rtlCol="0" anchor="t">
            <a:normAutofit/>
          </a:bodyPr>
          <a:lstStyle/>
          <a:p>
            <a:pPr algn="l" indent="0" marL="0">
              <a:lnSpc>
                <a:spcPct val="120000"/>
              </a:lnSpc>
              <a:buNone/>
            </a:pPr>
            <a:r>
              <a:rPr lang="en-US" sz="1450" i="1" dirty="0">
                <a:solidFill>
                  <a:srgbClr val="3C3939"/>
                </a:solidFill>
                <a:latin typeface="Inter" pitchFamily="34" charset="0"/>
                <a:ea typeface="Inter" pitchFamily="34" charset="-122"/>
                <a:cs typeface="Inter" pitchFamily="34" charset="-120"/>
              </a:rPr>
              <a:t>Mengzi</a:t>
            </a:r>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2A:6 (child at the well); 6A:1–2 (willow tree, water analogy); 6A:6 (the clarification); agricultural metaphors — sprouts, Ox Mountain, farmer from Song.</a:t>
            </a:r>
            <a:endParaRPr lang="en-US" sz="1450" dirty="0"/>
          </a:p>
        </p:txBody>
      </p:sp>
      <p:pic>
        <p:nvPicPr>
          <p:cNvPr id="6"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334759" y="2313583"/>
            <a:ext cx="3522078" cy="3272234"/>
          </a:xfrm>
          <a:prstGeom prst="rect">
            <a:avLst/>
          </a:prstGeom>
        </p:spPr>
      </p:pic>
      <p:sp>
        <p:nvSpPr>
          <p:cNvPr id="7" name="Text 3"/>
          <p:cNvSpPr/>
          <p:nvPr/>
        </p:nvSpPr>
        <p:spPr>
          <a:xfrm>
            <a:off x="4549165" y="3057227"/>
            <a:ext cx="3093266" cy="590550"/>
          </a:xfrm>
          <a:prstGeom prst="rect">
            <a:avLst/>
          </a:prstGeom>
          <a:noFill/>
          <a:ln/>
        </p:spPr>
        <p:txBody>
          <a:bodyPr wrap="square" lIns="0" tIns="0" rIns="0" bIns="0" rtlCol="0" anchor="t">
            <a:normAutofit/>
          </a:bodyPr>
          <a:lstStyle/>
          <a:p>
            <a:pPr algn="l" indent="0" marL="0">
              <a:lnSpc>
                <a:spcPct val="104000"/>
              </a:lnSpc>
              <a:buNone/>
            </a:pPr>
            <a:r>
              <a:rPr lang="en-US" sz="1850" b="1" dirty="0">
                <a:solidFill>
                  <a:srgbClr val="3C3939"/>
                </a:solidFill>
                <a:latin typeface="Inter Bold" pitchFamily="34" charset="0"/>
                <a:ea typeface="Inter Bold" pitchFamily="34" charset="-122"/>
                <a:cs typeface="Inter Bold" pitchFamily="34" charset="-120"/>
              </a:rPr>
              <a:t>Group B — Xunzi (Nature Is Bad)</a:t>
            </a:r>
            <a:endParaRPr lang="en-US" sz="1850" dirty="0"/>
          </a:p>
        </p:txBody>
      </p:sp>
      <p:sp>
        <p:nvSpPr>
          <p:cNvPr id="8" name="Text 4"/>
          <p:cNvSpPr/>
          <p:nvPr/>
        </p:nvSpPr>
        <p:spPr>
          <a:xfrm>
            <a:off x="4549165" y="3738463"/>
            <a:ext cx="3093266" cy="1632942"/>
          </a:xfrm>
          <a:prstGeom prst="rect">
            <a:avLst/>
          </a:prstGeom>
          <a:noFill/>
          <a:ln/>
        </p:spPr>
        <p:txBody>
          <a:bodyPr wrap="square" lIns="0" tIns="0" rIns="0" bIns="0" rtlCol="0" anchor="t">
            <a:normAutofit/>
          </a:bodyPr>
          <a:lstStyle/>
          <a:p>
            <a:pPr algn="l" indent="0" marL="0">
              <a:lnSpc>
                <a:spcPct val="120000"/>
              </a:lnSpc>
              <a:buNone/>
            </a:pPr>
            <a:r>
              <a:rPr lang="en-US" sz="1450" i="1" dirty="0">
                <a:solidFill>
                  <a:srgbClr val="3C3939"/>
                </a:solidFill>
                <a:latin typeface="Inter" pitchFamily="34" charset="0"/>
                <a:ea typeface="Inter" pitchFamily="34" charset="-122"/>
                <a:cs typeface="Inter" pitchFamily="34" charset="-120"/>
              </a:rPr>
              <a:t>Xunzi</a:t>
            </a:r>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Ch.23 opening argument; crooked wood metaphor; brothers dividing property; definition of </a:t>
            </a:r>
            <a:pPr algn="l" indent="0" marL="0">
              <a:lnSpc>
                <a:spcPct val="120000"/>
              </a:lnSpc>
              <a:buNone/>
            </a:pPr>
            <a:r>
              <a:rPr lang="en-US" sz="1450" i="1" dirty="0">
                <a:solidFill>
                  <a:srgbClr val="3C3939"/>
                </a:solidFill>
                <a:latin typeface="Inter" pitchFamily="34" charset="0"/>
                <a:ea typeface="Inter" pitchFamily="34" charset="-122"/>
                <a:cs typeface="Inter" pitchFamily="34" charset="-120"/>
              </a:rPr>
              <a:t>xing</a:t>
            </a:r>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as "cannot be learned"; "anyone can become a Yu" passage.</a:t>
            </a:r>
            <a:endParaRPr lang="en-US" sz="1450" dirty="0"/>
          </a:p>
        </p:txBody>
      </p:sp>
      <p:pic>
        <p:nvPicPr>
          <p:cNvPr id="9"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008043" y="2313583"/>
            <a:ext cx="3522178" cy="3272234"/>
          </a:xfrm>
          <a:prstGeom prst="rect">
            <a:avLst/>
          </a:prstGeom>
        </p:spPr>
      </p:pic>
      <p:sp>
        <p:nvSpPr>
          <p:cNvPr id="10" name="Text 5"/>
          <p:cNvSpPr/>
          <p:nvPr/>
        </p:nvSpPr>
        <p:spPr>
          <a:xfrm>
            <a:off x="8222449" y="3057227"/>
            <a:ext cx="3093365" cy="590550"/>
          </a:xfrm>
          <a:prstGeom prst="rect">
            <a:avLst/>
          </a:prstGeom>
          <a:noFill/>
          <a:ln/>
        </p:spPr>
        <p:txBody>
          <a:bodyPr wrap="square" lIns="0" tIns="0" rIns="0" bIns="0" rtlCol="0" anchor="t">
            <a:normAutofit/>
          </a:bodyPr>
          <a:lstStyle/>
          <a:p>
            <a:pPr algn="l" indent="0" marL="0">
              <a:lnSpc>
                <a:spcPct val="104000"/>
              </a:lnSpc>
              <a:buNone/>
            </a:pPr>
            <a:r>
              <a:rPr lang="en-US" sz="1850" b="1" dirty="0">
                <a:solidFill>
                  <a:srgbClr val="3C3939"/>
                </a:solidFill>
                <a:latin typeface="Inter Bold" pitchFamily="34" charset="0"/>
                <a:ea typeface="Inter Bold" pitchFamily="34" charset="-122"/>
                <a:cs typeface="Inter Bold" pitchFamily="34" charset="-120"/>
              </a:rPr>
              <a:t>Group C — Different Definitions</a:t>
            </a:r>
            <a:endParaRPr lang="en-US" sz="1850" dirty="0"/>
          </a:p>
        </p:txBody>
      </p:sp>
      <p:sp>
        <p:nvSpPr>
          <p:cNvPr id="11" name="Text 6"/>
          <p:cNvSpPr/>
          <p:nvPr/>
        </p:nvSpPr>
        <p:spPr>
          <a:xfrm>
            <a:off x="8222449" y="3738463"/>
            <a:ext cx="3093365" cy="1632942"/>
          </a:xfrm>
          <a:prstGeom prst="rect">
            <a:avLst/>
          </a:prstGeom>
          <a:noFill/>
          <a:ln/>
        </p:spPr>
        <p:txBody>
          <a:bodyPr wrap="square" lIns="0" tIns="0" rIns="0" bIns="0" rtlCol="0" anchor="t">
            <a:normAutofit/>
          </a:bodyPr>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Van Norden: "the views of Mengzi and Xunzi do not directly conflict, because they mean different things by 'human nature'" (2011, p. 172). Argue the debate is terminological, not substantive.</a:t>
            </a:r>
            <a:endParaRPr lang="en-US" sz="1450" dirty="0"/>
          </a:p>
        </p:txBody>
      </p:sp>
      <p:sp>
        <p:nvSpPr>
          <p:cNvPr id="12" name="Text 7"/>
          <p:cNvSpPr/>
          <p:nvPr/>
        </p:nvSpPr>
        <p:spPr>
          <a:xfrm>
            <a:off x="661475" y="5755878"/>
            <a:ext cx="11478330" cy="272157"/>
          </a:xfrm>
          <a:prstGeom prst="rect">
            <a:avLst/>
          </a:prstGeom>
          <a:noFill/>
          <a:ln/>
        </p:spPr>
        <p:txBody>
          <a:bodyPr wrap="none" lIns="0" tIns="0" rIns="0" bIns="0" rtlCol="0" anchor="t"/>
          <a:lstStyle/>
          <a:p>
            <a:pPr algn="l" indent="0" marL="0">
              <a:lnSpc>
                <a:spcPct val="120000"/>
              </a:lnSpc>
              <a:buNone/>
            </a:pPr>
            <a:r>
              <a:rPr lang="en-US" sz="1450" b="1" dirty="0">
                <a:solidFill>
                  <a:srgbClr val="3C3939"/>
                </a:solidFill>
                <a:latin typeface="Inter Bold" pitchFamily="34" charset="0"/>
                <a:ea typeface="Inter Bold" pitchFamily="34" charset="-122"/>
                <a:cs typeface="Inter Bold" pitchFamily="34" charset="-120"/>
              </a:rPr>
              <a:t>Preparation time</a:t>
            </a:r>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5 minutes. Each group should have access to the primary text passages throughout.</a:t>
            </a:r>
            <a:endParaRPr lang="en-US" sz="145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 38">
    <p:spTree>
      <p:nvGrpSpPr>
        <p:cNvPr id="1" name=""/>
        <p:cNvGrpSpPr/>
        <p:nvPr/>
      </p:nvGrpSpPr>
      <p:grpSpPr>
        <a:xfrm>
          <a:off x="0" y="0"/>
          <a:ext cx="0" cy="0"/>
          <a:chOff x="0" y="0"/>
          <a:chExt cx="0" cy="0"/>
        </a:xfrm>
      </p:grpSpPr>
      <p:sp>
        <p:nvSpPr>
          <p:cNvPr id="2" name="Text 0"/>
          <p:cNvSpPr/>
          <p:nvPr/>
        </p:nvSpPr>
        <p:spPr>
          <a:xfrm>
            <a:off x="661475" y="927894"/>
            <a:ext cx="10785900" cy="590649"/>
          </a:xfrm>
          <a:prstGeom prst="rect">
            <a:avLst/>
          </a:prstGeom>
          <a:noFill/>
          <a:ln/>
        </p:spPr>
        <p:txBody>
          <a:bodyPr wrap="none" lIns="0" tIns="0" rIns="0" bIns="0" rtlCol="0" anchor="t"/>
          <a:lstStyle/>
          <a:p>
            <a:pPr algn="l" indent="0" marL="0">
              <a:lnSpc>
                <a:spcPct val="104000"/>
              </a:lnSpc>
              <a:buNone/>
            </a:pPr>
            <a:r>
              <a:rPr lang="en-US" sz="3700" b="1" dirty="0">
                <a:solidFill>
                  <a:srgbClr val="1B1B27"/>
                </a:solidFill>
                <a:latin typeface="Inter Bold" pitchFamily="34" charset="0"/>
                <a:ea typeface="Inter Bold" pitchFamily="34" charset="-122"/>
                <a:cs typeface="Inter Bold" pitchFamily="34" charset="-120"/>
              </a:rPr>
              <a:t>Round 1 — Opening Statements (10 minutes)</a:t>
            </a:r>
            <a:endParaRPr lang="en-US" sz="3700" dirty="0"/>
          </a:p>
        </p:txBody>
      </p:sp>
      <p:sp>
        <p:nvSpPr>
          <p:cNvPr id="3" name="Text 1"/>
          <p:cNvSpPr/>
          <p:nvPr/>
        </p:nvSpPr>
        <p:spPr>
          <a:xfrm>
            <a:off x="661475" y="1820962"/>
            <a:ext cx="11478330" cy="272157"/>
          </a:xfrm>
          <a:prstGeom prst="rect">
            <a:avLst/>
          </a:prstGeom>
          <a:noFill/>
          <a:ln/>
        </p:spPr>
        <p:txBody>
          <a:bodyPr wrap="none" lIns="0" tIns="0" rIns="0" bIns="0" rtlCol="0" anchor="t"/>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Each group presents a </a:t>
            </a:r>
            <a:pPr algn="l" indent="0" marL="0">
              <a:lnSpc>
                <a:spcPct val="120000"/>
              </a:lnSpc>
              <a:buNone/>
            </a:pPr>
            <a:r>
              <a:rPr lang="en-US" sz="1450" b="1" dirty="0">
                <a:solidFill>
                  <a:srgbClr val="3C3939"/>
                </a:solidFill>
                <a:latin typeface="Inter Bold" pitchFamily="34" charset="0"/>
                <a:ea typeface="Inter Bold" pitchFamily="34" charset="-122"/>
                <a:cs typeface="Inter Bold" pitchFamily="34" charset="-120"/>
              </a:rPr>
              <a:t>3-minute opening statement</a:t>
            </a:r>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laying out their core argument with reference to the assigned texts.</a:t>
            </a:r>
            <a:endParaRPr lang="en-US" sz="1450" dirty="0"/>
          </a:p>
        </p:txBody>
      </p:sp>
      <p:pic>
        <p:nvPicPr>
          <p:cNvPr id="4" name="Image 0" descr="preencoded.png">    </p:cNvPr>
          <p:cNvPicPr>
            <a:picLocks noChangeAspect="1"/>
          </p:cNvPicPr>
          <p:nvPr/>
        </p:nvPicPr>
        <p:blipFill>
          <a:blip r:embed="rId1"/>
          <a:stretch>
            <a:fillRect/>
          </a:stretch>
        </p:blipFill>
        <p:spPr>
          <a:xfrm>
            <a:off x="661475" y="2263180"/>
            <a:ext cx="3622882" cy="756047"/>
          </a:xfrm>
          <a:prstGeom prst="rect">
            <a:avLst/>
          </a:prstGeom>
        </p:spPr>
      </p:pic>
      <p:sp>
        <p:nvSpPr>
          <p:cNvPr id="5" name="Text 2"/>
          <p:cNvSpPr/>
          <p:nvPr/>
        </p:nvSpPr>
        <p:spPr>
          <a:xfrm>
            <a:off x="850482" y="3170436"/>
            <a:ext cx="2362637" cy="295275"/>
          </a:xfrm>
          <a:prstGeom prst="rect">
            <a:avLst/>
          </a:prstGeom>
          <a:noFill/>
          <a:ln/>
        </p:spPr>
        <p:txBody>
          <a:bodyPr wrap="none" lIns="0" tIns="0" rIns="0" bIns="0" rtlCol="0" anchor="t"/>
          <a:lstStyle/>
          <a:p>
            <a:pPr algn="l" indent="0" marL="0">
              <a:lnSpc>
                <a:spcPct val="104000"/>
              </a:lnSpc>
              <a:buNone/>
            </a:pPr>
            <a:r>
              <a:rPr lang="en-US" sz="1850" b="1" dirty="0">
                <a:solidFill>
                  <a:srgbClr val="3C3939"/>
                </a:solidFill>
                <a:latin typeface="Inter Bold" pitchFamily="34" charset="0"/>
                <a:ea typeface="Inter Bold" pitchFamily="34" charset="-122"/>
                <a:cs typeface="Inter Bold" pitchFamily="34" charset="-120"/>
              </a:rPr>
              <a:t>Group A (Mengzi)</a:t>
            </a:r>
            <a:endParaRPr lang="en-US" sz="1850" dirty="0"/>
          </a:p>
        </p:txBody>
      </p:sp>
      <p:sp>
        <p:nvSpPr>
          <p:cNvPr id="6" name="Text 3"/>
          <p:cNvSpPr/>
          <p:nvPr/>
        </p:nvSpPr>
        <p:spPr>
          <a:xfrm>
            <a:off x="850482" y="3556397"/>
            <a:ext cx="3244868" cy="1360785"/>
          </a:xfrm>
          <a:prstGeom prst="rect">
            <a:avLst/>
          </a:prstGeom>
          <a:noFill/>
          <a:ln/>
        </p:spPr>
        <p:txBody>
          <a:bodyPr wrap="square" lIns="0" tIns="0" rIns="0" bIns="0" rtlCol="0" anchor="t">
            <a:normAutofit/>
          </a:bodyPr>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Four sprouts as directed potential; child at the well as evidence of spontaneous compassion; water analogy showing natural direction toward good.</a:t>
            </a:r>
            <a:endParaRPr lang="en-US" sz="1450" dirty="0"/>
          </a:p>
        </p:txBody>
      </p:sp>
      <p:pic>
        <p:nvPicPr>
          <p:cNvPr id="7" name="Image 1" descr="preencoded.png">    </p:cNvPr>
          <p:cNvPicPr>
            <a:picLocks noChangeAspect="1"/>
          </p:cNvPicPr>
          <p:nvPr/>
        </p:nvPicPr>
        <p:blipFill>
          <a:blip r:embed="rId2"/>
          <a:stretch>
            <a:fillRect/>
          </a:stretch>
        </p:blipFill>
        <p:spPr>
          <a:xfrm>
            <a:off x="4284357" y="2263180"/>
            <a:ext cx="3622882" cy="756047"/>
          </a:xfrm>
          <a:prstGeom prst="rect">
            <a:avLst/>
          </a:prstGeom>
        </p:spPr>
      </p:pic>
      <p:sp>
        <p:nvSpPr>
          <p:cNvPr id="8" name="Text 4"/>
          <p:cNvSpPr/>
          <p:nvPr/>
        </p:nvSpPr>
        <p:spPr>
          <a:xfrm>
            <a:off x="4473364" y="3170436"/>
            <a:ext cx="2362637" cy="295275"/>
          </a:xfrm>
          <a:prstGeom prst="rect">
            <a:avLst/>
          </a:prstGeom>
          <a:noFill/>
          <a:ln/>
        </p:spPr>
        <p:txBody>
          <a:bodyPr wrap="none" lIns="0" tIns="0" rIns="0" bIns="0" rtlCol="0" anchor="t"/>
          <a:lstStyle/>
          <a:p>
            <a:pPr algn="l" indent="0" marL="0">
              <a:lnSpc>
                <a:spcPct val="104000"/>
              </a:lnSpc>
              <a:buNone/>
            </a:pPr>
            <a:r>
              <a:rPr lang="en-US" sz="1850" b="1" dirty="0">
                <a:solidFill>
                  <a:srgbClr val="3C3939"/>
                </a:solidFill>
                <a:latin typeface="Inter Bold" pitchFamily="34" charset="0"/>
                <a:ea typeface="Inter Bold" pitchFamily="34" charset="-122"/>
                <a:cs typeface="Inter Bold" pitchFamily="34" charset="-120"/>
              </a:rPr>
              <a:t>Group B (Xunzi)</a:t>
            </a:r>
            <a:endParaRPr lang="en-US" sz="1850" dirty="0"/>
          </a:p>
        </p:txBody>
      </p:sp>
      <p:sp>
        <p:nvSpPr>
          <p:cNvPr id="9" name="Text 5"/>
          <p:cNvSpPr/>
          <p:nvPr/>
        </p:nvSpPr>
        <p:spPr>
          <a:xfrm>
            <a:off x="4473364" y="3556397"/>
            <a:ext cx="3244868" cy="1088628"/>
          </a:xfrm>
          <a:prstGeom prst="rect">
            <a:avLst/>
          </a:prstGeom>
          <a:noFill/>
          <a:ln/>
        </p:spPr>
        <p:txBody>
          <a:bodyPr wrap="square" lIns="0" tIns="0" rIns="0" bIns="0" rtlCol="0" anchor="t">
            <a:normAutofit/>
          </a:bodyPr>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Three innate inclinations leading to chaos; crooked wood requiring the press frame; brothers dividing property as empirical evidence.</a:t>
            </a:r>
            <a:endParaRPr lang="en-US" sz="1450" dirty="0"/>
          </a:p>
        </p:txBody>
      </p:sp>
      <p:pic>
        <p:nvPicPr>
          <p:cNvPr id="10" name="Image 2" descr="preencoded.png">    </p:cNvPr>
          <p:cNvPicPr>
            <a:picLocks noChangeAspect="1"/>
          </p:cNvPicPr>
          <p:nvPr/>
        </p:nvPicPr>
        <p:blipFill>
          <a:blip r:embed="rId3"/>
          <a:stretch>
            <a:fillRect/>
          </a:stretch>
        </p:blipFill>
        <p:spPr>
          <a:xfrm>
            <a:off x="7907239" y="2263180"/>
            <a:ext cx="3622882" cy="756047"/>
          </a:xfrm>
          <a:prstGeom prst="rect">
            <a:avLst/>
          </a:prstGeom>
        </p:spPr>
      </p:pic>
      <p:sp>
        <p:nvSpPr>
          <p:cNvPr id="11" name="Text 6"/>
          <p:cNvSpPr/>
          <p:nvPr/>
        </p:nvSpPr>
        <p:spPr>
          <a:xfrm>
            <a:off x="8096246" y="3170436"/>
            <a:ext cx="3234550" cy="295275"/>
          </a:xfrm>
          <a:prstGeom prst="rect">
            <a:avLst/>
          </a:prstGeom>
          <a:noFill/>
          <a:ln/>
        </p:spPr>
        <p:txBody>
          <a:bodyPr wrap="none" lIns="0" tIns="0" rIns="0" bIns="0" rtlCol="0" anchor="t"/>
          <a:lstStyle/>
          <a:p>
            <a:pPr algn="l" indent="0" marL="0">
              <a:lnSpc>
                <a:spcPct val="104000"/>
              </a:lnSpc>
              <a:buNone/>
            </a:pPr>
            <a:r>
              <a:rPr lang="en-US" sz="1850" b="1" dirty="0">
                <a:solidFill>
                  <a:srgbClr val="3C3939"/>
                </a:solidFill>
                <a:latin typeface="Inter Bold" pitchFamily="34" charset="0"/>
                <a:ea typeface="Inter Bold" pitchFamily="34" charset="-122"/>
                <a:cs typeface="Inter Bold" pitchFamily="34" charset="-120"/>
              </a:rPr>
              <a:t>Group C (Complementarian)</a:t>
            </a:r>
            <a:endParaRPr lang="en-US" sz="1850" dirty="0"/>
          </a:p>
        </p:txBody>
      </p:sp>
      <p:sp>
        <p:nvSpPr>
          <p:cNvPr id="12" name="Text 7"/>
          <p:cNvSpPr/>
          <p:nvPr/>
        </p:nvSpPr>
        <p:spPr>
          <a:xfrm>
            <a:off x="8096246" y="3556397"/>
            <a:ext cx="3244868" cy="1088628"/>
          </a:xfrm>
          <a:prstGeom prst="rect">
            <a:avLst/>
          </a:prstGeom>
          <a:noFill/>
          <a:ln/>
        </p:spPr>
        <p:txBody>
          <a:bodyPr wrap="square" lIns="0" tIns="0" rIns="0" bIns="0" rtlCol="0" anchor="t">
            <a:normAutofit/>
          </a:bodyPr>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The "third way" — Mengzi and Xunzi define </a:t>
            </a:r>
            <a:pPr algn="l" indent="0" marL="0">
              <a:lnSpc>
                <a:spcPct val="120000"/>
              </a:lnSpc>
              <a:buNone/>
            </a:pPr>
            <a:r>
              <a:rPr lang="en-US" sz="1450" i="1" dirty="0">
                <a:solidFill>
                  <a:srgbClr val="3C3939"/>
                </a:solidFill>
                <a:latin typeface="Inter" pitchFamily="34" charset="0"/>
                <a:ea typeface="Inter" pitchFamily="34" charset="-122"/>
                <a:cs typeface="Inter" pitchFamily="34" charset="-120"/>
              </a:rPr>
              <a:t>xing</a:t>
            </a:r>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differently and are not making genuinely opposed claims about the same thing.</a:t>
            </a:r>
            <a:endParaRPr lang="en-US" sz="1450" dirty="0"/>
          </a:p>
        </p:txBody>
      </p:sp>
      <p:sp>
        <p:nvSpPr>
          <p:cNvPr id="13" name="Shape 8"/>
          <p:cNvSpPr/>
          <p:nvPr/>
        </p:nvSpPr>
        <p:spPr>
          <a:xfrm>
            <a:off x="661475" y="5276255"/>
            <a:ext cx="10868745" cy="653852"/>
          </a:xfrm>
          <a:prstGeom prst="roundRect">
            <a:avLst>
              <a:gd name="adj" fmla="val 12142"/>
            </a:avLst>
          </a:prstGeom>
          <a:solidFill>
            <a:srgbClr val="E1E1EA"/>
          </a:solidFill>
          <a:ln/>
        </p:spPr>
      </p:sp>
      <p:pic>
        <p:nvPicPr>
          <p:cNvPr id="14" name="Image 3" descr="preencoded.png">    </p:cNvPr>
          <p:cNvPicPr>
            <a:picLocks noChangeAspect="1"/>
          </p:cNvPicPr>
          <p:nvPr/>
        </p:nvPicPr>
        <p:blipFill>
          <a:blip r:embed="rId4"/>
          <a:stretch>
            <a:fillRect/>
          </a:stretch>
        </p:blipFill>
        <p:spPr>
          <a:xfrm>
            <a:off x="850482" y="5531247"/>
            <a:ext cx="236234" cy="189012"/>
          </a:xfrm>
          <a:prstGeom prst="rect">
            <a:avLst/>
          </a:prstGeom>
        </p:spPr>
      </p:pic>
      <p:sp>
        <p:nvSpPr>
          <p:cNvPr id="15" name="Text 9"/>
          <p:cNvSpPr/>
          <p:nvPr/>
        </p:nvSpPr>
        <p:spPr>
          <a:xfrm>
            <a:off x="1275723" y="5474692"/>
            <a:ext cx="10675075" cy="272157"/>
          </a:xfrm>
          <a:prstGeom prst="rect">
            <a:avLst/>
          </a:prstGeom>
          <a:noFill/>
          <a:ln/>
        </p:spPr>
        <p:txBody>
          <a:bodyPr wrap="none" lIns="0" tIns="0" rIns="0" bIns="0" rtlCol="0" anchor="t"/>
          <a:lstStyle/>
          <a:p>
            <a:pPr algn="l" indent="0" marL="0">
              <a:lnSpc>
                <a:spcPct val="120000"/>
              </a:lnSpc>
              <a:buNone/>
            </a:pPr>
            <a:r>
              <a:rPr lang="en-US" sz="1450" dirty="0">
                <a:solidFill>
                  <a:srgbClr val="000000"/>
                </a:solidFill>
                <a:latin typeface="Inter" pitchFamily="34" charset="0"/>
                <a:ea typeface="Inter" pitchFamily="34" charset="-122"/>
                <a:cs typeface="Inter" pitchFamily="34" charset="-120"/>
              </a:rPr>
              <a:t>Each group should cite at least two textual passages in their opening statement.</a:t>
            </a:r>
            <a:endParaRPr lang="en-US" sz="145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 39">
    <p:spTree>
      <p:nvGrpSpPr>
        <p:cNvPr id="1" name=""/>
        <p:cNvGrpSpPr/>
        <p:nvPr/>
      </p:nvGrpSpPr>
      <p:grpSpPr>
        <a:xfrm>
          <a:off x="0" y="0"/>
          <a:ext cx="0" cy="0"/>
          <a:chOff x="0" y="0"/>
          <a:chExt cx="0" cy="0"/>
        </a:xfrm>
      </p:grpSpPr>
      <p:sp>
        <p:nvSpPr>
          <p:cNvPr id="2" name="Text 0"/>
          <p:cNvSpPr/>
          <p:nvPr/>
        </p:nvSpPr>
        <p:spPr>
          <a:xfrm>
            <a:off x="661475" y="771525"/>
            <a:ext cx="11172843" cy="627559"/>
          </a:xfrm>
          <a:prstGeom prst="rect">
            <a:avLst/>
          </a:prstGeom>
          <a:noFill/>
          <a:ln/>
        </p:spPr>
        <p:txBody>
          <a:bodyPr wrap="none" lIns="0" tIns="0" rIns="0" bIns="0" rtlCol="0" anchor="t"/>
          <a:lstStyle/>
          <a:p>
            <a:pPr algn="l" indent="0" marL="0">
              <a:lnSpc>
                <a:spcPct val="104000"/>
              </a:lnSpc>
              <a:buNone/>
            </a:pPr>
            <a:r>
              <a:rPr lang="en-US" sz="3950" b="1" dirty="0">
                <a:solidFill>
                  <a:srgbClr val="1B1B27"/>
                </a:solidFill>
                <a:latin typeface="Inter Bold" pitchFamily="34" charset="0"/>
                <a:ea typeface="Inter Bold" pitchFamily="34" charset="-122"/>
                <a:cs typeface="Inter Bold" pitchFamily="34" charset="-120"/>
              </a:rPr>
              <a:t>Round 2 — Cross-Examination (15 minutes)</a:t>
            </a:r>
            <a:endParaRPr lang="en-US" sz="3950" dirty="0"/>
          </a:p>
        </p:txBody>
      </p:sp>
      <p:sp>
        <p:nvSpPr>
          <p:cNvPr id="3" name="Text 1"/>
          <p:cNvSpPr/>
          <p:nvPr/>
        </p:nvSpPr>
        <p:spPr>
          <a:xfrm>
            <a:off x="661475" y="1740495"/>
            <a:ext cx="11478330" cy="297160"/>
          </a:xfrm>
          <a:prstGeom prst="rect">
            <a:avLst/>
          </a:prstGeom>
          <a:noFill/>
          <a:ln/>
        </p:spPr>
        <p:txBody>
          <a:bodyPr wrap="none" lIns="0" tIns="0" rIns="0" bIns="0" rtlCol="0" anchor="t"/>
          <a:lstStyle/>
          <a:p>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Three pre-assigned questions structure this round (5 minutes per question). All groups respond to each question.</a:t>
            </a:r>
            <a:endParaRPr lang="en-US" sz="155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2229644"/>
            <a:ext cx="3509081" cy="3856732"/>
          </a:xfrm>
          <a:prstGeom prst="rect">
            <a:avLst/>
          </a:prstGeom>
        </p:spPr>
      </p:pic>
      <p:sp>
        <p:nvSpPr>
          <p:cNvPr id="5" name="Text 2"/>
          <p:cNvSpPr/>
          <p:nvPr/>
        </p:nvSpPr>
        <p:spPr>
          <a:xfrm>
            <a:off x="989285" y="2455863"/>
            <a:ext cx="2845820" cy="313730"/>
          </a:xfrm>
          <a:prstGeom prst="rect">
            <a:avLst/>
          </a:prstGeom>
          <a:noFill/>
          <a:ln/>
        </p:spPr>
        <p:txBody>
          <a:bodyPr wrap="none" lIns="0" tIns="0" rIns="0" bIns="0" rtlCol="0" anchor="t"/>
          <a:lstStyle/>
          <a:p>
            <a:pPr algn="l" indent="0" marL="0">
              <a:lnSpc>
                <a:spcPct val="104000"/>
              </a:lnSpc>
              <a:buNone/>
            </a:pPr>
            <a:r>
              <a:rPr lang="en-US" sz="1950" b="1" dirty="0">
                <a:solidFill>
                  <a:srgbClr val="3C3939"/>
                </a:solidFill>
                <a:latin typeface="Inter Bold" pitchFamily="34" charset="0"/>
                <a:ea typeface="Inter Bold" pitchFamily="34" charset="-122"/>
                <a:cs typeface="Inter Bold" pitchFamily="34" charset="-120"/>
              </a:rPr>
              <a:t>The Empirical Question</a:t>
            </a:r>
            <a:endParaRPr lang="en-US" sz="1950" dirty="0"/>
          </a:p>
        </p:txBody>
      </p:sp>
      <p:sp>
        <p:nvSpPr>
          <p:cNvPr id="6" name="Text 3"/>
          <p:cNvSpPr/>
          <p:nvPr/>
        </p:nvSpPr>
        <p:spPr>
          <a:xfrm>
            <a:off x="989285" y="2871986"/>
            <a:ext cx="2955057" cy="1782961"/>
          </a:xfrm>
          <a:prstGeom prst="rect">
            <a:avLst/>
          </a:prstGeom>
          <a:noFill/>
          <a:ln/>
        </p:spPr>
        <p:txBody>
          <a:bodyPr wrap="square" lIns="0" tIns="0" rIns="0" bIns="0" rtlCol="0" anchor="t">
            <a:normAutofit/>
          </a:bodyPr>
          <a:lstStyle/>
          <a:p>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Xunzi points to conflict and greed; Mengzi points to the child-at-the-well reaction. Which empirical evidence is more compelling? Can both be true of the same nature?</a:t>
            </a:r>
            <a:endParaRPr lang="en-US" sz="1550" dirty="0"/>
          </a:p>
        </p:txBody>
      </p:sp>
      <p:pic>
        <p:nvPicPr>
          <p:cNvPr id="7"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341208" y="2229644"/>
            <a:ext cx="3509180" cy="3856732"/>
          </a:xfrm>
          <a:prstGeom prst="rect">
            <a:avLst/>
          </a:prstGeom>
        </p:spPr>
      </p:pic>
      <p:sp>
        <p:nvSpPr>
          <p:cNvPr id="8" name="Text 4"/>
          <p:cNvSpPr/>
          <p:nvPr/>
        </p:nvSpPr>
        <p:spPr>
          <a:xfrm>
            <a:off x="4669018" y="2455863"/>
            <a:ext cx="2955157" cy="627459"/>
          </a:xfrm>
          <a:prstGeom prst="rect">
            <a:avLst/>
          </a:prstGeom>
          <a:noFill/>
          <a:ln/>
        </p:spPr>
        <p:txBody>
          <a:bodyPr wrap="square" lIns="0" tIns="0" rIns="0" bIns="0" rtlCol="0" anchor="t">
            <a:normAutofit/>
          </a:bodyPr>
          <a:lstStyle/>
          <a:p>
            <a:pPr algn="l" indent="0" marL="0">
              <a:lnSpc>
                <a:spcPct val="104000"/>
              </a:lnSpc>
              <a:buNone/>
            </a:pPr>
            <a:r>
              <a:rPr lang="en-US" sz="1950" b="1" dirty="0">
                <a:solidFill>
                  <a:srgbClr val="3C3939"/>
                </a:solidFill>
                <a:latin typeface="Inter Bold" pitchFamily="34" charset="0"/>
                <a:ea typeface="Inter Bold" pitchFamily="34" charset="-122"/>
                <a:cs typeface="Inter Bold" pitchFamily="34" charset="-120"/>
              </a:rPr>
              <a:t>The Definitional Question</a:t>
            </a:r>
            <a:endParaRPr lang="en-US" sz="1950" dirty="0"/>
          </a:p>
        </p:txBody>
      </p:sp>
      <p:sp>
        <p:nvSpPr>
          <p:cNvPr id="9" name="Text 5"/>
          <p:cNvSpPr/>
          <p:nvPr/>
        </p:nvSpPr>
        <p:spPr>
          <a:xfrm>
            <a:off x="4669018" y="3185716"/>
            <a:ext cx="2955157" cy="2674441"/>
          </a:xfrm>
          <a:prstGeom prst="rect">
            <a:avLst/>
          </a:prstGeom>
          <a:noFill/>
          <a:ln/>
        </p:spPr>
        <p:txBody>
          <a:bodyPr wrap="square" lIns="0" tIns="0" rIns="0" bIns="0" rtlCol="0" anchor="t">
            <a:normAutofit/>
          </a:bodyPr>
          <a:lstStyle/>
          <a:p>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Van Norden suggests Mengzi and Xunzi define </a:t>
            </a:r>
            <a:pPr algn="l" indent="0" marL="0">
              <a:lnSpc>
                <a:spcPct val="123000"/>
              </a:lnSpc>
              <a:buNone/>
            </a:pPr>
            <a:r>
              <a:rPr lang="en-US" sz="1550" i="1" dirty="0">
                <a:solidFill>
                  <a:srgbClr val="3C3939"/>
                </a:solidFill>
                <a:latin typeface="Inter" pitchFamily="34" charset="0"/>
                <a:ea typeface="Inter" pitchFamily="34" charset="-122"/>
                <a:cs typeface="Inter" pitchFamily="34" charset="-120"/>
              </a:rPr>
              <a:t>xing</a:t>
            </a:r>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 differently. Is this a philosophical contribution (clarifying the debate) or a philosophical evasion (dissolving a real disagreement through terminological manoeuvring)?</a:t>
            </a:r>
            <a:endParaRPr lang="en-US" sz="1550" dirty="0"/>
          </a:p>
        </p:txBody>
      </p:sp>
      <p:pic>
        <p:nvPicPr>
          <p:cNvPr id="10"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021040" y="2229644"/>
            <a:ext cx="3509081" cy="3856732"/>
          </a:xfrm>
          <a:prstGeom prst="rect">
            <a:avLst/>
          </a:prstGeom>
        </p:spPr>
      </p:pic>
      <p:sp>
        <p:nvSpPr>
          <p:cNvPr id="11" name="Text 6"/>
          <p:cNvSpPr/>
          <p:nvPr/>
        </p:nvSpPr>
        <p:spPr>
          <a:xfrm>
            <a:off x="8348851" y="2455863"/>
            <a:ext cx="2781429" cy="313730"/>
          </a:xfrm>
          <a:prstGeom prst="rect">
            <a:avLst/>
          </a:prstGeom>
          <a:noFill/>
          <a:ln/>
        </p:spPr>
        <p:txBody>
          <a:bodyPr wrap="none" lIns="0" tIns="0" rIns="0" bIns="0" rtlCol="0" anchor="t"/>
          <a:lstStyle/>
          <a:p>
            <a:pPr algn="l" indent="0" marL="0">
              <a:lnSpc>
                <a:spcPct val="104000"/>
              </a:lnSpc>
              <a:buNone/>
            </a:pPr>
            <a:r>
              <a:rPr lang="en-US" sz="1950" b="1" dirty="0">
                <a:solidFill>
                  <a:srgbClr val="3C3939"/>
                </a:solidFill>
                <a:latin typeface="Inter Bold" pitchFamily="34" charset="0"/>
                <a:ea typeface="Inter Bold" pitchFamily="34" charset="-122"/>
                <a:cs typeface="Inter Bold" pitchFamily="34" charset="-120"/>
              </a:rPr>
              <a:t>The Practical Question</a:t>
            </a:r>
            <a:endParaRPr lang="en-US" sz="1950" dirty="0"/>
          </a:p>
        </p:txBody>
      </p:sp>
      <p:sp>
        <p:nvSpPr>
          <p:cNvPr id="12" name="Text 7"/>
          <p:cNvSpPr/>
          <p:nvPr/>
        </p:nvSpPr>
        <p:spPr>
          <a:xfrm>
            <a:off x="8348851" y="2871986"/>
            <a:ext cx="2955057" cy="2080121"/>
          </a:xfrm>
          <a:prstGeom prst="rect">
            <a:avLst/>
          </a:prstGeom>
          <a:noFill/>
          <a:ln/>
        </p:spPr>
        <p:txBody>
          <a:bodyPr wrap="square" lIns="0" tIns="0" rIns="0" bIns="0" rtlCol="0" anchor="t">
            <a:normAutofit/>
          </a:bodyPr>
          <a:lstStyle/>
          <a:p>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If Mengzi is right, government and education must </a:t>
            </a:r>
            <a:pPr algn="l" indent="0" marL="0">
              <a:lnSpc>
                <a:spcPct val="123000"/>
              </a:lnSpc>
              <a:buNone/>
            </a:pPr>
            <a:r>
              <a:rPr lang="en-US" sz="1550" i="1" dirty="0">
                <a:solidFill>
                  <a:srgbClr val="3C3939"/>
                </a:solidFill>
                <a:latin typeface="Inter" pitchFamily="34" charset="0"/>
                <a:ea typeface="Inter" pitchFamily="34" charset="-122"/>
                <a:cs typeface="Inter" pitchFamily="34" charset="-120"/>
              </a:rPr>
              <a:t>nurture</a:t>
            </a:r>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 If Xunzi is right, they must </a:t>
            </a:r>
            <a:pPr algn="l" indent="0" marL="0">
              <a:lnSpc>
                <a:spcPct val="123000"/>
              </a:lnSpc>
              <a:buNone/>
            </a:pPr>
            <a:r>
              <a:rPr lang="en-US" sz="1550" i="1" dirty="0">
                <a:solidFill>
                  <a:srgbClr val="3C3939"/>
                </a:solidFill>
                <a:latin typeface="Inter" pitchFamily="34" charset="0"/>
                <a:ea typeface="Inter" pitchFamily="34" charset="-122"/>
                <a:cs typeface="Inter" pitchFamily="34" charset="-120"/>
              </a:rPr>
              <a:t>transform</a:t>
            </a:r>
            <a:pPr algn="l" indent="0" marL="0">
              <a:lnSpc>
                <a:spcPct val="123000"/>
              </a:lnSpc>
              <a:buNone/>
            </a:pPr>
            <a:r>
              <a:rPr lang="en-US" sz="1550" dirty="0">
                <a:solidFill>
                  <a:srgbClr val="3C3939"/>
                </a:solidFill>
                <a:latin typeface="Inter" pitchFamily="34" charset="0"/>
                <a:ea typeface="Inter" pitchFamily="34" charset="-122"/>
                <a:cs typeface="Inter" pitchFamily="34" charset="-120"/>
              </a:rPr>
              <a:t>. Which model has more useful practical implications for organising society and raising children?</a:t>
            </a:r>
            <a:endParaRPr lang="en-US" sz="1550"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 40">
    <p:spTree>
      <p:nvGrpSpPr>
        <p:cNvPr id="1" name=""/>
        <p:cNvGrpSpPr/>
        <p:nvPr/>
      </p:nvGrpSpPr>
      <p:grpSpPr>
        <a:xfrm>
          <a:off x="0" y="0"/>
          <a:ext cx="0" cy="0"/>
          <a:chOff x="0" y="0"/>
          <a:chExt cx="0" cy="0"/>
        </a:xfrm>
      </p:grpSpPr>
      <p:sp>
        <p:nvSpPr>
          <p:cNvPr id="2" name="Text 0"/>
          <p:cNvSpPr/>
          <p:nvPr/>
        </p:nvSpPr>
        <p:spPr>
          <a:xfrm>
            <a:off x="661475" y="729456"/>
            <a:ext cx="10868745" cy="1255117"/>
          </a:xfrm>
          <a:prstGeom prst="rect">
            <a:avLst/>
          </a:prstGeom>
          <a:noFill/>
          <a:ln/>
        </p:spPr>
        <p:txBody>
          <a:bodyPr wrap="square" lIns="0" tIns="0" rIns="0" bIns="0" rtlCol="0" anchor="t">
            <a:normAutofit/>
          </a:bodyPr>
          <a:lstStyle/>
          <a:p>
            <a:pPr algn="l" indent="0" marL="0">
              <a:lnSpc>
                <a:spcPct val="104000"/>
              </a:lnSpc>
              <a:buNone/>
            </a:pPr>
            <a:r>
              <a:rPr lang="en-US" sz="3950" b="1" dirty="0">
                <a:solidFill>
                  <a:srgbClr val="1B1B27"/>
                </a:solidFill>
                <a:latin typeface="Inter Bold" pitchFamily="34" charset="0"/>
                <a:ea typeface="Inter Bold" pitchFamily="34" charset="-122"/>
                <a:cs typeface="Inter Bold" pitchFamily="34" charset="-120"/>
              </a:rPr>
              <a:t>Round 3 — Rebuttals and Post-Debate Reflection</a:t>
            </a:r>
            <a:endParaRPr lang="en-US" sz="3950" dirty="0"/>
          </a:p>
        </p:txBody>
      </p:sp>
      <p:sp>
        <p:nvSpPr>
          <p:cNvPr id="3" name="Shape 1"/>
          <p:cNvSpPr/>
          <p:nvPr/>
        </p:nvSpPr>
        <p:spPr>
          <a:xfrm>
            <a:off x="516917" y="2240558"/>
            <a:ext cx="5478524" cy="2676922"/>
          </a:xfrm>
          <a:prstGeom prst="roundRect">
            <a:avLst>
              <a:gd name="adj" fmla="val 5402"/>
            </a:avLst>
          </a:prstGeom>
          <a:solidFill>
            <a:srgbClr val="1B1B27"/>
          </a:solidFill>
          <a:ln/>
        </p:spPr>
      </p:sp>
      <p:sp>
        <p:nvSpPr>
          <p:cNvPr id="4" name="Text 2"/>
          <p:cNvSpPr/>
          <p:nvPr/>
        </p:nvSpPr>
        <p:spPr>
          <a:xfrm>
            <a:off x="717730" y="2411214"/>
            <a:ext cx="4187621" cy="313730"/>
          </a:xfrm>
          <a:prstGeom prst="rect">
            <a:avLst/>
          </a:prstGeom>
          <a:noFill/>
          <a:ln/>
        </p:spPr>
        <p:txBody>
          <a:bodyPr wrap="none" lIns="0" tIns="0" rIns="0" bIns="0" rtlCol="0" anchor="t"/>
          <a:lstStyle/>
          <a:p>
            <a:pPr algn="l" indent="0" marL="0">
              <a:lnSpc>
                <a:spcPct val="104000"/>
              </a:lnSpc>
              <a:buNone/>
            </a:pPr>
            <a:r>
              <a:rPr lang="en-US" sz="1950" b="1" dirty="0">
                <a:solidFill>
                  <a:srgbClr val="FFFFFF"/>
                </a:solidFill>
                <a:latin typeface="Inter Bold" pitchFamily="34" charset="0"/>
                <a:ea typeface="Inter Bold" pitchFamily="34" charset="-122"/>
                <a:cs typeface="Inter Bold" pitchFamily="34" charset="-120"/>
              </a:rPr>
              <a:t>Round 3 — Rebuttals (10 min)</a:t>
            </a:r>
            <a:endParaRPr lang="en-US" sz="1950" dirty="0"/>
          </a:p>
        </p:txBody>
      </p:sp>
      <p:sp>
        <p:nvSpPr>
          <p:cNvPr id="5" name="Text 3"/>
          <p:cNvSpPr/>
          <p:nvPr/>
        </p:nvSpPr>
        <p:spPr>
          <a:xfrm>
            <a:off x="717730" y="2895600"/>
            <a:ext cx="5076896" cy="891480"/>
          </a:xfrm>
          <a:prstGeom prst="rect">
            <a:avLst/>
          </a:prstGeom>
          <a:noFill/>
          <a:ln/>
        </p:spPr>
        <p:txBody>
          <a:bodyPr wrap="square" lIns="0" tIns="0" rIns="0" bIns="0" rtlCol="0" anchor="t">
            <a:normAutofit/>
          </a:bodyPr>
          <a:lstStyle/>
          <a:p>
            <a:pPr algn="l" indent="0" marL="0">
              <a:lnSpc>
                <a:spcPct val="123000"/>
              </a:lnSpc>
              <a:buNone/>
            </a:pPr>
            <a:r>
              <a:rPr lang="en-US" sz="1550" dirty="0">
                <a:solidFill>
                  <a:srgbClr val="FFFFFF"/>
                </a:solidFill>
                <a:latin typeface="Inter" pitchFamily="34" charset="0"/>
                <a:ea typeface="Inter" pitchFamily="34" charset="-122"/>
                <a:cs typeface="Inter" pitchFamily="34" charset="-120"/>
              </a:rPr>
              <a:t>Each group responds to the strongest counterarguments raised during cross-examination and delivers its closing statement.</a:t>
            </a:r>
            <a:endParaRPr lang="en-US" sz="1550" dirty="0"/>
          </a:p>
        </p:txBody>
      </p:sp>
      <p:sp>
        <p:nvSpPr>
          <p:cNvPr id="6" name="Text 4"/>
          <p:cNvSpPr/>
          <p:nvPr/>
        </p:nvSpPr>
        <p:spPr>
          <a:xfrm>
            <a:off x="6347162" y="2411214"/>
            <a:ext cx="4489635" cy="313730"/>
          </a:xfrm>
          <a:prstGeom prst="rect">
            <a:avLst/>
          </a:prstGeom>
          <a:noFill/>
          <a:ln/>
        </p:spPr>
        <p:txBody>
          <a:bodyPr wrap="none" lIns="0" tIns="0" rIns="0" bIns="0" rtlCol="0" anchor="t"/>
          <a:lstStyle/>
          <a:p>
            <a:pPr algn="l" indent="0" marL="0">
              <a:lnSpc>
                <a:spcPct val="104000"/>
              </a:lnSpc>
              <a:buNone/>
            </a:pPr>
            <a:r>
              <a:rPr lang="en-US" sz="1950" b="1" dirty="0">
                <a:solidFill>
                  <a:srgbClr val="1B1B27"/>
                </a:solidFill>
                <a:latin typeface="Inter Bold" pitchFamily="34" charset="0"/>
                <a:ea typeface="Inter Bold" pitchFamily="34" charset="-122"/>
                <a:cs typeface="Inter Bold" pitchFamily="34" charset="-120"/>
              </a:rPr>
              <a:t>Post-Debate Reflection (10 min)</a:t>
            </a:r>
            <a:endParaRPr lang="en-US" sz="1950" dirty="0"/>
          </a:p>
        </p:txBody>
      </p:sp>
      <p:sp>
        <p:nvSpPr>
          <p:cNvPr id="7" name="Text 5"/>
          <p:cNvSpPr/>
          <p:nvPr/>
        </p:nvSpPr>
        <p:spPr>
          <a:xfrm>
            <a:off x="6347162" y="2895600"/>
            <a:ext cx="5189408" cy="1962150"/>
          </a:xfrm>
          <a:prstGeom prst="rect">
            <a:avLst/>
          </a:prstGeom>
          <a:noFill/>
          <a:ln/>
        </p:spPr>
        <p:txBody>
          <a:bodyPr wrap="square" lIns="0" tIns="0" rIns="0" bIns="0" rtlCol="0" anchor="t">
            <a:normAutofit/>
          </a:bodyPr>
          <a:lstStyle/>
          <a:p>
            <a:pPr algn="l" marL="314960" indent="-314960">
              <a:lnSpc>
                <a:spcPct val="123000"/>
              </a:lnSpc>
              <a:buSzPct val="100000"/>
              <a:buChar char="•"/>
            </a:pPr>
            <a:r>
              <a:rPr lang="en-US" sz="1550" dirty="0">
                <a:solidFill>
                  <a:srgbClr val="3C3939"/>
                </a:solidFill>
                <a:latin typeface="Inter" pitchFamily="34" charset="0"/>
                <a:ea typeface="Inter" pitchFamily="34" charset="-122"/>
                <a:cs typeface="Inter" pitchFamily="34" charset="-120"/>
              </a:rPr>
              <a:t>Which argument was strongest? Weakest? Why?</a:t>
            </a:r>
            <a:endParaRPr lang="en-US" sz="1550" dirty="0"/>
          </a:p>
          <a:p>
            <a:pPr algn="l" marL="314960" indent="-314960">
              <a:lnSpc>
                <a:spcPct val="123000"/>
              </a:lnSpc>
              <a:buSzPct val="100000"/>
              <a:buChar char="•"/>
            </a:pPr>
            <a:r>
              <a:rPr lang="en-US" sz="1550" dirty="0">
                <a:solidFill>
                  <a:srgbClr val="3C3939"/>
                </a:solidFill>
                <a:latin typeface="Inter" pitchFamily="34" charset="0"/>
                <a:ea typeface="Inter" pitchFamily="34" charset="-122"/>
                <a:cs typeface="Inter" pitchFamily="34" charset="-120"/>
              </a:rPr>
              <a:t>Did the debate change anyone's view?</a:t>
            </a:r>
            <a:endParaRPr lang="en-US" sz="1550" dirty="0"/>
          </a:p>
          <a:p>
            <a:pPr algn="l" marL="314960" indent="-314960">
              <a:lnSpc>
                <a:spcPct val="123000"/>
              </a:lnSpc>
              <a:buSzPct val="100000"/>
              <a:buChar char="•"/>
            </a:pPr>
            <a:r>
              <a:rPr lang="en-US" sz="1550" dirty="0">
                <a:solidFill>
                  <a:srgbClr val="3C3939"/>
                </a:solidFill>
                <a:latin typeface="Inter" pitchFamily="34" charset="0"/>
                <a:ea typeface="Inter" pitchFamily="34" charset="-122"/>
                <a:cs typeface="Inter" pitchFamily="34" charset="-120"/>
              </a:rPr>
              <a:t>Does the Core Thesis hold up — is the debate really about definitions of </a:t>
            </a:r>
            <a:pPr algn="l" marL="314960" indent="-314960">
              <a:lnSpc>
                <a:spcPct val="123000"/>
              </a:lnSpc>
              <a:buSzPct val="100000"/>
              <a:buChar char="•"/>
            </a:pPr>
            <a:r>
              <a:rPr lang="en-US" sz="1550" i="1" dirty="0">
                <a:solidFill>
                  <a:srgbClr val="3C3939"/>
                </a:solidFill>
                <a:latin typeface="Inter" pitchFamily="34" charset="0"/>
                <a:ea typeface="Inter" pitchFamily="34" charset="-122"/>
                <a:cs typeface="Inter" pitchFamily="34" charset="-120"/>
              </a:rPr>
              <a:t>xing</a:t>
            </a:r>
            <a:pPr algn="l" marL="314960" indent="-314960">
              <a:lnSpc>
                <a:spcPct val="123000"/>
              </a:lnSpc>
              <a:buSzPct val="100000"/>
              <a:buChar char="•"/>
            </a:pPr>
            <a:r>
              <a:rPr lang="en-US" sz="1550" dirty="0">
                <a:solidFill>
                  <a:srgbClr val="3C3939"/>
                </a:solidFill>
                <a:latin typeface="Inter" pitchFamily="34" charset="0"/>
                <a:ea typeface="Inter" pitchFamily="34" charset="-122"/>
                <a:cs typeface="Inter" pitchFamily="34" charset="-120"/>
              </a:rPr>
              <a:t>?</a:t>
            </a:r>
            <a:endParaRPr lang="en-US" sz="1550" dirty="0"/>
          </a:p>
          <a:p>
            <a:pPr algn="l" marL="314960" indent="-314960">
              <a:lnSpc>
                <a:spcPct val="123000"/>
              </a:lnSpc>
              <a:buSzPct val="100000"/>
              <a:buChar char="•"/>
            </a:pPr>
            <a:r>
              <a:rPr lang="en-US" sz="1550" dirty="0">
                <a:solidFill>
                  <a:srgbClr val="3C3939"/>
                </a:solidFill>
                <a:latin typeface="Inter" pitchFamily="34" charset="0"/>
                <a:ea typeface="Inter" pitchFamily="34" charset="-122"/>
                <a:cs typeface="Inter" pitchFamily="34" charset="-120"/>
              </a:rPr>
              <a:t>Is there a way to </a:t>
            </a:r>
            <a:pPr algn="l" marL="314960" indent="-314960">
              <a:lnSpc>
                <a:spcPct val="123000"/>
              </a:lnSpc>
              <a:buSzPct val="100000"/>
              <a:buChar char="•"/>
            </a:pPr>
            <a:r>
              <a:rPr lang="en-US" sz="1550" i="1" dirty="0">
                <a:solidFill>
                  <a:srgbClr val="3C3939"/>
                </a:solidFill>
                <a:latin typeface="Inter" pitchFamily="34" charset="0"/>
                <a:ea typeface="Inter" pitchFamily="34" charset="-122"/>
                <a:cs typeface="Inter" pitchFamily="34" charset="-120"/>
              </a:rPr>
              <a:t>synthesise</a:t>
            </a:r>
            <a:pPr algn="l" marL="314960" indent="-314960">
              <a:lnSpc>
                <a:spcPct val="123000"/>
              </a:lnSpc>
              <a:buSzPct val="100000"/>
              <a:buChar char="•"/>
            </a:pPr>
            <a:r>
              <a:rPr lang="en-US" sz="1550" dirty="0">
                <a:solidFill>
                  <a:srgbClr val="3C3939"/>
                </a:solidFill>
                <a:latin typeface="Inter" pitchFamily="34" charset="0"/>
                <a:ea typeface="Inter" pitchFamily="34" charset="-122"/>
                <a:cs typeface="Inter" pitchFamily="34" charset="-120"/>
              </a:rPr>
              <a:t> Mengzi and Xunzi — to accept that both say something important?</a:t>
            </a:r>
            <a:endParaRPr lang="en-US" sz="1550" dirty="0"/>
          </a:p>
        </p:txBody>
      </p:sp>
      <p:sp>
        <p:nvSpPr>
          <p:cNvPr id="8" name="Shape 6"/>
          <p:cNvSpPr/>
          <p:nvPr/>
        </p:nvSpPr>
        <p:spPr>
          <a:xfrm>
            <a:off x="661475" y="5109468"/>
            <a:ext cx="10868745" cy="1018977"/>
          </a:xfrm>
          <a:prstGeom prst="roundRect">
            <a:avLst>
              <a:gd name="adj" fmla="val 8278"/>
            </a:avLst>
          </a:prstGeom>
          <a:solidFill>
            <a:srgbClr val="E1E1EA"/>
          </a:solidFill>
          <a:ln/>
        </p:spPr>
      </p:sp>
      <p:pic>
        <p:nvPicPr>
          <p:cNvPr id="9" name="Image 0" descr="preencoded.png">    </p:cNvPr>
          <p:cNvPicPr>
            <a:picLocks noChangeAspect="1"/>
          </p:cNvPicPr>
          <p:nvPr/>
        </p:nvPicPr>
        <p:blipFill>
          <a:blip r:embed="rId1"/>
          <a:stretch>
            <a:fillRect/>
          </a:stretch>
        </p:blipFill>
        <p:spPr>
          <a:xfrm>
            <a:off x="862289" y="5387975"/>
            <a:ext cx="251017" cy="200819"/>
          </a:xfrm>
          <a:prstGeom prst="rect">
            <a:avLst/>
          </a:prstGeom>
        </p:spPr>
      </p:pic>
      <p:sp>
        <p:nvSpPr>
          <p:cNvPr id="10" name="Text 7"/>
          <p:cNvSpPr/>
          <p:nvPr/>
        </p:nvSpPr>
        <p:spPr>
          <a:xfrm>
            <a:off x="1314119" y="5330329"/>
            <a:ext cx="10015287" cy="594320"/>
          </a:xfrm>
          <a:prstGeom prst="rect">
            <a:avLst/>
          </a:prstGeom>
          <a:noFill/>
          <a:ln/>
        </p:spPr>
        <p:txBody>
          <a:bodyPr wrap="square" lIns="0" tIns="0" rIns="0" bIns="0" rtlCol="0" anchor="t">
            <a:normAutofit/>
          </a:bodyPr>
          <a:lstStyle/>
          <a:p>
            <a:pPr algn="l" indent="0" marL="0">
              <a:lnSpc>
                <a:spcPct val="123000"/>
              </a:lnSpc>
              <a:buNone/>
            </a:pPr>
            <a:r>
              <a:rPr lang="en-US" sz="1550" dirty="0">
                <a:solidFill>
                  <a:srgbClr val="000000"/>
                </a:solidFill>
                <a:latin typeface="Inter" pitchFamily="34" charset="0"/>
                <a:ea typeface="Inter" pitchFamily="34" charset="-122"/>
                <a:cs typeface="Inter" pitchFamily="34" charset="-120"/>
              </a:rPr>
              <a:t>The post-debate reflection is where the deepest learning occurs — encourage students to move beyond "who won" to "what does each position reveal about human nature?"</a:t>
            </a:r>
            <a:endParaRPr lang="en-US" sz="155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 4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Shape 0"/>
          <p:cNvSpPr/>
          <p:nvPr/>
        </p:nvSpPr>
        <p:spPr>
          <a:xfrm>
            <a:off x="5233360" y="2095103"/>
            <a:ext cx="3845126" cy="444103"/>
          </a:xfrm>
          <a:prstGeom prst="roundRect">
            <a:avLst>
              <a:gd name="adj" fmla="val 17876"/>
            </a:avLst>
          </a:prstGeom>
          <a:solidFill>
            <a:srgbClr val="E1E1EA"/>
          </a:solidFill>
          <a:ln/>
        </p:spPr>
      </p:sp>
      <p:sp>
        <p:nvSpPr>
          <p:cNvPr id="4" name="Text 1"/>
          <p:cNvSpPr/>
          <p:nvPr/>
        </p:nvSpPr>
        <p:spPr>
          <a:xfrm>
            <a:off x="5375041" y="2165945"/>
            <a:ext cx="4171350" cy="302419"/>
          </a:xfrm>
          <a:prstGeom prst="rect">
            <a:avLst/>
          </a:prstGeom>
          <a:noFill/>
          <a:ln/>
        </p:spPr>
        <p:txBody>
          <a:bodyPr wrap="none" lIns="0" tIns="0" rIns="0" bIns="0" rtlCol="0" anchor="t"/>
          <a:lstStyle/>
          <a:p>
            <a:pPr algn="l" indent="0" marL="0">
              <a:lnSpc>
                <a:spcPct val="133000"/>
              </a:lnSpc>
              <a:buNone/>
            </a:pPr>
            <a:r>
              <a:rPr lang="en-US" sz="1450" dirty="0">
                <a:solidFill>
                  <a:srgbClr val="3C3939"/>
                </a:solidFill>
                <a:latin typeface="Inter" pitchFamily="34" charset="0"/>
                <a:ea typeface="Inter" pitchFamily="34" charset="-122"/>
                <a:cs typeface="Inter" pitchFamily="34" charset="-120"/>
              </a:rPr>
              <a:t>RETURNING TO THE CORE QUESTIONS</a:t>
            </a:r>
            <a:endParaRPr lang="en-US" sz="1450" dirty="0"/>
          </a:p>
        </p:txBody>
      </p:sp>
      <p:sp>
        <p:nvSpPr>
          <p:cNvPr id="5" name="Text 2"/>
          <p:cNvSpPr/>
          <p:nvPr/>
        </p:nvSpPr>
        <p:spPr>
          <a:xfrm>
            <a:off x="5233360" y="2633663"/>
            <a:ext cx="6906444" cy="1018977"/>
          </a:xfrm>
          <a:prstGeom prst="rect">
            <a:avLst/>
          </a:prstGeom>
          <a:noFill/>
          <a:ln/>
        </p:spPr>
        <p:txBody>
          <a:bodyPr wrap="none" lIns="0" tIns="0" rIns="0" bIns="0" rtlCol="0" anchor="t"/>
          <a:lstStyle/>
          <a:p>
            <a:pPr algn="l" indent="0" marL="0">
              <a:lnSpc>
                <a:spcPct val="104000"/>
              </a:lnSpc>
              <a:buNone/>
            </a:pPr>
            <a:r>
              <a:rPr lang="en-US" sz="6400" b="1" dirty="0">
                <a:solidFill>
                  <a:srgbClr val="1B1B27"/>
                </a:solidFill>
                <a:latin typeface="Inter Bold" pitchFamily="34" charset="0"/>
                <a:ea typeface="Inter Bold" pitchFamily="34" charset="-122"/>
                <a:cs typeface="Inter Bold" pitchFamily="34" charset="-120"/>
              </a:rPr>
              <a:t>Who Wins?</a:t>
            </a:r>
            <a:endParaRPr lang="en-US" sz="6400" dirty="0"/>
          </a:p>
        </p:txBody>
      </p:sp>
      <p:sp>
        <p:nvSpPr>
          <p:cNvPr id="6" name="Text 3"/>
          <p:cNvSpPr/>
          <p:nvPr/>
        </p:nvSpPr>
        <p:spPr>
          <a:xfrm>
            <a:off x="5233360" y="4007048"/>
            <a:ext cx="6296860" cy="755848"/>
          </a:xfrm>
          <a:prstGeom prst="rect">
            <a:avLst/>
          </a:prstGeom>
          <a:noFill/>
          <a:ln/>
        </p:spPr>
        <p:txBody>
          <a:bodyPr wrap="square" lIns="0" tIns="0" rIns="0" bIns="0" rtlCol="0" anchor="t">
            <a:normAutofit/>
          </a:bodyPr>
          <a:lstStyle/>
          <a:p>
            <a:pPr algn="l" indent="0" marL="0">
              <a:lnSpc>
                <a:spcPct val="133000"/>
              </a:lnSpc>
              <a:buNone/>
            </a:pPr>
            <a:r>
              <a:rPr lang="en-US" sz="1850" dirty="0">
                <a:solidFill>
                  <a:srgbClr val="3C3939"/>
                </a:solidFill>
                <a:latin typeface="Inter" pitchFamily="34" charset="0"/>
                <a:ea typeface="Inter" pitchFamily="34" charset="-122"/>
                <a:cs typeface="Inter" pitchFamily="34" charset="-120"/>
              </a:rPr>
              <a:t>Revisiting the three questions that have structured the entire session.</a:t>
            </a:r>
            <a:endParaRPr lang="en-US" sz="185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 42">
    <p:spTree>
      <p:nvGrpSpPr>
        <p:cNvPr id="1" name=""/>
        <p:cNvGrpSpPr/>
        <p:nvPr/>
      </p:nvGrpSpPr>
      <p:grpSpPr>
        <a:xfrm>
          <a:off x="0" y="0"/>
          <a:ext cx="0" cy="0"/>
          <a:chOff x="0" y="0"/>
          <a:chExt cx="0" cy="0"/>
        </a:xfrm>
      </p:grpSpPr>
      <p:sp>
        <p:nvSpPr>
          <p:cNvPr id="2" name="Text 0"/>
          <p:cNvSpPr/>
          <p:nvPr/>
        </p:nvSpPr>
        <p:spPr>
          <a:xfrm>
            <a:off x="661475" y="944265"/>
            <a:ext cx="7766153" cy="590649"/>
          </a:xfrm>
          <a:prstGeom prst="rect">
            <a:avLst/>
          </a:prstGeom>
          <a:noFill/>
          <a:ln/>
        </p:spPr>
        <p:txBody>
          <a:bodyPr wrap="none" lIns="0" tIns="0" rIns="0" bIns="0" rtlCol="0" anchor="t"/>
          <a:lstStyle/>
          <a:p>
            <a:pPr algn="l" indent="0" marL="0">
              <a:lnSpc>
                <a:spcPct val="104000"/>
              </a:lnSpc>
              <a:buNone/>
            </a:pPr>
            <a:r>
              <a:rPr lang="en-US" sz="3700" b="1" dirty="0">
                <a:solidFill>
                  <a:srgbClr val="1B1B27"/>
                </a:solidFill>
                <a:latin typeface="Inter Bold" pitchFamily="34" charset="0"/>
                <a:ea typeface="Inter Bold" pitchFamily="34" charset="-122"/>
                <a:cs typeface="Inter Bold" pitchFamily="34" charset="-120"/>
              </a:rPr>
              <a:t>Q1 — Xunzi's Definition of </a:t>
            </a:r>
            <a:pPr algn="l" indent="0" marL="0">
              <a:lnSpc>
                <a:spcPct val="104000"/>
              </a:lnSpc>
              <a:buNone/>
            </a:pPr>
            <a:r>
              <a:rPr lang="en-US" sz="3700" b="1" i="1" dirty="0">
                <a:solidFill>
                  <a:srgbClr val="1B1B27"/>
                </a:solidFill>
                <a:latin typeface="Inter Bold" pitchFamily="34" charset="0"/>
                <a:ea typeface="Inter Bold" pitchFamily="34" charset="-122"/>
                <a:cs typeface="Inter Bold" pitchFamily="34" charset="-120"/>
              </a:rPr>
              <a:t>Xing</a:t>
            </a:r>
            <a:endParaRPr lang="en-US" sz="3700" dirty="0"/>
          </a:p>
        </p:txBody>
      </p:sp>
      <p:sp>
        <p:nvSpPr>
          <p:cNvPr id="3" name="Shape 1"/>
          <p:cNvSpPr/>
          <p:nvPr/>
        </p:nvSpPr>
        <p:spPr>
          <a:xfrm>
            <a:off x="661475" y="1837333"/>
            <a:ext cx="25399" cy="1054398"/>
          </a:xfrm>
          <a:prstGeom prst="roundRect">
            <a:avLst>
              <a:gd name="adj" fmla="val 60001"/>
            </a:avLst>
          </a:prstGeom>
          <a:solidFill>
            <a:srgbClr val="1B1B27"/>
          </a:solidFill>
          <a:ln/>
        </p:spPr>
      </p:sp>
      <p:sp>
        <p:nvSpPr>
          <p:cNvPr id="4" name="Text 2"/>
          <p:cNvSpPr/>
          <p:nvPr/>
        </p:nvSpPr>
        <p:spPr>
          <a:xfrm>
            <a:off x="944936" y="2007394"/>
            <a:ext cx="10585284" cy="714375"/>
          </a:xfrm>
          <a:prstGeom prst="rect">
            <a:avLst/>
          </a:prstGeom>
          <a:noFill/>
          <a:ln/>
        </p:spPr>
        <p:txBody>
          <a:bodyPr wrap="square" lIns="0" tIns="0" rIns="0" bIns="0" rtlCol="0" anchor="t"/>
          <a:lstStyle/>
          <a:p>
            <a:pPr algn="l" indent="0" marL="0">
              <a:lnSpc>
                <a:spcPct val="120000"/>
              </a:lnSpc>
              <a:spcAft>
                <a:spcPts val="1300"/>
              </a:spcAft>
              <a:buNone/>
            </a:pPr>
            <a:r>
              <a:rPr lang="en-US" sz="1450" dirty="0">
                <a:solidFill>
                  <a:srgbClr val="3C3939"/>
                </a:solidFill>
                <a:latin typeface="Inter" pitchFamily="34" charset="0"/>
                <a:ea typeface="Inter" pitchFamily="34" charset="-122"/>
                <a:cs typeface="Inter" pitchFamily="34" charset="-120"/>
              </a:rPr>
              <a:t>"In every case, the nature of a thing is the accomplishment of Heaven. It cannot be learned. It cannot be worked at."</a:t>
            </a:r>
            <a:endParaRPr lang="en-US" sz="1450" dirty="0"/>
          </a:p>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Xunzi</a:t>
            </a:r>
            <a:endParaRPr lang="en-US" sz="1450" dirty="0"/>
          </a:p>
        </p:txBody>
      </p:sp>
      <p:sp>
        <p:nvSpPr>
          <p:cNvPr id="5" name="Text 3"/>
          <p:cNvSpPr/>
          <p:nvPr/>
        </p:nvSpPr>
        <p:spPr>
          <a:xfrm>
            <a:off x="661475" y="3061891"/>
            <a:ext cx="10868745" cy="816471"/>
          </a:xfrm>
          <a:prstGeom prst="rect">
            <a:avLst/>
          </a:prstGeom>
          <a:noFill/>
          <a:ln/>
        </p:spPr>
        <p:txBody>
          <a:bodyPr wrap="square" lIns="0" tIns="0" rIns="0" bIns="0" rtlCol="0" anchor="t">
            <a:normAutofit/>
          </a:bodyPr>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Xunzi defines </a:t>
            </a:r>
            <a:pPr algn="l" indent="0" marL="0">
              <a:lnSpc>
                <a:spcPct val="120000"/>
              </a:lnSpc>
              <a:buNone/>
            </a:pPr>
            <a:r>
              <a:rPr lang="en-US" sz="1450" i="1" dirty="0">
                <a:solidFill>
                  <a:srgbClr val="3C3939"/>
                </a:solidFill>
                <a:latin typeface="Inter" pitchFamily="34" charset="0"/>
                <a:ea typeface="Inter" pitchFamily="34" charset="-122"/>
                <a:cs typeface="Inter" pitchFamily="34" charset="-120"/>
              </a:rPr>
              <a:t>xing</a:t>
            </a:r>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as innate, untutored inclinations with which we are born. These inclinations are "bad" not because they are inherently evil (like the Augustinian concept of original sin) but because, </a:t>
            </a:r>
            <a:pPr algn="l" indent="0" marL="0">
              <a:lnSpc>
                <a:spcPct val="120000"/>
              </a:lnSpc>
              <a:buNone/>
            </a:pPr>
            <a:r>
              <a:rPr lang="en-US" sz="1450" i="1" dirty="0">
                <a:solidFill>
                  <a:srgbClr val="3C3939"/>
                </a:solidFill>
                <a:latin typeface="Inter" pitchFamily="34" charset="0"/>
                <a:ea typeface="Inter" pitchFamily="34" charset="-122"/>
                <a:cs typeface="Inter" pitchFamily="34" charset="-120"/>
              </a:rPr>
              <a:t>if followed without constraint</a:t>
            </a:r>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they lead inevitably to conflict, chaos, and the destruction of social order.</a:t>
            </a:r>
            <a:endParaRPr lang="en-US" sz="1450" dirty="0"/>
          </a:p>
        </p:txBody>
      </p:sp>
      <p:sp>
        <p:nvSpPr>
          <p:cNvPr id="6" name="Shape 4"/>
          <p:cNvSpPr/>
          <p:nvPr/>
        </p:nvSpPr>
        <p:spPr>
          <a:xfrm>
            <a:off x="661475" y="4048423"/>
            <a:ext cx="10868745" cy="1865312"/>
          </a:xfrm>
          <a:prstGeom prst="roundRect">
            <a:avLst>
              <a:gd name="adj" fmla="val 4256"/>
            </a:avLst>
          </a:prstGeom>
          <a:solidFill>
            <a:srgbClr val="F2EEEE"/>
          </a:solidFill>
          <a:ln w="6350">
            <a:solidFill>
              <a:srgbClr val="D8D4D4"/>
            </a:solidFill>
            <a:prstDash val="solid"/>
          </a:ln>
        </p:spPr>
      </p:sp>
      <p:sp>
        <p:nvSpPr>
          <p:cNvPr id="7" name="Shape 5"/>
          <p:cNvSpPr/>
          <p:nvPr/>
        </p:nvSpPr>
        <p:spPr>
          <a:xfrm>
            <a:off x="667825" y="4054773"/>
            <a:ext cx="5428023" cy="1852613"/>
          </a:xfrm>
          <a:prstGeom prst="rect">
            <a:avLst/>
          </a:prstGeom>
          <a:solidFill>
            <a:srgbClr val="F2EEEE"/>
          </a:solidFill>
          <a:ln/>
        </p:spPr>
      </p:sp>
      <p:sp>
        <p:nvSpPr>
          <p:cNvPr id="8" name="Text 6"/>
          <p:cNvSpPr/>
          <p:nvPr/>
        </p:nvSpPr>
        <p:spPr>
          <a:xfrm>
            <a:off x="856832" y="4243784"/>
            <a:ext cx="3482689" cy="295275"/>
          </a:xfrm>
          <a:prstGeom prst="rect">
            <a:avLst/>
          </a:prstGeom>
          <a:noFill/>
          <a:ln/>
        </p:spPr>
        <p:txBody>
          <a:bodyPr wrap="none" lIns="0" tIns="0" rIns="0" bIns="0" rtlCol="0" anchor="t"/>
          <a:lstStyle/>
          <a:p>
            <a:pPr algn="l" indent="0" marL="0">
              <a:lnSpc>
                <a:spcPct val="104000"/>
              </a:lnSpc>
              <a:buNone/>
            </a:pPr>
            <a:r>
              <a:rPr lang="en-US" sz="1850" b="1" dirty="0">
                <a:solidFill>
                  <a:srgbClr val="3C3939"/>
                </a:solidFill>
                <a:latin typeface="Inter Bold" pitchFamily="34" charset="0"/>
                <a:ea typeface="Inter Bold" pitchFamily="34" charset="-122"/>
                <a:cs typeface="Inter Bold" pitchFamily="34" charset="-120"/>
              </a:rPr>
              <a:t>Badness in the Consequences</a:t>
            </a:r>
            <a:endParaRPr lang="en-US" sz="1850" dirty="0"/>
          </a:p>
        </p:txBody>
      </p:sp>
      <p:sp>
        <p:nvSpPr>
          <p:cNvPr id="9" name="Text 7"/>
          <p:cNvSpPr/>
          <p:nvPr/>
        </p:nvSpPr>
        <p:spPr>
          <a:xfrm>
            <a:off x="856832" y="4629745"/>
            <a:ext cx="5050009" cy="544314"/>
          </a:xfrm>
          <a:prstGeom prst="rect">
            <a:avLst/>
          </a:prstGeom>
          <a:noFill/>
          <a:ln/>
        </p:spPr>
        <p:txBody>
          <a:bodyPr wrap="square" lIns="0" tIns="0" rIns="0" bIns="0" rtlCol="0" anchor="t">
            <a:normAutofit/>
          </a:bodyPr>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The badness is in the </a:t>
            </a:r>
            <a:pPr algn="l" indent="0" marL="0">
              <a:lnSpc>
                <a:spcPct val="120000"/>
              </a:lnSpc>
              <a:buNone/>
            </a:pPr>
            <a:r>
              <a:rPr lang="en-US" sz="1450" i="1" dirty="0">
                <a:solidFill>
                  <a:srgbClr val="3C3939"/>
                </a:solidFill>
                <a:latin typeface="Inter" pitchFamily="34" charset="0"/>
                <a:ea typeface="Inter" pitchFamily="34" charset="-122"/>
                <a:cs typeface="Inter" pitchFamily="34" charset="-120"/>
              </a:rPr>
              <a:t>consequences</a:t>
            </a:r>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of following nature, not in nature itself considered as a substance.</a:t>
            </a:r>
            <a:endParaRPr lang="en-US" sz="1450" dirty="0"/>
          </a:p>
        </p:txBody>
      </p:sp>
      <p:sp>
        <p:nvSpPr>
          <p:cNvPr id="10" name="Shape 8"/>
          <p:cNvSpPr/>
          <p:nvPr/>
        </p:nvSpPr>
        <p:spPr>
          <a:xfrm>
            <a:off x="6095848" y="4054773"/>
            <a:ext cx="5428023" cy="1852613"/>
          </a:xfrm>
          <a:prstGeom prst="rect">
            <a:avLst/>
          </a:prstGeom>
          <a:solidFill>
            <a:srgbClr val="F2EEEE"/>
          </a:solidFill>
          <a:ln/>
        </p:spPr>
      </p:sp>
      <p:sp>
        <p:nvSpPr>
          <p:cNvPr id="11" name="Shape 9"/>
          <p:cNvSpPr/>
          <p:nvPr/>
        </p:nvSpPr>
        <p:spPr>
          <a:xfrm>
            <a:off x="6095848" y="4054773"/>
            <a:ext cx="25399" cy="1852613"/>
          </a:xfrm>
          <a:prstGeom prst="roundRect">
            <a:avLst>
              <a:gd name="adj" fmla="val 312562"/>
            </a:avLst>
          </a:prstGeom>
          <a:solidFill>
            <a:srgbClr val="D8D4D4"/>
          </a:solidFill>
          <a:ln/>
        </p:spPr>
      </p:sp>
      <p:sp>
        <p:nvSpPr>
          <p:cNvPr id="12" name="Text 10"/>
          <p:cNvSpPr/>
          <p:nvPr/>
        </p:nvSpPr>
        <p:spPr>
          <a:xfrm>
            <a:off x="6284854" y="4243784"/>
            <a:ext cx="3874098" cy="295275"/>
          </a:xfrm>
          <a:prstGeom prst="rect">
            <a:avLst/>
          </a:prstGeom>
          <a:noFill/>
          <a:ln/>
        </p:spPr>
        <p:txBody>
          <a:bodyPr wrap="none" lIns="0" tIns="0" rIns="0" bIns="0" rtlCol="0" anchor="t"/>
          <a:lstStyle/>
          <a:p>
            <a:pPr algn="l" indent="0" marL="0">
              <a:lnSpc>
                <a:spcPct val="104000"/>
              </a:lnSpc>
              <a:buNone/>
            </a:pPr>
            <a:r>
              <a:rPr lang="en-US" sz="1850" b="1" dirty="0">
                <a:solidFill>
                  <a:srgbClr val="3C3939"/>
                </a:solidFill>
                <a:latin typeface="Inter Bold" pitchFamily="34" charset="0"/>
                <a:ea typeface="Inter Bold" pitchFamily="34" charset="-122"/>
                <a:cs typeface="Inter Bold" pitchFamily="34" charset="-120"/>
              </a:rPr>
              <a:t>Definition Determines Conclusion</a:t>
            </a:r>
            <a:endParaRPr lang="en-US" sz="1850" dirty="0"/>
          </a:p>
        </p:txBody>
      </p:sp>
      <p:sp>
        <p:nvSpPr>
          <p:cNvPr id="13" name="Text 11"/>
          <p:cNvSpPr/>
          <p:nvPr/>
        </p:nvSpPr>
        <p:spPr>
          <a:xfrm>
            <a:off x="6284854" y="4629745"/>
            <a:ext cx="5050009" cy="1088628"/>
          </a:xfrm>
          <a:prstGeom prst="rect">
            <a:avLst/>
          </a:prstGeom>
          <a:noFill/>
          <a:ln/>
        </p:spPr>
        <p:txBody>
          <a:bodyPr wrap="square" lIns="0" tIns="0" rIns="0" bIns="0" rtlCol="0" anchor="t">
            <a:normAutofit/>
          </a:bodyPr>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If </a:t>
            </a:r>
            <a:pPr algn="l" indent="0" marL="0">
              <a:lnSpc>
                <a:spcPct val="120000"/>
              </a:lnSpc>
              <a:buNone/>
            </a:pPr>
            <a:r>
              <a:rPr lang="en-US" sz="1450" i="1" dirty="0">
                <a:solidFill>
                  <a:srgbClr val="3C3939"/>
                </a:solidFill>
                <a:latin typeface="Inter" pitchFamily="34" charset="0"/>
                <a:ea typeface="Inter" pitchFamily="34" charset="-122"/>
                <a:cs typeface="Inter" pitchFamily="34" charset="-120"/>
              </a:rPr>
              <a:t>xing</a:t>
            </a:r>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 "raw untutored inclinations," Xunzi's claim follows from observation. If </a:t>
            </a:r>
            <a:pPr algn="l" indent="0" marL="0">
              <a:lnSpc>
                <a:spcPct val="120000"/>
              </a:lnSpc>
              <a:buNone/>
            </a:pPr>
            <a:r>
              <a:rPr lang="en-US" sz="1450" i="1" dirty="0">
                <a:solidFill>
                  <a:srgbClr val="3C3939"/>
                </a:solidFill>
                <a:latin typeface="Inter" pitchFamily="34" charset="0"/>
                <a:ea typeface="Inter" pitchFamily="34" charset="-122"/>
                <a:cs typeface="Inter" pitchFamily="34" charset="-120"/>
              </a:rPr>
              <a:t>xing</a:t>
            </a:r>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 "directed potential" (Mengzi), the same observation leads to a different conclusion.</a:t>
            </a:r>
            <a:endParaRPr lang="en-US" sz="145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 43">
    <p:spTree>
      <p:nvGrpSpPr>
        <p:cNvPr id="1" name=""/>
        <p:cNvGrpSpPr/>
        <p:nvPr/>
      </p:nvGrpSpPr>
      <p:grpSpPr>
        <a:xfrm>
          <a:off x="0" y="0"/>
          <a:ext cx="0" cy="0"/>
          <a:chOff x="0" y="0"/>
          <a:chExt cx="0" cy="0"/>
        </a:xfrm>
      </p:grpSpPr>
      <p:sp>
        <p:nvSpPr>
          <p:cNvPr id="2" name="Text 0"/>
          <p:cNvSpPr/>
          <p:nvPr/>
        </p:nvSpPr>
        <p:spPr>
          <a:xfrm>
            <a:off x="661475" y="1100931"/>
            <a:ext cx="10868745" cy="1181298"/>
          </a:xfrm>
          <a:prstGeom prst="rect">
            <a:avLst/>
          </a:prstGeom>
          <a:noFill/>
          <a:ln/>
        </p:spPr>
        <p:txBody>
          <a:bodyPr wrap="square" lIns="0" tIns="0" rIns="0" bIns="0" rtlCol="0" anchor="t">
            <a:normAutofit/>
          </a:bodyPr>
          <a:lstStyle/>
          <a:p>
            <a:pPr algn="l" indent="0" marL="0">
              <a:lnSpc>
                <a:spcPct val="104000"/>
              </a:lnSpc>
              <a:buNone/>
            </a:pPr>
            <a:r>
              <a:rPr lang="en-US" sz="3700" b="1" dirty="0">
                <a:solidFill>
                  <a:srgbClr val="1B1B27"/>
                </a:solidFill>
                <a:latin typeface="Inter Bold" pitchFamily="34" charset="0"/>
                <a:ea typeface="Inter Bold" pitchFamily="34" charset="-122"/>
                <a:cs typeface="Inter Bold" pitchFamily="34" charset="-120"/>
              </a:rPr>
              <a:t>Q2 — Mengzi's Three Arguments Against the Crooked Wood Metaphor</a:t>
            </a:r>
            <a:endParaRPr lang="en-US" sz="3700" dirty="0"/>
          </a:p>
        </p:txBody>
      </p:sp>
      <p:sp>
        <p:nvSpPr>
          <p:cNvPr id="3" name="Shape 1"/>
          <p:cNvSpPr/>
          <p:nvPr/>
        </p:nvSpPr>
        <p:spPr>
          <a:xfrm>
            <a:off x="661475" y="2584648"/>
            <a:ext cx="425241" cy="425252"/>
          </a:xfrm>
          <a:prstGeom prst="roundRect">
            <a:avLst>
              <a:gd name="adj" fmla="val 18669"/>
            </a:avLst>
          </a:prstGeom>
          <a:solidFill>
            <a:srgbClr val="F2EEEE"/>
          </a:solidFill>
          <a:ln w="6350">
            <a:solidFill>
              <a:srgbClr val="D8D4D4"/>
            </a:solidFill>
            <a:prstDash val="solid"/>
          </a:ln>
        </p:spPr>
      </p:sp>
      <p:sp>
        <p:nvSpPr>
          <p:cNvPr id="4" name="Text 2"/>
          <p:cNvSpPr/>
          <p:nvPr/>
        </p:nvSpPr>
        <p:spPr>
          <a:xfrm>
            <a:off x="732365" y="2620070"/>
            <a:ext cx="283461" cy="354409"/>
          </a:xfrm>
          <a:prstGeom prst="rect">
            <a:avLst/>
          </a:prstGeom>
          <a:noFill/>
          <a:ln/>
        </p:spPr>
        <p:txBody>
          <a:bodyPr wrap="none" lIns="0" tIns="0" rIns="0" bIns="0" rtlCol="0" anchor="ctr"/>
          <a:lstStyle/>
          <a:p>
            <a:pPr algn="ctr" indent="0" marL="0">
              <a:lnSpc>
                <a:spcPct val="100000"/>
              </a:lnSpc>
              <a:buNone/>
            </a:pPr>
            <a:r>
              <a:rPr lang="en-US" sz="2200" b="1" dirty="0">
                <a:solidFill>
                  <a:srgbClr val="3C3939"/>
                </a:solidFill>
                <a:latin typeface="Inter Bold" pitchFamily="34" charset="0"/>
                <a:ea typeface="Inter Bold" pitchFamily="34" charset="-122"/>
                <a:cs typeface="Inter Bold" pitchFamily="34" charset="-120"/>
              </a:rPr>
              <a:t>1</a:t>
            </a:r>
            <a:endParaRPr lang="en-US" sz="2200" dirty="0"/>
          </a:p>
        </p:txBody>
      </p:sp>
      <p:sp>
        <p:nvSpPr>
          <p:cNvPr id="5" name="Text 3"/>
          <p:cNvSpPr/>
          <p:nvPr/>
        </p:nvSpPr>
        <p:spPr>
          <a:xfrm>
            <a:off x="1237921" y="2649538"/>
            <a:ext cx="2919339" cy="295275"/>
          </a:xfrm>
          <a:prstGeom prst="rect">
            <a:avLst/>
          </a:prstGeom>
          <a:noFill/>
          <a:ln/>
        </p:spPr>
        <p:txBody>
          <a:bodyPr wrap="none" lIns="0" tIns="0" rIns="0" bIns="0" rtlCol="0" anchor="t"/>
          <a:lstStyle/>
          <a:p>
            <a:pPr algn="l" indent="0" marL="0">
              <a:lnSpc>
                <a:spcPct val="104000"/>
              </a:lnSpc>
              <a:buNone/>
            </a:pPr>
            <a:r>
              <a:rPr lang="en-US" sz="1850" b="1" dirty="0">
                <a:solidFill>
                  <a:srgbClr val="3C3939"/>
                </a:solidFill>
                <a:latin typeface="Inter Bold" pitchFamily="34" charset="0"/>
                <a:ea typeface="Inter Bold" pitchFamily="34" charset="-122"/>
                <a:cs typeface="Inter Bold" pitchFamily="34" charset="-120"/>
              </a:rPr>
              <a:t>The Distinction Objection</a:t>
            </a:r>
            <a:endParaRPr lang="en-US" sz="1850" dirty="0"/>
          </a:p>
        </p:txBody>
      </p:sp>
      <p:sp>
        <p:nvSpPr>
          <p:cNvPr id="6" name="Text 4"/>
          <p:cNvSpPr/>
          <p:nvPr/>
        </p:nvSpPr>
        <p:spPr>
          <a:xfrm>
            <a:off x="1237921" y="3035498"/>
            <a:ext cx="2920431" cy="2721570"/>
          </a:xfrm>
          <a:prstGeom prst="rect">
            <a:avLst/>
          </a:prstGeom>
          <a:noFill/>
          <a:ln/>
        </p:spPr>
        <p:txBody>
          <a:bodyPr wrap="square" lIns="0" tIns="0" rIns="0" bIns="0" rtlCol="0" anchor="t">
            <a:normAutofit/>
          </a:bodyPr>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The crooked wood metaphor assumes human nature has </a:t>
            </a:r>
            <a:pPr algn="l" indent="0" marL="0">
              <a:lnSpc>
                <a:spcPct val="120000"/>
              </a:lnSpc>
              <a:buNone/>
            </a:pPr>
            <a:r>
              <a:rPr lang="en-US" sz="1450" i="1" dirty="0">
                <a:solidFill>
                  <a:srgbClr val="3C3939"/>
                </a:solidFill>
                <a:latin typeface="Inter" pitchFamily="34" charset="0"/>
                <a:ea typeface="Inter" pitchFamily="34" charset="-122"/>
                <a:cs typeface="Inter" pitchFamily="34" charset="-120"/>
              </a:rPr>
              <a:t>no</a:t>
            </a:r>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tendency toward straightness. But Mengzi's empirical claim is that humans </a:t>
            </a:r>
            <a:pPr algn="l" indent="0" marL="0">
              <a:lnSpc>
                <a:spcPct val="120000"/>
              </a:lnSpc>
              <a:buNone/>
            </a:pPr>
            <a:r>
              <a:rPr lang="en-US" sz="1450" i="1" dirty="0">
                <a:solidFill>
                  <a:srgbClr val="3C3939"/>
                </a:solidFill>
                <a:latin typeface="Inter" pitchFamily="34" charset="0"/>
                <a:ea typeface="Inter" pitchFamily="34" charset="-122"/>
                <a:cs typeface="Inter" pitchFamily="34" charset="-120"/>
              </a:rPr>
              <a:t>do</a:t>
            </a:r>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have spontaneous inclinations toward virtue. Guilt, shame, and compassion are universal features of human experience — this falsifies the metaphor.</a:t>
            </a:r>
            <a:endParaRPr lang="en-US" sz="1450" dirty="0"/>
          </a:p>
        </p:txBody>
      </p:sp>
      <p:sp>
        <p:nvSpPr>
          <p:cNvPr id="7" name="Shape 5"/>
          <p:cNvSpPr/>
          <p:nvPr/>
        </p:nvSpPr>
        <p:spPr>
          <a:xfrm>
            <a:off x="4347359" y="2584648"/>
            <a:ext cx="425241" cy="425252"/>
          </a:xfrm>
          <a:prstGeom prst="roundRect">
            <a:avLst>
              <a:gd name="adj" fmla="val 18669"/>
            </a:avLst>
          </a:prstGeom>
          <a:solidFill>
            <a:srgbClr val="F2EEEE"/>
          </a:solidFill>
          <a:ln w="6350">
            <a:solidFill>
              <a:srgbClr val="D8D4D4"/>
            </a:solidFill>
            <a:prstDash val="solid"/>
          </a:ln>
        </p:spPr>
      </p:sp>
      <p:sp>
        <p:nvSpPr>
          <p:cNvPr id="8" name="Text 6"/>
          <p:cNvSpPr/>
          <p:nvPr/>
        </p:nvSpPr>
        <p:spPr>
          <a:xfrm>
            <a:off x="4418249" y="2620070"/>
            <a:ext cx="283461" cy="354409"/>
          </a:xfrm>
          <a:prstGeom prst="rect">
            <a:avLst/>
          </a:prstGeom>
          <a:noFill/>
          <a:ln/>
        </p:spPr>
        <p:txBody>
          <a:bodyPr wrap="none" lIns="0" tIns="0" rIns="0" bIns="0" rtlCol="0" anchor="ctr"/>
          <a:lstStyle/>
          <a:p>
            <a:pPr algn="ctr" indent="0" marL="0">
              <a:lnSpc>
                <a:spcPct val="100000"/>
              </a:lnSpc>
              <a:buNone/>
            </a:pPr>
            <a:r>
              <a:rPr lang="en-US" sz="2200" b="1" dirty="0">
                <a:solidFill>
                  <a:srgbClr val="3C3939"/>
                </a:solidFill>
                <a:latin typeface="Inter Bold" pitchFamily="34" charset="0"/>
                <a:ea typeface="Inter Bold" pitchFamily="34" charset="-122"/>
                <a:cs typeface="Inter Bold" pitchFamily="34" charset="-120"/>
              </a:rPr>
              <a:t>2</a:t>
            </a:r>
            <a:endParaRPr lang="en-US" sz="2200" dirty="0"/>
          </a:p>
        </p:txBody>
      </p:sp>
      <p:sp>
        <p:nvSpPr>
          <p:cNvPr id="9" name="Text 7"/>
          <p:cNvSpPr/>
          <p:nvPr/>
        </p:nvSpPr>
        <p:spPr>
          <a:xfrm>
            <a:off x="4923806" y="2649538"/>
            <a:ext cx="2920431" cy="590550"/>
          </a:xfrm>
          <a:prstGeom prst="rect">
            <a:avLst/>
          </a:prstGeom>
          <a:noFill/>
          <a:ln/>
        </p:spPr>
        <p:txBody>
          <a:bodyPr wrap="square" lIns="0" tIns="0" rIns="0" bIns="0" rtlCol="0" anchor="t">
            <a:normAutofit/>
          </a:bodyPr>
          <a:lstStyle/>
          <a:p>
            <a:pPr algn="l" indent="0" marL="0">
              <a:lnSpc>
                <a:spcPct val="104000"/>
              </a:lnSpc>
              <a:buNone/>
            </a:pPr>
            <a:r>
              <a:rPr lang="en-US" sz="1850" b="1" dirty="0">
                <a:solidFill>
                  <a:srgbClr val="3C3939"/>
                </a:solidFill>
                <a:latin typeface="Inter Bold" pitchFamily="34" charset="0"/>
                <a:ea typeface="Inter Bold" pitchFamily="34" charset="-122"/>
                <a:cs typeface="Inter Bold" pitchFamily="34" charset="-120"/>
              </a:rPr>
              <a:t>The Two Sources Problem (from 3A:5)</a:t>
            </a:r>
            <a:endParaRPr lang="en-US" sz="1850" dirty="0"/>
          </a:p>
        </p:txBody>
      </p:sp>
      <p:sp>
        <p:nvSpPr>
          <p:cNvPr id="10" name="Text 8"/>
          <p:cNvSpPr/>
          <p:nvPr/>
        </p:nvSpPr>
        <p:spPr>
          <a:xfrm>
            <a:off x="4923806" y="3330773"/>
            <a:ext cx="2920431" cy="1905099"/>
          </a:xfrm>
          <a:prstGeom prst="rect">
            <a:avLst/>
          </a:prstGeom>
          <a:noFill/>
          <a:ln/>
        </p:spPr>
        <p:txBody>
          <a:bodyPr wrap="square" lIns="0" tIns="0" rIns="0" bIns="0" rtlCol="0" anchor="t">
            <a:normAutofit/>
          </a:bodyPr>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If virtue is entirely deliberate effort and nature is entirely opposed to virtue, humans are divided against themselves. Mengzi's "one source" view — nature and virtue aligned — is more psychologically coherent.</a:t>
            </a:r>
            <a:endParaRPr lang="en-US" sz="1450" dirty="0"/>
          </a:p>
        </p:txBody>
      </p:sp>
      <p:sp>
        <p:nvSpPr>
          <p:cNvPr id="11" name="Shape 9"/>
          <p:cNvSpPr/>
          <p:nvPr/>
        </p:nvSpPr>
        <p:spPr>
          <a:xfrm>
            <a:off x="8033244" y="2584648"/>
            <a:ext cx="425241" cy="425252"/>
          </a:xfrm>
          <a:prstGeom prst="roundRect">
            <a:avLst>
              <a:gd name="adj" fmla="val 18669"/>
            </a:avLst>
          </a:prstGeom>
          <a:solidFill>
            <a:srgbClr val="F2EEEE"/>
          </a:solidFill>
          <a:ln w="6350">
            <a:solidFill>
              <a:srgbClr val="D8D4D4"/>
            </a:solidFill>
            <a:prstDash val="solid"/>
          </a:ln>
        </p:spPr>
      </p:sp>
      <p:sp>
        <p:nvSpPr>
          <p:cNvPr id="12" name="Text 10"/>
          <p:cNvSpPr/>
          <p:nvPr/>
        </p:nvSpPr>
        <p:spPr>
          <a:xfrm>
            <a:off x="8104134" y="2620070"/>
            <a:ext cx="283461" cy="354409"/>
          </a:xfrm>
          <a:prstGeom prst="rect">
            <a:avLst/>
          </a:prstGeom>
          <a:noFill/>
          <a:ln/>
        </p:spPr>
        <p:txBody>
          <a:bodyPr wrap="none" lIns="0" tIns="0" rIns="0" bIns="0" rtlCol="0" anchor="ctr"/>
          <a:lstStyle/>
          <a:p>
            <a:pPr algn="ctr" indent="0" marL="0">
              <a:lnSpc>
                <a:spcPct val="100000"/>
              </a:lnSpc>
              <a:buNone/>
            </a:pPr>
            <a:r>
              <a:rPr lang="en-US" sz="2200" b="1" dirty="0">
                <a:solidFill>
                  <a:srgbClr val="3C3939"/>
                </a:solidFill>
                <a:latin typeface="Inter Bold" pitchFamily="34" charset="0"/>
                <a:ea typeface="Inter Bold" pitchFamily="34" charset="-122"/>
                <a:cs typeface="Inter Bold" pitchFamily="34" charset="-120"/>
              </a:rPr>
              <a:t>3</a:t>
            </a:r>
            <a:endParaRPr lang="en-US" sz="2200" dirty="0"/>
          </a:p>
        </p:txBody>
      </p:sp>
      <p:sp>
        <p:nvSpPr>
          <p:cNvPr id="13" name="Text 11"/>
          <p:cNvSpPr/>
          <p:nvPr/>
        </p:nvSpPr>
        <p:spPr>
          <a:xfrm>
            <a:off x="8609690" y="2649538"/>
            <a:ext cx="2920431" cy="590550"/>
          </a:xfrm>
          <a:prstGeom prst="rect">
            <a:avLst/>
          </a:prstGeom>
          <a:noFill/>
          <a:ln/>
        </p:spPr>
        <p:txBody>
          <a:bodyPr wrap="square" lIns="0" tIns="0" rIns="0" bIns="0" rtlCol="0" anchor="t">
            <a:normAutofit/>
          </a:bodyPr>
          <a:lstStyle/>
          <a:p>
            <a:pPr algn="l" indent="0" marL="0">
              <a:lnSpc>
                <a:spcPct val="104000"/>
              </a:lnSpc>
              <a:buNone/>
            </a:pPr>
            <a:r>
              <a:rPr lang="en-US" sz="1850" b="1" dirty="0">
                <a:solidFill>
                  <a:srgbClr val="3C3939"/>
                </a:solidFill>
                <a:latin typeface="Inter Bold" pitchFamily="34" charset="0"/>
                <a:ea typeface="Inter Bold" pitchFamily="34" charset="-122"/>
                <a:cs typeface="Inter Bold" pitchFamily="34" charset="-120"/>
              </a:rPr>
              <a:t>The Hacking Problem (from 6A:1)</a:t>
            </a:r>
            <a:endParaRPr lang="en-US" sz="1850" dirty="0"/>
          </a:p>
        </p:txBody>
      </p:sp>
      <p:sp>
        <p:nvSpPr>
          <p:cNvPr id="14" name="Text 12"/>
          <p:cNvSpPr/>
          <p:nvPr/>
        </p:nvSpPr>
        <p:spPr>
          <a:xfrm>
            <a:off x="8609690" y="3330773"/>
            <a:ext cx="2920431" cy="1632942"/>
          </a:xfrm>
          <a:prstGeom prst="rect">
            <a:avLst/>
          </a:prstGeom>
          <a:noFill/>
          <a:ln/>
        </p:spPr>
        <p:txBody>
          <a:bodyPr wrap="square" lIns="0" tIns="0" rIns="0" bIns="0" rtlCol="0" anchor="t">
            <a:normAutofit/>
          </a:bodyPr>
          <a:lstStyle/>
          <a:p>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If becoming virtuous requires transforming one's nature, virtue appears as violence — something done </a:t>
            </a:r>
            <a:pPr algn="l" indent="0" marL="0">
              <a:lnSpc>
                <a:spcPct val="120000"/>
              </a:lnSpc>
              <a:buNone/>
            </a:pPr>
            <a:r>
              <a:rPr lang="en-US" sz="1450" i="1" dirty="0">
                <a:solidFill>
                  <a:srgbClr val="3C3939"/>
                </a:solidFill>
                <a:latin typeface="Inter" pitchFamily="34" charset="0"/>
                <a:ea typeface="Inter" pitchFamily="34" charset="-122"/>
                <a:cs typeface="Inter" pitchFamily="34" charset="-120"/>
              </a:rPr>
              <a:t>to</a:t>
            </a:r>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nature rather than </a:t>
            </a:r>
            <a:pPr algn="l" indent="0" marL="0">
              <a:lnSpc>
                <a:spcPct val="120000"/>
              </a:lnSpc>
              <a:buNone/>
            </a:pPr>
            <a:r>
              <a:rPr lang="en-US" sz="1450" i="1" dirty="0">
                <a:solidFill>
                  <a:srgbClr val="3C3939"/>
                </a:solidFill>
                <a:latin typeface="Inter" pitchFamily="34" charset="0"/>
                <a:ea typeface="Inter" pitchFamily="34" charset="-122"/>
                <a:cs typeface="Inter" pitchFamily="34" charset="-120"/>
              </a:rPr>
              <a:t>for</a:t>
            </a:r>
            <a:pPr algn="l" indent="0" marL="0">
              <a:lnSpc>
                <a:spcPct val="120000"/>
              </a:lnSpc>
              <a:buNone/>
            </a:pPr>
            <a:r>
              <a:rPr lang="en-US" sz="1450" dirty="0">
                <a:solidFill>
                  <a:srgbClr val="3C3939"/>
                </a:solidFill>
                <a:latin typeface="Inter" pitchFamily="34" charset="0"/>
                <a:ea typeface="Inter" pitchFamily="34" charset="-122"/>
                <a:cs typeface="Inter" pitchFamily="34" charset="-120"/>
              </a:rPr>
              <a:t> it. This will "lead people to destroy humanity and right."</a:t>
            </a:r>
            <a:endParaRPr lang="en-US" sz="1450"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 44">
    <p:spTree>
      <p:nvGrpSpPr>
        <p:cNvPr id="1" name=""/>
        <p:cNvGrpSpPr/>
        <p:nvPr/>
      </p:nvGrpSpPr>
      <p:grpSpPr>
        <a:xfrm>
          <a:off x="0" y="0"/>
          <a:ext cx="0" cy="0"/>
          <a:chOff x="0" y="0"/>
          <a:chExt cx="0" cy="0"/>
        </a:xfrm>
      </p:grpSpPr>
      <p:sp>
        <p:nvSpPr>
          <p:cNvPr id="2" name="Text 0"/>
          <p:cNvSpPr/>
          <p:nvPr/>
        </p:nvSpPr>
        <p:spPr>
          <a:xfrm>
            <a:off x="661475" y="665659"/>
            <a:ext cx="10868745" cy="1328936"/>
          </a:xfrm>
          <a:prstGeom prst="rect">
            <a:avLst/>
          </a:prstGeom>
          <a:noFill/>
          <a:ln/>
        </p:spPr>
        <p:txBody>
          <a:bodyPr wrap="square" lIns="0" tIns="0" rIns="0" bIns="0" rtlCol="0" anchor="t">
            <a:normAutofit/>
          </a:bodyPr>
          <a:lstStyle/>
          <a:p>
            <a:pPr algn="l" indent="0" marL="0">
              <a:lnSpc>
                <a:spcPct val="104000"/>
              </a:lnSpc>
              <a:buNone/>
            </a:pPr>
            <a:r>
              <a:rPr lang="en-US" sz="4150" b="1" dirty="0">
                <a:solidFill>
                  <a:srgbClr val="1B1B27"/>
                </a:solidFill>
                <a:latin typeface="Inter Bold" pitchFamily="34" charset="0"/>
                <a:ea typeface="Inter Bold" pitchFamily="34" charset="-122"/>
                <a:cs typeface="Inter Bold" pitchFamily="34" charset="-120"/>
              </a:rPr>
              <a:t>Q3 — Who Wins the Debate? Three Perspectives</a:t>
            </a:r>
            <a:endParaRPr lang="en-US" sz="4150" dirty="0"/>
          </a:p>
        </p:txBody>
      </p:sp>
      <p:sp>
        <p:nvSpPr>
          <p:cNvPr id="3" name="Shape 1"/>
          <p:cNvSpPr/>
          <p:nvPr/>
        </p:nvSpPr>
        <p:spPr>
          <a:xfrm>
            <a:off x="661475" y="2377281"/>
            <a:ext cx="3495389" cy="3815060"/>
          </a:xfrm>
          <a:prstGeom prst="roundRect">
            <a:avLst>
              <a:gd name="adj" fmla="val 2555"/>
            </a:avLst>
          </a:prstGeom>
          <a:solidFill>
            <a:srgbClr val="F2EEEE"/>
          </a:solidFill>
          <a:ln w="12700">
            <a:solidFill>
              <a:srgbClr val="D8D4D4"/>
            </a:solidFill>
            <a:prstDash val="solid"/>
          </a:ln>
        </p:spPr>
      </p:sp>
      <p:sp>
        <p:nvSpPr>
          <p:cNvPr id="4" name="Text 2"/>
          <p:cNvSpPr/>
          <p:nvPr/>
        </p:nvSpPr>
        <p:spPr>
          <a:xfrm>
            <a:off x="886795" y="2602607"/>
            <a:ext cx="2658004" cy="332184"/>
          </a:xfrm>
          <a:prstGeom prst="rect">
            <a:avLst/>
          </a:prstGeom>
          <a:noFill/>
          <a:ln/>
        </p:spPr>
        <p:txBody>
          <a:bodyPr wrap="none" lIns="0" tIns="0" rIns="0" bIns="0" rtlCol="0" anchor="t"/>
          <a:lstStyle/>
          <a:p>
            <a:pPr algn="l" indent="0" marL="0">
              <a:lnSpc>
                <a:spcPct val="104000"/>
              </a:lnSpc>
              <a:buNone/>
            </a:pPr>
            <a:r>
              <a:rPr lang="en-US" sz="2050" b="1" dirty="0">
                <a:solidFill>
                  <a:srgbClr val="3C3939"/>
                </a:solidFill>
                <a:latin typeface="Inter Bold" pitchFamily="34" charset="0"/>
                <a:ea typeface="Inter Bold" pitchFamily="34" charset="-122"/>
                <a:cs typeface="Inter Bold" pitchFamily="34" charset="-120"/>
              </a:rPr>
              <a:t>Mengzi Wins</a:t>
            </a:r>
            <a:endParaRPr lang="en-US" sz="2050" dirty="0"/>
          </a:p>
        </p:txBody>
      </p:sp>
      <p:sp>
        <p:nvSpPr>
          <p:cNvPr id="5" name="Text 3"/>
          <p:cNvSpPr/>
          <p:nvPr/>
        </p:nvSpPr>
        <p:spPr>
          <a:xfrm>
            <a:off x="886795" y="3049588"/>
            <a:ext cx="3044749" cy="2908399"/>
          </a:xfrm>
          <a:prstGeom prst="rect">
            <a:avLst/>
          </a:prstGeom>
          <a:noFill/>
          <a:ln/>
        </p:spPr>
        <p:txBody>
          <a:bodyPr wrap="square" lIns="0" tIns="0" rIns="0" bIns="0" rtlCol="0" anchor="t">
            <a:normAutofit/>
          </a:bodyPr>
          <a:lstStyle/>
          <a:p>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The child-at-the-well provides </a:t>
            </a:r>
            <a:pPr algn="l" indent="0" marL="0">
              <a:lnSpc>
                <a:spcPct val="127000"/>
              </a:lnSpc>
              <a:buNone/>
            </a:pPr>
            <a:r>
              <a:rPr lang="en-US" sz="1650" i="1" dirty="0">
                <a:solidFill>
                  <a:srgbClr val="3C3939"/>
                </a:solidFill>
                <a:latin typeface="Inter" pitchFamily="34" charset="0"/>
                <a:ea typeface="Inter" pitchFamily="34" charset="-122"/>
                <a:cs typeface="Inter" pitchFamily="34" charset="-120"/>
              </a:rPr>
              <a:t>prima facie</a:t>
            </a:r>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 evidence for spontaneous moral responses. The agricultural model is psychologically more attractive. The Neo-Confucian tradition (800 years of reflection) judged Mengzi the winner.</a:t>
            </a:r>
            <a:endParaRPr lang="en-US" sz="1650" dirty="0"/>
          </a:p>
        </p:txBody>
      </p:sp>
      <p:sp>
        <p:nvSpPr>
          <p:cNvPr id="6" name="Shape 4"/>
          <p:cNvSpPr/>
          <p:nvPr/>
        </p:nvSpPr>
        <p:spPr>
          <a:xfrm>
            <a:off x="4348153" y="2377281"/>
            <a:ext cx="3495389" cy="3815060"/>
          </a:xfrm>
          <a:prstGeom prst="roundRect">
            <a:avLst>
              <a:gd name="adj" fmla="val 2555"/>
            </a:avLst>
          </a:prstGeom>
          <a:solidFill>
            <a:srgbClr val="F2EEEE"/>
          </a:solidFill>
          <a:ln w="12700">
            <a:solidFill>
              <a:srgbClr val="D8D4D4"/>
            </a:solidFill>
            <a:prstDash val="solid"/>
          </a:ln>
        </p:spPr>
      </p:sp>
      <p:sp>
        <p:nvSpPr>
          <p:cNvPr id="7" name="Text 5"/>
          <p:cNvSpPr/>
          <p:nvPr/>
        </p:nvSpPr>
        <p:spPr>
          <a:xfrm>
            <a:off x="4573473" y="2602607"/>
            <a:ext cx="2658004" cy="332184"/>
          </a:xfrm>
          <a:prstGeom prst="rect">
            <a:avLst/>
          </a:prstGeom>
          <a:noFill/>
          <a:ln/>
        </p:spPr>
        <p:txBody>
          <a:bodyPr wrap="none" lIns="0" tIns="0" rIns="0" bIns="0" rtlCol="0" anchor="t"/>
          <a:lstStyle/>
          <a:p>
            <a:pPr algn="l" indent="0" marL="0">
              <a:lnSpc>
                <a:spcPct val="104000"/>
              </a:lnSpc>
              <a:buNone/>
            </a:pPr>
            <a:r>
              <a:rPr lang="en-US" sz="2050" b="1" dirty="0">
                <a:solidFill>
                  <a:srgbClr val="3C3939"/>
                </a:solidFill>
                <a:latin typeface="Inter Bold" pitchFamily="34" charset="0"/>
                <a:ea typeface="Inter Bold" pitchFamily="34" charset="-122"/>
                <a:cs typeface="Inter Bold" pitchFamily="34" charset="-120"/>
              </a:rPr>
              <a:t>Xunzi Wins</a:t>
            </a:r>
            <a:endParaRPr lang="en-US" sz="2050" dirty="0"/>
          </a:p>
        </p:txBody>
      </p:sp>
      <p:sp>
        <p:nvSpPr>
          <p:cNvPr id="8" name="Text 6"/>
          <p:cNvSpPr/>
          <p:nvPr/>
        </p:nvSpPr>
        <p:spPr>
          <a:xfrm>
            <a:off x="4573473" y="3049588"/>
            <a:ext cx="3044749" cy="2585244"/>
          </a:xfrm>
          <a:prstGeom prst="rect">
            <a:avLst/>
          </a:prstGeom>
          <a:noFill/>
          <a:ln/>
        </p:spPr>
        <p:txBody>
          <a:bodyPr wrap="square" lIns="0" tIns="0" rIns="0" bIns="0" rtlCol="0" anchor="t">
            <a:normAutofit/>
          </a:bodyPr>
          <a:lstStyle/>
          <a:p>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Xunzi's model is more empirically robust — it explains why people need laws, punishments, and institutions. The press frame captures the real difficulty of ethical cultivation. Xunzi has a better explanation for evil.</a:t>
            </a:r>
            <a:endParaRPr lang="en-US" sz="1650" dirty="0"/>
          </a:p>
        </p:txBody>
      </p:sp>
      <p:sp>
        <p:nvSpPr>
          <p:cNvPr id="9" name="Shape 7"/>
          <p:cNvSpPr/>
          <p:nvPr/>
        </p:nvSpPr>
        <p:spPr>
          <a:xfrm>
            <a:off x="8034831" y="2377281"/>
            <a:ext cx="3495389" cy="3815060"/>
          </a:xfrm>
          <a:prstGeom prst="roundRect">
            <a:avLst>
              <a:gd name="adj" fmla="val 2555"/>
            </a:avLst>
          </a:prstGeom>
          <a:solidFill>
            <a:srgbClr val="F2EEEE"/>
          </a:solidFill>
          <a:ln w="12700">
            <a:solidFill>
              <a:srgbClr val="D8D4D4"/>
            </a:solidFill>
            <a:prstDash val="solid"/>
          </a:ln>
        </p:spPr>
      </p:sp>
      <p:sp>
        <p:nvSpPr>
          <p:cNvPr id="10" name="Text 8"/>
          <p:cNvSpPr/>
          <p:nvPr/>
        </p:nvSpPr>
        <p:spPr>
          <a:xfrm>
            <a:off x="8260151" y="2602607"/>
            <a:ext cx="3044749" cy="664369"/>
          </a:xfrm>
          <a:prstGeom prst="rect">
            <a:avLst/>
          </a:prstGeom>
          <a:noFill/>
          <a:ln/>
        </p:spPr>
        <p:txBody>
          <a:bodyPr wrap="square" lIns="0" tIns="0" rIns="0" bIns="0" rtlCol="0" anchor="t">
            <a:normAutofit/>
          </a:bodyPr>
          <a:lstStyle/>
          <a:p>
            <a:pPr algn="l" indent="0" marL="0">
              <a:lnSpc>
                <a:spcPct val="104000"/>
              </a:lnSpc>
              <a:buNone/>
            </a:pPr>
            <a:r>
              <a:rPr lang="en-US" sz="2050" b="1" dirty="0">
                <a:solidFill>
                  <a:srgbClr val="3C3939"/>
                </a:solidFill>
                <a:latin typeface="Inter Bold" pitchFamily="34" charset="0"/>
                <a:ea typeface="Inter Bold" pitchFamily="34" charset="-122"/>
                <a:cs typeface="Inter Bold" pitchFamily="34" charset="-120"/>
              </a:rPr>
              <a:t>They Are Talking Past Each Other</a:t>
            </a:r>
            <a:endParaRPr lang="en-US" sz="2050" dirty="0"/>
          </a:p>
        </p:txBody>
      </p:sp>
      <p:sp>
        <p:nvSpPr>
          <p:cNvPr id="11" name="Text 9"/>
          <p:cNvSpPr/>
          <p:nvPr/>
        </p:nvSpPr>
        <p:spPr>
          <a:xfrm>
            <a:off x="8260151" y="3381772"/>
            <a:ext cx="3044749" cy="2585244"/>
          </a:xfrm>
          <a:prstGeom prst="rect">
            <a:avLst/>
          </a:prstGeom>
          <a:noFill/>
          <a:ln/>
        </p:spPr>
        <p:txBody>
          <a:bodyPr wrap="square" lIns="0" tIns="0" rIns="0" bIns="0" rtlCol="0" anchor="t">
            <a:normAutofit/>
          </a:bodyPr>
          <a:lstStyle/>
          <a:p>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Different definitions of </a:t>
            </a:r>
            <a:pPr algn="l" indent="0" marL="0">
              <a:lnSpc>
                <a:spcPct val="127000"/>
              </a:lnSpc>
              <a:buNone/>
            </a:pPr>
            <a:r>
              <a:rPr lang="en-US" sz="1650" i="1" dirty="0">
                <a:solidFill>
                  <a:srgbClr val="3C3939"/>
                </a:solidFill>
                <a:latin typeface="Inter" pitchFamily="34" charset="0"/>
                <a:ea typeface="Inter" pitchFamily="34" charset="-122"/>
                <a:cs typeface="Inter" pitchFamily="34" charset="-120"/>
              </a:rPr>
              <a:t>xing</a:t>
            </a:r>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 mean their claims concern different referents. A synthetic position: </a:t>
            </a:r>
            <a:pPr algn="l" indent="0" marL="0">
              <a:lnSpc>
                <a:spcPct val="127000"/>
              </a:lnSpc>
              <a:buNone/>
            </a:pPr>
            <a:r>
              <a:rPr lang="en-US" sz="1650" i="1" dirty="0">
                <a:solidFill>
                  <a:srgbClr val="3C3939"/>
                </a:solidFill>
                <a:latin typeface="Inter" pitchFamily="34" charset="0"/>
                <a:ea typeface="Inter" pitchFamily="34" charset="-122"/>
                <a:cs typeface="Inter" pitchFamily="34" charset="-120"/>
              </a:rPr>
              <a:t>xing</a:t>
            </a:r>
            <a:pPr algn="l" indent="0" marL="0">
              <a:lnSpc>
                <a:spcPct val="127000"/>
              </a:lnSpc>
              <a:buNone/>
            </a:pPr>
            <a:r>
              <a:rPr lang="en-US" sz="1650" dirty="0">
                <a:solidFill>
                  <a:srgbClr val="3C3939"/>
                </a:solidFill>
                <a:latin typeface="Inter" pitchFamily="34" charset="0"/>
                <a:ea typeface="Inter" pitchFamily="34" charset="-122"/>
                <a:cs typeface="Inter" pitchFamily="34" charset="-120"/>
              </a:rPr>
              <a:t> has both dimensions — a direction toward virtue (Mengzi) and a resistance to overcome (Xunzi).</a:t>
            </a:r>
            <a:endParaRPr lang="en-US" sz="1650"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 45">
    <p:spTree>
      <p:nvGrpSpPr>
        <p:cNvPr id="1" name=""/>
        <p:cNvGrpSpPr/>
        <p:nvPr/>
      </p:nvGrpSpPr>
      <p:grpSpPr>
        <a:xfrm>
          <a:off x="0" y="0"/>
          <a:ext cx="0" cy="0"/>
          <a:chOff x="0" y="0"/>
          <a:chExt cx="0" cy="0"/>
        </a:xfrm>
      </p:grpSpPr>
      <p:sp>
        <p:nvSpPr>
          <p:cNvPr id="2" name="Text 0"/>
          <p:cNvSpPr/>
          <p:nvPr/>
        </p:nvSpPr>
        <p:spPr>
          <a:xfrm>
            <a:off x="661475" y="839391"/>
            <a:ext cx="7077295" cy="553740"/>
          </a:xfrm>
          <a:prstGeom prst="rect">
            <a:avLst/>
          </a:prstGeom>
          <a:noFill/>
          <a:ln/>
        </p:spPr>
        <p:txBody>
          <a:bodyPr wrap="none" lIns="0" tIns="0" rIns="0" bIns="0" rtlCol="0" anchor="t"/>
          <a:lstStyle/>
          <a:p>
            <a:pPr algn="l" indent="0" marL="0">
              <a:lnSpc>
                <a:spcPct val="104000"/>
              </a:lnSpc>
              <a:buNone/>
            </a:pPr>
            <a:r>
              <a:rPr lang="en-US" sz="3450" b="1" dirty="0">
                <a:solidFill>
                  <a:srgbClr val="1B1B27"/>
                </a:solidFill>
                <a:latin typeface="Inter Bold" pitchFamily="34" charset="0"/>
                <a:ea typeface="Inter Bold" pitchFamily="34" charset="-122"/>
                <a:cs typeface="Inter Bold" pitchFamily="34" charset="-120"/>
              </a:rPr>
              <a:t>Summary and Key Takeaways</a:t>
            </a:r>
            <a:endParaRPr lang="en-US" sz="3450" dirty="0"/>
          </a:p>
        </p:txBody>
      </p:sp>
      <p:pic>
        <p:nvPicPr>
          <p:cNvPr id="3"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1658938"/>
            <a:ext cx="5367898" cy="1989336"/>
          </a:xfrm>
          <a:prstGeom prst="rect">
            <a:avLst/>
          </a:prstGeom>
        </p:spPr>
      </p:pic>
      <p:sp>
        <p:nvSpPr>
          <p:cNvPr id="4" name="Text 1"/>
          <p:cNvSpPr/>
          <p:nvPr/>
        </p:nvSpPr>
        <p:spPr>
          <a:xfrm>
            <a:off x="933923" y="1855192"/>
            <a:ext cx="2460663" cy="276920"/>
          </a:xfrm>
          <a:prstGeom prst="rect">
            <a:avLst/>
          </a:prstGeom>
          <a:noFill/>
          <a:ln/>
        </p:spPr>
        <p:txBody>
          <a:bodyPr wrap="none" lIns="0" tIns="0" rIns="0" bIns="0" rtlCol="0" anchor="t"/>
          <a:lstStyle/>
          <a:p>
            <a:pPr algn="l" indent="0" marL="0">
              <a:lnSpc>
                <a:spcPct val="104000"/>
              </a:lnSpc>
              <a:buNone/>
            </a:pPr>
            <a:r>
              <a:rPr lang="en-US" sz="1700" b="1" dirty="0">
                <a:solidFill>
                  <a:srgbClr val="3C3939"/>
                </a:solidFill>
                <a:latin typeface="Inter Bold" pitchFamily="34" charset="0"/>
                <a:ea typeface="Inter Bold" pitchFamily="34" charset="-122"/>
                <a:cs typeface="Inter Bold" pitchFamily="34" charset="-120"/>
              </a:rPr>
              <a:t>Xunzi's Opening Claim</a:t>
            </a:r>
            <a:endParaRPr lang="en-US" sz="1700" dirty="0"/>
          </a:p>
        </p:txBody>
      </p:sp>
      <p:sp>
        <p:nvSpPr>
          <p:cNvPr id="5" name="Text 2"/>
          <p:cNvSpPr/>
          <p:nvPr/>
        </p:nvSpPr>
        <p:spPr>
          <a:xfrm>
            <a:off x="933923" y="2211784"/>
            <a:ext cx="4899200" cy="992188"/>
          </a:xfrm>
          <a:prstGeom prst="rect">
            <a:avLst/>
          </a:prstGeom>
          <a:noFill/>
          <a:ln/>
        </p:spPr>
        <p:txBody>
          <a:bodyPr wrap="square" lIns="0" tIns="0" rIns="0" bIns="0" rtlCol="0" anchor="t">
            <a:normAutofit/>
          </a:bodyPr>
          <a:lstStyle/>
          <a:p>
            <a:pPr algn="l" indent="0" marL="0">
              <a:lnSpc>
                <a:spcPct val="117000"/>
              </a:lnSpc>
              <a:buNone/>
            </a:pPr>
            <a:r>
              <a:rPr lang="zh-CN" altLang="en-US" sz="1350" dirty="0">
                <a:solidFill>
                  <a:srgbClr val="3C3939"/>
                </a:solidFill>
                <a:latin typeface="Inter" pitchFamily="34" charset="0"/>
                <a:ea typeface="Inter" pitchFamily="34" charset="-122"/>
                <a:cs typeface="Inter" pitchFamily="34" charset="-120"/>
              </a:rPr>
              <a:t>"人之性恶，其善者伪也" — human nature is bad, goodness is a product of deliberate effort (</a:t>
            </a:r>
            <a:pPr algn="l" indent="0" marL="0">
              <a:lnSpc>
                <a:spcPct val="117000"/>
              </a:lnSpc>
              <a:buNone/>
            </a:pPr>
            <a:r>
              <a:rPr lang="zh-CN" altLang="en-US" sz="1350" i="1" dirty="0">
                <a:solidFill>
                  <a:srgbClr val="3C3939"/>
                </a:solidFill>
                <a:latin typeface="Inter" pitchFamily="34" charset="0"/>
                <a:ea typeface="Inter" pitchFamily="34" charset="-122"/>
                <a:cs typeface="Inter" pitchFamily="34" charset="-120"/>
              </a:rPr>
              <a:t>wei</a:t>
            </a:r>
            <a:pPr algn="l" indent="0" marL="0">
              <a:lnSpc>
                <a:spcPct val="117000"/>
              </a:lnSpc>
              <a:buNone/>
            </a:pPr>
            <a:r>
              <a:rPr lang="zh-CN" altLang="en-US" sz="1350" dirty="0">
                <a:solidFill>
                  <a:srgbClr val="3C3939"/>
                </a:solidFill>
                <a:latin typeface="Inter" pitchFamily="34" charset="0"/>
                <a:ea typeface="Inter" pitchFamily="34" charset="-122"/>
                <a:cs typeface="Inter" pitchFamily="34" charset="-120"/>
              </a:rPr>
              <a:t>). Innate inclinations toward profit, hate, and sensual pleasure inevitably lead to conflict if left unchecked.</a:t>
            </a:r>
            <a:endParaRPr lang="zh-CN" sz="1350" dirty="0"/>
          </a:p>
        </p:txBody>
      </p:sp>
      <p:pic>
        <p:nvPicPr>
          <p:cNvPr id="6"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162223" y="1658938"/>
            <a:ext cx="5367997" cy="1989336"/>
          </a:xfrm>
          <a:prstGeom prst="rect">
            <a:avLst/>
          </a:prstGeom>
        </p:spPr>
      </p:pic>
      <p:sp>
        <p:nvSpPr>
          <p:cNvPr id="7" name="Text 3"/>
          <p:cNvSpPr/>
          <p:nvPr/>
        </p:nvSpPr>
        <p:spPr>
          <a:xfrm>
            <a:off x="6434671" y="1855192"/>
            <a:ext cx="2602740" cy="276920"/>
          </a:xfrm>
          <a:prstGeom prst="rect">
            <a:avLst/>
          </a:prstGeom>
          <a:noFill/>
          <a:ln/>
        </p:spPr>
        <p:txBody>
          <a:bodyPr wrap="none" lIns="0" tIns="0" rIns="0" bIns="0" rtlCol="0" anchor="t"/>
          <a:lstStyle/>
          <a:p>
            <a:pPr algn="l" indent="0" marL="0">
              <a:lnSpc>
                <a:spcPct val="104000"/>
              </a:lnSpc>
              <a:buNone/>
            </a:pPr>
            <a:r>
              <a:rPr lang="en-US" sz="1700" b="1" dirty="0">
                <a:solidFill>
                  <a:srgbClr val="3C3939"/>
                </a:solidFill>
                <a:latin typeface="Inter Bold" pitchFamily="34" charset="0"/>
                <a:ea typeface="Inter Bold" pitchFamily="34" charset="-122"/>
                <a:cs typeface="Inter Bold" pitchFamily="34" charset="-120"/>
              </a:rPr>
              <a:t>The Battle of Metaphors</a:t>
            </a:r>
            <a:endParaRPr lang="en-US" sz="1700" dirty="0"/>
          </a:p>
        </p:txBody>
      </p:sp>
      <p:sp>
        <p:nvSpPr>
          <p:cNvPr id="8" name="Text 4"/>
          <p:cNvSpPr/>
          <p:nvPr/>
        </p:nvSpPr>
        <p:spPr>
          <a:xfrm>
            <a:off x="6434671" y="2211784"/>
            <a:ext cx="4899299" cy="1240234"/>
          </a:xfrm>
          <a:prstGeom prst="rect">
            <a:avLst/>
          </a:prstGeom>
          <a:noFill/>
          <a:ln/>
        </p:spPr>
        <p:txBody>
          <a:bodyPr wrap="square" lIns="0" tIns="0" rIns="0" bIns="0" rtlCol="0" anchor="t">
            <a:normAutofit/>
          </a:bodyPr>
          <a:lstStyle/>
          <a:p>
            <a:pPr algn="l" indent="0" marL="0">
              <a:lnSpc>
                <a:spcPct val="117000"/>
              </a:lnSpc>
              <a:buNone/>
            </a:pPr>
            <a:r>
              <a:rPr lang="en-US" sz="1350" dirty="0">
                <a:solidFill>
                  <a:srgbClr val="3C3939"/>
                </a:solidFill>
                <a:latin typeface="Inter" pitchFamily="34" charset="0"/>
                <a:ea typeface="Inter" pitchFamily="34" charset="-122"/>
                <a:cs typeface="Inter" pitchFamily="34" charset="-120"/>
              </a:rPr>
              <a:t>Mengzi's agricultural metaphor (sprouts growing into virtue from within) versus Xunzi's craft metaphor (crooked wood forced into straightness from without). The metaphor choice encodes the entire philosophical disagreement.</a:t>
            </a:r>
            <a:endParaRPr lang="en-US" sz="1350" dirty="0"/>
          </a:p>
        </p:txBody>
      </p:sp>
      <p:pic>
        <p:nvPicPr>
          <p:cNvPr id="9"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61475" y="3781127"/>
            <a:ext cx="5367898" cy="2237383"/>
          </a:xfrm>
          <a:prstGeom prst="rect">
            <a:avLst/>
          </a:prstGeom>
        </p:spPr>
      </p:pic>
      <p:sp>
        <p:nvSpPr>
          <p:cNvPr id="10" name="Text 5"/>
          <p:cNvSpPr/>
          <p:nvPr/>
        </p:nvSpPr>
        <p:spPr>
          <a:xfrm>
            <a:off x="933923" y="3977382"/>
            <a:ext cx="3338826" cy="276920"/>
          </a:xfrm>
          <a:prstGeom prst="rect">
            <a:avLst/>
          </a:prstGeom>
          <a:noFill/>
          <a:ln/>
        </p:spPr>
        <p:txBody>
          <a:bodyPr wrap="none" lIns="0" tIns="0" rIns="0" bIns="0" rtlCol="0" anchor="t"/>
          <a:lstStyle/>
          <a:p>
            <a:pPr algn="l" indent="0" marL="0">
              <a:lnSpc>
                <a:spcPct val="104000"/>
              </a:lnSpc>
              <a:buNone/>
            </a:pPr>
            <a:r>
              <a:rPr lang="en-US" sz="1700" b="1" dirty="0">
                <a:solidFill>
                  <a:srgbClr val="3C3939"/>
                </a:solidFill>
                <a:latin typeface="Inter Bold" pitchFamily="34" charset="0"/>
                <a:ea typeface="Inter Bold" pitchFamily="34" charset="-122"/>
                <a:cs typeface="Inter Bold" pitchFamily="34" charset="-120"/>
              </a:rPr>
              <a:t>The Complementarian Reading</a:t>
            </a:r>
            <a:endParaRPr lang="en-US" sz="1700" dirty="0"/>
          </a:p>
        </p:txBody>
      </p:sp>
      <p:sp>
        <p:nvSpPr>
          <p:cNvPr id="11" name="Text 6"/>
          <p:cNvSpPr/>
          <p:nvPr/>
        </p:nvSpPr>
        <p:spPr>
          <a:xfrm>
            <a:off x="933923" y="4333974"/>
            <a:ext cx="4899200" cy="1488281"/>
          </a:xfrm>
          <a:prstGeom prst="rect">
            <a:avLst/>
          </a:prstGeom>
          <a:noFill/>
          <a:ln/>
        </p:spPr>
        <p:txBody>
          <a:bodyPr wrap="square" lIns="0" tIns="0" rIns="0" bIns="0" rtlCol="0" anchor="t">
            <a:normAutofit/>
          </a:bodyPr>
          <a:lstStyle/>
          <a:p>
            <a:pPr algn="l" indent="0" marL="0">
              <a:lnSpc>
                <a:spcPct val="117000"/>
              </a:lnSpc>
              <a:buNone/>
            </a:pPr>
            <a:r>
              <a:rPr lang="en-US" sz="1350" dirty="0">
                <a:solidFill>
                  <a:srgbClr val="3C3939"/>
                </a:solidFill>
                <a:latin typeface="Inter" pitchFamily="34" charset="0"/>
                <a:ea typeface="Inter" pitchFamily="34" charset="-122"/>
                <a:cs typeface="Inter" pitchFamily="34" charset="-120"/>
              </a:rPr>
              <a:t>Mengzi defines </a:t>
            </a:r>
            <a:pPr algn="l" indent="0" marL="0">
              <a:lnSpc>
                <a:spcPct val="117000"/>
              </a:lnSpc>
              <a:buNone/>
            </a:pPr>
            <a:r>
              <a:rPr lang="en-US" sz="1350" i="1" dirty="0">
                <a:solidFill>
                  <a:srgbClr val="3C3939"/>
                </a:solidFill>
                <a:latin typeface="Inter" pitchFamily="34" charset="0"/>
                <a:ea typeface="Inter" pitchFamily="34" charset="-122"/>
                <a:cs typeface="Inter" pitchFamily="34" charset="-120"/>
              </a:rPr>
              <a:t>xing</a:t>
            </a:r>
            <a:pPr algn="l" indent="0" marL="0">
              <a:lnSpc>
                <a:spcPct val="117000"/>
              </a:lnSpc>
              <a:buNone/>
            </a:pPr>
            <a:r>
              <a:rPr lang="en-US" sz="1350" dirty="0">
                <a:solidFill>
                  <a:srgbClr val="3C3939"/>
                </a:solidFill>
                <a:latin typeface="Inter" pitchFamily="34" charset="0"/>
                <a:ea typeface="Inter" pitchFamily="34" charset="-122"/>
                <a:cs typeface="Inter" pitchFamily="34" charset="-120"/>
              </a:rPr>
              <a:t> as directed potential toward virtue; Xunzi defines it as untutored innate inclinations. Their claims may therefore not directly conflict — but Van Norden argues Xunzi genuinely denies the existence of the sprouts, making this a genuinely opposed empirical claim beneath the terminological one.</a:t>
            </a:r>
            <a:endParaRPr lang="en-US" sz="1350" dirty="0"/>
          </a:p>
        </p:txBody>
      </p:sp>
      <p:pic>
        <p:nvPicPr>
          <p:cNvPr id="12"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162223" y="3781127"/>
            <a:ext cx="5367997" cy="2237383"/>
          </a:xfrm>
          <a:prstGeom prst="rect">
            <a:avLst/>
          </a:prstGeom>
        </p:spPr>
      </p:pic>
      <p:sp>
        <p:nvSpPr>
          <p:cNvPr id="13" name="Text 7"/>
          <p:cNvSpPr/>
          <p:nvPr/>
        </p:nvSpPr>
        <p:spPr>
          <a:xfrm>
            <a:off x="6434671" y="3977382"/>
            <a:ext cx="2455206" cy="276920"/>
          </a:xfrm>
          <a:prstGeom prst="rect">
            <a:avLst/>
          </a:prstGeom>
          <a:noFill/>
          <a:ln/>
        </p:spPr>
        <p:txBody>
          <a:bodyPr wrap="none" lIns="0" tIns="0" rIns="0" bIns="0" rtlCol="0" anchor="t"/>
          <a:lstStyle/>
          <a:p>
            <a:pPr algn="l" indent="0" marL="0">
              <a:lnSpc>
                <a:spcPct val="104000"/>
              </a:lnSpc>
              <a:buNone/>
            </a:pPr>
            <a:r>
              <a:rPr lang="en-US" sz="1700" b="1" dirty="0">
                <a:solidFill>
                  <a:srgbClr val="3C3939"/>
                </a:solidFill>
                <a:latin typeface="Inter Bold" pitchFamily="34" charset="0"/>
                <a:ea typeface="Inter Bold" pitchFamily="34" charset="-122"/>
                <a:cs typeface="Inter Bold" pitchFamily="34" charset="-120"/>
              </a:rPr>
              <a:t>The Structured Debate</a:t>
            </a:r>
            <a:endParaRPr lang="en-US" sz="1700" dirty="0"/>
          </a:p>
        </p:txBody>
      </p:sp>
      <p:sp>
        <p:nvSpPr>
          <p:cNvPr id="14" name="Text 8"/>
          <p:cNvSpPr/>
          <p:nvPr/>
        </p:nvSpPr>
        <p:spPr>
          <a:xfrm>
            <a:off x="6434671" y="4333974"/>
            <a:ext cx="4899299" cy="992188"/>
          </a:xfrm>
          <a:prstGeom prst="rect">
            <a:avLst/>
          </a:prstGeom>
          <a:noFill/>
          <a:ln/>
        </p:spPr>
        <p:txBody>
          <a:bodyPr wrap="square" lIns="0" tIns="0" rIns="0" bIns="0" rtlCol="0" anchor="t">
            <a:normAutofit/>
          </a:bodyPr>
          <a:lstStyle/>
          <a:p>
            <a:pPr algn="l" indent="0" marL="0">
              <a:lnSpc>
                <a:spcPct val="117000"/>
              </a:lnSpc>
              <a:buNone/>
            </a:pPr>
            <a:r>
              <a:rPr lang="en-US" sz="1350" dirty="0">
                <a:solidFill>
                  <a:srgbClr val="3C3939"/>
                </a:solidFill>
                <a:latin typeface="Inter" pitchFamily="34" charset="0"/>
                <a:ea typeface="Inter" pitchFamily="34" charset="-122"/>
                <a:cs typeface="Inter" pitchFamily="34" charset="-120"/>
              </a:rPr>
              <a:t>Three teams evaluate whether Xunzi's argument is more philosophically defensible than Mengzi's — with a third team arguing the two thinkers are not making genuinely opposed claims because they define </a:t>
            </a:r>
            <a:pPr algn="l" indent="0" marL="0">
              <a:lnSpc>
                <a:spcPct val="117000"/>
              </a:lnSpc>
              <a:buNone/>
            </a:pPr>
            <a:r>
              <a:rPr lang="en-US" sz="1350" i="1" dirty="0">
                <a:solidFill>
                  <a:srgbClr val="3C3939"/>
                </a:solidFill>
                <a:latin typeface="Inter" pitchFamily="34" charset="0"/>
                <a:ea typeface="Inter" pitchFamily="34" charset="-122"/>
                <a:cs typeface="Inter" pitchFamily="34" charset="-120"/>
              </a:rPr>
              <a:t>xing</a:t>
            </a:r>
            <a:pPr algn="l" indent="0" marL="0">
              <a:lnSpc>
                <a:spcPct val="117000"/>
              </a:lnSpc>
              <a:buNone/>
            </a:pPr>
            <a:r>
              <a:rPr lang="en-US" sz="1350" dirty="0">
                <a:solidFill>
                  <a:srgbClr val="3C3939"/>
                </a:solidFill>
                <a:latin typeface="Inter" pitchFamily="34" charset="0"/>
                <a:ea typeface="Inter" pitchFamily="34" charset="-122"/>
                <a:cs typeface="Inter" pitchFamily="34" charset="-120"/>
              </a:rPr>
              <a:t> differently.</a:t>
            </a:r>
            <a:endParaRPr lang="en-US" sz="13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45</Slides>
  <Notes>45</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45</vt:i4>
      </vt:variant>
    </vt:vector>
  </HeadingPairs>
  <TitlesOfParts>
    <vt:vector size="48"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
  <cp:revision>1</cp:revision>
  <dcterms:created xsi:type="dcterms:W3CDTF">2026-07-01T06:52:15Z</dcterms:created>
  <dcterms:modified xsi:type="dcterms:W3CDTF">2026-07-01T06:52:15Z</dcterms:modified>
</cp:coreProperties>
</file>