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2" r:id="rId5"/>
    <p:sldMasterId id="2147483658" r:id="rId6"/>
  </p:sldMasterIdLst>
  <p:notesMasterIdLst>
    <p:notesMasterId r:id="rId64"/>
  </p:notesMasterIdLst>
  <p:sldIdLst>
    <p:sldId id="266" r:id="rId7"/>
    <p:sldId id="314" r:id="rId8"/>
    <p:sldId id="315" r:id="rId9"/>
    <p:sldId id="316" r:id="rId10"/>
    <p:sldId id="270" r:id="rId11"/>
    <p:sldId id="278" r:id="rId12"/>
    <p:sldId id="313" r:id="rId13"/>
    <p:sldId id="317" r:id="rId14"/>
    <p:sldId id="319" r:id="rId15"/>
    <p:sldId id="318" r:id="rId16"/>
    <p:sldId id="321" r:id="rId17"/>
    <p:sldId id="322" r:id="rId18"/>
    <p:sldId id="324" r:id="rId19"/>
    <p:sldId id="325" r:id="rId20"/>
    <p:sldId id="326" r:id="rId21"/>
    <p:sldId id="327" r:id="rId22"/>
    <p:sldId id="257" r:id="rId23"/>
    <p:sldId id="258" r:id="rId24"/>
    <p:sldId id="259" r:id="rId25"/>
    <p:sldId id="260" r:id="rId26"/>
    <p:sldId id="261" r:id="rId27"/>
    <p:sldId id="262" r:id="rId28"/>
    <p:sldId id="263" r:id="rId29"/>
    <p:sldId id="264" r:id="rId30"/>
    <p:sldId id="265" r:id="rId31"/>
    <p:sldId id="312" r:id="rId32"/>
    <p:sldId id="281" r:id="rId33"/>
    <p:sldId id="275" r:id="rId34"/>
    <p:sldId id="280" r:id="rId35"/>
    <p:sldId id="282" r:id="rId36"/>
    <p:sldId id="285" r:id="rId37"/>
    <p:sldId id="274" r:id="rId38"/>
    <p:sldId id="288" r:id="rId39"/>
    <p:sldId id="284" r:id="rId40"/>
    <p:sldId id="289" r:id="rId41"/>
    <p:sldId id="287" r:id="rId42"/>
    <p:sldId id="286" r:id="rId43"/>
    <p:sldId id="290" r:id="rId44"/>
    <p:sldId id="291" r:id="rId45"/>
    <p:sldId id="292" r:id="rId46"/>
    <p:sldId id="294" r:id="rId47"/>
    <p:sldId id="295" r:id="rId48"/>
    <p:sldId id="296" r:id="rId49"/>
    <p:sldId id="297" r:id="rId50"/>
    <p:sldId id="298" r:id="rId51"/>
    <p:sldId id="300" r:id="rId52"/>
    <p:sldId id="299" r:id="rId53"/>
    <p:sldId id="302" r:id="rId54"/>
    <p:sldId id="301" r:id="rId55"/>
    <p:sldId id="303" r:id="rId56"/>
    <p:sldId id="304" r:id="rId57"/>
    <p:sldId id="305" r:id="rId58"/>
    <p:sldId id="306" r:id="rId59"/>
    <p:sldId id="307" r:id="rId60"/>
    <p:sldId id="308" r:id="rId61"/>
    <p:sldId id="309" r:id="rId62"/>
    <p:sldId id="310"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4C3BEB-2227-4770-A7B9-C1C237107824}" v="4" dt="2026-05-19T07:08:31.6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777" autoAdjust="0"/>
  </p:normalViewPr>
  <p:slideViewPr>
    <p:cSldViewPr snapToGrid="0">
      <p:cViewPr varScale="1">
        <p:scale>
          <a:sx n="74" d="100"/>
          <a:sy n="74" d="100"/>
        </p:scale>
        <p:origin x="774"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theme" Target="theme/theme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C38AD940-8EB5-427A-A2FF-21BDE1067A45}"/>
    <pc:docChg chg="undo custSel modSld">
      <pc:chgData name="Aliyu Sambo" userId="d9766618-3e46-45d4-99f2-08120d84987f" providerId="ADAL" clId="{C38AD940-8EB5-427A-A2FF-21BDE1067A45}" dt="2026-05-19T07:09:09.009" v="85" actId="403"/>
      <pc:docMkLst>
        <pc:docMk/>
      </pc:docMkLst>
      <pc:sldChg chg="modSp mod">
        <pc:chgData name="Aliyu Sambo" userId="d9766618-3e46-45d4-99f2-08120d84987f" providerId="ADAL" clId="{C38AD940-8EB5-427A-A2FF-21BDE1067A45}" dt="2026-05-19T07:03:33.923" v="20" actId="20577"/>
        <pc:sldMkLst>
          <pc:docMk/>
          <pc:sldMk cId="1137273280" sldId="316"/>
        </pc:sldMkLst>
        <pc:spChg chg="mod">
          <ac:chgData name="Aliyu Sambo" userId="d9766618-3e46-45d4-99f2-08120d84987f" providerId="ADAL" clId="{C38AD940-8EB5-427A-A2FF-21BDE1067A45}" dt="2026-05-19T07:03:33.923" v="20" actId="20577"/>
          <ac:spMkLst>
            <pc:docMk/>
            <pc:sldMk cId="1137273280" sldId="316"/>
            <ac:spMk id="2" creationId="{85687B81-70BE-C2BF-4D9D-2748A94832A3}"/>
          </ac:spMkLst>
        </pc:spChg>
      </pc:sldChg>
      <pc:sldChg chg="modSp">
        <pc:chgData name="Aliyu Sambo" userId="d9766618-3e46-45d4-99f2-08120d84987f" providerId="ADAL" clId="{C38AD940-8EB5-427A-A2FF-21BDE1067A45}" dt="2026-05-19T07:03:55.385" v="21" actId="5793"/>
        <pc:sldMkLst>
          <pc:docMk/>
          <pc:sldMk cId="3347548990" sldId="317"/>
        </pc:sldMkLst>
        <pc:spChg chg="mod">
          <ac:chgData name="Aliyu Sambo" userId="d9766618-3e46-45d4-99f2-08120d84987f" providerId="ADAL" clId="{C38AD940-8EB5-427A-A2FF-21BDE1067A45}" dt="2026-05-19T07:03:55.385" v="21" actId="5793"/>
          <ac:spMkLst>
            <pc:docMk/>
            <pc:sldMk cId="3347548990" sldId="317"/>
            <ac:spMk id="6" creationId="{787DF8AA-1865-F2BF-BB44-8BF7DB48DF9C}"/>
          </ac:spMkLst>
        </pc:spChg>
      </pc:sldChg>
      <pc:sldChg chg="modSp mod">
        <pc:chgData name="Aliyu Sambo" userId="d9766618-3e46-45d4-99f2-08120d84987f" providerId="ADAL" clId="{C38AD940-8EB5-427A-A2FF-21BDE1067A45}" dt="2026-05-19T07:05:13.554" v="34" actId="27636"/>
        <pc:sldMkLst>
          <pc:docMk/>
          <pc:sldMk cId="1745520856" sldId="318"/>
        </pc:sldMkLst>
        <pc:spChg chg="mod">
          <ac:chgData name="Aliyu Sambo" userId="d9766618-3e46-45d4-99f2-08120d84987f" providerId="ADAL" clId="{C38AD940-8EB5-427A-A2FF-21BDE1067A45}" dt="2026-05-19T07:04:45.826" v="30" actId="404"/>
          <ac:spMkLst>
            <pc:docMk/>
            <pc:sldMk cId="1745520856" sldId="318"/>
            <ac:spMk id="2" creationId="{940CB90C-E3AD-5B65-4F75-E0609824952E}"/>
          </ac:spMkLst>
        </pc:spChg>
        <pc:spChg chg="mod">
          <ac:chgData name="Aliyu Sambo" userId="d9766618-3e46-45d4-99f2-08120d84987f" providerId="ADAL" clId="{C38AD940-8EB5-427A-A2FF-21BDE1067A45}" dt="2026-05-19T07:05:13.554" v="34" actId="27636"/>
          <ac:spMkLst>
            <pc:docMk/>
            <pc:sldMk cId="1745520856" sldId="318"/>
            <ac:spMk id="6" creationId="{5F992777-D45D-1078-67BF-5112F1A53348}"/>
          </ac:spMkLst>
        </pc:spChg>
      </pc:sldChg>
      <pc:sldChg chg="modSp mod">
        <pc:chgData name="Aliyu Sambo" userId="d9766618-3e46-45d4-99f2-08120d84987f" providerId="ADAL" clId="{C38AD940-8EB5-427A-A2FF-21BDE1067A45}" dt="2026-05-19T07:04:40.307" v="29" actId="404"/>
        <pc:sldMkLst>
          <pc:docMk/>
          <pc:sldMk cId="4051371754" sldId="319"/>
        </pc:sldMkLst>
        <pc:spChg chg="mod">
          <ac:chgData name="Aliyu Sambo" userId="d9766618-3e46-45d4-99f2-08120d84987f" providerId="ADAL" clId="{C38AD940-8EB5-427A-A2FF-21BDE1067A45}" dt="2026-05-19T07:04:40.307" v="29" actId="404"/>
          <ac:spMkLst>
            <pc:docMk/>
            <pc:sldMk cId="4051371754" sldId="319"/>
            <ac:spMk id="2" creationId="{09CBDEFA-9DA8-F2CE-2FAB-D79627329276}"/>
          </ac:spMkLst>
        </pc:spChg>
        <pc:spChg chg="mod">
          <ac:chgData name="Aliyu Sambo" userId="d9766618-3e46-45d4-99f2-08120d84987f" providerId="ADAL" clId="{C38AD940-8EB5-427A-A2FF-21BDE1067A45}" dt="2026-05-19T07:04:33.821" v="28" actId="6549"/>
          <ac:spMkLst>
            <pc:docMk/>
            <pc:sldMk cId="4051371754" sldId="319"/>
            <ac:spMk id="6" creationId="{BEDC8DBB-A8F3-7898-D7A8-E8DB735F0056}"/>
          </ac:spMkLst>
        </pc:spChg>
      </pc:sldChg>
      <pc:sldChg chg="modSp mod">
        <pc:chgData name="Aliyu Sambo" userId="d9766618-3e46-45d4-99f2-08120d84987f" providerId="ADAL" clId="{C38AD940-8EB5-427A-A2FF-21BDE1067A45}" dt="2026-05-19T07:05:57.504" v="44" actId="27636"/>
        <pc:sldMkLst>
          <pc:docMk/>
          <pc:sldMk cId="2158805935" sldId="321"/>
        </pc:sldMkLst>
        <pc:spChg chg="mod">
          <ac:chgData name="Aliyu Sambo" userId="d9766618-3e46-45d4-99f2-08120d84987f" providerId="ADAL" clId="{C38AD940-8EB5-427A-A2FF-21BDE1067A45}" dt="2026-05-19T07:05:57.504" v="44" actId="27636"/>
          <ac:spMkLst>
            <pc:docMk/>
            <pc:sldMk cId="2158805935" sldId="321"/>
            <ac:spMk id="6" creationId="{044C9833-E7F4-C4C5-0E64-E4887DCCCC21}"/>
          </ac:spMkLst>
        </pc:spChg>
      </pc:sldChg>
      <pc:sldChg chg="modSp mod">
        <pc:chgData name="Aliyu Sambo" userId="d9766618-3e46-45d4-99f2-08120d84987f" providerId="ADAL" clId="{C38AD940-8EB5-427A-A2FF-21BDE1067A45}" dt="2026-05-19T07:06:30.468" v="50" actId="6549"/>
        <pc:sldMkLst>
          <pc:docMk/>
          <pc:sldMk cId="253945330" sldId="322"/>
        </pc:sldMkLst>
        <pc:spChg chg="mod">
          <ac:chgData name="Aliyu Sambo" userId="d9766618-3e46-45d4-99f2-08120d84987f" providerId="ADAL" clId="{C38AD940-8EB5-427A-A2FF-21BDE1067A45}" dt="2026-05-19T07:06:30.468" v="50" actId="6549"/>
          <ac:spMkLst>
            <pc:docMk/>
            <pc:sldMk cId="253945330" sldId="322"/>
            <ac:spMk id="6" creationId="{27287A36-5CEF-FD2C-7680-D492D8B5DFA2}"/>
          </ac:spMkLst>
        </pc:spChg>
      </pc:sldChg>
      <pc:sldChg chg="modSp mod">
        <pc:chgData name="Aliyu Sambo" userId="d9766618-3e46-45d4-99f2-08120d84987f" providerId="ADAL" clId="{C38AD940-8EB5-427A-A2FF-21BDE1067A45}" dt="2026-05-19T07:07:51.011" v="62" actId="2084"/>
        <pc:sldMkLst>
          <pc:docMk/>
          <pc:sldMk cId="1361343518" sldId="324"/>
        </pc:sldMkLst>
        <pc:spChg chg="mod">
          <ac:chgData name="Aliyu Sambo" userId="d9766618-3e46-45d4-99f2-08120d84987f" providerId="ADAL" clId="{C38AD940-8EB5-427A-A2FF-21BDE1067A45}" dt="2026-05-19T07:06:44.850" v="52" actId="20577"/>
          <ac:spMkLst>
            <pc:docMk/>
            <pc:sldMk cId="1361343518" sldId="324"/>
            <ac:spMk id="2" creationId="{A1E5AED9-5795-C6B4-6D75-79F08A3F890D}"/>
          </ac:spMkLst>
        </pc:spChg>
        <pc:graphicFrameChg chg="mod modGraphic">
          <ac:chgData name="Aliyu Sambo" userId="d9766618-3e46-45d4-99f2-08120d84987f" providerId="ADAL" clId="{C38AD940-8EB5-427A-A2FF-21BDE1067A45}" dt="2026-05-19T07:07:51.011" v="62" actId="2084"/>
          <ac:graphicFrameMkLst>
            <pc:docMk/>
            <pc:sldMk cId="1361343518" sldId="324"/>
            <ac:graphicFrameMk id="4" creationId="{5C0973F7-40F3-E1EB-8AA5-9081FFB02650}"/>
          </ac:graphicFrameMkLst>
        </pc:graphicFrameChg>
      </pc:sldChg>
      <pc:sldChg chg="modSp mod">
        <pc:chgData name="Aliyu Sambo" userId="d9766618-3e46-45d4-99f2-08120d84987f" providerId="ADAL" clId="{C38AD940-8EB5-427A-A2FF-21BDE1067A45}" dt="2026-05-19T07:08:28.799" v="67" actId="21"/>
        <pc:sldMkLst>
          <pc:docMk/>
          <pc:sldMk cId="3647283217" sldId="326"/>
        </pc:sldMkLst>
        <pc:spChg chg="mod">
          <ac:chgData name="Aliyu Sambo" userId="d9766618-3e46-45d4-99f2-08120d84987f" providerId="ADAL" clId="{C38AD940-8EB5-427A-A2FF-21BDE1067A45}" dt="2026-05-19T07:08:03.256" v="63" actId="20578"/>
          <ac:spMkLst>
            <pc:docMk/>
            <pc:sldMk cId="3647283217" sldId="326"/>
            <ac:spMk id="2" creationId="{06E84F82-A546-44FC-BF64-2ECED0FF5532}"/>
          </ac:spMkLst>
        </pc:spChg>
        <pc:spChg chg="mod">
          <ac:chgData name="Aliyu Sambo" userId="d9766618-3e46-45d4-99f2-08120d84987f" providerId="ADAL" clId="{C38AD940-8EB5-427A-A2FF-21BDE1067A45}" dt="2026-05-19T07:08:28.799" v="67" actId="21"/>
          <ac:spMkLst>
            <pc:docMk/>
            <pc:sldMk cId="3647283217" sldId="326"/>
            <ac:spMk id="6" creationId="{DDC5090C-0131-22CB-557C-513485E7C15E}"/>
          </ac:spMkLst>
        </pc:spChg>
      </pc:sldChg>
      <pc:sldChg chg="modSp mod">
        <pc:chgData name="Aliyu Sambo" userId="d9766618-3e46-45d4-99f2-08120d84987f" providerId="ADAL" clId="{C38AD940-8EB5-427A-A2FF-21BDE1067A45}" dt="2026-05-19T07:09:09.009" v="85" actId="403"/>
        <pc:sldMkLst>
          <pc:docMk/>
          <pc:sldMk cId="1864849917" sldId="327"/>
        </pc:sldMkLst>
        <pc:spChg chg="mod">
          <ac:chgData name="Aliyu Sambo" userId="d9766618-3e46-45d4-99f2-08120d84987f" providerId="ADAL" clId="{C38AD940-8EB5-427A-A2FF-21BDE1067A45}" dt="2026-05-19T07:08:59.518" v="82" actId="20577"/>
          <ac:spMkLst>
            <pc:docMk/>
            <pc:sldMk cId="1864849917" sldId="327"/>
            <ac:spMk id="2" creationId="{57AE0D58-C6E0-8596-5524-56C51E1142BE}"/>
          </ac:spMkLst>
        </pc:spChg>
        <pc:spChg chg="mod">
          <ac:chgData name="Aliyu Sambo" userId="d9766618-3e46-45d4-99f2-08120d84987f" providerId="ADAL" clId="{C38AD940-8EB5-427A-A2FF-21BDE1067A45}" dt="2026-05-19T07:09:09.009" v="85" actId="403"/>
          <ac:spMkLst>
            <pc:docMk/>
            <pc:sldMk cId="1864849917" sldId="327"/>
            <ac:spMk id="6" creationId="{D12DA801-E9A1-F954-A5B9-56AA266CB7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7E9680-6DA8-4FE2-9795-67C06D68BB2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BA80EB00-46ED-4FF7-828F-E166414E55F2}">
      <dgm:prSet phldrT="[Text]"/>
      <dgm:spPr/>
      <dgm:t>
        <a:bodyPr/>
        <a:lstStyle/>
        <a:p>
          <a:r>
            <a:rPr lang="en-GB">
              <a:effectLst/>
              <a:latin typeface="Aptos" panose="020B0004020202020204" pitchFamily="34" charset="0"/>
              <a:ea typeface="DengXian" panose="02010600030101010101" pitchFamily="2" charset="-122"/>
              <a:cs typeface="Arial" panose="020B0604020202020204" pitchFamily="34" charset="0"/>
            </a:rPr>
            <a:t>Problem Definition</a:t>
          </a:r>
          <a:endParaRPr lang="en-GB"/>
        </a:p>
      </dgm:t>
    </dgm:pt>
    <dgm:pt modelId="{85652FED-5374-42CD-B01A-41B73A58EAD4}" type="parTrans" cxnId="{B7004062-40D0-4644-B6CE-249BC69A5E73}">
      <dgm:prSet/>
      <dgm:spPr/>
      <dgm:t>
        <a:bodyPr/>
        <a:lstStyle/>
        <a:p>
          <a:endParaRPr lang="en-GB"/>
        </a:p>
      </dgm:t>
    </dgm:pt>
    <dgm:pt modelId="{696AE054-BB58-4F92-8EF5-7E2BF0D371DA}" type="sibTrans" cxnId="{B7004062-40D0-4644-B6CE-249BC69A5E73}">
      <dgm:prSet/>
      <dgm:spPr/>
      <dgm:t>
        <a:bodyPr/>
        <a:lstStyle/>
        <a:p>
          <a:endParaRPr lang="en-GB"/>
        </a:p>
      </dgm:t>
    </dgm:pt>
    <dgm:pt modelId="{527563B7-C472-465E-9ABB-41A40FB0A58D}">
      <dgm:prSet/>
      <dgm:spPr/>
      <dgm:t>
        <a:bodyPr/>
        <a:lstStyle/>
        <a:p>
          <a:r>
            <a:rPr lang="en-GB" dirty="0">
              <a:effectLst/>
              <a:latin typeface="Aptos" panose="020B0004020202020204" pitchFamily="34" charset="0"/>
              <a:ea typeface="DengXian" panose="02010600030101010101" pitchFamily="2" charset="-122"/>
              <a:cs typeface="Arial" panose="020B0604020202020204" pitchFamily="34" charset="0"/>
            </a:rPr>
            <a:t>Data Collection</a:t>
          </a:r>
        </a:p>
      </dgm:t>
    </dgm:pt>
    <dgm:pt modelId="{77C81C5D-F8E9-457F-A38F-170CD4F34474}" type="parTrans" cxnId="{D504B3DF-BB00-4D65-8815-1D75C019CCB8}">
      <dgm:prSet/>
      <dgm:spPr/>
      <dgm:t>
        <a:bodyPr/>
        <a:lstStyle/>
        <a:p>
          <a:endParaRPr lang="en-GB"/>
        </a:p>
      </dgm:t>
    </dgm:pt>
    <dgm:pt modelId="{1460175E-1B58-4A65-B859-8466EAF03623}" type="sibTrans" cxnId="{D504B3DF-BB00-4D65-8815-1D75C019CCB8}">
      <dgm:prSet/>
      <dgm:spPr/>
      <dgm:t>
        <a:bodyPr/>
        <a:lstStyle/>
        <a:p>
          <a:endParaRPr lang="en-GB"/>
        </a:p>
      </dgm:t>
    </dgm:pt>
    <dgm:pt modelId="{7BAB88AF-D07E-4632-9546-AC93FC747284}">
      <dgm:prSet/>
      <dgm:spPr/>
      <dgm:t>
        <a:bodyPr/>
        <a:lstStyle/>
        <a:p>
          <a:r>
            <a:rPr lang="en-GB" dirty="0">
              <a:effectLst/>
              <a:latin typeface="Aptos" panose="020B0004020202020204" pitchFamily="34" charset="0"/>
              <a:ea typeface="DengXian" panose="02010600030101010101" pitchFamily="2" charset="-122"/>
              <a:cs typeface="Arial" panose="020B0604020202020204" pitchFamily="34" charset="0"/>
            </a:rPr>
            <a:t>Data Preparation</a:t>
          </a:r>
        </a:p>
      </dgm:t>
    </dgm:pt>
    <dgm:pt modelId="{5A30DB16-0D91-4BD4-95C8-8638BFAF273E}" type="parTrans" cxnId="{B750A4F9-CC46-4065-A485-1C83B0973822}">
      <dgm:prSet/>
      <dgm:spPr/>
      <dgm:t>
        <a:bodyPr/>
        <a:lstStyle/>
        <a:p>
          <a:endParaRPr lang="en-GB"/>
        </a:p>
      </dgm:t>
    </dgm:pt>
    <dgm:pt modelId="{846E771E-A123-4771-9E0C-CB65E3A827B1}" type="sibTrans" cxnId="{B750A4F9-CC46-4065-A485-1C83B0973822}">
      <dgm:prSet/>
      <dgm:spPr/>
      <dgm:t>
        <a:bodyPr/>
        <a:lstStyle/>
        <a:p>
          <a:endParaRPr lang="en-GB"/>
        </a:p>
      </dgm:t>
    </dgm:pt>
    <dgm:pt modelId="{998182A2-9CA2-435B-AEF9-36B9F7C4FF38}">
      <dgm:prSet/>
      <dgm:spPr/>
      <dgm:t>
        <a:bodyPr/>
        <a:lstStyle/>
        <a:p>
          <a:r>
            <a:rPr lang="en-GB">
              <a:effectLst/>
              <a:latin typeface="Aptos" panose="020B0004020202020204" pitchFamily="34" charset="0"/>
              <a:ea typeface="DengXian" panose="02010600030101010101" pitchFamily="2" charset="-122"/>
              <a:cs typeface="Arial" panose="020B0604020202020204" pitchFamily="34" charset="0"/>
            </a:rPr>
            <a:t>Model Selection</a:t>
          </a:r>
          <a:endParaRPr lang="en-GB" dirty="0">
            <a:effectLst/>
            <a:latin typeface="Aptos" panose="020B0004020202020204" pitchFamily="34" charset="0"/>
            <a:ea typeface="DengXian" panose="02010600030101010101" pitchFamily="2" charset="-122"/>
            <a:cs typeface="Arial" panose="020B0604020202020204" pitchFamily="34" charset="0"/>
          </a:endParaRPr>
        </a:p>
      </dgm:t>
    </dgm:pt>
    <dgm:pt modelId="{42931261-8805-4A15-B1BC-194347B3481A}" type="parTrans" cxnId="{D84381B7-BA8F-4469-B292-599B4BF91042}">
      <dgm:prSet/>
      <dgm:spPr/>
      <dgm:t>
        <a:bodyPr/>
        <a:lstStyle/>
        <a:p>
          <a:endParaRPr lang="en-GB"/>
        </a:p>
      </dgm:t>
    </dgm:pt>
    <dgm:pt modelId="{370A12CE-9955-4F5A-B673-90212EDBF4B7}" type="sibTrans" cxnId="{D84381B7-BA8F-4469-B292-599B4BF91042}">
      <dgm:prSet/>
      <dgm:spPr/>
      <dgm:t>
        <a:bodyPr/>
        <a:lstStyle/>
        <a:p>
          <a:endParaRPr lang="en-GB"/>
        </a:p>
      </dgm:t>
    </dgm:pt>
    <dgm:pt modelId="{10A5CB54-F45F-45D9-9BCA-703F1DA758EE}">
      <dgm:prSet/>
      <dgm:spPr/>
      <dgm:t>
        <a:bodyPr/>
        <a:lstStyle/>
        <a:p>
          <a:r>
            <a:rPr lang="en-GB" dirty="0">
              <a:effectLst/>
              <a:latin typeface="Aptos" panose="020B0004020202020204" pitchFamily="34" charset="0"/>
              <a:ea typeface="DengXian" panose="02010600030101010101" pitchFamily="2" charset="-122"/>
              <a:cs typeface="Arial" panose="020B0604020202020204" pitchFamily="34" charset="0"/>
            </a:rPr>
            <a:t>Training</a:t>
          </a:r>
        </a:p>
      </dgm:t>
    </dgm:pt>
    <dgm:pt modelId="{E80E7C9C-C0DD-4B5D-A7EE-F1107E8F1502}" type="parTrans" cxnId="{B45941CA-B838-4E15-B851-3DF2DB3F8053}">
      <dgm:prSet/>
      <dgm:spPr/>
      <dgm:t>
        <a:bodyPr/>
        <a:lstStyle/>
        <a:p>
          <a:endParaRPr lang="en-GB"/>
        </a:p>
      </dgm:t>
    </dgm:pt>
    <dgm:pt modelId="{37D17D2A-5FCA-482E-9ED4-F47A10E75E53}" type="sibTrans" cxnId="{B45941CA-B838-4E15-B851-3DF2DB3F8053}">
      <dgm:prSet/>
      <dgm:spPr/>
      <dgm:t>
        <a:bodyPr/>
        <a:lstStyle/>
        <a:p>
          <a:endParaRPr lang="en-GB"/>
        </a:p>
      </dgm:t>
    </dgm:pt>
    <dgm:pt modelId="{2AC7474B-56C4-489B-8616-2BB179337230}">
      <dgm:prSet/>
      <dgm:spPr/>
      <dgm:t>
        <a:bodyPr/>
        <a:lstStyle/>
        <a:p>
          <a:r>
            <a:rPr lang="en-GB">
              <a:effectLst/>
              <a:latin typeface="Aptos" panose="020B0004020202020204" pitchFamily="34" charset="0"/>
              <a:ea typeface="DengXian" panose="02010600030101010101" pitchFamily="2" charset="-122"/>
              <a:cs typeface="Arial" panose="020B0604020202020204" pitchFamily="34" charset="0"/>
            </a:rPr>
            <a:t>Evaluation</a:t>
          </a:r>
          <a:endParaRPr lang="en-GB" dirty="0">
            <a:effectLst/>
            <a:latin typeface="Aptos" panose="020B0004020202020204" pitchFamily="34" charset="0"/>
            <a:ea typeface="DengXian" panose="02010600030101010101" pitchFamily="2" charset="-122"/>
            <a:cs typeface="Arial" panose="020B0604020202020204" pitchFamily="34" charset="0"/>
          </a:endParaRPr>
        </a:p>
      </dgm:t>
    </dgm:pt>
    <dgm:pt modelId="{3C9917F3-FC4E-43DE-8F05-143A2A89DC6E}" type="parTrans" cxnId="{00D3F32C-2F79-4809-816C-C22852A3BC4F}">
      <dgm:prSet/>
      <dgm:spPr/>
      <dgm:t>
        <a:bodyPr/>
        <a:lstStyle/>
        <a:p>
          <a:endParaRPr lang="en-GB"/>
        </a:p>
      </dgm:t>
    </dgm:pt>
    <dgm:pt modelId="{C8647523-9FFC-4A1E-8554-0276B7FADAA7}" type="sibTrans" cxnId="{00D3F32C-2F79-4809-816C-C22852A3BC4F}">
      <dgm:prSet/>
      <dgm:spPr/>
      <dgm:t>
        <a:bodyPr/>
        <a:lstStyle/>
        <a:p>
          <a:endParaRPr lang="en-GB"/>
        </a:p>
      </dgm:t>
    </dgm:pt>
    <dgm:pt modelId="{8C4A4B03-F47A-4CB4-8AEC-E719FC28183D}">
      <dgm:prSet/>
      <dgm:spPr/>
      <dgm:t>
        <a:bodyPr/>
        <a:lstStyle/>
        <a:p>
          <a:r>
            <a:rPr lang="en-GB">
              <a:effectLst/>
              <a:latin typeface="Aptos" panose="020B0004020202020204" pitchFamily="34" charset="0"/>
              <a:ea typeface="DengXian" panose="02010600030101010101" pitchFamily="2" charset="-122"/>
              <a:cs typeface="Arial" panose="020B0604020202020204" pitchFamily="34" charset="0"/>
            </a:rPr>
            <a:t>Deployment</a:t>
          </a:r>
          <a:endParaRPr lang="en-GB" dirty="0">
            <a:effectLst/>
            <a:latin typeface="Aptos" panose="020B0004020202020204" pitchFamily="34" charset="0"/>
            <a:ea typeface="DengXian" panose="02010600030101010101" pitchFamily="2" charset="-122"/>
            <a:cs typeface="Arial" panose="020B0604020202020204" pitchFamily="34" charset="0"/>
          </a:endParaRPr>
        </a:p>
      </dgm:t>
    </dgm:pt>
    <dgm:pt modelId="{BFAB9D39-8787-40CC-B603-648AF25322A6}" type="parTrans" cxnId="{E099B150-FDFC-4F4B-8FA9-2A84814BD43E}">
      <dgm:prSet/>
      <dgm:spPr/>
      <dgm:t>
        <a:bodyPr/>
        <a:lstStyle/>
        <a:p>
          <a:endParaRPr lang="en-GB"/>
        </a:p>
      </dgm:t>
    </dgm:pt>
    <dgm:pt modelId="{34E6C558-315C-449D-A7F4-28A284A5F4E9}" type="sibTrans" cxnId="{E099B150-FDFC-4F4B-8FA9-2A84814BD43E}">
      <dgm:prSet/>
      <dgm:spPr/>
      <dgm:t>
        <a:bodyPr/>
        <a:lstStyle/>
        <a:p>
          <a:endParaRPr lang="en-GB"/>
        </a:p>
      </dgm:t>
    </dgm:pt>
    <dgm:pt modelId="{31942B10-FD51-470B-AE7B-E10614BDC8A4}" type="pres">
      <dgm:prSet presAssocID="{FE7E9680-6DA8-4FE2-9795-67C06D68BB28}" presName="diagram" presStyleCnt="0">
        <dgm:presLayoutVars>
          <dgm:dir/>
          <dgm:resizeHandles val="exact"/>
        </dgm:presLayoutVars>
      </dgm:prSet>
      <dgm:spPr/>
    </dgm:pt>
    <dgm:pt modelId="{AAEEA16B-466A-4263-8A8A-A7B6E3B50584}" type="pres">
      <dgm:prSet presAssocID="{BA80EB00-46ED-4FF7-828F-E166414E55F2}" presName="node" presStyleLbl="node1" presStyleIdx="0" presStyleCnt="7">
        <dgm:presLayoutVars>
          <dgm:bulletEnabled val="1"/>
        </dgm:presLayoutVars>
      </dgm:prSet>
      <dgm:spPr/>
    </dgm:pt>
    <dgm:pt modelId="{277EFDEA-A5BC-4B9E-8C1C-085FD4050CA6}" type="pres">
      <dgm:prSet presAssocID="{696AE054-BB58-4F92-8EF5-7E2BF0D371DA}" presName="sibTrans" presStyleLbl="sibTrans2D1" presStyleIdx="0" presStyleCnt="6"/>
      <dgm:spPr/>
    </dgm:pt>
    <dgm:pt modelId="{DD96E6ED-5A6C-4E2E-B9CF-1F5EEEA90619}" type="pres">
      <dgm:prSet presAssocID="{696AE054-BB58-4F92-8EF5-7E2BF0D371DA}" presName="connectorText" presStyleLbl="sibTrans2D1" presStyleIdx="0" presStyleCnt="6"/>
      <dgm:spPr/>
    </dgm:pt>
    <dgm:pt modelId="{B1B9CE35-0EED-4A46-83EB-30498D7D0846}" type="pres">
      <dgm:prSet presAssocID="{527563B7-C472-465E-9ABB-41A40FB0A58D}" presName="node" presStyleLbl="node1" presStyleIdx="1" presStyleCnt="7">
        <dgm:presLayoutVars>
          <dgm:bulletEnabled val="1"/>
        </dgm:presLayoutVars>
      </dgm:prSet>
      <dgm:spPr/>
    </dgm:pt>
    <dgm:pt modelId="{A642DC53-372A-4F92-AD23-68D71CBA5C23}" type="pres">
      <dgm:prSet presAssocID="{1460175E-1B58-4A65-B859-8466EAF03623}" presName="sibTrans" presStyleLbl="sibTrans2D1" presStyleIdx="1" presStyleCnt="6"/>
      <dgm:spPr/>
    </dgm:pt>
    <dgm:pt modelId="{3962D14F-2033-4002-ACFC-5EB043F3BA32}" type="pres">
      <dgm:prSet presAssocID="{1460175E-1B58-4A65-B859-8466EAF03623}" presName="connectorText" presStyleLbl="sibTrans2D1" presStyleIdx="1" presStyleCnt="6"/>
      <dgm:spPr/>
    </dgm:pt>
    <dgm:pt modelId="{75171133-BF8C-4057-8DD8-36DAF283D42B}" type="pres">
      <dgm:prSet presAssocID="{7BAB88AF-D07E-4632-9546-AC93FC747284}" presName="node" presStyleLbl="node1" presStyleIdx="2" presStyleCnt="7">
        <dgm:presLayoutVars>
          <dgm:bulletEnabled val="1"/>
        </dgm:presLayoutVars>
      </dgm:prSet>
      <dgm:spPr/>
    </dgm:pt>
    <dgm:pt modelId="{CD65F327-000F-4A80-876F-1DF1214C50D5}" type="pres">
      <dgm:prSet presAssocID="{846E771E-A123-4771-9E0C-CB65E3A827B1}" presName="sibTrans" presStyleLbl="sibTrans2D1" presStyleIdx="2" presStyleCnt="6"/>
      <dgm:spPr/>
    </dgm:pt>
    <dgm:pt modelId="{B6338262-B68C-4AA7-B009-6F9E05D546AE}" type="pres">
      <dgm:prSet presAssocID="{846E771E-A123-4771-9E0C-CB65E3A827B1}" presName="connectorText" presStyleLbl="sibTrans2D1" presStyleIdx="2" presStyleCnt="6"/>
      <dgm:spPr/>
    </dgm:pt>
    <dgm:pt modelId="{5B117E2D-4504-4210-ABA6-F31938228BF9}" type="pres">
      <dgm:prSet presAssocID="{998182A2-9CA2-435B-AEF9-36B9F7C4FF38}" presName="node" presStyleLbl="node1" presStyleIdx="3" presStyleCnt="7">
        <dgm:presLayoutVars>
          <dgm:bulletEnabled val="1"/>
        </dgm:presLayoutVars>
      </dgm:prSet>
      <dgm:spPr/>
    </dgm:pt>
    <dgm:pt modelId="{43BE9112-35D7-4CCB-BBED-143E8E1A6045}" type="pres">
      <dgm:prSet presAssocID="{370A12CE-9955-4F5A-B673-90212EDBF4B7}" presName="sibTrans" presStyleLbl="sibTrans2D1" presStyleIdx="3" presStyleCnt="6"/>
      <dgm:spPr/>
    </dgm:pt>
    <dgm:pt modelId="{0DDE24CB-F32E-4D53-9183-622B4358C152}" type="pres">
      <dgm:prSet presAssocID="{370A12CE-9955-4F5A-B673-90212EDBF4B7}" presName="connectorText" presStyleLbl="sibTrans2D1" presStyleIdx="3" presStyleCnt="6"/>
      <dgm:spPr/>
    </dgm:pt>
    <dgm:pt modelId="{9922F3EE-712D-4012-806B-8DBB82F3722B}" type="pres">
      <dgm:prSet presAssocID="{10A5CB54-F45F-45D9-9BCA-703F1DA758EE}" presName="node" presStyleLbl="node1" presStyleIdx="4" presStyleCnt="7">
        <dgm:presLayoutVars>
          <dgm:bulletEnabled val="1"/>
        </dgm:presLayoutVars>
      </dgm:prSet>
      <dgm:spPr/>
    </dgm:pt>
    <dgm:pt modelId="{BC0A0179-EA6B-4A10-A0DA-F49D08077419}" type="pres">
      <dgm:prSet presAssocID="{37D17D2A-5FCA-482E-9ED4-F47A10E75E53}" presName="sibTrans" presStyleLbl="sibTrans2D1" presStyleIdx="4" presStyleCnt="6"/>
      <dgm:spPr/>
    </dgm:pt>
    <dgm:pt modelId="{60E7C280-3947-4693-8FE4-7FAD2E8E7946}" type="pres">
      <dgm:prSet presAssocID="{37D17D2A-5FCA-482E-9ED4-F47A10E75E53}" presName="connectorText" presStyleLbl="sibTrans2D1" presStyleIdx="4" presStyleCnt="6"/>
      <dgm:spPr/>
    </dgm:pt>
    <dgm:pt modelId="{79D84D6E-95B3-4688-B1F5-FA28AF901C26}" type="pres">
      <dgm:prSet presAssocID="{2AC7474B-56C4-489B-8616-2BB179337230}" presName="node" presStyleLbl="node1" presStyleIdx="5" presStyleCnt="7">
        <dgm:presLayoutVars>
          <dgm:bulletEnabled val="1"/>
        </dgm:presLayoutVars>
      </dgm:prSet>
      <dgm:spPr/>
    </dgm:pt>
    <dgm:pt modelId="{5D915603-BD77-480D-B179-4EB4BB783BEE}" type="pres">
      <dgm:prSet presAssocID="{C8647523-9FFC-4A1E-8554-0276B7FADAA7}" presName="sibTrans" presStyleLbl="sibTrans2D1" presStyleIdx="5" presStyleCnt="6"/>
      <dgm:spPr/>
    </dgm:pt>
    <dgm:pt modelId="{76FC9E9C-859F-4BC7-BD40-2B1A8F2B5767}" type="pres">
      <dgm:prSet presAssocID="{C8647523-9FFC-4A1E-8554-0276B7FADAA7}" presName="connectorText" presStyleLbl="sibTrans2D1" presStyleIdx="5" presStyleCnt="6"/>
      <dgm:spPr/>
    </dgm:pt>
    <dgm:pt modelId="{312E8A17-89A8-40CD-B30F-31FA5621AFBC}" type="pres">
      <dgm:prSet presAssocID="{8C4A4B03-F47A-4CB4-8AEC-E719FC28183D}" presName="node" presStyleLbl="node1" presStyleIdx="6" presStyleCnt="7">
        <dgm:presLayoutVars>
          <dgm:bulletEnabled val="1"/>
        </dgm:presLayoutVars>
      </dgm:prSet>
      <dgm:spPr/>
    </dgm:pt>
  </dgm:ptLst>
  <dgm:cxnLst>
    <dgm:cxn modelId="{2EA10700-70D4-4E84-9E44-2202D7ECEAA1}" type="presOf" srcId="{BA80EB00-46ED-4FF7-828F-E166414E55F2}" destId="{AAEEA16B-466A-4263-8A8A-A7B6E3B50584}" srcOrd="0" destOrd="0" presId="urn:microsoft.com/office/officeart/2005/8/layout/process5"/>
    <dgm:cxn modelId="{89EA0208-AFB5-4196-9053-53F80ABCB0A9}" type="presOf" srcId="{998182A2-9CA2-435B-AEF9-36B9F7C4FF38}" destId="{5B117E2D-4504-4210-ABA6-F31938228BF9}" srcOrd="0" destOrd="0" presId="urn:microsoft.com/office/officeart/2005/8/layout/process5"/>
    <dgm:cxn modelId="{22658508-FC75-4AD0-89DA-4545275FD565}" type="presOf" srcId="{846E771E-A123-4771-9E0C-CB65E3A827B1}" destId="{CD65F327-000F-4A80-876F-1DF1214C50D5}" srcOrd="0" destOrd="0" presId="urn:microsoft.com/office/officeart/2005/8/layout/process5"/>
    <dgm:cxn modelId="{F2BED00A-518D-4A55-A76A-28825EFDAF0D}" type="presOf" srcId="{10A5CB54-F45F-45D9-9BCA-703F1DA758EE}" destId="{9922F3EE-712D-4012-806B-8DBB82F3722B}" srcOrd="0" destOrd="0" presId="urn:microsoft.com/office/officeart/2005/8/layout/process5"/>
    <dgm:cxn modelId="{969E2B0D-2476-4160-8EF7-02315BB1BD30}" type="presOf" srcId="{2AC7474B-56C4-489B-8616-2BB179337230}" destId="{79D84D6E-95B3-4688-B1F5-FA28AF901C26}" srcOrd="0" destOrd="0" presId="urn:microsoft.com/office/officeart/2005/8/layout/process5"/>
    <dgm:cxn modelId="{B4605A2B-AD62-4D60-9AE4-769AA40D5CC3}" type="presOf" srcId="{370A12CE-9955-4F5A-B673-90212EDBF4B7}" destId="{43BE9112-35D7-4CCB-BBED-143E8E1A6045}" srcOrd="0" destOrd="0" presId="urn:microsoft.com/office/officeart/2005/8/layout/process5"/>
    <dgm:cxn modelId="{00D3F32C-2F79-4809-816C-C22852A3BC4F}" srcId="{FE7E9680-6DA8-4FE2-9795-67C06D68BB28}" destId="{2AC7474B-56C4-489B-8616-2BB179337230}" srcOrd="5" destOrd="0" parTransId="{3C9917F3-FC4E-43DE-8F05-143A2A89DC6E}" sibTransId="{C8647523-9FFC-4A1E-8554-0276B7FADAA7}"/>
    <dgm:cxn modelId="{670CE139-443D-4E14-B959-66A7B19435A2}" type="presOf" srcId="{696AE054-BB58-4F92-8EF5-7E2BF0D371DA}" destId="{277EFDEA-A5BC-4B9E-8C1C-085FD4050CA6}" srcOrd="0" destOrd="0" presId="urn:microsoft.com/office/officeart/2005/8/layout/process5"/>
    <dgm:cxn modelId="{B7004062-40D0-4644-B6CE-249BC69A5E73}" srcId="{FE7E9680-6DA8-4FE2-9795-67C06D68BB28}" destId="{BA80EB00-46ED-4FF7-828F-E166414E55F2}" srcOrd="0" destOrd="0" parTransId="{85652FED-5374-42CD-B01A-41B73A58EAD4}" sibTransId="{696AE054-BB58-4F92-8EF5-7E2BF0D371DA}"/>
    <dgm:cxn modelId="{E099B150-FDFC-4F4B-8FA9-2A84814BD43E}" srcId="{FE7E9680-6DA8-4FE2-9795-67C06D68BB28}" destId="{8C4A4B03-F47A-4CB4-8AEC-E719FC28183D}" srcOrd="6" destOrd="0" parTransId="{BFAB9D39-8787-40CC-B603-648AF25322A6}" sibTransId="{34E6C558-315C-449D-A7F4-28A284A5F4E9}"/>
    <dgm:cxn modelId="{1659BB72-BE9D-4347-8C52-FB74C6A8B313}" type="presOf" srcId="{C8647523-9FFC-4A1E-8554-0276B7FADAA7}" destId="{76FC9E9C-859F-4BC7-BD40-2B1A8F2B5767}" srcOrd="1" destOrd="0" presId="urn:microsoft.com/office/officeart/2005/8/layout/process5"/>
    <dgm:cxn modelId="{0499ED55-7AED-4C04-BA3A-257FDD030CDC}" type="presOf" srcId="{696AE054-BB58-4F92-8EF5-7E2BF0D371DA}" destId="{DD96E6ED-5A6C-4E2E-B9CF-1F5EEEA90619}" srcOrd="1" destOrd="0" presId="urn:microsoft.com/office/officeart/2005/8/layout/process5"/>
    <dgm:cxn modelId="{D6DDC958-2E8C-43CB-B4F9-7404CDBE5171}" type="presOf" srcId="{7BAB88AF-D07E-4632-9546-AC93FC747284}" destId="{75171133-BF8C-4057-8DD8-36DAF283D42B}" srcOrd="0" destOrd="0" presId="urn:microsoft.com/office/officeart/2005/8/layout/process5"/>
    <dgm:cxn modelId="{9C85E758-2779-4726-B1A4-9FC3E2DFFFCF}" type="presOf" srcId="{1460175E-1B58-4A65-B859-8466EAF03623}" destId="{A642DC53-372A-4F92-AD23-68D71CBA5C23}" srcOrd="0" destOrd="0" presId="urn:microsoft.com/office/officeart/2005/8/layout/process5"/>
    <dgm:cxn modelId="{65045389-4D86-48CD-987E-EA2491AB4B16}" type="presOf" srcId="{1460175E-1B58-4A65-B859-8466EAF03623}" destId="{3962D14F-2033-4002-ACFC-5EB043F3BA32}" srcOrd="1" destOrd="0" presId="urn:microsoft.com/office/officeart/2005/8/layout/process5"/>
    <dgm:cxn modelId="{0C7C578A-ED95-4BD9-8429-27BAC11E5D15}" type="presOf" srcId="{846E771E-A123-4771-9E0C-CB65E3A827B1}" destId="{B6338262-B68C-4AA7-B009-6F9E05D546AE}" srcOrd="1" destOrd="0" presId="urn:microsoft.com/office/officeart/2005/8/layout/process5"/>
    <dgm:cxn modelId="{9AB18AB0-C76E-46A1-B02C-BC8889E2C69C}" type="presOf" srcId="{C8647523-9FFC-4A1E-8554-0276B7FADAA7}" destId="{5D915603-BD77-480D-B179-4EB4BB783BEE}" srcOrd="0" destOrd="0" presId="urn:microsoft.com/office/officeart/2005/8/layout/process5"/>
    <dgm:cxn modelId="{D84381B7-BA8F-4469-B292-599B4BF91042}" srcId="{FE7E9680-6DA8-4FE2-9795-67C06D68BB28}" destId="{998182A2-9CA2-435B-AEF9-36B9F7C4FF38}" srcOrd="3" destOrd="0" parTransId="{42931261-8805-4A15-B1BC-194347B3481A}" sibTransId="{370A12CE-9955-4F5A-B673-90212EDBF4B7}"/>
    <dgm:cxn modelId="{88BF73C2-4926-4C8E-9723-25EF3A1B199C}" type="presOf" srcId="{37D17D2A-5FCA-482E-9ED4-F47A10E75E53}" destId="{BC0A0179-EA6B-4A10-A0DA-F49D08077419}" srcOrd="0" destOrd="0" presId="urn:microsoft.com/office/officeart/2005/8/layout/process5"/>
    <dgm:cxn modelId="{EF62B5C2-4441-4A8F-9A0C-665B0673F948}" type="presOf" srcId="{527563B7-C472-465E-9ABB-41A40FB0A58D}" destId="{B1B9CE35-0EED-4A46-83EB-30498D7D0846}" srcOrd="0" destOrd="0" presId="urn:microsoft.com/office/officeart/2005/8/layout/process5"/>
    <dgm:cxn modelId="{B45941CA-B838-4E15-B851-3DF2DB3F8053}" srcId="{FE7E9680-6DA8-4FE2-9795-67C06D68BB28}" destId="{10A5CB54-F45F-45D9-9BCA-703F1DA758EE}" srcOrd="4" destOrd="0" parTransId="{E80E7C9C-C0DD-4B5D-A7EE-F1107E8F1502}" sibTransId="{37D17D2A-5FCA-482E-9ED4-F47A10E75E53}"/>
    <dgm:cxn modelId="{EDB9C5CD-B8B2-4C3A-983F-61826037685E}" type="presOf" srcId="{8C4A4B03-F47A-4CB4-8AEC-E719FC28183D}" destId="{312E8A17-89A8-40CD-B30F-31FA5621AFBC}" srcOrd="0" destOrd="0" presId="urn:microsoft.com/office/officeart/2005/8/layout/process5"/>
    <dgm:cxn modelId="{CD7261D8-B5D9-4143-AC00-912E5B42462E}" type="presOf" srcId="{FE7E9680-6DA8-4FE2-9795-67C06D68BB28}" destId="{31942B10-FD51-470B-AE7B-E10614BDC8A4}" srcOrd="0" destOrd="0" presId="urn:microsoft.com/office/officeart/2005/8/layout/process5"/>
    <dgm:cxn modelId="{ABEBE2DA-F594-4312-95C0-F25608849A10}" type="presOf" srcId="{370A12CE-9955-4F5A-B673-90212EDBF4B7}" destId="{0DDE24CB-F32E-4D53-9183-622B4358C152}" srcOrd="1" destOrd="0" presId="urn:microsoft.com/office/officeart/2005/8/layout/process5"/>
    <dgm:cxn modelId="{D504B3DF-BB00-4D65-8815-1D75C019CCB8}" srcId="{FE7E9680-6DA8-4FE2-9795-67C06D68BB28}" destId="{527563B7-C472-465E-9ABB-41A40FB0A58D}" srcOrd="1" destOrd="0" parTransId="{77C81C5D-F8E9-457F-A38F-170CD4F34474}" sibTransId="{1460175E-1B58-4A65-B859-8466EAF03623}"/>
    <dgm:cxn modelId="{233BEFF4-77BB-4971-931C-E387B98B5A41}" type="presOf" srcId="{37D17D2A-5FCA-482E-9ED4-F47A10E75E53}" destId="{60E7C280-3947-4693-8FE4-7FAD2E8E7946}" srcOrd="1" destOrd="0" presId="urn:microsoft.com/office/officeart/2005/8/layout/process5"/>
    <dgm:cxn modelId="{B750A4F9-CC46-4065-A485-1C83B0973822}" srcId="{FE7E9680-6DA8-4FE2-9795-67C06D68BB28}" destId="{7BAB88AF-D07E-4632-9546-AC93FC747284}" srcOrd="2" destOrd="0" parTransId="{5A30DB16-0D91-4BD4-95C8-8638BFAF273E}" sibTransId="{846E771E-A123-4771-9E0C-CB65E3A827B1}"/>
    <dgm:cxn modelId="{5B0590C5-FC49-48CE-A879-D60389929364}" type="presParOf" srcId="{31942B10-FD51-470B-AE7B-E10614BDC8A4}" destId="{AAEEA16B-466A-4263-8A8A-A7B6E3B50584}" srcOrd="0" destOrd="0" presId="urn:microsoft.com/office/officeart/2005/8/layout/process5"/>
    <dgm:cxn modelId="{132098EC-D3EC-4F84-B447-59427EF1D6A2}" type="presParOf" srcId="{31942B10-FD51-470B-AE7B-E10614BDC8A4}" destId="{277EFDEA-A5BC-4B9E-8C1C-085FD4050CA6}" srcOrd="1" destOrd="0" presId="urn:microsoft.com/office/officeart/2005/8/layout/process5"/>
    <dgm:cxn modelId="{5B5AC964-D243-4561-A20A-0806FD424D72}" type="presParOf" srcId="{277EFDEA-A5BC-4B9E-8C1C-085FD4050CA6}" destId="{DD96E6ED-5A6C-4E2E-B9CF-1F5EEEA90619}" srcOrd="0" destOrd="0" presId="urn:microsoft.com/office/officeart/2005/8/layout/process5"/>
    <dgm:cxn modelId="{12DBCDFA-A68C-4C79-8473-A1106F240B55}" type="presParOf" srcId="{31942B10-FD51-470B-AE7B-E10614BDC8A4}" destId="{B1B9CE35-0EED-4A46-83EB-30498D7D0846}" srcOrd="2" destOrd="0" presId="urn:microsoft.com/office/officeart/2005/8/layout/process5"/>
    <dgm:cxn modelId="{BDCB3A40-0B40-4E2D-9814-3A47E835AAF9}" type="presParOf" srcId="{31942B10-FD51-470B-AE7B-E10614BDC8A4}" destId="{A642DC53-372A-4F92-AD23-68D71CBA5C23}" srcOrd="3" destOrd="0" presId="urn:microsoft.com/office/officeart/2005/8/layout/process5"/>
    <dgm:cxn modelId="{40A629A6-60E0-4A8A-A16B-88DE054C1434}" type="presParOf" srcId="{A642DC53-372A-4F92-AD23-68D71CBA5C23}" destId="{3962D14F-2033-4002-ACFC-5EB043F3BA32}" srcOrd="0" destOrd="0" presId="urn:microsoft.com/office/officeart/2005/8/layout/process5"/>
    <dgm:cxn modelId="{6ED7E34C-59AC-49E3-A73B-60D2C68AE083}" type="presParOf" srcId="{31942B10-FD51-470B-AE7B-E10614BDC8A4}" destId="{75171133-BF8C-4057-8DD8-36DAF283D42B}" srcOrd="4" destOrd="0" presId="urn:microsoft.com/office/officeart/2005/8/layout/process5"/>
    <dgm:cxn modelId="{1074E872-B100-466D-83B0-EF5B5508234D}" type="presParOf" srcId="{31942B10-FD51-470B-AE7B-E10614BDC8A4}" destId="{CD65F327-000F-4A80-876F-1DF1214C50D5}" srcOrd="5" destOrd="0" presId="urn:microsoft.com/office/officeart/2005/8/layout/process5"/>
    <dgm:cxn modelId="{D506A526-8C41-4AD0-A5C3-A4D96D838553}" type="presParOf" srcId="{CD65F327-000F-4A80-876F-1DF1214C50D5}" destId="{B6338262-B68C-4AA7-B009-6F9E05D546AE}" srcOrd="0" destOrd="0" presId="urn:microsoft.com/office/officeart/2005/8/layout/process5"/>
    <dgm:cxn modelId="{4000FA8C-BD16-466C-BE46-7BB163A795F7}" type="presParOf" srcId="{31942B10-FD51-470B-AE7B-E10614BDC8A4}" destId="{5B117E2D-4504-4210-ABA6-F31938228BF9}" srcOrd="6" destOrd="0" presId="urn:microsoft.com/office/officeart/2005/8/layout/process5"/>
    <dgm:cxn modelId="{296A5D1D-FAB0-4253-B262-CF55C2A502B3}" type="presParOf" srcId="{31942B10-FD51-470B-AE7B-E10614BDC8A4}" destId="{43BE9112-35D7-4CCB-BBED-143E8E1A6045}" srcOrd="7" destOrd="0" presId="urn:microsoft.com/office/officeart/2005/8/layout/process5"/>
    <dgm:cxn modelId="{F457DCF7-A975-4FA2-BC95-3548CC18328E}" type="presParOf" srcId="{43BE9112-35D7-4CCB-BBED-143E8E1A6045}" destId="{0DDE24CB-F32E-4D53-9183-622B4358C152}" srcOrd="0" destOrd="0" presId="urn:microsoft.com/office/officeart/2005/8/layout/process5"/>
    <dgm:cxn modelId="{D2B6313D-2349-4019-8919-247B0ACF1C3F}" type="presParOf" srcId="{31942B10-FD51-470B-AE7B-E10614BDC8A4}" destId="{9922F3EE-712D-4012-806B-8DBB82F3722B}" srcOrd="8" destOrd="0" presId="urn:microsoft.com/office/officeart/2005/8/layout/process5"/>
    <dgm:cxn modelId="{19768130-8156-4167-8B65-D895431BF244}" type="presParOf" srcId="{31942B10-FD51-470B-AE7B-E10614BDC8A4}" destId="{BC0A0179-EA6B-4A10-A0DA-F49D08077419}" srcOrd="9" destOrd="0" presId="urn:microsoft.com/office/officeart/2005/8/layout/process5"/>
    <dgm:cxn modelId="{89CAC925-AC97-4A67-A86D-515A654205FD}" type="presParOf" srcId="{BC0A0179-EA6B-4A10-A0DA-F49D08077419}" destId="{60E7C280-3947-4693-8FE4-7FAD2E8E7946}" srcOrd="0" destOrd="0" presId="urn:microsoft.com/office/officeart/2005/8/layout/process5"/>
    <dgm:cxn modelId="{2FB67E6D-75B8-44C9-AE91-8574C006FE61}" type="presParOf" srcId="{31942B10-FD51-470B-AE7B-E10614BDC8A4}" destId="{79D84D6E-95B3-4688-B1F5-FA28AF901C26}" srcOrd="10" destOrd="0" presId="urn:microsoft.com/office/officeart/2005/8/layout/process5"/>
    <dgm:cxn modelId="{46500300-0CDB-48FA-908A-951156B02A91}" type="presParOf" srcId="{31942B10-FD51-470B-AE7B-E10614BDC8A4}" destId="{5D915603-BD77-480D-B179-4EB4BB783BEE}" srcOrd="11" destOrd="0" presId="urn:microsoft.com/office/officeart/2005/8/layout/process5"/>
    <dgm:cxn modelId="{31A1A769-F476-4E1C-AE81-31D568B806AB}" type="presParOf" srcId="{5D915603-BD77-480D-B179-4EB4BB783BEE}" destId="{76FC9E9C-859F-4BC7-BD40-2B1A8F2B5767}" srcOrd="0" destOrd="0" presId="urn:microsoft.com/office/officeart/2005/8/layout/process5"/>
    <dgm:cxn modelId="{BE535B5B-5B6B-44FE-8BF9-8D65ED0D21C7}" type="presParOf" srcId="{31942B10-FD51-470B-AE7B-E10614BDC8A4}" destId="{312E8A17-89A8-40CD-B30F-31FA5621AFBC}" srcOrd="1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EA16B-466A-4263-8A8A-A7B6E3B50584}">
      <dsp:nvSpPr>
        <dsp:cNvPr id="0" name=""/>
        <dsp:cNvSpPr/>
      </dsp:nvSpPr>
      <dsp:spPr>
        <a:xfrm>
          <a:off x="531879" y="1457"/>
          <a:ext cx="1435533" cy="8613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effectLst/>
              <a:latin typeface="Aptos" panose="020B0004020202020204" pitchFamily="34" charset="0"/>
              <a:ea typeface="DengXian" panose="02010600030101010101" pitchFamily="2" charset="-122"/>
              <a:cs typeface="Arial" panose="020B0604020202020204" pitchFamily="34" charset="0"/>
            </a:rPr>
            <a:t>Problem Definition</a:t>
          </a:r>
          <a:endParaRPr lang="en-GB" sz="1800" kern="1200"/>
        </a:p>
      </dsp:txBody>
      <dsp:txXfrm>
        <a:off x="557106" y="26684"/>
        <a:ext cx="1385079" cy="810866"/>
      </dsp:txXfrm>
    </dsp:sp>
    <dsp:sp modelId="{277EFDEA-A5BC-4B9E-8C1C-085FD4050CA6}">
      <dsp:nvSpPr>
        <dsp:cNvPr id="0" name=""/>
        <dsp:cNvSpPr/>
      </dsp:nvSpPr>
      <dsp:spPr>
        <a:xfrm>
          <a:off x="2093740" y="254111"/>
          <a:ext cx="304333" cy="3560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093740" y="325313"/>
        <a:ext cx="213033" cy="213608"/>
      </dsp:txXfrm>
    </dsp:sp>
    <dsp:sp modelId="{B1B9CE35-0EED-4A46-83EB-30498D7D0846}">
      <dsp:nvSpPr>
        <dsp:cNvPr id="0" name=""/>
        <dsp:cNvSpPr/>
      </dsp:nvSpPr>
      <dsp:spPr>
        <a:xfrm>
          <a:off x="2541626" y="1457"/>
          <a:ext cx="1435533" cy="8613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effectLst/>
              <a:latin typeface="Aptos" panose="020B0004020202020204" pitchFamily="34" charset="0"/>
              <a:ea typeface="DengXian" panose="02010600030101010101" pitchFamily="2" charset="-122"/>
              <a:cs typeface="Arial" panose="020B0604020202020204" pitchFamily="34" charset="0"/>
            </a:rPr>
            <a:t>Data Collection</a:t>
          </a:r>
        </a:p>
      </dsp:txBody>
      <dsp:txXfrm>
        <a:off x="2566853" y="26684"/>
        <a:ext cx="1385079" cy="810866"/>
      </dsp:txXfrm>
    </dsp:sp>
    <dsp:sp modelId="{A642DC53-372A-4F92-AD23-68D71CBA5C23}">
      <dsp:nvSpPr>
        <dsp:cNvPr id="0" name=""/>
        <dsp:cNvSpPr/>
      </dsp:nvSpPr>
      <dsp:spPr>
        <a:xfrm>
          <a:off x="4103487" y="254111"/>
          <a:ext cx="304333" cy="3560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103487" y="325313"/>
        <a:ext cx="213033" cy="213608"/>
      </dsp:txXfrm>
    </dsp:sp>
    <dsp:sp modelId="{75171133-BF8C-4057-8DD8-36DAF283D42B}">
      <dsp:nvSpPr>
        <dsp:cNvPr id="0" name=""/>
        <dsp:cNvSpPr/>
      </dsp:nvSpPr>
      <dsp:spPr>
        <a:xfrm>
          <a:off x="4551373" y="1457"/>
          <a:ext cx="1435533" cy="8613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effectLst/>
              <a:latin typeface="Aptos" panose="020B0004020202020204" pitchFamily="34" charset="0"/>
              <a:ea typeface="DengXian" panose="02010600030101010101" pitchFamily="2" charset="-122"/>
              <a:cs typeface="Arial" panose="020B0604020202020204" pitchFamily="34" charset="0"/>
            </a:rPr>
            <a:t>Data Preparation</a:t>
          </a:r>
        </a:p>
      </dsp:txBody>
      <dsp:txXfrm>
        <a:off x="4576600" y="26684"/>
        <a:ext cx="1385079" cy="810866"/>
      </dsp:txXfrm>
    </dsp:sp>
    <dsp:sp modelId="{CD65F327-000F-4A80-876F-1DF1214C50D5}">
      <dsp:nvSpPr>
        <dsp:cNvPr id="0" name=""/>
        <dsp:cNvSpPr/>
      </dsp:nvSpPr>
      <dsp:spPr>
        <a:xfrm rot="5400000">
          <a:off x="5116974" y="963265"/>
          <a:ext cx="304333" cy="3560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5162337" y="989104"/>
        <a:ext cx="213608" cy="213033"/>
      </dsp:txXfrm>
    </dsp:sp>
    <dsp:sp modelId="{5B117E2D-4504-4210-ABA6-F31938228BF9}">
      <dsp:nvSpPr>
        <dsp:cNvPr id="0" name=""/>
        <dsp:cNvSpPr/>
      </dsp:nvSpPr>
      <dsp:spPr>
        <a:xfrm>
          <a:off x="4551373" y="1436991"/>
          <a:ext cx="1435533" cy="8613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effectLst/>
              <a:latin typeface="Aptos" panose="020B0004020202020204" pitchFamily="34" charset="0"/>
              <a:ea typeface="DengXian" panose="02010600030101010101" pitchFamily="2" charset="-122"/>
              <a:cs typeface="Arial" panose="020B0604020202020204" pitchFamily="34" charset="0"/>
            </a:rPr>
            <a:t>Model Selection</a:t>
          </a:r>
          <a:endParaRPr lang="en-GB" sz="1800" kern="1200" dirty="0">
            <a:effectLst/>
            <a:latin typeface="Aptos" panose="020B0004020202020204" pitchFamily="34" charset="0"/>
            <a:ea typeface="DengXian" panose="02010600030101010101" pitchFamily="2" charset="-122"/>
            <a:cs typeface="Arial" panose="020B0604020202020204" pitchFamily="34" charset="0"/>
          </a:endParaRPr>
        </a:p>
      </dsp:txBody>
      <dsp:txXfrm>
        <a:off x="4576600" y="1462218"/>
        <a:ext cx="1385079" cy="810866"/>
      </dsp:txXfrm>
    </dsp:sp>
    <dsp:sp modelId="{43BE9112-35D7-4CCB-BBED-143E8E1A6045}">
      <dsp:nvSpPr>
        <dsp:cNvPr id="0" name=""/>
        <dsp:cNvSpPr/>
      </dsp:nvSpPr>
      <dsp:spPr>
        <a:xfrm rot="10800000">
          <a:off x="4120713" y="1689645"/>
          <a:ext cx="304333" cy="3560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4212013" y="1760847"/>
        <a:ext cx="213033" cy="213608"/>
      </dsp:txXfrm>
    </dsp:sp>
    <dsp:sp modelId="{9922F3EE-712D-4012-806B-8DBB82F3722B}">
      <dsp:nvSpPr>
        <dsp:cNvPr id="0" name=""/>
        <dsp:cNvSpPr/>
      </dsp:nvSpPr>
      <dsp:spPr>
        <a:xfrm>
          <a:off x="2541626" y="1436991"/>
          <a:ext cx="1435533" cy="8613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effectLst/>
              <a:latin typeface="Aptos" panose="020B0004020202020204" pitchFamily="34" charset="0"/>
              <a:ea typeface="DengXian" panose="02010600030101010101" pitchFamily="2" charset="-122"/>
              <a:cs typeface="Arial" panose="020B0604020202020204" pitchFamily="34" charset="0"/>
            </a:rPr>
            <a:t>Training</a:t>
          </a:r>
        </a:p>
      </dsp:txBody>
      <dsp:txXfrm>
        <a:off x="2566853" y="1462218"/>
        <a:ext cx="1385079" cy="810866"/>
      </dsp:txXfrm>
    </dsp:sp>
    <dsp:sp modelId="{BC0A0179-EA6B-4A10-A0DA-F49D08077419}">
      <dsp:nvSpPr>
        <dsp:cNvPr id="0" name=""/>
        <dsp:cNvSpPr/>
      </dsp:nvSpPr>
      <dsp:spPr>
        <a:xfrm rot="10800000">
          <a:off x="2110966" y="1689645"/>
          <a:ext cx="304333" cy="3560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202266" y="1760847"/>
        <a:ext cx="213033" cy="213608"/>
      </dsp:txXfrm>
    </dsp:sp>
    <dsp:sp modelId="{79D84D6E-95B3-4688-B1F5-FA28AF901C26}">
      <dsp:nvSpPr>
        <dsp:cNvPr id="0" name=""/>
        <dsp:cNvSpPr/>
      </dsp:nvSpPr>
      <dsp:spPr>
        <a:xfrm>
          <a:off x="531879" y="1436991"/>
          <a:ext cx="1435533" cy="8613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effectLst/>
              <a:latin typeface="Aptos" panose="020B0004020202020204" pitchFamily="34" charset="0"/>
              <a:ea typeface="DengXian" panose="02010600030101010101" pitchFamily="2" charset="-122"/>
              <a:cs typeface="Arial" panose="020B0604020202020204" pitchFamily="34" charset="0"/>
            </a:rPr>
            <a:t>Evaluation</a:t>
          </a:r>
          <a:endParaRPr lang="en-GB" sz="1800" kern="1200" dirty="0">
            <a:effectLst/>
            <a:latin typeface="Aptos" panose="020B0004020202020204" pitchFamily="34" charset="0"/>
            <a:ea typeface="DengXian" panose="02010600030101010101" pitchFamily="2" charset="-122"/>
            <a:cs typeface="Arial" panose="020B0604020202020204" pitchFamily="34" charset="0"/>
          </a:endParaRPr>
        </a:p>
      </dsp:txBody>
      <dsp:txXfrm>
        <a:off x="557106" y="1462218"/>
        <a:ext cx="1385079" cy="810866"/>
      </dsp:txXfrm>
    </dsp:sp>
    <dsp:sp modelId="{5D915603-BD77-480D-B179-4EB4BB783BEE}">
      <dsp:nvSpPr>
        <dsp:cNvPr id="0" name=""/>
        <dsp:cNvSpPr/>
      </dsp:nvSpPr>
      <dsp:spPr>
        <a:xfrm rot="5400000">
          <a:off x="1097479" y="2398798"/>
          <a:ext cx="304333" cy="35601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1142842" y="2424637"/>
        <a:ext cx="213608" cy="213033"/>
      </dsp:txXfrm>
    </dsp:sp>
    <dsp:sp modelId="{312E8A17-89A8-40CD-B30F-31FA5621AFBC}">
      <dsp:nvSpPr>
        <dsp:cNvPr id="0" name=""/>
        <dsp:cNvSpPr/>
      </dsp:nvSpPr>
      <dsp:spPr>
        <a:xfrm>
          <a:off x="531879" y="2872525"/>
          <a:ext cx="1435533" cy="8613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effectLst/>
              <a:latin typeface="Aptos" panose="020B0004020202020204" pitchFamily="34" charset="0"/>
              <a:ea typeface="DengXian" panose="02010600030101010101" pitchFamily="2" charset="-122"/>
              <a:cs typeface="Arial" panose="020B0604020202020204" pitchFamily="34" charset="0"/>
            </a:rPr>
            <a:t>Deployment</a:t>
          </a:r>
          <a:endParaRPr lang="en-GB" sz="1800" kern="1200" dirty="0">
            <a:effectLst/>
            <a:latin typeface="Aptos" panose="020B0004020202020204" pitchFamily="34" charset="0"/>
            <a:ea typeface="DengXian" panose="02010600030101010101" pitchFamily="2" charset="-122"/>
            <a:cs typeface="Arial" panose="020B0604020202020204" pitchFamily="34" charset="0"/>
          </a:endParaRPr>
        </a:p>
      </dsp:txBody>
      <dsp:txXfrm>
        <a:off x="557106" y="2897752"/>
        <a:ext cx="1385079" cy="81086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19/05/2026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1479395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458414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effectLst/>
                <a:latin typeface="Segoe UI" panose="020B0502040204020203" pitchFamily="34" charset="0"/>
              </a:rPr>
              <a:t>Purpose:</a:t>
            </a:r>
            <a:br>
              <a:rPr lang="en-US" b="0" i="0" dirty="0">
                <a:effectLst/>
                <a:latin typeface="Segoe UI" panose="020B0502040204020203" pitchFamily="34" charset="0"/>
              </a:rPr>
            </a:br>
            <a:r>
              <a:rPr lang="en-US" b="0" i="0" dirty="0">
                <a:effectLst/>
                <a:latin typeface="Segoe UI" panose="020B0502040204020203" pitchFamily="34" charset="0"/>
              </a:rPr>
              <a:t>Introduce the idea that people already perform informal prediction → bridge to machine learning.</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3259315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Segoe UI" panose="020B0502040204020203" pitchFamily="34" charset="0"/>
              </a:rPr>
              <a:t>Tie to broader ML thinking (useful for MSc-level discussion).</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770542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1480809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555094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1750654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2669315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3531827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34951208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601667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22440293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13908770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previous two types, either there are no labels for all the observation in the dataset or labels are present for all the observations.</a:t>
            </a:r>
          </a:p>
          <a:p>
            <a:r>
              <a:rPr lang="en-US" dirty="0"/>
              <a:t>In many practical situations, the cost to labelling is quite high, since it requires skilled human experts to do that.</a:t>
            </a:r>
          </a:p>
          <a:p>
            <a:r>
              <a:rPr lang="en-US" dirty="0"/>
              <a:t>In the absence of labels in the majority of the observations but present in few, semi-supervised algorithms are the best candidates for the model building.</a:t>
            </a:r>
          </a:p>
          <a:p>
            <a:r>
              <a:rPr lang="en-US" dirty="0"/>
              <a:t>These methods exploit the idea that even though the group memberships of the unlabeled data are unknown, this data carries important information about the group parameters.</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6266810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33458454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33438422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19875928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6923637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42281849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35551600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10877865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20551595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11002251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41785499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48</a:t>
            </a:fld>
            <a:endParaRPr lang="en-GB"/>
          </a:p>
        </p:txBody>
      </p:sp>
    </p:spTree>
    <p:extLst>
      <p:ext uri="{BB962C8B-B14F-4D97-AF65-F5344CB8AC3E}">
        <p14:creationId xmlns:p14="http://schemas.microsoft.com/office/powerpoint/2010/main" val="6237398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49</a:t>
            </a:fld>
            <a:endParaRPr lang="en-GB"/>
          </a:p>
        </p:txBody>
      </p:sp>
    </p:spTree>
    <p:extLst>
      <p:ext uri="{BB962C8B-B14F-4D97-AF65-F5344CB8AC3E}">
        <p14:creationId xmlns:p14="http://schemas.microsoft.com/office/powerpoint/2010/main" val="40891269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50</a:t>
            </a:fld>
            <a:endParaRPr lang="en-GB"/>
          </a:p>
        </p:txBody>
      </p:sp>
    </p:spTree>
    <p:extLst>
      <p:ext uri="{BB962C8B-B14F-4D97-AF65-F5344CB8AC3E}">
        <p14:creationId xmlns:p14="http://schemas.microsoft.com/office/powerpoint/2010/main" val="23173746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51</a:t>
            </a:fld>
            <a:endParaRPr lang="en-GB"/>
          </a:p>
        </p:txBody>
      </p:sp>
    </p:spTree>
    <p:extLst>
      <p:ext uri="{BB962C8B-B14F-4D97-AF65-F5344CB8AC3E}">
        <p14:creationId xmlns:p14="http://schemas.microsoft.com/office/powerpoint/2010/main" val="3878253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52</a:t>
            </a:fld>
            <a:endParaRPr lang="en-GB"/>
          </a:p>
        </p:txBody>
      </p:sp>
    </p:spTree>
    <p:extLst>
      <p:ext uri="{BB962C8B-B14F-4D97-AF65-F5344CB8AC3E}">
        <p14:creationId xmlns:p14="http://schemas.microsoft.com/office/powerpoint/2010/main" val="26741547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53</a:t>
            </a:fld>
            <a:endParaRPr lang="en-GB"/>
          </a:p>
        </p:txBody>
      </p:sp>
    </p:spTree>
    <p:extLst>
      <p:ext uri="{BB962C8B-B14F-4D97-AF65-F5344CB8AC3E}">
        <p14:creationId xmlns:p14="http://schemas.microsoft.com/office/powerpoint/2010/main" val="26335864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54</a:t>
            </a:fld>
            <a:endParaRPr lang="en-GB"/>
          </a:p>
        </p:txBody>
      </p:sp>
    </p:spTree>
    <p:extLst>
      <p:ext uri="{BB962C8B-B14F-4D97-AF65-F5344CB8AC3E}">
        <p14:creationId xmlns:p14="http://schemas.microsoft.com/office/powerpoint/2010/main" val="34371244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55</a:t>
            </a:fld>
            <a:endParaRPr lang="en-GB"/>
          </a:p>
        </p:txBody>
      </p:sp>
    </p:spTree>
    <p:extLst>
      <p:ext uri="{BB962C8B-B14F-4D97-AF65-F5344CB8AC3E}">
        <p14:creationId xmlns:p14="http://schemas.microsoft.com/office/powerpoint/2010/main" val="3067942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56</a:t>
            </a:fld>
            <a:endParaRPr lang="en-GB"/>
          </a:p>
        </p:txBody>
      </p:sp>
    </p:spTree>
    <p:extLst>
      <p:ext uri="{BB962C8B-B14F-4D97-AF65-F5344CB8AC3E}">
        <p14:creationId xmlns:p14="http://schemas.microsoft.com/office/powerpoint/2010/main" val="22655101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57</a:t>
            </a:fld>
            <a:endParaRPr lang="en-GB"/>
          </a:p>
        </p:txBody>
      </p:sp>
    </p:spTree>
    <p:extLst>
      <p:ext uri="{BB962C8B-B14F-4D97-AF65-F5344CB8AC3E}">
        <p14:creationId xmlns:p14="http://schemas.microsoft.com/office/powerpoint/2010/main" val="165882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4AA8D7-26B3-4916-8C6E-4C0E7A68030B}" type="datetimeFigureOut">
              <a:rPr lang="en-GB" smtClean="0"/>
              <a:t>19/05/2026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7FC9B2B-3D0B-47D1-BC6B-973DE3271F43}" type="slidenum">
              <a:rPr lang="en-GB" smtClean="0"/>
              <a:t>‹#›</a:t>
            </a:fld>
            <a:endParaRPr lang="en-GB"/>
          </a:p>
        </p:txBody>
      </p:sp>
    </p:spTree>
    <p:extLst>
      <p:ext uri="{BB962C8B-B14F-4D97-AF65-F5344CB8AC3E}">
        <p14:creationId xmlns:p14="http://schemas.microsoft.com/office/powerpoint/2010/main" val="30105736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5/19/2026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r>
              <a:rPr lang="en-GB" sz="6000" dirty="0"/>
              <a:t>Introduction to</a:t>
            </a:r>
          </a:p>
          <a:p>
            <a:r>
              <a:rPr lang="en-GB" sz="6000" dirty="0"/>
              <a:t>Machine Learning</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0FCDC-A805-BDC5-E554-BF54283FBB19}"/>
              </a:ext>
            </a:extLst>
          </p:cNvPr>
          <p:cNvSpPr>
            <a:spLocks noGrp="1"/>
          </p:cNvSpPr>
          <p:nvPr>
            <p:ph type="title"/>
          </p:nvPr>
        </p:nvSpPr>
        <p:spPr/>
        <p:txBody>
          <a:bodyPr/>
          <a:lstStyle/>
          <a:p>
            <a:r>
              <a:rPr lang="en-GB" dirty="0"/>
              <a:t>ACCA7025 – Module Introduction (1/2)</a:t>
            </a:r>
          </a:p>
        </p:txBody>
      </p:sp>
      <p:sp>
        <p:nvSpPr>
          <p:cNvPr id="3" name="Content Placeholder 2">
            <a:extLst>
              <a:ext uri="{FF2B5EF4-FFF2-40B4-BE49-F238E27FC236}">
                <a16:creationId xmlns:a16="http://schemas.microsoft.com/office/drawing/2014/main" id="{C26C8DE0-B6E1-2CFC-D77C-2E9C33925E2C}"/>
              </a:ext>
            </a:extLst>
          </p:cNvPr>
          <p:cNvSpPr>
            <a:spLocks noGrp="1"/>
          </p:cNvSpPr>
          <p:nvPr>
            <p:ph idx="1"/>
          </p:nvPr>
        </p:nvSpPr>
        <p:spPr/>
        <p:txBody>
          <a:bodyPr>
            <a:normAutofit fontScale="70000" lnSpcReduction="20000"/>
          </a:bodyPr>
          <a:lstStyle/>
          <a:p>
            <a:pPr marL="0" indent="0">
              <a:buNone/>
            </a:pPr>
            <a:r>
              <a:rPr lang="en-US" b="1" dirty="0"/>
              <a:t>AIM(S) </a:t>
            </a:r>
          </a:p>
          <a:p>
            <a:pPr marL="0" indent="0">
              <a:buNone/>
            </a:pPr>
            <a:r>
              <a:rPr lang="en-US" dirty="0"/>
              <a:t>To develop in students a systematic understanding of modern machine learning and deep learning principles and practice </a:t>
            </a:r>
          </a:p>
          <a:p>
            <a:pPr marL="0" indent="0">
              <a:buNone/>
            </a:pPr>
            <a:r>
              <a:rPr lang="en-US" dirty="0"/>
              <a:t> </a:t>
            </a:r>
          </a:p>
          <a:p>
            <a:pPr marL="0" indent="0">
              <a:buNone/>
            </a:pPr>
            <a:r>
              <a:rPr lang="en-US" b="1" dirty="0"/>
              <a:t>LEARNING OUTCOMES </a:t>
            </a:r>
          </a:p>
          <a:p>
            <a:pPr marL="0" indent="0">
              <a:buNone/>
            </a:pPr>
            <a:r>
              <a:rPr lang="en-US" dirty="0"/>
              <a:t>Upon the successful completion of this module, the student should be able to: </a:t>
            </a:r>
          </a:p>
          <a:p>
            <a:r>
              <a:rPr lang="en-US" dirty="0"/>
              <a:t>Critically </a:t>
            </a:r>
            <a:r>
              <a:rPr lang="en-US" dirty="0" err="1"/>
              <a:t>analyse</a:t>
            </a:r>
            <a:r>
              <a:rPr lang="en-US" dirty="0"/>
              <a:t> and justify the application of selected machine learning methods and techniques used to solve complex problems. </a:t>
            </a:r>
          </a:p>
          <a:p>
            <a:r>
              <a:rPr lang="en-US" dirty="0"/>
              <a:t>Apply and evaluate a range of machine learning methods used to solve given problems </a:t>
            </a:r>
          </a:p>
          <a:p>
            <a:r>
              <a:rPr lang="en-US" dirty="0" err="1"/>
              <a:t>Analyse</a:t>
            </a:r>
            <a:r>
              <a:rPr lang="en-US" dirty="0"/>
              <a:t> given problems and subsequently </a:t>
            </a:r>
            <a:r>
              <a:rPr lang="en-US" dirty="0" err="1"/>
              <a:t>synthesise</a:t>
            </a:r>
            <a:r>
              <a:rPr lang="en-US" dirty="0"/>
              <a:t> and evaluate appropriate solutions using deep learning methods </a:t>
            </a:r>
          </a:p>
          <a:p>
            <a:pPr marL="0" indent="0">
              <a:buNone/>
            </a:pPr>
            <a:r>
              <a:rPr lang="en-US" dirty="0"/>
              <a:t> </a:t>
            </a:r>
            <a:endParaRPr lang="en-GB" dirty="0"/>
          </a:p>
        </p:txBody>
      </p:sp>
    </p:spTree>
    <p:extLst>
      <p:ext uri="{BB962C8B-B14F-4D97-AF65-F5344CB8AC3E}">
        <p14:creationId xmlns:p14="http://schemas.microsoft.com/office/powerpoint/2010/main" val="1341973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9A449-F447-6C7B-F1F5-8977231011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C0E47B-9774-4D15-4DF1-C1E35EB5364B}"/>
              </a:ext>
            </a:extLst>
          </p:cNvPr>
          <p:cNvSpPr>
            <a:spLocks noGrp="1"/>
          </p:cNvSpPr>
          <p:nvPr>
            <p:ph type="title"/>
          </p:nvPr>
        </p:nvSpPr>
        <p:spPr>
          <a:xfrm>
            <a:off x="446468" y="187224"/>
            <a:ext cx="11481847" cy="901041"/>
          </a:xfrm>
        </p:spPr>
        <p:txBody>
          <a:bodyPr/>
          <a:lstStyle/>
          <a:p>
            <a:r>
              <a:rPr lang="en-GB" dirty="0"/>
              <a:t>ACCA7025 – Module Introduction (2/2)</a:t>
            </a:r>
          </a:p>
        </p:txBody>
      </p:sp>
      <p:sp>
        <p:nvSpPr>
          <p:cNvPr id="3" name="Content Placeholder 2">
            <a:extLst>
              <a:ext uri="{FF2B5EF4-FFF2-40B4-BE49-F238E27FC236}">
                <a16:creationId xmlns:a16="http://schemas.microsoft.com/office/drawing/2014/main" id="{B2FD2D50-4587-7E0A-1664-34C2403525FC}"/>
              </a:ext>
            </a:extLst>
          </p:cNvPr>
          <p:cNvSpPr>
            <a:spLocks noGrp="1"/>
          </p:cNvSpPr>
          <p:nvPr>
            <p:ph idx="1"/>
          </p:nvPr>
        </p:nvSpPr>
        <p:spPr>
          <a:xfrm>
            <a:off x="619425" y="1030310"/>
            <a:ext cx="11135932" cy="4797380"/>
          </a:xfrm>
        </p:spPr>
        <p:txBody>
          <a:bodyPr>
            <a:normAutofit fontScale="62500" lnSpcReduction="20000"/>
          </a:bodyPr>
          <a:lstStyle/>
          <a:p>
            <a:pPr marL="0" indent="0">
              <a:buNone/>
            </a:pPr>
            <a:r>
              <a:rPr lang="en-US" b="1" dirty="0"/>
              <a:t>INDICATIVE CONTENT </a:t>
            </a:r>
          </a:p>
          <a:p>
            <a:pPr marL="0" indent="0">
              <a:lnSpc>
                <a:spcPct val="120000"/>
              </a:lnSpc>
              <a:spcBef>
                <a:spcPts val="0"/>
              </a:spcBef>
              <a:buNone/>
            </a:pPr>
            <a:r>
              <a:rPr lang="en-US" sz="2900" dirty="0"/>
              <a:t>• History and Context of ML and Deep Learning </a:t>
            </a:r>
          </a:p>
          <a:p>
            <a:pPr marL="0" indent="0">
              <a:lnSpc>
                <a:spcPct val="120000"/>
              </a:lnSpc>
              <a:spcBef>
                <a:spcPts val="0"/>
              </a:spcBef>
              <a:buNone/>
            </a:pPr>
            <a:r>
              <a:rPr lang="en-US" sz="2900" dirty="0"/>
              <a:t>• Machine learning workflows and methodologies </a:t>
            </a:r>
          </a:p>
          <a:p>
            <a:pPr marL="0" indent="0">
              <a:lnSpc>
                <a:spcPct val="120000"/>
              </a:lnSpc>
              <a:spcBef>
                <a:spcPts val="0"/>
              </a:spcBef>
              <a:buNone/>
            </a:pPr>
            <a:r>
              <a:rPr lang="en-US" sz="2900" dirty="0"/>
              <a:t>• Datasets, data preparation, feature selection and engineering; training, testing and validation datasets </a:t>
            </a:r>
          </a:p>
          <a:p>
            <a:pPr marL="0" indent="0">
              <a:lnSpc>
                <a:spcPct val="120000"/>
              </a:lnSpc>
              <a:spcBef>
                <a:spcPts val="0"/>
              </a:spcBef>
              <a:buNone/>
            </a:pPr>
            <a:r>
              <a:rPr lang="en-US" sz="2900" dirty="0"/>
              <a:t>• Gradient descent, learning rate, loss, stochastic gradient descent </a:t>
            </a:r>
          </a:p>
          <a:p>
            <a:pPr marL="0" indent="0">
              <a:lnSpc>
                <a:spcPct val="120000"/>
              </a:lnSpc>
              <a:spcBef>
                <a:spcPts val="0"/>
              </a:spcBef>
              <a:buNone/>
            </a:pPr>
            <a:r>
              <a:rPr lang="en-US" sz="2900" dirty="0"/>
              <a:t>• </a:t>
            </a:r>
            <a:r>
              <a:rPr lang="en-US" sz="2900" dirty="0" err="1"/>
              <a:t>Generalisation</a:t>
            </a:r>
            <a:r>
              <a:rPr lang="en-US" sz="2900" dirty="0"/>
              <a:t>: Underfitting and overfitting, </a:t>
            </a:r>
            <a:r>
              <a:rPr lang="en-US" sz="2900" dirty="0" err="1"/>
              <a:t>regularisation</a:t>
            </a:r>
            <a:r>
              <a:rPr lang="en-US" sz="2900" dirty="0"/>
              <a:t> </a:t>
            </a:r>
          </a:p>
          <a:p>
            <a:pPr marL="0" indent="0">
              <a:lnSpc>
                <a:spcPct val="120000"/>
              </a:lnSpc>
              <a:spcBef>
                <a:spcPts val="0"/>
              </a:spcBef>
              <a:buNone/>
            </a:pPr>
            <a:r>
              <a:rPr lang="en-US" sz="2900" dirty="0"/>
              <a:t>• Supervised and unsupervised methods for classification and regression (</a:t>
            </a:r>
            <a:r>
              <a:rPr lang="en-US" sz="2900" dirty="0" err="1"/>
              <a:t>eg</a:t>
            </a:r>
            <a:r>
              <a:rPr lang="en-US" sz="2900" dirty="0"/>
              <a:t> linear regression, polynomial regression, logistic regression, decision trees, SVMs, naïve Bayes, k-means, </a:t>
            </a:r>
            <a:r>
              <a:rPr lang="en-US" sz="2900" dirty="0" err="1"/>
              <a:t>etc</a:t>
            </a:r>
            <a:r>
              <a:rPr lang="en-US" sz="2900" dirty="0"/>
              <a:t>) </a:t>
            </a:r>
          </a:p>
          <a:p>
            <a:pPr marL="0" indent="0">
              <a:lnSpc>
                <a:spcPct val="120000"/>
              </a:lnSpc>
              <a:spcBef>
                <a:spcPts val="0"/>
              </a:spcBef>
              <a:buNone/>
            </a:pPr>
            <a:r>
              <a:rPr lang="en-US" sz="2900" dirty="0"/>
              <a:t>• Accuracy, precision and recall, ROC, AUC </a:t>
            </a:r>
          </a:p>
          <a:p>
            <a:pPr marL="0" indent="0">
              <a:lnSpc>
                <a:spcPct val="120000"/>
              </a:lnSpc>
              <a:spcBef>
                <a:spcPts val="0"/>
              </a:spcBef>
              <a:buNone/>
            </a:pPr>
            <a:r>
              <a:rPr lang="en-US" sz="2900" dirty="0"/>
              <a:t>• Dimensionality reduction, principle component analysis </a:t>
            </a:r>
          </a:p>
          <a:p>
            <a:pPr marL="0" indent="0">
              <a:lnSpc>
                <a:spcPct val="120000"/>
              </a:lnSpc>
              <a:spcBef>
                <a:spcPts val="0"/>
              </a:spcBef>
              <a:buNone/>
            </a:pPr>
            <a:r>
              <a:rPr lang="en-US" sz="2900" dirty="0"/>
              <a:t>•  Ensemble Learning </a:t>
            </a:r>
          </a:p>
          <a:p>
            <a:pPr marL="0" indent="0">
              <a:lnSpc>
                <a:spcPct val="120000"/>
              </a:lnSpc>
              <a:spcBef>
                <a:spcPts val="0"/>
              </a:spcBef>
              <a:buNone/>
            </a:pPr>
            <a:r>
              <a:rPr lang="en-US" sz="2900" dirty="0"/>
              <a:t>• Neural Networks(NN) and Deep Learning </a:t>
            </a:r>
          </a:p>
          <a:p>
            <a:pPr marL="0" indent="0">
              <a:lnSpc>
                <a:spcPct val="120000"/>
              </a:lnSpc>
              <a:spcBef>
                <a:spcPts val="0"/>
              </a:spcBef>
              <a:buNone/>
            </a:pPr>
            <a:r>
              <a:rPr lang="en-US" sz="2900" dirty="0"/>
              <a:t>• </a:t>
            </a:r>
            <a:r>
              <a:rPr lang="en-US" sz="2900" dirty="0" err="1"/>
              <a:t>Perceptrons</a:t>
            </a:r>
            <a:r>
              <a:rPr lang="en-US" sz="2900" dirty="0"/>
              <a:t>, deep neural networks, activation functions </a:t>
            </a:r>
          </a:p>
          <a:p>
            <a:pPr marL="0" indent="0">
              <a:lnSpc>
                <a:spcPct val="120000"/>
              </a:lnSpc>
              <a:spcBef>
                <a:spcPts val="0"/>
              </a:spcBef>
              <a:buNone/>
            </a:pPr>
            <a:r>
              <a:rPr lang="en-US" sz="2900" dirty="0"/>
              <a:t>• Training </a:t>
            </a:r>
          </a:p>
          <a:p>
            <a:pPr marL="0" indent="0">
              <a:lnSpc>
                <a:spcPct val="120000"/>
              </a:lnSpc>
              <a:spcBef>
                <a:spcPts val="0"/>
              </a:spcBef>
              <a:buNone/>
            </a:pPr>
            <a:r>
              <a:rPr lang="en-US" sz="2900" dirty="0"/>
              <a:t>• Convolutional NN, recurrent NN, autoencoders </a:t>
            </a:r>
          </a:p>
          <a:p>
            <a:pPr marL="0" indent="0">
              <a:lnSpc>
                <a:spcPct val="120000"/>
              </a:lnSpc>
              <a:spcBef>
                <a:spcPts val="0"/>
              </a:spcBef>
              <a:buNone/>
            </a:pPr>
            <a:r>
              <a:rPr lang="en-US" sz="2900" dirty="0"/>
              <a:t>• Reinforcement Learning </a:t>
            </a:r>
          </a:p>
          <a:p>
            <a:pPr marL="0" indent="0">
              <a:lnSpc>
                <a:spcPct val="120000"/>
              </a:lnSpc>
              <a:spcBef>
                <a:spcPts val="0"/>
              </a:spcBef>
              <a:buNone/>
            </a:pPr>
            <a:r>
              <a:rPr lang="en-US" sz="2900" dirty="0"/>
              <a:t>• Python, </a:t>
            </a:r>
            <a:r>
              <a:rPr lang="en-GB" sz="2900" dirty="0"/>
              <a:t>virtual environments (</a:t>
            </a:r>
            <a:r>
              <a:rPr lang="en-GB" sz="2900" dirty="0" err="1"/>
              <a:t>eg</a:t>
            </a:r>
            <a:r>
              <a:rPr lang="en-GB" sz="2900" dirty="0"/>
              <a:t> </a:t>
            </a:r>
            <a:r>
              <a:rPr lang="en-GB" sz="2900" dirty="0" err="1"/>
              <a:t>conda</a:t>
            </a:r>
            <a:r>
              <a:rPr lang="en-GB" sz="2900" dirty="0"/>
              <a:t>) Scikit-Learn, Pandas, </a:t>
            </a:r>
            <a:r>
              <a:rPr lang="en-GB" sz="2900" dirty="0" err="1"/>
              <a:t>Tensorflow</a:t>
            </a:r>
            <a:r>
              <a:rPr lang="en-GB" sz="2900" dirty="0"/>
              <a:t> and </a:t>
            </a:r>
            <a:r>
              <a:rPr lang="en-GB" sz="2900" dirty="0" err="1"/>
              <a:t>Keras</a:t>
            </a:r>
            <a:r>
              <a:rPr lang="en-GB" sz="2900" dirty="0"/>
              <a:t> </a:t>
            </a:r>
          </a:p>
        </p:txBody>
      </p:sp>
    </p:spTree>
    <p:extLst>
      <p:ext uri="{BB962C8B-B14F-4D97-AF65-F5344CB8AC3E}">
        <p14:creationId xmlns:p14="http://schemas.microsoft.com/office/powerpoint/2010/main" val="2194707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87B81-70BE-C2BF-4D9D-2748A94832A3}"/>
              </a:ext>
            </a:extLst>
          </p:cNvPr>
          <p:cNvSpPr>
            <a:spLocks noGrp="1"/>
          </p:cNvSpPr>
          <p:nvPr>
            <p:ph type="title"/>
          </p:nvPr>
        </p:nvSpPr>
        <p:spPr/>
        <p:txBody>
          <a:bodyPr/>
          <a:lstStyle/>
          <a:p>
            <a:r>
              <a:rPr lang="en-GB" dirty="0"/>
              <a:t>Assessment Overview</a:t>
            </a:r>
          </a:p>
        </p:txBody>
      </p:sp>
      <p:pic>
        <p:nvPicPr>
          <p:cNvPr id="5" name="Picture 4">
            <a:extLst>
              <a:ext uri="{FF2B5EF4-FFF2-40B4-BE49-F238E27FC236}">
                <a16:creationId xmlns:a16="http://schemas.microsoft.com/office/drawing/2014/main" id="{4548448E-A4A1-A877-FB9D-606970B61FB5}"/>
              </a:ext>
            </a:extLst>
          </p:cNvPr>
          <p:cNvPicPr>
            <a:picLocks noChangeAspect="1"/>
          </p:cNvPicPr>
          <p:nvPr/>
        </p:nvPicPr>
        <p:blipFill>
          <a:blip r:embed="rId2"/>
          <a:stretch>
            <a:fillRect/>
          </a:stretch>
        </p:blipFill>
        <p:spPr>
          <a:xfrm>
            <a:off x="6609606" y="1847636"/>
            <a:ext cx="5483484" cy="3207321"/>
          </a:xfrm>
          <a:prstGeom prst="rect">
            <a:avLst/>
          </a:prstGeom>
        </p:spPr>
      </p:pic>
      <p:pic>
        <p:nvPicPr>
          <p:cNvPr id="7" name="Picture 6">
            <a:extLst>
              <a:ext uri="{FF2B5EF4-FFF2-40B4-BE49-F238E27FC236}">
                <a16:creationId xmlns:a16="http://schemas.microsoft.com/office/drawing/2014/main" id="{82BEB5DA-524E-1FC2-7EE5-FE5C9DD2C789}"/>
              </a:ext>
            </a:extLst>
          </p:cNvPr>
          <p:cNvPicPr>
            <a:picLocks noChangeAspect="1"/>
          </p:cNvPicPr>
          <p:nvPr/>
        </p:nvPicPr>
        <p:blipFill>
          <a:blip r:embed="rId3"/>
          <a:stretch>
            <a:fillRect/>
          </a:stretch>
        </p:blipFill>
        <p:spPr>
          <a:xfrm>
            <a:off x="150427" y="2038083"/>
            <a:ext cx="6047312" cy="1990494"/>
          </a:xfrm>
          <a:prstGeom prst="rect">
            <a:avLst/>
          </a:prstGeom>
        </p:spPr>
      </p:pic>
    </p:spTree>
    <p:extLst>
      <p:ext uri="{BB962C8B-B14F-4D97-AF65-F5344CB8AC3E}">
        <p14:creationId xmlns:p14="http://schemas.microsoft.com/office/powerpoint/2010/main" val="113727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What is Machine Learning (ML)</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756611"/>
            <a:ext cx="11481847" cy="3644947"/>
          </a:xfrm>
        </p:spPr>
        <p:txBody>
          <a:bodyPr>
            <a:normAutofit fontScale="92500"/>
          </a:bodyPr>
          <a:lstStyle/>
          <a:p>
            <a:pPr marL="0" indent="0">
              <a:buNone/>
            </a:pPr>
            <a:r>
              <a:rPr kumimoji="0" lang="en-GB" sz="4000" b="1" i="0" u="none" strike="noStrike" kern="1200" cap="none" spc="0" normalizeH="0" baseline="0" noProof="0" dirty="0">
                <a:ln>
                  <a:noFill/>
                </a:ln>
                <a:solidFill>
                  <a:prstClr val="black"/>
                </a:solidFill>
                <a:effectLst/>
                <a:uLnTx/>
                <a:uFillTx/>
                <a:latin typeface="Calibri Light" panose="020F0302020204030204"/>
                <a:ea typeface="+mj-ea"/>
                <a:cs typeface="+mj-cs"/>
              </a:rPr>
              <a:t>ML is:</a:t>
            </a:r>
          </a:p>
          <a:p>
            <a:pPr lvl="1"/>
            <a:r>
              <a:rPr lang="en-US" sz="3600" dirty="0">
                <a:solidFill>
                  <a:prstClr val="black"/>
                </a:solidFill>
                <a:latin typeface="Calibri Light" panose="020F0302020204030204"/>
                <a:ea typeface="+mj-ea"/>
                <a:cs typeface="+mj-cs"/>
              </a:rPr>
              <a:t>A subfield of AI that uses previous data to teach computers to.</a:t>
            </a:r>
          </a:p>
          <a:p>
            <a:pPr lvl="1"/>
            <a:r>
              <a:rPr lang="en-US" sz="3600" dirty="0">
                <a:solidFill>
                  <a:prstClr val="black"/>
                </a:solidFill>
                <a:latin typeface="Calibri Light" panose="020F0302020204030204"/>
                <a:ea typeface="+mj-ea"/>
                <a:cs typeface="+mj-cs"/>
              </a:rPr>
              <a:t>Different to standard computer programs, ML algorithms do not follow predefined rules to classify and make </a:t>
            </a:r>
            <a:r>
              <a:rPr lang="en-US" sz="3600" dirty="0" err="1">
                <a:solidFill>
                  <a:prstClr val="black"/>
                </a:solidFill>
                <a:latin typeface="Calibri Light" panose="020F0302020204030204"/>
                <a:ea typeface="+mj-ea"/>
                <a:cs typeface="+mj-cs"/>
              </a:rPr>
              <a:t>predections</a:t>
            </a:r>
            <a:r>
              <a:rPr lang="en-US" sz="3600" dirty="0">
                <a:solidFill>
                  <a:prstClr val="black"/>
                </a:solidFill>
                <a:latin typeface="Calibri Light" panose="020F0302020204030204"/>
                <a:ea typeface="+mj-ea"/>
                <a:cs typeface="+mj-cs"/>
              </a:rPr>
              <a:t>.</a:t>
            </a:r>
          </a:p>
          <a:p>
            <a:pPr lvl="1"/>
            <a:r>
              <a:rPr lang="en-US" sz="3600" dirty="0">
                <a:solidFill>
                  <a:prstClr val="black"/>
                </a:solidFill>
                <a:latin typeface="Calibri Light" panose="020F0302020204030204"/>
                <a:ea typeface="+mj-ea"/>
                <a:cs typeface="+mj-cs"/>
              </a:rPr>
              <a:t>Algorithms that can solve problems on their own through learning from large sets of examples in the provided data.</a:t>
            </a:r>
            <a:endParaRPr lang="en-GB" sz="3600" dirty="0">
              <a:solidFill>
                <a:prstClr val="black"/>
              </a:solidFill>
              <a:latin typeface="Calibri Light" panose="020F0302020204030204"/>
              <a:ea typeface="+mj-ea"/>
              <a:cs typeface="+mj-cs"/>
            </a:endParaRPr>
          </a:p>
        </p:txBody>
      </p:sp>
    </p:spTree>
    <p:extLst>
      <p:ext uri="{BB962C8B-B14F-4D97-AF65-F5344CB8AC3E}">
        <p14:creationId xmlns:p14="http://schemas.microsoft.com/office/powerpoint/2010/main" val="3897954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The Definition of ML</a:t>
            </a:r>
            <a:endParaRPr lang="en-GB" sz="6000" b="1" dirty="0"/>
          </a:p>
        </p:txBody>
      </p:sp>
      <p:sp>
        <p:nvSpPr>
          <p:cNvPr id="3" name="Content Placeholder 2">
            <a:extLst>
              <a:ext uri="{FF2B5EF4-FFF2-40B4-BE49-F238E27FC236}">
                <a16:creationId xmlns:a16="http://schemas.microsoft.com/office/drawing/2014/main" id="{1E947FA6-1C98-09A1-43E8-26365B702E7E}"/>
              </a:ext>
            </a:extLst>
          </p:cNvPr>
          <p:cNvSpPr>
            <a:spLocks noGrp="1"/>
          </p:cNvSpPr>
          <p:nvPr>
            <p:ph idx="1"/>
          </p:nvPr>
        </p:nvSpPr>
        <p:spPr>
          <a:xfrm>
            <a:off x="355076" y="2065106"/>
            <a:ext cx="11481847" cy="3619446"/>
          </a:xfrm>
        </p:spPr>
        <p:txBody>
          <a:bodyPr>
            <a:normAutofit/>
          </a:bodyPr>
          <a:lstStyle/>
          <a:p>
            <a:pPr marL="0" indent="0" algn="ctr">
              <a:buNone/>
            </a:pPr>
            <a:r>
              <a:rPr lang="en-US" dirty="0"/>
              <a:t>The Science of getting computers to learn, without being explicitly programmed. (Ng, Andrew).</a:t>
            </a:r>
          </a:p>
          <a:p>
            <a:pPr marL="0" indent="0" algn="ctr">
              <a:buNone/>
            </a:pPr>
            <a:endParaRPr lang="en-US" dirty="0"/>
          </a:p>
          <a:p>
            <a:pPr marL="0" indent="0" algn="ctr">
              <a:buNone/>
            </a:pPr>
            <a:endParaRPr lang="en-US" dirty="0"/>
          </a:p>
          <a:p>
            <a:pPr marL="0" indent="0" algn="ctr">
              <a:buNone/>
            </a:pPr>
            <a:r>
              <a:rPr lang="en-US" dirty="0"/>
              <a:t>Machine learning is the subfield of computer science that "gives computers the ability to learn without being explicitly programmed" (Arthur Samuel, 1959).</a:t>
            </a:r>
          </a:p>
          <a:p>
            <a:pPr marL="0" indent="0">
              <a:buNone/>
            </a:pPr>
            <a:endParaRPr lang="en-GB" dirty="0"/>
          </a:p>
        </p:txBody>
      </p:sp>
    </p:spTree>
    <p:extLst>
      <p:ext uri="{BB962C8B-B14F-4D97-AF65-F5344CB8AC3E}">
        <p14:creationId xmlns:p14="http://schemas.microsoft.com/office/powerpoint/2010/main" val="734974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E4B8D-CDB3-B6A8-9C0E-D5C0923CCB9E}"/>
              </a:ext>
            </a:extLst>
          </p:cNvPr>
          <p:cNvSpPr>
            <a:spLocks noGrp="1"/>
          </p:cNvSpPr>
          <p:nvPr>
            <p:ph type="title"/>
          </p:nvPr>
        </p:nvSpPr>
        <p:spPr/>
        <p:txBody>
          <a:bodyPr/>
          <a:lstStyle/>
          <a:p>
            <a:r>
              <a:rPr lang="en-GB" dirty="0"/>
              <a:t>Discussion – Intuitive Understanding of ML</a:t>
            </a:r>
          </a:p>
        </p:txBody>
      </p:sp>
      <p:sp>
        <p:nvSpPr>
          <p:cNvPr id="3" name="Content Placeholder 2">
            <a:extLst>
              <a:ext uri="{FF2B5EF4-FFF2-40B4-BE49-F238E27FC236}">
                <a16:creationId xmlns:a16="http://schemas.microsoft.com/office/drawing/2014/main" id="{48DDF446-EEBC-57C4-BA49-1245045B6E0D}"/>
              </a:ext>
            </a:extLst>
          </p:cNvPr>
          <p:cNvSpPr>
            <a:spLocks noGrp="1"/>
          </p:cNvSpPr>
          <p:nvPr>
            <p:ph idx="1"/>
          </p:nvPr>
        </p:nvSpPr>
        <p:spPr/>
        <p:txBody>
          <a:bodyPr>
            <a:normAutofit lnSpcReduction="10000"/>
          </a:bodyPr>
          <a:lstStyle/>
          <a:p>
            <a:pPr marL="0" indent="0">
              <a:buNone/>
            </a:pPr>
            <a:r>
              <a:rPr lang="en-GB" b="1" dirty="0"/>
              <a:t>Predicting road traffic and time to destination</a:t>
            </a:r>
          </a:p>
          <a:p>
            <a:pPr fontAlgn="t">
              <a:lnSpc>
                <a:spcPct val="100000"/>
              </a:lnSpc>
            </a:pPr>
            <a:r>
              <a:rPr lang="en-US" i="1" dirty="0">
                <a:latin typeface="Segoe UI" panose="020B0502040204020203" pitchFamily="34" charset="0"/>
              </a:rPr>
              <a:t>When do you expect traffic to be worst on your commute, and why?</a:t>
            </a:r>
          </a:p>
          <a:p>
            <a:pPr fontAlgn="t">
              <a:lnSpc>
                <a:spcPct val="100000"/>
              </a:lnSpc>
            </a:pPr>
            <a:endParaRPr lang="en-US" dirty="0">
              <a:latin typeface="Segoe UI" panose="020B0502040204020203" pitchFamily="34" charset="0"/>
            </a:endParaRPr>
          </a:p>
          <a:p>
            <a:pPr fontAlgn="t">
              <a:lnSpc>
                <a:spcPct val="100000"/>
              </a:lnSpc>
            </a:pPr>
            <a:r>
              <a:rPr lang="en-US" i="1" dirty="0">
                <a:latin typeface="Segoe UI" panose="020B0502040204020203" pitchFamily="34" charset="0"/>
              </a:rPr>
              <a:t>If I asked you to guess travel time right now, what factors would you consider?</a:t>
            </a:r>
            <a:endParaRPr lang="en-US" dirty="0">
              <a:latin typeface="Segoe UI" panose="020B0502040204020203" pitchFamily="34" charset="0"/>
            </a:endParaRPr>
          </a:p>
          <a:p>
            <a:pPr fontAlgn="t">
              <a:lnSpc>
                <a:spcPct val="100000"/>
              </a:lnSpc>
            </a:pPr>
            <a:endParaRPr lang="en-US" i="1" dirty="0">
              <a:latin typeface="Segoe UI" panose="020B0502040204020203" pitchFamily="34" charset="0"/>
            </a:endParaRPr>
          </a:p>
          <a:p>
            <a:pPr fontAlgn="t">
              <a:lnSpc>
                <a:spcPct val="100000"/>
              </a:lnSpc>
            </a:pPr>
            <a:r>
              <a:rPr lang="en-US" i="1" dirty="0">
                <a:latin typeface="Segoe UI" panose="020B0502040204020203" pitchFamily="34" charset="0"/>
              </a:rPr>
              <a:t>Have you ever been surprised by traffic? What do you think went wrong with your expectation?</a:t>
            </a:r>
            <a:endParaRPr lang="en-US" dirty="0">
              <a:latin typeface="Segoe UI" panose="020B0502040204020203" pitchFamily="34" charset="0"/>
            </a:endParaRPr>
          </a:p>
          <a:p>
            <a:pPr marL="0" indent="0">
              <a:buNone/>
            </a:pPr>
            <a:endParaRPr lang="en-GB" dirty="0"/>
          </a:p>
        </p:txBody>
      </p:sp>
    </p:spTree>
    <p:extLst>
      <p:ext uri="{BB962C8B-B14F-4D97-AF65-F5344CB8AC3E}">
        <p14:creationId xmlns:p14="http://schemas.microsoft.com/office/powerpoint/2010/main" val="1378834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252A5-B40F-B76C-320E-CFBEE718C2DE}"/>
              </a:ext>
            </a:extLst>
          </p:cNvPr>
          <p:cNvSpPr>
            <a:spLocks noGrp="1"/>
          </p:cNvSpPr>
          <p:nvPr>
            <p:ph type="title"/>
          </p:nvPr>
        </p:nvSpPr>
        <p:spPr/>
        <p:txBody>
          <a:bodyPr>
            <a:normAutofit/>
          </a:bodyPr>
          <a:lstStyle/>
          <a:p>
            <a:r>
              <a:rPr lang="en-US" b="1" dirty="0">
                <a:latin typeface="Segoe UI" panose="020B0502040204020203" pitchFamily="34" charset="0"/>
              </a:rPr>
              <a:t>Variables and Features</a:t>
            </a:r>
            <a:br>
              <a:rPr lang="en-US" b="1" dirty="0">
                <a:latin typeface="Segoe UI" panose="020B0502040204020203" pitchFamily="34" charset="0"/>
              </a:rPr>
            </a:br>
            <a:endParaRPr lang="en-GB" dirty="0"/>
          </a:p>
        </p:txBody>
      </p:sp>
      <p:sp>
        <p:nvSpPr>
          <p:cNvPr id="6" name="TextBox 5">
            <a:extLst>
              <a:ext uri="{FF2B5EF4-FFF2-40B4-BE49-F238E27FC236}">
                <a16:creationId xmlns:a16="http://schemas.microsoft.com/office/drawing/2014/main" id="{787DF8AA-1865-F2BF-BB44-8BF7DB48DF9C}"/>
              </a:ext>
            </a:extLst>
          </p:cNvPr>
          <p:cNvSpPr txBox="1"/>
          <p:nvPr/>
        </p:nvSpPr>
        <p:spPr>
          <a:xfrm>
            <a:off x="701898" y="1383023"/>
            <a:ext cx="10670147" cy="3785652"/>
          </a:xfrm>
          <a:prstGeom prst="rect">
            <a:avLst/>
          </a:prstGeom>
          <a:noFill/>
        </p:spPr>
        <p:txBody>
          <a:bodyPr wrap="square">
            <a:spAutoFit/>
          </a:bodyPr>
          <a:lstStyle/>
          <a:p>
            <a:pPr marL="0" indent="0" fontAlgn="t">
              <a:buFont typeface="Arial" panose="020B0604020202020204" pitchFamily="34" charset="0"/>
              <a:buNone/>
            </a:pPr>
            <a:r>
              <a:rPr lang="en-US" sz="2000" b="0" i="0" dirty="0">
                <a:effectLst/>
                <a:latin typeface="Segoe UI" panose="020B0502040204020203" pitchFamily="34" charset="0"/>
              </a:rPr>
              <a:t>Make the jump from ‘factors’ to ‘features’.</a:t>
            </a:r>
          </a:p>
          <a:p>
            <a:pPr marL="0" indent="0" fontAlgn="t">
              <a:buFont typeface="Arial" panose="020B0604020202020204" pitchFamily="34" charset="0"/>
              <a:buNone/>
            </a:pPr>
            <a:endParaRPr lang="en-US" sz="2000" b="0" i="0" dirty="0">
              <a:effectLst/>
              <a:latin typeface="Segoe UI" panose="020B0502040204020203" pitchFamily="34" charset="0"/>
            </a:endParaRPr>
          </a:p>
          <a:p>
            <a:pPr marL="342900" indent="-342900" fontAlgn="t">
              <a:buFont typeface="Arial" panose="020B0604020202020204" pitchFamily="34" charset="0"/>
              <a:buChar char="•"/>
            </a:pPr>
            <a:r>
              <a:rPr lang="en-US" sz="2000" b="0" i="1" dirty="0">
                <a:effectLst/>
                <a:latin typeface="Segoe UI" panose="020B0502040204020203" pitchFamily="34" charset="0"/>
              </a:rPr>
              <a:t>List all factors that might influence traffic—can you </a:t>
            </a:r>
            <a:r>
              <a:rPr lang="en-US" sz="2000" b="0" i="1" dirty="0" err="1">
                <a:effectLst/>
                <a:latin typeface="Segoe UI" panose="020B0502040204020203" pitchFamily="34" charset="0"/>
              </a:rPr>
              <a:t>categorise</a:t>
            </a:r>
            <a:r>
              <a:rPr lang="en-US" sz="2000" b="0" i="1" dirty="0">
                <a:effectLst/>
                <a:latin typeface="Segoe UI" panose="020B0502040204020203" pitchFamily="34" charset="0"/>
              </a:rPr>
              <a:t> them?</a:t>
            </a:r>
            <a:endParaRPr lang="en-US" sz="2000" b="0" i="0" dirty="0">
              <a:effectLst/>
              <a:latin typeface="Segoe UI" panose="020B0502040204020203" pitchFamily="34" charset="0"/>
            </a:endParaRPr>
          </a:p>
          <a:p>
            <a:pPr marL="342900" indent="-342900" fontAlgn="t">
              <a:buFont typeface="Arial" panose="020B0604020202020204" pitchFamily="34" charset="0"/>
              <a:buChar char="•"/>
            </a:pPr>
            <a:r>
              <a:rPr lang="en-US" sz="2000" b="0" i="1" dirty="0">
                <a:effectLst/>
                <a:latin typeface="Segoe UI" panose="020B0502040204020203" pitchFamily="34" charset="0"/>
              </a:rPr>
              <a:t>Which of these factors can actually be measured?</a:t>
            </a:r>
            <a:endParaRPr lang="en-US" sz="2000" b="0" i="0" dirty="0">
              <a:effectLst/>
              <a:latin typeface="Segoe UI" panose="020B0502040204020203" pitchFamily="34" charset="0"/>
            </a:endParaRPr>
          </a:p>
          <a:p>
            <a:pPr marL="342900" indent="-342900" fontAlgn="t">
              <a:buFont typeface="Arial" panose="020B0604020202020204" pitchFamily="34" charset="0"/>
              <a:buChar char="•"/>
            </a:pPr>
            <a:r>
              <a:rPr lang="en-US" sz="2000" b="0" i="1" dirty="0">
                <a:effectLst/>
                <a:latin typeface="Segoe UI" panose="020B0502040204020203" pitchFamily="34" charset="0"/>
              </a:rPr>
              <a:t>How would you convert ‘weather’ or ‘rush hour’ into something a computer understands?</a:t>
            </a:r>
          </a:p>
          <a:p>
            <a:pPr fontAlgn="t">
              <a:buFont typeface="Arial" panose="020B0604020202020204" pitchFamily="34" charset="0"/>
              <a:buNone/>
            </a:pPr>
            <a:endParaRPr lang="en-US" sz="2000" b="0" i="0" dirty="0">
              <a:effectLst/>
              <a:latin typeface="Segoe UI" panose="020B0502040204020203" pitchFamily="34" charset="0"/>
            </a:endParaRPr>
          </a:p>
          <a:p>
            <a:pPr marL="0" indent="0" fontAlgn="t">
              <a:buFont typeface="Arial" panose="020B0604020202020204" pitchFamily="34" charset="0"/>
              <a:buNone/>
            </a:pPr>
            <a:r>
              <a:rPr lang="en-US" sz="2000" b="0" i="0" dirty="0">
                <a:effectLst/>
                <a:latin typeface="Segoe UI" panose="020B0502040204020203" pitchFamily="34" charset="0"/>
              </a:rPr>
              <a:t>👉 </a:t>
            </a:r>
            <a:r>
              <a:rPr lang="en-US" sz="2000" b="1" i="0" dirty="0">
                <a:effectLst/>
                <a:latin typeface="Segoe UI" panose="020B0502040204020203" pitchFamily="34" charset="0"/>
              </a:rPr>
              <a:t>Deepening prompts:</a:t>
            </a:r>
            <a:endParaRPr lang="en-US" sz="2000" b="0" i="0" dirty="0">
              <a:effectLst/>
              <a:latin typeface="Segoe UI" panose="020B0502040204020203" pitchFamily="34" charset="0"/>
            </a:endParaRPr>
          </a:p>
          <a:p>
            <a:pPr marL="342900" indent="-342900" fontAlgn="t">
              <a:buFont typeface="Arial" panose="020B0604020202020204" pitchFamily="34" charset="0"/>
              <a:buChar char="•"/>
            </a:pPr>
            <a:r>
              <a:rPr lang="en-US" sz="2000" b="0" i="0" dirty="0">
                <a:effectLst/>
                <a:latin typeface="Segoe UI" panose="020B0502040204020203" pitchFamily="34" charset="0"/>
              </a:rPr>
              <a:t>Is ‘time of day’ a number or category?</a:t>
            </a:r>
          </a:p>
          <a:p>
            <a:pPr marL="342900" indent="-342900" fontAlgn="t">
              <a:buFont typeface="Arial" panose="020B0604020202020204" pitchFamily="34" charset="0"/>
              <a:buChar char="•"/>
            </a:pPr>
            <a:r>
              <a:rPr lang="en-US" sz="2000" b="0" i="0" dirty="0">
                <a:effectLst/>
                <a:latin typeface="Segoe UI" panose="020B0502040204020203" pitchFamily="34" charset="0"/>
              </a:rPr>
              <a:t>How would you represent ‘rainy vs sunny’?</a:t>
            </a:r>
          </a:p>
          <a:p>
            <a:pPr fontAlgn="t">
              <a:buFont typeface="Arial" panose="020B0604020202020204" pitchFamily="34" charset="0"/>
              <a:buNone/>
            </a:pPr>
            <a:endParaRPr lang="en-US" sz="2000" b="0" i="0" dirty="0">
              <a:effectLst/>
              <a:latin typeface="Segoe UI" panose="020B0502040204020203" pitchFamily="34" charset="0"/>
            </a:endParaRPr>
          </a:p>
          <a:p>
            <a:pPr fontAlgn="t"/>
            <a:r>
              <a:rPr lang="en-US" sz="2000" b="0" i="0" dirty="0">
                <a:effectLst/>
                <a:latin typeface="Segoe UI" panose="020B0502040204020203" pitchFamily="34" charset="0"/>
              </a:rPr>
              <a:t>👉 </a:t>
            </a:r>
            <a:r>
              <a:rPr lang="en-US" sz="2000" b="1" i="0" dirty="0">
                <a:effectLst/>
                <a:latin typeface="Segoe UI" panose="020B0502040204020203" pitchFamily="34" charset="0"/>
              </a:rPr>
              <a:t>Concepts surfaced:</a:t>
            </a:r>
            <a:br>
              <a:rPr lang="en-US" sz="2000" b="0" i="0" dirty="0">
                <a:effectLst/>
                <a:latin typeface="Segoe UI" panose="020B0502040204020203" pitchFamily="34" charset="0"/>
              </a:rPr>
            </a:br>
            <a:r>
              <a:rPr lang="en-US" sz="2000" b="0" i="0" dirty="0">
                <a:effectLst/>
                <a:latin typeface="Segoe UI" panose="020B0502040204020203" pitchFamily="34" charset="0"/>
              </a:rPr>
              <a:t>features, variables, encoding, measurable vs abstract variables.</a:t>
            </a:r>
          </a:p>
        </p:txBody>
      </p:sp>
    </p:spTree>
    <p:extLst>
      <p:ext uri="{BB962C8B-B14F-4D97-AF65-F5344CB8AC3E}">
        <p14:creationId xmlns:p14="http://schemas.microsoft.com/office/powerpoint/2010/main" val="334754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6F474-255E-930D-ACBA-615832EABC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CBDEFA-9DA8-F2CE-2FAB-D79627329276}"/>
              </a:ext>
            </a:extLst>
          </p:cNvPr>
          <p:cNvSpPr>
            <a:spLocks noGrp="1"/>
          </p:cNvSpPr>
          <p:nvPr>
            <p:ph type="title"/>
          </p:nvPr>
        </p:nvSpPr>
        <p:spPr/>
        <p:txBody>
          <a:bodyPr>
            <a:normAutofit/>
          </a:bodyPr>
          <a:lstStyle/>
          <a:p>
            <a:r>
              <a:rPr lang="en-US" sz="4000" b="1" dirty="0">
                <a:latin typeface="Segoe UI" panose="020B0502040204020203" pitchFamily="34" charset="0"/>
              </a:rPr>
              <a:t>Inputs vs Outputs (Supervised Learning Setup)</a:t>
            </a:r>
            <a:endParaRPr lang="en-GB" sz="4000" dirty="0"/>
          </a:p>
        </p:txBody>
      </p:sp>
      <p:sp>
        <p:nvSpPr>
          <p:cNvPr id="6" name="TextBox 5">
            <a:extLst>
              <a:ext uri="{FF2B5EF4-FFF2-40B4-BE49-F238E27FC236}">
                <a16:creationId xmlns:a16="http://schemas.microsoft.com/office/drawing/2014/main" id="{BEDC8DBB-A8F3-7898-D7A8-E8DB735F0056}"/>
              </a:ext>
            </a:extLst>
          </p:cNvPr>
          <p:cNvSpPr txBox="1"/>
          <p:nvPr/>
        </p:nvSpPr>
        <p:spPr>
          <a:xfrm>
            <a:off x="759855" y="1690688"/>
            <a:ext cx="10476962" cy="3785652"/>
          </a:xfrm>
          <a:prstGeom prst="rect">
            <a:avLst/>
          </a:prstGeom>
          <a:noFill/>
        </p:spPr>
        <p:txBody>
          <a:bodyPr wrap="square">
            <a:spAutoFit/>
          </a:bodyPr>
          <a:lstStyle/>
          <a:p>
            <a:pPr fontAlgn="t">
              <a:buNone/>
            </a:pPr>
            <a:r>
              <a:rPr lang="en-US" sz="2400" b="1" i="0" dirty="0">
                <a:effectLst/>
                <a:latin typeface="Segoe UI" panose="020B0502040204020203" pitchFamily="34" charset="0"/>
              </a:rPr>
              <a:t>Introducing the prediction structure.</a:t>
            </a:r>
          </a:p>
          <a:p>
            <a:pPr marL="342900" indent="-342900" fontAlgn="t">
              <a:buFont typeface="Arial" panose="020B0604020202020204" pitchFamily="34" charset="0"/>
              <a:buChar char="•"/>
            </a:pPr>
            <a:r>
              <a:rPr lang="en-US" sz="2400" b="0" i="1" dirty="0">
                <a:effectLst/>
                <a:latin typeface="Segoe UI" panose="020B0502040204020203" pitchFamily="34" charset="0"/>
              </a:rPr>
              <a:t>What exactly are we trying to predict?</a:t>
            </a:r>
            <a:endParaRPr lang="en-US" sz="2400" b="0" i="0" dirty="0">
              <a:effectLst/>
              <a:latin typeface="Segoe UI" panose="020B0502040204020203" pitchFamily="34" charset="0"/>
            </a:endParaRPr>
          </a:p>
          <a:p>
            <a:pPr marL="342900" indent="-342900" fontAlgn="t">
              <a:buFont typeface="Arial" panose="020B0604020202020204" pitchFamily="34" charset="0"/>
              <a:buChar char="•"/>
            </a:pPr>
            <a:r>
              <a:rPr lang="en-US" sz="2400" b="0" i="1" dirty="0">
                <a:effectLst/>
                <a:latin typeface="Segoe UI" panose="020B0502040204020203" pitchFamily="34" charset="0"/>
              </a:rPr>
              <a:t>What would be the input and output in this problem?</a:t>
            </a:r>
            <a:endParaRPr lang="en-US" sz="2400" b="0" i="0" dirty="0">
              <a:effectLst/>
              <a:latin typeface="Segoe UI" panose="020B0502040204020203" pitchFamily="34" charset="0"/>
            </a:endParaRPr>
          </a:p>
          <a:p>
            <a:pPr marL="342900" indent="-342900" fontAlgn="t">
              <a:buFont typeface="Arial" panose="020B0604020202020204" pitchFamily="34" charset="0"/>
              <a:buChar char="•"/>
            </a:pPr>
            <a:r>
              <a:rPr lang="en-US" sz="2400" b="0" i="1" dirty="0">
                <a:effectLst/>
                <a:latin typeface="Segoe UI" panose="020B0502040204020203" pitchFamily="34" charset="0"/>
              </a:rPr>
              <a:t>Is predicting ‘travel time’ different from predicting ‘traffic level (low/medium/high)’?</a:t>
            </a:r>
          </a:p>
          <a:p>
            <a:pPr fontAlgn="t">
              <a:buFont typeface="Arial" panose="020B0604020202020204" pitchFamily="34" charset="0"/>
              <a:buChar char="•"/>
            </a:pPr>
            <a:endParaRPr lang="en-US" sz="2400" b="0" i="0" dirty="0">
              <a:effectLst/>
              <a:latin typeface="Segoe UI" panose="020B0502040204020203" pitchFamily="34" charset="0"/>
            </a:endParaRPr>
          </a:p>
          <a:p>
            <a:pPr fontAlgn="t"/>
            <a:r>
              <a:rPr lang="en-US" sz="2400" b="1" i="0" dirty="0">
                <a:effectLst/>
                <a:latin typeface="Segoe UI" panose="020B0502040204020203" pitchFamily="34" charset="0"/>
              </a:rPr>
              <a:t>Concepts surfaced:</a:t>
            </a:r>
          </a:p>
          <a:p>
            <a:pPr marL="342900" indent="-342900" fontAlgn="t">
              <a:buFont typeface="Arial" panose="020B0604020202020204" pitchFamily="34" charset="0"/>
              <a:buChar char="•"/>
            </a:pPr>
            <a:r>
              <a:rPr lang="en-US" sz="2400" b="0" i="0" dirty="0">
                <a:effectLst/>
                <a:latin typeface="Segoe UI" panose="020B0502040204020203" pitchFamily="34" charset="0"/>
              </a:rPr>
              <a:t>features (inputs), </a:t>
            </a:r>
          </a:p>
          <a:p>
            <a:pPr marL="342900" indent="-342900" fontAlgn="t">
              <a:buFont typeface="Arial" panose="020B0604020202020204" pitchFamily="34" charset="0"/>
              <a:buChar char="•"/>
            </a:pPr>
            <a:r>
              <a:rPr lang="en-US" sz="2400" b="0" i="0" dirty="0">
                <a:effectLst/>
                <a:latin typeface="Segoe UI" panose="020B0502040204020203" pitchFamily="34" charset="0"/>
              </a:rPr>
              <a:t>target variable (output), </a:t>
            </a:r>
          </a:p>
          <a:p>
            <a:pPr marL="342900" indent="-342900" fontAlgn="t">
              <a:buFont typeface="Arial" panose="020B0604020202020204" pitchFamily="34" charset="0"/>
              <a:buChar char="•"/>
            </a:pPr>
            <a:r>
              <a:rPr lang="en-US" sz="2400" b="0" i="0" dirty="0">
                <a:effectLst/>
                <a:latin typeface="Segoe UI" panose="020B0502040204020203" pitchFamily="34" charset="0"/>
              </a:rPr>
              <a:t>regression vs classification.</a:t>
            </a:r>
          </a:p>
        </p:txBody>
      </p:sp>
    </p:spTree>
    <p:extLst>
      <p:ext uri="{BB962C8B-B14F-4D97-AF65-F5344CB8AC3E}">
        <p14:creationId xmlns:p14="http://schemas.microsoft.com/office/powerpoint/2010/main" val="4051371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CB90C-E3AD-5B65-4F75-E0609824952E}"/>
              </a:ext>
            </a:extLst>
          </p:cNvPr>
          <p:cNvSpPr>
            <a:spLocks noGrp="1"/>
          </p:cNvSpPr>
          <p:nvPr>
            <p:ph type="title"/>
          </p:nvPr>
        </p:nvSpPr>
        <p:spPr/>
        <p:txBody>
          <a:bodyPr>
            <a:normAutofit/>
          </a:bodyPr>
          <a:lstStyle/>
          <a:p>
            <a:r>
              <a:rPr lang="en-US" sz="4000" b="1" dirty="0">
                <a:latin typeface="Segoe UI" panose="020B0502040204020203" pitchFamily="34" charset="0"/>
              </a:rPr>
              <a:t>What is Data? (From Experience to Evidence)</a:t>
            </a:r>
            <a:endParaRPr lang="en-GB" sz="4000" dirty="0"/>
          </a:p>
        </p:txBody>
      </p:sp>
      <p:sp>
        <p:nvSpPr>
          <p:cNvPr id="6" name="Content Placeholder 5">
            <a:extLst>
              <a:ext uri="{FF2B5EF4-FFF2-40B4-BE49-F238E27FC236}">
                <a16:creationId xmlns:a16="http://schemas.microsoft.com/office/drawing/2014/main" id="{5F992777-D45D-1078-67BF-5112F1A53348}"/>
              </a:ext>
            </a:extLst>
          </p:cNvPr>
          <p:cNvSpPr>
            <a:spLocks noGrp="1"/>
          </p:cNvSpPr>
          <p:nvPr>
            <p:ph idx="1"/>
          </p:nvPr>
        </p:nvSpPr>
        <p:spPr/>
        <p:txBody>
          <a:bodyPr>
            <a:normAutofit fontScale="85000" lnSpcReduction="20000"/>
          </a:bodyPr>
          <a:lstStyle/>
          <a:p>
            <a:pPr fontAlgn="t">
              <a:lnSpc>
                <a:spcPct val="100000"/>
              </a:lnSpc>
              <a:spcBef>
                <a:spcPts val="600"/>
              </a:spcBef>
              <a:buNone/>
            </a:pPr>
            <a:r>
              <a:rPr lang="en-US" dirty="0">
                <a:latin typeface="Segoe UI" panose="020B0502040204020203" pitchFamily="34" charset="0"/>
              </a:rPr>
              <a:t>Move from intuition to </a:t>
            </a:r>
            <a:r>
              <a:rPr lang="en-US" dirty="0" err="1">
                <a:latin typeface="Segoe UI" panose="020B0502040204020203" pitchFamily="34" charset="0"/>
              </a:rPr>
              <a:t>formalisation</a:t>
            </a:r>
            <a:r>
              <a:rPr lang="en-US" dirty="0">
                <a:latin typeface="Segoe UI" panose="020B0502040204020203" pitchFamily="34" charset="0"/>
              </a:rPr>
              <a:t>.</a:t>
            </a:r>
          </a:p>
          <a:p>
            <a:pPr fontAlgn="t">
              <a:lnSpc>
                <a:spcPct val="100000"/>
              </a:lnSpc>
              <a:spcBef>
                <a:spcPts val="600"/>
              </a:spcBef>
            </a:pPr>
            <a:r>
              <a:rPr lang="en-US" i="1" dirty="0">
                <a:latin typeface="Segoe UI" panose="020B0502040204020203" pitchFamily="34" charset="0"/>
              </a:rPr>
              <a:t>If we wanted to predict traffic properly, what data would we need to collect?</a:t>
            </a:r>
            <a:endParaRPr lang="en-US" dirty="0">
              <a:latin typeface="Segoe UI" panose="020B0502040204020203" pitchFamily="34" charset="0"/>
            </a:endParaRPr>
          </a:p>
          <a:p>
            <a:pPr fontAlgn="t">
              <a:lnSpc>
                <a:spcPct val="100000"/>
              </a:lnSpc>
              <a:spcBef>
                <a:spcPts val="600"/>
              </a:spcBef>
            </a:pPr>
            <a:r>
              <a:rPr lang="en-US" i="1" dirty="0">
                <a:latin typeface="Segoe UI" panose="020B0502040204020203" pitchFamily="34" charset="0"/>
              </a:rPr>
              <a:t>What makes data ‘useful’ versus ‘irrelevant’ for prediction?</a:t>
            </a:r>
            <a:endParaRPr lang="en-US" dirty="0">
              <a:latin typeface="Segoe UI" panose="020B0502040204020203" pitchFamily="34" charset="0"/>
            </a:endParaRPr>
          </a:p>
          <a:p>
            <a:pPr fontAlgn="t">
              <a:lnSpc>
                <a:spcPct val="100000"/>
              </a:lnSpc>
              <a:spcBef>
                <a:spcPts val="600"/>
              </a:spcBef>
            </a:pPr>
            <a:r>
              <a:rPr lang="en-US" i="1" dirty="0">
                <a:latin typeface="Segoe UI" panose="020B0502040204020203" pitchFamily="34" charset="0"/>
              </a:rPr>
              <a:t>Is more data always better, or can it create problems?</a:t>
            </a:r>
          </a:p>
          <a:p>
            <a:pPr fontAlgn="t">
              <a:lnSpc>
                <a:spcPct val="100000"/>
              </a:lnSpc>
              <a:spcBef>
                <a:spcPts val="600"/>
              </a:spcBef>
            </a:pPr>
            <a:endParaRPr lang="en-US" dirty="0">
              <a:latin typeface="Segoe UI" panose="020B0502040204020203" pitchFamily="34" charset="0"/>
            </a:endParaRPr>
          </a:p>
          <a:p>
            <a:pPr fontAlgn="t">
              <a:lnSpc>
                <a:spcPct val="100000"/>
              </a:lnSpc>
              <a:spcBef>
                <a:spcPts val="600"/>
              </a:spcBef>
              <a:buNone/>
            </a:pPr>
            <a:r>
              <a:rPr lang="en-US" dirty="0">
                <a:latin typeface="Segoe UI" panose="020B0502040204020203" pitchFamily="34" charset="0"/>
              </a:rPr>
              <a:t>👉 </a:t>
            </a:r>
            <a:r>
              <a:rPr lang="en-US" b="1" dirty="0">
                <a:latin typeface="Segoe UI" panose="020B0502040204020203" pitchFamily="34" charset="0"/>
              </a:rPr>
              <a:t>Follow-up probes:</a:t>
            </a:r>
            <a:endParaRPr lang="en-US" dirty="0">
              <a:latin typeface="Segoe UI" panose="020B0502040204020203" pitchFamily="34" charset="0"/>
            </a:endParaRPr>
          </a:p>
          <a:p>
            <a:pPr fontAlgn="t">
              <a:lnSpc>
                <a:spcPct val="100000"/>
              </a:lnSpc>
              <a:spcBef>
                <a:spcPts val="600"/>
              </a:spcBef>
            </a:pPr>
            <a:r>
              <a:rPr lang="en-US" dirty="0">
                <a:latin typeface="Segoe UI" panose="020B0502040204020203" pitchFamily="34" charset="0"/>
              </a:rPr>
              <a:t>Would historical data alone be enough?</a:t>
            </a:r>
          </a:p>
          <a:p>
            <a:pPr fontAlgn="t">
              <a:lnSpc>
                <a:spcPct val="100000"/>
              </a:lnSpc>
              <a:spcBef>
                <a:spcPts val="600"/>
              </a:spcBef>
            </a:pPr>
            <a:r>
              <a:rPr lang="en-US" dirty="0">
                <a:latin typeface="Segoe UI" panose="020B0502040204020203" pitchFamily="34" charset="0"/>
              </a:rPr>
              <a:t>What about real-time data?</a:t>
            </a:r>
          </a:p>
          <a:p>
            <a:pPr fontAlgn="t">
              <a:lnSpc>
                <a:spcPct val="100000"/>
              </a:lnSpc>
              <a:spcBef>
                <a:spcPts val="600"/>
              </a:spcBef>
            </a:pPr>
            <a:endParaRPr lang="en-US" dirty="0">
              <a:latin typeface="Segoe UI" panose="020B0502040204020203" pitchFamily="34" charset="0"/>
            </a:endParaRPr>
          </a:p>
          <a:p>
            <a:pPr fontAlgn="t">
              <a:lnSpc>
                <a:spcPct val="100000"/>
              </a:lnSpc>
              <a:spcBef>
                <a:spcPts val="600"/>
              </a:spcBef>
              <a:buNone/>
            </a:pPr>
            <a:r>
              <a:rPr lang="en-US" dirty="0">
                <a:latin typeface="Segoe UI" panose="020B0502040204020203" pitchFamily="34" charset="0"/>
              </a:rPr>
              <a:t>👉 </a:t>
            </a:r>
            <a:r>
              <a:rPr lang="en-US" b="1" dirty="0">
                <a:latin typeface="Segoe UI" panose="020B0502040204020203" pitchFamily="34" charset="0"/>
              </a:rPr>
              <a:t>Concepts surfaced:</a:t>
            </a:r>
            <a:r>
              <a:rPr lang="en-US" dirty="0">
                <a:latin typeface="Segoe UI" panose="020B0502040204020203" pitchFamily="34" charset="0"/>
              </a:rPr>
              <a:t> data sources, quality, relevance, bias.</a:t>
            </a:r>
          </a:p>
          <a:p>
            <a:endParaRPr lang="en-GB" dirty="0"/>
          </a:p>
        </p:txBody>
      </p:sp>
    </p:spTree>
    <p:extLst>
      <p:ext uri="{BB962C8B-B14F-4D97-AF65-F5344CB8AC3E}">
        <p14:creationId xmlns:p14="http://schemas.microsoft.com/office/powerpoint/2010/main" val="1745520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78641-B601-1028-98DD-3CEFE2F9B0A4}"/>
              </a:ext>
            </a:extLst>
          </p:cNvPr>
          <p:cNvSpPr>
            <a:spLocks noGrp="1"/>
          </p:cNvSpPr>
          <p:nvPr>
            <p:ph type="title"/>
          </p:nvPr>
        </p:nvSpPr>
        <p:spPr/>
        <p:txBody>
          <a:bodyPr/>
          <a:lstStyle/>
          <a:p>
            <a:r>
              <a:rPr lang="en-US" b="1" dirty="0">
                <a:latin typeface="Segoe UI" panose="020B0502040204020203" pitchFamily="34" charset="0"/>
              </a:rPr>
              <a:t>Patterns and Relationships</a:t>
            </a:r>
            <a:endParaRPr lang="en-GB" dirty="0"/>
          </a:p>
        </p:txBody>
      </p:sp>
      <p:sp>
        <p:nvSpPr>
          <p:cNvPr id="6" name="Content Placeholder 5">
            <a:extLst>
              <a:ext uri="{FF2B5EF4-FFF2-40B4-BE49-F238E27FC236}">
                <a16:creationId xmlns:a16="http://schemas.microsoft.com/office/drawing/2014/main" id="{044C9833-E7F4-C4C5-0E64-E4887DCCCC21}"/>
              </a:ext>
            </a:extLst>
          </p:cNvPr>
          <p:cNvSpPr>
            <a:spLocks noGrp="1"/>
          </p:cNvSpPr>
          <p:nvPr>
            <p:ph idx="1"/>
          </p:nvPr>
        </p:nvSpPr>
        <p:spPr>
          <a:xfrm>
            <a:off x="1046535" y="1470484"/>
            <a:ext cx="10972800" cy="3917032"/>
          </a:xfrm>
        </p:spPr>
        <p:txBody>
          <a:bodyPr>
            <a:normAutofit fontScale="70000" lnSpcReduction="20000"/>
          </a:bodyPr>
          <a:lstStyle/>
          <a:p>
            <a:pPr fontAlgn="t">
              <a:lnSpc>
                <a:spcPct val="120000"/>
              </a:lnSpc>
              <a:spcBef>
                <a:spcPts val="600"/>
              </a:spcBef>
              <a:buNone/>
            </a:pPr>
            <a:r>
              <a:rPr lang="en-US" dirty="0">
                <a:latin typeface="Segoe UI" panose="020B0502040204020203" pitchFamily="34" charset="0"/>
              </a:rPr>
              <a:t>Move into learning from data.</a:t>
            </a:r>
          </a:p>
          <a:p>
            <a:pPr fontAlgn="t">
              <a:lnSpc>
                <a:spcPct val="120000"/>
              </a:lnSpc>
              <a:spcBef>
                <a:spcPts val="600"/>
              </a:spcBef>
            </a:pPr>
            <a:r>
              <a:rPr lang="en-US" i="1" dirty="0">
                <a:latin typeface="Segoe UI" panose="020B0502040204020203" pitchFamily="34" charset="0"/>
              </a:rPr>
              <a:t>Do you think traffic follows consistent patterns, or is it mostly random?</a:t>
            </a:r>
            <a:endParaRPr lang="en-US" dirty="0">
              <a:latin typeface="Segoe UI" panose="020B0502040204020203" pitchFamily="34" charset="0"/>
            </a:endParaRPr>
          </a:p>
          <a:p>
            <a:pPr fontAlgn="t">
              <a:lnSpc>
                <a:spcPct val="120000"/>
              </a:lnSpc>
              <a:spcBef>
                <a:spcPts val="600"/>
              </a:spcBef>
            </a:pPr>
            <a:r>
              <a:rPr lang="en-US" i="1" dirty="0">
                <a:latin typeface="Segoe UI" panose="020B0502040204020203" pitchFamily="34" charset="0"/>
              </a:rPr>
              <a:t>What relationships might exist between variables (e.g., time of day and congestion)?</a:t>
            </a:r>
            <a:endParaRPr lang="en-US" dirty="0">
              <a:latin typeface="Segoe UI" panose="020B0502040204020203" pitchFamily="34" charset="0"/>
            </a:endParaRPr>
          </a:p>
          <a:p>
            <a:pPr fontAlgn="t">
              <a:lnSpc>
                <a:spcPct val="120000"/>
              </a:lnSpc>
              <a:spcBef>
                <a:spcPts val="600"/>
              </a:spcBef>
            </a:pPr>
            <a:r>
              <a:rPr lang="en-US" i="1" dirty="0">
                <a:latin typeface="Segoe UI" panose="020B0502040204020203" pitchFamily="34" charset="0"/>
              </a:rPr>
              <a:t>Can two variables interact—for example, rain + peak hours?</a:t>
            </a:r>
          </a:p>
          <a:p>
            <a:pPr fontAlgn="t">
              <a:lnSpc>
                <a:spcPct val="120000"/>
              </a:lnSpc>
              <a:spcBef>
                <a:spcPts val="600"/>
              </a:spcBef>
            </a:pPr>
            <a:endParaRPr lang="en-US" dirty="0">
              <a:latin typeface="Segoe UI" panose="020B0502040204020203" pitchFamily="34" charset="0"/>
            </a:endParaRPr>
          </a:p>
          <a:p>
            <a:pPr fontAlgn="t">
              <a:lnSpc>
                <a:spcPct val="120000"/>
              </a:lnSpc>
              <a:spcBef>
                <a:spcPts val="600"/>
              </a:spcBef>
              <a:buNone/>
            </a:pPr>
            <a:r>
              <a:rPr lang="en-US" dirty="0">
                <a:latin typeface="Segoe UI" panose="020B0502040204020203" pitchFamily="34" charset="0"/>
              </a:rPr>
              <a:t>👉 </a:t>
            </a:r>
            <a:r>
              <a:rPr lang="en-US" b="1" dirty="0">
                <a:latin typeface="Segoe UI" panose="020B0502040204020203" pitchFamily="34" charset="0"/>
              </a:rPr>
              <a:t>Extension:</a:t>
            </a:r>
            <a:endParaRPr lang="en-US" dirty="0">
              <a:latin typeface="Segoe UI" panose="020B0502040204020203" pitchFamily="34" charset="0"/>
            </a:endParaRPr>
          </a:p>
          <a:p>
            <a:pPr fontAlgn="t">
              <a:lnSpc>
                <a:spcPct val="120000"/>
              </a:lnSpc>
              <a:spcBef>
                <a:spcPts val="600"/>
              </a:spcBef>
            </a:pPr>
            <a:r>
              <a:rPr lang="en-US" dirty="0">
                <a:latin typeface="Segoe UI" panose="020B0502040204020203" pitchFamily="34" charset="0"/>
              </a:rPr>
              <a:t>Would a simple rule (‘rush hour = high traffic’) be enough?</a:t>
            </a:r>
          </a:p>
          <a:p>
            <a:pPr fontAlgn="t">
              <a:lnSpc>
                <a:spcPct val="120000"/>
              </a:lnSpc>
              <a:spcBef>
                <a:spcPts val="600"/>
              </a:spcBef>
            </a:pPr>
            <a:endParaRPr lang="en-US" dirty="0">
              <a:latin typeface="Segoe UI" panose="020B0502040204020203" pitchFamily="34" charset="0"/>
            </a:endParaRPr>
          </a:p>
          <a:p>
            <a:pPr fontAlgn="t">
              <a:lnSpc>
                <a:spcPct val="120000"/>
              </a:lnSpc>
              <a:spcBef>
                <a:spcPts val="600"/>
              </a:spcBef>
              <a:buNone/>
            </a:pPr>
            <a:r>
              <a:rPr lang="en-US" dirty="0">
                <a:latin typeface="Segoe UI" panose="020B0502040204020203" pitchFamily="34" charset="0"/>
              </a:rPr>
              <a:t>👉 </a:t>
            </a:r>
            <a:r>
              <a:rPr lang="en-US" b="1" dirty="0">
                <a:latin typeface="Segoe UI" panose="020B0502040204020203" pitchFamily="34" charset="0"/>
              </a:rPr>
              <a:t>Concepts surfaced:</a:t>
            </a:r>
            <a:br>
              <a:rPr lang="en-US" dirty="0">
                <a:latin typeface="Segoe UI" panose="020B0502040204020203" pitchFamily="34" charset="0"/>
              </a:rPr>
            </a:br>
            <a:r>
              <a:rPr lang="en-US" dirty="0">
                <a:latin typeface="Segoe UI" panose="020B0502040204020203" pitchFamily="34" charset="0"/>
              </a:rPr>
              <a:t>correlations, interactions, non-linearity.</a:t>
            </a:r>
          </a:p>
          <a:p>
            <a:endParaRPr lang="en-GB" dirty="0"/>
          </a:p>
        </p:txBody>
      </p:sp>
    </p:spTree>
    <p:extLst>
      <p:ext uri="{BB962C8B-B14F-4D97-AF65-F5344CB8AC3E}">
        <p14:creationId xmlns:p14="http://schemas.microsoft.com/office/powerpoint/2010/main" val="2158805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1FF86-4082-F514-9E0B-3012EA889FB1}"/>
              </a:ext>
            </a:extLst>
          </p:cNvPr>
          <p:cNvSpPr>
            <a:spLocks noGrp="1"/>
          </p:cNvSpPr>
          <p:nvPr>
            <p:ph type="title"/>
          </p:nvPr>
        </p:nvSpPr>
        <p:spPr/>
        <p:txBody>
          <a:bodyPr/>
          <a:lstStyle/>
          <a:p>
            <a:r>
              <a:rPr lang="en-US" b="1" dirty="0">
                <a:latin typeface="Segoe UI" panose="020B0502040204020203" pitchFamily="34" charset="0"/>
              </a:rPr>
              <a:t>Models as Decision Makers</a:t>
            </a:r>
            <a:br>
              <a:rPr lang="en-US" b="1" dirty="0">
                <a:latin typeface="Segoe UI" panose="020B0502040204020203" pitchFamily="34" charset="0"/>
              </a:rPr>
            </a:br>
            <a:endParaRPr lang="en-GB" dirty="0"/>
          </a:p>
        </p:txBody>
      </p:sp>
      <p:sp>
        <p:nvSpPr>
          <p:cNvPr id="6" name="Content Placeholder 5">
            <a:extLst>
              <a:ext uri="{FF2B5EF4-FFF2-40B4-BE49-F238E27FC236}">
                <a16:creationId xmlns:a16="http://schemas.microsoft.com/office/drawing/2014/main" id="{27287A36-5CEF-FD2C-7680-D492D8B5DFA2}"/>
              </a:ext>
            </a:extLst>
          </p:cNvPr>
          <p:cNvSpPr>
            <a:spLocks noGrp="1"/>
          </p:cNvSpPr>
          <p:nvPr>
            <p:ph idx="1"/>
          </p:nvPr>
        </p:nvSpPr>
        <p:spPr>
          <a:xfrm>
            <a:off x="609600" y="1342624"/>
            <a:ext cx="10972800" cy="3917032"/>
          </a:xfrm>
        </p:spPr>
        <p:txBody>
          <a:bodyPr/>
          <a:lstStyle/>
          <a:p>
            <a:pPr fontAlgn="t">
              <a:lnSpc>
                <a:spcPct val="100000"/>
              </a:lnSpc>
              <a:buNone/>
            </a:pPr>
            <a:r>
              <a:rPr lang="en-US" dirty="0">
                <a:latin typeface="Segoe UI" panose="020B0502040204020203" pitchFamily="34" charset="0"/>
              </a:rPr>
              <a:t>Introducing the idea of models without formalism.</a:t>
            </a:r>
          </a:p>
          <a:p>
            <a:pPr fontAlgn="t">
              <a:lnSpc>
                <a:spcPct val="100000"/>
              </a:lnSpc>
            </a:pPr>
            <a:r>
              <a:rPr lang="en-US" i="1" dirty="0">
                <a:latin typeface="Segoe UI" panose="020B0502040204020203" pitchFamily="34" charset="0"/>
              </a:rPr>
              <a:t>If a human were predicting traffic, what simple rules might they use?</a:t>
            </a:r>
            <a:endParaRPr lang="en-US" dirty="0">
              <a:latin typeface="Segoe UI" panose="020B0502040204020203" pitchFamily="34" charset="0"/>
            </a:endParaRPr>
          </a:p>
          <a:p>
            <a:pPr fontAlgn="t">
              <a:lnSpc>
                <a:spcPct val="100000"/>
              </a:lnSpc>
            </a:pPr>
            <a:r>
              <a:rPr lang="en-US" i="1" dirty="0">
                <a:latin typeface="Segoe UI" panose="020B0502040204020203" pitchFamily="34" charset="0"/>
              </a:rPr>
              <a:t>How could a computer learn better rules than a human guess?</a:t>
            </a:r>
            <a:endParaRPr lang="en-US" dirty="0">
              <a:latin typeface="Segoe UI" panose="020B0502040204020203" pitchFamily="34" charset="0"/>
            </a:endParaRPr>
          </a:p>
          <a:p>
            <a:pPr fontAlgn="t">
              <a:lnSpc>
                <a:spcPct val="100000"/>
              </a:lnSpc>
            </a:pPr>
            <a:r>
              <a:rPr lang="en-US" i="1" dirty="0">
                <a:latin typeface="Segoe UI" panose="020B0502040204020203" pitchFamily="34" charset="0"/>
              </a:rPr>
              <a:t>Would different models give different predictions?</a:t>
            </a:r>
          </a:p>
          <a:p>
            <a:pPr fontAlgn="t">
              <a:lnSpc>
                <a:spcPct val="100000"/>
              </a:lnSpc>
            </a:pPr>
            <a:endParaRPr lang="en-US" dirty="0">
              <a:latin typeface="Segoe UI" panose="020B0502040204020203" pitchFamily="34" charset="0"/>
            </a:endParaRPr>
          </a:p>
          <a:p>
            <a:pPr fontAlgn="t">
              <a:lnSpc>
                <a:spcPct val="100000"/>
              </a:lnSpc>
              <a:buNone/>
            </a:pPr>
            <a:r>
              <a:rPr lang="en-US" dirty="0">
                <a:latin typeface="Segoe UI" panose="020B0502040204020203" pitchFamily="34" charset="0"/>
              </a:rPr>
              <a:t>👉 </a:t>
            </a:r>
            <a:r>
              <a:rPr lang="en-US" b="1" dirty="0">
                <a:latin typeface="Segoe UI" panose="020B0502040204020203" pitchFamily="34" charset="0"/>
              </a:rPr>
              <a:t>Concepts surfaced:</a:t>
            </a:r>
            <a:br>
              <a:rPr lang="en-US" dirty="0">
                <a:latin typeface="Segoe UI" panose="020B0502040204020203" pitchFamily="34" charset="0"/>
              </a:rPr>
            </a:br>
            <a:r>
              <a:rPr lang="en-US" dirty="0">
                <a:latin typeface="Segoe UI" panose="020B0502040204020203" pitchFamily="34" charset="0"/>
              </a:rPr>
              <a:t>models, rules, complexity, human vs machine reasoning.</a:t>
            </a:r>
          </a:p>
          <a:p>
            <a:endParaRPr lang="en-GB" dirty="0"/>
          </a:p>
        </p:txBody>
      </p:sp>
    </p:spTree>
    <p:extLst>
      <p:ext uri="{BB962C8B-B14F-4D97-AF65-F5344CB8AC3E}">
        <p14:creationId xmlns:p14="http://schemas.microsoft.com/office/powerpoint/2010/main" val="253945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5AED9-5795-C6B4-6D75-79F08A3F890D}"/>
              </a:ext>
            </a:extLst>
          </p:cNvPr>
          <p:cNvSpPr>
            <a:spLocks noGrp="1"/>
          </p:cNvSpPr>
          <p:nvPr>
            <p:ph type="title"/>
          </p:nvPr>
        </p:nvSpPr>
        <p:spPr/>
        <p:txBody>
          <a:bodyPr/>
          <a:lstStyle/>
          <a:p>
            <a:r>
              <a:rPr lang="en-US" b="1" dirty="0">
                <a:latin typeface="Segoe UI" panose="020B0502040204020203" pitchFamily="34" charset="0"/>
              </a:rPr>
              <a:t>Training and Learning</a:t>
            </a:r>
            <a:endParaRPr lang="en-GB" dirty="0"/>
          </a:p>
        </p:txBody>
      </p:sp>
      <p:graphicFrame>
        <p:nvGraphicFramePr>
          <p:cNvPr id="4" name="Content Placeholder 3">
            <a:extLst>
              <a:ext uri="{FF2B5EF4-FFF2-40B4-BE49-F238E27FC236}">
                <a16:creationId xmlns:a16="http://schemas.microsoft.com/office/drawing/2014/main" id="{5C0973F7-40F3-E1EB-8AA5-9081FFB02650}"/>
              </a:ext>
            </a:extLst>
          </p:cNvPr>
          <p:cNvGraphicFramePr>
            <a:graphicFrameLocks noGrp="1"/>
          </p:cNvGraphicFramePr>
          <p:nvPr>
            <p:ph idx="1"/>
            <p:extLst>
              <p:ext uri="{D42A27DB-BD31-4B8C-83A1-F6EECF244321}">
                <p14:modId xmlns:p14="http://schemas.microsoft.com/office/powerpoint/2010/main" val="3909047586"/>
              </p:ext>
            </p:extLst>
          </p:nvPr>
        </p:nvGraphicFramePr>
        <p:xfrm>
          <a:off x="860981" y="1569870"/>
          <a:ext cx="10972800" cy="3378290"/>
        </p:xfrm>
        <a:graphic>
          <a:graphicData uri="http://schemas.openxmlformats.org/drawingml/2006/table">
            <a:tbl>
              <a:tblPr/>
              <a:tblGrid>
                <a:gridCol w="10972800">
                  <a:extLst>
                    <a:ext uri="{9D8B030D-6E8A-4147-A177-3AD203B41FA5}">
                      <a16:colId xmlns:a16="http://schemas.microsoft.com/office/drawing/2014/main" val="3609284979"/>
                    </a:ext>
                  </a:extLst>
                </a:gridCol>
              </a:tblGrid>
              <a:tr h="1381917">
                <a:tc>
                  <a:txBody>
                    <a:bodyPr/>
                    <a:lstStyle/>
                    <a:p>
                      <a:pPr fontAlgn="t">
                        <a:lnSpc>
                          <a:spcPct val="100000"/>
                        </a:lnSpc>
                        <a:spcAft>
                          <a:spcPts val="600"/>
                        </a:spcAft>
                        <a:buNone/>
                      </a:pPr>
                      <a:r>
                        <a:rPr lang="en-US" sz="2400" b="0" i="0" dirty="0">
                          <a:effectLst/>
                          <a:latin typeface="Segoe UI" panose="020B0502040204020203" pitchFamily="34" charset="0"/>
                        </a:rPr>
                        <a:t>Make the learning process explicit.</a:t>
                      </a:r>
                    </a:p>
                    <a:p>
                      <a:pPr marL="342900" indent="-342900" fontAlgn="t">
                        <a:lnSpc>
                          <a:spcPct val="100000"/>
                        </a:lnSpc>
                        <a:spcAft>
                          <a:spcPts val="600"/>
                        </a:spcAft>
                        <a:buFont typeface="Arial" panose="020B0604020202020204" pitchFamily="34" charset="0"/>
                        <a:buChar char="•"/>
                      </a:pPr>
                      <a:r>
                        <a:rPr lang="en-US" sz="2400" b="0" i="1" dirty="0">
                          <a:effectLst/>
                          <a:latin typeface="Segoe UI" panose="020B0502040204020203" pitchFamily="34" charset="0"/>
                        </a:rPr>
                        <a:t>How would a system improve its predictions over time?</a:t>
                      </a:r>
                      <a:endParaRPr lang="en-US" sz="2400" b="0" i="0" dirty="0">
                        <a:effectLst/>
                        <a:latin typeface="Segoe UI" panose="020B0502040204020203" pitchFamily="34" charset="0"/>
                      </a:endParaRPr>
                    </a:p>
                    <a:p>
                      <a:pPr marL="342900" indent="-342900" fontAlgn="t">
                        <a:lnSpc>
                          <a:spcPct val="100000"/>
                        </a:lnSpc>
                        <a:spcAft>
                          <a:spcPts val="600"/>
                        </a:spcAft>
                        <a:buFont typeface="Arial" panose="020B0604020202020204" pitchFamily="34" charset="0"/>
                        <a:buChar char="•"/>
                      </a:pPr>
                      <a:r>
                        <a:rPr lang="en-US" sz="2400" b="0" i="1" dirty="0">
                          <a:effectLst/>
                          <a:latin typeface="Segoe UI" panose="020B0502040204020203" pitchFamily="34" charset="0"/>
                        </a:rPr>
                        <a:t>What does it mean for a model to ‘learn’ from data?</a:t>
                      </a:r>
                      <a:endParaRPr lang="en-US" sz="2400" b="0" i="0" dirty="0">
                        <a:effectLst/>
                        <a:latin typeface="Segoe UI" panose="020B0502040204020203" pitchFamily="34" charset="0"/>
                      </a:endParaRPr>
                    </a:p>
                    <a:p>
                      <a:pPr marL="342900" indent="-342900" fontAlgn="t">
                        <a:lnSpc>
                          <a:spcPct val="100000"/>
                        </a:lnSpc>
                        <a:spcAft>
                          <a:spcPts val="600"/>
                        </a:spcAft>
                        <a:buFont typeface="Arial" panose="020B0604020202020204" pitchFamily="34" charset="0"/>
                        <a:buChar char="•"/>
                      </a:pPr>
                      <a:r>
                        <a:rPr lang="en-US" sz="2400" b="0" i="1" dirty="0">
                          <a:effectLst/>
                          <a:latin typeface="Segoe UI" panose="020B0502040204020203" pitchFamily="34" charset="0"/>
                        </a:rPr>
                        <a:t>What happens if we train on last year’s data—will it still work today?</a:t>
                      </a:r>
                    </a:p>
                    <a:p>
                      <a:pPr fontAlgn="t">
                        <a:lnSpc>
                          <a:spcPct val="100000"/>
                        </a:lnSpc>
                        <a:spcAft>
                          <a:spcPts val="600"/>
                        </a:spcAft>
                        <a:buFont typeface="Arial" panose="020B0604020202020204" pitchFamily="34" charset="0"/>
                        <a:buChar char="•"/>
                      </a:pPr>
                      <a:endParaRPr lang="en-US" sz="2400" b="0" i="0" dirty="0">
                        <a:effectLst/>
                        <a:latin typeface="Segoe UI" panose="020B0502040204020203" pitchFamily="34" charset="0"/>
                      </a:endParaRPr>
                    </a:p>
                    <a:p>
                      <a:pPr fontAlgn="t">
                        <a:lnSpc>
                          <a:spcPct val="100000"/>
                        </a:lnSpc>
                        <a:spcAft>
                          <a:spcPts val="600"/>
                        </a:spcAft>
                        <a:buNone/>
                      </a:pPr>
                      <a:r>
                        <a:rPr lang="en-US" sz="2400" b="0" i="0" dirty="0">
                          <a:effectLst/>
                          <a:latin typeface="Segoe UI" panose="020B0502040204020203" pitchFamily="34" charset="0"/>
                        </a:rPr>
                        <a:t>👉 </a:t>
                      </a:r>
                      <a:r>
                        <a:rPr lang="en-US" sz="2400" b="1" i="0" dirty="0">
                          <a:effectLst/>
                          <a:latin typeface="Segoe UI" panose="020B0502040204020203" pitchFamily="34" charset="0"/>
                        </a:rPr>
                        <a:t>Concepts surfaced:</a:t>
                      </a:r>
                      <a:br>
                        <a:rPr lang="en-US" sz="2400" b="0" i="0" dirty="0">
                          <a:effectLst/>
                          <a:latin typeface="Segoe UI" panose="020B0502040204020203" pitchFamily="34" charset="0"/>
                        </a:rPr>
                      </a:br>
                      <a:r>
                        <a:rPr lang="en-US" sz="2400" b="0" i="0" dirty="0">
                          <a:effectLst/>
                          <a:latin typeface="Segoe UI" panose="020B0502040204020203" pitchFamily="34" charset="0"/>
                        </a:rPr>
                        <a:t>training data, learning, </a:t>
                      </a:r>
                      <a:r>
                        <a:rPr lang="en-US" sz="2400" b="0" i="0" dirty="0" err="1">
                          <a:effectLst/>
                          <a:latin typeface="Segoe UI" panose="020B0502040204020203" pitchFamily="34" charset="0"/>
                        </a:rPr>
                        <a:t>generalisation</a:t>
                      </a:r>
                      <a:r>
                        <a:rPr lang="en-US" sz="2400" b="0" i="0" dirty="0">
                          <a:effectLst/>
                          <a:latin typeface="Segoe UI" panose="020B0502040204020203" pitchFamily="34" charset="0"/>
                        </a:rPr>
                        <a:t>, concept drift.</a:t>
                      </a:r>
                    </a:p>
                  </a:txBody>
                  <a:tcPr marL="87394" marR="87394" marT="43697" marB="43697">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201846806"/>
                  </a:ext>
                </a:extLst>
              </a:tr>
              <a:tr h="349576">
                <a:tc>
                  <a:txBody>
                    <a:bodyPr/>
                    <a:lstStyle/>
                    <a:p>
                      <a:endParaRPr lang="en-GB" sz="1700" dirty="0"/>
                    </a:p>
                  </a:txBody>
                  <a:tcPr marL="87394" marR="87394" marT="43697" marB="43697">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704499649"/>
                  </a:ext>
                </a:extLst>
              </a:tr>
            </a:tbl>
          </a:graphicData>
        </a:graphic>
      </p:graphicFrame>
    </p:spTree>
    <p:extLst>
      <p:ext uri="{BB962C8B-B14F-4D97-AF65-F5344CB8AC3E}">
        <p14:creationId xmlns:p14="http://schemas.microsoft.com/office/powerpoint/2010/main" val="13613435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D52EF-B5E7-6F08-F4DB-697ADD76BC77}"/>
              </a:ext>
            </a:extLst>
          </p:cNvPr>
          <p:cNvSpPr>
            <a:spLocks noGrp="1"/>
          </p:cNvSpPr>
          <p:nvPr>
            <p:ph type="title"/>
          </p:nvPr>
        </p:nvSpPr>
        <p:spPr/>
        <p:txBody>
          <a:bodyPr/>
          <a:lstStyle/>
          <a:p>
            <a:r>
              <a:rPr lang="en-US" b="1" dirty="0">
                <a:latin typeface="Segoe UI" panose="020B0502040204020203" pitchFamily="34" charset="0"/>
              </a:rPr>
              <a:t>Evaluation (Is the Model Any Good?)</a:t>
            </a:r>
            <a:br>
              <a:rPr lang="en-US" b="1" dirty="0">
                <a:latin typeface="Segoe UI" panose="020B0502040204020203" pitchFamily="34" charset="0"/>
              </a:rPr>
            </a:br>
            <a:endParaRPr lang="en-GB" dirty="0"/>
          </a:p>
        </p:txBody>
      </p:sp>
      <p:sp>
        <p:nvSpPr>
          <p:cNvPr id="6" name="Content Placeholder 5">
            <a:extLst>
              <a:ext uri="{FF2B5EF4-FFF2-40B4-BE49-F238E27FC236}">
                <a16:creationId xmlns:a16="http://schemas.microsoft.com/office/drawing/2014/main" id="{336850C4-945F-4199-A4F4-153D1F0727AF}"/>
              </a:ext>
            </a:extLst>
          </p:cNvPr>
          <p:cNvSpPr>
            <a:spLocks noGrp="1"/>
          </p:cNvSpPr>
          <p:nvPr>
            <p:ph idx="1"/>
          </p:nvPr>
        </p:nvSpPr>
        <p:spPr/>
        <p:txBody>
          <a:bodyPr>
            <a:normAutofit/>
          </a:bodyPr>
          <a:lstStyle/>
          <a:p>
            <a:pPr fontAlgn="t">
              <a:lnSpc>
                <a:spcPct val="100000"/>
              </a:lnSpc>
              <a:buNone/>
            </a:pPr>
            <a:r>
              <a:rPr lang="en-US" dirty="0">
                <a:latin typeface="Segoe UI" panose="020B0502040204020203" pitchFamily="34" charset="0"/>
              </a:rPr>
              <a:t>Introduce evaluation intuitively.</a:t>
            </a:r>
          </a:p>
          <a:p>
            <a:pPr fontAlgn="t">
              <a:lnSpc>
                <a:spcPct val="100000"/>
              </a:lnSpc>
            </a:pPr>
            <a:r>
              <a:rPr lang="en-US" i="1" dirty="0">
                <a:latin typeface="Segoe UI" panose="020B0502040204020203" pitchFamily="34" charset="0"/>
              </a:rPr>
              <a:t>How would you know if your traffic prediction system is good?</a:t>
            </a:r>
            <a:endParaRPr lang="en-US" dirty="0">
              <a:latin typeface="Segoe UI" panose="020B0502040204020203" pitchFamily="34" charset="0"/>
            </a:endParaRPr>
          </a:p>
          <a:p>
            <a:pPr fontAlgn="t">
              <a:lnSpc>
                <a:spcPct val="100000"/>
              </a:lnSpc>
            </a:pPr>
            <a:r>
              <a:rPr lang="en-US" i="1" dirty="0">
                <a:latin typeface="Segoe UI" panose="020B0502040204020203" pitchFamily="34" charset="0"/>
              </a:rPr>
              <a:t>Is being ‘close enough’ acceptable? In what situations?</a:t>
            </a:r>
            <a:endParaRPr lang="en-US" dirty="0">
              <a:latin typeface="Segoe UI" panose="020B0502040204020203" pitchFamily="34" charset="0"/>
            </a:endParaRPr>
          </a:p>
          <a:p>
            <a:pPr fontAlgn="t">
              <a:lnSpc>
                <a:spcPct val="100000"/>
              </a:lnSpc>
            </a:pPr>
            <a:r>
              <a:rPr lang="en-US" i="1" dirty="0">
                <a:latin typeface="Segoe UI" panose="020B0502040204020203" pitchFamily="34" charset="0"/>
              </a:rPr>
              <a:t>Would different users (driver vs logistics company) judge accuracy differently?</a:t>
            </a:r>
            <a:endParaRPr lang="en-US" dirty="0">
              <a:latin typeface="Segoe UI" panose="020B0502040204020203" pitchFamily="34" charset="0"/>
            </a:endParaRPr>
          </a:p>
          <a:p>
            <a:pPr fontAlgn="t">
              <a:lnSpc>
                <a:spcPct val="100000"/>
              </a:lnSpc>
              <a:buNone/>
            </a:pPr>
            <a:r>
              <a:rPr lang="en-US" dirty="0">
                <a:latin typeface="Segoe UI" panose="020B0502040204020203" pitchFamily="34" charset="0"/>
              </a:rPr>
              <a:t>👉 </a:t>
            </a:r>
            <a:r>
              <a:rPr lang="en-US" b="1" dirty="0">
                <a:latin typeface="Segoe UI" panose="020B0502040204020203" pitchFamily="34" charset="0"/>
              </a:rPr>
              <a:t>Concepts surfaced:</a:t>
            </a:r>
            <a:br>
              <a:rPr lang="en-US" dirty="0">
                <a:latin typeface="Segoe UI" panose="020B0502040204020203" pitchFamily="34" charset="0"/>
              </a:rPr>
            </a:br>
            <a:r>
              <a:rPr lang="en-US" dirty="0">
                <a:latin typeface="Segoe UI" panose="020B0502040204020203" pitchFamily="34" charset="0"/>
              </a:rPr>
              <a:t>metrics, error tolerance, context-dependent evaluation.</a:t>
            </a:r>
          </a:p>
          <a:p>
            <a:pPr>
              <a:lnSpc>
                <a:spcPct val="100000"/>
              </a:lnSpc>
            </a:pPr>
            <a:endParaRPr lang="en-GB" dirty="0"/>
          </a:p>
        </p:txBody>
      </p:sp>
    </p:spTree>
    <p:extLst>
      <p:ext uri="{BB962C8B-B14F-4D97-AF65-F5344CB8AC3E}">
        <p14:creationId xmlns:p14="http://schemas.microsoft.com/office/powerpoint/2010/main" val="3020177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84F82-A546-44FC-BF64-2ECED0FF5532}"/>
              </a:ext>
            </a:extLst>
          </p:cNvPr>
          <p:cNvSpPr>
            <a:spLocks noGrp="1"/>
          </p:cNvSpPr>
          <p:nvPr>
            <p:ph type="title"/>
          </p:nvPr>
        </p:nvSpPr>
        <p:spPr/>
        <p:txBody>
          <a:bodyPr/>
          <a:lstStyle/>
          <a:p>
            <a:r>
              <a:rPr lang="en-US" b="1" dirty="0">
                <a:latin typeface="Segoe UI" panose="020B0502040204020203" pitchFamily="34" charset="0"/>
              </a:rPr>
              <a:t>Ethical and Practical Considerations</a:t>
            </a:r>
            <a:br>
              <a:rPr lang="en-US" b="1" dirty="0">
                <a:latin typeface="Segoe UI" panose="020B0502040204020203" pitchFamily="34" charset="0"/>
              </a:rPr>
            </a:br>
            <a:endParaRPr lang="en-GB" dirty="0"/>
          </a:p>
        </p:txBody>
      </p:sp>
      <p:sp>
        <p:nvSpPr>
          <p:cNvPr id="6" name="Content Placeholder 5">
            <a:extLst>
              <a:ext uri="{FF2B5EF4-FFF2-40B4-BE49-F238E27FC236}">
                <a16:creationId xmlns:a16="http://schemas.microsoft.com/office/drawing/2014/main" id="{DDC5090C-0131-22CB-557C-513485E7C15E}"/>
              </a:ext>
            </a:extLst>
          </p:cNvPr>
          <p:cNvSpPr>
            <a:spLocks noGrp="1"/>
          </p:cNvSpPr>
          <p:nvPr>
            <p:ph idx="1"/>
          </p:nvPr>
        </p:nvSpPr>
        <p:spPr/>
        <p:txBody>
          <a:bodyPr>
            <a:normAutofit/>
          </a:bodyPr>
          <a:lstStyle/>
          <a:p>
            <a:pPr fontAlgn="t">
              <a:lnSpc>
                <a:spcPct val="100000"/>
              </a:lnSpc>
            </a:pPr>
            <a:r>
              <a:rPr lang="en-US" i="1" dirty="0">
                <a:latin typeface="Segoe UI" panose="020B0502040204020203" pitchFamily="34" charset="0"/>
              </a:rPr>
              <a:t>Could a traffic prediction system create unfair outcomes?</a:t>
            </a:r>
            <a:endParaRPr lang="en-US" dirty="0">
              <a:latin typeface="Segoe UI" panose="020B0502040204020203" pitchFamily="34" charset="0"/>
            </a:endParaRPr>
          </a:p>
          <a:p>
            <a:pPr fontAlgn="t">
              <a:lnSpc>
                <a:spcPct val="100000"/>
              </a:lnSpc>
            </a:pPr>
            <a:r>
              <a:rPr lang="en-US" i="1" dirty="0">
                <a:latin typeface="Segoe UI" panose="020B0502040204020203" pitchFamily="34" charset="0"/>
              </a:rPr>
              <a:t>Who benefits most from accurate traffic predictions?</a:t>
            </a:r>
            <a:endParaRPr lang="en-US" dirty="0">
              <a:latin typeface="Segoe UI" panose="020B0502040204020203" pitchFamily="34" charset="0"/>
            </a:endParaRPr>
          </a:p>
          <a:p>
            <a:pPr fontAlgn="t">
              <a:lnSpc>
                <a:spcPct val="100000"/>
              </a:lnSpc>
            </a:pPr>
            <a:r>
              <a:rPr lang="en-US" i="1" dirty="0">
                <a:latin typeface="Segoe UI" panose="020B0502040204020203" pitchFamily="34" charset="0"/>
              </a:rPr>
              <a:t>What happens if people start behaving differently because of the predictions?</a:t>
            </a:r>
            <a:endParaRPr lang="en-US" dirty="0">
              <a:latin typeface="Segoe UI" panose="020B0502040204020203" pitchFamily="34" charset="0"/>
            </a:endParaRPr>
          </a:p>
          <a:p>
            <a:pPr fontAlgn="t">
              <a:lnSpc>
                <a:spcPct val="100000"/>
              </a:lnSpc>
              <a:buNone/>
            </a:pPr>
            <a:r>
              <a:rPr lang="en-US" dirty="0">
                <a:latin typeface="Segoe UI" panose="020B0502040204020203" pitchFamily="34" charset="0"/>
              </a:rPr>
              <a:t>👉 </a:t>
            </a:r>
            <a:r>
              <a:rPr lang="en-US" b="1" dirty="0">
                <a:latin typeface="Segoe UI" panose="020B0502040204020203" pitchFamily="34" charset="0"/>
              </a:rPr>
              <a:t>Concepts surfaced:</a:t>
            </a:r>
            <a:br>
              <a:rPr lang="en-US" dirty="0">
                <a:latin typeface="Segoe UI" panose="020B0502040204020203" pitchFamily="34" charset="0"/>
              </a:rPr>
            </a:br>
            <a:r>
              <a:rPr lang="en-US" dirty="0">
                <a:latin typeface="Segoe UI" panose="020B0502040204020203" pitchFamily="34" charset="0"/>
              </a:rPr>
              <a:t>feedback loops, fairness, system impact.</a:t>
            </a:r>
          </a:p>
          <a:p>
            <a:pPr>
              <a:lnSpc>
                <a:spcPct val="100000"/>
              </a:lnSpc>
            </a:pPr>
            <a:endParaRPr lang="en-GB" dirty="0"/>
          </a:p>
        </p:txBody>
      </p:sp>
    </p:spTree>
    <p:extLst>
      <p:ext uri="{BB962C8B-B14F-4D97-AF65-F5344CB8AC3E}">
        <p14:creationId xmlns:p14="http://schemas.microsoft.com/office/powerpoint/2010/main" val="3647283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E0D58-C6E0-8596-5524-56C51E1142BE}"/>
              </a:ext>
            </a:extLst>
          </p:cNvPr>
          <p:cNvSpPr>
            <a:spLocks noGrp="1"/>
          </p:cNvSpPr>
          <p:nvPr>
            <p:ph type="title"/>
          </p:nvPr>
        </p:nvSpPr>
        <p:spPr/>
        <p:txBody>
          <a:bodyPr/>
          <a:lstStyle/>
          <a:p>
            <a:r>
              <a:rPr lang="en-GB" dirty="0"/>
              <a:t>Reflections</a:t>
            </a:r>
          </a:p>
        </p:txBody>
      </p:sp>
      <p:sp>
        <p:nvSpPr>
          <p:cNvPr id="6" name="Content Placeholder 5">
            <a:extLst>
              <a:ext uri="{FF2B5EF4-FFF2-40B4-BE49-F238E27FC236}">
                <a16:creationId xmlns:a16="http://schemas.microsoft.com/office/drawing/2014/main" id="{D12DA801-E9A1-F954-A5B9-56AA266CB700}"/>
              </a:ext>
            </a:extLst>
          </p:cNvPr>
          <p:cNvSpPr>
            <a:spLocks noGrp="1"/>
          </p:cNvSpPr>
          <p:nvPr>
            <p:ph idx="1"/>
          </p:nvPr>
        </p:nvSpPr>
        <p:spPr/>
        <p:txBody>
          <a:bodyPr/>
          <a:lstStyle/>
          <a:p>
            <a:r>
              <a:rPr lang="en-US" sz="3200" dirty="0">
                <a:latin typeface="Segoe UI" panose="020B0502040204020203" pitchFamily="34" charset="0"/>
              </a:rPr>
              <a:t>If Google Maps already predicts traffic, what makes that a ‘machine learning system’ rather than just a set of rules?</a:t>
            </a:r>
          </a:p>
          <a:p>
            <a:endParaRPr lang="en-GB" dirty="0"/>
          </a:p>
        </p:txBody>
      </p:sp>
    </p:spTree>
    <p:extLst>
      <p:ext uri="{BB962C8B-B14F-4D97-AF65-F5344CB8AC3E}">
        <p14:creationId xmlns:p14="http://schemas.microsoft.com/office/powerpoint/2010/main" val="1864849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7EB5A-F90B-1EDF-C3E9-4FFD8775B69B}"/>
              </a:ext>
            </a:extLst>
          </p:cNvPr>
          <p:cNvSpPr>
            <a:spLocks noGrp="1"/>
          </p:cNvSpPr>
          <p:nvPr>
            <p:ph type="title"/>
          </p:nvPr>
        </p:nvSpPr>
        <p:spPr/>
        <p:txBody>
          <a:bodyPr>
            <a:normAutofit/>
          </a:bodyPr>
          <a:lstStyle/>
          <a:p>
            <a:pPr algn="ctr"/>
            <a:r>
              <a:rPr lang="en-GB" sz="6000" b="1" dirty="0"/>
              <a:t>Machine Learning Workflow</a:t>
            </a:r>
          </a:p>
        </p:txBody>
      </p:sp>
      <p:sp>
        <p:nvSpPr>
          <p:cNvPr id="3" name="Content Placeholder 2">
            <a:extLst>
              <a:ext uri="{FF2B5EF4-FFF2-40B4-BE49-F238E27FC236}">
                <a16:creationId xmlns:a16="http://schemas.microsoft.com/office/drawing/2014/main" id="{09272DCA-8775-D92E-BD75-F805EB1E1B8A}"/>
              </a:ext>
            </a:extLst>
          </p:cNvPr>
          <p:cNvSpPr>
            <a:spLocks noGrp="1"/>
          </p:cNvSpPr>
          <p:nvPr>
            <p:ph idx="1"/>
          </p:nvPr>
        </p:nvSpPr>
        <p:spPr/>
        <p:txBody>
          <a:bodyPr>
            <a:normAutofit/>
          </a:bodyPr>
          <a:lstStyle/>
          <a:p>
            <a:pPr>
              <a:lnSpc>
                <a:spcPct val="115000"/>
              </a:lnSpc>
              <a:spcAft>
                <a:spcPts val="800"/>
              </a:spcAft>
              <a:buSzPts val="1000"/>
              <a:buFont typeface="Wingdings" panose="05000000000000000000" pitchFamily="2" charset="2"/>
              <a:buChar char="q"/>
              <a:tabLst>
                <a:tab pos="457200" algn="l"/>
              </a:tabLst>
            </a:pPr>
            <a:r>
              <a:rPr lang="en-GB" sz="3200" kern="100" dirty="0">
                <a:effectLst/>
                <a:latin typeface="Aptos" panose="020B0004020202020204" pitchFamily="34" charset="0"/>
                <a:ea typeface="DengXian" panose="02010600030101010101" pitchFamily="2" charset="-122"/>
                <a:cs typeface="Arial" panose="020B0604020202020204" pitchFamily="34" charset="0"/>
              </a:rPr>
              <a:t>Understand the steps in a Machine Learning (ML) workflow.</a:t>
            </a:r>
          </a:p>
          <a:p>
            <a:pPr>
              <a:lnSpc>
                <a:spcPct val="115000"/>
              </a:lnSpc>
              <a:spcAft>
                <a:spcPts val="800"/>
              </a:spcAft>
              <a:buSzPts val="1000"/>
              <a:buFont typeface="Wingdings" panose="05000000000000000000" pitchFamily="2" charset="2"/>
              <a:buChar char="q"/>
              <a:tabLst>
                <a:tab pos="457200" algn="l"/>
              </a:tabLst>
            </a:pPr>
            <a:r>
              <a:rPr lang="en-GB" sz="3200" kern="100" dirty="0">
                <a:effectLst/>
                <a:latin typeface="Aptos" panose="020B0004020202020204" pitchFamily="34" charset="0"/>
                <a:ea typeface="DengXian" panose="02010600030101010101" pitchFamily="2" charset="-122"/>
                <a:cs typeface="Arial" panose="020B0604020202020204" pitchFamily="34" charset="0"/>
              </a:rPr>
              <a:t>Learn key data preparation techniques.</a:t>
            </a:r>
          </a:p>
          <a:p>
            <a:pPr>
              <a:lnSpc>
                <a:spcPct val="115000"/>
              </a:lnSpc>
              <a:spcAft>
                <a:spcPts val="800"/>
              </a:spcAft>
              <a:buSzPts val="1000"/>
              <a:buFont typeface="Wingdings" panose="05000000000000000000" pitchFamily="2" charset="2"/>
              <a:buChar char="q"/>
              <a:tabLst>
                <a:tab pos="457200" algn="l"/>
              </a:tabLst>
            </a:pPr>
            <a:r>
              <a:rPr lang="en-GB" sz="3200" kern="100" dirty="0">
                <a:effectLst/>
                <a:latin typeface="Aptos" panose="020B0004020202020204" pitchFamily="34" charset="0"/>
                <a:ea typeface="DengXian" panose="02010600030101010101" pitchFamily="2" charset="-122"/>
                <a:cs typeface="Arial" panose="020B0604020202020204" pitchFamily="34" charset="0"/>
              </a:rPr>
              <a:t>Explore best practices for training and validation.</a:t>
            </a:r>
          </a:p>
          <a:p>
            <a:pPr>
              <a:lnSpc>
                <a:spcPct val="115000"/>
              </a:lnSpc>
              <a:spcAft>
                <a:spcPts val="800"/>
              </a:spcAft>
              <a:buSzPts val="1000"/>
              <a:buFont typeface="Wingdings" panose="05000000000000000000" pitchFamily="2" charset="2"/>
              <a:buChar char="q"/>
              <a:tabLst>
                <a:tab pos="457200" algn="l"/>
              </a:tabLst>
            </a:pPr>
            <a:r>
              <a:rPr lang="en-GB" sz="3200" kern="100" dirty="0">
                <a:effectLst/>
                <a:latin typeface="Aptos" panose="020B0004020202020204" pitchFamily="34" charset="0"/>
                <a:ea typeface="DengXian" panose="02010600030101010101" pitchFamily="2" charset="-122"/>
                <a:cs typeface="Arial" panose="020B0604020202020204" pitchFamily="34" charset="0"/>
              </a:rPr>
              <a:t>Gain familiarity with evaluation metrics and model selection.</a:t>
            </a:r>
          </a:p>
          <a:p>
            <a:endParaRPr lang="en-GB" dirty="0"/>
          </a:p>
        </p:txBody>
      </p:sp>
    </p:spTree>
    <p:extLst>
      <p:ext uri="{BB962C8B-B14F-4D97-AF65-F5344CB8AC3E}">
        <p14:creationId xmlns:p14="http://schemas.microsoft.com/office/powerpoint/2010/main" val="2049269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7FF32-48E7-31FB-5ABC-598D267D545E}"/>
              </a:ext>
            </a:extLst>
          </p:cNvPr>
          <p:cNvSpPr>
            <a:spLocks noGrp="1"/>
          </p:cNvSpPr>
          <p:nvPr>
            <p:ph type="title"/>
          </p:nvPr>
        </p:nvSpPr>
        <p:spPr/>
        <p:txBody>
          <a:bodyPr>
            <a:normAutofit/>
          </a:bodyPr>
          <a:lstStyle/>
          <a:p>
            <a:r>
              <a:rPr lang="en-GB" sz="4400" b="1" kern="100" dirty="0">
                <a:effectLst/>
                <a:latin typeface="Aptos" panose="020B0004020202020204" pitchFamily="34" charset="0"/>
                <a:ea typeface="DengXian" panose="02010600030101010101" pitchFamily="2" charset="-122"/>
                <a:cs typeface="Arial" panose="020B0604020202020204" pitchFamily="34" charset="0"/>
              </a:rPr>
              <a:t>Overview of an ML Workflow</a:t>
            </a:r>
            <a:endParaRPr lang="en-GB" dirty="0"/>
          </a:p>
        </p:txBody>
      </p:sp>
      <p:sp>
        <p:nvSpPr>
          <p:cNvPr id="3" name="Content Placeholder 2">
            <a:extLst>
              <a:ext uri="{FF2B5EF4-FFF2-40B4-BE49-F238E27FC236}">
                <a16:creationId xmlns:a16="http://schemas.microsoft.com/office/drawing/2014/main" id="{5FC66694-F268-F480-116A-3D3C4AC2D292}"/>
              </a:ext>
            </a:extLst>
          </p:cNvPr>
          <p:cNvSpPr>
            <a:spLocks noGrp="1"/>
          </p:cNvSpPr>
          <p:nvPr>
            <p:ph idx="1"/>
          </p:nvPr>
        </p:nvSpPr>
        <p:spPr>
          <a:xfrm>
            <a:off x="609600" y="1600201"/>
            <a:ext cx="5102942" cy="3917032"/>
          </a:xfrm>
        </p:spPr>
        <p:txBody>
          <a:bodyPr>
            <a:normAutofit/>
          </a:bodyPr>
          <a:lstStyle/>
          <a:p>
            <a:pPr marL="0" lvl="0" indent="0">
              <a:lnSpc>
                <a:spcPct val="115000"/>
              </a:lnSpc>
              <a:spcAft>
                <a:spcPts val="800"/>
              </a:spcAft>
              <a:buSzPts val="1000"/>
              <a:buNone/>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Steps in a Machine Learning (ML) Workflow:</a:t>
            </a:r>
          </a:p>
          <a:p>
            <a:pPr marL="742950" lvl="1" indent="-285750">
              <a:lnSpc>
                <a:spcPct val="115000"/>
              </a:lnSpc>
              <a:spcAft>
                <a:spcPts val="800"/>
              </a:spcAft>
              <a:buFont typeface="+mj-lt"/>
              <a:buAutoNum type="arabicPeriod"/>
              <a:tabLst>
                <a:tab pos="9144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Problem Definition</a:t>
            </a:r>
          </a:p>
          <a:p>
            <a:pPr marL="742950" lvl="1" indent="-285750">
              <a:lnSpc>
                <a:spcPct val="115000"/>
              </a:lnSpc>
              <a:spcAft>
                <a:spcPts val="800"/>
              </a:spcAft>
              <a:buFont typeface="+mj-lt"/>
              <a:buAutoNum type="arabicPeriod"/>
              <a:tabLst>
                <a:tab pos="9144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Data Collection</a:t>
            </a:r>
          </a:p>
          <a:p>
            <a:pPr marL="742950" lvl="1" indent="-285750">
              <a:lnSpc>
                <a:spcPct val="115000"/>
              </a:lnSpc>
              <a:spcAft>
                <a:spcPts val="800"/>
              </a:spcAft>
              <a:buFont typeface="+mj-lt"/>
              <a:buAutoNum type="arabicPeriod"/>
              <a:tabLst>
                <a:tab pos="9144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Data Preparation</a:t>
            </a:r>
          </a:p>
          <a:p>
            <a:pPr marL="742950" lvl="1" indent="-285750">
              <a:lnSpc>
                <a:spcPct val="115000"/>
              </a:lnSpc>
              <a:spcAft>
                <a:spcPts val="800"/>
              </a:spcAft>
              <a:buFont typeface="+mj-lt"/>
              <a:buAutoNum type="arabicPeriod"/>
              <a:tabLst>
                <a:tab pos="9144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Model Selection</a:t>
            </a:r>
          </a:p>
          <a:p>
            <a:pPr marL="742950" lvl="1" indent="-285750">
              <a:lnSpc>
                <a:spcPct val="115000"/>
              </a:lnSpc>
              <a:spcAft>
                <a:spcPts val="800"/>
              </a:spcAft>
              <a:buFont typeface="+mj-lt"/>
              <a:buAutoNum type="arabicPeriod"/>
              <a:tabLst>
                <a:tab pos="9144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Training</a:t>
            </a:r>
          </a:p>
          <a:p>
            <a:pPr marL="742950" lvl="1" indent="-285750">
              <a:lnSpc>
                <a:spcPct val="115000"/>
              </a:lnSpc>
              <a:spcAft>
                <a:spcPts val="800"/>
              </a:spcAft>
              <a:buFont typeface="+mj-lt"/>
              <a:buAutoNum type="arabicPeriod"/>
              <a:tabLst>
                <a:tab pos="9144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Evaluation</a:t>
            </a:r>
          </a:p>
          <a:p>
            <a:pPr marL="742950" lvl="1" indent="-285750">
              <a:lnSpc>
                <a:spcPct val="115000"/>
              </a:lnSpc>
              <a:spcAft>
                <a:spcPts val="800"/>
              </a:spcAft>
              <a:buFont typeface="+mj-lt"/>
              <a:buAutoNum type="arabicPeriod"/>
              <a:tabLst>
                <a:tab pos="9144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Deployment</a:t>
            </a:r>
          </a:p>
        </p:txBody>
      </p:sp>
      <p:graphicFrame>
        <p:nvGraphicFramePr>
          <p:cNvPr id="4" name="Diagram 3">
            <a:extLst>
              <a:ext uri="{FF2B5EF4-FFF2-40B4-BE49-F238E27FC236}">
                <a16:creationId xmlns:a16="http://schemas.microsoft.com/office/drawing/2014/main" id="{287782B8-8782-AE43-F327-58FE66986757}"/>
              </a:ext>
            </a:extLst>
          </p:cNvPr>
          <p:cNvGraphicFramePr/>
          <p:nvPr/>
        </p:nvGraphicFramePr>
        <p:xfrm>
          <a:off x="5535562" y="1656737"/>
          <a:ext cx="6518787" cy="3735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9687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8893A-4B98-8932-2266-0FE4B1879307}"/>
              </a:ext>
            </a:extLst>
          </p:cNvPr>
          <p:cNvSpPr>
            <a:spLocks noGrp="1"/>
          </p:cNvSpPr>
          <p:nvPr>
            <p:ph type="title"/>
          </p:nvPr>
        </p:nvSpPr>
        <p:spPr/>
        <p:txBody>
          <a:bodyPr>
            <a:normAutofit/>
          </a:bodyPr>
          <a:lstStyle/>
          <a:p>
            <a:r>
              <a:rPr lang="en-GB" sz="4400" b="1" kern="100" dirty="0">
                <a:effectLst/>
                <a:latin typeface="Aptos" panose="020B0004020202020204" pitchFamily="34" charset="0"/>
                <a:ea typeface="DengXian" panose="02010600030101010101" pitchFamily="2" charset="-122"/>
                <a:cs typeface="Arial" panose="020B0604020202020204" pitchFamily="34" charset="0"/>
              </a:rPr>
              <a:t>Problem Definition</a:t>
            </a:r>
            <a:endParaRPr lang="en-GB" dirty="0"/>
          </a:p>
        </p:txBody>
      </p:sp>
      <p:sp>
        <p:nvSpPr>
          <p:cNvPr id="3" name="Content Placeholder 2">
            <a:extLst>
              <a:ext uri="{FF2B5EF4-FFF2-40B4-BE49-F238E27FC236}">
                <a16:creationId xmlns:a16="http://schemas.microsoft.com/office/drawing/2014/main" id="{B688ABE2-E8F0-D1D1-A6E2-026B923FF290}"/>
              </a:ext>
            </a:extLst>
          </p:cNvPr>
          <p:cNvSpPr>
            <a:spLocks noGrp="1"/>
          </p:cNvSpPr>
          <p:nvPr>
            <p:ph idx="1"/>
          </p:nvPr>
        </p:nvSpPr>
        <p:spPr/>
        <p:txBody>
          <a:bodyPr/>
          <a:lstStyle/>
          <a:p>
            <a:pPr marL="0" lvl="0" indent="0">
              <a:lnSpc>
                <a:spcPct val="115000"/>
              </a:lnSpc>
              <a:spcAft>
                <a:spcPts val="800"/>
              </a:spcAft>
              <a:buSzPts val="1000"/>
              <a:buNone/>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Importance of defining the problem clearly:</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What is the desired outcome?</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What are the constraints?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What metrics will determine success?</a:t>
            </a:r>
          </a:p>
          <a:p>
            <a:pPr marL="742950" lvl="1" indent="-285750">
              <a:lnSpc>
                <a:spcPct val="115000"/>
              </a:lnSpc>
              <a:spcAft>
                <a:spcPts val="800"/>
              </a:spcAft>
              <a:buSzPts val="1000"/>
              <a:buFont typeface="Courier New" panose="02070309020205020404" pitchFamily="49" charset="0"/>
              <a:buChar char="o"/>
              <a:tabLst>
                <a:tab pos="914400" algn="l"/>
              </a:tabLst>
            </a:pP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lvl="0" indent="0">
              <a:lnSpc>
                <a:spcPct val="115000"/>
              </a:lnSpc>
              <a:spcAft>
                <a:spcPts val="800"/>
              </a:spcAft>
              <a:buSzPts val="1000"/>
              <a:buNone/>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Example: Predicting housing prices vs. recommending movies</a:t>
            </a:r>
          </a:p>
          <a:p>
            <a:pPr marL="0" indent="0">
              <a:buNone/>
            </a:pPr>
            <a:endParaRPr lang="en-GB" dirty="0"/>
          </a:p>
        </p:txBody>
      </p:sp>
    </p:spTree>
    <p:extLst>
      <p:ext uri="{BB962C8B-B14F-4D97-AF65-F5344CB8AC3E}">
        <p14:creationId xmlns:p14="http://schemas.microsoft.com/office/powerpoint/2010/main" val="1939344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A7979-3D9D-64A0-E154-2C656121B759}"/>
              </a:ext>
            </a:extLst>
          </p:cNvPr>
          <p:cNvSpPr>
            <a:spLocks noGrp="1"/>
          </p:cNvSpPr>
          <p:nvPr>
            <p:ph type="title"/>
          </p:nvPr>
        </p:nvSpPr>
        <p:spPr/>
        <p:txBody>
          <a:bodyPr>
            <a:normAutofit/>
          </a:bodyPr>
          <a:lstStyle/>
          <a:p>
            <a:r>
              <a:rPr lang="en-GB" dirty="0"/>
              <a:t>Data Collection</a:t>
            </a:r>
          </a:p>
        </p:txBody>
      </p:sp>
      <p:sp>
        <p:nvSpPr>
          <p:cNvPr id="3" name="Content Placeholder 2">
            <a:extLst>
              <a:ext uri="{FF2B5EF4-FFF2-40B4-BE49-F238E27FC236}">
                <a16:creationId xmlns:a16="http://schemas.microsoft.com/office/drawing/2014/main" id="{0309BD66-CB7A-58CF-8120-A4B2C1D458F8}"/>
              </a:ext>
            </a:extLst>
          </p:cNvPr>
          <p:cNvSpPr>
            <a:spLocks noGrp="1"/>
          </p:cNvSpPr>
          <p:nvPr>
            <p:ph idx="1"/>
          </p:nvPr>
        </p:nvSpPr>
        <p:spPr>
          <a:xfrm>
            <a:off x="1052051" y="1470484"/>
            <a:ext cx="9645445" cy="3917032"/>
          </a:xfrm>
        </p:spPr>
        <p:txBody>
          <a:bodyPr>
            <a:normAutofit fontScale="92500" lnSpcReduction="10000"/>
          </a:bodyPr>
          <a:lstStyle/>
          <a:p>
            <a:r>
              <a:rPr lang="en-GB" dirty="0"/>
              <a:t>Sources of data:</a:t>
            </a:r>
          </a:p>
          <a:p>
            <a:pPr lvl="1"/>
            <a:r>
              <a:rPr lang="en-GB" dirty="0"/>
              <a:t>Public datasets (e.g., Kaggle, UCI ML Repository)</a:t>
            </a:r>
          </a:p>
          <a:p>
            <a:pPr lvl="1"/>
            <a:r>
              <a:rPr lang="en-GB" dirty="0"/>
              <a:t>Internal databases</a:t>
            </a:r>
          </a:p>
          <a:p>
            <a:pPr lvl="1"/>
            <a:r>
              <a:rPr lang="en-GB" dirty="0"/>
              <a:t>APIs and web scraping</a:t>
            </a:r>
          </a:p>
          <a:p>
            <a:pPr marL="0" indent="0">
              <a:buNone/>
            </a:pPr>
            <a:endParaRPr lang="en-GB" dirty="0"/>
          </a:p>
          <a:p>
            <a:r>
              <a:rPr lang="en-GB" dirty="0"/>
              <a:t>Importance of data quality and diversity</a:t>
            </a:r>
          </a:p>
          <a:p>
            <a:pPr marL="0" indent="0">
              <a:buNone/>
            </a:pPr>
            <a:endParaRPr lang="en-GB" dirty="0"/>
          </a:p>
          <a:p>
            <a:r>
              <a:rPr lang="en-GB" dirty="0"/>
              <a:t>Common issues:</a:t>
            </a:r>
          </a:p>
          <a:p>
            <a:pPr lvl="1"/>
            <a:r>
              <a:rPr lang="en-GB" dirty="0"/>
              <a:t>Missing values</a:t>
            </a:r>
          </a:p>
          <a:p>
            <a:pPr lvl="1"/>
            <a:r>
              <a:rPr lang="en-GB" dirty="0"/>
              <a:t>Noise and outliers</a:t>
            </a:r>
          </a:p>
          <a:p>
            <a:endParaRPr lang="en-GB" dirty="0"/>
          </a:p>
        </p:txBody>
      </p:sp>
    </p:spTree>
    <p:extLst>
      <p:ext uri="{BB962C8B-B14F-4D97-AF65-F5344CB8AC3E}">
        <p14:creationId xmlns:p14="http://schemas.microsoft.com/office/powerpoint/2010/main" val="35454004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332A7-BD89-11AA-8A75-9CF43CF7EAC5}"/>
              </a:ext>
            </a:extLst>
          </p:cNvPr>
          <p:cNvSpPr>
            <a:spLocks noGrp="1"/>
          </p:cNvSpPr>
          <p:nvPr>
            <p:ph type="title"/>
          </p:nvPr>
        </p:nvSpPr>
        <p:spPr/>
        <p:txBody>
          <a:bodyPr>
            <a:normAutofit/>
          </a:bodyPr>
          <a:lstStyle/>
          <a:p>
            <a:r>
              <a:rPr lang="en-GB" b="1" kern="100" dirty="0">
                <a:latin typeface="Aptos" panose="020B0004020202020204" pitchFamily="34" charset="0"/>
                <a:ea typeface="DengXian" panose="02010600030101010101" pitchFamily="2" charset="-122"/>
                <a:cs typeface="Arial" panose="020B0604020202020204" pitchFamily="34" charset="0"/>
              </a:rPr>
              <a:t>Data Preparation</a:t>
            </a:r>
            <a:endParaRPr lang="en-GB" dirty="0"/>
          </a:p>
        </p:txBody>
      </p:sp>
      <p:sp>
        <p:nvSpPr>
          <p:cNvPr id="3" name="Content Placeholder 2">
            <a:extLst>
              <a:ext uri="{FF2B5EF4-FFF2-40B4-BE49-F238E27FC236}">
                <a16:creationId xmlns:a16="http://schemas.microsoft.com/office/drawing/2014/main" id="{A35D1977-7DF1-1F3B-D028-BA3FAB215ED0}"/>
              </a:ext>
            </a:extLst>
          </p:cNvPr>
          <p:cNvSpPr>
            <a:spLocks noGrp="1"/>
          </p:cNvSpPr>
          <p:nvPr>
            <p:ph idx="1"/>
          </p:nvPr>
        </p:nvSpPr>
        <p:spPr/>
        <p:txBody>
          <a:bodyPr>
            <a:normAutofit fontScale="92500" lnSpcReduction="10000"/>
          </a:bodyPr>
          <a:lstStyle/>
          <a:p>
            <a:pPr marL="0" lvl="0" indent="0">
              <a:lnSpc>
                <a:spcPct val="115000"/>
              </a:lnSpc>
              <a:spcAft>
                <a:spcPts val="800"/>
              </a:spcAft>
              <a:buSzPts val="1000"/>
              <a:buNone/>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Steps in data preparation:</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Cleaning: Handling missing values, removing duplicates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Feature selection and engineering</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Splitting data into training, validation, and testing sets</a:t>
            </a:r>
          </a:p>
          <a:p>
            <a:pPr marL="742950" lvl="1" indent="-285750">
              <a:lnSpc>
                <a:spcPct val="115000"/>
              </a:lnSpc>
              <a:spcAft>
                <a:spcPts val="800"/>
              </a:spcAft>
              <a:buSzPts val="1000"/>
              <a:buFont typeface="Courier New" panose="02070309020205020404" pitchFamily="49" charset="0"/>
              <a:buChar char="o"/>
              <a:tabLst>
                <a:tab pos="914400" algn="l"/>
              </a:tabLst>
            </a:pP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lvl="0" indent="0">
              <a:lnSpc>
                <a:spcPct val="115000"/>
              </a:lnSpc>
              <a:spcAft>
                <a:spcPts val="800"/>
              </a:spcAft>
              <a:buSzPts val="1000"/>
              <a:buNone/>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Tools for data preparation:</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Pandas and NumPy in Python</a:t>
            </a:r>
          </a:p>
          <a:p>
            <a:endParaRPr lang="en-GB" dirty="0"/>
          </a:p>
        </p:txBody>
      </p:sp>
    </p:spTree>
    <p:extLst>
      <p:ext uri="{BB962C8B-B14F-4D97-AF65-F5344CB8AC3E}">
        <p14:creationId xmlns:p14="http://schemas.microsoft.com/office/powerpoint/2010/main" val="3931079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23A79-5105-F01D-074C-FA60785366AD}"/>
              </a:ext>
            </a:extLst>
          </p:cNvPr>
          <p:cNvSpPr>
            <a:spLocks noGrp="1"/>
          </p:cNvSpPr>
          <p:nvPr>
            <p:ph type="title"/>
          </p:nvPr>
        </p:nvSpPr>
        <p:spPr/>
        <p:txBody>
          <a:bodyPr>
            <a:normAutofit/>
          </a:bodyPr>
          <a:lstStyle/>
          <a:p>
            <a:r>
              <a:rPr lang="en-GB" b="1" kern="100" dirty="0">
                <a:latin typeface="Aptos" panose="020B0004020202020204" pitchFamily="34" charset="0"/>
                <a:ea typeface="DengXian" panose="02010600030101010101" pitchFamily="2" charset="-122"/>
                <a:cs typeface="Arial" panose="020B0604020202020204" pitchFamily="34" charset="0"/>
              </a:rPr>
              <a:t>Model Selection</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A8C9740B-F064-7EE0-AE69-73C1134A7AC4}"/>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Factors influencing model choice:</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Type of problem (classification, regression, clustering, etc.)</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Data characteristics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Computational resources</a:t>
            </a:r>
          </a:p>
          <a:p>
            <a:pPr marL="742950" lvl="1" indent="-285750">
              <a:lnSpc>
                <a:spcPct val="115000"/>
              </a:lnSpc>
              <a:spcAft>
                <a:spcPts val="800"/>
              </a:spcAft>
              <a:buSzPts val="1000"/>
              <a:buFont typeface="Courier New" panose="02070309020205020404" pitchFamily="49" charset="0"/>
              <a:buChar char="o"/>
              <a:tabLst>
                <a:tab pos="914400" algn="l"/>
              </a:tabLst>
            </a:pP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lvl="0" indent="0">
              <a:lnSpc>
                <a:spcPct val="115000"/>
              </a:lnSpc>
              <a:spcAft>
                <a:spcPts val="800"/>
              </a:spcAft>
              <a:buSzPts val="1000"/>
              <a:buNone/>
              <a:tabLst>
                <a:tab pos="457200" algn="l"/>
              </a:tabLst>
            </a:pPr>
            <a:r>
              <a:rPr lang="en-GB" sz="2400" i="1" kern="100" dirty="0">
                <a:effectLst/>
                <a:latin typeface="Aptos" panose="020B0004020202020204" pitchFamily="34" charset="0"/>
                <a:ea typeface="DengXian" panose="02010600030101010101" pitchFamily="2" charset="-122"/>
                <a:cs typeface="Arial" panose="020B0604020202020204" pitchFamily="34" charset="0"/>
              </a:rPr>
              <a:t>Example</a:t>
            </a:r>
            <a:r>
              <a:rPr lang="en-GB" sz="2400" kern="100" dirty="0">
                <a:effectLst/>
                <a:latin typeface="Aptos" panose="020B0004020202020204" pitchFamily="34" charset="0"/>
                <a:ea typeface="DengXian" panose="02010600030101010101" pitchFamily="2" charset="-122"/>
                <a:cs typeface="Arial" panose="020B0604020202020204" pitchFamily="34" charset="0"/>
              </a:rPr>
              <a:t>: Choosing logistic regression for binary classification</a:t>
            </a:r>
          </a:p>
          <a:p>
            <a:endParaRPr lang="en-GB" dirty="0"/>
          </a:p>
        </p:txBody>
      </p:sp>
    </p:spTree>
    <p:extLst>
      <p:ext uri="{BB962C8B-B14F-4D97-AF65-F5344CB8AC3E}">
        <p14:creationId xmlns:p14="http://schemas.microsoft.com/office/powerpoint/2010/main" val="523914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FD43A-BC10-2C08-8022-DBFB5FD46110}"/>
              </a:ext>
            </a:extLst>
          </p:cNvPr>
          <p:cNvSpPr>
            <a:spLocks noGrp="1"/>
          </p:cNvSpPr>
          <p:nvPr>
            <p:ph type="title"/>
          </p:nvPr>
        </p:nvSpPr>
        <p:spPr/>
        <p:txBody>
          <a:bodyPr>
            <a:normAutofit/>
          </a:bodyPr>
          <a:lstStyle/>
          <a:p>
            <a:r>
              <a:rPr lang="en-GB" b="1" kern="100" dirty="0">
                <a:latin typeface="Aptos" panose="020B0004020202020204" pitchFamily="34" charset="0"/>
                <a:ea typeface="DengXian" panose="02010600030101010101" pitchFamily="2" charset="-122"/>
                <a:cs typeface="Arial" panose="020B0604020202020204" pitchFamily="34" charset="0"/>
              </a:rPr>
              <a:t>Training and Validation</a:t>
            </a:r>
            <a:endParaRPr lang="en-GB" dirty="0"/>
          </a:p>
        </p:txBody>
      </p:sp>
      <p:sp>
        <p:nvSpPr>
          <p:cNvPr id="3" name="Content Placeholder 2">
            <a:extLst>
              <a:ext uri="{FF2B5EF4-FFF2-40B4-BE49-F238E27FC236}">
                <a16:creationId xmlns:a16="http://schemas.microsoft.com/office/drawing/2014/main" id="{B1E92C56-1F54-2F6A-6F6D-C5515A1A88D4}"/>
              </a:ext>
            </a:extLst>
          </p:cNvPr>
          <p:cNvSpPr>
            <a:spLocks noGrp="1"/>
          </p:cNvSpPr>
          <p:nvPr>
            <p:ph idx="1"/>
          </p:nvPr>
        </p:nvSpPr>
        <p:spPr/>
        <p:txBody>
          <a:bodyPr>
            <a:normAutofit fontScale="92500" lnSpcReduction="10000"/>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Importance of splitting data:</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Training set: For learning patterns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Validation set: For tuning hyperparameters</a:t>
            </a:r>
          </a:p>
          <a:p>
            <a:pPr marL="457200" lvl="1" indent="0">
              <a:lnSpc>
                <a:spcPct val="115000"/>
              </a:lnSpc>
              <a:spcAft>
                <a:spcPts val="800"/>
              </a:spcAft>
              <a:buSzPts val="1000"/>
              <a:buNone/>
              <a:tabLst>
                <a:tab pos="914400" algn="l"/>
              </a:tabLst>
            </a:pP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Overfitting and underfitting:</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Definitions and visual examples</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Techniques to mitigate: Regularization, cross-validation</a:t>
            </a:r>
          </a:p>
          <a:p>
            <a:endParaRPr lang="en-GB" dirty="0"/>
          </a:p>
        </p:txBody>
      </p:sp>
    </p:spTree>
    <p:extLst>
      <p:ext uri="{BB962C8B-B14F-4D97-AF65-F5344CB8AC3E}">
        <p14:creationId xmlns:p14="http://schemas.microsoft.com/office/powerpoint/2010/main" val="3762782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4EBF9-3313-9198-D0A0-1F2EDE56D89C}"/>
              </a:ext>
            </a:extLst>
          </p:cNvPr>
          <p:cNvSpPr>
            <a:spLocks noGrp="1"/>
          </p:cNvSpPr>
          <p:nvPr>
            <p:ph type="title"/>
          </p:nvPr>
        </p:nvSpPr>
        <p:spPr/>
        <p:txBody>
          <a:bodyPr>
            <a:normAutofit/>
          </a:bodyPr>
          <a:lstStyle/>
          <a:p>
            <a:r>
              <a:rPr lang="en-GB" b="1" kern="100" dirty="0">
                <a:latin typeface="Aptos" panose="020B0004020202020204" pitchFamily="34" charset="0"/>
                <a:ea typeface="DengXian" panose="02010600030101010101" pitchFamily="2" charset="-122"/>
                <a:cs typeface="Arial" panose="020B0604020202020204" pitchFamily="34" charset="0"/>
              </a:rPr>
              <a:t>Evaluation Metrics</a:t>
            </a:r>
            <a:endParaRPr lang="en-GB" dirty="0"/>
          </a:p>
        </p:txBody>
      </p:sp>
      <p:sp>
        <p:nvSpPr>
          <p:cNvPr id="3" name="Content Placeholder 2">
            <a:extLst>
              <a:ext uri="{FF2B5EF4-FFF2-40B4-BE49-F238E27FC236}">
                <a16:creationId xmlns:a16="http://schemas.microsoft.com/office/drawing/2014/main" id="{DE3B9E84-CC2C-1F57-1D70-986EC00028AC}"/>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Metrics depend on the type of problem:</a:t>
            </a:r>
          </a:p>
          <a:p>
            <a:pPr marL="742950" lvl="1" indent="-285750">
              <a:lnSpc>
                <a:spcPct val="115000"/>
              </a:lnSpc>
              <a:spcAft>
                <a:spcPts val="800"/>
              </a:spcAft>
              <a:buSzPts val="1000"/>
              <a:buFont typeface="Courier New" panose="02070309020205020404" pitchFamily="49" charset="0"/>
              <a:buChar char="o"/>
              <a:tabLst>
                <a:tab pos="914400" algn="l"/>
              </a:tabLst>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Classification</a:t>
            </a:r>
            <a:r>
              <a:rPr lang="en-GB" kern="100" dirty="0">
                <a:effectLst/>
                <a:latin typeface="Aptos" panose="020B0004020202020204" pitchFamily="34" charset="0"/>
                <a:ea typeface="DengXian" panose="02010600030101010101" pitchFamily="2" charset="-122"/>
                <a:cs typeface="Times New Roman" panose="02020603050405020304" pitchFamily="18" charset="0"/>
              </a:rPr>
              <a:t>: Accuracy, precision, recall, F1-score, ROC-AUC</a:t>
            </a:r>
          </a:p>
          <a:p>
            <a:pPr marL="742950" lvl="1" indent="-285750">
              <a:lnSpc>
                <a:spcPct val="115000"/>
              </a:lnSpc>
              <a:spcAft>
                <a:spcPts val="800"/>
              </a:spcAft>
              <a:buSzPts val="1000"/>
              <a:buFont typeface="Courier New" panose="02070309020205020404" pitchFamily="49" charset="0"/>
              <a:buChar char="o"/>
              <a:tabLst>
                <a:tab pos="914400" algn="l"/>
              </a:tabLst>
            </a:pPr>
            <a:r>
              <a:rPr lang="en-GB" b="1" kern="100" dirty="0">
                <a:effectLst/>
                <a:latin typeface="Aptos" panose="020B0004020202020204" pitchFamily="34" charset="0"/>
                <a:ea typeface="DengXian" panose="02010600030101010101" pitchFamily="2" charset="-122"/>
                <a:cs typeface="Times New Roman" panose="02020603050405020304" pitchFamily="18" charset="0"/>
              </a:rPr>
              <a:t>Regression</a:t>
            </a:r>
            <a:r>
              <a:rPr lang="en-GB" kern="100" dirty="0">
                <a:effectLst/>
                <a:latin typeface="Aptos" panose="020B0004020202020204" pitchFamily="34" charset="0"/>
                <a:ea typeface="DengXian" panose="02010600030101010101" pitchFamily="2" charset="-122"/>
                <a:cs typeface="Times New Roman" panose="02020603050405020304" pitchFamily="18" charset="0"/>
              </a:rPr>
              <a:t>: Mean squared error (MSE), mean absolute error (MAE), R-squared</a:t>
            </a:r>
          </a:p>
          <a:p>
            <a:pPr marL="0" lvl="0" indent="0">
              <a:lnSpc>
                <a:spcPct val="115000"/>
              </a:lnSpc>
              <a:spcAft>
                <a:spcPts val="800"/>
              </a:spcAft>
              <a:buSzPts val="1000"/>
              <a:buNone/>
              <a:tabLst>
                <a:tab pos="457200" algn="l"/>
              </a:tabLst>
            </a:pPr>
            <a:endParaRPr lang="en-GB" sz="2800" kern="100" dirty="0">
              <a:effectLst/>
              <a:latin typeface="Aptos" panose="020B0004020202020204" pitchFamily="34" charset="0"/>
              <a:ea typeface="DengXian" panose="02010600030101010101" pitchFamily="2" charset="-122"/>
              <a:cs typeface="Arial" panose="020B0604020202020204" pitchFamily="34" charset="0"/>
            </a:endParaRPr>
          </a:p>
          <a:p>
            <a:pPr marL="0" lvl="0" indent="0">
              <a:lnSpc>
                <a:spcPct val="115000"/>
              </a:lnSpc>
              <a:spcAft>
                <a:spcPts val="800"/>
              </a:spcAft>
              <a:buSzPts val="1000"/>
              <a:buNone/>
              <a:tabLst>
                <a:tab pos="457200" algn="l"/>
              </a:tabLst>
            </a:pPr>
            <a:r>
              <a:rPr lang="en-GB" sz="2800" kern="100" dirty="0">
                <a:effectLst/>
                <a:latin typeface="Aptos" panose="020B0004020202020204" pitchFamily="34" charset="0"/>
                <a:ea typeface="DengXian" panose="02010600030101010101" pitchFamily="2" charset="-122"/>
                <a:cs typeface="Arial" panose="020B0604020202020204" pitchFamily="34" charset="0"/>
              </a:rPr>
              <a:t>Example: Comparing two models using accuracy and F1-score</a:t>
            </a:r>
          </a:p>
          <a:p>
            <a:pPr marL="0" indent="0">
              <a:buNone/>
            </a:pPr>
            <a:endParaRPr lang="en-GB" dirty="0"/>
          </a:p>
        </p:txBody>
      </p:sp>
    </p:spTree>
    <p:extLst>
      <p:ext uri="{BB962C8B-B14F-4D97-AF65-F5344CB8AC3E}">
        <p14:creationId xmlns:p14="http://schemas.microsoft.com/office/powerpoint/2010/main" val="1148507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759C-90C9-45BE-40A6-4F5D55DADECF}"/>
              </a:ext>
            </a:extLst>
          </p:cNvPr>
          <p:cNvSpPr>
            <a:spLocks noGrp="1"/>
          </p:cNvSpPr>
          <p:nvPr>
            <p:ph type="title"/>
          </p:nvPr>
        </p:nvSpPr>
        <p:spPr/>
        <p:txBody>
          <a:bodyPr/>
          <a:lstStyle/>
          <a:p>
            <a:r>
              <a:rPr lang="en-GB" b="1" kern="100" dirty="0">
                <a:latin typeface="Aptos" panose="020B0004020202020204" pitchFamily="34" charset="0"/>
                <a:ea typeface="DengXian" panose="02010600030101010101" pitchFamily="2" charset="-122"/>
                <a:cs typeface="Arial" panose="020B0604020202020204" pitchFamily="34" charset="0"/>
              </a:rPr>
              <a:t>Deployment</a:t>
            </a:r>
            <a:endParaRPr lang="en-GB" dirty="0"/>
          </a:p>
        </p:txBody>
      </p:sp>
      <p:sp>
        <p:nvSpPr>
          <p:cNvPr id="3" name="Content Placeholder 2">
            <a:extLst>
              <a:ext uri="{FF2B5EF4-FFF2-40B4-BE49-F238E27FC236}">
                <a16:creationId xmlns:a16="http://schemas.microsoft.com/office/drawing/2014/main" id="{50BB1507-07C5-418A-A0E7-9BDBD7B45A99}"/>
              </a:ext>
            </a:extLst>
          </p:cNvPr>
          <p:cNvSpPr>
            <a:spLocks noGrp="1"/>
          </p:cNvSpPr>
          <p:nvPr>
            <p:ph idx="1"/>
          </p:nvPr>
        </p:nvSpPr>
        <p:spPr>
          <a:xfrm>
            <a:off x="609600" y="1470484"/>
            <a:ext cx="10972800" cy="3917032"/>
          </a:xfrm>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Steps to deploy an ML model:</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Packaging the model</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Creating an API for inference</a:t>
            </a: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Monitoring model performance in production</a:t>
            </a:r>
          </a:p>
          <a:p>
            <a:pPr marL="742950" lvl="1" indent="-285750">
              <a:lnSpc>
                <a:spcPct val="115000"/>
              </a:lnSpc>
              <a:spcAft>
                <a:spcPts val="800"/>
              </a:spcAft>
              <a:buSzPts val="1000"/>
              <a:buFont typeface="Courier New" panose="02070309020205020404" pitchFamily="49" charset="0"/>
              <a:buChar char="o"/>
              <a:tabLst>
                <a:tab pos="914400" algn="l"/>
              </a:tabLst>
            </a:pP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lvl="0" indent="0">
              <a:lnSpc>
                <a:spcPct val="115000"/>
              </a:lnSpc>
              <a:spcAft>
                <a:spcPts val="800"/>
              </a:spcAft>
              <a:buSzPts val="1000"/>
              <a:buNone/>
              <a:tabLst>
                <a:tab pos="457200" algn="l"/>
              </a:tabLst>
            </a:pPr>
            <a:r>
              <a:rPr lang="en-GB" sz="2400" i="1" kern="100" dirty="0">
                <a:effectLst/>
                <a:latin typeface="Aptos" panose="020B0004020202020204" pitchFamily="34" charset="0"/>
                <a:ea typeface="DengXian" panose="02010600030101010101" pitchFamily="2" charset="-122"/>
                <a:cs typeface="Arial" panose="020B0604020202020204" pitchFamily="34" charset="0"/>
              </a:rPr>
              <a:t>Example</a:t>
            </a:r>
            <a:r>
              <a:rPr lang="en-GB" sz="2400" kern="100" dirty="0">
                <a:effectLst/>
                <a:latin typeface="Aptos" panose="020B0004020202020204" pitchFamily="34" charset="0"/>
                <a:ea typeface="DengXian" panose="02010600030101010101" pitchFamily="2" charset="-122"/>
                <a:cs typeface="Arial" panose="020B0604020202020204" pitchFamily="34" charset="0"/>
              </a:rPr>
              <a:t>: Deploying a recommendation system for an e-commerce platform</a:t>
            </a:r>
          </a:p>
          <a:p>
            <a:endParaRPr lang="en-GB" dirty="0"/>
          </a:p>
        </p:txBody>
      </p:sp>
    </p:spTree>
    <p:extLst>
      <p:ext uri="{BB962C8B-B14F-4D97-AF65-F5344CB8AC3E}">
        <p14:creationId xmlns:p14="http://schemas.microsoft.com/office/powerpoint/2010/main" val="21640004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D2C80-8F69-778F-2F40-3903DE389FCA}"/>
              </a:ext>
            </a:extLst>
          </p:cNvPr>
          <p:cNvSpPr>
            <a:spLocks noGrp="1"/>
          </p:cNvSpPr>
          <p:nvPr>
            <p:ph type="title"/>
          </p:nvPr>
        </p:nvSpPr>
        <p:spPr/>
        <p:txBody>
          <a:bodyPr/>
          <a:lstStyle/>
          <a:p>
            <a:r>
              <a:rPr lang="en-GB" b="1" kern="100" dirty="0">
                <a:latin typeface="Aptos" panose="020B0004020202020204" pitchFamily="34" charset="0"/>
                <a:ea typeface="DengXian" panose="02010600030101010101" pitchFamily="2" charset="-122"/>
                <a:cs typeface="Arial" panose="020B0604020202020204" pitchFamily="34" charset="0"/>
              </a:rPr>
              <a:t>Summary</a:t>
            </a:r>
            <a:endParaRPr lang="en-GB" dirty="0"/>
          </a:p>
        </p:txBody>
      </p:sp>
      <p:sp>
        <p:nvSpPr>
          <p:cNvPr id="3" name="Content Placeholder 2">
            <a:extLst>
              <a:ext uri="{FF2B5EF4-FFF2-40B4-BE49-F238E27FC236}">
                <a16:creationId xmlns:a16="http://schemas.microsoft.com/office/drawing/2014/main" id="{D60265F8-5165-DEDD-B7CD-9ACEA0C250EF}"/>
              </a:ext>
            </a:extLst>
          </p:cNvPr>
          <p:cNvSpPr>
            <a:spLocks noGrp="1"/>
          </p:cNvSpPr>
          <p:nvPr>
            <p:ph idx="1"/>
          </p:nvPr>
        </p:nvSpPr>
        <p:spPr/>
        <p:txBody>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A well-defined workflow ensures effective ML model development.</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Data preparation and model evaluation are critical for success.</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Choosing the right evaluation metrics is key to selecting the best model.</a:t>
            </a:r>
          </a:p>
          <a:p>
            <a:pPr marL="342900" lvl="0" indent="-342900">
              <a:lnSpc>
                <a:spcPct val="115000"/>
              </a:lnSpc>
              <a:spcAft>
                <a:spcPts val="800"/>
              </a:spcAft>
              <a:buSzPts val="1000"/>
              <a:buFont typeface="Symbol" panose="05050102010706020507" pitchFamily="18" charset="2"/>
              <a:buChar char=""/>
              <a:tabLst>
                <a:tab pos="457200" algn="l"/>
              </a:tabLst>
            </a:pPr>
            <a:r>
              <a:rPr lang="en-GB" sz="2400" kern="100" dirty="0">
                <a:effectLst/>
                <a:latin typeface="Aptos" panose="020B0004020202020204" pitchFamily="34" charset="0"/>
                <a:ea typeface="DengXian" panose="02010600030101010101" pitchFamily="2" charset="-122"/>
                <a:cs typeface="Arial" panose="020B0604020202020204" pitchFamily="34" charset="0"/>
              </a:rPr>
              <a:t>Deployment involves more than just delivering predictions.</a:t>
            </a:r>
          </a:p>
          <a:p>
            <a:endParaRPr lang="en-GB" dirty="0"/>
          </a:p>
        </p:txBody>
      </p:sp>
    </p:spTree>
    <p:extLst>
      <p:ext uri="{BB962C8B-B14F-4D97-AF65-F5344CB8AC3E}">
        <p14:creationId xmlns:p14="http://schemas.microsoft.com/office/powerpoint/2010/main" val="659089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6000" b="1" dirty="0"/>
              <a:t>Algorithms</a:t>
            </a:r>
            <a:endParaRPr lang="en-GB" sz="6000" b="1" dirty="0"/>
          </a:p>
        </p:txBody>
      </p:sp>
      <p:pic>
        <p:nvPicPr>
          <p:cNvPr id="4" name="Content Placeholder 3">
            <a:extLst>
              <a:ext uri="{FF2B5EF4-FFF2-40B4-BE49-F238E27FC236}">
                <a16:creationId xmlns:a16="http://schemas.microsoft.com/office/drawing/2014/main" id="{2D6C6FDB-444E-5463-1CB5-4609BB5147B4}"/>
              </a:ext>
            </a:extLst>
          </p:cNvPr>
          <p:cNvPicPr>
            <a:picLocks noGrp="1" noChangeAspect="1"/>
          </p:cNvPicPr>
          <p:nvPr>
            <p:ph idx="1"/>
          </p:nvPr>
        </p:nvPicPr>
        <p:blipFill>
          <a:blip r:embed="rId3"/>
          <a:stretch>
            <a:fillRect/>
          </a:stretch>
        </p:blipFill>
        <p:spPr>
          <a:xfrm>
            <a:off x="173432" y="1500888"/>
            <a:ext cx="8559601" cy="3856224"/>
          </a:xfrm>
        </p:spPr>
      </p:pic>
      <p:sp>
        <p:nvSpPr>
          <p:cNvPr id="6" name="TextBox 5">
            <a:extLst>
              <a:ext uri="{FF2B5EF4-FFF2-40B4-BE49-F238E27FC236}">
                <a16:creationId xmlns:a16="http://schemas.microsoft.com/office/drawing/2014/main" id="{82C74043-1BF6-6A2E-CB02-1BF23CB2B9B7}"/>
              </a:ext>
            </a:extLst>
          </p:cNvPr>
          <p:cNvSpPr txBox="1"/>
          <p:nvPr/>
        </p:nvSpPr>
        <p:spPr>
          <a:xfrm>
            <a:off x="7849456" y="1452286"/>
            <a:ext cx="4251306" cy="3662541"/>
          </a:xfrm>
          <a:prstGeom prst="rect">
            <a:avLst/>
          </a:prstGeom>
          <a:noFill/>
        </p:spPr>
        <p:txBody>
          <a:bodyPr wrap="square" rtlCol="0">
            <a:spAutoFit/>
          </a:bodyPr>
          <a:lstStyle/>
          <a:p>
            <a:r>
              <a:rPr lang="en-US" sz="3200" b="1" dirty="0"/>
              <a:t>In the way an Expert System works:</a:t>
            </a:r>
          </a:p>
          <a:p>
            <a:pPr marL="914400" lvl="1" indent="-457200">
              <a:buFont typeface="Arial" panose="020B0604020202020204" pitchFamily="34" charset="0"/>
              <a:buChar char="•"/>
            </a:pPr>
            <a:r>
              <a:rPr lang="en-GB" sz="2400" b="1" dirty="0"/>
              <a:t>Based on the rules, and using the data, the algorithm will classify an outcome.</a:t>
            </a:r>
          </a:p>
          <a:p>
            <a:pPr marL="914400" lvl="1" indent="-457200">
              <a:buFont typeface="Arial" panose="020B0604020202020204" pitchFamily="34" charset="0"/>
              <a:buChar char="•"/>
            </a:pPr>
            <a:r>
              <a:rPr lang="en-GB" sz="2400" b="1" dirty="0"/>
              <a:t>The algorithm will never change unless </a:t>
            </a:r>
            <a:r>
              <a:rPr lang="en-GB" sz="2400" b="1" dirty="0" err="1"/>
              <a:t>programatically</a:t>
            </a:r>
            <a:r>
              <a:rPr lang="en-GB" sz="2400" b="1" dirty="0"/>
              <a:t>.</a:t>
            </a:r>
          </a:p>
        </p:txBody>
      </p:sp>
    </p:spTree>
    <p:extLst>
      <p:ext uri="{BB962C8B-B14F-4D97-AF65-F5344CB8AC3E}">
        <p14:creationId xmlns:p14="http://schemas.microsoft.com/office/powerpoint/2010/main" val="1088472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82AE437-BC6A-BA41-03E2-9B862E657DB0}"/>
              </a:ext>
            </a:extLst>
          </p:cNvPr>
          <p:cNvPicPr>
            <a:picLocks noChangeAspect="1"/>
          </p:cNvPicPr>
          <p:nvPr/>
        </p:nvPicPr>
        <p:blipFill>
          <a:blip r:embed="rId3"/>
          <a:stretch>
            <a:fillRect/>
          </a:stretch>
        </p:blipFill>
        <p:spPr>
          <a:xfrm>
            <a:off x="154495" y="1627211"/>
            <a:ext cx="8360756" cy="332493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1934" y="202448"/>
            <a:ext cx="11481847" cy="1325563"/>
          </a:xfrm>
        </p:spPr>
        <p:txBody>
          <a:bodyPr>
            <a:normAutofit/>
          </a:bodyPr>
          <a:lstStyle/>
          <a:p>
            <a:pPr algn="ctr"/>
            <a:r>
              <a:rPr lang="en-US" sz="6000" b="1" dirty="0"/>
              <a:t>ML Algorithms to Models</a:t>
            </a:r>
            <a:endParaRPr lang="en-GB" sz="6000" b="1" dirty="0"/>
          </a:p>
        </p:txBody>
      </p:sp>
      <p:sp>
        <p:nvSpPr>
          <p:cNvPr id="3" name="Content Placeholder 2">
            <a:extLst>
              <a:ext uri="{FF2B5EF4-FFF2-40B4-BE49-F238E27FC236}">
                <a16:creationId xmlns:a16="http://schemas.microsoft.com/office/drawing/2014/main" id="{536C65B7-1026-E46C-AD7B-3A90FA5422A1}"/>
              </a:ext>
            </a:extLst>
          </p:cNvPr>
          <p:cNvSpPr>
            <a:spLocks noGrp="1"/>
          </p:cNvSpPr>
          <p:nvPr>
            <p:ph idx="1"/>
          </p:nvPr>
        </p:nvSpPr>
        <p:spPr>
          <a:xfrm>
            <a:off x="8332342" y="1627211"/>
            <a:ext cx="3504581" cy="4111851"/>
          </a:xfrm>
        </p:spPr>
        <p:txBody>
          <a:bodyPr>
            <a:normAutofit fontScale="92500"/>
          </a:bodyPr>
          <a:lstStyle/>
          <a:p>
            <a:r>
              <a:rPr lang="en-US" sz="2400" dirty="0"/>
              <a:t>ML Algorithm uses the data to tune a parameter</a:t>
            </a:r>
          </a:p>
          <a:p>
            <a:r>
              <a:rPr lang="en-US" sz="2400" dirty="0"/>
              <a:t>Matches the input results with predicted results</a:t>
            </a:r>
          </a:p>
          <a:p>
            <a:r>
              <a:rPr lang="en-GB" sz="2400" dirty="0"/>
              <a:t>ML Model can be continuously trained and used to predict outcomes / values</a:t>
            </a:r>
          </a:p>
          <a:p>
            <a:r>
              <a:rPr lang="en-GB" sz="2400" dirty="0"/>
              <a:t>ML Model will keep changing to minimise the difference between actual and predicted results.</a:t>
            </a:r>
          </a:p>
        </p:txBody>
      </p:sp>
    </p:spTree>
    <p:extLst>
      <p:ext uri="{BB962C8B-B14F-4D97-AF65-F5344CB8AC3E}">
        <p14:creationId xmlns:p14="http://schemas.microsoft.com/office/powerpoint/2010/main" val="3940967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ML Algorithms and Models</a:t>
            </a:r>
            <a:endParaRPr lang="en-GB" sz="5400" b="1" dirty="0"/>
          </a:p>
        </p:txBody>
      </p:sp>
      <p:pic>
        <p:nvPicPr>
          <p:cNvPr id="4" name="Picture 3">
            <a:extLst>
              <a:ext uri="{FF2B5EF4-FFF2-40B4-BE49-F238E27FC236}">
                <a16:creationId xmlns:a16="http://schemas.microsoft.com/office/drawing/2014/main" id="{D1F94691-BAE9-2522-AE7B-A8CE2F993656}"/>
              </a:ext>
            </a:extLst>
          </p:cNvPr>
          <p:cNvPicPr>
            <a:picLocks noChangeAspect="1"/>
          </p:cNvPicPr>
          <p:nvPr/>
        </p:nvPicPr>
        <p:blipFill>
          <a:blip r:embed="rId3"/>
          <a:stretch>
            <a:fillRect/>
          </a:stretch>
        </p:blipFill>
        <p:spPr>
          <a:xfrm>
            <a:off x="1169476" y="1512572"/>
            <a:ext cx="9853048" cy="3832855"/>
          </a:xfrm>
          <a:prstGeom prst="rect">
            <a:avLst/>
          </a:prstGeom>
        </p:spPr>
      </p:pic>
    </p:spTree>
    <p:extLst>
      <p:ext uri="{BB962C8B-B14F-4D97-AF65-F5344CB8AC3E}">
        <p14:creationId xmlns:p14="http://schemas.microsoft.com/office/powerpoint/2010/main" val="1674170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Machine Learning Categories</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p:txBody>
          <a:bodyPr>
            <a:normAutofit/>
          </a:bodyPr>
          <a:lstStyle/>
          <a:p>
            <a:pPr lvl="1"/>
            <a:r>
              <a:rPr lang="en-US" sz="3200" b="1" dirty="0"/>
              <a:t>There are Four main categories within ML:</a:t>
            </a:r>
          </a:p>
          <a:p>
            <a:pPr lvl="2"/>
            <a:endParaRPr lang="en-GB" sz="2800" dirty="0"/>
          </a:p>
          <a:p>
            <a:pPr lvl="2"/>
            <a:r>
              <a:rPr lang="en-GB" sz="2800" dirty="0"/>
              <a:t>Supervised Learning</a:t>
            </a:r>
          </a:p>
          <a:p>
            <a:pPr lvl="2"/>
            <a:r>
              <a:rPr lang="en-GB" sz="2800" dirty="0"/>
              <a:t>Unsupervised Learning</a:t>
            </a:r>
          </a:p>
          <a:p>
            <a:pPr lvl="2"/>
            <a:r>
              <a:rPr lang="en-GB" sz="2800" dirty="0"/>
              <a:t>Semi-Supervised</a:t>
            </a:r>
          </a:p>
          <a:p>
            <a:pPr lvl="2"/>
            <a:r>
              <a:rPr lang="en-GB" sz="2800" dirty="0"/>
              <a:t>Reinforcement Learning</a:t>
            </a:r>
          </a:p>
        </p:txBody>
      </p:sp>
    </p:spTree>
    <p:extLst>
      <p:ext uri="{BB962C8B-B14F-4D97-AF65-F5344CB8AC3E}">
        <p14:creationId xmlns:p14="http://schemas.microsoft.com/office/powerpoint/2010/main" val="3820856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Machine Learning Categories</a:t>
            </a:r>
            <a:endParaRPr lang="en-GB" sz="5400" b="1" dirty="0"/>
          </a:p>
        </p:txBody>
      </p:sp>
      <p:pic>
        <p:nvPicPr>
          <p:cNvPr id="6" name="Content Placeholder 5">
            <a:extLst>
              <a:ext uri="{FF2B5EF4-FFF2-40B4-BE49-F238E27FC236}">
                <a16:creationId xmlns:a16="http://schemas.microsoft.com/office/drawing/2014/main" id="{655F1974-D2C8-AFB4-C13E-A5C1A7B8C98E}"/>
              </a:ext>
            </a:extLst>
          </p:cNvPr>
          <p:cNvPicPr>
            <a:picLocks noGrp="1" noChangeAspect="1"/>
          </p:cNvPicPr>
          <p:nvPr>
            <p:ph idx="1"/>
          </p:nvPr>
        </p:nvPicPr>
        <p:blipFill>
          <a:blip r:embed="rId3"/>
          <a:stretch>
            <a:fillRect/>
          </a:stretch>
        </p:blipFill>
        <p:spPr>
          <a:xfrm>
            <a:off x="1044994" y="1335641"/>
            <a:ext cx="10102011" cy="4408150"/>
          </a:xfrm>
          <a:prstGeom prst="rect">
            <a:avLst/>
          </a:prstGeom>
        </p:spPr>
      </p:pic>
      <p:sp>
        <p:nvSpPr>
          <p:cNvPr id="7" name="TextBox 6">
            <a:extLst>
              <a:ext uri="{FF2B5EF4-FFF2-40B4-BE49-F238E27FC236}">
                <a16:creationId xmlns:a16="http://schemas.microsoft.com/office/drawing/2014/main" id="{3A2E7812-B72E-C810-C3A0-327AB5EEC9FD}"/>
              </a:ext>
            </a:extLst>
          </p:cNvPr>
          <p:cNvSpPr txBox="1"/>
          <p:nvPr/>
        </p:nvSpPr>
        <p:spPr>
          <a:xfrm>
            <a:off x="2171271" y="6492875"/>
            <a:ext cx="7849455" cy="307777"/>
          </a:xfrm>
          <a:prstGeom prst="rect">
            <a:avLst/>
          </a:prstGeom>
          <a:noFill/>
        </p:spPr>
        <p:txBody>
          <a:bodyPr wrap="square" rtlCol="0">
            <a:spAutoFit/>
          </a:bodyPr>
          <a:lstStyle/>
          <a:p>
            <a:r>
              <a:rPr lang="en-GB" sz="1400" dirty="0">
                <a:solidFill>
                  <a:schemeClr val="bg1"/>
                </a:solidFill>
              </a:rPr>
              <a:t>https://towardsdatascience.com/types-of-machine-learning-algorithms-you-should-know-953a08248861</a:t>
            </a:r>
          </a:p>
        </p:txBody>
      </p:sp>
    </p:spTree>
    <p:extLst>
      <p:ext uri="{BB962C8B-B14F-4D97-AF65-F5344CB8AC3E}">
        <p14:creationId xmlns:p14="http://schemas.microsoft.com/office/powerpoint/2010/main" val="13515603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Supervised Machine Learning</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0" y="1483371"/>
            <a:ext cx="6546014" cy="3891258"/>
          </a:xfrm>
        </p:spPr>
        <p:txBody>
          <a:bodyPr>
            <a:normAutofit fontScale="92500" lnSpcReduction="20000"/>
          </a:bodyPr>
          <a:lstStyle/>
          <a:p>
            <a:pPr lvl="1"/>
            <a:r>
              <a:rPr lang="en-US" sz="3200" dirty="0"/>
              <a:t>The algorithm is trained on human-labelled data. The more samples you provide a supervised learning algorithm, the more precise it becomes in classifying new data.</a:t>
            </a:r>
          </a:p>
          <a:p>
            <a:pPr lvl="1"/>
            <a:endParaRPr lang="en-US" sz="3200" dirty="0"/>
          </a:p>
          <a:p>
            <a:pPr lvl="1"/>
            <a:r>
              <a:rPr lang="en-US" sz="3200" b="1" dirty="0"/>
              <a:t>This solves:</a:t>
            </a:r>
          </a:p>
          <a:p>
            <a:pPr lvl="2"/>
            <a:r>
              <a:rPr lang="en-GB" sz="2800" dirty="0"/>
              <a:t>Classification – Predicting discrete values</a:t>
            </a:r>
          </a:p>
          <a:p>
            <a:pPr lvl="2"/>
            <a:r>
              <a:rPr lang="en-GB" sz="2800" dirty="0"/>
              <a:t>Regression – Predicting continuous values</a:t>
            </a:r>
          </a:p>
        </p:txBody>
      </p:sp>
      <p:sp>
        <p:nvSpPr>
          <p:cNvPr id="2" name="TextBox 1">
            <a:extLst>
              <a:ext uri="{FF2B5EF4-FFF2-40B4-BE49-F238E27FC236}">
                <a16:creationId xmlns:a16="http://schemas.microsoft.com/office/drawing/2014/main" id="{CDB831F3-3E2B-E050-6478-6710168E67D6}"/>
              </a:ext>
            </a:extLst>
          </p:cNvPr>
          <p:cNvSpPr txBox="1"/>
          <p:nvPr/>
        </p:nvSpPr>
        <p:spPr>
          <a:xfrm>
            <a:off x="6546013" y="1483371"/>
            <a:ext cx="5645987" cy="3816429"/>
          </a:xfrm>
          <a:prstGeom prst="rect">
            <a:avLst/>
          </a:prstGeom>
          <a:noFill/>
        </p:spPr>
        <p:txBody>
          <a:bodyPr wrap="square" rtlCol="0">
            <a:spAutoFit/>
          </a:bodyPr>
          <a:lstStyle/>
          <a:p>
            <a:pPr marL="285750" indent="-285750">
              <a:buFont typeface="Arial" panose="020B0604020202020204" pitchFamily="34" charset="0"/>
              <a:buChar char="•"/>
            </a:pPr>
            <a:r>
              <a:rPr lang="en-US" sz="2800" b="1" dirty="0"/>
              <a:t>Common Supervised ML Algorithms</a:t>
            </a:r>
            <a:r>
              <a:rPr lang="en-US" dirty="0"/>
              <a:t>:</a:t>
            </a:r>
          </a:p>
          <a:p>
            <a:pPr marL="742950" lvl="1" indent="-285750">
              <a:buFont typeface="Arial" panose="020B0604020202020204" pitchFamily="34" charset="0"/>
              <a:buChar char="•"/>
            </a:pPr>
            <a:r>
              <a:rPr lang="en-US" sz="2400" dirty="0"/>
              <a:t>Nearest </a:t>
            </a:r>
            <a:r>
              <a:rPr lang="en-US" sz="2400" dirty="0" err="1"/>
              <a:t>Neighbour</a:t>
            </a:r>
            <a:r>
              <a:rPr lang="en-US" sz="2400" dirty="0"/>
              <a:t> (KNN)</a:t>
            </a:r>
          </a:p>
          <a:p>
            <a:pPr marL="742950" lvl="1" indent="-285750">
              <a:buFont typeface="Arial" panose="020B0604020202020204" pitchFamily="34" charset="0"/>
              <a:buChar char="•"/>
            </a:pPr>
            <a:r>
              <a:rPr lang="en-US" sz="2400" dirty="0"/>
              <a:t>Naïve Bayes</a:t>
            </a:r>
          </a:p>
          <a:p>
            <a:pPr marL="742950" lvl="1" indent="-285750">
              <a:buFont typeface="Arial" panose="020B0604020202020204" pitchFamily="34" charset="0"/>
              <a:buChar char="•"/>
            </a:pPr>
            <a:r>
              <a:rPr lang="en-US" sz="2400" dirty="0"/>
              <a:t>Decision Trees</a:t>
            </a:r>
          </a:p>
          <a:p>
            <a:pPr marL="742950" lvl="1" indent="-285750">
              <a:buFont typeface="Arial" panose="020B0604020202020204" pitchFamily="34" charset="0"/>
              <a:buChar char="•"/>
            </a:pPr>
            <a:r>
              <a:rPr lang="en-US" sz="2400" dirty="0"/>
              <a:t>Linear Regression</a:t>
            </a:r>
          </a:p>
          <a:p>
            <a:pPr marL="742950" lvl="1" indent="-285750">
              <a:buFont typeface="Arial" panose="020B0604020202020204" pitchFamily="34" charset="0"/>
              <a:buChar char="•"/>
            </a:pPr>
            <a:r>
              <a:rPr lang="en-US" sz="2400" dirty="0"/>
              <a:t>Support Vector Machines (SVM)</a:t>
            </a:r>
          </a:p>
          <a:p>
            <a:pPr marL="742950" lvl="1" indent="-285750">
              <a:buFont typeface="Arial" panose="020B0604020202020204" pitchFamily="34" charset="0"/>
              <a:buChar char="•"/>
            </a:pPr>
            <a:r>
              <a:rPr lang="en-US" sz="2400" dirty="0"/>
              <a:t>Neural Networks (Multi-Layer Perceptron)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459566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39093"/>
            <a:ext cx="11481847" cy="1325563"/>
          </a:xfrm>
        </p:spPr>
        <p:txBody>
          <a:bodyPr>
            <a:normAutofit/>
          </a:bodyPr>
          <a:lstStyle/>
          <a:p>
            <a:pPr algn="ctr"/>
            <a:r>
              <a:rPr lang="en-US" sz="5400" b="1"/>
              <a:t>Supervised Machine Learning</a:t>
            </a:r>
            <a:endParaRPr lang="en-GB" sz="5400" b="1" dirty="0"/>
          </a:p>
        </p:txBody>
      </p:sp>
      <p:pic>
        <p:nvPicPr>
          <p:cNvPr id="8" name="Content Placeholder 7">
            <a:extLst>
              <a:ext uri="{FF2B5EF4-FFF2-40B4-BE49-F238E27FC236}">
                <a16:creationId xmlns:a16="http://schemas.microsoft.com/office/drawing/2014/main" id="{D553AF9F-462A-47CB-AF9A-B8D412B27BD5}"/>
              </a:ext>
            </a:extLst>
          </p:cNvPr>
          <p:cNvPicPr>
            <a:picLocks noGrp="1" noChangeAspect="1"/>
          </p:cNvPicPr>
          <p:nvPr>
            <p:ph idx="1"/>
          </p:nvPr>
        </p:nvPicPr>
        <p:blipFill>
          <a:blip r:embed="rId3"/>
          <a:stretch>
            <a:fillRect/>
          </a:stretch>
        </p:blipFill>
        <p:spPr>
          <a:xfrm>
            <a:off x="2699428" y="1146928"/>
            <a:ext cx="6793143" cy="4564144"/>
          </a:xfrm>
        </p:spPr>
      </p:pic>
      <p:sp>
        <p:nvSpPr>
          <p:cNvPr id="9" name="TextBox 8">
            <a:extLst>
              <a:ext uri="{FF2B5EF4-FFF2-40B4-BE49-F238E27FC236}">
                <a16:creationId xmlns:a16="http://schemas.microsoft.com/office/drawing/2014/main" id="{53EF9AB3-9092-025F-0FA8-0227DB307955}"/>
              </a:ext>
            </a:extLst>
          </p:cNvPr>
          <p:cNvSpPr txBox="1"/>
          <p:nvPr/>
        </p:nvSpPr>
        <p:spPr>
          <a:xfrm>
            <a:off x="1315092" y="1633591"/>
            <a:ext cx="1089060" cy="369332"/>
          </a:xfrm>
          <a:prstGeom prst="rect">
            <a:avLst/>
          </a:prstGeom>
          <a:noFill/>
        </p:spPr>
        <p:txBody>
          <a:bodyPr wrap="square" rtlCol="0">
            <a:spAutoFit/>
          </a:bodyPr>
          <a:lstStyle/>
          <a:p>
            <a:r>
              <a:rPr lang="en-US" b="1" dirty="0">
                <a:solidFill>
                  <a:srgbClr val="FF0000"/>
                </a:solidFill>
              </a:rPr>
              <a:t>Train</a:t>
            </a:r>
            <a:endParaRPr lang="en-GB" b="1" dirty="0">
              <a:solidFill>
                <a:srgbClr val="FF0000"/>
              </a:solidFill>
            </a:endParaRPr>
          </a:p>
        </p:txBody>
      </p:sp>
      <p:sp>
        <p:nvSpPr>
          <p:cNvPr id="10" name="TextBox 9">
            <a:extLst>
              <a:ext uri="{FF2B5EF4-FFF2-40B4-BE49-F238E27FC236}">
                <a16:creationId xmlns:a16="http://schemas.microsoft.com/office/drawing/2014/main" id="{846CE762-63E7-1298-557A-1D55101575E6}"/>
              </a:ext>
            </a:extLst>
          </p:cNvPr>
          <p:cNvSpPr txBox="1"/>
          <p:nvPr/>
        </p:nvSpPr>
        <p:spPr>
          <a:xfrm>
            <a:off x="1315092" y="3323547"/>
            <a:ext cx="1006867" cy="369332"/>
          </a:xfrm>
          <a:prstGeom prst="rect">
            <a:avLst/>
          </a:prstGeom>
          <a:noFill/>
        </p:spPr>
        <p:txBody>
          <a:bodyPr wrap="square" rtlCol="0">
            <a:spAutoFit/>
          </a:bodyPr>
          <a:lstStyle/>
          <a:p>
            <a:r>
              <a:rPr lang="en-US" b="1" dirty="0">
                <a:solidFill>
                  <a:srgbClr val="FF0000"/>
                </a:solidFill>
              </a:rPr>
              <a:t>Predict</a:t>
            </a:r>
            <a:endParaRPr lang="en-GB" b="1" dirty="0">
              <a:solidFill>
                <a:srgbClr val="FF0000"/>
              </a:solidFill>
            </a:endParaRPr>
          </a:p>
        </p:txBody>
      </p:sp>
      <p:sp>
        <p:nvSpPr>
          <p:cNvPr id="11" name="TextBox 10">
            <a:extLst>
              <a:ext uri="{FF2B5EF4-FFF2-40B4-BE49-F238E27FC236}">
                <a16:creationId xmlns:a16="http://schemas.microsoft.com/office/drawing/2014/main" id="{8CDCD4A3-A30F-007C-C2B1-4321814AE90D}"/>
              </a:ext>
            </a:extLst>
          </p:cNvPr>
          <p:cNvSpPr txBox="1"/>
          <p:nvPr/>
        </p:nvSpPr>
        <p:spPr>
          <a:xfrm>
            <a:off x="1315091" y="4685268"/>
            <a:ext cx="1006867" cy="646331"/>
          </a:xfrm>
          <a:prstGeom prst="rect">
            <a:avLst/>
          </a:prstGeom>
          <a:noFill/>
        </p:spPr>
        <p:txBody>
          <a:bodyPr wrap="square" rtlCol="0">
            <a:spAutoFit/>
          </a:bodyPr>
          <a:lstStyle/>
          <a:p>
            <a:r>
              <a:rPr lang="en-US" b="1" dirty="0">
                <a:solidFill>
                  <a:srgbClr val="FF0000"/>
                </a:solidFill>
              </a:rPr>
              <a:t>Validate / test</a:t>
            </a:r>
            <a:endParaRPr lang="en-GB" b="1" dirty="0">
              <a:solidFill>
                <a:srgbClr val="FF0000"/>
              </a:solidFill>
            </a:endParaRPr>
          </a:p>
        </p:txBody>
      </p:sp>
    </p:spTree>
    <p:extLst>
      <p:ext uri="{BB962C8B-B14F-4D97-AF65-F5344CB8AC3E}">
        <p14:creationId xmlns:p14="http://schemas.microsoft.com/office/powerpoint/2010/main" val="11229701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Unsupervised Machine Learning</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0" y="1483371"/>
            <a:ext cx="6546014" cy="3891258"/>
          </a:xfrm>
        </p:spPr>
        <p:txBody>
          <a:bodyPr>
            <a:normAutofit fontScale="92500" lnSpcReduction="10000"/>
          </a:bodyPr>
          <a:lstStyle/>
          <a:p>
            <a:pPr lvl="1"/>
            <a:r>
              <a:rPr lang="en-US" sz="3000" dirty="0"/>
              <a:t>The algorithm is trained on </a:t>
            </a:r>
            <a:r>
              <a:rPr lang="en-US" sz="3000" dirty="0" err="1"/>
              <a:t>unlabelled</a:t>
            </a:r>
            <a:r>
              <a:rPr lang="en-US" sz="3000" dirty="0"/>
              <a:t> data and letting it find patterns by itself. You provide the input but not labels, and let the machine infer qualities that algorithm ingests the data, draws inferences, and finds patterns.</a:t>
            </a:r>
          </a:p>
          <a:p>
            <a:pPr lvl="1"/>
            <a:r>
              <a:rPr lang="en-US" sz="3200" b="1" dirty="0"/>
              <a:t>This solves:</a:t>
            </a:r>
          </a:p>
          <a:p>
            <a:pPr lvl="2"/>
            <a:r>
              <a:rPr lang="en-GB" sz="2800" dirty="0"/>
              <a:t>Class Identity</a:t>
            </a:r>
          </a:p>
          <a:p>
            <a:pPr lvl="2"/>
            <a:r>
              <a:rPr lang="en-GB" sz="2800" dirty="0"/>
              <a:t>Clustering</a:t>
            </a:r>
          </a:p>
        </p:txBody>
      </p:sp>
      <p:sp>
        <p:nvSpPr>
          <p:cNvPr id="2" name="TextBox 1">
            <a:extLst>
              <a:ext uri="{FF2B5EF4-FFF2-40B4-BE49-F238E27FC236}">
                <a16:creationId xmlns:a16="http://schemas.microsoft.com/office/drawing/2014/main" id="{CDB831F3-3E2B-E050-6478-6710168E67D6}"/>
              </a:ext>
            </a:extLst>
          </p:cNvPr>
          <p:cNvSpPr txBox="1"/>
          <p:nvPr/>
        </p:nvSpPr>
        <p:spPr>
          <a:xfrm>
            <a:off x="6546013" y="1483371"/>
            <a:ext cx="5645987" cy="1969770"/>
          </a:xfrm>
          <a:prstGeom prst="rect">
            <a:avLst/>
          </a:prstGeom>
          <a:noFill/>
        </p:spPr>
        <p:txBody>
          <a:bodyPr wrap="square" rtlCol="0">
            <a:spAutoFit/>
          </a:bodyPr>
          <a:lstStyle/>
          <a:p>
            <a:pPr marL="285750" indent="-285750">
              <a:buFont typeface="Arial" panose="020B0604020202020204" pitchFamily="34" charset="0"/>
              <a:buChar char="•"/>
            </a:pPr>
            <a:r>
              <a:rPr lang="en-US" sz="2800" b="1" dirty="0"/>
              <a:t>Common Unsupervised ML Algorithms</a:t>
            </a:r>
            <a:r>
              <a:rPr lang="en-US" dirty="0"/>
              <a:t>:</a:t>
            </a:r>
          </a:p>
          <a:p>
            <a:pPr marL="742950" lvl="1" indent="-285750">
              <a:buFont typeface="Arial" panose="020B0604020202020204" pitchFamily="34" charset="0"/>
              <a:buChar char="•"/>
            </a:pPr>
            <a:r>
              <a:rPr lang="en-US" sz="2400" dirty="0"/>
              <a:t>K-Means Clustering</a:t>
            </a:r>
          </a:p>
          <a:p>
            <a:pPr marL="742950" lvl="1" indent="-285750">
              <a:buFont typeface="Arial" panose="020B0604020202020204" pitchFamily="34" charset="0"/>
              <a:buChar char="•"/>
            </a:pPr>
            <a:r>
              <a:rPr lang="en-US" sz="2400" dirty="0"/>
              <a:t>Association Rules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9822546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5" y="139093"/>
            <a:ext cx="11481847" cy="1325563"/>
          </a:xfrm>
        </p:spPr>
        <p:txBody>
          <a:bodyPr>
            <a:normAutofit/>
          </a:bodyPr>
          <a:lstStyle/>
          <a:p>
            <a:pPr algn="ctr"/>
            <a:r>
              <a:rPr lang="en-US" sz="5400" b="1" dirty="0"/>
              <a:t>Unsupervised Machine Learning</a:t>
            </a:r>
            <a:endParaRPr lang="en-GB" sz="5400" b="1" dirty="0"/>
          </a:p>
        </p:txBody>
      </p:sp>
      <p:pic>
        <p:nvPicPr>
          <p:cNvPr id="8" name="Content Placeholder 7">
            <a:extLst>
              <a:ext uri="{FF2B5EF4-FFF2-40B4-BE49-F238E27FC236}">
                <a16:creationId xmlns:a16="http://schemas.microsoft.com/office/drawing/2014/main" id="{DD242B36-12F4-9525-67EB-67214D3B7D13}"/>
              </a:ext>
            </a:extLst>
          </p:cNvPr>
          <p:cNvPicPr>
            <a:picLocks noGrp="1" noChangeAspect="1"/>
          </p:cNvPicPr>
          <p:nvPr>
            <p:ph idx="1"/>
          </p:nvPr>
        </p:nvPicPr>
        <p:blipFill>
          <a:blip r:embed="rId3"/>
          <a:srcRect/>
          <a:stretch/>
        </p:blipFill>
        <p:spPr>
          <a:xfrm>
            <a:off x="2730545" y="1127156"/>
            <a:ext cx="6730909" cy="4603687"/>
          </a:xfrm>
        </p:spPr>
      </p:pic>
      <p:sp>
        <p:nvSpPr>
          <p:cNvPr id="9" name="TextBox 8">
            <a:extLst>
              <a:ext uri="{FF2B5EF4-FFF2-40B4-BE49-F238E27FC236}">
                <a16:creationId xmlns:a16="http://schemas.microsoft.com/office/drawing/2014/main" id="{B5685C1B-011E-32E4-55E9-94D7FDBE210A}"/>
              </a:ext>
            </a:extLst>
          </p:cNvPr>
          <p:cNvSpPr txBox="1"/>
          <p:nvPr/>
        </p:nvSpPr>
        <p:spPr>
          <a:xfrm>
            <a:off x="1315092" y="1633591"/>
            <a:ext cx="1089060" cy="369332"/>
          </a:xfrm>
          <a:prstGeom prst="rect">
            <a:avLst/>
          </a:prstGeom>
          <a:noFill/>
        </p:spPr>
        <p:txBody>
          <a:bodyPr wrap="square" rtlCol="0">
            <a:spAutoFit/>
          </a:bodyPr>
          <a:lstStyle/>
          <a:p>
            <a:r>
              <a:rPr lang="en-US" b="1" dirty="0">
                <a:solidFill>
                  <a:srgbClr val="FF0000"/>
                </a:solidFill>
              </a:rPr>
              <a:t>Train</a:t>
            </a:r>
            <a:endParaRPr lang="en-GB" b="1" dirty="0">
              <a:solidFill>
                <a:srgbClr val="FF0000"/>
              </a:solidFill>
            </a:endParaRPr>
          </a:p>
        </p:txBody>
      </p:sp>
      <p:sp>
        <p:nvSpPr>
          <p:cNvPr id="10" name="TextBox 9">
            <a:extLst>
              <a:ext uri="{FF2B5EF4-FFF2-40B4-BE49-F238E27FC236}">
                <a16:creationId xmlns:a16="http://schemas.microsoft.com/office/drawing/2014/main" id="{81F136EF-D09D-BCDF-43A2-6F23E92C1641}"/>
              </a:ext>
            </a:extLst>
          </p:cNvPr>
          <p:cNvSpPr txBox="1"/>
          <p:nvPr/>
        </p:nvSpPr>
        <p:spPr>
          <a:xfrm>
            <a:off x="1315092" y="3323547"/>
            <a:ext cx="1006867" cy="369332"/>
          </a:xfrm>
          <a:prstGeom prst="rect">
            <a:avLst/>
          </a:prstGeom>
          <a:noFill/>
        </p:spPr>
        <p:txBody>
          <a:bodyPr wrap="square" rtlCol="0">
            <a:spAutoFit/>
          </a:bodyPr>
          <a:lstStyle/>
          <a:p>
            <a:r>
              <a:rPr lang="en-US" b="1" dirty="0">
                <a:solidFill>
                  <a:srgbClr val="FF0000"/>
                </a:solidFill>
              </a:rPr>
              <a:t>Predict</a:t>
            </a:r>
            <a:endParaRPr lang="en-GB" b="1" dirty="0">
              <a:solidFill>
                <a:srgbClr val="FF0000"/>
              </a:solidFill>
            </a:endParaRPr>
          </a:p>
        </p:txBody>
      </p:sp>
      <p:sp>
        <p:nvSpPr>
          <p:cNvPr id="11" name="TextBox 10">
            <a:extLst>
              <a:ext uri="{FF2B5EF4-FFF2-40B4-BE49-F238E27FC236}">
                <a16:creationId xmlns:a16="http://schemas.microsoft.com/office/drawing/2014/main" id="{0CA410C2-67B5-A7DB-9F1F-A26ACCCAFC3E}"/>
              </a:ext>
            </a:extLst>
          </p:cNvPr>
          <p:cNvSpPr txBox="1"/>
          <p:nvPr/>
        </p:nvSpPr>
        <p:spPr>
          <a:xfrm>
            <a:off x="1315091" y="4685268"/>
            <a:ext cx="1006867" cy="646331"/>
          </a:xfrm>
          <a:prstGeom prst="rect">
            <a:avLst/>
          </a:prstGeom>
          <a:noFill/>
        </p:spPr>
        <p:txBody>
          <a:bodyPr wrap="square" rtlCol="0">
            <a:spAutoFit/>
          </a:bodyPr>
          <a:lstStyle/>
          <a:p>
            <a:r>
              <a:rPr lang="en-US" b="1" dirty="0">
                <a:solidFill>
                  <a:srgbClr val="FF0000"/>
                </a:solidFill>
              </a:rPr>
              <a:t>Validate / test</a:t>
            </a:r>
            <a:endParaRPr lang="en-GB" b="1" dirty="0">
              <a:solidFill>
                <a:srgbClr val="FF0000"/>
              </a:solidFill>
            </a:endParaRPr>
          </a:p>
        </p:txBody>
      </p:sp>
    </p:spTree>
    <p:extLst>
      <p:ext uri="{BB962C8B-B14F-4D97-AF65-F5344CB8AC3E}">
        <p14:creationId xmlns:p14="http://schemas.microsoft.com/office/powerpoint/2010/main" val="1132533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Semi-supervised Machine Learning</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704398" y="2359865"/>
            <a:ext cx="10783203" cy="3330072"/>
          </a:xfrm>
        </p:spPr>
        <p:txBody>
          <a:bodyPr>
            <a:normAutofit/>
          </a:bodyPr>
          <a:lstStyle/>
          <a:p>
            <a:pPr lvl="1"/>
            <a:r>
              <a:rPr lang="en-US" sz="3000" dirty="0"/>
              <a:t>The algorithm is trained on partly labelled data and letting it find patterns by itself. This exploits the idea that even though the group memberships of the unlabeled data are unknown, this data carries important information about the group parameters.</a:t>
            </a:r>
          </a:p>
        </p:txBody>
      </p:sp>
    </p:spTree>
    <p:extLst>
      <p:ext uri="{BB962C8B-B14F-4D97-AF65-F5344CB8AC3E}">
        <p14:creationId xmlns:p14="http://schemas.microsoft.com/office/powerpoint/2010/main" val="32000167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Reinforcement Machine Learning</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fontScale="92500" lnSpcReduction="10000"/>
          </a:bodyPr>
          <a:lstStyle/>
          <a:p>
            <a:pPr marL="457200" lvl="1" indent="0">
              <a:buNone/>
            </a:pPr>
            <a:r>
              <a:rPr lang="en-US" sz="2800" dirty="0"/>
              <a:t>• </a:t>
            </a:r>
            <a:r>
              <a:rPr lang="en-US" sz="3000" dirty="0"/>
              <a:t>Relies on providing a machine learning algorithm with a set of rules and constraints, and letting it learn how to achieve its goals. You define the state, the desired goal, allowed actions, and constraints.</a:t>
            </a:r>
          </a:p>
          <a:p>
            <a:pPr marL="457200" lvl="1" indent="0">
              <a:buNone/>
            </a:pPr>
            <a:r>
              <a:rPr lang="en-US" sz="3000" dirty="0"/>
              <a:t>• The algorithm figures out how to achieve the goal by trying different combinations of allowed actions and is rewarded or punished depending on whether the decision was a good one.</a:t>
            </a:r>
          </a:p>
          <a:p>
            <a:pPr marL="457200" lvl="1" indent="0">
              <a:buNone/>
            </a:pPr>
            <a:r>
              <a:rPr lang="en-US" sz="3000" dirty="0"/>
              <a:t>• The algorithm tries its best to maximize its rewards within the constraints provided.</a:t>
            </a:r>
          </a:p>
          <a:p>
            <a:pPr marL="457200" lvl="1" indent="0">
              <a:buNone/>
            </a:pPr>
            <a:r>
              <a:rPr lang="en-US" sz="3000" dirty="0"/>
              <a:t>• You could use Reinforcement Learning to teach a machine to play chess or navigate an obstacle course</a:t>
            </a:r>
            <a:endParaRPr lang="en-GB" sz="3000" dirty="0"/>
          </a:p>
        </p:txBody>
      </p:sp>
    </p:spTree>
    <p:extLst>
      <p:ext uri="{BB962C8B-B14F-4D97-AF65-F5344CB8AC3E}">
        <p14:creationId xmlns:p14="http://schemas.microsoft.com/office/powerpoint/2010/main" val="32515878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r>
              <a:rPr lang="en-GB" sz="6000" dirty="0"/>
              <a:t>Stages of</a:t>
            </a: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Developing</a:t>
            </a:r>
            <a:endParaRPr lang="en-GB" sz="6000" dirty="0">
              <a:latin typeface="Calibri" panose="020F0502020204030204" pitchFamily="34" charset="0"/>
              <a:ea typeface="DengXian" panose="02010600030101010101" pitchFamily="2" charset="-122"/>
              <a:cs typeface="Times New Roman" panose="02020603050405020304" pitchFamily="18" charset="0"/>
            </a:endParaRPr>
          </a:p>
          <a:p>
            <a:r>
              <a:rPr lang="en-GB" sz="6000" dirty="0">
                <a:effectLst/>
                <a:latin typeface="Calibri" panose="020F0502020204030204" pitchFamily="34" charset="0"/>
                <a:ea typeface="DengXian" panose="02010600030101010101" pitchFamily="2" charset="-122"/>
                <a:cs typeface="Times New Roman" panose="02020603050405020304" pitchFamily="18" charset="0"/>
              </a:rPr>
              <a:t>Machine Learning</a:t>
            </a:r>
          </a:p>
          <a:p>
            <a:r>
              <a:rPr lang="en-GB" sz="6000" dirty="0">
                <a:latin typeface="Calibri" panose="020F0502020204030204" pitchFamily="34" charset="0"/>
                <a:ea typeface="DengXian" panose="02010600030101010101" pitchFamily="2" charset="-122"/>
                <a:cs typeface="Times New Roman" panose="02020603050405020304" pitchFamily="18" charset="0"/>
              </a:rPr>
              <a:t>Algorithms</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60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7167981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A Handy Book…</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3492366" y="2654273"/>
            <a:ext cx="8466754" cy="2003461"/>
          </a:xfrm>
        </p:spPr>
        <p:txBody>
          <a:bodyPr>
            <a:normAutofit/>
          </a:bodyPr>
          <a:lstStyle/>
          <a:p>
            <a:pPr marL="457200" lvl="1" indent="0">
              <a:buNone/>
            </a:pPr>
            <a:r>
              <a:rPr lang="en-US" sz="3000" dirty="0" err="1"/>
              <a:t>Geron</a:t>
            </a:r>
            <a:r>
              <a:rPr lang="en-US" sz="3000" dirty="0"/>
              <a:t>, </a:t>
            </a:r>
            <a:r>
              <a:rPr lang="en-US" sz="3000" dirty="0" err="1"/>
              <a:t>Aurelien</a:t>
            </a:r>
            <a:r>
              <a:rPr lang="en-US" sz="3000" dirty="0"/>
              <a:t>. Hands-On Machine Learning with Scikit-Learn, </a:t>
            </a:r>
            <a:r>
              <a:rPr lang="en-US" sz="3000" dirty="0" err="1"/>
              <a:t>Keras</a:t>
            </a:r>
            <a:r>
              <a:rPr lang="en-US" sz="3000" dirty="0"/>
              <a:t>, and TensorFlow 2</a:t>
            </a:r>
            <a:r>
              <a:rPr lang="en-US" sz="3000" baseline="30000" dirty="0"/>
              <a:t>nd</a:t>
            </a:r>
            <a:r>
              <a:rPr lang="en-US" sz="3000" dirty="0"/>
              <a:t> Ed.        (Kindle Locations 841-844). O'Reilly Media.</a:t>
            </a:r>
          </a:p>
          <a:p>
            <a:pPr marL="457200" lvl="1" indent="0">
              <a:buNone/>
            </a:pPr>
            <a:r>
              <a:rPr lang="en-US" sz="3000" dirty="0"/>
              <a:t>Kindle Edition.</a:t>
            </a:r>
            <a:endParaRPr lang="en-GB" sz="3000" dirty="0"/>
          </a:p>
        </p:txBody>
      </p:sp>
      <p:pic>
        <p:nvPicPr>
          <p:cNvPr id="2" name="Picture 1">
            <a:extLst>
              <a:ext uri="{FF2B5EF4-FFF2-40B4-BE49-F238E27FC236}">
                <a16:creationId xmlns:a16="http://schemas.microsoft.com/office/drawing/2014/main" id="{873D66A9-57ED-97D8-8797-CC3BE106EEFD}"/>
              </a:ext>
            </a:extLst>
          </p:cNvPr>
          <p:cNvPicPr>
            <a:picLocks noChangeAspect="1"/>
          </p:cNvPicPr>
          <p:nvPr/>
        </p:nvPicPr>
        <p:blipFill>
          <a:blip r:embed="rId3"/>
          <a:stretch>
            <a:fillRect/>
          </a:stretch>
        </p:blipFill>
        <p:spPr>
          <a:xfrm>
            <a:off x="351934" y="1328710"/>
            <a:ext cx="3340828" cy="4373447"/>
          </a:xfrm>
          <a:prstGeom prst="rect">
            <a:avLst/>
          </a:prstGeom>
        </p:spPr>
      </p:pic>
    </p:spTree>
    <p:extLst>
      <p:ext uri="{BB962C8B-B14F-4D97-AF65-F5344CB8AC3E}">
        <p14:creationId xmlns:p14="http://schemas.microsoft.com/office/powerpoint/2010/main" val="30852924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Steps to Follow</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a:bodyPr>
          <a:lstStyle/>
          <a:p>
            <a:pPr marL="457200" lvl="1" indent="0">
              <a:buNone/>
            </a:pPr>
            <a:r>
              <a:rPr lang="en-US" sz="2800" dirty="0"/>
              <a:t>• </a:t>
            </a:r>
            <a:r>
              <a:rPr lang="en-US" sz="3000" dirty="0"/>
              <a:t>Look at the big picture. </a:t>
            </a:r>
          </a:p>
          <a:p>
            <a:pPr lvl="1"/>
            <a:r>
              <a:rPr lang="en-US" sz="3000" dirty="0"/>
              <a:t>Get the data. </a:t>
            </a:r>
          </a:p>
          <a:p>
            <a:pPr lvl="1"/>
            <a:r>
              <a:rPr lang="en-US" sz="3000" dirty="0"/>
              <a:t>Discover and visualize the data to gain insights. </a:t>
            </a:r>
          </a:p>
          <a:p>
            <a:pPr lvl="1"/>
            <a:r>
              <a:rPr lang="en-US" sz="3000" dirty="0"/>
              <a:t>Prepare the data for Machine Learning algorithms. </a:t>
            </a:r>
          </a:p>
          <a:p>
            <a:pPr lvl="1"/>
            <a:r>
              <a:rPr lang="en-US" sz="3000" dirty="0"/>
              <a:t>Select a model and train it. </a:t>
            </a:r>
          </a:p>
          <a:p>
            <a:pPr lvl="1"/>
            <a:r>
              <a:rPr lang="en-US" sz="3000" dirty="0"/>
              <a:t>Fine-tune your model. </a:t>
            </a:r>
          </a:p>
          <a:p>
            <a:pPr lvl="1"/>
            <a:r>
              <a:rPr lang="en-US" sz="3000" dirty="0"/>
              <a:t>Present your solution. </a:t>
            </a:r>
          </a:p>
          <a:p>
            <a:pPr lvl="1"/>
            <a:r>
              <a:rPr lang="en-US" sz="3000" dirty="0"/>
              <a:t>Deploy, monitor, and maintain your system.</a:t>
            </a:r>
          </a:p>
        </p:txBody>
      </p:sp>
    </p:spTree>
    <p:extLst>
      <p:ext uri="{BB962C8B-B14F-4D97-AF65-F5344CB8AC3E}">
        <p14:creationId xmlns:p14="http://schemas.microsoft.com/office/powerpoint/2010/main" val="29964733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1 - The Problem</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a:bodyPr>
          <a:lstStyle/>
          <a:p>
            <a:pPr marL="457200" lvl="1" indent="0">
              <a:buNone/>
            </a:pPr>
            <a:r>
              <a:rPr lang="en-US" sz="3200" b="1" dirty="0"/>
              <a:t>•Frame the Problem and Look at the Big Picture by:</a:t>
            </a:r>
          </a:p>
          <a:p>
            <a:pPr lvl="2"/>
            <a:r>
              <a:rPr lang="en-US" sz="3200" dirty="0"/>
              <a:t>Defining the objective in business terms - </a:t>
            </a:r>
          </a:p>
          <a:p>
            <a:pPr lvl="3"/>
            <a:r>
              <a:rPr lang="en-US" sz="2600" dirty="0"/>
              <a:t>How your solution will be used</a:t>
            </a:r>
          </a:p>
          <a:p>
            <a:pPr lvl="3"/>
            <a:r>
              <a:rPr lang="en-US" sz="2600" dirty="0"/>
              <a:t>What are the current solutions or workarounds?</a:t>
            </a:r>
          </a:p>
          <a:p>
            <a:pPr lvl="3"/>
            <a:r>
              <a:rPr lang="en-US" sz="2600" dirty="0"/>
              <a:t>How should the problem be framed?</a:t>
            </a:r>
          </a:p>
          <a:p>
            <a:pPr lvl="4"/>
            <a:r>
              <a:rPr lang="en-US" sz="2600" dirty="0"/>
              <a:t>Supervised / unsupervised</a:t>
            </a:r>
          </a:p>
          <a:p>
            <a:pPr lvl="4"/>
            <a:r>
              <a:rPr lang="en-US" sz="2600" dirty="0"/>
              <a:t>Online / offline…. </a:t>
            </a:r>
            <a:r>
              <a:rPr lang="en-US" sz="2600" dirty="0" err="1"/>
              <a:t>Etc</a:t>
            </a:r>
            <a:r>
              <a:rPr lang="en-US" sz="2600" dirty="0"/>
              <a:t>…</a:t>
            </a:r>
          </a:p>
          <a:p>
            <a:pPr lvl="3"/>
            <a:r>
              <a:rPr lang="en-US" sz="2600" dirty="0"/>
              <a:t>How should performance be measured?</a:t>
            </a:r>
          </a:p>
          <a:p>
            <a:pPr lvl="3"/>
            <a:r>
              <a:rPr lang="en-US" sz="2600" dirty="0"/>
              <a:t>Is performance measure aligned with a business objective?</a:t>
            </a:r>
          </a:p>
        </p:txBody>
      </p:sp>
    </p:spTree>
    <p:extLst>
      <p:ext uri="{BB962C8B-B14F-4D97-AF65-F5344CB8AC3E}">
        <p14:creationId xmlns:p14="http://schemas.microsoft.com/office/powerpoint/2010/main" val="25612974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1 - The Problem</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lnSpcReduction="10000"/>
          </a:bodyPr>
          <a:lstStyle/>
          <a:p>
            <a:pPr marL="457200" lvl="1" indent="0">
              <a:buNone/>
            </a:pPr>
            <a:r>
              <a:rPr lang="en-US" sz="3200" b="1" dirty="0"/>
              <a:t>•Frame the Problem and Look at the Big Picture by:</a:t>
            </a:r>
          </a:p>
          <a:p>
            <a:pPr lvl="2"/>
            <a:r>
              <a:rPr lang="en-US" sz="3200" dirty="0"/>
              <a:t>Defining the objective in business terms - </a:t>
            </a:r>
          </a:p>
          <a:p>
            <a:pPr lvl="3"/>
            <a:r>
              <a:rPr lang="en-US" sz="2600" dirty="0"/>
              <a:t>What would be the minimum performance needed to reach the business objective? </a:t>
            </a:r>
          </a:p>
          <a:p>
            <a:pPr lvl="3"/>
            <a:r>
              <a:rPr lang="en-US" sz="2600" dirty="0"/>
              <a:t>What are comparable problems? </a:t>
            </a:r>
          </a:p>
          <a:p>
            <a:pPr lvl="3"/>
            <a:r>
              <a:rPr lang="en-US" sz="2600" dirty="0"/>
              <a:t>Can you reuse experience or tools? </a:t>
            </a:r>
          </a:p>
          <a:p>
            <a:pPr lvl="3"/>
            <a:r>
              <a:rPr lang="en-US" sz="2600" dirty="0"/>
              <a:t>Is human expertise available? </a:t>
            </a:r>
          </a:p>
          <a:p>
            <a:pPr lvl="3"/>
            <a:r>
              <a:rPr lang="en-US" sz="2600" dirty="0"/>
              <a:t>How would you solve the problem manually? </a:t>
            </a:r>
          </a:p>
          <a:p>
            <a:pPr lvl="3"/>
            <a:r>
              <a:rPr lang="en-US" sz="2600" dirty="0"/>
              <a:t>List the assumptions you (or others) have made so far. </a:t>
            </a:r>
          </a:p>
          <a:p>
            <a:pPr lvl="3"/>
            <a:r>
              <a:rPr lang="en-US" sz="2600" dirty="0"/>
              <a:t>Verify assumptions if possible.</a:t>
            </a:r>
          </a:p>
        </p:txBody>
      </p:sp>
    </p:spTree>
    <p:extLst>
      <p:ext uri="{BB962C8B-B14F-4D97-AF65-F5344CB8AC3E}">
        <p14:creationId xmlns:p14="http://schemas.microsoft.com/office/powerpoint/2010/main" val="27206929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2 - Get the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a:bodyPr>
          <a:lstStyle/>
          <a:p>
            <a:pPr marL="457200" lvl="1" indent="0">
              <a:buNone/>
            </a:pPr>
            <a:r>
              <a:rPr lang="en-US" sz="3200" b="1" dirty="0"/>
              <a:t>•Note: Automate as much as possible so you can easily get fresh data.</a:t>
            </a:r>
          </a:p>
          <a:p>
            <a:pPr lvl="2"/>
            <a:r>
              <a:rPr lang="en-US" sz="3200" dirty="0"/>
              <a:t>List the data you need and how much you need. </a:t>
            </a:r>
          </a:p>
          <a:p>
            <a:pPr lvl="2"/>
            <a:r>
              <a:rPr lang="en-US" sz="3200" dirty="0"/>
              <a:t>Find and document where you can get that data. </a:t>
            </a:r>
          </a:p>
          <a:p>
            <a:pPr lvl="2"/>
            <a:r>
              <a:rPr lang="en-US" sz="3200" dirty="0"/>
              <a:t>Check how much space it will take. </a:t>
            </a:r>
          </a:p>
          <a:p>
            <a:pPr lvl="2"/>
            <a:r>
              <a:rPr lang="en-US" sz="3200" dirty="0"/>
              <a:t>Check legal obligations, and get authorization if necessary. </a:t>
            </a:r>
          </a:p>
          <a:p>
            <a:pPr lvl="2"/>
            <a:r>
              <a:rPr lang="en-US" sz="3200" dirty="0"/>
              <a:t>Get access authorizations. </a:t>
            </a:r>
          </a:p>
        </p:txBody>
      </p:sp>
    </p:spTree>
    <p:extLst>
      <p:ext uri="{BB962C8B-B14F-4D97-AF65-F5344CB8AC3E}">
        <p14:creationId xmlns:p14="http://schemas.microsoft.com/office/powerpoint/2010/main" val="28437453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2 - Get the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fontScale="85000" lnSpcReduction="10000"/>
          </a:bodyPr>
          <a:lstStyle/>
          <a:p>
            <a:pPr marL="457200" lvl="1" indent="0">
              <a:buNone/>
            </a:pPr>
            <a:r>
              <a:rPr lang="en-US" sz="3200" b="1" dirty="0"/>
              <a:t>•Note: Automate as much as possible so you can easily get fresh data.</a:t>
            </a:r>
          </a:p>
          <a:p>
            <a:pPr lvl="2"/>
            <a:r>
              <a:rPr lang="en-US" sz="3200" dirty="0"/>
              <a:t>Get access authorizations. </a:t>
            </a:r>
          </a:p>
          <a:p>
            <a:pPr lvl="2"/>
            <a:r>
              <a:rPr lang="en-US" sz="3200" dirty="0"/>
              <a:t>Create a workspace (with enough storage space). </a:t>
            </a:r>
          </a:p>
          <a:p>
            <a:pPr lvl="2"/>
            <a:r>
              <a:rPr lang="en-US" sz="3200" dirty="0"/>
              <a:t>Get the data. </a:t>
            </a:r>
          </a:p>
          <a:p>
            <a:pPr lvl="2"/>
            <a:r>
              <a:rPr lang="en-US" sz="3200" dirty="0"/>
              <a:t>Convert the data to a format you can easily manipulate (without changing the data itself). </a:t>
            </a:r>
          </a:p>
          <a:p>
            <a:pPr lvl="2"/>
            <a:r>
              <a:rPr lang="en-US" sz="3200" dirty="0"/>
              <a:t>Ensure sensitive information is deleted or protected (e.g., anonymized). </a:t>
            </a:r>
          </a:p>
          <a:p>
            <a:pPr lvl="2"/>
            <a:r>
              <a:rPr lang="en-US" sz="3200" dirty="0"/>
              <a:t>Check the size and type of data (time series, sample, geographical, etc.). </a:t>
            </a:r>
          </a:p>
          <a:p>
            <a:pPr lvl="2"/>
            <a:r>
              <a:rPr lang="en-US" sz="3200" dirty="0"/>
              <a:t>Sample a test set, put it aside, and never look at it (no data snooping!).</a:t>
            </a:r>
          </a:p>
        </p:txBody>
      </p:sp>
    </p:spTree>
    <p:extLst>
      <p:ext uri="{BB962C8B-B14F-4D97-AF65-F5344CB8AC3E}">
        <p14:creationId xmlns:p14="http://schemas.microsoft.com/office/powerpoint/2010/main" val="41530461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3 - Explore the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fontScale="85000" lnSpcReduction="20000"/>
          </a:bodyPr>
          <a:lstStyle/>
          <a:p>
            <a:pPr marL="457200" lvl="1" indent="0">
              <a:buNone/>
            </a:pPr>
            <a:r>
              <a:rPr lang="en-US" sz="3200" b="1" dirty="0"/>
              <a:t>•Note: try to get insights from a field expert for these steps. </a:t>
            </a:r>
          </a:p>
          <a:p>
            <a:pPr lvl="2"/>
            <a:r>
              <a:rPr lang="en-US" sz="3200" dirty="0"/>
              <a:t>Create a copy of the data for exploration (sampling it down to a manageable size if necessary). </a:t>
            </a:r>
          </a:p>
          <a:p>
            <a:pPr lvl="2"/>
            <a:r>
              <a:rPr lang="en-US" sz="3200" dirty="0"/>
              <a:t>Create an electronic notebook to keep a record of your data exploration. </a:t>
            </a:r>
          </a:p>
          <a:p>
            <a:pPr lvl="2"/>
            <a:r>
              <a:rPr lang="en-US" sz="3200" dirty="0"/>
              <a:t>Study each attribute and its characteristics: </a:t>
            </a:r>
          </a:p>
          <a:p>
            <a:pPr lvl="3"/>
            <a:r>
              <a:rPr lang="en-US" sz="3000" dirty="0"/>
              <a:t>Name Type (categorical, Int/ float, bounded/ unbounded, text, structured, etc.); </a:t>
            </a:r>
          </a:p>
          <a:p>
            <a:pPr lvl="3"/>
            <a:r>
              <a:rPr lang="en-US" sz="3000" dirty="0"/>
              <a:t>% of missing values; </a:t>
            </a:r>
          </a:p>
          <a:p>
            <a:pPr lvl="3"/>
            <a:r>
              <a:rPr lang="en-US" sz="3000" dirty="0"/>
              <a:t>Noisiness and type of noise (stochastic, outliers, rounding errors, etc.); </a:t>
            </a:r>
          </a:p>
          <a:p>
            <a:pPr lvl="3"/>
            <a:r>
              <a:rPr lang="en-US" sz="3000" dirty="0"/>
              <a:t>Usefulness for the task ;</a:t>
            </a:r>
          </a:p>
          <a:p>
            <a:pPr lvl="3"/>
            <a:r>
              <a:rPr lang="en-US" sz="3000" dirty="0"/>
              <a:t>Type of distribution (Gaussian, uniform, logarithmic, etc.) </a:t>
            </a:r>
          </a:p>
        </p:txBody>
      </p:sp>
    </p:spTree>
    <p:extLst>
      <p:ext uri="{BB962C8B-B14F-4D97-AF65-F5344CB8AC3E}">
        <p14:creationId xmlns:p14="http://schemas.microsoft.com/office/powerpoint/2010/main" val="22507975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3 - Explore the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a:bodyPr>
          <a:lstStyle/>
          <a:p>
            <a:pPr lvl="2"/>
            <a:r>
              <a:rPr lang="en-US" sz="3200" dirty="0"/>
              <a:t>Visualize the data. Study the correlations between variables.</a:t>
            </a:r>
          </a:p>
          <a:p>
            <a:pPr lvl="2"/>
            <a:r>
              <a:rPr lang="en-US" sz="3200" dirty="0"/>
              <a:t>Study how you would solve the problem manually. </a:t>
            </a:r>
          </a:p>
          <a:p>
            <a:pPr lvl="2"/>
            <a:r>
              <a:rPr lang="en-US" sz="3200" dirty="0"/>
              <a:t>Identify the promising transformations you may want to apply. </a:t>
            </a:r>
          </a:p>
          <a:p>
            <a:pPr lvl="2"/>
            <a:r>
              <a:rPr lang="en-US" sz="3200" dirty="0"/>
              <a:t>Identify extra data that would be useful (go back to “Get the Data”). </a:t>
            </a:r>
          </a:p>
          <a:p>
            <a:pPr lvl="2"/>
            <a:r>
              <a:rPr lang="en-US" sz="3200" dirty="0"/>
              <a:t>Document what you have learned.</a:t>
            </a:r>
          </a:p>
        </p:txBody>
      </p:sp>
    </p:spTree>
    <p:extLst>
      <p:ext uri="{BB962C8B-B14F-4D97-AF65-F5344CB8AC3E}">
        <p14:creationId xmlns:p14="http://schemas.microsoft.com/office/powerpoint/2010/main" val="19127300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4 - Prepare the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fontScale="92500" lnSpcReduction="20000"/>
          </a:bodyPr>
          <a:lstStyle/>
          <a:p>
            <a:pPr marL="457200" lvl="1" indent="0">
              <a:buNone/>
            </a:pPr>
            <a:r>
              <a:rPr lang="en-US" sz="3200" b="1" dirty="0"/>
              <a:t>•Note: Work on copies of the data (keep the original dataset intact). </a:t>
            </a:r>
          </a:p>
          <a:p>
            <a:pPr lvl="2"/>
            <a:r>
              <a:rPr lang="en-US" sz="3200" dirty="0"/>
              <a:t>Write functions for all data transformations you apply, for five reasons:</a:t>
            </a:r>
          </a:p>
          <a:p>
            <a:pPr lvl="3"/>
            <a:r>
              <a:rPr lang="en-US" sz="3000" dirty="0"/>
              <a:t> So you can easily prepare the data the next time you get a fresh dataset </a:t>
            </a:r>
          </a:p>
          <a:p>
            <a:pPr lvl="3"/>
            <a:r>
              <a:rPr lang="en-US" sz="3000" dirty="0"/>
              <a:t>So you can apply these transformations in future projects </a:t>
            </a:r>
          </a:p>
          <a:p>
            <a:pPr lvl="3"/>
            <a:r>
              <a:rPr lang="en-US" sz="3000" dirty="0"/>
              <a:t>To clean and prepare the test set </a:t>
            </a:r>
          </a:p>
          <a:p>
            <a:pPr lvl="3"/>
            <a:r>
              <a:rPr lang="en-US" sz="3000" dirty="0"/>
              <a:t>To clean and prepare new data instances once your solution is live </a:t>
            </a:r>
          </a:p>
          <a:p>
            <a:pPr lvl="3"/>
            <a:r>
              <a:rPr lang="en-US" sz="3000" dirty="0"/>
              <a:t>To make it easy to treat your preparation choices as hyperparameters</a:t>
            </a:r>
          </a:p>
          <a:p>
            <a:pPr lvl="2"/>
            <a:r>
              <a:rPr lang="en-US" sz="3200" dirty="0"/>
              <a:t>Data cleaning: Fix or remove outliers (optional). </a:t>
            </a:r>
          </a:p>
        </p:txBody>
      </p:sp>
    </p:spTree>
    <p:extLst>
      <p:ext uri="{BB962C8B-B14F-4D97-AF65-F5344CB8AC3E}">
        <p14:creationId xmlns:p14="http://schemas.microsoft.com/office/powerpoint/2010/main" val="7893965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4 - Prepare the Data</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fontScale="85000" lnSpcReduction="20000"/>
          </a:bodyPr>
          <a:lstStyle/>
          <a:p>
            <a:pPr marL="457200" lvl="1" indent="0">
              <a:buNone/>
            </a:pPr>
            <a:r>
              <a:rPr lang="en-US" sz="3200" b="1" dirty="0"/>
              <a:t>•</a:t>
            </a:r>
            <a:r>
              <a:rPr lang="en-US" sz="3600" dirty="0"/>
              <a:t>Fill in missing values (e.g., with zero, mean, median…) or drop their rows (or columns). </a:t>
            </a:r>
          </a:p>
          <a:p>
            <a:pPr lvl="1"/>
            <a:r>
              <a:rPr lang="en-US" sz="3600" dirty="0"/>
              <a:t>Feature selection (optional): Drop the attributes that provide no useful information for the task. </a:t>
            </a:r>
          </a:p>
          <a:p>
            <a:pPr lvl="1"/>
            <a:r>
              <a:rPr lang="en-US" sz="3600" dirty="0"/>
              <a:t>Feature engineering, where appropriate: </a:t>
            </a:r>
          </a:p>
          <a:p>
            <a:pPr lvl="2"/>
            <a:r>
              <a:rPr lang="en-US" sz="3200" dirty="0"/>
              <a:t>Discretize continuous features. </a:t>
            </a:r>
          </a:p>
          <a:p>
            <a:pPr lvl="2"/>
            <a:r>
              <a:rPr lang="en-US" sz="3200" dirty="0"/>
              <a:t>Decompose features (e.g., categorical, date/ time, etc.). </a:t>
            </a:r>
          </a:p>
          <a:p>
            <a:pPr lvl="2"/>
            <a:r>
              <a:rPr lang="en-US" sz="3200" dirty="0"/>
              <a:t>Add promising transformations of features (e.g.,   log( x), sqrt( x), x2, etc.). </a:t>
            </a:r>
          </a:p>
          <a:p>
            <a:pPr lvl="2"/>
            <a:r>
              <a:rPr lang="en-US" sz="3200" dirty="0"/>
              <a:t>Aggregate features into promising new features. </a:t>
            </a:r>
          </a:p>
          <a:p>
            <a:pPr lvl="1"/>
            <a:r>
              <a:rPr lang="en-US" sz="3600" dirty="0"/>
              <a:t>Feature scaling: Standardize or normalize features.</a:t>
            </a:r>
          </a:p>
        </p:txBody>
      </p:sp>
    </p:spTree>
    <p:extLst>
      <p:ext uri="{BB962C8B-B14F-4D97-AF65-F5344CB8AC3E}">
        <p14:creationId xmlns:p14="http://schemas.microsoft.com/office/powerpoint/2010/main" val="4488839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4 – Select an Algorithm (Model)</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fontScale="92500" lnSpcReduction="20000"/>
          </a:bodyPr>
          <a:lstStyle/>
          <a:p>
            <a:pPr marL="457200" lvl="1" indent="0">
              <a:buNone/>
            </a:pPr>
            <a:r>
              <a:rPr lang="en-US" sz="3200" b="1" dirty="0"/>
              <a:t>Shortlist Promising Models </a:t>
            </a:r>
          </a:p>
          <a:p>
            <a:pPr lvl="1"/>
            <a:r>
              <a:rPr lang="en-US" sz="3200" dirty="0"/>
              <a:t>If the data is huge, you may want to sample smaller training sets so you can train many different models in a reasonable time (be aware that this penalizes complex models such as large neural nets or Random Forests).</a:t>
            </a:r>
          </a:p>
          <a:p>
            <a:pPr lvl="1"/>
            <a:r>
              <a:rPr lang="en-US" sz="3200" dirty="0"/>
              <a:t>Train many quick-and-dirty models from different categories (e.g.,   linear, naive Bayes, SVM, Random Forest, neural net, etc.) using standard parameters. </a:t>
            </a:r>
          </a:p>
          <a:p>
            <a:pPr lvl="1"/>
            <a:r>
              <a:rPr lang="en-US" sz="3200" dirty="0"/>
              <a:t>Measure and compare their performance. </a:t>
            </a:r>
          </a:p>
          <a:p>
            <a:pPr lvl="1"/>
            <a:r>
              <a:rPr lang="en-US" sz="3200" dirty="0"/>
              <a:t>For each model, use N-fold cross-validation and compute the mean and standard deviation of the performance measure on the N folds.</a:t>
            </a:r>
          </a:p>
        </p:txBody>
      </p:sp>
    </p:spTree>
    <p:extLst>
      <p:ext uri="{BB962C8B-B14F-4D97-AF65-F5344CB8AC3E}">
        <p14:creationId xmlns:p14="http://schemas.microsoft.com/office/powerpoint/2010/main" val="33553746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4 – Select an Algorithm (Model)</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11640620" cy="4105770"/>
          </a:xfrm>
        </p:spPr>
        <p:txBody>
          <a:bodyPr>
            <a:normAutofit/>
          </a:bodyPr>
          <a:lstStyle/>
          <a:p>
            <a:pPr marL="457200" lvl="1" indent="0">
              <a:buNone/>
            </a:pPr>
            <a:r>
              <a:rPr lang="en-US" sz="3200" b="1" dirty="0"/>
              <a:t>Shortlist Promising Models </a:t>
            </a:r>
          </a:p>
          <a:p>
            <a:pPr lvl="1"/>
            <a:r>
              <a:rPr lang="en-US" sz="3200" dirty="0"/>
              <a:t>Analyze the most significant variables for each algorithm. </a:t>
            </a:r>
          </a:p>
          <a:p>
            <a:pPr lvl="1"/>
            <a:r>
              <a:rPr lang="en-US" sz="3200" dirty="0"/>
              <a:t>Analyze the types of errors the models make. What data would a human have used to avoid these errors?</a:t>
            </a:r>
          </a:p>
          <a:p>
            <a:pPr lvl="1"/>
            <a:r>
              <a:rPr lang="en-US" sz="3200" dirty="0"/>
              <a:t> Perform a quick round of feature selection and engineering. </a:t>
            </a:r>
          </a:p>
          <a:p>
            <a:pPr lvl="1"/>
            <a:r>
              <a:rPr lang="en-US" sz="3200" dirty="0"/>
              <a:t>Perform one or two more quick iterations of the five previous steps.</a:t>
            </a:r>
          </a:p>
        </p:txBody>
      </p:sp>
    </p:spTree>
    <p:extLst>
      <p:ext uri="{BB962C8B-B14F-4D97-AF65-F5344CB8AC3E}">
        <p14:creationId xmlns:p14="http://schemas.microsoft.com/office/powerpoint/2010/main" val="1108351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5 – Fine-Tune the Model</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71946"/>
            <a:ext cx="11640620" cy="4130211"/>
          </a:xfrm>
        </p:spPr>
        <p:txBody>
          <a:bodyPr>
            <a:noAutofit/>
          </a:bodyPr>
          <a:lstStyle/>
          <a:p>
            <a:pPr lvl="1"/>
            <a:r>
              <a:rPr lang="en-US" sz="2800" dirty="0"/>
              <a:t>You will want to use as much data as possible for this step, especially as you move toward the end of fine-tuning. As always, automate what you can. </a:t>
            </a:r>
          </a:p>
          <a:p>
            <a:pPr lvl="1"/>
            <a:r>
              <a:rPr lang="en-US" sz="2800" dirty="0"/>
              <a:t>Fine-tune the hyperparameters (number of training steps, learning rate, initialization values, etc.) using cross-validation: Treat your data transformation choices as hyperparameters, especially when you are not sure about them (e.g., if you’re not sure whether to replace missing values with zeros or with the median value, or to just drop the rows). </a:t>
            </a:r>
          </a:p>
          <a:p>
            <a:pPr lvl="1"/>
            <a:r>
              <a:rPr lang="en-US" sz="2800" dirty="0"/>
              <a:t>Unless there are very few hyperparameter values to explore, prefer random search over grid search.</a:t>
            </a:r>
          </a:p>
        </p:txBody>
      </p:sp>
    </p:spTree>
    <p:extLst>
      <p:ext uri="{BB962C8B-B14F-4D97-AF65-F5344CB8AC3E}">
        <p14:creationId xmlns:p14="http://schemas.microsoft.com/office/powerpoint/2010/main" val="7551865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5 – Fine-Tune the Model</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71946"/>
            <a:ext cx="11640620" cy="4130211"/>
          </a:xfrm>
        </p:spPr>
        <p:txBody>
          <a:bodyPr>
            <a:noAutofit/>
          </a:bodyPr>
          <a:lstStyle/>
          <a:p>
            <a:pPr lvl="1">
              <a:lnSpc>
                <a:spcPct val="100000"/>
              </a:lnSpc>
            </a:pPr>
            <a:r>
              <a:rPr lang="en-US" sz="2800" dirty="0"/>
              <a:t> If training is very long, you may prefer a Bayesian optimization approach (e.g., using Gaussian process priors, as described by Jasper Snoek et al.). </a:t>
            </a:r>
          </a:p>
          <a:p>
            <a:pPr lvl="1">
              <a:lnSpc>
                <a:spcPct val="100000"/>
              </a:lnSpc>
            </a:pPr>
            <a:endParaRPr lang="en-US" sz="900" dirty="0"/>
          </a:p>
          <a:p>
            <a:pPr lvl="1">
              <a:lnSpc>
                <a:spcPct val="100000"/>
              </a:lnSpc>
            </a:pPr>
            <a:r>
              <a:rPr lang="en-US" sz="2800" dirty="0"/>
              <a:t>Try Ensemble methods. Combining your best models will often produce better performance than running them individually. </a:t>
            </a:r>
          </a:p>
          <a:p>
            <a:pPr lvl="1">
              <a:lnSpc>
                <a:spcPct val="100000"/>
              </a:lnSpc>
            </a:pPr>
            <a:endParaRPr lang="en-US" sz="900" dirty="0"/>
          </a:p>
          <a:p>
            <a:pPr lvl="1">
              <a:lnSpc>
                <a:spcPct val="100000"/>
              </a:lnSpc>
            </a:pPr>
            <a:r>
              <a:rPr lang="en-US" sz="2800" dirty="0"/>
              <a:t>Once you are confident about your final model, measure its performance on the test set to estimate the generalization error.</a:t>
            </a:r>
          </a:p>
        </p:txBody>
      </p:sp>
    </p:spTree>
    <p:extLst>
      <p:ext uri="{BB962C8B-B14F-4D97-AF65-F5344CB8AC3E}">
        <p14:creationId xmlns:p14="http://schemas.microsoft.com/office/powerpoint/2010/main" val="6470876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6 – Present the Solution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71946"/>
            <a:ext cx="11640620" cy="4130211"/>
          </a:xfrm>
        </p:spPr>
        <p:txBody>
          <a:bodyPr>
            <a:noAutofit/>
          </a:bodyPr>
          <a:lstStyle/>
          <a:p>
            <a:pPr lvl="1">
              <a:lnSpc>
                <a:spcPct val="100000"/>
              </a:lnSpc>
            </a:pPr>
            <a:r>
              <a:rPr lang="en-US" sz="3200" dirty="0"/>
              <a:t>Document what you have done. </a:t>
            </a:r>
          </a:p>
          <a:p>
            <a:pPr lvl="1">
              <a:lnSpc>
                <a:spcPct val="100000"/>
              </a:lnSpc>
            </a:pPr>
            <a:r>
              <a:rPr lang="en-US" sz="3200" dirty="0"/>
              <a:t>Create a nice presentation. </a:t>
            </a:r>
          </a:p>
          <a:p>
            <a:pPr lvl="1">
              <a:lnSpc>
                <a:spcPct val="100000"/>
              </a:lnSpc>
            </a:pPr>
            <a:r>
              <a:rPr lang="en-US" sz="3200" dirty="0"/>
              <a:t>Make sure you highlight the big picture first. </a:t>
            </a:r>
          </a:p>
          <a:p>
            <a:pPr lvl="1">
              <a:lnSpc>
                <a:spcPct val="100000"/>
              </a:lnSpc>
            </a:pPr>
            <a:r>
              <a:rPr lang="en-US" sz="3200" dirty="0"/>
              <a:t>Explain why your solution achieves the business objective. </a:t>
            </a:r>
          </a:p>
          <a:p>
            <a:pPr lvl="1">
              <a:lnSpc>
                <a:spcPct val="100000"/>
              </a:lnSpc>
            </a:pPr>
            <a:r>
              <a:rPr lang="en-US" sz="3200" dirty="0"/>
              <a:t>Don’t forget to present interesting points you noticed along the way. </a:t>
            </a:r>
          </a:p>
        </p:txBody>
      </p:sp>
    </p:spTree>
    <p:extLst>
      <p:ext uri="{BB962C8B-B14F-4D97-AF65-F5344CB8AC3E}">
        <p14:creationId xmlns:p14="http://schemas.microsoft.com/office/powerpoint/2010/main" val="29580505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6 – Present the Solution</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71946"/>
            <a:ext cx="11640620" cy="4130211"/>
          </a:xfrm>
        </p:spPr>
        <p:txBody>
          <a:bodyPr>
            <a:noAutofit/>
          </a:bodyPr>
          <a:lstStyle/>
          <a:p>
            <a:pPr lvl="1">
              <a:lnSpc>
                <a:spcPct val="100000"/>
              </a:lnSpc>
            </a:pPr>
            <a:r>
              <a:rPr lang="en-US" sz="3200" dirty="0"/>
              <a:t>Describe what worked and what did not. </a:t>
            </a:r>
          </a:p>
          <a:p>
            <a:pPr lvl="1">
              <a:lnSpc>
                <a:spcPct val="100000"/>
              </a:lnSpc>
            </a:pPr>
            <a:r>
              <a:rPr lang="en-US" sz="3200" dirty="0"/>
              <a:t>List your assumptions and your system’s limitations. </a:t>
            </a:r>
          </a:p>
          <a:p>
            <a:pPr lvl="1">
              <a:lnSpc>
                <a:spcPct val="100000"/>
              </a:lnSpc>
            </a:pPr>
            <a:r>
              <a:rPr lang="en-US" sz="3200" dirty="0"/>
              <a:t>Ensure your key findings are communicated through beautiful visualizations or easy-to-remember statements (e.g., “the median income is the number-one predictor of housing prices”). </a:t>
            </a:r>
          </a:p>
        </p:txBody>
      </p:sp>
    </p:spTree>
    <p:extLst>
      <p:ext uri="{BB962C8B-B14F-4D97-AF65-F5344CB8AC3E}">
        <p14:creationId xmlns:p14="http://schemas.microsoft.com/office/powerpoint/2010/main" val="3233955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7 – Deploy!</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71946"/>
            <a:ext cx="11640620" cy="4130211"/>
          </a:xfrm>
        </p:spPr>
        <p:txBody>
          <a:bodyPr>
            <a:noAutofit/>
          </a:bodyPr>
          <a:lstStyle/>
          <a:p>
            <a:pPr lvl="1">
              <a:lnSpc>
                <a:spcPct val="100000"/>
              </a:lnSpc>
            </a:pPr>
            <a:r>
              <a:rPr lang="en-US" sz="3200" dirty="0"/>
              <a:t>Get your solution ready for production (plug into production data inputs, write unit tests, etc.). Write monitoring code to check your system’s live performance at regular intervals and trigger alerts when it drops. </a:t>
            </a:r>
          </a:p>
          <a:p>
            <a:pPr lvl="1">
              <a:lnSpc>
                <a:spcPct val="100000"/>
              </a:lnSpc>
            </a:pPr>
            <a:r>
              <a:rPr lang="en-US" sz="3200" dirty="0"/>
              <a:t>Beware of slow degradation: models tend to “rot” as data evolves. Measuring performance may require a human pipeline (e.g., via a crowdsourcing service). </a:t>
            </a:r>
          </a:p>
        </p:txBody>
      </p:sp>
    </p:spTree>
    <p:extLst>
      <p:ext uri="{BB962C8B-B14F-4D97-AF65-F5344CB8AC3E}">
        <p14:creationId xmlns:p14="http://schemas.microsoft.com/office/powerpoint/2010/main" val="13750425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Step 7 – Deploy!</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71946"/>
            <a:ext cx="11640620" cy="4130211"/>
          </a:xfrm>
        </p:spPr>
        <p:txBody>
          <a:bodyPr>
            <a:noAutofit/>
          </a:bodyPr>
          <a:lstStyle/>
          <a:p>
            <a:pPr lvl="1">
              <a:lnSpc>
                <a:spcPct val="100000"/>
              </a:lnSpc>
            </a:pPr>
            <a:r>
              <a:rPr lang="en-US" sz="3200" dirty="0"/>
              <a:t>Also monitor your inputs’ quality (e.g., a malfunctioning sensor sending random values, or another team’s output becoming stale). This is particularly important for online learning systems. </a:t>
            </a:r>
          </a:p>
          <a:p>
            <a:pPr lvl="1">
              <a:lnSpc>
                <a:spcPct val="100000"/>
              </a:lnSpc>
            </a:pPr>
            <a:r>
              <a:rPr lang="en-US" sz="3200" dirty="0"/>
              <a:t>Retrain your models on a regular basis on fresh data (automate as much as possible). </a:t>
            </a:r>
          </a:p>
        </p:txBody>
      </p:sp>
    </p:spTree>
    <p:extLst>
      <p:ext uri="{BB962C8B-B14F-4D97-AF65-F5344CB8AC3E}">
        <p14:creationId xmlns:p14="http://schemas.microsoft.com/office/powerpoint/2010/main" val="19416093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pPr algn="ctr"/>
            <a:r>
              <a:rPr lang="en-US" sz="5400" b="1" dirty="0"/>
              <a:t>In Summary - Steps to Follow</a:t>
            </a:r>
            <a:endParaRPr lang="en-GB" sz="5400" b="1" dirty="0"/>
          </a:p>
        </p:txBody>
      </p:sp>
      <p:sp>
        <p:nvSpPr>
          <p:cNvPr id="3" name="Content Placeholder 2">
            <a:extLst>
              <a:ext uri="{FF2B5EF4-FFF2-40B4-BE49-F238E27FC236}">
                <a16:creationId xmlns:a16="http://schemas.microsoft.com/office/drawing/2014/main" id="{A200B9A7-080E-680E-EE9A-E3966DB685E0}"/>
              </a:ext>
            </a:extLst>
          </p:cNvPr>
          <p:cNvSpPr>
            <a:spLocks noGrp="1"/>
          </p:cNvSpPr>
          <p:nvPr>
            <p:ph idx="1"/>
          </p:nvPr>
        </p:nvSpPr>
        <p:spPr>
          <a:xfrm>
            <a:off x="193161" y="1596387"/>
            <a:ext cx="5488448" cy="4105770"/>
          </a:xfrm>
        </p:spPr>
        <p:txBody>
          <a:bodyPr>
            <a:normAutofit/>
          </a:bodyPr>
          <a:lstStyle/>
          <a:p>
            <a:pPr marL="971550" lvl="1" indent="-514350">
              <a:buFont typeface="+mj-lt"/>
              <a:buAutoNum type="arabicPeriod"/>
            </a:pPr>
            <a:r>
              <a:rPr lang="en-US" sz="3200" dirty="0"/>
              <a:t>Explore the Data</a:t>
            </a:r>
          </a:p>
          <a:p>
            <a:pPr marL="971550" lvl="1" indent="-514350">
              <a:buFont typeface="+mj-lt"/>
              <a:buAutoNum type="arabicPeriod"/>
            </a:pPr>
            <a:r>
              <a:rPr lang="en-US" sz="3200" dirty="0"/>
              <a:t>Prepare the Data</a:t>
            </a:r>
          </a:p>
          <a:p>
            <a:pPr marL="971550" lvl="1" indent="-514350">
              <a:buFont typeface="+mj-lt"/>
              <a:buAutoNum type="arabicPeriod"/>
            </a:pPr>
            <a:r>
              <a:rPr lang="en-US" sz="3200" dirty="0"/>
              <a:t>Visualize and explore the data</a:t>
            </a:r>
          </a:p>
          <a:p>
            <a:pPr marL="971550" lvl="1" indent="-514350">
              <a:buFont typeface="+mj-lt"/>
              <a:buAutoNum type="arabicPeriod"/>
            </a:pPr>
            <a:r>
              <a:rPr lang="en-US" sz="3200" dirty="0"/>
              <a:t>Select a model (or models)</a:t>
            </a:r>
          </a:p>
          <a:p>
            <a:pPr marL="971550" lvl="1" indent="-514350">
              <a:buFont typeface="+mj-lt"/>
              <a:buAutoNum type="arabicPeriod"/>
            </a:pPr>
            <a:r>
              <a:rPr lang="en-US" sz="3200" dirty="0"/>
              <a:t>Train the model</a:t>
            </a:r>
          </a:p>
        </p:txBody>
      </p:sp>
      <p:sp>
        <p:nvSpPr>
          <p:cNvPr id="2" name="TextBox 1">
            <a:extLst>
              <a:ext uri="{FF2B5EF4-FFF2-40B4-BE49-F238E27FC236}">
                <a16:creationId xmlns:a16="http://schemas.microsoft.com/office/drawing/2014/main" id="{6C119ECA-097A-4C72-288A-5313FA72393D}"/>
              </a:ext>
            </a:extLst>
          </p:cNvPr>
          <p:cNvSpPr txBox="1"/>
          <p:nvPr/>
        </p:nvSpPr>
        <p:spPr>
          <a:xfrm>
            <a:off x="6429574" y="1572347"/>
            <a:ext cx="5488448" cy="2062103"/>
          </a:xfrm>
          <a:prstGeom prst="rect">
            <a:avLst/>
          </a:prstGeom>
          <a:noFill/>
        </p:spPr>
        <p:txBody>
          <a:bodyPr wrap="square" rtlCol="0">
            <a:spAutoFit/>
          </a:bodyPr>
          <a:lstStyle/>
          <a:p>
            <a:pPr marL="971550" lvl="1" indent="-514350">
              <a:buFont typeface="+mj-lt"/>
              <a:buAutoNum type="arabicPeriod" startAt="6"/>
            </a:pPr>
            <a:r>
              <a:rPr lang="en-US" sz="3200" dirty="0"/>
              <a:t>Evaluate</a:t>
            </a:r>
          </a:p>
          <a:p>
            <a:pPr marL="971550" lvl="1" indent="-514350">
              <a:buFont typeface="+mj-lt"/>
              <a:buAutoNum type="arabicPeriod" startAt="6"/>
            </a:pPr>
            <a:r>
              <a:rPr lang="en-US" sz="3200" dirty="0"/>
              <a:t>Tune the Model</a:t>
            </a:r>
          </a:p>
          <a:p>
            <a:pPr marL="971550" lvl="1" indent="-514350">
              <a:buFont typeface="+mj-lt"/>
              <a:buAutoNum type="arabicPeriod" startAt="6"/>
            </a:pPr>
            <a:r>
              <a:rPr lang="en-US" sz="3200" dirty="0"/>
              <a:t>Make predictions</a:t>
            </a:r>
          </a:p>
          <a:p>
            <a:pPr marL="971550" lvl="1" indent="-514350">
              <a:buFont typeface="+mj-lt"/>
              <a:buAutoNum type="arabicPeriod" startAt="6"/>
            </a:pPr>
            <a:r>
              <a:rPr lang="en-US" sz="3200" dirty="0"/>
              <a:t>Repeat</a:t>
            </a:r>
          </a:p>
        </p:txBody>
      </p:sp>
    </p:spTree>
    <p:extLst>
      <p:ext uri="{BB962C8B-B14F-4D97-AF65-F5344CB8AC3E}">
        <p14:creationId xmlns:p14="http://schemas.microsoft.com/office/powerpoint/2010/main" val="2574526773"/>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3418</Words>
  <Application>Microsoft Office PowerPoint</Application>
  <PresentationFormat>Widescreen</PresentationFormat>
  <Paragraphs>426</Paragraphs>
  <Slides>57</Slides>
  <Notes>34</Notes>
  <HiddenSlides>20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57</vt:i4>
      </vt:variant>
    </vt:vector>
  </HeadingPairs>
  <TitlesOfParts>
    <vt:vector size="68" baseType="lpstr">
      <vt:lpstr>Aptos</vt:lpstr>
      <vt:lpstr>Arial</vt:lpstr>
      <vt:lpstr>Calibri</vt:lpstr>
      <vt:lpstr>Calibri Light</vt:lpstr>
      <vt:lpstr>Courier New</vt:lpstr>
      <vt:lpstr>Segoe UI</vt:lpstr>
      <vt:lpstr>Symbol</vt:lpstr>
      <vt:lpstr>Wingdings</vt:lpstr>
      <vt:lpstr>UWTSD 200 Holding Page</vt:lpstr>
      <vt:lpstr>UWTSD 200_Title Page 2</vt:lpstr>
      <vt:lpstr>UWTSD 200_Text 1</vt:lpstr>
      <vt:lpstr>PowerPoint Presentation</vt:lpstr>
      <vt:lpstr>ACCA7025 – Module Introduction (1/2)</vt:lpstr>
      <vt:lpstr>ACCA7025 – Module Introduction (2/2)</vt:lpstr>
      <vt:lpstr>Assessment Overview</vt:lpstr>
      <vt:lpstr>What is Machine Learning (ML)</vt:lpstr>
      <vt:lpstr>The Definition of ML</vt:lpstr>
      <vt:lpstr>Discussion – Intuitive Understanding of ML</vt:lpstr>
      <vt:lpstr>Variables and Features </vt:lpstr>
      <vt:lpstr>Inputs vs Outputs (Supervised Learning Setup)</vt:lpstr>
      <vt:lpstr>What is Data? (From Experience to Evidence)</vt:lpstr>
      <vt:lpstr>Patterns and Relationships</vt:lpstr>
      <vt:lpstr>Models as Decision Makers </vt:lpstr>
      <vt:lpstr>Training and Learning</vt:lpstr>
      <vt:lpstr>Evaluation (Is the Model Any Good?) </vt:lpstr>
      <vt:lpstr>Ethical and Practical Considerations </vt:lpstr>
      <vt:lpstr>Reflections</vt:lpstr>
      <vt:lpstr>Machine Learning Workflow</vt:lpstr>
      <vt:lpstr>Overview of an ML Workflow</vt:lpstr>
      <vt:lpstr>Problem Definition</vt:lpstr>
      <vt:lpstr>Data Collection</vt:lpstr>
      <vt:lpstr>Data Preparation</vt:lpstr>
      <vt:lpstr>Model Selection </vt:lpstr>
      <vt:lpstr>Training and Validation</vt:lpstr>
      <vt:lpstr>Evaluation Metrics</vt:lpstr>
      <vt:lpstr>Deployment</vt:lpstr>
      <vt:lpstr>Summary</vt:lpstr>
      <vt:lpstr>Algorithms</vt:lpstr>
      <vt:lpstr>ML Algorithms to Models</vt:lpstr>
      <vt:lpstr>ML Algorithms and Models</vt:lpstr>
      <vt:lpstr>Machine Learning Categories</vt:lpstr>
      <vt:lpstr>Machine Learning Categories</vt:lpstr>
      <vt:lpstr>Supervised Machine Learning</vt:lpstr>
      <vt:lpstr>Supervised Machine Learning</vt:lpstr>
      <vt:lpstr>Unsupervised Machine Learning</vt:lpstr>
      <vt:lpstr>Unsupervised Machine Learning</vt:lpstr>
      <vt:lpstr>Semi-supervised Machine Learning</vt:lpstr>
      <vt:lpstr>Reinforcement Machine Learning</vt:lpstr>
      <vt:lpstr>PowerPoint Presentation</vt:lpstr>
      <vt:lpstr>A Handy Book…</vt:lpstr>
      <vt:lpstr>Steps to Follow</vt:lpstr>
      <vt:lpstr>Step 1 - The Problem</vt:lpstr>
      <vt:lpstr>Step 1 - The Problem</vt:lpstr>
      <vt:lpstr>Step 2 - Get the Data</vt:lpstr>
      <vt:lpstr>Step 2 - Get the Data</vt:lpstr>
      <vt:lpstr>Step 3 - Explore the Data</vt:lpstr>
      <vt:lpstr>Step 3 - Explore the Data</vt:lpstr>
      <vt:lpstr>Step 4 - Prepare the Data</vt:lpstr>
      <vt:lpstr>Step 4 - Prepare the Data</vt:lpstr>
      <vt:lpstr>Step 4 – Select an Algorithm (Model)</vt:lpstr>
      <vt:lpstr>Step 4 – Select an Algorithm (Model)</vt:lpstr>
      <vt:lpstr>Step 5 – Fine-Tune the Model</vt:lpstr>
      <vt:lpstr>Step 5 – Fine-Tune the Model</vt:lpstr>
      <vt:lpstr>Step 6 – Present the Solution</vt:lpstr>
      <vt:lpstr>Step 6 – Present the Solution</vt:lpstr>
      <vt:lpstr>Step 7 – Deploy!</vt:lpstr>
      <vt:lpstr>Step 7 – Deploy!</vt:lpstr>
      <vt:lpstr>In Summary - Steps to Follow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Aliyu Sambo</cp:lastModifiedBy>
  <cp:revision>53</cp:revision>
  <dcterms:created xsi:type="dcterms:W3CDTF">2021-03-09T15:35:42Z</dcterms:created>
  <dcterms:modified xsi:type="dcterms:W3CDTF">2026-05-19T07:09:09Z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