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29"/>
  </p:notesMasterIdLst>
  <p:handoutMasterIdLst>
    <p:handoutMasterId r:id="rId30"/>
  </p:handoutMasterIdLst>
  <p:sldIdLst>
    <p:sldId id="609" r:id="rId2"/>
    <p:sldId id="461" r:id="rId3"/>
    <p:sldId id="583" r:id="rId4"/>
    <p:sldId id="661" r:id="rId5"/>
    <p:sldId id="662" r:id="rId6"/>
    <p:sldId id="664" r:id="rId7"/>
    <p:sldId id="631" r:id="rId8"/>
    <p:sldId id="649" r:id="rId9"/>
    <p:sldId id="645" r:id="rId10"/>
    <p:sldId id="648" r:id="rId11"/>
    <p:sldId id="650" r:id="rId12"/>
    <p:sldId id="622" r:id="rId13"/>
    <p:sldId id="665" r:id="rId14"/>
    <p:sldId id="667" r:id="rId15"/>
    <p:sldId id="613" r:id="rId16"/>
    <p:sldId id="669" r:id="rId17"/>
    <p:sldId id="654" r:id="rId18"/>
    <p:sldId id="651" r:id="rId19"/>
    <p:sldId id="655" r:id="rId20"/>
    <p:sldId id="656" r:id="rId21"/>
    <p:sldId id="657" r:id="rId22"/>
    <p:sldId id="658" r:id="rId23"/>
    <p:sldId id="659" r:id="rId24"/>
    <p:sldId id="660" r:id="rId25"/>
    <p:sldId id="634" r:id="rId26"/>
    <p:sldId id="666" r:id="rId27"/>
    <p:sldId id="641" r:id="rId28"/>
  </p:sldIdLst>
  <p:sldSz cx="12198350" cy="6858000"/>
  <p:notesSz cx="6858000" cy="9144000"/>
  <p:custDataLst>
    <p:tags r:id="rId31"/>
  </p:custDataLst>
  <p:defaultTex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2142">
          <p15:clr>
            <a:srgbClr val="A4A3A4"/>
          </p15:clr>
        </p15:guide>
        <p15:guide id="2" pos="384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F8F8"/>
    <a:srgbClr val="781E19"/>
    <a:srgbClr val="A9BECB"/>
    <a:srgbClr val="DDDDDD"/>
    <a:srgbClr val="21A3D0"/>
    <a:srgbClr val="AF1D5C"/>
    <a:srgbClr val="D01C63"/>
    <a:srgbClr val="0067AC"/>
    <a:srgbClr val="F595DC"/>
    <a:srgbClr val="F16BC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32" autoAdjust="0"/>
    <p:restoredTop sz="96314" autoAdjust="0"/>
  </p:normalViewPr>
  <p:slideViewPr>
    <p:cSldViewPr snapToObjects="1">
      <p:cViewPr varScale="1">
        <p:scale>
          <a:sx n="85" d="100"/>
          <a:sy n="85" d="100"/>
        </p:scale>
        <p:origin x="36" y="141"/>
      </p:cViewPr>
      <p:guideLst>
        <p:guide orient="horz" pos="2142"/>
        <p:guide pos="384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Objects="1">
      <p:cViewPr varScale="1">
        <p:scale>
          <a:sx n="81" d="100"/>
          <a:sy n="81" d="100"/>
        </p:scale>
        <p:origin x="-2088"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AA66804-583B-42BE-962B-441699487C40}" type="datetimeFigureOut">
              <a:rPr lang="zh-CN" altLang="en-US" smtClean="0"/>
              <a:t>2020/11/12</a:t>
            </a:fld>
            <a:endParaRPr lang="zh-CN" altLang="en-US"/>
          </a:p>
        </p:txBody>
      </p:sp>
      <p:sp>
        <p:nvSpPr>
          <p:cNvPr id="4" name="页脚占位符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920FDFD-A5D4-42F3-BCC8-12887DAA73C1}" type="slidenum">
              <a:rPr lang="zh-CN" altLang="en-US" smtClean="0"/>
              <a:t>‹#›</a:t>
            </a:fld>
            <a:endParaRPr lang="zh-CN" altLang="en-US"/>
          </a:p>
        </p:txBody>
      </p:sp>
    </p:spTree>
    <p:extLst>
      <p:ext uri="{BB962C8B-B14F-4D97-AF65-F5344CB8AC3E}">
        <p14:creationId xmlns:p14="http://schemas.microsoft.com/office/powerpoint/2010/main" val="804470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eaLnBrk="0" hangingPunct="0">
              <a:defRPr sz="1200"/>
            </a:lvl1pPr>
          </a:lstStyle>
          <a:p>
            <a:endParaRPr lang="zh-CN" altLang="en-US"/>
          </a:p>
        </p:txBody>
      </p:sp>
      <p:sp>
        <p:nvSpPr>
          <p:cNvPr id="307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eaLnBrk="0" hangingPunct="0">
              <a:defRPr sz="1200"/>
            </a:lvl1pPr>
          </a:lstStyle>
          <a:p>
            <a:fld id="{B9EEDA17-7CE7-49CA-897E-A1888A19DA62}" type="datetimeFigureOut">
              <a:rPr lang="zh-CN" altLang="en-US"/>
              <a:t>2020/11/12</a:t>
            </a:fld>
            <a:endParaRPr lang="en-US"/>
          </a:p>
        </p:txBody>
      </p:sp>
      <p:sp>
        <p:nvSpPr>
          <p:cNvPr id="3076" name="Rectangle 4"/>
          <p:cNvSpPr>
            <a:spLocks noGrp="1" noRot="1" noChangeAspect="1" noChangeArrowheads="1"/>
          </p:cNvSpPr>
          <p:nvPr>
            <p:ph type="sldImg" idx="2"/>
          </p:nvPr>
        </p:nvSpPr>
        <p:spPr bwMode="auto">
          <a:xfrm>
            <a:off x="379413" y="685800"/>
            <a:ext cx="609917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lstStyle>
            <a:lvl1pPr eaLnBrk="0" hangingPunct="0">
              <a:defRPr sz="1200"/>
            </a:lvl1pPr>
          </a:lstStyle>
          <a:p>
            <a:endParaRPr lang="en-US"/>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lstStyle>
            <a:lvl1pPr algn="r" eaLnBrk="0" hangingPunct="0">
              <a:defRPr sz="1200"/>
            </a:lvl1pPr>
          </a:lstStyle>
          <a:p>
            <a:fld id="{CE1689F0-D8FB-450F-A36F-553F26501FEE}" type="slidenum">
              <a:rPr lang="zh-CN" altLang="en-US"/>
              <a:t>‹#›</a:t>
            </a:fld>
            <a:endParaRPr lang="en-US"/>
          </a:p>
        </p:txBody>
      </p:sp>
    </p:spTree>
    <p:extLst>
      <p:ext uri="{BB962C8B-B14F-4D97-AF65-F5344CB8AC3E}">
        <p14:creationId xmlns:p14="http://schemas.microsoft.com/office/powerpoint/2010/main" val="127107022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a:t>
            </a:fld>
            <a:endParaRPr lang="en-US">
              <a:solidFill>
                <a:prstClr val="black"/>
              </a:solidFill>
            </a:endParaRPr>
          </a:p>
        </p:txBody>
      </p:sp>
    </p:spTree>
    <p:extLst>
      <p:ext uri="{BB962C8B-B14F-4D97-AF65-F5344CB8AC3E}">
        <p14:creationId xmlns:p14="http://schemas.microsoft.com/office/powerpoint/2010/main" val="1532461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2</a:t>
            </a:fld>
            <a:endParaRPr lang="en-US">
              <a:solidFill>
                <a:prstClr val="black"/>
              </a:solidFill>
            </a:endParaRPr>
          </a:p>
        </p:txBody>
      </p:sp>
    </p:spTree>
    <p:extLst>
      <p:ext uri="{BB962C8B-B14F-4D97-AF65-F5344CB8AC3E}">
        <p14:creationId xmlns:p14="http://schemas.microsoft.com/office/powerpoint/2010/main" val="3786678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3</a:t>
            </a:fld>
            <a:endParaRPr lang="en-US">
              <a:solidFill>
                <a:prstClr val="black"/>
              </a:solidFill>
            </a:endParaRPr>
          </a:p>
        </p:txBody>
      </p:sp>
    </p:spTree>
    <p:extLst>
      <p:ext uri="{BB962C8B-B14F-4D97-AF65-F5344CB8AC3E}">
        <p14:creationId xmlns:p14="http://schemas.microsoft.com/office/powerpoint/2010/main" val="996327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t>7</a:t>
            </a:fld>
            <a:endParaRPr lang="en-US"/>
          </a:p>
        </p:txBody>
      </p:sp>
    </p:spTree>
    <p:extLst>
      <p:ext uri="{BB962C8B-B14F-4D97-AF65-F5344CB8AC3E}">
        <p14:creationId xmlns:p14="http://schemas.microsoft.com/office/powerpoint/2010/main" val="214888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CE1689F0-D8FB-450F-A36F-553F26501FEE}" type="slidenum">
              <a:rPr lang="zh-CN" altLang="en-US" smtClean="0"/>
              <a:t>8</a:t>
            </a:fld>
            <a:endParaRPr lang="en-US"/>
          </a:p>
        </p:txBody>
      </p:sp>
    </p:spTree>
    <p:extLst>
      <p:ext uri="{BB962C8B-B14F-4D97-AF65-F5344CB8AC3E}">
        <p14:creationId xmlns:p14="http://schemas.microsoft.com/office/powerpoint/2010/main" val="598930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11</a:t>
            </a:fld>
            <a:endParaRPr lang="en-US">
              <a:solidFill>
                <a:prstClr val="black"/>
              </a:solidFill>
            </a:endParaRPr>
          </a:p>
        </p:txBody>
      </p:sp>
    </p:spTree>
    <p:extLst>
      <p:ext uri="{BB962C8B-B14F-4D97-AF65-F5344CB8AC3E}">
        <p14:creationId xmlns:p14="http://schemas.microsoft.com/office/powerpoint/2010/main" val="412638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t>12</a:t>
            </a:fld>
            <a:endParaRPr lang="en-US"/>
          </a:p>
        </p:txBody>
      </p:sp>
    </p:spTree>
    <p:extLst>
      <p:ext uri="{BB962C8B-B14F-4D97-AF65-F5344CB8AC3E}">
        <p14:creationId xmlns:p14="http://schemas.microsoft.com/office/powerpoint/2010/main" val="1144294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t>15</a:t>
            </a:fld>
            <a:endParaRPr lang="en-US"/>
          </a:p>
        </p:txBody>
      </p:sp>
    </p:spTree>
    <p:extLst>
      <p:ext uri="{BB962C8B-B14F-4D97-AF65-F5344CB8AC3E}">
        <p14:creationId xmlns:p14="http://schemas.microsoft.com/office/powerpoint/2010/main" val="455794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 typeface="Arial" panose="020B0604020202020204" pitchFamily="34" charset="0"/>
              <a:buNone/>
              <a:tabLst/>
              <a:defRPr/>
            </a:pPr>
            <a:fld id="{CE1689F0-D8FB-450F-A36F-553F26501FEE}" type="slidenum">
              <a:rPr kumimoji="0" lang="zh-CN" altLang="en-US" sz="1200" b="0" i="0" u="none" strike="noStrike" kern="1200" cap="none" spc="0" normalizeH="0" baseline="0" noProof="0" smtClean="0">
                <a:ln>
                  <a:noFill/>
                </a:ln>
                <a:solidFill>
                  <a:prstClr val="black"/>
                </a:solidFill>
                <a:effectLst/>
                <a:uLnTx/>
                <a:uFillTx/>
                <a:latin typeface="Arial" panose="020B0604020202020204" pitchFamily="34" charset="0"/>
                <a:ea typeface="宋体" panose="02010600030101010101" pitchFamily="2" charset="-122"/>
                <a:cs typeface="+mn-cs"/>
              </a:rPr>
              <a:pPr marL="0" marR="0" lvl="0" indent="0" algn="r" defTabSz="914400" rtl="0" eaLnBrk="0" fontAlgn="base" latinLnBrk="0" hangingPunct="0">
                <a:lnSpc>
                  <a:spcPct val="100000"/>
                </a:lnSpc>
                <a:spcBef>
                  <a:spcPct val="0"/>
                </a:spcBef>
                <a:spcAft>
                  <a:spcPct val="0"/>
                </a:spcAft>
                <a:buClrTx/>
                <a:buSzTx/>
                <a:buFont typeface="Arial" panose="020B0604020202020204" pitchFamily="34" charset="0"/>
                <a:buNone/>
                <a:tabLst/>
                <a:defRPr/>
              </a:pPr>
              <a:t>16</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21643094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 typeface="Arial" panose="020B0604020202020204" pitchFamily="34" charset="0"/>
              <a:buNone/>
              <a:tabLst/>
              <a:defRPr/>
            </a:pPr>
            <a:fld id="{CE1689F0-D8FB-450F-A36F-553F26501FEE}" type="slidenum">
              <a:rPr kumimoji="0" lang="zh-CN" altLang="en-US" sz="1200" b="0" i="0" u="none" strike="noStrike" kern="1200" cap="none" spc="0" normalizeH="0" baseline="0" noProof="0" smtClean="0">
                <a:ln>
                  <a:noFill/>
                </a:ln>
                <a:solidFill>
                  <a:prstClr val="black"/>
                </a:solidFill>
                <a:effectLst/>
                <a:uLnTx/>
                <a:uFillTx/>
                <a:latin typeface="Arial" panose="020B0604020202020204" pitchFamily="34" charset="0"/>
                <a:ea typeface="宋体" panose="02010600030101010101" pitchFamily="2" charset="-122"/>
                <a:cs typeface="+mn-cs"/>
              </a:rPr>
              <a:pPr marL="0" marR="0" lvl="0" indent="0" algn="r" defTabSz="914400" rtl="0" eaLnBrk="0" fontAlgn="base" latinLnBrk="0" hangingPunct="0">
                <a:lnSpc>
                  <a:spcPct val="100000"/>
                </a:lnSpc>
                <a:spcBef>
                  <a:spcPct val="0"/>
                </a:spcBef>
                <a:spcAft>
                  <a:spcPct val="0"/>
                </a:spcAft>
                <a:buClrTx/>
                <a:buSzTx/>
                <a:buFont typeface="Arial" panose="020B0604020202020204" pitchFamily="34" charset="0"/>
                <a:buNone/>
                <a:tabLst/>
                <a:defRPr/>
              </a:pPr>
              <a:t>17</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1368917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25</a:t>
            </a:fld>
            <a:endParaRPr lang="en-US">
              <a:solidFill>
                <a:prstClr val="black"/>
              </a:solidFill>
            </a:endParaRPr>
          </a:p>
        </p:txBody>
      </p:sp>
    </p:spTree>
    <p:extLst>
      <p:ext uri="{BB962C8B-B14F-4D97-AF65-F5344CB8AC3E}">
        <p14:creationId xmlns:p14="http://schemas.microsoft.com/office/powerpoint/2010/main" val="1863691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26</a:t>
            </a:fld>
            <a:endParaRPr lang="en-US">
              <a:solidFill>
                <a:prstClr val="black"/>
              </a:solidFill>
            </a:endParaRPr>
          </a:p>
        </p:txBody>
      </p:sp>
    </p:spTree>
    <p:extLst>
      <p:ext uri="{BB962C8B-B14F-4D97-AF65-F5344CB8AC3E}">
        <p14:creationId xmlns:p14="http://schemas.microsoft.com/office/powerpoint/2010/main" val="4833300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 typeface="Arial" panose="020B0604020202020204" pitchFamily="34" charset="0"/>
              <a:buNone/>
              <a:defRPr/>
            </a:pPr>
            <a:fld id="{CE1689F0-D8FB-450F-A36F-553F26501FEE}" type="slidenum">
              <a:rPr kumimoji="0" lang="zh-CN" altLang="en-US" sz="1200" b="0" i="0" u="none" strike="noStrike" kern="1200" cap="none" spc="0" normalizeH="0" baseline="0" noProof="0" smtClean="0">
                <a:ln>
                  <a:noFill/>
                </a:ln>
                <a:solidFill>
                  <a:prstClr val="black"/>
                </a:solidFill>
                <a:effectLst/>
                <a:uLnTx/>
                <a:uFillTx/>
                <a:latin typeface="Arial" panose="020B0604020202020204" pitchFamily="34" charset="0"/>
                <a:ea typeface="宋体" panose="02010600030101010101" pitchFamily="2" charset="-122"/>
                <a:cs typeface="+mn-cs"/>
              </a:rPr>
              <a:t>27</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2346159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bwMode="auto">
      <p:bgPr>
        <a:solidFill>
          <a:srgbClr val="F8F8F8"/>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714360" y="2420888"/>
            <a:ext cx="6334949" cy="863600"/>
          </a:xfrm>
        </p:spPr>
        <p:txBody>
          <a:bodyPr/>
          <a:lstStyle>
            <a:lvl1pPr algn="ctr">
              <a:defRPr sz="3600"/>
            </a:lvl1pPr>
          </a:lstStyle>
          <a:p>
            <a:pPr lvl="0"/>
            <a:r>
              <a:rPr lang="zh-CN" noProof="0"/>
              <a:t>单击此处编辑母版标题样式</a:t>
            </a:r>
          </a:p>
        </p:txBody>
      </p:sp>
      <p:sp>
        <p:nvSpPr>
          <p:cNvPr id="2051" name="Rectangle 3"/>
          <p:cNvSpPr>
            <a:spLocks noGrp="1" noChangeArrowheads="1"/>
          </p:cNvSpPr>
          <p:nvPr>
            <p:ph type="subTitle" idx="1"/>
          </p:nvPr>
        </p:nvSpPr>
        <p:spPr>
          <a:xfrm>
            <a:off x="2715947" y="3500388"/>
            <a:ext cx="6336536" cy="647700"/>
          </a:xfrm>
        </p:spPr>
        <p:txBody>
          <a:bodyPr/>
          <a:lstStyle>
            <a:lvl1pPr marL="0" indent="0" algn="ctr">
              <a:buFontTx/>
              <a:buNone/>
              <a:defRPr sz="2400"/>
            </a:lvl1pPr>
          </a:lstStyle>
          <a:p>
            <a:pPr lvl="0"/>
            <a:r>
              <a:rPr lang="zh-CN" noProof="0"/>
              <a:t>单击此处编辑母版副标题样式</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Freeform 5"/>
          <p:cNvSpPr/>
          <p:nvPr userDrawn="1"/>
        </p:nvSpPr>
        <p:spPr bwMode="auto">
          <a:xfrm>
            <a:off x="11047233" y="0"/>
            <a:ext cx="457200" cy="549275"/>
          </a:xfrm>
          <a:custGeom>
            <a:avLst/>
            <a:gdLst>
              <a:gd name="T0" fmla="*/ 675 w 675"/>
              <a:gd name="T1" fmla="*/ 800 h 800"/>
              <a:gd name="T2" fmla="*/ 334 w 675"/>
              <a:gd name="T3" fmla="*/ 666 h 800"/>
              <a:gd name="T4" fmla="*/ 0 w 675"/>
              <a:gd name="T5" fmla="*/ 800 h 800"/>
              <a:gd name="T6" fmla="*/ 0 w 675"/>
              <a:gd name="T7" fmla="*/ 0 h 800"/>
              <a:gd name="T8" fmla="*/ 675 w 675"/>
              <a:gd name="T9" fmla="*/ 0 h 800"/>
              <a:gd name="T10" fmla="*/ 675 w 675"/>
              <a:gd name="T11" fmla="*/ 800 h 800"/>
            </a:gdLst>
            <a:ahLst/>
            <a:cxnLst>
              <a:cxn ang="0">
                <a:pos x="T0" y="T1"/>
              </a:cxn>
              <a:cxn ang="0">
                <a:pos x="T2" y="T3"/>
              </a:cxn>
              <a:cxn ang="0">
                <a:pos x="T4" y="T5"/>
              </a:cxn>
              <a:cxn ang="0">
                <a:pos x="T6" y="T7"/>
              </a:cxn>
              <a:cxn ang="0">
                <a:pos x="T8" y="T9"/>
              </a:cxn>
              <a:cxn ang="0">
                <a:pos x="T10" y="T11"/>
              </a:cxn>
            </a:cxnLst>
            <a:rect l="0" t="0" r="r" b="b"/>
            <a:pathLst>
              <a:path w="675" h="800">
                <a:moveTo>
                  <a:pt x="675" y="800"/>
                </a:moveTo>
                <a:lnTo>
                  <a:pt x="334" y="666"/>
                </a:lnTo>
                <a:lnTo>
                  <a:pt x="0" y="800"/>
                </a:lnTo>
                <a:lnTo>
                  <a:pt x="0" y="0"/>
                </a:lnTo>
                <a:lnTo>
                  <a:pt x="675" y="0"/>
                </a:lnTo>
                <a:lnTo>
                  <a:pt x="675" y="800"/>
                </a:lnTo>
                <a:close/>
              </a:path>
            </a:pathLst>
          </a:custGeom>
          <a:solidFill>
            <a:srgbClr val="1AA0D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 name="标题 1"/>
          <p:cNvSpPr>
            <a:spLocks noGrp="1"/>
          </p:cNvSpPr>
          <p:nvPr>
            <p:ph type="title"/>
          </p:nvPr>
        </p:nvSpPr>
        <p:spPr/>
        <p:txBody>
          <a:bodyPr/>
          <a:lstStyle>
            <a:lvl1pPr>
              <a:defRPr>
                <a:solidFill>
                  <a:schemeClr val="accent1"/>
                </a:solidFill>
              </a:defRPr>
            </a:lvl1pPr>
          </a:lstStyle>
          <a:p>
            <a:r>
              <a:rPr lang="zh-CN" altLang="en-US"/>
              <a:t>单击此处编辑母版标题样式</a:t>
            </a:r>
          </a:p>
        </p:txBody>
      </p:sp>
      <p:sp>
        <p:nvSpPr>
          <p:cNvPr id="3" name="内容占位符 2"/>
          <p:cNvSpPr>
            <a:spLocks noGrp="1"/>
          </p:cNvSpPr>
          <p:nvPr>
            <p:ph idx="1"/>
          </p:nvPr>
        </p:nvSpPr>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20" name="TextBox 19"/>
          <p:cNvSpPr txBox="1"/>
          <p:nvPr userDrawn="1"/>
        </p:nvSpPr>
        <p:spPr>
          <a:xfrm>
            <a:off x="11047233" y="95447"/>
            <a:ext cx="447178" cy="307777"/>
          </a:xfrm>
          <a:prstGeom prst="rect">
            <a:avLst/>
          </a:prstGeom>
          <a:noFill/>
        </p:spPr>
        <p:txBody>
          <a:bodyPr wrap="square" rtlCol="0">
            <a:spAutoFit/>
          </a:bodyPr>
          <a:lstStyle/>
          <a:p>
            <a:pPr algn="ctr"/>
            <a:fld id="{E33E7C02-82D1-42DA-AA8B-2AEC9E450366}" type="slidenum">
              <a:rPr lang="zh-CN" altLang="en-US" sz="1400" smtClean="0">
                <a:solidFill>
                  <a:srgbClr val="F8F8F8"/>
                </a:solidFill>
                <a:latin typeface="+mj-ea"/>
                <a:ea typeface="+mj-ea"/>
              </a:rPr>
              <a:t>‹#›</a:t>
            </a:fld>
            <a:endParaRPr lang="zh-CN" altLang="en-US" sz="1400" dirty="0">
              <a:solidFill>
                <a:srgbClr val="F8F8F8"/>
              </a:solidFill>
              <a:latin typeface="+mj-ea"/>
              <a:ea typeface="+mj-ea"/>
            </a:endParaRP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400"/>
                                        <p:tgtEl>
                                          <p:spTgt spid="20"/>
                                        </p:tgtEl>
                                      </p:cBhvr>
                                    </p:animEffect>
                                    <p:anim calcmode="lin" valueType="num">
                                      <p:cBhvr>
                                        <p:cTn id="8" dur="400" fill="hold"/>
                                        <p:tgtEl>
                                          <p:spTgt spid="20"/>
                                        </p:tgtEl>
                                        <p:attrNameLst>
                                          <p:attrName>ppt_x</p:attrName>
                                        </p:attrNameLst>
                                      </p:cBhvr>
                                      <p:tavLst>
                                        <p:tav tm="0">
                                          <p:val>
                                            <p:strVal val="#ppt_x"/>
                                          </p:val>
                                        </p:tav>
                                        <p:tav tm="100000">
                                          <p:val>
                                            <p:strVal val="#ppt_x"/>
                                          </p:val>
                                        </p:tav>
                                      </p:tavLst>
                                    </p:anim>
                                    <p:anim calcmode="lin" valueType="num">
                                      <p:cBhvr>
                                        <p:cTn id="9" dur="4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0" grpId="1"/>
      <p:bldP spid="20" grpId="2"/>
      <p:bldP spid="20" grpId="3"/>
      <p:bldP spid="20" grpId="4"/>
      <p:bldP spid="20" grpId="5"/>
      <p:bldP spid="20" grpId="6"/>
      <p:bldP spid="20" grpId="7"/>
      <p:bldP spid="20" grpId="8"/>
      <p:bldP spid="20" grpId="9"/>
      <p:bldP spid="20" grpId="10"/>
      <p:bldP spid="20" grpId="11"/>
      <p:bldP spid="20" grpId="12"/>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rgbClr val="F8F8F8"/>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963739" y="4406902"/>
            <a:ext cx="10367724"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963739" y="2906713"/>
            <a:ext cx="10367724"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680" y="1600202"/>
            <a:ext cx="5412493"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4592" y="1600202"/>
            <a:ext cx="541408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09680" y="274638"/>
            <a:ext cx="10978991"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680" y="1535113"/>
            <a:ext cx="5390264"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609680" y="2174875"/>
            <a:ext cx="5390264"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6820" y="1535113"/>
            <a:ext cx="539185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96820" y="2174875"/>
            <a:ext cx="539185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bg>
      <p:bgPr>
        <a:blipFill dpi="0" rotWithShape="0">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680" y="273050"/>
            <a:ext cx="4013722"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4769471" y="273052"/>
            <a:ext cx="681920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680" y="1435102"/>
            <a:ext cx="4013722"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91088" y="4800600"/>
            <a:ext cx="7319328"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2391088" y="612775"/>
            <a:ext cx="7319328"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2391088" y="5367338"/>
            <a:ext cx="7319328"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45113" y="908050"/>
            <a:ext cx="2743557" cy="5218113"/>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680" y="908050"/>
            <a:ext cx="8083014" cy="5218113"/>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标题幻灯片">
    <p:spTree>
      <p:nvGrpSpPr>
        <p:cNvPr id="1" name=""/>
        <p:cNvGrpSpPr/>
        <p:nvPr/>
      </p:nvGrpSpPr>
      <p:grpSpPr>
        <a:xfrm>
          <a:off x="0" y="0"/>
          <a:ext cx="0" cy="0"/>
          <a:chOff x="0" y="0"/>
          <a:chExt cx="0" cy="0"/>
        </a:xfrm>
      </p:grpSpPr>
      <p:pic>
        <p:nvPicPr>
          <p:cNvPr id="4" name="Picture 2" descr="PPECLOGO-eff-0-1"/>
          <p:cNvPicPr>
            <a:picLocks noChangeAspect="1" noChangeArrowheads="1"/>
          </p:cNvPicPr>
          <p:nvPr userDrawn="1"/>
        </p:nvPicPr>
        <p:blipFill>
          <a:blip r:embed="rId2" cstate="screen"/>
          <a:srcRect/>
          <a:stretch>
            <a:fillRect/>
          </a:stretch>
        </p:blipFill>
        <p:spPr bwMode="auto">
          <a:xfrm>
            <a:off x="4147454" y="2886611"/>
            <a:ext cx="1060487" cy="7987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PPECLOGO-eff-0-2"/>
          <p:cNvPicPr>
            <a:picLocks noChangeAspect="1" noChangeArrowheads="1"/>
          </p:cNvPicPr>
          <p:nvPr userDrawn="1"/>
        </p:nvPicPr>
        <p:blipFill>
          <a:blip r:embed="rId3" cstate="screen"/>
          <a:srcRect/>
          <a:stretch>
            <a:fillRect/>
          </a:stretch>
        </p:blipFill>
        <p:spPr bwMode="auto">
          <a:xfrm>
            <a:off x="8431559" y="2758267"/>
            <a:ext cx="1096957" cy="83893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PPECLOGO-eff-0-3"/>
          <p:cNvPicPr>
            <a:picLocks noChangeAspect="1" noChangeArrowheads="1"/>
          </p:cNvPicPr>
          <p:nvPr userDrawn="1"/>
        </p:nvPicPr>
        <p:blipFill>
          <a:blip r:embed="rId4"/>
          <a:srcRect/>
          <a:stretch>
            <a:fillRect/>
          </a:stretch>
        </p:blipFill>
        <p:spPr bwMode="auto">
          <a:xfrm>
            <a:off x="1040587" y="1447781"/>
            <a:ext cx="3014123" cy="23762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PPECLOGO-eff-0-1"/>
          <p:cNvPicPr>
            <a:picLocks noChangeAspect="1" noChangeArrowheads="1"/>
          </p:cNvPicPr>
          <p:nvPr userDrawn="1"/>
        </p:nvPicPr>
        <p:blipFill>
          <a:blip r:embed="rId5" cstate="screen"/>
          <a:srcRect/>
          <a:stretch>
            <a:fillRect/>
          </a:stretch>
        </p:blipFill>
        <p:spPr bwMode="auto">
          <a:xfrm>
            <a:off x="4468018" y="3771071"/>
            <a:ext cx="524195" cy="39561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PPECLOGO-eff-0-1"/>
          <p:cNvPicPr>
            <a:picLocks noChangeAspect="1" noChangeArrowheads="1"/>
          </p:cNvPicPr>
          <p:nvPr userDrawn="1"/>
        </p:nvPicPr>
        <p:blipFill>
          <a:blip r:embed="rId6" cstate="screen"/>
          <a:srcRect/>
          <a:stretch>
            <a:fillRect/>
          </a:stretch>
        </p:blipFill>
        <p:spPr bwMode="auto">
          <a:xfrm>
            <a:off x="7377300" y="2904248"/>
            <a:ext cx="401210" cy="30238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PPECLOGO-eff-0-2"/>
          <p:cNvPicPr>
            <a:picLocks noChangeAspect="1" noChangeArrowheads="1"/>
          </p:cNvPicPr>
          <p:nvPr userDrawn="1"/>
        </p:nvPicPr>
        <p:blipFill>
          <a:blip r:embed="rId7" cstate="screen"/>
          <a:srcRect/>
          <a:stretch>
            <a:fillRect/>
          </a:stretch>
        </p:blipFill>
        <p:spPr bwMode="auto">
          <a:xfrm>
            <a:off x="5278504" y="2574151"/>
            <a:ext cx="981859" cy="75091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PECLOGO-eff-5-4"/>
          <p:cNvPicPr>
            <a:picLocks noChangeAspect="1" noChangeArrowheads="1"/>
          </p:cNvPicPr>
          <p:nvPr userDrawn="1"/>
        </p:nvPicPr>
        <p:blipFill>
          <a:blip r:embed="rId8"/>
          <a:srcRect/>
          <a:stretch>
            <a:fillRect/>
          </a:stretch>
        </p:blipFill>
        <p:spPr bwMode="auto">
          <a:xfrm>
            <a:off x="3262367" y="3206628"/>
            <a:ext cx="1477829" cy="112384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PPECLOGO-eff-5-2"/>
          <p:cNvPicPr>
            <a:picLocks noChangeAspect="1" noChangeArrowheads="1"/>
          </p:cNvPicPr>
          <p:nvPr userDrawn="1"/>
        </p:nvPicPr>
        <p:blipFill>
          <a:blip r:embed="rId9"/>
          <a:srcRect/>
          <a:stretch>
            <a:fillRect/>
          </a:stretch>
        </p:blipFill>
        <p:spPr bwMode="auto">
          <a:xfrm>
            <a:off x="5353101" y="3446016"/>
            <a:ext cx="1834683" cy="143630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PPECLOGO-eff-5-4"/>
          <p:cNvPicPr>
            <a:picLocks noChangeAspect="1" noChangeArrowheads="1"/>
          </p:cNvPicPr>
          <p:nvPr userDrawn="1"/>
        </p:nvPicPr>
        <p:blipFill>
          <a:blip r:embed="rId10" cstate="screen"/>
          <a:srcRect/>
          <a:stretch>
            <a:fillRect/>
          </a:stretch>
        </p:blipFill>
        <p:spPr bwMode="auto">
          <a:xfrm>
            <a:off x="9887388" y="2725340"/>
            <a:ext cx="1116940" cy="85170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PPECLOGO-eff-0-1"/>
          <p:cNvPicPr>
            <a:picLocks noChangeAspect="1" noChangeArrowheads="1"/>
          </p:cNvPicPr>
          <p:nvPr userDrawn="1"/>
        </p:nvPicPr>
        <p:blipFill>
          <a:blip r:embed="rId11" cstate="screen"/>
          <a:srcRect/>
          <a:stretch>
            <a:fillRect/>
          </a:stretch>
        </p:blipFill>
        <p:spPr bwMode="auto">
          <a:xfrm>
            <a:off x="7943834" y="3624921"/>
            <a:ext cx="522180" cy="39309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PPECLOGO-eff-0-1"/>
          <p:cNvPicPr>
            <a:picLocks noChangeAspect="1" noChangeArrowheads="1"/>
          </p:cNvPicPr>
          <p:nvPr userDrawn="1"/>
        </p:nvPicPr>
        <p:blipFill>
          <a:blip r:embed="rId11" cstate="screen"/>
          <a:srcRect/>
          <a:stretch>
            <a:fillRect/>
          </a:stretch>
        </p:blipFill>
        <p:spPr bwMode="auto">
          <a:xfrm>
            <a:off x="11256344" y="2365002"/>
            <a:ext cx="522179" cy="39309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PPECLOGO-eff2-1-2"/>
          <p:cNvPicPr>
            <a:picLocks noChangeAspect="1" noChangeArrowheads="1"/>
          </p:cNvPicPr>
          <p:nvPr userDrawn="1"/>
        </p:nvPicPr>
        <p:blipFill>
          <a:blip r:embed="rId12"/>
          <a:srcRect/>
          <a:stretch>
            <a:fillRect/>
          </a:stretch>
        </p:blipFill>
        <p:spPr bwMode="auto">
          <a:xfrm>
            <a:off x="2054705" y="2795896"/>
            <a:ext cx="1697586" cy="142874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PPECLOGO-eff2-1-3"/>
          <p:cNvPicPr>
            <a:picLocks noChangeAspect="1" noChangeArrowheads="1"/>
          </p:cNvPicPr>
          <p:nvPr userDrawn="1"/>
        </p:nvPicPr>
        <p:blipFill>
          <a:blip r:embed="rId13"/>
          <a:srcRect/>
          <a:stretch>
            <a:fillRect/>
          </a:stretch>
        </p:blipFill>
        <p:spPr bwMode="auto">
          <a:xfrm>
            <a:off x="3984146" y="2785815"/>
            <a:ext cx="437502" cy="36537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PPECLOGO-eff2-1-4"/>
          <p:cNvPicPr>
            <a:picLocks noChangeAspect="1" noChangeArrowheads="1"/>
          </p:cNvPicPr>
          <p:nvPr userDrawn="1"/>
        </p:nvPicPr>
        <p:blipFill>
          <a:blip r:embed="rId14"/>
          <a:srcRect/>
          <a:stretch>
            <a:fillRect/>
          </a:stretch>
        </p:blipFill>
        <p:spPr bwMode="auto">
          <a:xfrm>
            <a:off x="8520449" y="3325063"/>
            <a:ext cx="703632" cy="587123"/>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PPECLOGO-eff2-1-3"/>
          <p:cNvPicPr>
            <a:picLocks noChangeAspect="1" noChangeArrowheads="1"/>
          </p:cNvPicPr>
          <p:nvPr userDrawn="1"/>
        </p:nvPicPr>
        <p:blipFill>
          <a:blip r:embed="rId13"/>
          <a:srcRect/>
          <a:stretch>
            <a:fillRect/>
          </a:stretch>
        </p:blipFill>
        <p:spPr bwMode="auto">
          <a:xfrm>
            <a:off x="9240210" y="2909287"/>
            <a:ext cx="360888" cy="30238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PPECLOGO-eff2-1-3"/>
          <p:cNvPicPr>
            <a:picLocks noChangeAspect="1" noChangeArrowheads="1"/>
          </p:cNvPicPr>
          <p:nvPr userDrawn="1"/>
        </p:nvPicPr>
        <p:blipFill>
          <a:blip r:embed="rId13"/>
          <a:srcRect/>
          <a:stretch>
            <a:fillRect/>
          </a:stretch>
        </p:blipFill>
        <p:spPr bwMode="auto">
          <a:xfrm>
            <a:off x="9746259" y="3446015"/>
            <a:ext cx="282259" cy="2368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par>
                                <p:cTn id="17" presetID="10"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par>
                                <p:cTn id="26" presetID="10" presetClass="entr" presetSubtype="0" fill="hold"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par>
                                <p:cTn id="29" presetID="10"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par>
                                <p:cTn id="32" presetID="10" presetClass="entr" presetSubtype="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par>
                                <p:cTn id="38" presetID="35" presetClass="path" presetSubtype="0" fill="hold" nodeType="withEffect">
                                  <p:stCondLst>
                                    <p:cond delay="0"/>
                                  </p:stCondLst>
                                  <p:childTnLst>
                                    <p:animMotion origin="layout" path="M 0 0  L -0.25 0  E" pathEditMode="relative" rAng="0" ptsTypes="">
                                      <p:cBhvr>
                                        <p:cTn id="39" dur="3000" fill="hold"/>
                                        <p:tgtEl>
                                          <p:spTgt spid="12"/>
                                        </p:tgtEl>
                                        <p:attrNameLst>
                                          <p:attrName>ppt_x</p:attrName>
                                          <p:attrName>ppt_y</p:attrName>
                                        </p:attrNameLst>
                                      </p:cBhvr>
                                      <p:rCtr x="0" y="0"/>
                                    </p:animMotion>
                                  </p:childTnLst>
                                </p:cTn>
                              </p:par>
                              <p:par>
                                <p:cTn id="40" presetID="35" presetClass="path" presetSubtype="0" fill="hold" nodeType="withEffect">
                                  <p:stCondLst>
                                    <p:cond delay="0"/>
                                  </p:stCondLst>
                                  <p:childTnLst>
                                    <p:animMotion origin="layout" path="M 4.16667E-6 3.33333E-6 L -0.31632 3.33333E-6 " pathEditMode="relative" rAng="0" ptsTypes="AA">
                                      <p:cBhvr>
                                        <p:cTn id="41" dur="3000" fill="hold"/>
                                        <p:tgtEl>
                                          <p:spTgt spid="5"/>
                                        </p:tgtEl>
                                        <p:attrNameLst>
                                          <p:attrName>ppt_x</p:attrName>
                                          <p:attrName>ppt_y</p:attrName>
                                        </p:attrNameLst>
                                      </p:cBhvr>
                                      <p:rCtr x="-15816" y="0"/>
                                    </p:animMotion>
                                  </p:childTnLst>
                                </p:cTn>
                              </p:par>
                              <p:par>
                                <p:cTn id="42" presetID="35" presetClass="path" presetSubtype="0" fill="hold" nodeType="withEffect">
                                  <p:stCondLst>
                                    <p:cond delay="0"/>
                                  </p:stCondLst>
                                  <p:childTnLst>
                                    <p:animMotion origin="layout" path="M 0.00504 -1.85185E-6 L -0.46684 -1.85185E-6 " pathEditMode="relative" rAng="0" ptsTypes="AA">
                                      <p:cBhvr>
                                        <p:cTn id="43" dur="3000" fill="hold"/>
                                        <p:tgtEl>
                                          <p:spTgt spid="8"/>
                                        </p:tgtEl>
                                        <p:attrNameLst>
                                          <p:attrName>ppt_x</p:attrName>
                                          <p:attrName>ppt_y</p:attrName>
                                        </p:attrNameLst>
                                      </p:cBhvr>
                                      <p:rCtr x="-23594" y="0"/>
                                    </p:animMotion>
                                  </p:childTnLst>
                                </p:cTn>
                              </p:par>
                              <p:par>
                                <p:cTn id="44" presetID="35" presetClass="path" presetSubtype="0" fill="hold" nodeType="withEffect">
                                  <p:stCondLst>
                                    <p:cond delay="0"/>
                                  </p:stCondLst>
                                  <p:childTnLst>
                                    <p:animMotion origin="layout" path="M -3.05556E-6 1.11111E-6 L -0.19531 1.11111E-6 " pathEditMode="relative" rAng="0" ptsTypes="AA">
                                      <p:cBhvr>
                                        <p:cTn id="45" dur="3000" fill="hold"/>
                                        <p:tgtEl>
                                          <p:spTgt spid="9"/>
                                        </p:tgtEl>
                                        <p:attrNameLst>
                                          <p:attrName>ppt_x</p:attrName>
                                          <p:attrName>ppt_y</p:attrName>
                                        </p:attrNameLst>
                                      </p:cBhvr>
                                      <p:rCtr x="-9774" y="0"/>
                                    </p:animMotion>
                                  </p:childTnLst>
                                </p:cTn>
                              </p:par>
                              <p:par>
                                <p:cTn id="46" presetID="35" presetClass="path" presetSubtype="0" fill="hold" nodeType="withEffect">
                                  <p:stCondLst>
                                    <p:cond delay="0"/>
                                  </p:stCondLst>
                                  <p:childTnLst>
                                    <p:animMotion origin="layout" path="M 5.55556E-7 2.59259E-6 L -0.43594 2.59259E-6 " pathEditMode="relative" rAng="0" ptsTypes="AA">
                                      <p:cBhvr>
                                        <p:cTn id="47" dur="3000" fill="hold"/>
                                        <p:tgtEl>
                                          <p:spTgt spid="7"/>
                                        </p:tgtEl>
                                        <p:attrNameLst>
                                          <p:attrName>ppt_x</p:attrName>
                                          <p:attrName>ppt_y</p:attrName>
                                        </p:attrNameLst>
                                      </p:cBhvr>
                                      <p:rCtr x="-21806" y="0"/>
                                    </p:animMotion>
                                  </p:childTnLst>
                                </p:cTn>
                              </p:par>
                              <p:par>
                                <p:cTn id="48" presetID="35" presetClass="path" presetSubtype="0" fill="hold" nodeType="withEffect">
                                  <p:stCondLst>
                                    <p:cond delay="0"/>
                                  </p:stCondLst>
                                  <p:childTnLst>
                                    <p:animMotion origin="layout" path="M 3.05556E-6 -1.85185E-6 L -0.33577 -1.85185E-6 " pathEditMode="relative" rAng="0" ptsTypes="AA">
                                      <p:cBhvr>
                                        <p:cTn id="49" dur="3000" fill="hold"/>
                                        <p:tgtEl>
                                          <p:spTgt spid="4"/>
                                        </p:tgtEl>
                                        <p:attrNameLst>
                                          <p:attrName>ppt_x</p:attrName>
                                          <p:attrName>ppt_y</p:attrName>
                                        </p:attrNameLst>
                                      </p:cBhvr>
                                      <p:rCtr x="-16788" y="0"/>
                                    </p:animMotion>
                                  </p:childTnLst>
                                </p:cTn>
                              </p:par>
                              <p:par>
                                <p:cTn id="50" presetID="35" presetClass="path" presetSubtype="0" fill="hold" nodeType="withEffect">
                                  <p:stCondLst>
                                    <p:cond delay="0"/>
                                  </p:stCondLst>
                                  <p:childTnLst>
                                    <p:animMotion origin="layout" path="M 1.66667E-6 -1.85185E-6 L -0.57188 -1.85185E-6 " pathEditMode="relative" rAng="0" ptsTypes="AA">
                                      <p:cBhvr>
                                        <p:cTn id="51" dur="3000" fill="hold"/>
                                        <p:tgtEl>
                                          <p:spTgt spid="13"/>
                                        </p:tgtEl>
                                        <p:attrNameLst>
                                          <p:attrName>ppt_x</p:attrName>
                                          <p:attrName>ppt_y</p:attrName>
                                        </p:attrNameLst>
                                      </p:cBhvr>
                                      <p:rCtr x="-28594" y="0"/>
                                    </p:animMotion>
                                  </p:childTnLst>
                                </p:cTn>
                              </p:par>
                              <p:par>
                                <p:cTn id="52" presetID="35" presetClass="path" presetSubtype="0" fill="hold" nodeType="withEffect">
                                  <p:stCondLst>
                                    <p:cond delay="0"/>
                                  </p:stCondLst>
                                  <p:childTnLst>
                                    <p:animMotion origin="layout" path="M 1.66667E-6 -1.85185E-6 L -0.57188 -1.85185E-6 " pathEditMode="relative" rAng="0" ptsTypes="AA">
                                      <p:cBhvr>
                                        <p:cTn id="53" dur="3000" fill="hold"/>
                                        <p:tgtEl>
                                          <p:spTgt spid="14"/>
                                        </p:tgtEl>
                                        <p:attrNameLst>
                                          <p:attrName>ppt_x</p:attrName>
                                          <p:attrName>ppt_y</p:attrName>
                                        </p:attrNameLst>
                                      </p:cBhvr>
                                      <p:rCtr x="-28594" y="0"/>
                                    </p:animMotion>
                                  </p:childTnLst>
                                </p:cTn>
                              </p:par>
                              <p:par>
                                <p:cTn id="54" presetID="63" presetClass="path" presetSubtype="0" fill="hold" nodeType="withEffect">
                                  <p:stCondLst>
                                    <p:cond delay="0"/>
                                  </p:stCondLst>
                                  <p:childTnLst>
                                    <p:animMotion origin="layout" path="M 5.55556E-7 2.59259E-6 L 0.43906 2.59259E-6 " pathEditMode="relative" rAng="0" ptsTypes="AA">
                                      <p:cBhvr>
                                        <p:cTn id="55" dur="3000" fill="hold"/>
                                        <p:tgtEl>
                                          <p:spTgt spid="11"/>
                                        </p:tgtEl>
                                        <p:attrNameLst>
                                          <p:attrName>ppt_x</p:attrName>
                                          <p:attrName>ppt_y</p:attrName>
                                        </p:attrNameLst>
                                      </p:cBhvr>
                                      <p:rCtr x="21944" y="0"/>
                                    </p:animMotion>
                                  </p:childTnLst>
                                </p:cTn>
                              </p:par>
                              <p:par>
                                <p:cTn id="56" presetID="63" presetClass="path" presetSubtype="0" fill="hold" nodeType="withEffect">
                                  <p:stCondLst>
                                    <p:cond delay="0"/>
                                  </p:stCondLst>
                                  <p:childTnLst>
                                    <p:animMotion origin="layout" path="M -1.38889E-6 2.96296E-6 L 0.62813 2.96296E-6 " pathEditMode="relative" rAng="0" ptsTypes="AA">
                                      <p:cBhvr>
                                        <p:cTn id="57" dur="3000" fill="hold"/>
                                        <p:tgtEl>
                                          <p:spTgt spid="10"/>
                                        </p:tgtEl>
                                        <p:attrNameLst>
                                          <p:attrName>ppt_x</p:attrName>
                                          <p:attrName>ppt_y</p:attrName>
                                        </p:attrNameLst>
                                      </p:cBhvr>
                                      <p:rCtr x="31406" y="0"/>
                                    </p:animMotion>
                                  </p:childTnLst>
                                </p:cTn>
                              </p:par>
                              <p:par>
                                <p:cTn id="58" presetID="63" presetClass="path" presetSubtype="0" fill="hold" nodeType="withEffect">
                                  <p:stCondLst>
                                    <p:cond delay="0"/>
                                  </p:stCondLst>
                                  <p:childTnLst>
                                    <p:animMotion origin="layout" path="M 2.77778E-6 -2.96296E-6 L 0.42465 -2.96296E-6 " pathEditMode="relative" rAng="0" ptsTypes="AA">
                                      <p:cBhvr>
                                        <p:cTn id="59" dur="3000" fill="hold"/>
                                        <p:tgtEl>
                                          <p:spTgt spid="6"/>
                                        </p:tgtEl>
                                        <p:attrNameLst>
                                          <p:attrName>ppt_x</p:attrName>
                                          <p:attrName>ppt_y</p:attrName>
                                        </p:attrNameLst>
                                      </p:cBhvr>
                                      <p:rCtr x="21233" y="0"/>
                                    </p:animMotion>
                                  </p:childTnLst>
                                </p:cTn>
                              </p:par>
                              <p:par>
                                <p:cTn id="60" presetID="10" presetClass="exit" presetSubtype="0" fill="hold" nodeType="withEffect">
                                  <p:stCondLst>
                                    <p:cond delay="2500"/>
                                  </p:stCondLst>
                                  <p:childTnLst>
                                    <p:animEffect transition="out" filter="fade">
                                      <p:cBhvr>
                                        <p:cTn id="61" dur="500"/>
                                        <p:tgtEl>
                                          <p:spTgt spid="10"/>
                                        </p:tgtEl>
                                      </p:cBhvr>
                                    </p:animEffect>
                                    <p:set>
                                      <p:cBhvr>
                                        <p:cTn id="62" dur="1" fill="hold">
                                          <p:stCondLst>
                                            <p:cond delay="499"/>
                                          </p:stCondLst>
                                        </p:cTn>
                                        <p:tgtEl>
                                          <p:spTgt spid="10"/>
                                        </p:tgtEl>
                                        <p:attrNameLst>
                                          <p:attrName>style.visibility</p:attrName>
                                        </p:attrNameLst>
                                      </p:cBhvr>
                                      <p:to>
                                        <p:strVal val="hidden"/>
                                      </p:to>
                                    </p:set>
                                  </p:childTnLst>
                                </p:cTn>
                              </p:par>
                              <p:par>
                                <p:cTn id="63" presetID="10" presetClass="exit" presetSubtype="0" fill="hold" nodeType="withEffect">
                                  <p:stCondLst>
                                    <p:cond delay="2500"/>
                                  </p:stCondLst>
                                  <p:childTnLst>
                                    <p:animEffect transition="out" filter="fade">
                                      <p:cBhvr>
                                        <p:cTn id="64" dur="500"/>
                                        <p:tgtEl>
                                          <p:spTgt spid="11"/>
                                        </p:tgtEl>
                                      </p:cBhvr>
                                    </p:animEffect>
                                    <p:set>
                                      <p:cBhvr>
                                        <p:cTn id="65" dur="1" fill="hold">
                                          <p:stCondLst>
                                            <p:cond delay="499"/>
                                          </p:stCondLst>
                                        </p:cTn>
                                        <p:tgtEl>
                                          <p:spTgt spid="11"/>
                                        </p:tgtEl>
                                        <p:attrNameLst>
                                          <p:attrName>style.visibility</p:attrName>
                                        </p:attrNameLst>
                                      </p:cBhvr>
                                      <p:to>
                                        <p:strVal val="hidden"/>
                                      </p:to>
                                    </p:set>
                                  </p:childTnLst>
                                </p:cTn>
                              </p:par>
                              <p:par>
                                <p:cTn id="66" presetID="10" presetClass="exit" presetSubtype="0" fill="hold" nodeType="withEffect">
                                  <p:stCondLst>
                                    <p:cond delay="2500"/>
                                  </p:stCondLst>
                                  <p:childTnLst>
                                    <p:animEffect transition="out" filter="fade">
                                      <p:cBhvr>
                                        <p:cTn id="67" dur="500"/>
                                        <p:tgtEl>
                                          <p:spTgt spid="13"/>
                                        </p:tgtEl>
                                      </p:cBhvr>
                                    </p:animEffect>
                                    <p:set>
                                      <p:cBhvr>
                                        <p:cTn id="68" dur="1" fill="hold">
                                          <p:stCondLst>
                                            <p:cond delay="499"/>
                                          </p:stCondLst>
                                        </p:cTn>
                                        <p:tgtEl>
                                          <p:spTgt spid="13"/>
                                        </p:tgtEl>
                                        <p:attrNameLst>
                                          <p:attrName>style.visibility</p:attrName>
                                        </p:attrNameLst>
                                      </p:cBhvr>
                                      <p:to>
                                        <p:strVal val="hidden"/>
                                      </p:to>
                                    </p:set>
                                  </p:childTnLst>
                                </p:cTn>
                              </p:par>
                              <p:par>
                                <p:cTn id="69" presetID="10" presetClass="exit" presetSubtype="0" fill="hold" nodeType="withEffect">
                                  <p:stCondLst>
                                    <p:cond delay="2500"/>
                                  </p:stCondLst>
                                  <p:childTnLst>
                                    <p:animEffect transition="out" filter="fade">
                                      <p:cBhvr>
                                        <p:cTn id="70" dur="500"/>
                                        <p:tgtEl>
                                          <p:spTgt spid="7"/>
                                        </p:tgtEl>
                                      </p:cBhvr>
                                    </p:animEffect>
                                    <p:set>
                                      <p:cBhvr>
                                        <p:cTn id="71" dur="1" fill="hold">
                                          <p:stCondLst>
                                            <p:cond delay="499"/>
                                          </p:stCondLst>
                                        </p:cTn>
                                        <p:tgtEl>
                                          <p:spTgt spid="7"/>
                                        </p:tgtEl>
                                        <p:attrNameLst>
                                          <p:attrName>style.visibility</p:attrName>
                                        </p:attrNameLst>
                                      </p:cBhvr>
                                      <p:to>
                                        <p:strVal val="hidden"/>
                                      </p:to>
                                    </p:set>
                                  </p:childTnLst>
                                </p:cTn>
                              </p:par>
                              <p:par>
                                <p:cTn id="72" presetID="10" presetClass="exit" presetSubtype="0" fill="hold" nodeType="withEffect">
                                  <p:stCondLst>
                                    <p:cond delay="2500"/>
                                  </p:stCondLst>
                                  <p:childTnLst>
                                    <p:animEffect transition="out" filter="fade">
                                      <p:cBhvr>
                                        <p:cTn id="73" dur="500"/>
                                        <p:tgtEl>
                                          <p:spTgt spid="9"/>
                                        </p:tgtEl>
                                      </p:cBhvr>
                                    </p:animEffect>
                                    <p:set>
                                      <p:cBhvr>
                                        <p:cTn id="74" dur="1" fill="hold">
                                          <p:stCondLst>
                                            <p:cond delay="499"/>
                                          </p:stCondLst>
                                        </p:cTn>
                                        <p:tgtEl>
                                          <p:spTgt spid="9"/>
                                        </p:tgtEl>
                                        <p:attrNameLst>
                                          <p:attrName>style.visibility</p:attrName>
                                        </p:attrNameLst>
                                      </p:cBhvr>
                                      <p:to>
                                        <p:strVal val="hidden"/>
                                      </p:to>
                                    </p:set>
                                  </p:childTnLst>
                                </p:cTn>
                              </p:par>
                              <p:par>
                                <p:cTn id="75" presetID="10" presetClass="exit" presetSubtype="0" fill="hold" nodeType="withEffect">
                                  <p:stCondLst>
                                    <p:cond delay="2500"/>
                                  </p:stCondLst>
                                  <p:childTnLst>
                                    <p:animEffect transition="out" filter="fade">
                                      <p:cBhvr>
                                        <p:cTn id="76" dur="500"/>
                                        <p:tgtEl>
                                          <p:spTgt spid="5"/>
                                        </p:tgtEl>
                                      </p:cBhvr>
                                    </p:animEffect>
                                    <p:set>
                                      <p:cBhvr>
                                        <p:cTn id="77" dur="1" fill="hold">
                                          <p:stCondLst>
                                            <p:cond delay="499"/>
                                          </p:stCondLst>
                                        </p:cTn>
                                        <p:tgtEl>
                                          <p:spTgt spid="5"/>
                                        </p:tgtEl>
                                        <p:attrNameLst>
                                          <p:attrName>style.visibility</p:attrName>
                                        </p:attrNameLst>
                                      </p:cBhvr>
                                      <p:to>
                                        <p:strVal val="hidden"/>
                                      </p:to>
                                    </p:set>
                                  </p:childTnLst>
                                </p:cTn>
                              </p:par>
                              <p:par>
                                <p:cTn id="78" presetID="10" presetClass="exit" presetSubtype="0" fill="hold" nodeType="withEffect">
                                  <p:stCondLst>
                                    <p:cond delay="2500"/>
                                  </p:stCondLst>
                                  <p:childTnLst>
                                    <p:animEffect transition="out" filter="fade">
                                      <p:cBhvr>
                                        <p:cTn id="79" dur="500"/>
                                        <p:tgtEl>
                                          <p:spTgt spid="12"/>
                                        </p:tgtEl>
                                      </p:cBhvr>
                                    </p:animEffect>
                                    <p:set>
                                      <p:cBhvr>
                                        <p:cTn id="80" dur="1" fill="hold">
                                          <p:stCondLst>
                                            <p:cond delay="499"/>
                                          </p:stCondLst>
                                        </p:cTn>
                                        <p:tgtEl>
                                          <p:spTgt spid="12"/>
                                        </p:tgtEl>
                                        <p:attrNameLst>
                                          <p:attrName>style.visibility</p:attrName>
                                        </p:attrNameLst>
                                      </p:cBhvr>
                                      <p:to>
                                        <p:strVal val="hidden"/>
                                      </p:to>
                                    </p:set>
                                  </p:childTnLst>
                                </p:cTn>
                              </p:par>
                              <p:par>
                                <p:cTn id="81" presetID="10" presetClass="exit" presetSubtype="0" fill="hold" nodeType="withEffect">
                                  <p:stCondLst>
                                    <p:cond delay="2500"/>
                                  </p:stCondLst>
                                  <p:childTnLst>
                                    <p:animEffect transition="out" filter="fade">
                                      <p:cBhvr>
                                        <p:cTn id="82" dur="500"/>
                                        <p:tgtEl>
                                          <p:spTgt spid="14"/>
                                        </p:tgtEl>
                                      </p:cBhvr>
                                    </p:animEffect>
                                    <p:set>
                                      <p:cBhvr>
                                        <p:cTn id="83" dur="1" fill="hold">
                                          <p:stCondLst>
                                            <p:cond delay="499"/>
                                          </p:stCondLst>
                                        </p:cTn>
                                        <p:tgtEl>
                                          <p:spTgt spid="14"/>
                                        </p:tgtEl>
                                        <p:attrNameLst>
                                          <p:attrName>style.visibility</p:attrName>
                                        </p:attrNameLst>
                                      </p:cBhvr>
                                      <p:to>
                                        <p:strVal val="hidden"/>
                                      </p:to>
                                    </p:set>
                                  </p:childTnLst>
                                </p:cTn>
                              </p:par>
                              <p:par>
                                <p:cTn id="84" presetID="10" presetClass="exit" presetSubtype="0" fill="hold" nodeType="withEffect">
                                  <p:stCondLst>
                                    <p:cond delay="2500"/>
                                  </p:stCondLst>
                                  <p:childTnLst>
                                    <p:animEffect transition="out" filter="fade">
                                      <p:cBhvr>
                                        <p:cTn id="85" dur="500"/>
                                        <p:tgtEl>
                                          <p:spTgt spid="6"/>
                                        </p:tgtEl>
                                      </p:cBhvr>
                                    </p:animEffect>
                                    <p:set>
                                      <p:cBhvr>
                                        <p:cTn id="86" dur="1" fill="hold">
                                          <p:stCondLst>
                                            <p:cond delay="499"/>
                                          </p:stCondLst>
                                        </p:cTn>
                                        <p:tgtEl>
                                          <p:spTgt spid="6"/>
                                        </p:tgtEl>
                                        <p:attrNameLst>
                                          <p:attrName>style.visibility</p:attrName>
                                        </p:attrNameLst>
                                      </p:cBhvr>
                                      <p:to>
                                        <p:strVal val="hidden"/>
                                      </p:to>
                                    </p:set>
                                  </p:childTnLst>
                                </p:cTn>
                              </p:par>
                              <p:par>
                                <p:cTn id="87" presetID="10" presetClass="exit" presetSubtype="0" fill="hold" nodeType="withEffect">
                                  <p:stCondLst>
                                    <p:cond delay="2500"/>
                                  </p:stCondLst>
                                  <p:childTnLst>
                                    <p:animEffect transition="out" filter="fade">
                                      <p:cBhvr>
                                        <p:cTn id="88" dur="500"/>
                                        <p:tgtEl>
                                          <p:spTgt spid="4"/>
                                        </p:tgtEl>
                                      </p:cBhvr>
                                    </p:animEffect>
                                    <p:set>
                                      <p:cBhvr>
                                        <p:cTn id="89" dur="1" fill="hold">
                                          <p:stCondLst>
                                            <p:cond delay="499"/>
                                          </p:stCondLst>
                                        </p:cTn>
                                        <p:tgtEl>
                                          <p:spTgt spid="4"/>
                                        </p:tgtEl>
                                        <p:attrNameLst>
                                          <p:attrName>style.visibility</p:attrName>
                                        </p:attrNameLst>
                                      </p:cBhvr>
                                      <p:to>
                                        <p:strVal val="hidden"/>
                                      </p:to>
                                    </p:set>
                                  </p:childTnLst>
                                </p:cTn>
                              </p:par>
                              <p:par>
                                <p:cTn id="90" presetID="10" presetClass="exit" presetSubtype="0" fill="hold" nodeType="withEffect">
                                  <p:stCondLst>
                                    <p:cond delay="2500"/>
                                  </p:stCondLst>
                                  <p:childTnLst>
                                    <p:animEffect transition="out" filter="fade">
                                      <p:cBhvr>
                                        <p:cTn id="91" dur="500"/>
                                        <p:tgtEl>
                                          <p:spTgt spid="8"/>
                                        </p:tgtEl>
                                      </p:cBhvr>
                                    </p:animEffect>
                                    <p:set>
                                      <p:cBhvr>
                                        <p:cTn id="92" dur="1" fill="hold">
                                          <p:stCondLst>
                                            <p:cond delay="499"/>
                                          </p:stCondLst>
                                        </p:cTn>
                                        <p:tgtEl>
                                          <p:spTgt spid="8"/>
                                        </p:tgtEl>
                                        <p:attrNameLst>
                                          <p:attrName>style.visibility</p:attrName>
                                        </p:attrNameLst>
                                      </p:cBhvr>
                                      <p:to>
                                        <p:strVal val="hidden"/>
                                      </p:to>
                                    </p:set>
                                  </p:childTnLst>
                                </p:cTn>
                              </p:par>
                              <p:par>
                                <p:cTn id="93" presetID="10" presetClass="entr" presetSubtype="0" fill="hold" nodeType="withEffect">
                                  <p:stCondLst>
                                    <p:cond delay="0"/>
                                  </p:stCondLst>
                                  <p:childTnLst>
                                    <p:set>
                                      <p:cBhvr>
                                        <p:cTn id="94" dur="1" fill="hold">
                                          <p:stCondLst>
                                            <p:cond delay="0"/>
                                          </p:stCondLst>
                                        </p:cTn>
                                        <p:tgtEl>
                                          <p:spTgt spid="15"/>
                                        </p:tgtEl>
                                        <p:attrNameLst>
                                          <p:attrName>style.visibility</p:attrName>
                                        </p:attrNameLst>
                                      </p:cBhvr>
                                      <p:to>
                                        <p:strVal val="visible"/>
                                      </p:to>
                                    </p:set>
                                    <p:animEffect transition="in" filter="fade">
                                      <p:cBhvr>
                                        <p:cTn id="95" dur="100"/>
                                        <p:tgtEl>
                                          <p:spTgt spid="15"/>
                                        </p:tgtEl>
                                      </p:cBhvr>
                                    </p:animEffect>
                                  </p:childTnLst>
                                </p:cTn>
                              </p:par>
                              <p:par>
                                <p:cTn id="96" presetID="10" presetClass="entr" presetSubtype="0" fill="hold" nodeType="withEffect">
                                  <p:stCondLst>
                                    <p:cond delay="600"/>
                                  </p:stCondLst>
                                  <p:childTnLst>
                                    <p:set>
                                      <p:cBhvr>
                                        <p:cTn id="97" dur="1" fill="hold">
                                          <p:stCondLst>
                                            <p:cond delay="0"/>
                                          </p:stCondLst>
                                        </p:cTn>
                                        <p:tgtEl>
                                          <p:spTgt spid="16"/>
                                        </p:tgtEl>
                                        <p:attrNameLst>
                                          <p:attrName>style.visibility</p:attrName>
                                        </p:attrNameLst>
                                      </p:cBhvr>
                                      <p:to>
                                        <p:strVal val="visible"/>
                                      </p:to>
                                    </p:set>
                                    <p:animEffect transition="in" filter="fade">
                                      <p:cBhvr>
                                        <p:cTn id="98" dur="100"/>
                                        <p:tgtEl>
                                          <p:spTgt spid="16"/>
                                        </p:tgtEl>
                                      </p:cBhvr>
                                    </p:animEffect>
                                  </p:childTnLst>
                                </p:cTn>
                              </p:par>
                              <p:par>
                                <p:cTn id="99" presetID="10" presetClass="entr" presetSubtype="0" fill="hold" nodeType="withEffect">
                                  <p:stCondLst>
                                    <p:cond delay="200"/>
                                  </p:stCondLst>
                                  <p:childTnLst>
                                    <p:set>
                                      <p:cBhvr>
                                        <p:cTn id="100" dur="1" fill="hold">
                                          <p:stCondLst>
                                            <p:cond delay="0"/>
                                          </p:stCondLst>
                                        </p:cTn>
                                        <p:tgtEl>
                                          <p:spTgt spid="17"/>
                                        </p:tgtEl>
                                        <p:attrNameLst>
                                          <p:attrName>style.visibility</p:attrName>
                                        </p:attrNameLst>
                                      </p:cBhvr>
                                      <p:to>
                                        <p:strVal val="visible"/>
                                      </p:to>
                                    </p:set>
                                    <p:animEffect transition="in" filter="fade">
                                      <p:cBhvr>
                                        <p:cTn id="101" dur="100"/>
                                        <p:tgtEl>
                                          <p:spTgt spid="17"/>
                                        </p:tgtEl>
                                      </p:cBhvr>
                                    </p:animEffect>
                                  </p:childTnLst>
                                </p:cTn>
                              </p:par>
                              <p:par>
                                <p:cTn id="102" presetID="10" presetClass="entr" presetSubtype="0" fill="hold" nodeType="withEffect">
                                  <p:stCondLst>
                                    <p:cond delay="1800"/>
                                  </p:stCondLst>
                                  <p:childTnLst>
                                    <p:set>
                                      <p:cBhvr>
                                        <p:cTn id="103" dur="1" fill="hold">
                                          <p:stCondLst>
                                            <p:cond delay="0"/>
                                          </p:stCondLst>
                                        </p:cTn>
                                        <p:tgtEl>
                                          <p:spTgt spid="18"/>
                                        </p:tgtEl>
                                        <p:attrNameLst>
                                          <p:attrName>style.visibility</p:attrName>
                                        </p:attrNameLst>
                                      </p:cBhvr>
                                      <p:to>
                                        <p:strVal val="visible"/>
                                      </p:to>
                                    </p:set>
                                    <p:animEffect transition="in" filter="fade">
                                      <p:cBhvr>
                                        <p:cTn id="104" dur="100"/>
                                        <p:tgtEl>
                                          <p:spTgt spid="18"/>
                                        </p:tgtEl>
                                      </p:cBhvr>
                                    </p:animEffect>
                                  </p:childTnLst>
                                </p:cTn>
                              </p:par>
                              <p:par>
                                <p:cTn id="105" presetID="10" presetClass="entr" presetSubtype="0" fill="hold" nodeType="withEffect">
                                  <p:stCondLst>
                                    <p:cond delay="2200"/>
                                  </p:stCondLst>
                                  <p:childTnLst>
                                    <p:set>
                                      <p:cBhvr>
                                        <p:cTn id="106" dur="1" fill="hold">
                                          <p:stCondLst>
                                            <p:cond delay="0"/>
                                          </p:stCondLst>
                                        </p:cTn>
                                        <p:tgtEl>
                                          <p:spTgt spid="19"/>
                                        </p:tgtEl>
                                        <p:attrNameLst>
                                          <p:attrName>style.visibility</p:attrName>
                                        </p:attrNameLst>
                                      </p:cBhvr>
                                      <p:to>
                                        <p:strVal val="visible"/>
                                      </p:to>
                                    </p:set>
                                    <p:animEffect transition="in" filter="fade">
                                      <p:cBhvr>
                                        <p:cTn id="107" dur="100"/>
                                        <p:tgtEl>
                                          <p:spTgt spid="19"/>
                                        </p:tgtEl>
                                      </p:cBhvr>
                                    </p:animEffect>
                                  </p:childTnLst>
                                </p:cTn>
                              </p:par>
                              <p:par>
                                <p:cTn id="108" presetID="53" presetClass="exit" presetSubtype="16" fill="hold" nodeType="withEffect">
                                  <p:stCondLst>
                                    <p:cond delay="100"/>
                                  </p:stCondLst>
                                  <p:childTnLst>
                                    <p:anim calcmode="lin" valueType="num">
                                      <p:cBhvr>
                                        <p:cTn id="109" dur="1000"/>
                                        <p:tgtEl>
                                          <p:spTgt spid="15"/>
                                        </p:tgtEl>
                                        <p:attrNameLst>
                                          <p:attrName>ppt_w</p:attrName>
                                        </p:attrNameLst>
                                      </p:cBhvr>
                                      <p:tavLst>
                                        <p:tav tm="0">
                                          <p:val>
                                            <p:strVal val="ppt_w"/>
                                          </p:val>
                                        </p:tav>
                                        <p:tav tm="100000">
                                          <p:val>
                                            <p:fltVal val="0"/>
                                          </p:val>
                                        </p:tav>
                                      </p:tavLst>
                                    </p:anim>
                                    <p:anim calcmode="lin" valueType="num">
                                      <p:cBhvr>
                                        <p:cTn id="110" dur="1000"/>
                                        <p:tgtEl>
                                          <p:spTgt spid="15"/>
                                        </p:tgtEl>
                                        <p:attrNameLst>
                                          <p:attrName>ppt_h</p:attrName>
                                        </p:attrNameLst>
                                      </p:cBhvr>
                                      <p:tavLst>
                                        <p:tav tm="0">
                                          <p:val>
                                            <p:strVal val="ppt_h"/>
                                          </p:val>
                                        </p:tav>
                                        <p:tav tm="100000">
                                          <p:val>
                                            <p:fltVal val="0"/>
                                          </p:val>
                                        </p:tav>
                                      </p:tavLst>
                                    </p:anim>
                                    <p:animEffect transition="out" filter="fade">
                                      <p:cBhvr>
                                        <p:cTn id="111" dur="1000"/>
                                        <p:tgtEl>
                                          <p:spTgt spid="15"/>
                                        </p:tgtEl>
                                      </p:cBhvr>
                                    </p:animEffect>
                                    <p:set>
                                      <p:cBhvr>
                                        <p:cTn id="112" dur="1" fill="hold">
                                          <p:stCondLst>
                                            <p:cond delay="999"/>
                                          </p:stCondLst>
                                        </p:cTn>
                                        <p:tgtEl>
                                          <p:spTgt spid="15"/>
                                        </p:tgtEl>
                                        <p:attrNameLst>
                                          <p:attrName>style.visibility</p:attrName>
                                        </p:attrNameLst>
                                      </p:cBhvr>
                                      <p:to>
                                        <p:strVal val="hidden"/>
                                      </p:to>
                                    </p:set>
                                  </p:childTnLst>
                                </p:cTn>
                              </p:par>
                              <p:par>
                                <p:cTn id="113" presetID="53" presetClass="exit" presetSubtype="16" fill="hold" nodeType="withEffect">
                                  <p:stCondLst>
                                    <p:cond delay="700"/>
                                  </p:stCondLst>
                                  <p:childTnLst>
                                    <p:anim calcmode="lin" valueType="num">
                                      <p:cBhvr>
                                        <p:cTn id="114" dur="500"/>
                                        <p:tgtEl>
                                          <p:spTgt spid="16"/>
                                        </p:tgtEl>
                                        <p:attrNameLst>
                                          <p:attrName>ppt_w</p:attrName>
                                        </p:attrNameLst>
                                      </p:cBhvr>
                                      <p:tavLst>
                                        <p:tav tm="0">
                                          <p:val>
                                            <p:strVal val="ppt_w"/>
                                          </p:val>
                                        </p:tav>
                                        <p:tav tm="100000">
                                          <p:val>
                                            <p:fltVal val="0"/>
                                          </p:val>
                                        </p:tav>
                                      </p:tavLst>
                                    </p:anim>
                                    <p:anim calcmode="lin" valueType="num">
                                      <p:cBhvr>
                                        <p:cTn id="115" dur="500"/>
                                        <p:tgtEl>
                                          <p:spTgt spid="16"/>
                                        </p:tgtEl>
                                        <p:attrNameLst>
                                          <p:attrName>ppt_h</p:attrName>
                                        </p:attrNameLst>
                                      </p:cBhvr>
                                      <p:tavLst>
                                        <p:tav tm="0">
                                          <p:val>
                                            <p:strVal val="ppt_h"/>
                                          </p:val>
                                        </p:tav>
                                        <p:tav tm="100000">
                                          <p:val>
                                            <p:fltVal val="0"/>
                                          </p:val>
                                        </p:tav>
                                      </p:tavLst>
                                    </p:anim>
                                    <p:animEffect transition="out" filter="fade">
                                      <p:cBhvr>
                                        <p:cTn id="116" dur="500"/>
                                        <p:tgtEl>
                                          <p:spTgt spid="16"/>
                                        </p:tgtEl>
                                      </p:cBhvr>
                                    </p:animEffect>
                                    <p:set>
                                      <p:cBhvr>
                                        <p:cTn id="117" dur="1" fill="hold">
                                          <p:stCondLst>
                                            <p:cond delay="499"/>
                                          </p:stCondLst>
                                        </p:cTn>
                                        <p:tgtEl>
                                          <p:spTgt spid="16"/>
                                        </p:tgtEl>
                                        <p:attrNameLst>
                                          <p:attrName>style.visibility</p:attrName>
                                        </p:attrNameLst>
                                      </p:cBhvr>
                                      <p:to>
                                        <p:strVal val="hidden"/>
                                      </p:to>
                                    </p:set>
                                  </p:childTnLst>
                                </p:cTn>
                              </p:par>
                              <p:par>
                                <p:cTn id="118" presetID="53" presetClass="exit" presetSubtype="16" fill="hold" nodeType="withEffect">
                                  <p:stCondLst>
                                    <p:cond delay="300"/>
                                  </p:stCondLst>
                                  <p:childTnLst>
                                    <p:anim calcmode="lin" valueType="num">
                                      <p:cBhvr>
                                        <p:cTn id="119" dur="500"/>
                                        <p:tgtEl>
                                          <p:spTgt spid="17"/>
                                        </p:tgtEl>
                                        <p:attrNameLst>
                                          <p:attrName>ppt_w</p:attrName>
                                        </p:attrNameLst>
                                      </p:cBhvr>
                                      <p:tavLst>
                                        <p:tav tm="0">
                                          <p:val>
                                            <p:strVal val="ppt_w"/>
                                          </p:val>
                                        </p:tav>
                                        <p:tav tm="100000">
                                          <p:val>
                                            <p:fltVal val="0"/>
                                          </p:val>
                                        </p:tav>
                                      </p:tavLst>
                                    </p:anim>
                                    <p:anim calcmode="lin" valueType="num">
                                      <p:cBhvr>
                                        <p:cTn id="120" dur="500"/>
                                        <p:tgtEl>
                                          <p:spTgt spid="17"/>
                                        </p:tgtEl>
                                        <p:attrNameLst>
                                          <p:attrName>ppt_h</p:attrName>
                                        </p:attrNameLst>
                                      </p:cBhvr>
                                      <p:tavLst>
                                        <p:tav tm="0">
                                          <p:val>
                                            <p:strVal val="ppt_h"/>
                                          </p:val>
                                        </p:tav>
                                        <p:tav tm="100000">
                                          <p:val>
                                            <p:fltVal val="0"/>
                                          </p:val>
                                        </p:tav>
                                      </p:tavLst>
                                    </p:anim>
                                    <p:animEffect transition="out" filter="fade">
                                      <p:cBhvr>
                                        <p:cTn id="121" dur="500"/>
                                        <p:tgtEl>
                                          <p:spTgt spid="17"/>
                                        </p:tgtEl>
                                      </p:cBhvr>
                                    </p:animEffect>
                                    <p:set>
                                      <p:cBhvr>
                                        <p:cTn id="122" dur="1" fill="hold">
                                          <p:stCondLst>
                                            <p:cond delay="499"/>
                                          </p:stCondLst>
                                        </p:cTn>
                                        <p:tgtEl>
                                          <p:spTgt spid="17"/>
                                        </p:tgtEl>
                                        <p:attrNameLst>
                                          <p:attrName>style.visibility</p:attrName>
                                        </p:attrNameLst>
                                      </p:cBhvr>
                                      <p:to>
                                        <p:strVal val="hidden"/>
                                      </p:to>
                                    </p:set>
                                  </p:childTnLst>
                                </p:cTn>
                              </p:par>
                              <p:par>
                                <p:cTn id="123" presetID="53" presetClass="exit" presetSubtype="16" fill="hold" nodeType="withEffect">
                                  <p:stCondLst>
                                    <p:cond delay="1900"/>
                                  </p:stCondLst>
                                  <p:childTnLst>
                                    <p:anim calcmode="lin" valueType="num">
                                      <p:cBhvr>
                                        <p:cTn id="124" dur="500"/>
                                        <p:tgtEl>
                                          <p:spTgt spid="18"/>
                                        </p:tgtEl>
                                        <p:attrNameLst>
                                          <p:attrName>ppt_w</p:attrName>
                                        </p:attrNameLst>
                                      </p:cBhvr>
                                      <p:tavLst>
                                        <p:tav tm="0">
                                          <p:val>
                                            <p:strVal val="ppt_w"/>
                                          </p:val>
                                        </p:tav>
                                        <p:tav tm="100000">
                                          <p:val>
                                            <p:fltVal val="0"/>
                                          </p:val>
                                        </p:tav>
                                      </p:tavLst>
                                    </p:anim>
                                    <p:anim calcmode="lin" valueType="num">
                                      <p:cBhvr>
                                        <p:cTn id="125" dur="500"/>
                                        <p:tgtEl>
                                          <p:spTgt spid="18"/>
                                        </p:tgtEl>
                                        <p:attrNameLst>
                                          <p:attrName>ppt_h</p:attrName>
                                        </p:attrNameLst>
                                      </p:cBhvr>
                                      <p:tavLst>
                                        <p:tav tm="0">
                                          <p:val>
                                            <p:strVal val="ppt_h"/>
                                          </p:val>
                                        </p:tav>
                                        <p:tav tm="100000">
                                          <p:val>
                                            <p:fltVal val="0"/>
                                          </p:val>
                                        </p:tav>
                                      </p:tavLst>
                                    </p:anim>
                                    <p:animEffect transition="out" filter="fade">
                                      <p:cBhvr>
                                        <p:cTn id="126" dur="500"/>
                                        <p:tgtEl>
                                          <p:spTgt spid="18"/>
                                        </p:tgtEl>
                                      </p:cBhvr>
                                    </p:animEffect>
                                    <p:set>
                                      <p:cBhvr>
                                        <p:cTn id="127" dur="1" fill="hold">
                                          <p:stCondLst>
                                            <p:cond delay="499"/>
                                          </p:stCondLst>
                                        </p:cTn>
                                        <p:tgtEl>
                                          <p:spTgt spid="18"/>
                                        </p:tgtEl>
                                        <p:attrNameLst>
                                          <p:attrName>style.visibility</p:attrName>
                                        </p:attrNameLst>
                                      </p:cBhvr>
                                      <p:to>
                                        <p:strVal val="hidden"/>
                                      </p:to>
                                    </p:set>
                                  </p:childTnLst>
                                </p:cTn>
                              </p:par>
                              <p:par>
                                <p:cTn id="128" presetID="53" presetClass="exit" presetSubtype="16" fill="hold" nodeType="withEffect">
                                  <p:stCondLst>
                                    <p:cond delay="2300"/>
                                  </p:stCondLst>
                                  <p:childTnLst>
                                    <p:anim calcmode="lin" valueType="num">
                                      <p:cBhvr>
                                        <p:cTn id="129" dur="500"/>
                                        <p:tgtEl>
                                          <p:spTgt spid="19"/>
                                        </p:tgtEl>
                                        <p:attrNameLst>
                                          <p:attrName>ppt_w</p:attrName>
                                        </p:attrNameLst>
                                      </p:cBhvr>
                                      <p:tavLst>
                                        <p:tav tm="0">
                                          <p:val>
                                            <p:strVal val="ppt_w"/>
                                          </p:val>
                                        </p:tav>
                                        <p:tav tm="100000">
                                          <p:val>
                                            <p:fltVal val="0"/>
                                          </p:val>
                                        </p:tav>
                                      </p:tavLst>
                                    </p:anim>
                                    <p:anim calcmode="lin" valueType="num">
                                      <p:cBhvr>
                                        <p:cTn id="130" dur="500"/>
                                        <p:tgtEl>
                                          <p:spTgt spid="19"/>
                                        </p:tgtEl>
                                        <p:attrNameLst>
                                          <p:attrName>ppt_h</p:attrName>
                                        </p:attrNameLst>
                                      </p:cBhvr>
                                      <p:tavLst>
                                        <p:tav tm="0">
                                          <p:val>
                                            <p:strVal val="ppt_h"/>
                                          </p:val>
                                        </p:tav>
                                        <p:tav tm="100000">
                                          <p:val>
                                            <p:fltVal val="0"/>
                                          </p:val>
                                        </p:tav>
                                      </p:tavLst>
                                    </p:anim>
                                    <p:animEffect transition="out" filter="fade">
                                      <p:cBhvr>
                                        <p:cTn id="131" dur="500"/>
                                        <p:tgtEl>
                                          <p:spTgt spid="19"/>
                                        </p:tgtEl>
                                      </p:cBhvr>
                                    </p:animEffect>
                                    <p:set>
                                      <p:cBhvr>
                                        <p:cTn id="132" dur="1" fill="hold">
                                          <p:stCondLst>
                                            <p:cond delay="4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841907" y="590550"/>
            <a:ext cx="10514536"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dirty="0"/>
              <a:t>单击此处编辑母版标题样式</a:t>
            </a:r>
          </a:p>
        </p:txBody>
      </p:sp>
      <p:sp>
        <p:nvSpPr>
          <p:cNvPr id="1027" name="Rectangle 3"/>
          <p:cNvSpPr>
            <a:spLocks noGrp="1" noChangeArrowheads="1"/>
          </p:cNvSpPr>
          <p:nvPr>
            <p:ph type="body" idx="1"/>
          </p:nvPr>
        </p:nvSpPr>
        <p:spPr bwMode="auto">
          <a:xfrm>
            <a:off x="841907" y="1600201"/>
            <a:ext cx="10514536" cy="4277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dirty="0"/>
              <a:t>单击此处编辑母版文本样式</a:t>
            </a:r>
          </a:p>
          <a:p>
            <a:pPr lvl="1"/>
            <a:r>
              <a:rPr lang="zh-CN" dirty="0"/>
              <a:t>第二级</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txStyles>
    <p:titleStyle>
      <a:lvl1pPr algn="l" rtl="0" fontAlgn="base">
        <a:spcBef>
          <a:spcPct val="0"/>
        </a:spcBef>
        <a:spcAft>
          <a:spcPct val="0"/>
        </a:spcAft>
        <a:defRPr sz="2400">
          <a:solidFill>
            <a:schemeClr val="bg1"/>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9pPr>
    </p:titleStyle>
    <p:bodyStyle>
      <a:lvl1pPr marL="342900" indent="-342900" algn="l" rtl="0" fontAlgn="base">
        <a:spcBef>
          <a:spcPct val="20000"/>
        </a:spcBef>
        <a:spcAft>
          <a:spcPct val="0"/>
        </a:spcAft>
        <a:buChar char="•"/>
        <a:defRPr sz="2000">
          <a:solidFill>
            <a:schemeClr val="accent1"/>
          </a:solidFill>
          <a:latin typeface="+mn-lt"/>
          <a:ea typeface="+mn-ea"/>
          <a:cs typeface="+mn-cs"/>
        </a:defRPr>
      </a:lvl1pPr>
      <a:lvl2pPr marL="742950" indent="-285750" algn="l" rtl="0" eaLnBrk="0" fontAlgn="base" hangingPunct="0">
        <a:spcBef>
          <a:spcPct val="20000"/>
        </a:spcBef>
        <a:spcAft>
          <a:spcPct val="0"/>
        </a:spcAft>
        <a:buChar char="–"/>
        <a:defRPr sz="2000">
          <a:solidFill>
            <a:schemeClr val="accent1"/>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anose="02010600030101010101"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5pPr>
      <a:lvl6pPr marL="25146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6pPr>
      <a:lvl7pPr marL="29718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7pPr>
      <a:lvl8pPr marL="34290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8pPr>
      <a:lvl9pPr marL="38862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lum/>
          </a:blip>
          <a:srcRect/>
          <a:stretch>
            <a:fillRect/>
          </a:stretch>
        </a:blipFill>
        <a:effectLst/>
      </p:bgPr>
    </p:bg>
    <p:spTree>
      <p:nvGrpSpPr>
        <p:cNvPr id="1" name=""/>
        <p:cNvGrpSpPr/>
        <p:nvPr/>
      </p:nvGrpSpPr>
      <p:grpSpPr>
        <a:xfrm>
          <a:off x="0" y="0"/>
          <a:ext cx="0" cy="0"/>
          <a:chOff x="0" y="0"/>
          <a:chExt cx="0" cy="0"/>
        </a:xfrm>
      </p:grpSpPr>
      <p:sp>
        <p:nvSpPr>
          <p:cNvPr id="42" name="Freeform 7"/>
          <p:cNvSpPr/>
          <p:nvPr/>
        </p:nvSpPr>
        <p:spPr bwMode="auto">
          <a:xfrm>
            <a:off x="3079994" y="4919767"/>
            <a:ext cx="503238" cy="442913"/>
          </a:xfrm>
          <a:custGeom>
            <a:avLst/>
            <a:gdLst>
              <a:gd name="T0" fmla="*/ 472 w 613"/>
              <a:gd name="T1" fmla="*/ 18 h 537"/>
              <a:gd name="T2" fmla="*/ 539 w 613"/>
              <a:gd name="T3" fmla="*/ 134 h 537"/>
              <a:gd name="T4" fmla="*/ 605 w 613"/>
              <a:gd name="T5" fmla="*/ 248 h 537"/>
              <a:gd name="T6" fmla="*/ 606 w 613"/>
              <a:gd name="T7" fmla="*/ 287 h 537"/>
              <a:gd name="T8" fmla="*/ 539 w 613"/>
              <a:gd name="T9" fmla="*/ 403 h 537"/>
              <a:gd name="T10" fmla="*/ 474 w 613"/>
              <a:gd name="T11" fmla="*/ 517 h 537"/>
              <a:gd name="T12" fmla="*/ 440 w 613"/>
              <a:gd name="T13" fmla="*/ 537 h 537"/>
              <a:gd name="T14" fmla="*/ 307 w 613"/>
              <a:gd name="T15" fmla="*/ 537 h 537"/>
              <a:gd name="T16" fmla="*/ 175 w 613"/>
              <a:gd name="T17" fmla="*/ 537 h 537"/>
              <a:gd name="T18" fmla="*/ 141 w 613"/>
              <a:gd name="T19" fmla="*/ 519 h 537"/>
              <a:gd name="T20" fmla="*/ 74 w 613"/>
              <a:gd name="T21" fmla="*/ 403 h 537"/>
              <a:gd name="T22" fmla="*/ 8 w 613"/>
              <a:gd name="T23" fmla="*/ 289 h 537"/>
              <a:gd name="T24" fmla="*/ 7 w 613"/>
              <a:gd name="T25" fmla="*/ 250 h 537"/>
              <a:gd name="T26" fmla="*/ 74 w 613"/>
              <a:gd name="T27" fmla="*/ 134 h 537"/>
              <a:gd name="T28" fmla="*/ 139 w 613"/>
              <a:gd name="T29" fmla="*/ 20 h 537"/>
              <a:gd name="T30" fmla="*/ 173 w 613"/>
              <a:gd name="T31" fmla="*/ 0 h 537"/>
              <a:gd name="T32" fmla="*/ 307 w 613"/>
              <a:gd name="T33" fmla="*/ 0 h 537"/>
              <a:gd name="T34" fmla="*/ 438 w 613"/>
              <a:gd name="T35" fmla="*/ 0 h 537"/>
              <a:gd name="T36" fmla="*/ 472 w 613"/>
              <a:gd name="T37" fmla="*/ 18 h 5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13" h="537">
                <a:moveTo>
                  <a:pt x="472" y="18"/>
                </a:moveTo>
                <a:lnTo>
                  <a:pt x="539" y="134"/>
                </a:lnTo>
                <a:cubicBezTo>
                  <a:pt x="561" y="172"/>
                  <a:pt x="583" y="210"/>
                  <a:pt x="605" y="248"/>
                </a:cubicBezTo>
                <a:cubicBezTo>
                  <a:pt x="612" y="260"/>
                  <a:pt x="613" y="273"/>
                  <a:pt x="606" y="287"/>
                </a:cubicBezTo>
                <a:lnTo>
                  <a:pt x="539" y="403"/>
                </a:lnTo>
                <a:cubicBezTo>
                  <a:pt x="518" y="441"/>
                  <a:pt x="496" y="479"/>
                  <a:pt x="474" y="517"/>
                </a:cubicBezTo>
                <a:cubicBezTo>
                  <a:pt x="466" y="529"/>
                  <a:pt x="456" y="536"/>
                  <a:pt x="440" y="537"/>
                </a:cubicBezTo>
                <a:lnTo>
                  <a:pt x="307" y="537"/>
                </a:lnTo>
                <a:cubicBezTo>
                  <a:pt x="263" y="537"/>
                  <a:pt x="219" y="537"/>
                  <a:pt x="175" y="537"/>
                </a:cubicBezTo>
                <a:cubicBezTo>
                  <a:pt x="161" y="537"/>
                  <a:pt x="149" y="532"/>
                  <a:pt x="141" y="519"/>
                </a:cubicBezTo>
                <a:lnTo>
                  <a:pt x="74" y="403"/>
                </a:lnTo>
                <a:cubicBezTo>
                  <a:pt x="52" y="365"/>
                  <a:pt x="30" y="327"/>
                  <a:pt x="8" y="289"/>
                </a:cubicBezTo>
                <a:cubicBezTo>
                  <a:pt x="1" y="277"/>
                  <a:pt x="0" y="264"/>
                  <a:pt x="7" y="250"/>
                </a:cubicBezTo>
                <a:lnTo>
                  <a:pt x="74" y="134"/>
                </a:lnTo>
                <a:cubicBezTo>
                  <a:pt x="96" y="96"/>
                  <a:pt x="117" y="58"/>
                  <a:pt x="139" y="20"/>
                </a:cubicBezTo>
                <a:cubicBezTo>
                  <a:pt x="147" y="8"/>
                  <a:pt x="157" y="1"/>
                  <a:pt x="173" y="0"/>
                </a:cubicBezTo>
                <a:lnTo>
                  <a:pt x="307" y="0"/>
                </a:lnTo>
                <a:cubicBezTo>
                  <a:pt x="350" y="0"/>
                  <a:pt x="394" y="0"/>
                  <a:pt x="438" y="0"/>
                </a:cubicBezTo>
                <a:cubicBezTo>
                  <a:pt x="452" y="0"/>
                  <a:pt x="464" y="5"/>
                  <a:pt x="472" y="18"/>
                </a:cubicBezTo>
                <a:close/>
              </a:path>
            </a:pathLst>
          </a:custGeom>
          <a:solidFill>
            <a:schemeClr val="tx1"/>
          </a:solidFill>
          <a:ln>
            <a:noFill/>
          </a:ln>
        </p:spPr>
        <p:txBody>
          <a:bodyPr vert="horz" wrap="square" lIns="91440" tIns="45720" rIns="91440" bIns="45720" numCol="1" anchor="t" anchorCtr="0" compatLnSpc="1"/>
          <a:lstStyle/>
          <a:p>
            <a:endParaRPr lang="zh-CN" altLang="en-US">
              <a:solidFill>
                <a:schemeClr val="accent1"/>
              </a:solidFill>
            </a:endParaRPr>
          </a:p>
        </p:txBody>
      </p:sp>
      <p:sp>
        <p:nvSpPr>
          <p:cNvPr id="73" name="Freeform 8"/>
          <p:cNvSpPr>
            <a:spLocks noEditPoints="1"/>
          </p:cNvSpPr>
          <p:nvPr/>
        </p:nvSpPr>
        <p:spPr bwMode="auto">
          <a:xfrm>
            <a:off x="3202232" y="5045180"/>
            <a:ext cx="265113" cy="192088"/>
          </a:xfrm>
          <a:custGeom>
            <a:avLst/>
            <a:gdLst>
              <a:gd name="T0" fmla="*/ 269 w 322"/>
              <a:gd name="T1" fmla="*/ 0 h 233"/>
              <a:gd name="T2" fmla="*/ 53 w 322"/>
              <a:gd name="T3" fmla="*/ 0 h 233"/>
              <a:gd name="T4" fmla="*/ 0 w 322"/>
              <a:gd name="T5" fmla="*/ 52 h 233"/>
              <a:gd name="T6" fmla="*/ 0 w 322"/>
              <a:gd name="T7" fmla="*/ 181 h 233"/>
              <a:gd name="T8" fmla="*/ 53 w 322"/>
              <a:gd name="T9" fmla="*/ 233 h 233"/>
              <a:gd name="T10" fmla="*/ 269 w 322"/>
              <a:gd name="T11" fmla="*/ 233 h 233"/>
              <a:gd name="T12" fmla="*/ 322 w 322"/>
              <a:gd name="T13" fmla="*/ 181 h 233"/>
              <a:gd name="T14" fmla="*/ 322 w 322"/>
              <a:gd name="T15" fmla="*/ 52 h 233"/>
              <a:gd name="T16" fmla="*/ 269 w 322"/>
              <a:gd name="T17" fmla="*/ 0 h 233"/>
              <a:gd name="T18" fmla="*/ 101 w 322"/>
              <a:gd name="T19" fmla="*/ 101 h 233"/>
              <a:gd name="T20" fmla="*/ 124 w 322"/>
              <a:gd name="T21" fmla="*/ 78 h 233"/>
              <a:gd name="T22" fmla="*/ 101 w 322"/>
              <a:gd name="T23" fmla="*/ 55 h 233"/>
              <a:gd name="T24" fmla="*/ 78 w 322"/>
              <a:gd name="T25" fmla="*/ 78 h 233"/>
              <a:gd name="T26" fmla="*/ 101 w 322"/>
              <a:gd name="T27" fmla="*/ 101 h 233"/>
              <a:gd name="T28" fmla="*/ 141 w 322"/>
              <a:gd name="T29" fmla="*/ 166 h 233"/>
              <a:gd name="T30" fmla="*/ 144 w 322"/>
              <a:gd name="T31" fmla="*/ 128 h 233"/>
              <a:gd name="T32" fmla="*/ 121 w 322"/>
              <a:gd name="T33" fmla="*/ 108 h 233"/>
              <a:gd name="T34" fmla="*/ 109 w 322"/>
              <a:gd name="T35" fmla="*/ 108 h 233"/>
              <a:gd name="T36" fmla="*/ 106 w 322"/>
              <a:gd name="T37" fmla="*/ 117 h 233"/>
              <a:gd name="T38" fmla="*/ 109 w 322"/>
              <a:gd name="T39" fmla="*/ 151 h 233"/>
              <a:gd name="T40" fmla="*/ 100 w 322"/>
              <a:gd name="T41" fmla="*/ 163 h 233"/>
              <a:gd name="T42" fmla="*/ 92 w 322"/>
              <a:gd name="T43" fmla="*/ 151 h 233"/>
              <a:gd name="T44" fmla="*/ 97 w 322"/>
              <a:gd name="T45" fmla="*/ 117 h 233"/>
              <a:gd name="T46" fmla="*/ 94 w 322"/>
              <a:gd name="T47" fmla="*/ 108 h 233"/>
              <a:gd name="T48" fmla="*/ 80 w 322"/>
              <a:gd name="T49" fmla="*/ 108 h 233"/>
              <a:gd name="T50" fmla="*/ 57 w 322"/>
              <a:gd name="T51" fmla="*/ 129 h 233"/>
              <a:gd name="T52" fmla="*/ 60 w 322"/>
              <a:gd name="T53" fmla="*/ 166 h 233"/>
              <a:gd name="T54" fmla="*/ 101 w 322"/>
              <a:gd name="T55" fmla="*/ 176 h 233"/>
              <a:gd name="T56" fmla="*/ 141 w 322"/>
              <a:gd name="T57" fmla="*/ 166 h 233"/>
              <a:gd name="T58" fmla="*/ 165 w 322"/>
              <a:gd name="T59" fmla="*/ 191 h 233"/>
              <a:gd name="T60" fmla="*/ 165 w 322"/>
              <a:gd name="T61" fmla="*/ 191 h 233"/>
              <a:gd name="T62" fmla="*/ 36 w 322"/>
              <a:gd name="T63" fmla="*/ 191 h 233"/>
              <a:gd name="T64" fmla="*/ 36 w 322"/>
              <a:gd name="T65" fmla="*/ 42 h 233"/>
              <a:gd name="T66" fmla="*/ 165 w 322"/>
              <a:gd name="T67" fmla="*/ 42 h 233"/>
              <a:gd name="T68" fmla="*/ 165 w 322"/>
              <a:gd name="T69" fmla="*/ 191 h 233"/>
              <a:gd name="T70" fmla="*/ 249 w 322"/>
              <a:gd name="T71" fmla="*/ 73 h 233"/>
              <a:gd name="T72" fmla="*/ 249 w 322"/>
              <a:gd name="T73" fmla="*/ 73 h 233"/>
              <a:gd name="T74" fmla="*/ 193 w 322"/>
              <a:gd name="T75" fmla="*/ 73 h 233"/>
              <a:gd name="T76" fmla="*/ 181 w 322"/>
              <a:gd name="T77" fmla="*/ 60 h 233"/>
              <a:gd name="T78" fmla="*/ 193 w 322"/>
              <a:gd name="T79" fmla="*/ 48 h 233"/>
              <a:gd name="T80" fmla="*/ 249 w 322"/>
              <a:gd name="T81" fmla="*/ 48 h 233"/>
              <a:gd name="T82" fmla="*/ 261 w 322"/>
              <a:gd name="T83" fmla="*/ 60 h 233"/>
              <a:gd name="T84" fmla="*/ 249 w 322"/>
              <a:gd name="T85" fmla="*/ 73 h 233"/>
              <a:gd name="T86" fmla="*/ 302 w 322"/>
              <a:gd name="T87" fmla="*/ 123 h 233"/>
              <a:gd name="T88" fmla="*/ 302 w 322"/>
              <a:gd name="T89" fmla="*/ 123 h 233"/>
              <a:gd name="T90" fmla="*/ 292 w 322"/>
              <a:gd name="T91" fmla="*/ 133 h 233"/>
              <a:gd name="T92" fmla="*/ 191 w 322"/>
              <a:gd name="T93" fmla="*/ 133 h 233"/>
              <a:gd name="T94" fmla="*/ 181 w 322"/>
              <a:gd name="T95" fmla="*/ 123 h 233"/>
              <a:gd name="T96" fmla="*/ 191 w 322"/>
              <a:gd name="T97" fmla="*/ 113 h 233"/>
              <a:gd name="T98" fmla="*/ 292 w 322"/>
              <a:gd name="T99" fmla="*/ 113 h 233"/>
              <a:gd name="T100" fmla="*/ 302 w 322"/>
              <a:gd name="T101" fmla="*/ 123 h 233"/>
              <a:gd name="T102" fmla="*/ 302 w 322"/>
              <a:gd name="T103" fmla="*/ 163 h 233"/>
              <a:gd name="T104" fmla="*/ 302 w 322"/>
              <a:gd name="T105" fmla="*/ 163 h 233"/>
              <a:gd name="T106" fmla="*/ 292 w 322"/>
              <a:gd name="T107" fmla="*/ 173 h 233"/>
              <a:gd name="T108" fmla="*/ 191 w 322"/>
              <a:gd name="T109" fmla="*/ 173 h 233"/>
              <a:gd name="T110" fmla="*/ 181 w 322"/>
              <a:gd name="T111" fmla="*/ 163 h 233"/>
              <a:gd name="T112" fmla="*/ 191 w 322"/>
              <a:gd name="T113" fmla="*/ 153 h 233"/>
              <a:gd name="T114" fmla="*/ 292 w 322"/>
              <a:gd name="T115" fmla="*/ 153 h 233"/>
              <a:gd name="T116" fmla="*/ 302 w 322"/>
              <a:gd name="T117" fmla="*/ 163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22" h="233">
                <a:moveTo>
                  <a:pt x="269" y="0"/>
                </a:moveTo>
                <a:lnTo>
                  <a:pt x="53" y="0"/>
                </a:lnTo>
                <a:cubicBezTo>
                  <a:pt x="24" y="0"/>
                  <a:pt x="0" y="23"/>
                  <a:pt x="0" y="52"/>
                </a:cubicBezTo>
                <a:lnTo>
                  <a:pt x="0" y="181"/>
                </a:lnTo>
                <a:cubicBezTo>
                  <a:pt x="0" y="210"/>
                  <a:pt x="24" y="233"/>
                  <a:pt x="53" y="233"/>
                </a:cubicBezTo>
                <a:lnTo>
                  <a:pt x="269" y="233"/>
                </a:lnTo>
                <a:cubicBezTo>
                  <a:pt x="298" y="233"/>
                  <a:pt x="322" y="210"/>
                  <a:pt x="322" y="181"/>
                </a:cubicBezTo>
                <a:lnTo>
                  <a:pt x="322" y="52"/>
                </a:lnTo>
                <a:cubicBezTo>
                  <a:pt x="322" y="23"/>
                  <a:pt x="298" y="0"/>
                  <a:pt x="269" y="0"/>
                </a:cubicBezTo>
                <a:close/>
                <a:moveTo>
                  <a:pt x="101" y="101"/>
                </a:moveTo>
                <a:cubicBezTo>
                  <a:pt x="113" y="101"/>
                  <a:pt x="124" y="91"/>
                  <a:pt x="124" y="78"/>
                </a:cubicBezTo>
                <a:cubicBezTo>
                  <a:pt x="124" y="65"/>
                  <a:pt x="113" y="55"/>
                  <a:pt x="101" y="55"/>
                </a:cubicBezTo>
                <a:cubicBezTo>
                  <a:pt x="88" y="55"/>
                  <a:pt x="78" y="65"/>
                  <a:pt x="78" y="78"/>
                </a:cubicBezTo>
                <a:cubicBezTo>
                  <a:pt x="78" y="91"/>
                  <a:pt x="88" y="101"/>
                  <a:pt x="101" y="101"/>
                </a:cubicBezTo>
                <a:close/>
                <a:moveTo>
                  <a:pt x="141" y="166"/>
                </a:moveTo>
                <a:lnTo>
                  <a:pt x="144" y="128"/>
                </a:lnTo>
                <a:cubicBezTo>
                  <a:pt x="145" y="117"/>
                  <a:pt x="134" y="108"/>
                  <a:pt x="121" y="108"/>
                </a:cubicBezTo>
                <a:lnTo>
                  <a:pt x="109" y="108"/>
                </a:lnTo>
                <a:cubicBezTo>
                  <a:pt x="109" y="109"/>
                  <a:pt x="109" y="114"/>
                  <a:pt x="106" y="117"/>
                </a:cubicBezTo>
                <a:cubicBezTo>
                  <a:pt x="106" y="117"/>
                  <a:pt x="111" y="142"/>
                  <a:pt x="109" y="151"/>
                </a:cubicBezTo>
                <a:cubicBezTo>
                  <a:pt x="108" y="154"/>
                  <a:pt x="104" y="163"/>
                  <a:pt x="100" y="163"/>
                </a:cubicBezTo>
                <a:cubicBezTo>
                  <a:pt x="96" y="163"/>
                  <a:pt x="93" y="154"/>
                  <a:pt x="92" y="151"/>
                </a:cubicBezTo>
                <a:cubicBezTo>
                  <a:pt x="91" y="142"/>
                  <a:pt x="97" y="117"/>
                  <a:pt x="97" y="117"/>
                </a:cubicBezTo>
                <a:cubicBezTo>
                  <a:pt x="96" y="116"/>
                  <a:pt x="94" y="115"/>
                  <a:pt x="94" y="108"/>
                </a:cubicBezTo>
                <a:lnTo>
                  <a:pt x="80" y="108"/>
                </a:lnTo>
                <a:cubicBezTo>
                  <a:pt x="68" y="108"/>
                  <a:pt x="56" y="117"/>
                  <a:pt x="57" y="129"/>
                </a:cubicBezTo>
                <a:lnTo>
                  <a:pt x="60" y="166"/>
                </a:lnTo>
                <a:cubicBezTo>
                  <a:pt x="70" y="176"/>
                  <a:pt x="86" y="176"/>
                  <a:pt x="101" y="176"/>
                </a:cubicBezTo>
                <a:cubicBezTo>
                  <a:pt x="115" y="176"/>
                  <a:pt x="132" y="175"/>
                  <a:pt x="141" y="166"/>
                </a:cubicBezTo>
                <a:close/>
                <a:moveTo>
                  <a:pt x="165" y="191"/>
                </a:moveTo>
                <a:lnTo>
                  <a:pt x="165" y="191"/>
                </a:lnTo>
                <a:lnTo>
                  <a:pt x="36" y="191"/>
                </a:lnTo>
                <a:lnTo>
                  <a:pt x="36" y="42"/>
                </a:lnTo>
                <a:lnTo>
                  <a:pt x="165" y="42"/>
                </a:lnTo>
                <a:lnTo>
                  <a:pt x="165" y="191"/>
                </a:lnTo>
                <a:close/>
                <a:moveTo>
                  <a:pt x="249" y="73"/>
                </a:moveTo>
                <a:lnTo>
                  <a:pt x="249" y="73"/>
                </a:lnTo>
                <a:lnTo>
                  <a:pt x="193" y="73"/>
                </a:lnTo>
                <a:cubicBezTo>
                  <a:pt x="186" y="73"/>
                  <a:pt x="181" y="67"/>
                  <a:pt x="181" y="60"/>
                </a:cubicBezTo>
                <a:cubicBezTo>
                  <a:pt x="181" y="54"/>
                  <a:pt x="186" y="48"/>
                  <a:pt x="193" y="48"/>
                </a:cubicBezTo>
                <a:lnTo>
                  <a:pt x="249" y="48"/>
                </a:lnTo>
                <a:cubicBezTo>
                  <a:pt x="256" y="48"/>
                  <a:pt x="261" y="54"/>
                  <a:pt x="261" y="60"/>
                </a:cubicBezTo>
                <a:cubicBezTo>
                  <a:pt x="261" y="67"/>
                  <a:pt x="256" y="73"/>
                  <a:pt x="249" y="73"/>
                </a:cubicBezTo>
                <a:close/>
                <a:moveTo>
                  <a:pt x="302" y="123"/>
                </a:moveTo>
                <a:lnTo>
                  <a:pt x="302" y="123"/>
                </a:lnTo>
                <a:cubicBezTo>
                  <a:pt x="302" y="128"/>
                  <a:pt x="297" y="133"/>
                  <a:pt x="292" y="133"/>
                </a:cubicBezTo>
                <a:lnTo>
                  <a:pt x="191" y="133"/>
                </a:lnTo>
                <a:cubicBezTo>
                  <a:pt x="186" y="133"/>
                  <a:pt x="181" y="128"/>
                  <a:pt x="181" y="123"/>
                </a:cubicBezTo>
                <a:cubicBezTo>
                  <a:pt x="181" y="117"/>
                  <a:pt x="186" y="113"/>
                  <a:pt x="191" y="113"/>
                </a:cubicBezTo>
                <a:lnTo>
                  <a:pt x="292" y="113"/>
                </a:lnTo>
                <a:cubicBezTo>
                  <a:pt x="297" y="113"/>
                  <a:pt x="302" y="117"/>
                  <a:pt x="302" y="123"/>
                </a:cubicBezTo>
                <a:close/>
                <a:moveTo>
                  <a:pt x="302" y="163"/>
                </a:moveTo>
                <a:lnTo>
                  <a:pt x="302" y="163"/>
                </a:lnTo>
                <a:cubicBezTo>
                  <a:pt x="302" y="169"/>
                  <a:pt x="297" y="173"/>
                  <a:pt x="292" y="173"/>
                </a:cubicBezTo>
                <a:lnTo>
                  <a:pt x="191" y="173"/>
                </a:lnTo>
                <a:cubicBezTo>
                  <a:pt x="186" y="173"/>
                  <a:pt x="181" y="169"/>
                  <a:pt x="181" y="163"/>
                </a:cubicBezTo>
                <a:cubicBezTo>
                  <a:pt x="181" y="157"/>
                  <a:pt x="186" y="153"/>
                  <a:pt x="191" y="153"/>
                </a:cubicBezTo>
                <a:lnTo>
                  <a:pt x="292" y="153"/>
                </a:lnTo>
                <a:cubicBezTo>
                  <a:pt x="297" y="153"/>
                  <a:pt x="302" y="157"/>
                  <a:pt x="302" y="163"/>
                </a:cubicBezTo>
                <a:close/>
              </a:path>
            </a:pathLst>
          </a:custGeom>
          <a:solidFill>
            <a:srgbClr val="FEFE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solidFill>
                <a:schemeClr val="accent1"/>
              </a:solidFill>
            </a:endParaRPr>
          </a:p>
        </p:txBody>
      </p:sp>
      <p:sp>
        <p:nvSpPr>
          <p:cNvPr id="74" name="Freeform 9"/>
          <p:cNvSpPr/>
          <p:nvPr/>
        </p:nvSpPr>
        <p:spPr bwMode="auto">
          <a:xfrm>
            <a:off x="6825277" y="4919767"/>
            <a:ext cx="504825" cy="442913"/>
          </a:xfrm>
          <a:custGeom>
            <a:avLst/>
            <a:gdLst>
              <a:gd name="T0" fmla="*/ 472 w 613"/>
              <a:gd name="T1" fmla="*/ 18 h 537"/>
              <a:gd name="T2" fmla="*/ 539 w 613"/>
              <a:gd name="T3" fmla="*/ 134 h 537"/>
              <a:gd name="T4" fmla="*/ 605 w 613"/>
              <a:gd name="T5" fmla="*/ 248 h 537"/>
              <a:gd name="T6" fmla="*/ 606 w 613"/>
              <a:gd name="T7" fmla="*/ 287 h 537"/>
              <a:gd name="T8" fmla="*/ 539 w 613"/>
              <a:gd name="T9" fmla="*/ 403 h 537"/>
              <a:gd name="T10" fmla="*/ 473 w 613"/>
              <a:gd name="T11" fmla="*/ 517 h 537"/>
              <a:gd name="T12" fmla="*/ 440 w 613"/>
              <a:gd name="T13" fmla="*/ 537 h 537"/>
              <a:gd name="T14" fmla="*/ 306 w 613"/>
              <a:gd name="T15" fmla="*/ 537 h 537"/>
              <a:gd name="T16" fmla="*/ 175 w 613"/>
              <a:gd name="T17" fmla="*/ 537 h 537"/>
              <a:gd name="T18" fmla="*/ 140 w 613"/>
              <a:gd name="T19" fmla="*/ 519 h 537"/>
              <a:gd name="T20" fmla="*/ 73 w 613"/>
              <a:gd name="T21" fmla="*/ 403 h 537"/>
              <a:gd name="T22" fmla="*/ 7 w 613"/>
              <a:gd name="T23" fmla="*/ 289 h 537"/>
              <a:gd name="T24" fmla="*/ 6 w 613"/>
              <a:gd name="T25" fmla="*/ 250 h 537"/>
              <a:gd name="T26" fmla="*/ 73 w 613"/>
              <a:gd name="T27" fmla="*/ 134 h 537"/>
              <a:gd name="T28" fmla="*/ 139 w 613"/>
              <a:gd name="T29" fmla="*/ 20 h 537"/>
              <a:gd name="T30" fmla="*/ 172 w 613"/>
              <a:gd name="T31" fmla="*/ 0 h 537"/>
              <a:gd name="T32" fmla="*/ 306 w 613"/>
              <a:gd name="T33" fmla="*/ 0 h 537"/>
              <a:gd name="T34" fmla="*/ 437 w 613"/>
              <a:gd name="T35" fmla="*/ 0 h 537"/>
              <a:gd name="T36" fmla="*/ 472 w 613"/>
              <a:gd name="T37" fmla="*/ 18 h 5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13" h="537">
                <a:moveTo>
                  <a:pt x="472" y="18"/>
                </a:moveTo>
                <a:lnTo>
                  <a:pt x="539" y="134"/>
                </a:lnTo>
                <a:cubicBezTo>
                  <a:pt x="561" y="172"/>
                  <a:pt x="583" y="210"/>
                  <a:pt x="605" y="248"/>
                </a:cubicBezTo>
                <a:cubicBezTo>
                  <a:pt x="612" y="260"/>
                  <a:pt x="613" y="273"/>
                  <a:pt x="606" y="287"/>
                </a:cubicBezTo>
                <a:lnTo>
                  <a:pt x="539" y="403"/>
                </a:lnTo>
                <a:cubicBezTo>
                  <a:pt x="517" y="441"/>
                  <a:pt x="495" y="479"/>
                  <a:pt x="473" y="517"/>
                </a:cubicBezTo>
                <a:cubicBezTo>
                  <a:pt x="466" y="529"/>
                  <a:pt x="455" y="536"/>
                  <a:pt x="440" y="537"/>
                </a:cubicBezTo>
                <a:lnTo>
                  <a:pt x="306" y="537"/>
                </a:lnTo>
                <a:cubicBezTo>
                  <a:pt x="262" y="537"/>
                  <a:pt x="219" y="537"/>
                  <a:pt x="175" y="537"/>
                </a:cubicBezTo>
                <a:cubicBezTo>
                  <a:pt x="160" y="537"/>
                  <a:pt x="149" y="532"/>
                  <a:pt x="140" y="519"/>
                </a:cubicBezTo>
                <a:lnTo>
                  <a:pt x="73" y="403"/>
                </a:lnTo>
                <a:cubicBezTo>
                  <a:pt x="51" y="365"/>
                  <a:pt x="29" y="327"/>
                  <a:pt x="7" y="289"/>
                </a:cubicBezTo>
                <a:cubicBezTo>
                  <a:pt x="1" y="277"/>
                  <a:pt x="0" y="264"/>
                  <a:pt x="6" y="250"/>
                </a:cubicBezTo>
                <a:lnTo>
                  <a:pt x="73" y="134"/>
                </a:lnTo>
                <a:cubicBezTo>
                  <a:pt x="95" y="96"/>
                  <a:pt x="117" y="58"/>
                  <a:pt x="139" y="20"/>
                </a:cubicBezTo>
                <a:cubicBezTo>
                  <a:pt x="146" y="8"/>
                  <a:pt x="157" y="1"/>
                  <a:pt x="172" y="0"/>
                </a:cubicBezTo>
                <a:lnTo>
                  <a:pt x="306" y="0"/>
                </a:lnTo>
                <a:cubicBezTo>
                  <a:pt x="350" y="0"/>
                  <a:pt x="394" y="0"/>
                  <a:pt x="437" y="0"/>
                </a:cubicBezTo>
                <a:cubicBezTo>
                  <a:pt x="452" y="0"/>
                  <a:pt x="464" y="5"/>
                  <a:pt x="472" y="18"/>
                </a:cubicBezTo>
                <a:close/>
              </a:path>
            </a:pathLst>
          </a:custGeom>
          <a:solidFill>
            <a:schemeClr val="tx1"/>
          </a:solidFill>
          <a:ln>
            <a:noFill/>
          </a:ln>
        </p:spPr>
        <p:txBody>
          <a:bodyPr vert="horz" wrap="square" lIns="91440" tIns="45720" rIns="91440" bIns="45720" numCol="1" anchor="t" anchorCtr="0" compatLnSpc="1"/>
          <a:lstStyle/>
          <a:p>
            <a:endParaRPr lang="zh-CN" altLang="en-US">
              <a:solidFill>
                <a:schemeClr val="accent1"/>
              </a:solidFill>
            </a:endParaRPr>
          </a:p>
        </p:txBody>
      </p:sp>
      <p:sp>
        <p:nvSpPr>
          <p:cNvPr id="75" name="Freeform 10"/>
          <p:cNvSpPr>
            <a:spLocks noEditPoints="1"/>
          </p:cNvSpPr>
          <p:nvPr/>
        </p:nvSpPr>
        <p:spPr bwMode="auto">
          <a:xfrm>
            <a:off x="6955452" y="4999142"/>
            <a:ext cx="268288" cy="285750"/>
          </a:xfrm>
          <a:custGeom>
            <a:avLst/>
            <a:gdLst>
              <a:gd name="T0" fmla="*/ 163 w 327"/>
              <a:gd name="T1" fmla="*/ 331 h 347"/>
              <a:gd name="T2" fmla="*/ 164 w 327"/>
              <a:gd name="T3" fmla="*/ 192 h 347"/>
              <a:gd name="T4" fmla="*/ 261 w 327"/>
              <a:gd name="T5" fmla="*/ 174 h 347"/>
              <a:gd name="T6" fmla="*/ 200 w 327"/>
              <a:gd name="T7" fmla="*/ 198 h 347"/>
              <a:gd name="T8" fmla="*/ 55 w 327"/>
              <a:gd name="T9" fmla="*/ 124 h 347"/>
              <a:gd name="T10" fmla="*/ 73 w 327"/>
              <a:gd name="T11" fmla="*/ 126 h 347"/>
              <a:gd name="T12" fmla="*/ 96 w 327"/>
              <a:gd name="T13" fmla="*/ 128 h 347"/>
              <a:gd name="T14" fmla="*/ 96 w 327"/>
              <a:gd name="T15" fmla="*/ 113 h 347"/>
              <a:gd name="T16" fmla="*/ 163 w 327"/>
              <a:gd name="T17" fmla="*/ 175 h 347"/>
              <a:gd name="T18" fmla="*/ 238 w 327"/>
              <a:gd name="T19" fmla="*/ 121 h 347"/>
              <a:gd name="T20" fmla="*/ 254 w 327"/>
              <a:gd name="T21" fmla="*/ 118 h 347"/>
              <a:gd name="T22" fmla="*/ 264 w 327"/>
              <a:gd name="T23" fmla="*/ 122 h 347"/>
              <a:gd name="T24" fmla="*/ 240 w 327"/>
              <a:gd name="T25" fmla="*/ 148 h 347"/>
              <a:gd name="T26" fmla="*/ 282 w 327"/>
              <a:gd name="T27" fmla="*/ 197 h 347"/>
              <a:gd name="T28" fmla="*/ 269 w 327"/>
              <a:gd name="T29" fmla="*/ 152 h 347"/>
              <a:gd name="T30" fmla="*/ 269 w 327"/>
              <a:gd name="T31" fmla="*/ 289 h 347"/>
              <a:gd name="T32" fmla="*/ 284 w 327"/>
              <a:gd name="T33" fmla="*/ 285 h 347"/>
              <a:gd name="T34" fmla="*/ 178 w 327"/>
              <a:gd name="T35" fmla="*/ 343 h 347"/>
              <a:gd name="T36" fmla="*/ 164 w 327"/>
              <a:gd name="T37" fmla="*/ 346 h 347"/>
              <a:gd name="T38" fmla="*/ 43 w 327"/>
              <a:gd name="T39" fmla="*/ 285 h 347"/>
              <a:gd name="T40" fmla="*/ 58 w 327"/>
              <a:gd name="T41" fmla="*/ 289 h 347"/>
              <a:gd name="T42" fmla="*/ 58 w 327"/>
              <a:gd name="T43" fmla="*/ 152 h 347"/>
              <a:gd name="T44" fmla="*/ 46 w 327"/>
              <a:gd name="T45" fmla="*/ 197 h 347"/>
              <a:gd name="T46" fmla="*/ 82 w 327"/>
              <a:gd name="T47" fmla="*/ 145 h 347"/>
              <a:gd name="T48" fmla="*/ 36 w 327"/>
              <a:gd name="T49" fmla="*/ 231 h 347"/>
              <a:gd name="T50" fmla="*/ 42 w 327"/>
              <a:gd name="T51" fmla="*/ 244 h 347"/>
              <a:gd name="T52" fmla="*/ 49 w 327"/>
              <a:gd name="T53" fmla="*/ 257 h 347"/>
              <a:gd name="T54" fmla="*/ 26 w 327"/>
              <a:gd name="T55" fmla="*/ 274 h 347"/>
              <a:gd name="T56" fmla="*/ 16 w 327"/>
              <a:gd name="T57" fmla="*/ 217 h 347"/>
              <a:gd name="T58" fmla="*/ 31 w 327"/>
              <a:gd name="T59" fmla="*/ 192 h 347"/>
              <a:gd name="T60" fmla="*/ 272 w 327"/>
              <a:gd name="T61" fmla="*/ 220 h 347"/>
              <a:gd name="T62" fmla="*/ 267 w 327"/>
              <a:gd name="T63" fmla="*/ 234 h 347"/>
              <a:gd name="T64" fmla="*/ 262 w 327"/>
              <a:gd name="T65" fmla="*/ 249 h 347"/>
              <a:gd name="T66" fmla="*/ 259 w 327"/>
              <a:gd name="T67" fmla="*/ 260 h 347"/>
              <a:gd name="T68" fmla="*/ 277 w 327"/>
              <a:gd name="T69" fmla="*/ 210 h 347"/>
              <a:gd name="T70" fmla="*/ 296 w 327"/>
              <a:gd name="T71" fmla="*/ 208 h 347"/>
              <a:gd name="T72" fmla="*/ 162 w 327"/>
              <a:gd name="T73" fmla="*/ 0 h 347"/>
              <a:gd name="T74" fmla="*/ 241 w 327"/>
              <a:gd name="T75" fmla="*/ 62 h 347"/>
              <a:gd name="T76" fmla="*/ 227 w 327"/>
              <a:gd name="T77" fmla="*/ 103 h 347"/>
              <a:gd name="T78" fmla="*/ 210 w 327"/>
              <a:gd name="T79" fmla="*/ 47 h 347"/>
              <a:gd name="T80" fmla="*/ 112 w 327"/>
              <a:gd name="T81" fmla="*/ 106 h 347"/>
              <a:gd name="T82" fmla="*/ 88 w 327"/>
              <a:gd name="T83" fmla="*/ 89 h 347"/>
              <a:gd name="T84" fmla="*/ 114 w 327"/>
              <a:gd name="T85" fmla="*/ 24 h 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27" h="347">
                <a:moveTo>
                  <a:pt x="153" y="191"/>
                </a:moveTo>
                <a:lnTo>
                  <a:pt x="153" y="329"/>
                </a:lnTo>
                <a:cubicBezTo>
                  <a:pt x="156" y="331"/>
                  <a:pt x="160" y="331"/>
                  <a:pt x="163" y="331"/>
                </a:cubicBezTo>
                <a:cubicBezTo>
                  <a:pt x="167" y="331"/>
                  <a:pt x="171" y="330"/>
                  <a:pt x="174" y="329"/>
                </a:cubicBezTo>
                <a:lnTo>
                  <a:pt x="174" y="191"/>
                </a:lnTo>
                <a:cubicBezTo>
                  <a:pt x="171" y="192"/>
                  <a:pt x="167" y="192"/>
                  <a:pt x="164" y="192"/>
                </a:cubicBezTo>
                <a:cubicBezTo>
                  <a:pt x="160" y="192"/>
                  <a:pt x="157" y="192"/>
                  <a:pt x="153" y="191"/>
                </a:cubicBezTo>
                <a:close/>
                <a:moveTo>
                  <a:pt x="200" y="198"/>
                </a:moveTo>
                <a:lnTo>
                  <a:pt x="261" y="174"/>
                </a:lnTo>
                <a:lnTo>
                  <a:pt x="261" y="199"/>
                </a:lnTo>
                <a:lnTo>
                  <a:pt x="200" y="223"/>
                </a:lnTo>
                <a:lnTo>
                  <a:pt x="200" y="198"/>
                </a:lnTo>
                <a:close/>
                <a:moveTo>
                  <a:pt x="82" y="145"/>
                </a:moveTo>
                <a:lnTo>
                  <a:pt x="57" y="131"/>
                </a:lnTo>
                <a:cubicBezTo>
                  <a:pt x="54" y="130"/>
                  <a:pt x="53" y="126"/>
                  <a:pt x="55" y="124"/>
                </a:cubicBezTo>
                <a:cubicBezTo>
                  <a:pt x="56" y="121"/>
                  <a:pt x="60" y="120"/>
                  <a:pt x="62" y="122"/>
                </a:cubicBezTo>
                <a:lnTo>
                  <a:pt x="86" y="135"/>
                </a:lnTo>
                <a:lnTo>
                  <a:pt x="73" y="126"/>
                </a:lnTo>
                <a:cubicBezTo>
                  <a:pt x="70" y="124"/>
                  <a:pt x="70" y="120"/>
                  <a:pt x="72" y="118"/>
                </a:cubicBezTo>
                <a:cubicBezTo>
                  <a:pt x="73" y="115"/>
                  <a:pt x="77" y="115"/>
                  <a:pt x="80" y="117"/>
                </a:cubicBezTo>
                <a:lnTo>
                  <a:pt x="96" y="128"/>
                </a:lnTo>
                <a:lnTo>
                  <a:pt x="88" y="121"/>
                </a:lnTo>
                <a:cubicBezTo>
                  <a:pt x="86" y="119"/>
                  <a:pt x="86" y="115"/>
                  <a:pt x="88" y="113"/>
                </a:cubicBezTo>
                <a:cubicBezTo>
                  <a:pt x="90" y="111"/>
                  <a:pt x="94" y="110"/>
                  <a:pt x="96" y="113"/>
                </a:cubicBezTo>
                <a:lnTo>
                  <a:pt x="162" y="175"/>
                </a:lnTo>
                <a:cubicBezTo>
                  <a:pt x="163" y="175"/>
                  <a:pt x="163" y="175"/>
                  <a:pt x="163" y="175"/>
                </a:cubicBezTo>
                <a:cubicBezTo>
                  <a:pt x="163" y="175"/>
                  <a:pt x="163" y="175"/>
                  <a:pt x="163" y="175"/>
                </a:cubicBezTo>
                <a:lnTo>
                  <a:pt x="230" y="113"/>
                </a:lnTo>
                <a:cubicBezTo>
                  <a:pt x="232" y="110"/>
                  <a:pt x="236" y="111"/>
                  <a:pt x="238" y="113"/>
                </a:cubicBezTo>
                <a:cubicBezTo>
                  <a:pt x="240" y="115"/>
                  <a:pt x="240" y="119"/>
                  <a:pt x="238" y="121"/>
                </a:cubicBezTo>
                <a:lnTo>
                  <a:pt x="229" y="128"/>
                </a:lnTo>
                <a:lnTo>
                  <a:pt x="246" y="117"/>
                </a:lnTo>
                <a:cubicBezTo>
                  <a:pt x="249" y="115"/>
                  <a:pt x="252" y="115"/>
                  <a:pt x="254" y="118"/>
                </a:cubicBezTo>
                <a:cubicBezTo>
                  <a:pt x="256" y="120"/>
                  <a:pt x="255" y="124"/>
                  <a:pt x="253" y="126"/>
                </a:cubicBezTo>
                <a:lnTo>
                  <a:pt x="240" y="135"/>
                </a:lnTo>
                <a:lnTo>
                  <a:pt x="264" y="122"/>
                </a:lnTo>
                <a:cubicBezTo>
                  <a:pt x="266" y="120"/>
                  <a:pt x="270" y="121"/>
                  <a:pt x="271" y="124"/>
                </a:cubicBezTo>
                <a:cubicBezTo>
                  <a:pt x="273" y="127"/>
                  <a:pt x="272" y="130"/>
                  <a:pt x="269" y="131"/>
                </a:cubicBezTo>
                <a:lnTo>
                  <a:pt x="240" y="148"/>
                </a:lnTo>
                <a:lnTo>
                  <a:pt x="284" y="129"/>
                </a:lnTo>
                <a:lnTo>
                  <a:pt x="284" y="197"/>
                </a:lnTo>
                <a:cubicBezTo>
                  <a:pt x="283" y="197"/>
                  <a:pt x="283" y="197"/>
                  <a:pt x="282" y="197"/>
                </a:cubicBezTo>
                <a:lnTo>
                  <a:pt x="273" y="196"/>
                </a:lnTo>
                <a:lnTo>
                  <a:pt x="269" y="203"/>
                </a:lnTo>
                <a:lnTo>
                  <a:pt x="269" y="152"/>
                </a:lnTo>
                <a:lnTo>
                  <a:pt x="190" y="186"/>
                </a:lnTo>
                <a:lnTo>
                  <a:pt x="190" y="322"/>
                </a:lnTo>
                <a:lnTo>
                  <a:pt x="269" y="289"/>
                </a:lnTo>
                <a:lnTo>
                  <a:pt x="269" y="279"/>
                </a:lnTo>
                <a:cubicBezTo>
                  <a:pt x="272" y="280"/>
                  <a:pt x="275" y="282"/>
                  <a:pt x="277" y="283"/>
                </a:cubicBezTo>
                <a:cubicBezTo>
                  <a:pt x="280" y="284"/>
                  <a:pt x="282" y="284"/>
                  <a:pt x="284" y="285"/>
                </a:cubicBezTo>
                <a:lnTo>
                  <a:pt x="284" y="299"/>
                </a:lnTo>
                <a:lnTo>
                  <a:pt x="185" y="341"/>
                </a:lnTo>
                <a:cubicBezTo>
                  <a:pt x="183" y="342"/>
                  <a:pt x="181" y="343"/>
                  <a:pt x="178" y="343"/>
                </a:cubicBezTo>
                <a:lnTo>
                  <a:pt x="174" y="345"/>
                </a:lnTo>
                <a:lnTo>
                  <a:pt x="174" y="345"/>
                </a:lnTo>
                <a:cubicBezTo>
                  <a:pt x="171" y="346"/>
                  <a:pt x="167" y="346"/>
                  <a:pt x="164" y="346"/>
                </a:cubicBezTo>
                <a:cubicBezTo>
                  <a:pt x="156" y="347"/>
                  <a:pt x="149" y="345"/>
                  <a:pt x="142" y="340"/>
                </a:cubicBezTo>
                <a:lnTo>
                  <a:pt x="43" y="299"/>
                </a:lnTo>
                <a:lnTo>
                  <a:pt x="43" y="285"/>
                </a:lnTo>
                <a:cubicBezTo>
                  <a:pt x="45" y="284"/>
                  <a:pt x="48" y="284"/>
                  <a:pt x="50" y="283"/>
                </a:cubicBezTo>
                <a:cubicBezTo>
                  <a:pt x="53" y="282"/>
                  <a:pt x="55" y="280"/>
                  <a:pt x="58" y="279"/>
                </a:cubicBezTo>
                <a:lnTo>
                  <a:pt x="58" y="289"/>
                </a:lnTo>
                <a:lnTo>
                  <a:pt x="138" y="322"/>
                </a:lnTo>
                <a:lnTo>
                  <a:pt x="138" y="186"/>
                </a:lnTo>
                <a:lnTo>
                  <a:pt x="58" y="152"/>
                </a:lnTo>
                <a:lnTo>
                  <a:pt x="58" y="203"/>
                </a:lnTo>
                <a:lnTo>
                  <a:pt x="55" y="196"/>
                </a:lnTo>
                <a:lnTo>
                  <a:pt x="46" y="197"/>
                </a:lnTo>
                <a:cubicBezTo>
                  <a:pt x="45" y="197"/>
                  <a:pt x="44" y="197"/>
                  <a:pt x="43" y="197"/>
                </a:cubicBezTo>
                <a:lnTo>
                  <a:pt x="43" y="129"/>
                </a:lnTo>
                <a:lnTo>
                  <a:pt x="82" y="145"/>
                </a:lnTo>
                <a:close/>
                <a:moveTo>
                  <a:pt x="49" y="210"/>
                </a:moveTo>
                <a:cubicBezTo>
                  <a:pt x="51" y="213"/>
                  <a:pt x="53" y="216"/>
                  <a:pt x="54" y="220"/>
                </a:cubicBezTo>
                <a:lnTo>
                  <a:pt x="36" y="231"/>
                </a:lnTo>
                <a:lnTo>
                  <a:pt x="56" y="223"/>
                </a:lnTo>
                <a:cubicBezTo>
                  <a:pt x="57" y="227"/>
                  <a:pt x="58" y="230"/>
                  <a:pt x="60" y="234"/>
                </a:cubicBezTo>
                <a:lnTo>
                  <a:pt x="42" y="244"/>
                </a:lnTo>
                <a:lnTo>
                  <a:pt x="61" y="237"/>
                </a:lnTo>
                <a:cubicBezTo>
                  <a:pt x="62" y="241"/>
                  <a:pt x="63" y="245"/>
                  <a:pt x="65" y="249"/>
                </a:cubicBezTo>
                <a:lnTo>
                  <a:pt x="49" y="257"/>
                </a:lnTo>
                <a:lnTo>
                  <a:pt x="65" y="251"/>
                </a:lnTo>
                <a:cubicBezTo>
                  <a:pt x="66" y="254"/>
                  <a:pt x="67" y="257"/>
                  <a:pt x="67" y="260"/>
                </a:cubicBezTo>
                <a:cubicBezTo>
                  <a:pt x="64" y="262"/>
                  <a:pt x="38" y="279"/>
                  <a:pt x="26" y="274"/>
                </a:cubicBezTo>
                <a:cubicBezTo>
                  <a:pt x="13" y="269"/>
                  <a:pt x="1" y="252"/>
                  <a:pt x="0" y="236"/>
                </a:cubicBezTo>
                <a:cubicBezTo>
                  <a:pt x="0" y="221"/>
                  <a:pt x="40" y="211"/>
                  <a:pt x="49" y="210"/>
                </a:cubicBezTo>
                <a:close/>
                <a:moveTo>
                  <a:pt x="16" y="217"/>
                </a:moveTo>
                <a:lnTo>
                  <a:pt x="26" y="213"/>
                </a:lnTo>
                <a:lnTo>
                  <a:pt x="31" y="208"/>
                </a:lnTo>
                <a:lnTo>
                  <a:pt x="31" y="192"/>
                </a:lnTo>
                <a:cubicBezTo>
                  <a:pt x="22" y="196"/>
                  <a:pt x="18" y="206"/>
                  <a:pt x="16" y="217"/>
                </a:cubicBezTo>
                <a:close/>
                <a:moveTo>
                  <a:pt x="277" y="210"/>
                </a:moveTo>
                <a:cubicBezTo>
                  <a:pt x="276" y="213"/>
                  <a:pt x="274" y="216"/>
                  <a:pt x="272" y="220"/>
                </a:cubicBezTo>
                <a:lnTo>
                  <a:pt x="291" y="231"/>
                </a:lnTo>
                <a:lnTo>
                  <a:pt x="271" y="223"/>
                </a:lnTo>
                <a:cubicBezTo>
                  <a:pt x="269" y="227"/>
                  <a:pt x="268" y="230"/>
                  <a:pt x="267" y="234"/>
                </a:cubicBezTo>
                <a:lnTo>
                  <a:pt x="284" y="244"/>
                </a:lnTo>
                <a:lnTo>
                  <a:pt x="266" y="237"/>
                </a:lnTo>
                <a:cubicBezTo>
                  <a:pt x="264" y="241"/>
                  <a:pt x="263" y="245"/>
                  <a:pt x="262" y="249"/>
                </a:cubicBezTo>
                <a:lnTo>
                  <a:pt x="278" y="257"/>
                </a:lnTo>
                <a:lnTo>
                  <a:pt x="261" y="251"/>
                </a:lnTo>
                <a:cubicBezTo>
                  <a:pt x="261" y="254"/>
                  <a:pt x="260" y="257"/>
                  <a:pt x="259" y="260"/>
                </a:cubicBezTo>
                <a:cubicBezTo>
                  <a:pt x="263" y="262"/>
                  <a:pt x="289" y="279"/>
                  <a:pt x="301" y="274"/>
                </a:cubicBezTo>
                <a:cubicBezTo>
                  <a:pt x="313" y="269"/>
                  <a:pt x="326" y="252"/>
                  <a:pt x="326" y="236"/>
                </a:cubicBezTo>
                <a:cubicBezTo>
                  <a:pt x="327" y="221"/>
                  <a:pt x="286" y="211"/>
                  <a:pt x="277" y="210"/>
                </a:cubicBezTo>
                <a:close/>
                <a:moveTo>
                  <a:pt x="311" y="217"/>
                </a:moveTo>
                <a:lnTo>
                  <a:pt x="300" y="213"/>
                </a:lnTo>
                <a:lnTo>
                  <a:pt x="296" y="208"/>
                </a:lnTo>
                <a:lnTo>
                  <a:pt x="295" y="192"/>
                </a:lnTo>
                <a:cubicBezTo>
                  <a:pt x="305" y="196"/>
                  <a:pt x="309" y="206"/>
                  <a:pt x="311" y="217"/>
                </a:cubicBezTo>
                <a:close/>
                <a:moveTo>
                  <a:pt x="162" y="0"/>
                </a:moveTo>
                <a:cubicBezTo>
                  <a:pt x="181" y="0"/>
                  <a:pt x="198" y="10"/>
                  <a:pt x="210" y="24"/>
                </a:cubicBezTo>
                <a:cubicBezTo>
                  <a:pt x="218" y="34"/>
                  <a:pt x="224" y="45"/>
                  <a:pt x="228" y="59"/>
                </a:cubicBezTo>
                <a:cubicBezTo>
                  <a:pt x="232" y="58"/>
                  <a:pt x="239" y="57"/>
                  <a:pt x="241" y="62"/>
                </a:cubicBezTo>
                <a:cubicBezTo>
                  <a:pt x="244" y="70"/>
                  <a:pt x="242" y="87"/>
                  <a:pt x="237" y="89"/>
                </a:cubicBezTo>
                <a:cubicBezTo>
                  <a:pt x="235" y="90"/>
                  <a:pt x="232" y="90"/>
                  <a:pt x="229" y="90"/>
                </a:cubicBezTo>
                <a:cubicBezTo>
                  <a:pt x="229" y="94"/>
                  <a:pt x="228" y="99"/>
                  <a:pt x="227" y="103"/>
                </a:cubicBezTo>
                <a:cubicBezTo>
                  <a:pt x="222" y="104"/>
                  <a:pt x="217" y="105"/>
                  <a:pt x="213" y="106"/>
                </a:cubicBezTo>
                <a:cubicBezTo>
                  <a:pt x="216" y="98"/>
                  <a:pt x="217" y="89"/>
                  <a:pt x="217" y="80"/>
                </a:cubicBezTo>
                <a:cubicBezTo>
                  <a:pt x="217" y="68"/>
                  <a:pt x="215" y="57"/>
                  <a:pt x="210" y="47"/>
                </a:cubicBezTo>
                <a:cubicBezTo>
                  <a:pt x="173" y="76"/>
                  <a:pt x="125" y="55"/>
                  <a:pt x="113" y="50"/>
                </a:cubicBezTo>
                <a:cubicBezTo>
                  <a:pt x="109" y="59"/>
                  <a:pt x="107" y="69"/>
                  <a:pt x="107" y="80"/>
                </a:cubicBezTo>
                <a:cubicBezTo>
                  <a:pt x="107" y="89"/>
                  <a:pt x="109" y="98"/>
                  <a:pt x="112" y="106"/>
                </a:cubicBezTo>
                <a:cubicBezTo>
                  <a:pt x="107" y="105"/>
                  <a:pt x="103" y="104"/>
                  <a:pt x="98" y="103"/>
                </a:cubicBezTo>
                <a:cubicBezTo>
                  <a:pt x="97" y="99"/>
                  <a:pt x="96" y="94"/>
                  <a:pt x="95" y="90"/>
                </a:cubicBezTo>
                <a:cubicBezTo>
                  <a:pt x="93" y="90"/>
                  <a:pt x="90" y="90"/>
                  <a:pt x="88" y="89"/>
                </a:cubicBezTo>
                <a:cubicBezTo>
                  <a:pt x="82" y="87"/>
                  <a:pt x="81" y="70"/>
                  <a:pt x="84" y="62"/>
                </a:cubicBezTo>
                <a:cubicBezTo>
                  <a:pt x="86" y="57"/>
                  <a:pt x="92" y="58"/>
                  <a:pt x="97" y="59"/>
                </a:cubicBezTo>
                <a:cubicBezTo>
                  <a:pt x="100" y="45"/>
                  <a:pt x="106" y="34"/>
                  <a:pt x="114" y="24"/>
                </a:cubicBezTo>
                <a:cubicBezTo>
                  <a:pt x="126" y="10"/>
                  <a:pt x="143" y="0"/>
                  <a:pt x="162" y="0"/>
                </a:cubicBezTo>
                <a:close/>
              </a:path>
            </a:pathLst>
          </a:custGeom>
          <a:solidFill>
            <a:srgbClr val="FEFE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solidFill>
                <a:schemeClr val="accent1"/>
              </a:solidFill>
            </a:endParaRPr>
          </a:p>
        </p:txBody>
      </p:sp>
      <p:sp>
        <p:nvSpPr>
          <p:cNvPr id="76" name="Rectangle 3"/>
          <p:cNvSpPr txBox="1">
            <a:spLocks noChangeArrowheads="1"/>
          </p:cNvSpPr>
          <p:nvPr/>
        </p:nvSpPr>
        <p:spPr bwMode="auto">
          <a:xfrm>
            <a:off x="738844" y="3046770"/>
            <a:ext cx="10616982" cy="8605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l" rtl="0" fontAlgn="base">
              <a:spcBef>
                <a:spcPct val="0"/>
              </a:spcBef>
              <a:spcAft>
                <a:spcPct val="0"/>
              </a:spcAft>
              <a:defRPr sz="2400">
                <a:solidFill>
                  <a:schemeClr val="accent2"/>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9pPr>
          </a:lstStyle>
          <a:p>
            <a:pPr algn="ctr"/>
            <a:r>
              <a:rPr lang="en-US" altLang="zh-CN" sz="3600" b="1" dirty="0">
                <a:solidFill>
                  <a:schemeClr val="accent1"/>
                </a:solidFill>
                <a:latin typeface="Times New Roman" panose="02020603050405020304" pitchFamily="18" charset="0"/>
                <a:ea typeface="+mn-ea"/>
                <a:cs typeface="Times New Roman" panose="02020603050405020304" pitchFamily="18" charset="0"/>
              </a:rPr>
              <a:t>Vocabulary Size and Learning Strategies</a:t>
            </a:r>
            <a:endParaRPr lang="zh-CN" sz="3600" b="1" dirty="0">
              <a:solidFill>
                <a:schemeClr val="accent1"/>
              </a:solidFill>
              <a:latin typeface="Times New Roman" panose="02020603050405020304" pitchFamily="18" charset="0"/>
              <a:ea typeface="+mn-ea"/>
              <a:cs typeface="Times New Roman" panose="02020603050405020304" pitchFamily="18" charset="0"/>
            </a:endParaRPr>
          </a:p>
        </p:txBody>
      </p:sp>
      <p:sp>
        <p:nvSpPr>
          <p:cNvPr id="80" name="TextBox 82"/>
          <p:cNvSpPr txBox="1"/>
          <p:nvPr/>
        </p:nvSpPr>
        <p:spPr>
          <a:xfrm>
            <a:off x="3576021" y="4941168"/>
            <a:ext cx="2471314" cy="400110"/>
          </a:xfrm>
          <a:prstGeom prst="rect">
            <a:avLst/>
          </a:prstGeom>
          <a:noFill/>
        </p:spPr>
        <p:txBody>
          <a:bodyPr wrap="square" rtlCol="0">
            <a:spAutoFit/>
          </a:bodyPr>
          <a:lstStyle/>
          <a:p>
            <a:r>
              <a:rPr lang="en-US" altLang="zh-CN" sz="2000" dirty="0">
                <a:solidFill>
                  <a:schemeClr val="accent1"/>
                </a:solidFill>
                <a:latin typeface="+mj-ea"/>
                <a:ea typeface="+mj-ea"/>
              </a:rPr>
              <a:t>Yan Yang</a:t>
            </a:r>
          </a:p>
        </p:txBody>
      </p:sp>
      <p:sp>
        <p:nvSpPr>
          <p:cNvPr id="81" name="TextBox 82"/>
          <p:cNvSpPr txBox="1"/>
          <p:nvPr/>
        </p:nvSpPr>
        <p:spPr>
          <a:xfrm>
            <a:off x="7359441" y="4941168"/>
            <a:ext cx="2471314" cy="400110"/>
          </a:xfrm>
          <a:prstGeom prst="rect">
            <a:avLst/>
          </a:prstGeom>
          <a:noFill/>
        </p:spPr>
        <p:txBody>
          <a:bodyPr wrap="square" rtlCol="0">
            <a:spAutoFit/>
          </a:bodyPr>
          <a:lstStyle/>
          <a:p>
            <a:r>
              <a:rPr lang="en-US" altLang="zh-CN" sz="2000" dirty="0">
                <a:solidFill>
                  <a:schemeClr val="accent1"/>
                </a:solidFill>
                <a:latin typeface="+mj-ea"/>
                <a:ea typeface="+mj-ea"/>
              </a:rPr>
              <a:t>2005332</a:t>
            </a:r>
          </a:p>
        </p:txBody>
      </p:sp>
      <p:cxnSp>
        <p:nvCxnSpPr>
          <p:cNvPr id="3" name="直接连接符 2"/>
          <p:cNvCxnSpPr/>
          <p:nvPr/>
        </p:nvCxnSpPr>
        <p:spPr bwMode="auto">
          <a:xfrm>
            <a:off x="1564105" y="3875724"/>
            <a:ext cx="9030187" cy="0"/>
          </a:xfrm>
          <a:prstGeom prst="line">
            <a:avLst/>
          </a:prstGeom>
          <a:solidFill>
            <a:schemeClr val="accent1"/>
          </a:solidFill>
          <a:ln w="9525" cap="flat" cmpd="sng" algn="ctr">
            <a:solidFill>
              <a:schemeClr val="bg1">
                <a:lumMod val="60000"/>
                <a:lumOff val="40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 name="图片 4">
            <a:extLst>
              <a:ext uri="{FF2B5EF4-FFF2-40B4-BE49-F238E27FC236}">
                <a16:creationId xmlns:a16="http://schemas.microsoft.com/office/drawing/2014/main" id="{1CE88EA6-52DE-4E3C-9C8C-E8F1D6870448}"/>
              </a:ext>
            </a:extLst>
          </p:cNvPr>
          <p:cNvPicPr>
            <a:picLocks noChangeAspect="1"/>
          </p:cNvPicPr>
          <p:nvPr/>
        </p:nvPicPr>
        <p:blipFill>
          <a:blip r:embed="rId4"/>
          <a:stretch>
            <a:fillRect/>
          </a:stretch>
        </p:blipFill>
        <p:spPr>
          <a:xfrm>
            <a:off x="7853504" y="673671"/>
            <a:ext cx="2943285" cy="1958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3" name="Line 5"/>
          <p:cNvSpPr>
            <a:spLocks noChangeShapeType="1"/>
          </p:cNvSpPr>
          <p:nvPr/>
        </p:nvSpPr>
        <p:spPr bwMode="auto">
          <a:xfrm>
            <a:off x="3516204" y="1360383"/>
            <a:ext cx="0" cy="4629150"/>
          </a:xfrm>
          <a:prstGeom prst="line">
            <a:avLst/>
          </a:prstGeom>
          <a:noFill/>
          <a:ln w="15875" cap="flat">
            <a:solidFill>
              <a:schemeClr val="bg1">
                <a:lumMod val="40000"/>
                <a:lumOff val="60000"/>
              </a:schemeClr>
            </a:solidFill>
            <a:prstDash val="dash"/>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5" name="Freeform 7"/>
          <p:cNvSpPr/>
          <p:nvPr/>
        </p:nvSpPr>
        <p:spPr bwMode="auto">
          <a:xfrm>
            <a:off x="3667190" y="1809283"/>
            <a:ext cx="808038" cy="709613"/>
          </a:xfrm>
          <a:custGeom>
            <a:avLst/>
            <a:gdLst>
              <a:gd name="T0" fmla="*/ 787 w 1021"/>
              <a:gd name="T1" fmla="*/ 31 h 896"/>
              <a:gd name="T2" fmla="*/ 899 w 1021"/>
              <a:gd name="T3" fmla="*/ 224 h 896"/>
              <a:gd name="T4" fmla="*/ 1008 w 1021"/>
              <a:gd name="T5" fmla="*/ 413 h 896"/>
              <a:gd name="T6" fmla="*/ 1010 w 1021"/>
              <a:gd name="T7" fmla="*/ 479 h 896"/>
              <a:gd name="T8" fmla="*/ 899 w 1021"/>
              <a:gd name="T9" fmla="*/ 672 h 896"/>
              <a:gd name="T10" fmla="*/ 789 w 1021"/>
              <a:gd name="T11" fmla="*/ 861 h 896"/>
              <a:gd name="T12" fmla="*/ 734 w 1021"/>
              <a:gd name="T13" fmla="*/ 896 h 896"/>
              <a:gd name="T14" fmla="*/ 511 w 1021"/>
              <a:gd name="T15" fmla="*/ 896 h 896"/>
              <a:gd name="T16" fmla="*/ 292 w 1021"/>
              <a:gd name="T17" fmla="*/ 896 h 896"/>
              <a:gd name="T18" fmla="*/ 234 w 1021"/>
              <a:gd name="T19" fmla="*/ 865 h 896"/>
              <a:gd name="T20" fmla="*/ 123 w 1021"/>
              <a:gd name="T21" fmla="*/ 672 h 896"/>
              <a:gd name="T22" fmla="*/ 13 w 1021"/>
              <a:gd name="T23" fmla="*/ 482 h 896"/>
              <a:gd name="T24" fmla="*/ 11 w 1021"/>
              <a:gd name="T25" fmla="*/ 417 h 896"/>
              <a:gd name="T26" fmla="*/ 123 w 1021"/>
              <a:gd name="T27" fmla="*/ 224 h 896"/>
              <a:gd name="T28" fmla="*/ 232 w 1021"/>
              <a:gd name="T29" fmla="*/ 34 h 896"/>
              <a:gd name="T30" fmla="*/ 288 w 1021"/>
              <a:gd name="T31" fmla="*/ 0 h 896"/>
              <a:gd name="T32" fmla="*/ 511 w 1021"/>
              <a:gd name="T33" fmla="*/ 0 h 896"/>
              <a:gd name="T34" fmla="*/ 730 w 1021"/>
              <a:gd name="T35" fmla="*/ 0 h 896"/>
              <a:gd name="T36" fmla="*/ 787 w 1021"/>
              <a:gd name="T37" fmla="*/ 31 h 8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021" h="896">
                <a:moveTo>
                  <a:pt x="787" y="31"/>
                </a:moveTo>
                <a:lnTo>
                  <a:pt x="899" y="224"/>
                </a:lnTo>
                <a:cubicBezTo>
                  <a:pt x="935" y="287"/>
                  <a:pt x="972" y="350"/>
                  <a:pt x="1008" y="413"/>
                </a:cubicBezTo>
                <a:cubicBezTo>
                  <a:pt x="1020" y="434"/>
                  <a:pt x="1021" y="456"/>
                  <a:pt x="1010" y="479"/>
                </a:cubicBezTo>
                <a:lnTo>
                  <a:pt x="899" y="672"/>
                </a:lnTo>
                <a:cubicBezTo>
                  <a:pt x="862" y="735"/>
                  <a:pt x="826" y="798"/>
                  <a:pt x="789" y="861"/>
                </a:cubicBezTo>
                <a:cubicBezTo>
                  <a:pt x="777" y="882"/>
                  <a:pt x="759" y="894"/>
                  <a:pt x="734" y="896"/>
                </a:cubicBezTo>
                <a:lnTo>
                  <a:pt x="511" y="896"/>
                </a:lnTo>
                <a:cubicBezTo>
                  <a:pt x="438" y="896"/>
                  <a:pt x="365" y="896"/>
                  <a:pt x="292" y="896"/>
                </a:cubicBezTo>
                <a:cubicBezTo>
                  <a:pt x="268" y="896"/>
                  <a:pt x="248" y="886"/>
                  <a:pt x="234" y="865"/>
                </a:cubicBezTo>
                <a:lnTo>
                  <a:pt x="123" y="672"/>
                </a:lnTo>
                <a:cubicBezTo>
                  <a:pt x="86" y="609"/>
                  <a:pt x="50" y="546"/>
                  <a:pt x="13" y="482"/>
                </a:cubicBezTo>
                <a:cubicBezTo>
                  <a:pt x="2" y="462"/>
                  <a:pt x="0" y="440"/>
                  <a:pt x="11" y="417"/>
                </a:cubicBezTo>
                <a:lnTo>
                  <a:pt x="123" y="224"/>
                </a:lnTo>
                <a:cubicBezTo>
                  <a:pt x="159" y="161"/>
                  <a:pt x="196" y="97"/>
                  <a:pt x="232" y="34"/>
                </a:cubicBezTo>
                <a:cubicBezTo>
                  <a:pt x="244" y="14"/>
                  <a:pt x="262" y="2"/>
                  <a:pt x="288" y="0"/>
                </a:cubicBezTo>
                <a:lnTo>
                  <a:pt x="511" y="0"/>
                </a:lnTo>
                <a:cubicBezTo>
                  <a:pt x="584" y="0"/>
                  <a:pt x="657" y="0"/>
                  <a:pt x="730" y="0"/>
                </a:cubicBezTo>
                <a:cubicBezTo>
                  <a:pt x="754" y="0"/>
                  <a:pt x="773" y="10"/>
                  <a:pt x="787" y="31"/>
                </a:cubicBezTo>
                <a:close/>
              </a:path>
            </a:pathLst>
          </a:custGeom>
          <a:solidFill>
            <a:schemeClr val="tx1"/>
          </a:solidFill>
          <a:ln w="38100" cap="flat">
            <a:solidFill>
              <a:schemeClr val="tx2"/>
            </a:solidFill>
            <a:prstDash val="solid"/>
            <a:miter lim="800000"/>
          </a:ln>
        </p:spPr>
        <p:txBody>
          <a:bodyPr vert="horz" wrap="square" lIns="91440" tIns="45720" rIns="91440" bIns="45720" numCol="1" anchor="t" anchorCtr="0" compatLnSpc="1"/>
          <a:lstStyle/>
          <a:p>
            <a:endParaRPr lang="zh-CN" altLang="en-US"/>
          </a:p>
        </p:txBody>
      </p:sp>
      <p:sp>
        <p:nvSpPr>
          <p:cNvPr id="36" name="Freeform 8"/>
          <p:cNvSpPr/>
          <p:nvPr/>
        </p:nvSpPr>
        <p:spPr bwMode="auto">
          <a:xfrm>
            <a:off x="3667190" y="3489790"/>
            <a:ext cx="808038" cy="709613"/>
          </a:xfrm>
          <a:custGeom>
            <a:avLst/>
            <a:gdLst>
              <a:gd name="T0" fmla="*/ 787 w 1021"/>
              <a:gd name="T1" fmla="*/ 31 h 897"/>
              <a:gd name="T2" fmla="*/ 899 w 1021"/>
              <a:gd name="T3" fmla="*/ 224 h 897"/>
              <a:gd name="T4" fmla="*/ 1008 w 1021"/>
              <a:gd name="T5" fmla="*/ 414 h 897"/>
              <a:gd name="T6" fmla="*/ 1010 w 1021"/>
              <a:gd name="T7" fmla="*/ 479 h 897"/>
              <a:gd name="T8" fmla="*/ 899 w 1021"/>
              <a:gd name="T9" fmla="*/ 673 h 897"/>
              <a:gd name="T10" fmla="*/ 789 w 1021"/>
              <a:gd name="T11" fmla="*/ 862 h 897"/>
              <a:gd name="T12" fmla="*/ 734 w 1021"/>
              <a:gd name="T13" fmla="*/ 897 h 897"/>
              <a:gd name="T14" fmla="*/ 511 w 1021"/>
              <a:gd name="T15" fmla="*/ 897 h 897"/>
              <a:gd name="T16" fmla="*/ 292 w 1021"/>
              <a:gd name="T17" fmla="*/ 897 h 897"/>
              <a:gd name="T18" fmla="*/ 234 w 1021"/>
              <a:gd name="T19" fmla="*/ 866 h 897"/>
              <a:gd name="T20" fmla="*/ 123 w 1021"/>
              <a:gd name="T21" fmla="*/ 673 h 897"/>
              <a:gd name="T22" fmla="*/ 13 w 1021"/>
              <a:gd name="T23" fmla="*/ 483 h 897"/>
              <a:gd name="T24" fmla="*/ 11 w 1021"/>
              <a:gd name="T25" fmla="*/ 418 h 897"/>
              <a:gd name="T26" fmla="*/ 123 w 1021"/>
              <a:gd name="T27" fmla="*/ 224 h 897"/>
              <a:gd name="T28" fmla="*/ 232 w 1021"/>
              <a:gd name="T29" fmla="*/ 35 h 897"/>
              <a:gd name="T30" fmla="*/ 288 w 1021"/>
              <a:gd name="T31" fmla="*/ 0 h 897"/>
              <a:gd name="T32" fmla="*/ 511 w 1021"/>
              <a:gd name="T33" fmla="*/ 0 h 897"/>
              <a:gd name="T34" fmla="*/ 730 w 1021"/>
              <a:gd name="T35" fmla="*/ 0 h 897"/>
              <a:gd name="T36" fmla="*/ 787 w 1021"/>
              <a:gd name="T37" fmla="*/ 31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021" h="897">
                <a:moveTo>
                  <a:pt x="787" y="31"/>
                </a:moveTo>
                <a:lnTo>
                  <a:pt x="899" y="224"/>
                </a:lnTo>
                <a:cubicBezTo>
                  <a:pt x="935" y="288"/>
                  <a:pt x="972" y="351"/>
                  <a:pt x="1008" y="414"/>
                </a:cubicBezTo>
                <a:cubicBezTo>
                  <a:pt x="1020" y="435"/>
                  <a:pt x="1021" y="457"/>
                  <a:pt x="1010" y="479"/>
                </a:cubicBezTo>
                <a:lnTo>
                  <a:pt x="899" y="673"/>
                </a:lnTo>
                <a:cubicBezTo>
                  <a:pt x="862" y="736"/>
                  <a:pt x="826" y="799"/>
                  <a:pt x="789" y="862"/>
                </a:cubicBezTo>
                <a:cubicBezTo>
                  <a:pt x="777" y="883"/>
                  <a:pt x="759" y="895"/>
                  <a:pt x="734" y="897"/>
                </a:cubicBezTo>
                <a:lnTo>
                  <a:pt x="511" y="897"/>
                </a:lnTo>
                <a:cubicBezTo>
                  <a:pt x="438" y="897"/>
                  <a:pt x="365" y="897"/>
                  <a:pt x="292" y="897"/>
                </a:cubicBezTo>
                <a:cubicBezTo>
                  <a:pt x="268" y="896"/>
                  <a:pt x="248" y="887"/>
                  <a:pt x="234" y="866"/>
                </a:cubicBezTo>
                <a:lnTo>
                  <a:pt x="123" y="673"/>
                </a:lnTo>
                <a:cubicBezTo>
                  <a:pt x="86" y="609"/>
                  <a:pt x="50" y="546"/>
                  <a:pt x="13" y="483"/>
                </a:cubicBezTo>
                <a:cubicBezTo>
                  <a:pt x="2" y="462"/>
                  <a:pt x="0" y="440"/>
                  <a:pt x="11" y="418"/>
                </a:cubicBezTo>
                <a:lnTo>
                  <a:pt x="123" y="224"/>
                </a:lnTo>
                <a:cubicBezTo>
                  <a:pt x="159" y="161"/>
                  <a:pt x="196" y="98"/>
                  <a:pt x="232" y="35"/>
                </a:cubicBezTo>
                <a:cubicBezTo>
                  <a:pt x="244" y="14"/>
                  <a:pt x="262" y="2"/>
                  <a:pt x="288" y="0"/>
                </a:cubicBezTo>
                <a:lnTo>
                  <a:pt x="511" y="0"/>
                </a:lnTo>
                <a:cubicBezTo>
                  <a:pt x="584" y="0"/>
                  <a:pt x="657" y="0"/>
                  <a:pt x="730" y="0"/>
                </a:cubicBezTo>
                <a:cubicBezTo>
                  <a:pt x="754" y="1"/>
                  <a:pt x="773" y="10"/>
                  <a:pt x="787" y="31"/>
                </a:cubicBezTo>
                <a:close/>
              </a:path>
            </a:pathLst>
          </a:custGeom>
          <a:solidFill>
            <a:schemeClr val="tx1"/>
          </a:solidFill>
          <a:ln w="38100" cap="flat">
            <a:solidFill>
              <a:schemeClr val="tx2"/>
            </a:solidFill>
            <a:prstDash val="solid"/>
            <a:miter lim="800000"/>
          </a:ln>
        </p:spPr>
        <p:txBody>
          <a:bodyPr vert="horz" wrap="square" lIns="91440" tIns="45720" rIns="91440" bIns="45720" numCol="1" anchor="t" anchorCtr="0" compatLnSpc="1"/>
          <a:lstStyle/>
          <a:p>
            <a:endParaRPr lang="zh-CN" altLang="en-US"/>
          </a:p>
        </p:txBody>
      </p:sp>
      <p:sp>
        <p:nvSpPr>
          <p:cNvPr id="41" name="TextBox 48"/>
          <p:cNvSpPr txBox="1"/>
          <p:nvPr/>
        </p:nvSpPr>
        <p:spPr>
          <a:xfrm>
            <a:off x="4710262" y="1858469"/>
            <a:ext cx="4923061" cy="1015663"/>
          </a:xfrm>
          <a:prstGeom prst="rect">
            <a:avLst/>
          </a:prstGeom>
          <a:noFill/>
        </p:spPr>
        <p:txBody>
          <a:bodyPr wrap="square" rtlCol="0">
            <a:spAutoFit/>
          </a:bodyPr>
          <a:lstStyle>
            <a:defPPr>
              <a:defRPr lang="zh-CN"/>
            </a:defPPr>
            <a:lvl1pPr>
              <a:defRPr sz="3200">
                <a:latin typeface="微软雅黑" panose="020B0503020204020204" pitchFamily="34" charset="-122"/>
                <a:ea typeface="微软雅黑" panose="020B0503020204020204" pitchFamily="34" charset="-122"/>
              </a:defRPr>
            </a:lvl1pPr>
          </a:lstStyle>
          <a:p>
            <a:r>
              <a:rPr lang="en-US" altLang="zh-CN" sz="2000" dirty="0">
                <a:solidFill>
                  <a:schemeClr val="accent1"/>
                </a:solidFill>
              </a:rPr>
              <a:t>Part One:</a:t>
            </a:r>
          </a:p>
          <a:p>
            <a:endParaRPr lang="en-US" altLang="zh-CN" sz="2000" dirty="0">
              <a:solidFill>
                <a:schemeClr val="accent1"/>
              </a:solidFill>
            </a:endParaRPr>
          </a:p>
          <a:p>
            <a:r>
              <a:rPr lang="en-US" altLang="zh-CN" sz="2000" dirty="0">
                <a:solidFill>
                  <a:schemeClr val="accent1"/>
                </a:solidFill>
              </a:rPr>
              <a:t>English Vocabulary Size</a:t>
            </a:r>
          </a:p>
        </p:txBody>
      </p:sp>
      <p:sp>
        <p:nvSpPr>
          <p:cNvPr id="67" name="TextBox 55"/>
          <p:cNvSpPr txBox="1"/>
          <p:nvPr/>
        </p:nvSpPr>
        <p:spPr>
          <a:xfrm>
            <a:off x="4738141" y="3547570"/>
            <a:ext cx="5372995" cy="1015663"/>
          </a:xfrm>
          <a:prstGeom prst="rect">
            <a:avLst/>
          </a:prstGeom>
          <a:noFill/>
        </p:spPr>
        <p:txBody>
          <a:bodyPr wrap="square" rtlCol="0">
            <a:spAutoFit/>
          </a:bodyPr>
          <a:lstStyle>
            <a:defPPr>
              <a:defRPr lang="zh-CN"/>
            </a:defPPr>
            <a:lvl1pPr>
              <a:defRPr sz="2000">
                <a:solidFill>
                  <a:schemeClr val="accent1"/>
                </a:solidFill>
                <a:latin typeface="微软雅黑" panose="020B0503020204020204" pitchFamily="34" charset="-122"/>
                <a:ea typeface="微软雅黑" panose="020B0503020204020204" pitchFamily="34" charset="-122"/>
              </a:defRPr>
            </a:lvl1pPr>
          </a:lstStyle>
          <a:p>
            <a:r>
              <a:rPr lang="en-US" altLang="zh-CN" dirty="0"/>
              <a:t>Part Two:</a:t>
            </a:r>
          </a:p>
          <a:p>
            <a:endParaRPr lang="en-US" altLang="zh-CN" dirty="0"/>
          </a:p>
          <a:p>
            <a:r>
              <a:rPr lang="en-US" altLang="zh-CN" dirty="0"/>
              <a:t>Vocabulary Learning Strategies </a:t>
            </a:r>
          </a:p>
        </p:txBody>
      </p:sp>
      <p:grpSp>
        <p:nvGrpSpPr>
          <p:cNvPr id="71" name="组合 70"/>
          <p:cNvGrpSpPr/>
          <p:nvPr/>
        </p:nvGrpSpPr>
        <p:grpSpPr>
          <a:xfrm>
            <a:off x="1162621" y="2094383"/>
            <a:ext cx="1620324" cy="1620324"/>
            <a:chOff x="1245706" y="2233014"/>
            <a:chExt cx="1620324" cy="1620324"/>
          </a:xfrm>
        </p:grpSpPr>
        <p:sp>
          <p:nvSpPr>
            <p:cNvPr id="73" name="Freeform 17"/>
            <p:cNvSpPr>
              <a:spLocks noEditPoints="1"/>
            </p:cNvSpPr>
            <p:nvPr/>
          </p:nvSpPr>
          <p:spPr bwMode="auto">
            <a:xfrm>
              <a:off x="1512902" y="2470830"/>
              <a:ext cx="1087438" cy="1009650"/>
            </a:xfrm>
            <a:custGeom>
              <a:avLst/>
              <a:gdLst>
                <a:gd name="T0" fmla="*/ 756 w 1374"/>
                <a:gd name="T1" fmla="*/ 1116 h 1276"/>
                <a:gd name="T2" fmla="*/ 566 w 1374"/>
                <a:gd name="T3" fmla="*/ 1200 h 1276"/>
                <a:gd name="T4" fmla="*/ 385 w 1374"/>
                <a:gd name="T5" fmla="*/ 42 h 1276"/>
                <a:gd name="T6" fmla="*/ 425 w 1374"/>
                <a:gd name="T7" fmla="*/ 69 h 1276"/>
                <a:gd name="T8" fmla="*/ 693 w 1374"/>
                <a:gd name="T9" fmla="*/ 3 h 1276"/>
                <a:gd name="T10" fmla="*/ 343 w 1374"/>
                <a:gd name="T11" fmla="*/ 52 h 1276"/>
                <a:gd name="T12" fmla="*/ 418 w 1374"/>
                <a:gd name="T13" fmla="*/ 126 h 1276"/>
                <a:gd name="T14" fmla="*/ 402 w 1374"/>
                <a:gd name="T15" fmla="*/ 690 h 1276"/>
                <a:gd name="T16" fmla="*/ 327 w 1374"/>
                <a:gd name="T17" fmla="*/ 616 h 1276"/>
                <a:gd name="T18" fmla="*/ 343 w 1374"/>
                <a:gd name="T19" fmla="*/ 52 h 1276"/>
                <a:gd name="T20" fmla="*/ 625 w 1374"/>
                <a:gd name="T21" fmla="*/ 245 h 1276"/>
                <a:gd name="T22" fmla="*/ 946 w 1374"/>
                <a:gd name="T23" fmla="*/ 208 h 1276"/>
                <a:gd name="T24" fmla="*/ 590 w 1374"/>
                <a:gd name="T25" fmla="*/ 222 h 1276"/>
                <a:gd name="T26" fmla="*/ 608 w 1374"/>
                <a:gd name="T27" fmla="*/ 270 h 1276"/>
                <a:gd name="T28" fmla="*/ 624 w 1374"/>
                <a:gd name="T29" fmla="*/ 854 h 1276"/>
                <a:gd name="T30" fmla="*/ 548 w 1374"/>
                <a:gd name="T31" fmla="*/ 831 h 1276"/>
                <a:gd name="T32" fmla="*/ 532 w 1374"/>
                <a:gd name="T33" fmla="*/ 247 h 1276"/>
                <a:gd name="T34" fmla="*/ 653 w 1374"/>
                <a:gd name="T35" fmla="*/ 294 h 1276"/>
                <a:gd name="T36" fmla="*/ 1036 w 1374"/>
                <a:gd name="T37" fmla="*/ 294 h 1276"/>
                <a:gd name="T38" fmla="*/ 984 w 1374"/>
                <a:gd name="T39" fmla="*/ 822 h 1276"/>
                <a:gd name="T40" fmla="*/ 653 w 1374"/>
                <a:gd name="T41" fmla="*/ 294 h 1276"/>
                <a:gd name="T42" fmla="*/ 975 w 1374"/>
                <a:gd name="T43" fmla="*/ 337 h 1276"/>
                <a:gd name="T44" fmla="*/ 716 w 1374"/>
                <a:gd name="T45" fmla="*/ 487 h 1276"/>
                <a:gd name="T46" fmla="*/ 447 w 1374"/>
                <a:gd name="T47" fmla="*/ 114 h 1276"/>
                <a:gd name="T48" fmla="*/ 830 w 1374"/>
                <a:gd name="T49" fmla="*/ 114 h 1276"/>
                <a:gd name="T50" fmla="*/ 517 w 1374"/>
                <a:gd name="T51" fmla="*/ 168 h 1276"/>
                <a:gd name="T52" fmla="*/ 487 w 1374"/>
                <a:gd name="T53" fmla="*/ 680 h 1276"/>
                <a:gd name="T54" fmla="*/ 447 w 1374"/>
                <a:gd name="T55" fmla="*/ 114 h 1276"/>
                <a:gd name="T56" fmla="*/ 272 w 1374"/>
                <a:gd name="T57" fmla="*/ 382 h 1276"/>
                <a:gd name="T58" fmla="*/ 210 w 1374"/>
                <a:gd name="T59" fmla="*/ 275 h 1276"/>
                <a:gd name="T60" fmla="*/ 109 w 1374"/>
                <a:gd name="T61" fmla="*/ 946 h 1276"/>
                <a:gd name="T62" fmla="*/ 183 w 1374"/>
                <a:gd name="T63" fmla="*/ 1043 h 1276"/>
                <a:gd name="T64" fmla="*/ 0 w 1374"/>
                <a:gd name="T65" fmla="*/ 1276 h 1276"/>
                <a:gd name="T66" fmla="*/ 1374 w 1374"/>
                <a:gd name="T67" fmla="*/ 1188 h 1276"/>
                <a:gd name="T68" fmla="*/ 1257 w 1374"/>
                <a:gd name="T69" fmla="*/ 946 h 1276"/>
                <a:gd name="T70" fmla="*/ 1156 w 1374"/>
                <a:gd name="T71" fmla="*/ 275 h 1276"/>
                <a:gd name="T72" fmla="*/ 1095 w 1374"/>
                <a:gd name="T73" fmla="*/ 382 h 1276"/>
                <a:gd name="T74" fmla="*/ 1161 w 1374"/>
                <a:gd name="T75" fmla="*/ 961 h 1276"/>
                <a:gd name="T76" fmla="*/ 205 w 1374"/>
                <a:gd name="T77" fmla="*/ 382 h 12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74" h="1276">
                  <a:moveTo>
                    <a:pt x="610" y="1116"/>
                  </a:moveTo>
                  <a:lnTo>
                    <a:pt x="756" y="1116"/>
                  </a:lnTo>
                  <a:lnTo>
                    <a:pt x="807" y="1200"/>
                  </a:lnTo>
                  <a:lnTo>
                    <a:pt x="566" y="1200"/>
                  </a:lnTo>
                  <a:lnTo>
                    <a:pt x="610" y="1116"/>
                  </a:lnTo>
                  <a:close/>
                  <a:moveTo>
                    <a:pt x="385" y="42"/>
                  </a:moveTo>
                  <a:lnTo>
                    <a:pt x="420" y="65"/>
                  </a:lnTo>
                  <a:cubicBezTo>
                    <a:pt x="422" y="66"/>
                    <a:pt x="423" y="67"/>
                    <a:pt x="425" y="69"/>
                  </a:cubicBezTo>
                  <a:lnTo>
                    <a:pt x="741" y="28"/>
                  </a:lnTo>
                  <a:cubicBezTo>
                    <a:pt x="734" y="11"/>
                    <a:pt x="715" y="0"/>
                    <a:pt x="693" y="3"/>
                  </a:cubicBezTo>
                  <a:lnTo>
                    <a:pt x="385" y="42"/>
                  </a:lnTo>
                  <a:close/>
                  <a:moveTo>
                    <a:pt x="343" y="52"/>
                  </a:moveTo>
                  <a:lnTo>
                    <a:pt x="402" y="90"/>
                  </a:lnTo>
                  <a:cubicBezTo>
                    <a:pt x="411" y="96"/>
                    <a:pt x="418" y="112"/>
                    <a:pt x="418" y="126"/>
                  </a:cubicBezTo>
                  <a:lnTo>
                    <a:pt x="418" y="675"/>
                  </a:lnTo>
                  <a:cubicBezTo>
                    <a:pt x="418" y="689"/>
                    <a:pt x="411" y="696"/>
                    <a:pt x="402" y="690"/>
                  </a:cubicBezTo>
                  <a:lnTo>
                    <a:pt x="343" y="652"/>
                  </a:lnTo>
                  <a:cubicBezTo>
                    <a:pt x="334" y="646"/>
                    <a:pt x="327" y="630"/>
                    <a:pt x="327" y="616"/>
                  </a:cubicBezTo>
                  <a:lnTo>
                    <a:pt x="327" y="67"/>
                  </a:lnTo>
                  <a:cubicBezTo>
                    <a:pt x="327" y="53"/>
                    <a:pt x="334" y="46"/>
                    <a:pt x="343" y="52"/>
                  </a:cubicBezTo>
                  <a:close/>
                  <a:moveTo>
                    <a:pt x="590" y="222"/>
                  </a:moveTo>
                  <a:lnTo>
                    <a:pt x="625" y="245"/>
                  </a:lnTo>
                  <a:cubicBezTo>
                    <a:pt x="627" y="246"/>
                    <a:pt x="629" y="247"/>
                    <a:pt x="630" y="248"/>
                  </a:cubicBezTo>
                  <a:lnTo>
                    <a:pt x="946" y="208"/>
                  </a:lnTo>
                  <a:cubicBezTo>
                    <a:pt x="939" y="190"/>
                    <a:pt x="920" y="180"/>
                    <a:pt x="898" y="183"/>
                  </a:cubicBezTo>
                  <a:lnTo>
                    <a:pt x="590" y="222"/>
                  </a:lnTo>
                  <a:close/>
                  <a:moveTo>
                    <a:pt x="548" y="232"/>
                  </a:moveTo>
                  <a:lnTo>
                    <a:pt x="608" y="270"/>
                  </a:lnTo>
                  <a:cubicBezTo>
                    <a:pt x="616" y="275"/>
                    <a:pt x="624" y="292"/>
                    <a:pt x="624" y="306"/>
                  </a:cubicBezTo>
                  <a:lnTo>
                    <a:pt x="624" y="854"/>
                  </a:lnTo>
                  <a:cubicBezTo>
                    <a:pt x="624" y="868"/>
                    <a:pt x="616" y="875"/>
                    <a:pt x="608" y="869"/>
                  </a:cubicBezTo>
                  <a:lnTo>
                    <a:pt x="548" y="831"/>
                  </a:lnTo>
                  <a:cubicBezTo>
                    <a:pt x="539" y="826"/>
                    <a:pt x="532" y="810"/>
                    <a:pt x="532" y="796"/>
                  </a:cubicBezTo>
                  <a:lnTo>
                    <a:pt x="532" y="247"/>
                  </a:lnTo>
                  <a:cubicBezTo>
                    <a:pt x="532" y="233"/>
                    <a:pt x="539" y="226"/>
                    <a:pt x="548" y="232"/>
                  </a:cubicBezTo>
                  <a:close/>
                  <a:moveTo>
                    <a:pt x="653" y="294"/>
                  </a:moveTo>
                  <a:lnTo>
                    <a:pt x="984" y="251"/>
                  </a:lnTo>
                  <a:cubicBezTo>
                    <a:pt x="1012" y="247"/>
                    <a:pt x="1036" y="267"/>
                    <a:pt x="1036" y="294"/>
                  </a:cubicBezTo>
                  <a:lnTo>
                    <a:pt x="1036" y="766"/>
                  </a:lnTo>
                  <a:cubicBezTo>
                    <a:pt x="1036" y="793"/>
                    <a:pt x="1012" y="818"/>
                    <a:pt x="984" y="822"/>
                  </a:cubicBezTo>
                  <a:lnTo>
                    <a:pt x="653" y="864"/>
                  </a:lnTo>
                  <a:lnTo>
                    <a:pt x="653" y="294"/>
                  </a:lnTo>
                  <a:close/>
                  <a:moveTo>
                    <a:pt x="716" y="371"/>
                  </a:moveTo>
                  <a:lnTo>
                    <a:pt x="975" y="337"/>
                  </a:lnTo>
                  <a:lnTo>
                    <a:pt x="975" y="454"/>
                  </a:lnTo>
                  <a:lnTo>
                    <a:pt x="716" y="487"/>
                  </a:lnTo>
                  <a:lnTo>
                    <a:pt x="716" y="371"/>
                  </a:lnTo>
                  <a:close/>
                  <a:moveTo>
                    <a:pt x="447" y="114"/>
                  </a:moveTo>
                  <a:lnTo>
                    <a:pt x="778" y="72"/>
                  </a:lnTo>
                  <a:cubicBezTo>
                    <a:pt x="807" y="68"/>
                    <a:pt x="830" y="87"/>
                    <a:pt x="830" y="114"/>
                  </a:cubicBezTo>
                  <a:lnTo>
                    <a:pt x="830" y="128"/>
                  </a:lnTo>
                  <a:lnTo>
                    <a:pt x="517" y="168"/>
                  </a:lnTo>
                  <a:cubicBezTo>
                    <a:pt x="495" y="174"/>
                    <a:pt x="486" y="188"/>
                    <a:pt x="487" y="218"/>
                  </a:cubicBezTo>
                  <a:lnTo>
                    <a:pt x="487" y="680"/>
                  </a:lnTo>
                  <a:lnTo>
                    <a:pt x="447" y="685"/>
                  </a:lnTo>
                  <a:lnTo>
                    <a:pt x="447" y="114"/>
                  </a:lnTo>
                  <a:close/>
                  <a:moveTo>
                    <a:pt x="205" y="382"/>
                  </a:moveTo>
                  <a:lnTo>
                    <a:pt x="272" y="382"/>
                  </a:lnTo>
                  <a:lnTo>
                    <a:pt x="272" y="275"/>
                  </a:lnTo>
                  <a:lnTo>
                    <a:pt x="210" y="275"/>
                  </a:lnTo>
                  <a:cubicBezTo>
                    <a:pt x="155" y="275"/>
                    <a:pt x="109" y="320"/>
                    <a:pt x="109" y="376"/>
                  </a:cubicBezTo>
                  <a:lnTo>
                    <a:pt x="109" y="946"/>
                  </a:lnTo>
                  <a:cubicBezTo>
                    <a:pt x="109" y="992"/>
                    <a:pt x="140" y="1031"/>
                    <a:pt x="183" y="1043"/>
                  </a:cubicBezTo>
                  <a:lnTo>
                    <a:pt x="183" y="1043"/>
                  </a:lnTo>
                  <a:lnTo>
                    <a:pt x="0" y="1188"/>
                  </a:lnTo>
                  <a:lnTo>
                    <a:pt x="0" y="1276"/>
                  </a:lnTo>
                  <a:lnTo>
                    <a:pt x="1374" y="1276"/>
                  </a:lnTo>
                  <a:lnTo>
                    <a:pt x="1374" y="1188"/>
                  </a:lnTo>
                  <a:lnTo>
                    <a:pt x="1178" y="1045"/>
                  </a:lnTo>
                  <a:cubicBezTo>
                    <a:pt x="1223" y="1035"/>
                    <a:pt x="1257" y="994"/>
                    <a:pt x="1257" y="946"/>
                  </a:cubicBezTo>
                  <a:lnTo>
                    <a:pt x="1257" y="376"/>
                  </a:lnTo>
                  <a:cubicBezTo>
                    <a:pt x="1257" y="320"/>
                    <a:pt x="1212" y="275"/>
                    <a:pt x="1156" y="275"/>
                  </a:cubicBezTo>
                  <a:lnTo>
                    <a:pt x="1095" y="275"/>
                  </a:lnTo>
                  <a:lnTo>
                    <a:pt x="1095" y="382"/>
                  </a:lnTo>
                  <a:lnTo>
                    <a:pt x="1161" y="382"/>
                  </a:lnTo>
                  <a:lnTo>
                    <a:pt x="1161" y="961"/>
                  </a:lnTo>
                  <a:lnTo>
                    <a:pt x="205" y="961"/>
                  </a:lnTo>
                  <a:lnTo>
                    <a:pt x="205" y="382"/>
                  </a:lnTo>
                  <a:close/>
                </a:path>
              </a:pathLst>
            </a:custGeom>
            <a:solidFill>
              <a:schemeClr val="tx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4" name="椭圆 73"/>
            <p:cNvSpPr/>
            <p:nvPr/>
          </p:nvSpPr>
          <p:spPr bwMode="auto">
            <a:xfrm>
              <a:off x="1245706" y="2233014"/>
              <a:ext cx="1620324" cy="1620324"/>
            </a:xfrm>
            <a:prstGeom prst="ellipse">
              <a:avLst/>
            </a:prstGeom>
            <a:noFill/>
            <a:ln w="571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a:ln>
                  <a:noFill/>
                </a:ln>
                <a:solidFill>
                  <a:schemeClr val="tx1"/>
                </a:solidFill>
                <a:effectLst/>
                <a:latin typeface="Arial" panose="020B0604020202020204" pitchFamily="34" charset="0"/>
                <a:ea typeface="宋体" panose="02010600030101010101" pitchFamily="2" charset="-122"/>
              </a:endParaRPr>
            </a:p>
          </p:txBody>
        </p:sp>
      </p:grpSp>
      <p:sp>
        <p:nvSpPr>
          <p:cNvPr id="76" name="Freeform 22"/>
          <p:cNvSpPr>
            <a:spLocks noEditPoints="1"/>
          </p:cNvSpPr>
          <p:nvPr/>
        </p:nvSpPr>
        <p:spPr bwMode="auto">
          <a:xfrm>
            <a:off x="4264806" y="2366301"/>
            <a:ext cx="445456" cy="426297"/>
          </a:xfrm>
          <a:custGeom>
            <a:avLst/>
            <a:gdLst>
              <a:gd name="T0" fmla="*/ 422 w 595"/>
              <a:gd name="T1" fmla="*/ 297 h 595"/>
              <a:gd name="T2" fmla="*/ 318 w 595"/>
              <a:gd name="T3" fmla="*/ 231 h 595"/>
              <a:gd name="T4" fmla="*/ 178 w 595"/>
              <a:gd name="T5" fmla="*/ 264 h 595"/>
              <a:gd name="T6" fmla="*/ 351 w 595"/>
              <a:gd name="T7" fmla="*/ 410 h 595"/>
              <a:gd name="T8" fmla="*/ 529 w 595"/>
              <a:gd name="T9" fmla="*/ 469 h 595"/>
              <a:gd name="T10" fmla="*/ 518 w 595"/>
              <a:gd name="T11" fmla="*/ 242 h 595"/>
              <a:gd name="T12" fmla="*/ 485 w 595"/>
              <a:gd name="T13" fmla="*/ 205 h 595"/>
              <a:gd name="T14" fmla="*/ 499 w 595"/>
              <a:gd name="T15" fmla="*/ 176 h 595"/>
              <a:gd name="T16" fmla="*/ 521 w 595"/>
              <a:gd name="T17" fmla="*/ 100 h 595"/>
              <a:gd name="T18" fmla="*/ 434 w 595"/>
              <a:gd name="T19" fmla="*/ 83 h 595"/>
              <a:gd name="T20" fmla="*/ 376 w 595"/>
              <a:gd name="T21" fmla="*/ 108 h 595"/>
              <a:gd name="T22" fmla="*/ 354 w 595"/>
              <a:gd name="T23" fmla="*/ 69 h 595"/>
              <a:gd name="T24" fmla="*/ 316 w 595"/>
              <a:gd name="T25" fmla="*/ 0 h 595"/>
              <a:gd name="T26" fmla="*/ 243 w 595"/>
              <a:gd name="T27" fmla="*/ 49 h 595"/>
              <a:gd name="T28" fmla="*/ 243 w 595"/>
              <a:gd name="T29" fmla="*/ 78 h 595"/>
              <a:gd name="T30" fmla="*/ 242 w 595"/>
              <a:gd name="T31" fmla="*/ 81 h 595"/>
              <a:gd name="T32" fmla="*/ 240 w 595"/>
              <a:gd name="T33" fmla="*/ 87 h 595"/>
              <a:gd name="T34" fmla="*/ 239 w 595"/>
              <a:gd name="T35" fmla="*/ 91 h 595"/>
              <a:gd name="T36" fmla="*/ 183 w 595"/>
              <a:gd name="T37" fmla="*/ 103 h 595"/>
              <a:gd name="T38" fmla="*/ 154 w 595"/>
              <a:gd name="T39" fmla="*/ 74 h 595"/>
              <a:gd name="T40" fmla="*/ 75 w 595"/>
              <a:gd name="T41" fmla="*/ 152 h 595"/>
              <a:gd name="T42" fmla="*/ 104 w 595"/>
              <a:gd name="T43" fmla="*/ 182 h 595"/>
              <a:gd name="T44" fmla="*/ 107 w 595"/>
              <a:gd name="T45" fmla="*/ 187 h 595"/>
              <a:gd name="T46" fmla="*/ 109 w 595"/>
              <a:gd name="T47" fmla="*/ 192 h 595"/>
              <a:gd name="T48" fmla="*/ 111 w 595"/>
              <a:gd name="T49" fmla="*/ 196 h 595"/>
              <a:gd name="T50" fmla="*/ 100 w 595"/>
              <a:gd name="T51" fmla="*/ 231 h 595"/>
              <a:gd name="T52" fmla="*/ 50 w 595"/>
              <a:gd name="T53" fmla="*/ 241 h 595"/>
              <a:gd name="T54" fmla="*/ 0 w 595"/>
              <a:gd name="T55" fmla="*/ 314 h 595"/>
              <a:gd name="T56" fmla="*/ 78 w 595"/>
              <a:gd name="T57" fmla="*/ 353 h 595"/>
              <a:gd name="T58" fmla="*/ 85 w 595"/>
              <a:gd name="T59" fmla="*/ 354 h 595"/>
              <a:gd name="T60" fmla="*/ 103 w 595"/>
              <a:gd name="T61" fmla="*/ 413 h 595"/>
              <a:gd name="T62" fmla="*/ 83 w 595"/>
              <a:gd name="T63" fmla="*/ 433 h 595"/>
              <a:gd name="T64" fmla="*/ 99 w 595"/>
              <a:gd name="T65" fmla="*/ 520 h 595"/>
              <a:gd name="T66" fmla="*/ 181 w 595"/>
              <a:gd name="T67" fmla="*/ 492 h 595"/>
              <a:gd name="T68" fmla="*/ 184 w 595"/>
              <a:gd name="T69" fmla="*/ 490 h 595"/>
              <a:gd name="T70" fmla="*/ 189 w 595"/>
              <a:gd name="T71" fmla="*/ 487 h 595"/>
              <a:gd name="T72" fmla="*/ 193 w 595"/>
              <a:gd name="T73" fmla="*/ 486 h 595"/>
              <a:gd name="T74" fmla="*/ 197 w 595"/>
              <a:gd name="T75" fmla="*/ 485 h 595"/>
              <a:gd name="T76" fmla="*/ 203 w 595"/>
              <a:gd name="T77" fmla="*/ 484 h 595"/>
              <a:gd name="T78" fmla="*/ 241 w 595"/>
              <a:gd name="T79" fmla="*/ 525 h 595"/>
              <a:gd name="T80" fmla="*/ 280 w 595"/>
              <a:gd name="T81" fmla="*/ 595 h 595"/>
              <a:gd name="T82" fmla="*/ 353 w 595"/>
              <a:gd name="T83" fmla="*/ 546 h 595"/>
              <a:gd name="T84" fmla="*/ 353 w 595"/>
              <a:gd name="T85" fmla="*/ 517 h 595"/>
              <a:gd name="T86" fmla="*/ 363 w 595"/>
              <a:gd name="T87" fmla="*/ 496 h 595"/>
              <a:gd name="T88" fmla="*/ 373 w 595"/>
              <a:gd name="T89" fmla="*/ 489 h 595"/>
              <a:gd name="T90" fmla="*/ 376 w 595"/>
              <a:gd name="T91" fmla="*/ 487 h 595"/>
              <a:gd name="T92" fmla="*/ 135 w 595"/>
              <a:gd name="T93" fmla="*/ 297 h 595"/>
              <a:gd name="T94" fmla="*/ 454 w 595"/>
              <a:gd name="T95" fmla="*/ 342 h 595"/>
              <a:gd name="T96" fmla="*/ 507 w 595"/>
              <a:gd name="T97" fmla="*/ 356 h 595"/>
              <a:gd name="T98" fmla="*/ 545 w 595"/>
              <a:gd name="T99" fmla="*/ 354 h 595"/>
              <a:gd name="T100" fmla="*/ 595 w 595"/>
              <a:gd name="T101" fmla="*/ 281 h 595"/>
              <a:gd name="T102" fmla="*/ 497 w 595"/>
              <a:gd name="T103" fmla="*/ 517 h 595"/>
              <a:gd name="T104" fmla="*/ 518 w 595"/>
              <a:gd name="T105" fmla="*/ 496 h 5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595" h="595">
                <a:moveTo>
                  <a:pt x="529" y="469"/>
                </a:moveTo>
                <a:lnTo>
                  <a:pt x="410" y="351"/>
                </a:lnTo>
                <a:cubicBezTo>
                  <a:pt x="418" y="334"/>
                  <a:pt x="422" y="317"/>
                  <a:pt x="422" y="297"/>
                </a:cubicBezTo>
                <a:cubicBezTo>
                  <a:pt x="422" y="229"/>
                  <a:pt x="366" y="173"/>
                  <a:pt x="298" y="173"/>
                </a:cubicBezTo>
                <a:cubicBezTo>
                  <a:pt x="286" y="173"/>
                  <a:pt x="275" y="175"/>
                  <a:pt x="265" y="178"/>
                </a:cubicBezTo>
                <a:lnTo>
                  <a:pt x="318" y="231"/>
                </a:lnTo>
                <a:cubicBezTo>
                  <a:pt x="340" y="253"/>
                  <a:pt x="338" y="290"/>
                  <a:pt x="314" y="314"/>
                </a:cubicBezTo>
                <a:cubicBezTo>
                  <a:pt x="290" y="338"/>
                  <a:pt x="253" y="339"/>
                  <a:pt x="231" y="317"/>
                </a:cubicBezTo>
                <a:lnTo>
                  <a:pt x="178" y="264"/>
                </a:lnTo>
                <a:cubicBezTo>
                  <a:pt x="175" y="275"/>
                  <a:pt x="174" y="286"/>
                  <a:pt x="174" y="297"/>
                </a:cubicBezTo>
                <a:cubicBezTo>
                  <a:pt x="174" y="366"/>
                  <a:pt x="229" y="422"/>
                  <a:pt x="298" y="422"/>
                </a:cubicBezTo>
                <a:cubicBezTo>
                  <a:pt x="317" y="422"/>
                  <a:pt x="335" y="417"/>
                  <a:pt x="351" y="410"/>
                </a:cubicBezTo>
                <a:lnTo>
                  <a:pt x="470" y="528"/>
                </a:lnTo>
                <a:cubicBezTo>
                  <a:pt x="485" y="543"/>
                  <a:pt x="511" y="542"/>
                  <a:pt x="527" y="526"/>
                </a:cubicBezTo>
                <a:cubicBezTo>
                  <a:pt x="543" y="509"/>
                  <a:pt x="544" y="484"/>
                  <a:pt x="529" y="469"/>
                </a:cubicBezTo>
                <a:close/>
                <a:moveTo>
                  <a:pt x="558" y="242"/>
                </a:moveTo>
                <a:lnTo>
                  <a:pt x="546" y="242"/>
                </a:lnTo>
                <a:lnTo>
                  <a:pt x="518" y="242"/>
                </a:lnTo>
                <a:cubicBezTo>
                  <a:pt x="512" y="242"/>
                  <a:pt x="506" y="240"/>
                  <a:pt x="502" y="237"/>
                </a:cubicBezTo>
                <a:cubicBezTo>
                  <a:pt x="502" y="236"/>
                  <a:pt x="501" y="236"/>
                  <a:pt x="501" y="236"/>
                </a:cubicBezTo>
                <a:cubicBezTo>
                  <a:pt x="491" y="230"/>
                  <a:pt x="485" y="218"/>
                  <a:pt x="485" y="205"/>
                </a:cubicBezTo>
                <a:cubicBezTo>
                  <a:pt x="485" y="201"/>
                  <a:pt x="485" y="197"/>
                  <a:pt x="486" y="194"/>
                </a:cubicBezTo>
                <a:cubicBezTo>
                  <a:pt x="488" y="189"/>
                  <a:pt x="490" y="186"/>
                  <a:pt x="493" y="182"/>
                </a:cubicBezTo>
                <a:lnTo>
                  <a:pt x="499" y="176"/>
                </a:lnTo>
                <a:lnTo>
                  <a:pt x="513" y="162"/>
                </a:lnTo>
                <a:lnTo>
                  <a:pt x="521" y="154"/>
                </a:lnTo>
                <a:cubicBezTo>
                  <a:pt x="533" y="138"/>
                  <a:pt x="533" y="116"/>
                  <a:pt x="521" y="100"/>
                </a:cubicBezTo>
                <a:lnTo>
                  <a:pt x="496" y="75"/>
                </a:lnTo>
                <a:cubicBezTo>
                  <a:pt x="481" y="63"/>
                  <a:pt x="459" y="63"/>
                  <a:pt x="443" y="75"/>
                </a:cubicBezTo>
                <a:lnTo>
                  <a:pt x="434" y="83"/>
                </a:lnTo>
                <a:lnTo>
                  <a:pt x="414" y="103"/>
                </a:lnTo>
                <a:lnTo>
                  <a:pt x="414" y="103"/>
                </a:lnTo>
                <a:cubicBezTo>
                  <a:pt x="403" y="112"/>
                  <a:pt x="389" y="113"/>
                  <a:pt x="376" y="108"/>
                </a:cubicBezTo>
                <a:cubicBezTo>
                  <a:pt x="372" y="106"/>
                  <a:pt x="368" y="104"/>
                  <a:pt x="365" y="100"/>
                </a:cubicBezTo>
                <a:cubicBezTo>
                  <a:pt x="358" y="94"/>
                  <a:pt x="355" y="86"/>
                  <a:pt x="354" y="78"/>
                </a:cubicBezTo>
                <a:lnTo>
                  <a:pt x="354" y="69"/>
                </a:lnTo>
                <a:lnTo>
                  <a:pt x="354" y="50"/>
                </a:lnTo>
                <a:lnTo>
                  <a:pt x="354" y="38"/>
                </a:lnTo>
                <a:cubicBezTo>
                  <a:pt x="351" y="18"/>
                  <a:pt x="336" y="2"/>
                  <a:pt x="316" y="0"/>
                </a:cubicBezTo>
                <a:lnTo>
                  <a:pt x="281" y="0"/>
                </a:lnTo>
                <a:cubicBezTo>
                  <a:pt x="261" y="2"/>
                  <a:pt x="245" y="18"/>
                  <a:pt x="243" y="37"/>
                </a:cubicBezTo>
                <a:lnTo>
                  <a:pt x="243" y="49"/>
                </a:lnTo>
                <a:lnTo>
                  <a:pt x="243" y="69"/>
                </a:lnTo>
                <a:lnTo>
                  <a:pt x="243" y="78"/>
                </a:lnTo>
                <a:lnTo>
                  <a:pt x="243" y="78"/>
                </a:lnTo>
                <a:lnTo>
                  <a:pt x="243" y="78"/>
                </a:lnTo>
                <a:cubicBezTo>
                  <a:pt x="242" y="79"/>
                  <a:pt x="242" y="80"/>
                  <a:pt x="242" y="81"/>
                </a:cubicBezTo>
                <a:cubicBezTo>
                  <a:pt x="242" y="81"/>
                  <a:pt x="242" y="81"/>
                  <a:pt x="242" y="81"/>
                </a:cubicBezTo>
                <a:cubicBezTo>
                  <a:pt x="242" y="82"/>
                  <a:pt x="242" y="83"/>
                  <a:pt x="241" y="84"/>
                </a:cubicBezTo>
                <a:cubicBezTo>
                  <a:pt x="241" y="84"/>
                  <a:pt x="241" y="84"/>
                  <a:pt x="241" y="84"/>
                </a:cubicBezTo>
                <a:cubicBezTo>
                  <a:pt x="241" y="85"/>
                  <a:pt x="240" y="86"/>
                  <a:pt x="240" y="87"/>
                </a:cubicBezTo>
                <a:cubicBezTo>
                  <a:pt x="240" y="87"/>
                  <a:pt x="240" y="87"/>
                  <a:pt x="240" y="87"/>
                </a:cubicBezTo>
                <a:cubicBezTo>
                  <a:pt x="240" y="89"/>
                  <a:pt x="239" y="90"/>
                  <a:pt x="239" y="90"/>
                </a:cubicBezTo>
                <a:cubicBezTo>
                  <a:pt x="239" y="90"/>
                  <a:pt x="239" y="91"/>
                  <a:pt x="239" y="91"/>
                </a:cubicBezTo>
                <a:cubicBezTo>
                  <a:pt x="236" y="95"/>
                  <a:pt x="233" y="99"/>
                  <a:pt x="230" y="102"/>
                </a:cubicBezTo>
                <a:cubicBezTo>
                  <a:pt x="223" y="107"/>
                  <a:pt x="215" y="111"/>
                  <a:pt x="206" y="111"/>
                </a:cubicBezTo>
                <a:cubicBezTo>
                  <a:pt x="197" y="111"/>
                  <a:pt x="189" y="108"/>
                  <a:pt x="183" y="103"/>
                </a:cubicBezTo>
                <a:lnTo>
                  <a:pt x="176" y="96"/>
                </a:lnTo>
                <a:lnTo>
                  <a:pt x="162" y="82"/>
                </a:lnTo>
                <a:lnTo>
                  <a:pt x="154" y="74"/>
                </a:lnTo>
                <a:cubicBezTo>
                  <a:pt x="138" y="62"/>
                  <a:pt x="116" y="62"/>
                  <a:pt x="100" y="74"/>
                </a:cubicBezTo>
                <a:lnTo>
                  <a:pt x="76" y="99"/>
                </a:lnTo>
                <a:cubicBezTo>
                  <a:pt x="63" y="114"/>
                  <a:pt x="63" y="137"/>
                  <a:pt x="75" y="152"/>
                </a:cubicBezTo>
                <a:lnTo>
                  <a:pt x="83" y="161"/>
                </a:lnTo>
                <a:lnTo>
                  <a:pt x="103" y="181"/>
                </a:lnTo>
                <a:cubicBezTo>
                  <a:pt x="104" y="182"/>
                  <a:pt x="104" y="182"/>
                  <a:pt x="104" y="182"/>
                </a:cubicBezTo>
                <a:cubicBezTo>
                  <a:pt x="105" y="183"/>
                  <a:pt x="105" y="183"/>
                  <a:pt x="105" y="184"/>
                </a:cubicBezTo>
                <a:cubicBezTo>
                  <a:pt x="106" y="184"/>
                  <a:pt x="106" y="185"/>
                  <a:pt x="106" y="186"/>
                </a:cubicBezTo>
                <a:cubicBezTo>
                  <a:pt x="107" y="186"/>
                  <a:pt x="107" y="186"/>
                  <a:pt x="107" y="187"/>
                </a:cubicBezTo>
                <a:cubicBezTo>
                  <a:pt x="107" y="187"/>
                  <a:pt x="108" y="188"/>
                  <a:pt x="108" y="189"/>
                </a:cubicBezTo>
                <a:cubicBezTo>
                  <a:pt x="108" y="189"/>
                  <a:pt x="108" y="189"/>
                  <a:pt x="109" y="190"/>
                </a:cubicBezTo>
                <a:cubicBezTo>
                  <a:pt x="109" y="191"/>
                  <a:pt x="109" y="191"/>
                  <a:pt x="109" y="192"/>
                </a:cubicBezTo>
                <a:cubicBezTo>
                  <a:pt x="109" y="192"/>
                  <a:pt x="110" y="193"/>
                  <a:pt x="110" y="193"/>
                </a:cubicBezTo>
                <a:cubicBezTo>
                  <a:pt x="110" y="194"/>
                  <a:pt x="110" y="195"/>
                  <a:pt x="111" y="196"/>
                </a:cubicBezTo>
                <a:cubicBezTo>
                  <a:pt x="111" y="196"/>
                  <a:pt x="111" y="196"/>
                  <a:pt x="111" y="196"/>
                </a:cubicBezTo>
                <a:cubicBezTo>
                  <a:pt x="111" y="197"/>
                  <a:pt x="111" y="198"/>
                  <a:pt x="111" y="200"/>
                </a:cubicBezTo>
                <a:cubicBezTo>
                  <a:pt x="111" y="200"/>
                  <a:pt x="111" y="200"/>
                  <a:pt x="111" y="200"/>
                </a:cubicBezTo>
                <a:cubicBezTo>
                  <a:pt x="112" y="211"/>
                  <a:pt x="109" y="222"/>
                  <a:pt x="100" y="231"/>
                </a:cubicBezTo>
                <a:cubicBezTo>
                  <a:pt x="94" y="237"/>
                  <a:pt x="87" y="240"/>
                  <a:pt x="78" y="241"/>
                </a:cubicBezTo>
                <a:lnTo>
                  <a:pt x="70" y="241"/>
                </a:lnTo>
                <a:lnTo>
                  <a:pt x="50" y="241"/>
                </a:lnTo>
                <a:lnTo>
                  <a:pt x="38" y="241"/>
                </a:lnTo>
                <a:cubicBezTo>
                  <a:pt x="18" y="244"/>
                  <a:pt x="3" y="259"/>
                  <a:pt x="0" y="279"/>
                </a:cubicBezTo>
                <a:lnTo>
                  <a:pt x="0" y="314"/>
                </a:lnTo>
                <a:cubicBezTo>
                  <a:pt x="2" y="334"/>
                  <a:pt x="18" y="350"/>
                  <a:pt x="38" y="352"/>
                </a:cubicBezTo>
                <a:lnTo>
                  <a:pt x="50" y="353"/>
                </a:lnTo>
                <a:lnTo>
                  <a:pt x="78" y="353"/>
                </a:lnTo>
                <a:cubicBezTo>
                  <a:pt x="79" y="353"/>
                  <a:pt x="80" y="353"/>
                  <a:pt x="81" y="353"/>
                </a:cubicBezTo>
                <a:cubicBezTo>
                  <a:pt x="82" y="353"/>
                  <a:pt x="82" y="353"/>
                  <a:pt x="82" y="353"/>
                </a:cubicBezTo>
                <a:cubicBezTo>
                  <a:pt x="83" y="354"/>
                  <a:pt x="84" y="354"/>
                  <a:pt x="85" y="354"/>
                </a:cubicBezTo>
                <a:cubicBezTo>
                  <a:pt x="100" y="359"/>
                  <a:pt x="111" y="373"/>
                  <a:pt x="111" y="390"/>
                </a:cubicBezTo>
                <a:lnTo>
                  <a:pt x="111" y="390"/>
                </a:lnTo>
                <a:cubicBezTo>
                  <a:pt x="111" y="398"/>
                  <a:pt x="108" y="406"/>
                  <a:pt x="103" y="413"/>
                </a:cubicBezTo>
                <a:lnTo>
                  <a:pt x="97" y="419"/>
                </a:lnTo>
                <a:lnTo>
                  <a:pt x="97" y="419"/>
                </a:lnTo>
                <a:lnTo>
                  <a:pt x="83" y="433"/>
                </a:lnTo>
                <a:lnTo>
                  <a:pt x="74" y="441"/>
                </a:lnTo>
                <a:cubicBezTo>
                  <a:pt x="62" y="457"/>
                  <a:pt x="62" y="479"/>
                  <a:pt x="75" y="495"/>
                </a:cubicBezTo>
                <a:lnTo>
                  <a:pt x="99" y="520"/>
                </a:lnTo>
                <a:cubicBezTo>
                  <a:pt x="115" y="532"/>
                  <a:pt x="137" y="532"/>
                  <a:pt x="153" y="520"/>
                </a:cubicBezTo>
                <a:lnTo>
                  <a:pt x="161" y="512"/>
                </a:lnTo>
                <a:lnTo>
                  <a:pt x="181" y="492"/>
                </a:lnTo>
                <a:lnTo>
                  <a:pt x="181" y="492"/>
                </a:lnTo>
                <a:cubicBezTo>
                  <a:pt x="181" y="492"/>
                  <a:pt x="182" y="492"/>
                  <a:pt x="182" y="492"/>
                </a:cubicBezTo>
                <a:cubicBezTo>
                  <a:pt x="183" y="491"/>
                  <a:pt x="183" y="490"/>
                  <a:pt x="184" y="490"/>
                </a:cubicBezTo>
                <a:cubicBezTo>
                  <a:pt x="185" y="490"/>
                  <a:pt x="185" y="489"/>
                  <a:pt x="185" y="489"/>
                </a:cubicBezTo>
                <a:cubicBezTo>
                  <a:pt x="186" y="489"/>
                  <a:pt x="187" y="488"/>
                  <a:pt x="187" y="488"/>
                </a:cubicBezTo>
                <a:cubicBezTo>
                  <a:pt x="188" y="488"/>
                  <a:pt x="189" y="487"/>
                  <a:pt x="189" y="487"/>
                </a:cubicBezTo>
                <a:cubicBezTo>
                  <a:pt x="189" y="487"/>
                  <a:pt x="190" y="487"/>
                  <a:pt x="190" y="487"/>
                </a:cubicBezTo>
                <a:cubicBezTo>
                  <a:pt x="191" y="486"/>
                  <a:pt x="192" y="486"/>
                  <a:pt x="193" y="486"/>
                </a:cubicBezTo>
                <a:cubicBezTo>
                  <a:pt x="193" y="486"/>
                  <a:pt x="193" y="486"/>
                  <a:pt x="193" y="486"/>
                </a:cubicBezTo>
                <a:cubicBezTo>
                  <a:pt x="193" y="486"/>
                  <a:pt x="193" y="485"/>
                  <a:pt x="193" y="485"/>
                </a:cubicBezTo>
                <a:cubicBezTo>
                  <a:pt x="194" y="485"/>
                  <a:pt x="195" y="485"/>
                  <a:pt x="196" y="485"/>
                </a:cubicBezTo>
                <a:cubicBezTo>
                  <a:pt x="196" y="485"/>
                  <a:pt x="197" y="485"/>
                  <a:pt x="197" y="485"/>
                </a:cubicBezTo>
                <a:cubicBezTo>
                  <a:pt x="197" y="484"/>
                  <a:pt x="198" y="484"/>
                  <a:pt x="199" y="484"/>
                </a:cubicBezTo>
                <a:cubicBezTo>
                  <a:pt x="200" y="484"/>
                  <a:pt x="200" y="484"/>
                  <a:pt x="200" y="484"/>
                </a:cubicBezTo>
                <a:cubicBezTo>
                  <a:pt x="201" y="484"/>
                  <a:pt x="202" y="484"/>
                  <a:pt x="203" y="484"/>
                </a:cubicBezTo>
                <a:cubicBezTo>
                  <a:pt x="213" y="483"/>
                  <a:pt x="223" y="487"/>
                  <a:pt x="231" y="495"/>
                </a:cubicBezTo>
                <a:cubicBezTo>
                  <a:pt x="237" y="501"/>
                  <a:pt x="240" y="509"/>
                  <a:pt x="241" y="517"/>
                </a:cubicBezTo>
                <a:lnTo>
                  <a:pt x="241" y="525"/>
                </a:lnTo>
                <a:lnTo>
                  <a:pt x="241" y="545"/>
                </a:lnTo>
                <a:lnTo>
                  <a:pt x="241" y="557"/>
                </a:lnTo>
                <a:cubicBezTo>
                  <a:pt x="244" y="577"/>
                  <a:pt x="260" y="593"/>
                  <a:pt x="280" y="595"/>
                </a:cubicBezTo>
                <a:lnTo>
                  <a:pt x="314" y="595"/>
                </a:lnTo>
                <a:cubicBezTo>
                  <a:pt x="334" y="593"/>
                  <a:pt x="350" y="577"/>
                  <a:pt x="353" y="558"/>
                </a:cubicBezTo>
                <a:lnTo>
                  <a:pt x="353" y="546"/>
                </a:lnTo>
                <a:lnTo>
                  <a:pt x="353" y="525"/>
                </a:lnTo>
                <a:lnTo>
                  <a:pt x="353" y="517"/>
                </a:lnTo>
                <a:lnTo>
                  <a:pt x="353" y="517"/>
                </a:lnTo>
                <a:cubicBezTo>
                  <a:pt x="354" y="510"/>
                  <a:pt x="356" y="504"/>
                  <a:pt x="361" y="499"/>
                </a:cubicBezTo>
                <a:cubicBezTo>
                  <a:pt x="361" y="498"/>
                  <a:pt x="361" y="498"/>
                  <a:pt x="362" y="497"/>
                </a:cubicBezTo>
                <a:cubicBezTo>
                  <a:pt x="362" y="497"/>
                  <a:pt x="362" y="496"/>
                  <a:pt x="363" y="496"/>
                </a:cubicBezTo>
                <a:cubicBezTo>
                  <a:pt x="365" y="494"/>
                  <a:pt x="367" y="492"/>
                  <a:pt x="370" y="490"/>
                </a:cubicBezTo>
                <a:lnTo>
                  <a:pt x="370" y="490"/>
                </a:lnTo>
                <a:cubicBezTo>
                  <a:pt x="371" y="489"/>
                  <a:pt x="372" y="489"/>
                  <a:pt x="373" y="489"/>
                </a:cubicBezTo>
                <a:cubicBezTo>
                  <a:pt x="373" y="488"/>
                  <a:pt x="373" y="488"/>
                  <a:pt x="373" y="488"/>
                </a:cubicBezTo>
                <a:cubicBezTo>
                  <a:pt x="374" y="488"/>
                  <a:pt x="374" y="488"/>
                  <a:pt x="374" y="488"/>
                </a:cubicBezTo>
                <a:cubicBezTo>
                  <a:pt x="375" y="488"/>
                  <a:pt x="375" y="487"/>
                  <a:pt x="376" y="487"/>
                </a:cubicBezTo>
                <a:lnTo>
                  <a:pt x="343" y="454"/>
                </a:lnTo>
                <a:cubicBezTo>
                  <a:pt x="328" y="458"/>
                  <a:pt x="313" y="460"/>
                  <a:pt x="297" y="460"/>
                </a:cubicBezTo>
                <a:cubicBezTo>
                  <a:pt x="207" y="460"/>
                  <a:pt x="135" y="387"/>
                  <a:pt x="135" y="297"/>
                </a:cubicBezTo>
                <a:cubicBezTo>
                  <a:pt x="135" y="207"/>
                  <a:pt x="208" y="134"/>
                  <a:pt x="298" y="134"/>
                </a:cubicBezTo>
                <a:cubicBezTo>
                  <a:pt x="388" y="135"/>
                  <a:pt x="461" y="208"/>
                  <a:pt x="461" y="298"/>
                </a:cubicBezTo>
                <a:cubicBezTo>
                  <a:pt x="461" y="313"/>
                  <a:pt x="458" y="328"/>
                  <a:pt x="454" y="342"/>
                </a:cubicBezTo>
                <a:lnTo>
                  <a:pt x="488" y="375"/>
                </a:lnTo>
                <a:cubicBezTo>
                  <a:pt x="489" y="371"/>
                  <a:pt x="492" y="368"/>
                  <a:pt x="495" y="364"/>
                </a:cubicBezTo>
                <a:cubicBezTo>
                  <a:pt x="499" y="361"/>
                  <a:pt x="503" y="358"/>
                  <a:pt x="507" y="356"/>
                </a:cubicBezTo>
                <a:cubicBezTo>
                  <a:pt x="511" y="355"/>
                  <a:pt x="514" y="354"/>
                  <a:pt x="517" y="354"/>
                </a:cubicBezTo>
                <a:lnTo>
                  <a:pt x="526" y="354"/>
                </a:lnTo>
                <a:lnTo>
                  <a:pt x="545" y="354"/>
                </a:lnTo>
                <a:lnTo>
                  <a:pt x="558" y="354"/>
                </a:lnTo>
                <a:cubicBezTo>
                  <a:pt x="577" y="351"/>
                  <a:pt x="593" y="336"/>
                  <a:pt x="595" y="316"/>
                </a:cubicBezTo>
                <a:lnTo>
                  <a:pt x="595" y="281"/>
                </a:lnTo>
                <a:cubicBezTo>
                  <a:pt x="593" y="261"/>
                  <a:pt x="578" y="245"/>
                  <a:pt x="558" y="242"/>
                </a:cubicBezTo>
                <a:close/>
                <a:moveTo>
                  <a:pt x="497" y="517"/>
                </a:moveTo>
                <a:lnTo>
                  <a:pt x="497" y="517"/>
                </a:lnTo>
                <a:cubicBezTo>
                  <a:pt x="486" y="517"/>
                  <a:pt x="476" y="508"/>
                  <a:pt x="476" y="496"/>
                </a:cubicBezTo>
                <a:cubicBezTo>
                  <a:pt x="476" y="484"/>
                  <a:pt x="486" y="475"/>
                  <a:pt x="497" y="475"/>
                </a:cubicBezTo>
                <a:cubicBezTo>
                  <a:pt x="509" y="475"/>
                  <a:pt x="518" y="484"/>
                  <a:pt x="518" y="496"/>
                </a:cubicBezTo>
                <a:cubicBezTo>
                  <a:pt x="518" y="508"/>
                  <a:pt x="509" y="517"/>
                  <a:pt x="497" y="517"/>
                </a:cubicBezTo>
                <a:close/>
              </a:path>
            </a:pathLst>
          </a:custGeom>
          <a:solidFill>
            <a:schemeClr val="bg2"/>
          </a:solidFill>
          <a:ln>
            <a:noFill/>
          </a:ln>
        </p:spPr>
        <p:txBody>
          <a:bodyPr vert="horz" wrap="square" lIns="91440" tIns="45720" rIns="91440" bIns="45720" numCol="1" anchor="t" anchorCtr="0" compatLnSpc="1"/>
          <a:lstStyle/>
          <a:p>
            <a:endParaRPr lang="zh-CN" altLang="en-US"/>
          </a:p>
        </p:txBody>
      </p:sp>
      <p:sp>
        <p:nvSpPr>
          <p:cNvPr id="77" name="Freeform 23"/>
          <p:cNvSpPr>
            <a:spLocks noEditPoints="1"/>
          </p:cNvSpPr>
          <p:nvPr/>
        </p:nvSpPr>
        <p:spPr bwMode="auto">
          <a:xfrm>
            <a:off x="4312406" y="4034526"/>
            <a:ext cx="477789" cy="422705"/>
          </a:xfrm>
          <a:custGeom>
            <a:avLst/>
            <a:gdLst>
              <a:gd name="T0" fmla="*/ 0 w 638"/>
              <a:gd name="T1" fmla="*/ 349 h 590"/>
              <a:gd name="T2" fmla="*/ 245 w 638"/>
              <a:gd name="T3" fmla="*/ 590 h 590"/>
              <a:gd name="T4" fmla="*/ 430 w 638"/>
              <a:gd name="T5" fmla="*/ 558 h 590"/>
              <a:gd name="T6" fmla="*/ 388 w 638"/>
              <a:gd name="T7" fmla="*/ 260 h 590"/>
              <a:gd name="T8" fmla="*/ 378 w 638"/>
              <a:gd name="T9" fmla="*/ 548 h 590"/>
              <a:gd name="T10" fmla="*/ 250 w 638"/>
              <a:gd name="T11" fmla="*/ 494 h 590"/>
              <a:gd name="T12" fmla="*/ 216 w 638"/>
              <a:gd name="T13" fmla="*/ 344 h 590"/>
              <a:gd name="T14" fmla="*/ 44 w 638"/>
              <a:gd name="T15" fmla="*/ 339 h 590"/>
              <a:gd name="T16" fmla="*/ 49 w 638"/>
              <a:gd name="T17" fmla="*/ 108 h 590"/>
              <a:gd name="T18" fmla="*/ 250 w 638"/>
              <a:gd name="T19" fmla="*/ 61 h 590"/>
              <a:gd name="T20" fmla="*/ 0 w 638"/>
              <a:gd name="T21" fmla="*/ 103 h 590"/>
              <a:gd name="T22" fmla="*/ 359 w 638"/>
              <a:gd name="T23" fmla="*/ 122 h 590"/>
              <a:gd name="T24" fmla="*/ 337 w 638"/>
              <a:gd name="T25" fmla="*/ 97 h 590"/>
              <a:gd name="T26" fmla="*/ 354 w 638"/>
              <a:gd name="T27" fmla="*/ 82 h 590"/>
              <a:gd name="T28" fmla="*/ 398 w 638"/>
              <a:gd name="T29" fmla="*/ 82 h 590"/>
              <a:gd name="T30" fmla="*/ 416 w 638"/>
              <a:gd name="T31" fmla="*/ 97 h 590"/>
              <a:gd name="T32" fmla="*/ 394 w 638"/>
              <a:gd name="T33" fmla="*/ 122 h 590"/>
              <a:gd name="T34" fmla="*/ 416 w 638"/>
              <a:gd name="T35" fmla="*/ 147 h 590"/>
              <a:gd name="T36" fmla="*/ 398 w 638"/>
              <a:gd name="T37" fmla="*/ 161 h 590"/>
              <a:gd name="T38" fmla="*/ 354 w 638"/>
              <a:gd name="T39" fmla="*/ 161 h 590"/>
              <a:gd name="T40" fmla="*/ 337 w 638"/>
              <a:gd name="T41" fmla="*/ 147 h 590"/>
              <a:gd name="T42" fmla="*/ 520 w 638"/>
              <a:gd name="T43" fmla="*/ 221 h 590"/>
              <a:gd name="T44" fmla="*/ 629 w 638"/>
              <a:gd name="T45" fmla="*/ 362 h 590"/>
              <a:gd name="T46" fmla="*/ 585 w 638"/>
              <a:gd name="T47" fmla="*/ 375 h 590"/>
              <a:gd name="T48" fmla="*/ 520 w 638"/>
              <a:gd name="T49" fmla="*/ 221 h 590"/>
              <a:gd name="T50" fmla="*/ 455 w 638"/>
              <a:gd name="T51" fmla="*/ 43 h 590"/>
              <a:gd name="T52" fmla="*/ 502 w 638"/>
              <a:gd name="T53" fmla="*/ 221 h 590"/>
              <a:gd name="T54" fmla="*/ 481 w 638"/>
              <a:gd name="T55" fmla="*/ 248 h 590"/>
              <a:gd name="T56" fmla="*/ 440 w 638"/>
              <a:gd name="T57" fmla="*/ 213 h 590"/>
              <a:gd name="T58" fmla="*/ 298 w 638"/>
              <a:gd name="T59" fmla="*/ 43 h 590"/>
              <a:gd name="T60" fmla="*/ 429 w 638"/>
              <a:gd name="T61" fmla="*/ 69 h 590"/>
              <a:gd name="T62" fmla="*/ 324 w 638"/>
              <a:gd name="T63" fmla="*/ 174 h 590"/>
              <a:gd name="T64" fmla="*/ 204 w 638"/>
              <a:gd name="T65" fmla="*/ 513 h 590"/>
              <a:gd name="T66" fmla="*/ 79 w 638"/>
              <a:gd name="T67" fmla="*/ 386 h 590"/>
              <a:gd name="T68" fmla="*/ 204 w 638"/>
              <a:gd name="T69" fmla="*/ 513 h 590"/>
              <a:gd name="T70" fmla="*/ 74 w 638"/>
              <a:gd name="T71" fmla="*/ 167 h 590"/>
              <a:gd name="T72" fmla="*/ 250 w 638"/>
              <a:gd name="T73" fmla="*/ 177 h 590"/>
              <a:gd name="T74" fmla="*/ 160 w 638"/>
              <a:gd name="T75" fmla="*/ 143 h 590"/>
              <a:gd name="T76" fmla="*/ 74 w 638"/>
              <a:gd name="T77" fmla="*/ 270 h 590"/>
              <a:gd name="T78" fmla="*/ 81 w 638"/>
              <a:gd name="T79" fmla="*/ 300 h 590"/>
              <a:gd name="T80" fmla="*/ 253 w 638"/>
              <a:gd name="T81" fmla="*/ 268 h 590"/>
              <a:gd name="T82" fmla="*/ 74 w 638"/>
              <a:gd name="T83" fmla="*/ 270 h 590"/>
              <a:gd name="T84" fmla="*/ 74 w 638"/>
              <a:gd name="T85" fmla="*/ 229 h 590"/>
              <a:gd name="T86" fmla="*/ 253 w 638"/>
              <a:gd name="T87" fmla="*/ 238 h 590"/>
              <a:gd name="T88" fmla="*/ 263 w 638"/>
              <a:gd name="T89" fmla="*/ 221 h 590"/>
              <a:gd name="T90" fmla="*/ 157 w 638"/>
              <a:gd name="T91" fmla="*/ 206 h 590"/>
              <a:gd name="T92" fmla="*/ 74 w 638"/>
              <a:gd name="T93" fmla="*/ 219 h 5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638" h="590">
                <a:moveTo>
                  <a:pt x="0" y="103"/>
                </a:moveTo>
                <a:cubicBezTo>
                  <a:pt x="0" y="185"/>
                  <a:pt x="0" y="267"/>
                  <a:pt x="0" y="349"/>
                </a:cubicBezTo>
                <a:cubicBezTo>
                  <a:pt x="0" y="355"/>
                  <a:pt x="108" y="458"/>
                  <a:pt x="121" y="471"/>
                </a:cubicBezTo>
                <a:cubicBezTo>
                  <a:pt x="135" y="485"/>
                  <a:pt x="237" y="590"/>
                  <a:pt x="245" y="590"/>
                </a:cubicBezTo>
                <a:cubicBezTo>
                  <a:pt x="295" y="590"/>
                  <a:pt x="344" y="590"/>
                  <a:pt x="393" y="590"/>
                </a:cubicBezTo>
                <a:cubicBezTo>
                  <a:pt x="413" y="590"/>
                  <a:pt x="421" y="571"/>
                  <a:pt x="430" y="558"/>
                </a:cubicBezTo>
                <a:cubicBezTo>
                  <a:pt x="430" y="456"/>
                  <a:pt x="430" y="355"/>
                  <a:pt x="430" y="253"/>
                </a:cubicBezTo>
                <a:cubicBezTo>
                  <a:pt x="420" y="257"/>
                  <a:pt x="393" y="246"/>
                  <a:pt x="388" y="260"/>
                </a:cubicBezTo>
                <a:cubicBezTo>
                  <a:pt x="384" y="268"/>
                  <a:pt x="388" y="382"/>
                  <a:pt x="388" y="405"/>
                </a:cubicBezTo>
                <a:cubicBezTo>
                  <a:pt x="388" y="429"/>
                  <a:pt x="395" y="548"/>
                  <a:pt x="378" y="548"/>
                </a:cubicBezTo>
                <a:cubicBezTo>
                  <a:pt x="338" y="548"/>
                  <a:pt x="298" y="548"/>
                  <a:pt x="258" y="548"/>
                </a:cubicBezTo>
                <a:cubicBezTo>
                  <a:pt x="245" y="548"/>
                  <a:pt x="250" y="507"/>
                  <a:pt x="250" y="494"/>
                </a:cubicBezTo>
                <a:cubicBezTo>
                  <a:pt x="250" y="473"/>
                  <a:pt x="250" y="453"/>
                  <a:pt x="250" y="432"/>
                </a:cubicBezTo>
                <a:cubicBezTo>
                  <a:pt x="250" y="376"/>
                  <a:pt x="251" y="367"/>
                  <a:pt x="216" y="344"/>
                </a:cubicBezTo>
                <a:cubicBezTo>
                  <a:pt x="200" y="344"/>
                  <a:pt x="200" y="339"/>
                  <a:pt x="187" y="339"/>
                </a:cubicBezTo>
                <a:cubicBezTo>
                  <a:pt x="139" y="339"/>
                  <a:pt x="92" y="339"/>
                  <a:pt x="44" y="339"/>
                </a:cubicBezTo>
                <a:cubicBezTo>
                  <a:pt x="44" y="265"/>
                  <a:pt x="44" y="192"/>
                  <a:pt x="44" y="118"/>
                </a:cubicBezTo>
                <a:cubicBezTo>
                  <a:pt x="44" y="112"/>
                  <a:pt x="46" y="113"/>
                  <a:pt x="49" y="108"/>
                </a:cubicBezTo>
                <a:cubicBezTo>
                  <a:pt x="103" y="108"/>
                  <a:pt x="157" y="108"/>
                  <a:pt x="211" y="108"/>
                </a:cubicBezTo>
                <a:cubicBezTo>
                  <a:pt x="222" y="101"/>
                  <a:pt x="250" y="77"/>
                  <a:pt x="250" y="61"/>
                </a:cubicBezTo>
                <a:cubicBezTo>
                  <a:pt x="182" y="61"/>
                  <a:pt x="115" y="61"/>
                  <a:pt x="47" y="61"/>
                </a:cubicBezTo>
                <a:cubicBezTo>
                  <a:pt x="28" y="61"/>
                  <a:pt x="0" y="88"/>
                  <a:pt x="0" y="103"/>
                </a:cubicBezTo>
                <a:close/>
                <a:moveTo>
                  <a:pt x="337" y="144"/>
                </a:moveTo>
                <a:lnTo>
                  <a:pt x="359" y="122"/>
                </a:lnTo>
                <a:lnTo>
                  <a:pt x="337" y="100"/>
                </a:lnTo>
                <a:cubicBezTo>
                  <a:pt x="336" y="99"/>
                  <a:pt x="336" y="98"/>
                  <a:pt x="337" y="97"/>
                </a:cubicBezTo>
                <a:lnTo>
                  <a:pt x="351" y="82"/>
                </a:lnTo>
                <a:cubicBezTo>
                  <a:pt x="352" y="81"/>
                  <a:pt x="353" y="81"/>
                  <a:pt x="354" y="82"/>
                </a:cubicBezTo>
                <a:lnTo>
                  <a:pt x="376" y="104"/>
                </a:lnTo>
                <a:lnTo>
                  <a:pt x="398" y="82"/>
                </a:lnTo>
                <a:cubicBezTo>
                  <a:pt x="399" y="81"/>
                  <a:pt x="400" y="81"/>
                  <a:pt x="401" y="82"/>
                </a:cubicBezTo>
                <a:lnTo>
                  <a:pt x="416" y="97"/>
                </a:lnTo>
                <a:cubicBezTo>
                  <a:pt x="416" y="98"/>
                  <a:pt x="416" y="99"/>
                  <a:pt x="416" y="100"/>
                </a:cubicBezTo>
                <a:lnTo>
                  <a:pt x="394" y="122"/>
                </a:lnTo>
                <a:lnTo>
                  <a:pt x="416" y="144"/>
                </a:lnTo>
                <a:cubicBezTo>
                  <a:pt x="416" y="145"/>
                  <a:pt x="416" y="146"/>
                  <a:pt x="416" y="147"/>
                </a:cubicBezTo>
                <a:lnTo>
                  <a:pt x="401" y="161"/>
                </a:lnTo>
                <a:cubicBezTo>
                  <a:pt x="400" y="162"/>
                  <a:pt x="399" y="162"/>
                  <a:pt x="398" y="161"/>
                </a:cubicBezTo>
                <a:lnTo>
                  <a:pt x="376" y="139"/>
                </a:lnTo>
                <a:lnTo>
                  <a:pt x="354" y="161"/>
                </a:lnTo>
                <a:cubicBezTo>
                  <a:pt x="353" y="162"/>
                  <a:pt x="352" y="162"/>
                  <a:pt x="351" y="161"/>
                </a:cubicBezTo>
                <a:lnTo>
                  <a:pt x="337" y="147"/>
                </a:lnTo>
                <a:cubicBezTo>
                  <a:pt x="336" y="146"/>
                  <a:pt x="336" y="145"/>
                  <a:pt x="337" y="144"/>
                </a:cubicBezTo>
                <a:close/>
                <a:moveTo>
                  <a:pt x="520" y="221"/>
                </a:moveTo>
                <a:lnTo>
                  <a:pt x="629" y="330"/>
                </a:lnTo>
                <a:cubicBezTo>
                  <a:pt x="638" y="339"/>
                  <a:pt x="638" y="353"/>
                  <a:pt x="629" y="362"/>
                </a:cubicBezTo>
                <a:lnTo>
                  <a:pt x="616" y="375"/>
                </a:lnTo>
                <a:cubicBezTo>
                  <a:pt x="608" y="383"/>
                  <a:pt x="593" y="383"/>
                  <a:pt x="585" y="375"/>
                </a:cubicBezTo>
                <a:lnTo>
                  <a:pt x="476" y="266"/>
                </a:lnTo>
                <a:lnTo>
                  <a:pt x="520" y="221"/>
                </a:lnTo>
                <a:close/>
                <a:moveTo>
                  <a:pt x="298" y="43"/>
                </a:moveTo>
                <a:cubicBezTo>
                  <a:pt x="341" y="0"/>
                  <a:pt x="411" y="0"/>
                  <a:pt x="455" y="43"/>
                </a:cubicBezTo>
                <a:cubicBezTo>
                  <a:pt x="493" y="82"/>
                  <a:pt x="497" y="142"/>
                  <a:pt x="467" y="185"/>
                </a:cubicBezTo>
                <a:lnTo>
                  <a:pt x="502" y="221"/>
                </a:lnTo>
                <a:cubicBezTo>
                  <a:pt x="504" y="222"/>
                  <a:pt x="504" y="225"/>
                  <a:pt x="502" y="226"/>
                </a:cubicBezTo>
                <a:lnTo>
                  <a:pt x="481" y="248"/>
                </a:lnTo>
                <a:cubicBezTo>
                  <a:pt x="479" y="249"/>
                  <a:pt x="477" y="249"/>
                  <a:pt x="475" y="248"/>
                </a:cubicBezTo>
                <a:lnTo>
                  <a:pt x="440" y="213"/>
                </a:lnTo>
                <a:cubicBezTo>
                  <a:pt x="397" y="243"/>
                  <a:pt x="336" y="239"/>
                  <a:pt x="298" y="200"/>
                </a:cubicBezTo>
                <a:cubicBezTo>
                  <a:pt x="254" y="157"/>
                  <a:pt x="254" y="87"/>
                  <a:pt x="298" y="43"/>
                </a:cubicBezTo>
                <a:close/>
                <a:moveTo>
                  <a:pt x="324" y="69"/>
                </a:moveTo>
                <a:cubicBezTo>
                  <a:pt x="353" y="40"/>
                  <a:pt x="400" y="40"/>
                  <a:pt x="429" y="69"/>
                </a:cubicBezTo>
                <a:cubicBezTo>
                  <a:pt x="458" y="98"/>
                  <a:pt x="458" y="145"/>
                  <a:pt x="429" y="174"/>
                </a:cubicBezTo>
                <a:cubicBezTo>
                  <a:pt x="400" y="203"/>
                  <a:pt x="353" y="203"/>
                  <a:pt x="324" y="174"/>
                </a:cubicBezTo>
                <a:cubicBezTo>
                  <a:pt x="295" y="145"/>
                  <a:pt x="295" y="98"/>
                  <a:pt x="324" y="69"/>
                </a:cubicBezTo>
                <a:close/>
                <a:moveTo>
                  <a:pt x="204" y="513"/>
                </a:moveTo>
                <a:cubicBezTo>
                  <a:pt x="203" y="471"/>
                  <a:pt x="202" y="428"/>
                  <a:pt x="201" y="386"/>
                </a:cubicBezTo>
                <a:cubicBezTo>
                  <a:pt x="160" y="386"/>
                  <a:pt x="119" y="386"/>
                  <a:pt x="79" y="386"/>
                </a:cubicBezTo>
                <a:cubicBezTo>
                  <a:pt x="78" y="386"/>
                  <a:pt x="77" y="387"/>
                  <a:pt x="77" y="388"/>
                </a:cubicBezTo>
                <a:cubicBezTo>
                  <a:pt x="119" y="430"/>
                  <a:pt x="161" y="472"/>
                  <a:pt x="204" y="513"/>
                </a:cubicBezTo>
                <a:close/>
                <a:moveTo>
                  <a:pt x="74" y="150"/>
                </a:moveTo>
                <a:cubicBezTo>
                  <a:pt x="74" y="156"/>
                  <a:pt x="74" y="161"/>
                  <a:pt x="74" y="167"/>
                </a:cubicBezTo>
                <a:cubicBezTo>
                  <a:pt x="74" y="173"/>
                  <a:pt x="78" y="177"/>
                  <a:pt x="83" y="177"/>
                </a:cubicBezTo>
                <a:cubicBezTo>
                  <a:pt x="139" y="177"/>
                  <a:pt x="195" y="177"/>
                  <a:pt x="250" y="177"/>
                </a:cubicBezTo>
                <a:cubicBezTo>
                  <a:pt x="266" y="177"/>
                  <a:pt x="262" y="152"/>
                  <a:pt x="258" y="143"/>
                </a:cubicBezTo>
                <a:cubicBezTo>
                  <a:pt x="225" y="143"/>
                  <a:pt x="192" y="143"/>
                  <a:pt x="160" y="143"/>
                </a:cubicBezTo>
                <a:cubicBezTo>
                  <a:pt x="139" y="143"/>
                  <a:pt x="74" y="137"/>
                  <a:pt x="74" y="150"/>
                </a:cubicBezTo>
                <a:close/>
                <a:moveTo>
                  <a:pt x="74" y="270"/>
                </a:moveTo>
                <a:cubicBezTo>
                  <a:pt x="74" y="278"/>
                  <a:pt x="74" y="285"/>
                  <a:pt x="74" y="292"/>
                </a:cubicBezTo>
                <a:cubicBezTo>
                  <a:pt x="74" y="298"/>
                  <a:pt x="75" y="300"/>
                  <a:pt x="81" y="300"/>
                </a:cubicBezTo>
                <a:cubicBezTo>
                  <a:pt x="141" y="300"/>
                  <a:pt x="200" y="300"/>
                  <a:pt x="260" y="300"/>
                </a:cubicBezTo>
                <a:cubicBezTo>
                  <a:pt x="262" y="294"/>
                  <a:pt x="266" y="268"/>
                  <a:pt x="253" y="268"/>
                </a:cubicBezTo>
                <a:cubicBezTo>
                  <a:pt x="197" y="268"/>
                  <a:pt x="142" y="268"/>
                  <a:pt x="86" y="268"/>
                </a:cubicBezTo>
                <a:cubicBezTo>
                  <a:pt x="82" y="268"/>
                  <a:pt x="77" y="269"/>
                  <a:pt x="74" y="270"/>
                </a:cubicBezTo>
                <a:close/>
                <a:moveTo>
                  <a:pt x="74" y="219"/>
                </a:moveTo>
                <a:cubicBezTo>
                  <a:pt x="74" y="222"/>
                  <a:pt x="74" y="225"/>
                  <a:pt x="74" y="229"/>
                </a:cubicBezTo>
                <a:cubicBezTo>
                  <a:pt x="74" y="234"/>
                  <a:pt x="76" y="234"/>
                  <a:pt x="79" y="238"/>
                </a:cubicBezTo>
                <a:cubicBezTo>
                  <a:pt x="137" y="238"/>
                  <a:pt x="195" y="238"/>
                  <a:pt x="253" y="238"/>
                </a:cubicBezTo>
                <a:cubicBezTo>
                  <a:pt x="256" y="237"/>
                  <a:pt x="259" y="235"/>
                  <a:pt x="263" y="233"/>
                </a:cubicBezTo>
                <a:cubicBezTo>
                  <a:pt x="263" y="229"/>
                  <a:pt x="263" y="225"/>
                  <a:pt x="263" y="221"/>
                </a:cubicBezTo>
                <a:cubicBezTo>
                  <a:pt x="263" y="214"/>
                  <a:pt x="260" y="211"/>
                  <a:pt x="258" y="206"/>
                </a:cubicBezTo>
                <a:cubicBezTo>
                  <a:pt x="224" y="206"/>
                  <a:pt x="191" y="206"/>
                  <a:pt x="157" y="206"/>
                </a:cubicBezTo>
                <a:cubicBezTo>
                  <a:pt x="141" y="206"/>
                  <a:pt x="124" y="206"/>
                  <a:pt x="108" y="206"/>
                </a:cubicBezTo>
                <a:cubicBezTo>
                  <a:pt x="87" y="206"/>
                  <a:pt x="74" y="200"/>
                  <a:pt x="74" y="219"/>
                </a:cubicBezTo>
                <a:close/>
              </a:path>
            </a:pathLst>
          </a:custGeom>
          <a:solidFill>
            <a:schemeClr val="bg2"/>
          </a:solidFill>
          <a:ln>
            <a:noFill/>
          </a:ln>
        </p:spPr>
        <p:txBody>
          <a:bodyPr vert="horz" wrap="square" lIns="91440" tIns="45720" rIns="91440" bIns="45720" numCol="1" anchor="t" anchorCtr="0" compatLnSpc="1"/>
          <a:lstStyle/>
          <a:p>
            <a:endParaRPr lang="zh-CN" altLang="en-US"/>
          </a:p>
        </p:txBody>
      </p:sp>
      <p:sp>
        <p:nvSpPr>
          <p:cNvPr id="82" name="Freeform 24"/>
          <p:cNvSpPr>
            <a:spLocks noEditPoints="1"/>
          </p:cNvSpPr>
          <p:nvPr/>
        </p:nvSpPr>
        <p:spPr bwMode="auto">
          <a:xfrm>
            <a:off x="4284494" y="4108145"/>
            <a:ext cx="397558" cy="377202"/>
          </a:xfrm>
          <a:custGeom>
            <a:avLst/>
            <a:gdLst>
              <a:gd name="T0" fmla="*/ 481 w 532"/>
              <a:gd name="T1" fmla="*/ 453 h 526"/>
              <a:gd name="T2" fmla="*/ 426 w 532"/>
              <a:gd name="T3" fmla="*/ 453 h 526"/>
              <a:gd name="T4" fmla="*/ 513 w 532"/>
              <a:gd name="T5" fmla="*/ 51 h 526"/>
              <a:gd name="T6" fmla="*/ 441 w 532"/>
              <a:gd name="T7" fmla="*/ 0 h 526"/>
              <a:gd name="T8" fmla="*/ 250 w 532"/>
              <a:gd name="T9" fmla="*/ 170 h 526"/>
              <a:gd name="T10" fmla="*/ 223 w 532"/>
              <a:gd name="T11" fmla="*/ 209 h 526"/>
              <a:gd name="T12" fmla="*/ 199 w 532"/>
              <a:gd name="T13" fmla="*/ 221 h 526"/>
              <a:gd name="T14" fmla="*/ 202 w 532"/>
              <a:gd name="T15" fmla="*/ 294 h 526"/>
              <a:gd name="T16" fmla="*/ 48 w 532"/>
              <a:gd name="T17" fmla="*/ 428 h 526"/>
              <a:gd name="T18" fmla="*/ 31 w 532"/>
              <a:gd name="T19" fmla="*/ 526 h 526"/>
              <a:gd name="T20" fmla="*/ 110 w 532"/>
              <a:gd name="T21" fmla="*/ 446 h 526"/>
              <a:gd name="T22" fmla="*/ 236 w 532"/>
              <a:gd name="T23" fmla="*/ 328 h 526"/>
              <a:gd name="T24" fmla="*/ 306 w 532"/>
              <a:gd name="T25" fmla="*/ 328 h 526"/>
              <a:gd name="T26" fmla="*/ 326 w 532"/>
              <a:gd name="T27" fmla="*/ 283 h 526"/>
              <a:gd name="T28" fmla="*/ 357 w 532"/>
              <a:gd name="T29" fmla="*/ 277 h 526"/>
              <a:gd name="T30" fmla="*/ 513 w 532"/>
              <a:gd name="T31" fmla="*/ 51 h 526"/>
              <a:gd name="T32" fmla="*/ 207 w 532"/>
              <a:gd name="T33" fmla="*/ 171 h 526"/>
              <a:gd name="T34" fmla="*/ 214 w 532"/>
              <a:gd name="T35" fmla="*/ 165 h 526"/>
              <a:gd name="T36" fmla="*/ 231 w 532"/>
              <a:gd name="T37" fmla="*/ 148 h 526"/>
              <a:gd name="T38" fmla="*/ 114 w 532"/>
              <a:gd name="T39" fmla="*/ 0 h 526"/>
              <a:gd name="T40" fmla="*/ 149 w 532"/>
              <a:gd name="T41" fmla="*/ 84 h 526"/>
              <a:gd name="T42" fmla="*/ 12 w 532"/>
              <a:gd name="T43" fmla="*/ 102 h 526"/>
              <a:gd name="T44" fmla="*/ 123 w 532"/>
              <a:gd name="T45" fmla="*/ 236 h 526"/>
              <a:gd name="T46" fmla="*/ 160 w 532"/>
              <a:gd name="T47" fmla="*/ 229 h 526"/>
              <a:gd name="T48" fmla="*/ 192 w 532"/>
              <a:gd name="T49" fmla="*/ 187 h 526"/>
              <a:gd name="T50" fmla="*/ 355 w 532"/>
              <a:gd name="T51" fmla="*/ 320 h 526"/>
              <a:gd name="T52" fmla="*/ 327 w 532"/>
              <a:gd name="T53" fmla="*/ 348 h 526"/>
              <a:gd name="T54" fmla="*/ 392 w 532"/>
              <a:gd name="T55" fmla="*/ 460 h 526"/>
              <a:gd name="T56" fmla="*/ 460 w 532"/>
              <a:gd name="T57" fmla="*/ 526 h 526"/>
              <a:gd name="T58" fmla="*/ 518 w 532"/>
              <a:gd name="T59" fmla="*/ 436 h 526"/>
              <a:gd name="T60" fmla="*/ 371 w 532"/>
              <a:gd name="T61" fmla="*/ 304 h 526"/>
              <a:gd name="T62" fmla="*/ 348 w 532"/>
              <a:gd name="T63" fmla="*/ 306 h 5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32" h="526">
                <a:moveTo>
                  <a:pt x="453" y="426"/>
                </a:moveTo>
                <a:cubicBezTo>
                  <a:pt x="469" y="426"/>
                  <a:pt x="481" y="438"/>
                  <a:pt x="481" y="453"/>
                </a:cubicBezTo>
                <a:cubicBezTo>
                  <a:pt x="481" y="468"/>
                  <a:pt x="469" y="481"/>
                  <a:pt x="453" y="481"/>
                </a:cubicBezTo>
                <a:cubicBezTo>
                  <a:pt x="438" y="481"/>
                  <a:pt x="426" y="468"/>
                  <a:pt x="426" y="453"/>
                </a:cubicBezTo>
                <a:cubicBezTo>
                  <a:pt x="426" y="438"/>
                  <a:pt x="438" y="426"/>
                  <a:pt x="453" y="426"/>
                </a:cubicBezTo>
                <a:close/>
                <a:moveTo>
                  <a:pt x="513" y="51"/>
                </a:moveTo>
                <a:lnTo>
                  <a:pt x="476" y="14"/>
                </a:lnTo>
                <a:cubicBezTo>
                  <a:pt x="467" y="5"/>
                  <a:pt x="454" y="0"/>
                  <a:pt x="441" y="0"/>
                </a:cubicBezTo>
                <a:cubicBezTo>
                  <a:pt x="428" y="0"/>
                  <a:pt x="416" y="5"/>
                  <a:pt x="406" y="14"/>
                </a:cubicBezTo>
                <a:lnTo>
                  <a:pt x="250" y="170"/>
                </a:lnTo>
                <a:cubicBezTo>
                  <a:pt x="255" y="180"/>
                  <a:pt x="251" y="194"/>
                  <a:pt x="244" y="201"/>
                </a:cubicBezTo>
                <a:cubicBezTo>
                  <a:pt x="239" y="206"/>
                  <a:pt x="230" y="209"/>
                  <a:pt x="223" y="209"/>
                </a:cubicBezTo>
                <a:cubicBezTo>
                  <a:pt x="219" y="209"/>
                  <a:pt x="216" y="209"/>
                  <a:pt x="213" y="207"/>
                </a:cubicBezTo>
                <a:lnTo>
                  <a:pt x="199" y="221"/>
                </a:lnTo>
                <a:cubicBezTo>
                  <a:pt x="180" y="240"/>
                  <a:pt x="180" y="272"/>
                  <a:pt x="199" y="291"/>
                </a:cubicBezTo>
                <a:lnTo>
                  <a:pt x="202" y="294"/>
                </a:lnTo>
                <a:lnTo>
                  <a:pt x="80" y="416"/>
                </a:lnTo>
                <a:lnTo>
                  <a:pt x="48" y="428"/>
                </a:lnTo>
                <a:lnTo>
                  <a:pt x="0" y="495"/>
                </a:lnTo>
                <a:lnTo>
                  <a:pt x="31" y="526"/>
                </a:lnTo>
                <a:lnTo>
                  <a:pt x="98" y="479"/>
                </a:lnTo>
                <a:lnTo>
                  <a:pt x="110" y="446"/>
                </a:lnTo>
                <a:lnTo>
                  <a:pt x="232" y="324"/>
                </a:lnTo>
                <a:lnTo>
                  <a:pt x="236" y="328"/>
                </a:lnTo>
                <a:cubicBezTo>
                  <a:pt x="246" y="337"/>
                  <a:pt x="258" y="342"/>
                  <a:pt x="271" y="342"/>
                </a:cubicBezTo>
                <a:cubicBezTo>
                  <a:pt x="284" y="342"/>
                  <a:pt x="296" y="337"/>
                  <a:pt x="306" y="328"/>
                </a:cubicBezTo>
                <a:lnTo>
                  <a:pt x="320" y="314"/>
                </a:lnTo>
                <a:cubicBezTo>
                  <a:pt x="315" y="305"/>
                  <a:pt x="319" y="291"/>
                  <a:pt x="326" y="283"/>
                </a:cubicBezTo>
                <a:cubicBezTo>
                  <a:pt x="331" y="278"/>
                  <a:pt x="339" y="275"/>
                  <a:pt x="347" y="275"/>
                </a:cubicBezTo>
                <a:cubicBezTo>
                  <a:pt x="351" y="275"/>
                  <a:pt x="354" y="276"/>
                  <a:pt x="357" y="277"/>
                </a:cubicBezTo>
                <a:lnTo>
                  <a:pt x="513" y="121"/>
                </a:lnTo>
                <a:cubicBezTo>
                  <a:pt x="532" y="102"/>
                  <a:pt x="532" y="70"/>
                  <a:pt x="513" y="51"/>
                </a:cubicBezTo>
                <a:close/>
                <a:moveTo>
                  <a:pt x="192" y="187"/>
                </a:moveTo>
                <a:lnTo>
                  <a:pt x="207" y="171"/>
                </a:lnTo>
                <a:lnTo>
                  <a:pt x="221" y="179"/>
                </a:lnTo>
                <a:lnTo>
                  <a:pt x="214" y="165"/>
                </a:lnTo>
                <a:lnTo>
                  <a:pt x="229" y="150"/>
                </a:lnTo>
                <a:lnTo>
                  <a:pt x="231" y="148"/>
                </a:lnTo>
                <a:cubicBezTo>
                  <a:pt x="234" y="139"/>
                  <a:pt x="236" y="131"/>
                  <a:pt x="236" y="123"/>
                </a:cubicBezTo>
                <a:cubicBezTo>
                  <a:pt x="236" y="60"/>
                  <a:pt x="176" y="0"/>
                  <a:pt x="114" y="0"/>
                </a:cubicBezTo>
                <a:cubicBezTo>
                  <a:pt x="114" y="0"/>
                  <a:pt x="106" y="8"/>
                  <a:pt x="103" y="11"/>
                </a:cubicBezTo>
                <a:cubicBezTo>
                  <a:pt x="153" y="61"/>
                  <a:pt x="149" y="53"/>
                  <a:pt x="149" y="84"/>
                </a:cubicBezTo>
                <a:cubicBezTo>
                  <a:pt x="149" y="109"/>
                  <a:pt x="109" y="148"/>
                  <a:pt x="84" y="148"/>
                </a:cubicBezTo>
                <a:cubicBezTo>
                  <a:pt x="53" y="148"/>
                  <a:pt x="63" y="154"/>
                  <a:pt x="12" y="102"/>
                </a:cubicBezTo>
                <a:cubicBezTo>
                  <a:pt x="8" y="106"/>
                  <a:pt x="0" y="113"/>
                  <a:pt x="0" y="114"/>
                </a:cubicBezTo>
                <a:cubicBezTo>
                  <a:pt x="1" y="176"/>
                  <a:pt x="60" y="236"/>
                  <a:pt x="123" y="236"/>
                </a:cubicBezTo>
                <a:cubicBezTo>
                  <a:pt x="134" y="236"/>
                  <a:pt x="146" y="232"/>
                  <a:pt x="158" y="226"/>
                </a:cubicBezTo>
                <a:lnTo>
                  <a:pt x="160" y="229"/>
                </a:lnTo>
                <a:cubicBezTo>
                  <a:pt x="164" y="218"/>
                  <a:pt x="170" y="209"/>
                  <a:pt x="179" y="200"/>
                </a:cubicBezTo>
                <a:lnTo>
                  <a:pt x="192" y="187"/>
                </a:lnTo>
                <a:close/>
                <a:moveTo>
                  <a:pt x="348" y="306"/>
                </a:moveTo>
                <a:lnTo>
                  <a:pt x="355" y="320"/>
                </a:lnTo>
                <a:lnTo>
                  <a:pt x="341" y="335"/>
                </a:lnTo>
                <a:lnTo>
                  <a:pt x="327" y="348"/>
                </a:lnTo>
                <a:cubicBezTo>
                  <a:pt x="319" y="357"/>
                  <a:pt x="309" y="363"/>
                  <a:pt x="298" y="367"/>
                </a:cubicBezTo>
                <a:lnTo>
                  <a:pt x="392" y="460"/>
                </a:lnTo>
                <a:lnTo>
                  <a:pt x="436" y="519"/>
                </a:lnTo>
                <a:lnTo>
                  <a:pt x="460" y="526"/>
                </a:lnTo>
                <a:lnTo>
                  <a:pt x="525" y="460"/>
                </a:lnTo>
                <a:lnTo>
                  <a:pt x="518" y="436"/>
                </a:lnTo>
                <a:lnTo>
                  <a:pt x="460" y="392"/>
                </a:lnTo>
                <a:lnTo>
                  <a:pt x="371" y="304"/>
                </a:lnTo>
                <a:lnTo>
                  <a:pt x="363" y="313"/>
                </a:lnTo>
                <a:lnTo>
                  <a:pt x="348" y="306"/>
                </a:lnTo>
                <a:close/>
              </a:path>
            </a:pathLst>
          </a:custGeom>
          <a:solidFill>
            <a:schemeClr val="bg2"/>
          </a:solidFill>
          <a:ln>
            <a:noFill/>
          </a:ln>
        </p:spPr>
        <p:txBody>
          <a:bodyPr vert="horz" wrap="square" lIns="91440" tIns="45720" rIns="91440" bIns="45720" numCol="1" anchor="t" anchorCtr="0" compatLnSpc="1"/>
          <a:lstStyle/>
          <a:p>
            <a:endParaRPr lang="zh-CN" altLang="en-US"/>
          </a:p>
        </p:txBody>
      </p:sp>
      <p:sp>
        <p:nvSpPr>
          <p:cNvPr id="2" name="文本框 1">
            <a:extLst>
              <a:ext uri="{FF2B5EF4-FFF2-40B4-BE49-F238E27FC236}">
                <a16:creationId xmlns:a16="http://schemas.microsoft.com/office/drawing/2014/main" id="{E82029E4-B78C-49E1-9EE1-B191B0A09735}"/>
              </a:ext>
            </a:extLst>
          </p:cNvPr>
          <p:cNvSpPr txBox="1"/>
          <p:nvPr/>
        </p:nvSpPr>
        <p:spPr>
          <a:xfrm>
            <a:off x="910633" y="3855347"/>
            <a:ext cx="2238113" cy="707886"/>
          </a:xfrm>
          <a:prstGeom prst="rect">
            <a:avLst/>
          </a:prstGeom>
          <a:noFill/>
        </p:spPr>
        <p:txBody>
          <a:bodyPr wrap="none" rtlCol="0">
            <a:spAutoFit/>
          </a:bodyPr>
          <a:lstStyle/>
          <a:p>
            <a:r>
              <a:rPr lang="en-US" altLang="zh-CN" sz="4000" dirty="0"/>
              <a:t>Contents</a:t>
            </a:r>
            <a:endParaRPr lang="zh-CN" altLang="en-US" sz="4000" dirty="0"/>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2" name="Freeform 5"/>
          <p:cNvSpPr>
            <a:spLocks noEditPoints="1"/>
          </p:cNvSpPr>
          <p:nvPr/>
        </p:nvSpPr>
        <p:spPr bwMode="auto">
          <a:xfrm>
            <a:off x="774069" y="1972217"/>
            <a:ext cx="2142648" cy="2483438"/>
          </a:xfrm>
          <a:custGeom>
            <a:avLst/>
            <a:gdLst>
              <a:gd name="T0" fmla="*/ 993 w 1986"/>
              <a:gd name="T1" fmla="*/ 0 h 2293"/>
              <a:gd name="T2" fmla="*/ 1489 w 1986"/>
              <a:gd name="T3" fmla="*/ 287 h 2293"/>
              <a:gd name="T4" fmla="*/ 1986 w 1986"/>
              <a:gd name="T5" fmla="*/ 573 h 2293"/>
              <a:gd name="T6" fmla="*/ 1986 w 1986"/>
              <a:gd name="T7" fmla="*/ 1146 h 2293"/>
              <a:gd name="T8" fmla="*/ 1986 w 1986"/>
              <a:gd name="T9" fmla="*/ 1720 h 2293"/>
              <a:gd name="T10" fmla="*/ 1489 w 1986"/>
              <a:gd name="T11" fmla="*/ 2006 h 2293"/>
              <a:gd name="T12" fmla="*/ 993 w 1986"/>
              <a:gd name="T13" fmla="*/ 2293 h 2293"/>
              <a:gd name="T14" fmla="*/ 496 w 1986"/>
              <a:gd name="T15" fmla="*/ 2006 h 2293"/>
              <a:gd name="T16" fmla="*/ 0 w 1986"/>
              <a:gd name="T17" fmla="*/ 1720 h 2293"/>
              <a:gd name="T18" fmla="*/ 0 w 1986"/>
              <a:gd name="T19" fmla="*/ 1146 h 2293"/>
              <a:gd name="T20" fmla="*/ 0 w 1986"/>
              <a:gd name="T21" fmla="*/ 573 h 2293"/>
              <a:gd name="T22" fmla="*/ 496 w 1986"/>
              <a:gd name="T23" fmla="*/ 287 h 2293"/>
              <a:gd name="T24" fmla="*/ 993 w 1986"/>
              <a:gd name="T25" fmla="*/ 0 h 2293"/>
              <a:gd name="T26" fmla="*/ 993 w 1986"/>
              <a:gd name="T27" fmla="*/ 194 h 2293"/>
              <a:gd name="T28" fmla="*/ 1405 w 1986"/>
              <a:gd name="T29" fmla="*/ 432 h 2293"/>
              <a:gd name="T30" fmla="*/ 1817 w 1986"/>
              <a:gd name="T31" fmla="*/ 670 h 2293"/>
              <a:gd name="T32" fmla="*/ 1817 w 1986"/>
              <a:gd name="T33" fmla="*/ 1146 h 2293"/>
              <a:gd name="T34" fmla="*/ 1817 w 1986"/>
              <a:gd name="T35" fmla="*/ 1622 h 2293"/>
              <a:gd name="T36" fmla="*/ 1405 w 1986"/>
              <a:gd name="T37" fmla="*/ 1860 h 2293"/>
              <a:gd name="T38" fmla="*/ 993 w 1986"/>
              <a:gd name="T39" fmla="*/ 2098 h 2293"/>
              <a:gd name="T40" fmla="*/ 581 w 1986"/>
              <a:gd name="T41" fmla="*/ 1860 h 2293"/>
              <a:gd name="T42" fmla="*/ 168 w 1986"/>
              <a:gd name="T43" fmla="*/ 1622 h 2293"/>
              <a:gd name="T44" fmla="*/ 168 w 1986"/>
              <a:gd name="T45" fmla="*/ 1146 h 2293"/>
              <a:gd name="T46" fmla="*/ 168 w 1986"/>
              <a:gd name="T47" fmla="*/ 670 h 2293"/>
              <a:gd name="T48" fmla="*/ 581 w 1986"/>
              <a:gd name="T49" fmla="*/ 432 h 2293"/>
              <a:gd name="T50" fmla="*/ 993 w 1986"/>
              <a:gd name="T51" fmla="*/ 194 h 22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986" h="2293">
                <a:moveTo>
                  <a:pt x="993" y="0"/>
                </a:moveTo>
                <a:lnTo>
                  <a:pt x="1489" y="287"/>
                </a:lnTo>
                <a:lnTo>
                  <a:pt x="1986" y="573"/>
                </a:lnTo>
                <a:lnTo>
                  <a:pt x="1986" y="1146"/>
                </a:lnTo>
                <a:lnTo>
                  <a:pt x="1986" y="1720"/>
                </a:lnTo>
                <a:lnTo>
                  <a:pt x="1489" y="2006"/>
                </a:lnTo>
                <a:lnTo>
                  <a:pt x="993" y="2293"/>
                </a:lnTo>
                <a:lnTo>
                  <a:pt x="496" y="2006"/>
                </a:lnTo>
                <a:lnTo>
                  <a:pt x="0" y="1720"/>
                </a:lnTo>
                <a:lnTo>
                  <a:pt x="0" y="1146"/>
                </a:lnTo>
                <a:lnTo>
                  <a:pt x="0" y="573"/>
                </a:lnTo>
                <a:lnTo>
                  <a:pt x="496" y="287"/>
                </a:lnTo>
                <a:lnTo>
                  <a:pt x="993" y="0"/>
                </a:lnTo>
                <a:close/>
                <a:moveTo>
                  <a:pt x="993" y="194"/>
                </a:moveTo>
                <a:lnTo>
                  <a:pt x="1405" y="432"/>
                </a:lnTo>
                <a:lnTo>
                  <a:pt x="1817" y="670"/>
                </a:lnTo>
                <a:lnTo>
                  <a:pt x="1817" y="1146"/>
                </a:lnTo>
                <a:lnTo>
                  <a:pt x="1817" y="1622"/>
                </a:lnTo>
                <a:lnTo>
                  <a:pt x="1405" y="1860"/>
                </a:lnTo>
                <a:lnTo>
                  <a:pt x="993" y="2098"/>
                </a:lnTo>
                <a:lnTo>
                  <a:pt x="581" y="1860"/>
                </a:lnTo>
                <a:lnTo>
                  <a:pt x="168" y="1622"/>
                </a:lnTo>
                <a:lnTo>
                  <a:pt x="168" y="1146"/>
                </a:lnTo>
                <a:lnTo>
                  <a:pt x="168" y="670"/>
                </a:lnTo>
                <a:lnTo>
                  <a:pt x="581" y="432"/>
                </a:lnTo>
                <a:lnTo>
                  <a:pt x="993" y="194"/>
                </a:lnTo>
                <a:close/>
              </a:path>
            </a:pathLst>
          </a:custGeom>
          <a:solidFill>
            <a:schemeClr val="bg2"/>
          </a:solidFill>
          <a:ln>
            <a:noFill/>
          </a:ln>
        </p:spPr>
        <p:txBody>
          <a:bodyPr vert="horz" wrap="square" lIns="91440" tIns="45720" rIns="91440" bIns="45720" numCol="1" anchor="t" anchorCtr="0" compatLnSpc="1"/>
          <a:lstStyle/>
          <a:p>
            <a:endParaRPr lang="zh-CN" altLang="en-US">
              <a:solidFill>
                <a:schemeClr val="bg2"/>
              </a:solidFill>
            </a:endParaRPr>
          </a:p>
        </p:txBody>
      </p:sp>
      <p:sp>
        <p:nvSpPr>
          <p:cNvPr id="42" name="Freeform 21"/>
          <p:cNvSpPr>
            <a:spLocks noEditPoints="1"/>
          </p:cNvSpPr>
          <p:nvPr/>
        </p:nvSpPr>
        <p:spPr bwMode="auto">
          <a:xfrm>
            <a:off x="1124421" y="2647011"/>
            <a:ext cx="1204580" cy="1218260"/>
          </a:xfrm>
          <a:custGeom>
            <a:avLst/>
            <a:gdLst>
              <a:gd name="T0" fmla="*/ 429 w 563"/>
              <a:gd name="T1" fmla="*/ 130 h 595"/>
              <a:gd name="T2" fmla="*/ 419 w 563"/>
              <a:gd name="T3" fmla="*/ 63 h 595"/>
              <a:gd name="T4" fmla="*/ 460 w 563"/>
              <a:gd name="T5" fmla="*/ 170 h 595"/>
              <a:gd name="T6" fmla="*/ 229 w 563"/>
              <a:gd name="T7" fmla="*/ 200 h 595"/>
              <a:gd name="T8" fmla="*/ 460 w 563"/>
              <a:gd name="T9" fmla="*/ 170 h 595"/>
              <a:gd name="T10" fmla="*/ 229 w 563"/>
              <a:gd name="T11" fmla="*/ 234 h 595"/>
              <a:gd name="T12" fmla="*/ 460 w 563"/>
              <a:gd name="T13" fmla="*/ 264 h 595"/>
              <a:gd name="T14" fmla="*/ 460 w 563"/>
              <a:gd name="T15" fmla="*/ 303 h 595"/>
              <a:gd name="T16" fmla="*/ 384 w 563"/>
              <a:gd name="T17" fmla="*/ 333 h 595"/>
              <a:gd name="T18" fmla="*/ 460 w 563"/>
              <a:gd name="T19" fmla="*/ 303 h 595"/>
              <a:gd name="T20" fmla="*/ 229 w 563"/>
              <a:gd name="T21" fmla="*/ 104 h 595"/>
              <a:gd name="T22" fmla="*/ 359 w 563"/>
              <a:gd name="T23" fmla="*/ 134 h 595"/>
              <a:gd name="T24" fmla="*/ 174 w 563"/>
              <a:gd name="T25" fmla="*/ 490 h 595"/>
              <a:gd name="T26" fmla="*/ 265 w 563"/>
              <a:gd name="T27" fmla="*/ 438 h 595"/>
              <a:gd name="T28" fmla="*/ 174 w 563"/>
              <a:gd name="T29" fmla="*/ 490 h 595"/>
              <a:gd name="T30" fmla="*/ 113 w 563"/>
              <a:gd name="T31" fmla="*/ 402 h 595"/>
              <a:gd name="T32" fmla="*/ 208 w 563"/>
              <a:gd name="T33" fmla="*/ 448 h 595"/>
              <a:gd name="T34" fmla="*/ 219 w 563"/>
              <a:gd name="T35" fmla="*/ 341 h 595"/>
              <a:gd name="T36" fmla="*/ 98 w 563"/>
              <a:gd name="T37" fmla="*/ 252 h 595"/>
              <a:gd name="T38" fmla="*/ 63 w 563"/>
              <a:gd name="T39" fmla="*/ 192 h 595"/>
              <a:gd name="T40" fmla="*/ 7 w 563"/>
              <a:gd name="T41" fmla="*/ 249 h 595"/>
              <a:gd name="T42" fmla="*/ 73 w 563"/>
              <a:gd name="T43" fmla="*/ 408 h 595"/>
              <a:gd name="T44" fmla="*/ 35 w 563"/>
              <a:gd name="T45" fmla="*/ 286 h 595"/>
              <a:gd name="T46" fmla="*/ 49 w 563"/>
              <a:gd name="T47" fmla="*/ 252 h 595"/>
              <a:gd name="T48" fmla="*/ 122 w 563"/>
              <a:gd name="T49" fmla="*/ 210 h 595"/>
              <a:gd name="T50" fmla="*/ 439 w 563"/>
              <a:gd name="T51" fmla="*/ 0 h 595"/>
              <a:gd name="T52" fmla="*/ 133 w 563"/>
              <a:gd name="T53" fmla="*/ 78 h 595"/>
              <a:gd name="T54" fmla="*/ 192 w 563"/>
              <a:gd name="T55" fmla="*/ 247 h 595"/>
              <a:gd name="T56" fmla="*/ 211 w 563"/>
              <a:gd name="T57" fmla="*/ 59 h 595"/>
              <a:gd name="T58" fmla="*/ 392 w 563"/>
              <a:gd name="T59" fmla="*/ 142 h 595"/>
              <a:gd name="T60" fmla="*/ 504 w 563"/>
              <a:gd name="T61" fmla="*/ 157 h 595"/>
              <a:gd name="T62" fmla="*/ 484 w 563"/>
              <a:gd name="T63" fmla="*/ 465 h 595"/>
              <a:gd name="T64" fmla="*/ 318 w 563"/>
              <a:gd name="T65" fmla="*/ 524 h 595"/>
              <a:gd name="T66" fmla="*/ 563 w 563"/>
              <a:gd name="T67" fmla="*/ 446 h 595"/>
              <a:gd name="T68" fmla="*/ 439 w 563"/>
              <a:gd name="T69" fmla="*/ 0 h 5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63" h="595">
                <a:moveTo>
                  <a:pt x="486" y="130"/>
                </a:moveTo>
                <a:lnTo>
                  <a:pt x="429" y="130"/>
                </a:lnTo>
                <a:cubicBezTo>
                  <a:pt x="424" y="130"/>
                  <a:pt x="419" y="125"/>
                  <a:pt x="419" y="120"/>
                </a:cubicBezTo>
                <a:lnTo>
                  <a:pt x="419" y="63"/>
                </a:lnTo>
                <a:lnTo>
                  <a:pt x="486" y="130"/>
                </a:lnTo>
                <a:close/>
                <a:moveTo>
                  <a:pt x="460" y="170"/>
                </a:moveTo>
                <a:lnTo>
                  <a:pt x="229" y="170"/>
                </a:lnTo>
                <a:lnTo>
                  <a:pt x="229" y="200"/>
                </a:lnTo>
                <a:lnTo>
                  <a:pt x="460" y="200"/>
                </a:lnTo>
                <a:lnTo>
                  <a:pt x="460" y="170"/>
                </a:lnTo>
                <a:close/>
                <a:moveTo>
                  <a:pt x="460" y="234"/>
                </a:moveTo>
                <a:lnTo>
                  <a:pt x="229" y="234"/>
                </a:lnTo>
                <a:lnTo>
                  <a:pt x="229" y="264"/>
                </a:lnTo>
                <a:lnTo>
                  <a:pt x="460" y="264"/>
                </a:lnTo>
                <a:lnTo>
                  <a:pt x="460" y="234"/>
                </a:lnTo>
                <a:close/>
                <a:moveTo>
                  <a:pt x="460" y="303"/>
                </a:moveTo>
                <a:lnTo>
                  <a:pt x="384" y="303"/>
                </a:lnTo>
                <a:lnTo>
                  <a:pt x="384" y="333"/>
                </a:lnTo>
                <a:lnTo>
                  <a:pt x="460" y="333"/>
                </a:lnTo>
                <a:lnTo>
                  <a:pt x="460" y="303"/>
                </a:lnTo>
                <a:close/>
                <a:moveTo>
                  <a:pt x="359" y="104"/>
                </a:moveTo>
                <a:lnTo>
                  <a:pt x="229" y="104"/>
                </a:lnTo>
                <a:lnTo>
                  <a:pt x="229" y="134"/>
                </a:lnTo>
                <a:lnTo>
                  <a:pt x="359" y="134"/>
                </a:lnTo>
                <a:lnTo>
                  <a:pt x="359" y="104"/>
                </a:lnTo>
                <a:close/>
                <a:moveTo>
                  <a:pt x="174" y="490"/>
                </a:moveTo>
                <a:cubicBezTo>
                  <a:pt x="226" y="553"/>
                  <a:pt x="279" y="595"/>
                  <a:pt x="291" y="588"/>
                </a:cubicBezTo>
                <a:cubicBezTo>
                  <a:pt x="303" y="581"/>
                  <a:pt x="293" y="515"/>
                  <a:pt x="265" y="438"/>
                </a:cubicBezTo>
                <a:cubicBezTo>
                  <a:pt x="250" y="448"/>
                  <a:pt x="236" y="457"/>
                  <a:pt x="220" y="466"/>
                </a:cubicBezTo>
                <a:cubicBezTo>
                  <a:pt x="205" y="475"/>
                  <a:pt x="190" y="483"/>
                  <a:pt x="174" y="490"/>
                </a:cubicBezTo>
                <a:close/>
                <a:moveTo>
                  <a:pt x="54" y="274"/>
                </a:moveTo>
                <a:cubicBezTo>
                  <a:pt x="64" y="309"/>
                  <a:pt x="85" y="353"/>
                  <a:pt x="113" y="402"/>
                </a:cubicBezTo>
                <a:cubicBezTo>
                  <a:pt x="127" y="427"/>
                  <a:pt x="144" y="451"/>
                  <a:pt x="161" y="473"/>
                </a:cubicBezTo>
                <a:cubicBezTo>
                  <a:pt x="176" y="465"/>
                  <a:pt x="192" y="457"/>
                  <a:pt x="208" y="448"/>
                </a:cubicBezTo>
                <a:cubicBezTo>
                  <a:pt x="225" y="439"/>
                  <a:pt x="241" y="428"/>
                  <a:pt x="256" y="417"/>
                </a:cubicBezTo>
                <a:cubicBezTo>
                  <a:pt x="246" y="392"/>
                  <a:pt x="234" y="366"/>
                  <a:pt x="219" y="341"/>
                </a:cubicBezTo>
                <a:cubicBezTo>
                  <a:pt x="191" y="292"/>
                  <a:pt x="163" y="252"/>
                  <a:pt x="138" y="226"/>
                </a:cubicBezTo>
                <a:cubicBezTo>
                  <a:pt x="125" y="234"/>
                  <a:pt x="112" y="244"/>
                  <a:pt x="98" y="252"/>
                </a:cubicBezTo>
                <a:cubicBezTo>
                  <a:pt x="83" y="260"/>
                  <a:pt x="69" y="267"/>
                  <a:pt x="54" y="274"/>
                </a:cubicBezTo>
                <a:close/>
                <a:moveTo>
                  <a:pt x="63" y="192"/>
                </a:moveTo>
                <a:cubicBezTo>
                  <a:pt x="55" y="197"/>
                  <a:pt x="50" y="205"/>
                  <a:pt x="48" y="215"/>
                </a:cubicBezTo>
                <a:cubicBezTo>
                  <a:pt x="33" y="219"/>
                  <a:pt x="18" y="229"/>
                  <a:pt x="7" y="249"/>
                </a:cubicBezTo>
                <a:cubicBezTo>
                  <a:pt x="0" y="265"/>
                  <a:pt x="2" y="289"/>
                  <a:pt x="12" y="307"/>
                </a:cubicBezTo>
                <a:cubicBezTo>
                  <a:pt x="29" y="338"/>
                  <a:pt x="52" y="377"/>
                  <a:pt x="73" y="408"/>
                </a:cubicBezTo>
                <a:cubicBezTo>
                  <a:pt x="86" y="413"/>
                  <a:pt x="83" y="386"/>
                  <a:pt x="78" y="379"/>
                </a:cubicBezTo>
                <a:cubicBezTo>
                  <a:pt x="62" y="354"/>
                  <a:pt x="48" y="331"/>
                  <a:pt x="35" y="286"/>
                </a:cubicBezTo>
                <a:cubicBezTo>
                  <a:pt x="32" y="265"/>
                  <a:pt x="41" y="256"/>
                  <a:pt x="48" y="246"/>
                </a:cubicBezTo>
                <a:cubicBezTo>
                  <a:pt x="48" y="248"/>
                  <a:pt x="48" y="250"/>
                  <a:pt x="49" y="252"/>
                </a:cubicBezTo>
                <a:cubicBezTo>
                  <a:pt x="61" y="247"/>
                  <a:pt x="73" y="240"/>
                  <a:pt x="86" y="234"/>
                </a:cubicBezTo>
                <a:cubicBezTo>
                  <a:pt x="98" y="227"/>
                  <a:pt x="110" y="218"/>
                  <a:pt x="122" y="210"/>
                </a:cubicBezTo>
                <a:cubicBezTo>
                  <a:pt x="99" y="190"/>
                  <a:pt x="79" y="183"/>
                  <a:pt x="63" y="192"/>
                </a:cubicBezTo>
                <a:close/>
                <a:moveTo>
                  <a:pt x="439" y="0"/>
                </a:moveTo>
                <a:lnTo>
                  <a:pt x="211" y="0"/>
                </a:lnTo>
                <a:cubicBezTo>
                  <a:pt x="168" y="0"/>
                  <a:pt x="133" y="35"/>
                  <a:pt x="133" y="78"/>
                </a:cubicBezTo>
                <a:lnTo>
                  <a:pt x="133" y="183"/>
                </a:lnTo>
                <a:cubicBezTo>
                  <a:pt x="158" y="203"/>
                  <a:pt x="173" y="221"/>
                  <a:pt x="192" y="247"/>
                </a:cubicBezTo>
                <a:lnTo>
                  <a:pt x="192" y="78"/>
                </a:lnTo>
                <a:cubicBezTo>
                  <a:pt x="192" y="68"/>
                  <a:pt x="201" y="59"/>
                  <a:pt x="211" y="59"/>
                </a:cubicBezTo>
                <a:lnTo>
                  <a:pt x="392" y="59"/>
                </a:lnTo>
                <a:lnTo>
                  <a:pt x="392" y="142"/>
                </a:lnTo>
                <a:cubicBezTo>
                  <a:pt x="392" y="150"/>
                  <a:pt x="399" y="157"/>
                  <a:pt x="407" y="157"/>
                </a:cubicBezTo>
                <a:lnTo>
                  <a:pt x="504" y="157"/>
                </a:lnTo>
                <a:lnTo>
                  <a:pt x="504" y="446"/>
                </a:lnTo>
                <a:cubicBezTo>
                  <a:pt x="504" y="457"/>
                  <a:pt x="495" y="465"/>
                  <a:pt x="484" y="465"/>
                </a:cubicBezTo>
                <a:lnTo>
                  <a:pt x="303" y="465"/>
                </a:lnTo>
                <a:cubicBezTo>
                  <a:pt x="309" y="485"/>
                  <a:pt x="315" y="505"/>
                  <a:pt x="318" y="524"/>
                </a:cubicBezTo>
                <a:lnTo>
                  <a:pt x="484" y="524"/>
                </a:lnTo>
                <a:cubicBezTo>
                  <a:pt x="528" y="524"/>
                  <a:pt x="563" y="489"/>
                  <a:pt x="563" y="446"/>
                </a:cubicBezTo>
                <a:lnTo>
                  <a:pt x="563" y="124"/>
                </a:lnTo>
                <a:lnTo>
                  <a:pt x="439" y="0"/>
                </a:lnTo>
                <a:close/>
              </a:path>
            </a:pathLst>
          </a:custGeom>
          <a:solidFill>
            <a:schemeClr val="bg2"/>
          </a:solidFill>
          <a:ln>
            <a:noFill/>
          </a:ln>
        </p:spPr>
        <p:txBody>
          <a:bodyPr vert="horz" wrap="square" lIns="91440" tIns="45720" rIns="91440" bIns="45720" numCol="1" anchor="t" anchorCtr="0" compatLnSpc="1"/>
          <a:lstStyle/>
          <a:p>
            <a:endParaRPr lang="zh-CN" altLang="en-US">
              <a:solidFill>
                <a:schemeClr val="bg2"/>
              </a:solidFill>
            </a:endParaRPr>
          </a:p>
        </p:txBody>
      </p:sp>
      <p:sp>
        <p:nvSpPr>
          <p:cNvPr id="44" name="Line 5"/>
          <p:cNvSpPr>
            <a:spLocks noChangeShapeType="1"/>
          </p:cNvSpPr>
          <p:nvPr/>
        </p:nvSpPr>
        <p:spPr bwMode="auto">
          <a:xfrm>
            <a:off x="3407671" y="1580600"/>
            <a:ext cx="0" cy="3910264"/>
          </a:xfrm>
          <a:prstGeom prst="line">
            <a:avLst/>
          </a:prstGeom>
          <a:noFill/>
          <a:ln w="15875" cap="flat">
            <a:solidFill>
              <a:schemeClr val="bg1">
                <a:lumMod val="40000"/>
                <a:lumOff val="60000"/>
              </a:schemeClr>
            </a:solidFill>
            <a:prstDash val="dash"/>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solidFill>
                <a:schemeClr val="bg2"/>
              </a:solidFill>
            </a:endParaRPr>
          </a:p>
        </p:txBody>
      </p:sp>
      <p:sp>
        <p:nvSpPr>
          <p:cNvPr id="2" name="文本框 1">
            <a:extLst>
              <a:ext uri="{FF2B5EF4-FFF2-40B4-BE49-F238E27FC236}">
                <a16:creationId xmlns:a16="http://schemas.microsoft.com/office/drawing/2014/main" id="{164E08F5-2498-4147-9055-8016ED81B486}"/>
              </a:ext>
            </a:extLst>
          </p:cNvPr>
          <p:cNvSpPr txBox="1"/>
          <p:nvPr/>
        </p:nvSpPr>
        <p:spPr>
          <a:xfrm>
            <a:off x="3506886" y="2564904"/>
            <a:ext cx="6624729" cy="1569660"/>
          </a:xfrm>
          <a:prstGeom prst="rect">
            <a:avLst/>
          </a:prstGeom>
          <a:noFill/>
        </p:spPr>
        <p:txBody>
          <a:bodyPr wrap="square" rtlCol="0">
            <a:spAutoFit/>
          </a:bodyPr>
          <a:lstStyle/>
          <a:p>
            <a:pPr algn="ctr"/>
            <a:r>
              <a:rPr lang="en-US" altLang="zh-CN" sz="3200" dirty="0">
                <a:solidFill>
                  <a:srgbClr val="F8F8F8"/>
                </a:solidFill>
                <a:latin typeface="Times New Roman" panose="02020603050405020304" pitchFamily="18" charset="0"/>
                <a:cs typeface="Times New Roman" panose="02020603050405020304" pitchFamily="18" charset="0"/>
              </a:rPr>
              <a:t>Part One:</a:t>
            </a:r>
          </a:p>
          <a:p>
            <a:pPr algn="ctr"/>
            <a:endParaRPr lang="en-US" altLang="zh-CN" sz="3200" dirty="0">
              <a:solidFill>
                <a:srgbClr val="F8F8F8"/>
              </a:solidFill>
              <a:latin typeface="Times New Roman" panose="02020603050405020304" pitchFamily="18" charset="0"/>
              <a:cs typeface="Times New Roman" panose="02020603050405020304" pitchFamily="18" charset="0"/>
            </a:endParaRPr>
          </a:p>
          <a:p>
            <a:pPr algn="ctr"/>
            <a:r>
              <a:rPr lang="en-US" altLang="zh-CN" sz="3200" dirty="0">
                <a:solidFill>
                  <a:srgbClr val="F8F8F8"/>
                </a:solidFill>
                <a:latin typeface="Times New Roman" panose="02020603050405020304" pitchFamily="18" charset="0"/>
                <a:cs typeface="Times New Roman" panose="02020603050405020304" pitchFamily="18" charset="0"/>
              </a:rPr>
              <a:t>English Vocabulary Size</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49D66E2-1C3C-4420-B7EA-41CBB24EF98D}"/>
              </a:ext>
            </a:extLst>
          </p:cNvPr>
          <p:cNvSpPr>
            <a:spLocks noGrp="1"/>
          </p:cNvSpPr>
          <p:nvPr>
            <p:ph type="title"/>
          </p:nvPr>
        </p:nvSpPr>
        <p:spPr>
          <a:xfrm>
            <a:off x="451025" y="2506112"/>
            <a:ext cx="4805511" cy="635000"/>
          </a:xfrm>
        </p:spPr>
        <p:txBody>
          <a:bodyPr/>
          <a:lstStyle/>
          <a:p>
            <a:r>
              <a:rPr lang="en-US" altLang="zh-CN" sz="3200" b="1" dirty="0"/>
              <a:t>How many words do native speakers know?</a:t>
            </a:r>
            <a:endParaRPr lang="zh-CN" altLang="en-US" sz="3200" b="1" dirty="0"/>
          </a:p>
        </p:txBody>
      </p:sp>
      <p:sp>
        <p:nvSpPr>
          <p:cNvPr id="3" name="内容占位符 2">
            <a:extLst>
              <a:ext uri="{FF2B5EF4-FFF2-40B4-BE49-F238E27FC236}">
                <a16:creationId xmlns:a16="http://schemas.microsoft.com/office/drawing/2014/main" id="{C6A28BBE-0053-44DC-BB06-287DE510F9C6}"/>
              </a:ext>
            </a:extLst>
          </p:cNvPr>
          <p:cNvSpPr>
            <a:spLocks noGrp="1"/>
          </p:cNvSpPr>
          <p:nvPr>
            <p:ph idx="1"/>
          </p:nvPr>
        </p:nvSpPr>
        <p:spPr>
          <a:xfrm>
            <a:off x="482551" y="1412776"/>
            <a:ext cx="11305256" cy="923330"/>
          </a:xfrm>
        </p:spPr>
        <p:txBody>
          <a:bodyPr/>
          <a:lstStyle/>
          <a:p>
            <a:pPr>
              <a:lnSpc>
                <a:spcPct val="150000"/>
              </a:lnSpc>
              <a:buFont typeface="Wingdings" panose="05000000000000000000" pitchFamily="2" charset="2"/>
              <a:buChar char="Ø"/>
            </a:pPr>
            <a:endParaRPr lang="en-US" altLang="zh-CN" dirty="0">
              <a:solidFill>
                <a:schemeClr val="bg1"/>
              </a:solidFill>
              <a:latin typeface="Times New Roman" panose="02020603050405020304" pitchFamily="18" charset="0"/>
              <a:cs typeface="Times New Roman" panose="02020603050405020304" pitchFamily="18" charset="0"/>
            </a:endParaRPr>
          </a:p>
          <a:p>
            <a:pPr marL="0" indent="0">
              <a:lnSpc>
                <a:spcPct val="150000"/>
              </a:lnSpc>
              <a:buNone/>
            </a:pPr>
            <a:endParaRPr lang="zh-CN" altLang="en-US" dirty="0">
              <a:solidFill>
                <a:schemeClr val="bg1"/>
              </a:solidFill>
              <a:latin typeface="Times New Roman" panose="02020603050405020304" pitchFamily="18" charset="0"/>
              <a:cs typeface="Times New Roman" panose="02020603050405020304" pitchFamily="18" charset="0"/>
            </a:endParaRPr>
          </a:p>
        </p:txBody>
      </p:sp>
      <p:sp>
        <p:nvSpPr>
          <p:cNvPr id="14" name="文本框 13">
            <a:extLst>
              <a:ext uri="{FF2B5EF4-FFF2-40B4-BE49-F238E27FC236}">
                <a16:creationId xmlns:a16="http://schemas.microsoft.com/office/drawing/2014/main" id="{604E88D3-765D-463F-9E80-FCA3EE3FF05F}"/>
              </a:ext>
            </a:extLst>
          </p:cNvPr>
          <p:cNvSpPr txBox="1"/>
          <p:nvPr/>
        </p:nvSpPr>
        <p:spPr>
          <a:xfrm>
            <a:off x="6459215" y="1268760"/>
            <a:ext cx="4880249" cy="2677656"/>
          </a:xfrm>
          <a:prstGeom prst="rect">
            <a:avLst/>
          </a:prstGeom>
          <a:noFill/>
        </p:spPr>
        <p:txBody>
          <a:bodyPr wrap="square">
            <a:spAutoFit/>
          </a:bodyPr>
          <a:lstStyle/>
          <a:p>
            <a:r>
              <a:rPr lang="en-US" altLang="zh-CN" sz="2400" dirty="0">
                <a:solidFill>
                  <a:schemeClr val="bg1"/>
                </a:solidFill>
                <a:latin typeface="Times New Roman" panose="02020603050405020304" pitchFamily="18" charset="0"/>
                <a:cs typeface="Times New Roman" panose="02020603050405020304" pitchFamily="18" charset="0"/>
              </a:rPr>
              <a:t>Owing to various definitions of word known and the age of person as well as the amount of language input sought by the person, the estimates of the number of English words known by adults (typically first-year university students) are not the same. </a:t>
            </a:r>
          </a:p>
        </p:txBody>
      </p:sp>
      <p:sp>
        <p:nvSpPr>
          <p:cNvPr id="19" name="文本框 18">
            <a:extLst>
              <a:ext uri="{FF2B5EF4-FFF2-40B4-BE49-F238E27FC236}">
                <a16:creationId xmlns:a16="http://schemas.microsoft.com/office/drawing/2014/main" id="{3D5EACF1-27AC-4DBB-87FB-7DB220443379}"/>
              </a:ext>
            </a:extLst>
          </p:cNvPr>
          <p:cNvSpPr txBox="1"/>
          <p:nvPr/>
        </p:nvSpPr>
        <p:spPr>
          <a:xfrm>
            <a:off x="8403431" y="4337229"/>
            <a:ext cx="3050381" cy="369332"/>
          </a:xfrm>
          <a:prstGeom prst="rect">
            <a:avLst/>
          </a:prstGeom>
          <a:noFill/>
        </p:spPr>
        <p:txBody>
          <a:bodyPr wrap="square">
            <a:spAutoFit/>
          </a:bodyPr>
          <a:lstStyle/>
          <a:p>
            <a:r>
              <a:rPr lang="da-DK" altLang="zh-CN" dirty="0">
                <a:solidFill>
                  <a:schemeClr val="bg1"/>
                </a:solidFill>
              </a:rPr>
              <a:t>(Marc Brysbaert et al., 2016)</a:t>
            </a:r>
          </a:p>
        </p:txBody>
      </p:sp>
    </p:spTree>
    <p:extLst>
      <p:ext uri="{BB962C8B-B14F-4D97-AF65-F5344CB8AC3E}">
        <p14:creationId xmlns:p14="http://schemas.microsoft.com/office/powerpoint/2010/main" val="937508940"/>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49D66E2-1C3C-4420-B7EA-41CBB24EF98D}"/>
              </a:ext>
            </a:extLst>
          </p:cNvPr>
          <p:cNvSpPr>
            <a:spLocks noGrp="1"/>
          </p:cNvSpPr>
          <p:nvPr>
            <p:ph type="title"/>
          </p:nvPr>
        </p:nvSpPr>
        <p:spPr>
          <a:xfrm>
            <a:off x="1360236" y="131446"/>
            <a:ext cx="10514536" cy="635000"/>
          </a:xfrm>
        </p:spPr>
        <p:txBody>
          <a:bodyPr/>
          <a:lstStyle/>
          <a:p>
            <a:r>
              <a:rPr lang="en-US" altLang="zh-CN" sz="3200" b="1" dirty="0"/>
              <a:t>How many words do native speakers know?</a:t>
            </a:r>
            <a:endParaRPr lang="zh-CN" altLang="en-US" sz="3200" b="1" dirty="0"/>
          </a:p>
        </p:txBody>
      </p:sp>
      <p:sp>
        <p:nvSpPr>
          <p:cNvPr id="3" name="内容占位符 2">
            <a:extLst>
              <a:ext uri="{FF2B5EF4-FFF2-40B4-BE49-F238E27FC236}">
                <a16:creationId xmlns:a16="http://schemas.microsoft.com/office/drawing/2014/main" id="{C6A28BBE-0053-44DC-BB06-287DE510F9C6}"/>
              </a:ext>
            </a:extLst>
          </p:cNvPr>
          <p:cNvSpPr>
            <a:spLocks noGrp="1"/>
          </p:cNvSpPr>
          <p:nvPr>
            <p:ph idx="1"/>
          </p:nvPr>
        </p:nvSpPr>
        <p:spPr>
          <a:xfrm>
            <a:off x="482551" y="1412776"/>
            <a:ext cx="11305256" cy="923330"/>
          </a:xfrm>
        </p:spPr>
        <p:txBody>
          <a:bodyPr/>
          <a:lstStyle/>
          <a:p>
            <a:pPr>
              <a:lnSpc>
                <a:spcPct val="150000"/>
              </a:lnSpc>
              <a:buFont typeface="Wingdings" panose="05000000000000000000" pitchFamily="2" charset="2"/>
              <a:buChar char="Ø"/>
            </a:pPr>
            <a:endParaRPr lang="en-US" altLang="zh-CN" dirty="0">
              <a:solidFill>
                <a:schemeClr val="bg1"/>
              </a:solidFill>
              <a:latin typeface="Times New Roman" panose="02020603050405020304" pitchFamily="18" charset="0"/>
              <a:cs typeface="Times New Roman" panose="02020603050405020304" pitchFamily="18" charset="0"/>
            </a:endParaRPr>
          </a:p>
          <a:p>
            <a:pPr marL="0" indent="0">
              <a:lnSpc>
                <a:spcPct val="150000"/>
              </a:lnSpc>
              <a:buNone/>
            </a:pPr>
            <a:endParaRPr lang="zh-CN" altLang="en-US" dirty="0">
              <a:solidFill>
                <a:schemeClr val="bg1"/>
              </a:solidFill>
              <a:latin typeface="Times New Roman" panose="02020603050405020304" pitchFamily="18" charset="0"/>
              <a:cs typeface="Times New Roman" panose="02020603050405020304" pitchFamily="18" charset="0"/>
            </a:endParaRPr>
          </a:p>
        </p:txBody>
      </p:sp>
      <p:pic>
        <p:nvPicPr>
          <p:cNvPr id="12" name="图片 11">
            <a:extLst>
              <a:ext uri="{FF2B5EF4-FFF2-40B4-BE49-F238E27FC236}">
                <a16:creationId xmlns:a16="http://schemas.microsoft.com/office/drawing/2014/main" id="{D86565BD-0FDB-4C22-B579-0D6CAF9E3F12}"/>
              </a:ext>
            </a:extLst>
          </p:cNvPr>
          <p:cNvPicPr>
            <a:picLocks noChangeAspect="1"/>
          </p:cNvPicPr>
          <p:nvPr/>
        </p:nvPicPr>
        <p:blipFill>
          <a:blip r:embed="rId2"/>
          <a:stretch>
            <a:fillRect/>
          </a:stretch>
        </p:blipFill>
        <p:spPr>
          <a:xfrm>
            <a:off x="1634678" y="1019570"/>
            <a:ext cx="8614369" cy="4419470"/>
          </a:xfrm>
          <a:prstGeom prst="rect">
            <a:avLst/>
          </a:prstGeom>
          <a:ln>
            <a:solidFill>
              <a:schemeClr val="accent1"/>
            </a:solidFill>
          </a:ln>
        </p:spPr>
      </p:pic>
      <p:sp>
        <p:nvSpPr>
          <p:cNvPr id="16" name="文本框 15">
            <a:extLst>
              <a:ext uri="{FF2B5EF4-FFF2-40B4-BE49-F238E27FC236}">
                <a16:creationId xmlns:a16="http://schemas.microsoft.com/office/drawing/2014/main" id="{160793BE-7901-4828-9B03-0030B349C886}"/>
              </a:ext>
            </a:extLst>
          </p:cNvPr>
          <p:cNvSpPr txBox="1"/>
          <p:nvPr/>
        </p:nvSpPr>
        <p:spPr>
          <a:xfrm>
            <a:off x="8763471" y="5439040"/>
            <a:ext cx="3096344" cy="369332"/>
          </a:xfrm>
          <a:prstGeom prst="rect">
            <a:avLst/>
          </a:prstGeom>
          <a:noFill/>
        </p:spPr>
        <p:txBody>
          <a:bodyPr wrap="square">
            <a:spAutoFit/>
          </a:bodyPr>
          <a:lstStyle/>
          <a:p>
            <a:r>
              <a:rPr lang="da-DK" altLang="zh-CN" dirty="0">
                <a:solidFill>
                  <a:schemeClr val="bg1"/>
                </a:solidFill>
              </a:rPr>
              <a:t>Marc Brysbaert et al., 2016</a:t>
            </a:r>
            <a:endParaRPr lang="zh-CN" altLang="en-US" dirty="0">
              <a:solidFill>
                <a:schemeClr val="bg1"/>
              </a:solidFill>
            </a:endParaRPr>
          </a:p>
        </p:txBody>
      </p:sp>
    </p:spTree>
    <p:extLst>
      <p:ext uri="{BB962C8B-B14F-4D97-AF65-F5344CB8AC3E}">
        <p14:creationId xmlns:p14="http://schemas.microsoft.com/office/powerpoint/2010/main" val="478325512"/>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160793BE-7901-4828-9B03-0030B349C886}"/>
              </a:ext>
            </a:extLst>
          </p:cNvPr>
          <p:cNvSpPr txBox="1"/>
          <p:nvPr/>
        </p:nvSpPr>
        <p:spPr>
          <a:xfrm>
            <a:off x="8835479" y="5373216"/>
            <a:ext cx="3096344" cy="369332"/>
          </a:xfrm>
          <a:prstGeom prst="rect">
            <a:avLst/>
          </a:prstGeom>
          <a:noFill/>
        </p:spPr>
        <p:txBody>
          <a:bodyPr wrap="square">
            <a:spAutoFit/>
          </a:bodyPr>
          <a:lstStyle/>
          <a:p>
            <a:r>
              <a:rPr lang="da-DK" altLang="zh-CN" dirty="0">
                <a:solidFill>
                  <a:schemeClr val="bg1"/>
                </a:solidFill>
              </a:rPr>
              <a:t>Marc Brysbaert et al., 2016</a:t>
            </a:r>
            <a:endParaRPr lang="zh-CN" altLang="en-US" dirty="0">
              <a:solidFill>
                <a:schemeClr val="bg1"/>
              </a:solidFill>
            </a:endParaRPr>
          </a:p>
        </p:txBody>
      </p:sp>
      <p:sp>
        <p:nvSpPr>
          <p:cNvPr id="9" name="文本框 8">
            <a:extLst>
              <a:ext uri="{FF2B5EF4-FFF2-40B4-BE49-F238E27FC236}">
                <a16:creationId xmlns:a16="http://schemas.microsoft.com/office/drawing/2014/main" id="{7490F589-7624-4F4B-96F6-32D788A4FDA4}"/>
              </a:ext>
            </a:extLst>
          </p:cNvPr>
          <p:cNvSpPr txBox="1"/>
          <p:nvPr/>
        </p:nvSpPr>
        <p:spPr>
          <a:xfrm>
            <a:off x="482551" y="116632"/>
            <a:ext cx="10513168" cy="1938992"/>
          </a:xfrm>
          <a:prstGeom prst="rect">
            <a:avLst/>
          </a:prstGeom>
          <a:noFill/>
        </p:spPr>
        <p:txBody>
          <a:bodyPr wrap="square">
            <a:spAutoFit/>
          </a:bodyPr>
          <a:lstStyle/>
          <a:p>
            <a:r>
              <a:rPr lang="en-US" altLang="zh-CN" sz="2400" dirty="0">
                <a:solidFill>
                  <a:schemeClr val="bg1"/>
                </a:solidFill>
                <a:latin typeface="Times New Roman" panose="02020603050405020304" pitchFamily="18" charset="0"/>
                <a:cs typeface="Times New Roman" panose="02020603050405020304" pitchFamily="18" charset="0"/>
              </a:rPr>
              <a:t>According to Marc </a:t>
            </a:r>
            <a:r>
              <a:rPr lang="en-US" altLang="zh-CN" sz="2400" dirty="0" err="1">
                <a:solidFill>
                  <a:schemeClr val="bg1"/>
                </a:solidFill>
                <a:latin typeface="Times New Roman" panose="02020603050405020304" pitchFamily="18" charset="0"/>
                <a:cs typeface="Times New Roman" panose="02020603050405020304" pitchFamily="18" charset="0"/>
              </a:rPr>
              <a:t>Brysbaert</a:t>
            </a:r>
            <a:r>
              <a:rPr lang="en-US" altLang="zh-CN" sz="2400" dirty="0">
                <a:solidFill>
                  <a:schemeClr val="bg1"/>
                </a:solidFill>
                <a:latin typeface="Times New Roman" panose="02020603050405020304" pitchFamily="18" charset="0"/>
                <a:cs typeface="Times New Roman" panose="02020603050405020304" pitchFamily="18" charset="0"/>
              </a:rPr>
              <a:t> et al.(2016), an average 20-yearold student knows 42,000 lemmas and 4,200 multiword expressions, derived from 11,100 word families and because people learn new words throughout their lives, the numbers are higher for 60-year-olds. Also, the numbers depend on whether or not the person reads and watches media with verbal content.</a:t>
            </a:r>
            <a:endParaRPr lang="zh-CN" altLang="en-US" sz="2400" dirty="0">
              <a:solidFill>
                <a:schemeClr val="bg1"/>
              </a:solidFill>
              <a:latin typeface="Times New Roman" panose="02020603050405020304" pitchFamily="18" charset="0"/>
              <a:cs typeface="Times New Roman" panose="02020603050405020304" pitchFamily="18" charset="0"/>
            </a:endParaRPr>
          </a:p>
        </p:txBody>
      </p:sp>
      <p:pic>
        <p:nvPicPr>
          <p:cNvPr id="6" name="图片 5">
            <a:extLst>
              <a:ext uri="{FF2B5EF4-FFF2-40B4-BE49-F238E27FC236}">
                <a16:creationId xmlns:a16="http://schemas.microsoft.com/office/drawing/2014/main" id="{F98A7534-2F80-40DB-B6AA-E98364A29079}"/>
              </a:ext>
            </a:extLst>
          </p:cNvPr>
          <p:cNvPicPr>
            <a:picLocks noChangeAspect="1"/>
          </p:cNvPicPr>
          <p:nvPr/>
        </p:nvPicPr>
        <p:blipFill>
          <a:blip r:embed="rId2"/>
          <a:stretch>
            <a:fillRect/>
          </a:stretch>
        </p:blipFill>
        <p:spPr>
          <a:xfrm>
            <a:off x="2976861" y="2792812"/>
            <a:ext cx="5354562" cy="3088880"/>
          </a:xfrm>
          <a:prstGeom prst="rect">
            <a:avLst/>
          </a:prstGeom>
          <a:ln>
            <a:solidFill>
              <a:schemeClr val="accent1"/>
            </a:solidFill>
          </a:ln>
        </p:spPr>
      </p:pic>
      <p:sp>
        <p:nvSpPr>
          <p:cNvPr id="13" name="文本框 12">
            <a:extLst>
              <a:ext uri="{FF2B5EF4-FFF2-40B4-BE49-F238E27FC236}">
                <a16:creationId xmlns:a16="http://schemas.microsoft.com/office/drawing/2014/main" id="{CFF97BD8-75C1-46DF-896D-04705C3C2EE5}"/>
              </a:ext>
            </a:extLst>
          </p:cNvPr>
          <p:cNvSpPr txBox="1"/>
          <p:nvPr/>
        </p:nvSpPr>
        <p:spPr>
          <a:xfrm>
            <a:off x="3182851" y="2147027"/>
            <a:ext cx="4824536" cy="584775"/>
          </a:xfrm>
          <a:prstGeom prst="rect">
            <a:avLst/>
          </a:prstGeom>
          <a:noFill/>
        </p:spPr>
        <p:txBody>
          <a:bodyPr wrap="square">
            <a:spAutoFit/>
          </a:bodyPr>
          <a:lstStyle/>
          <a:p>
            <a:r>
              <a:rPr lang="en-US" altLang="zh-CN" sz="1600" b="1" dirty="0">
                <a:solidFill>
                  <a:schemeClr val="bg1"/>
                </a:solidFill>
                <a:latin typeface="Times New Roman" panose="02020603050405020304" pitchFamily="18" charset="0"/>
                <a:cs typeface="Times New Roman" panose="02020603050405020304" pitchFamily="18" charset="0"/>
              </a:rPr>
              <a:t>Estimates of the words known by 20-year-olds and 60-year-olds at the low end and the high end.</a:t>
            </a:r>
            <a:endParaRPr lang="zh-CN" altLang="en-US" sz="16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6872135"/>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bwMode="auto">
          <a:xfrm>
            <a:off x="3181499" y="2175718"/>
            <a:ext cx="8246268" cy="801314"/>
          </a:xfrm>
          <a:prstGeom prst="rect">
            <a:avLst/>
          </a:prstGeom>
          <a:solidFill>
            <a:srgbClr val="FFFFFF"/>
          </a:solidFill>
          <a:ln w="9525" cap="flat" cmpd="sng" algn="ctr">
            <a:solidFill>
              <a:schemeClr val="bg2">
                <a:lumMod val="85000"/>
              </a:schemeClr>
            </a:solidFill>
            <a:prstDash val="solid"/>
            <a:round/>
            <a:headEnd type="none" w="med" len="med"/>
            <a:tailEnd type="none" w="med" len="med"/>
          </a:ln>
          <a:effectLst/>
        </p:spPr>
        <p:txBody>
          <a:bodyPr vert="horz" wrap="square" lIns="91440" tIns="45720" rIns="91440" bIns="45720" numCol="1" rtlCol="0" anchor="t" anchorCtr="0" compatLnSpc="1"/>
          <a:lstStyle/>
          <a:p>
            <a:endParaRPr lang="zh-CN" altLang="en-US">
              <a:solidFill>
                <a:schemeClr val="bg1"/>
              </a:solidFill>
            </a:endParaRPr>
          </a:p>
        </p:txBody>
      </p:sp>
      <p:sp>
        <p:nvSpPr>
          <p:cNvPr id="6" name="右箭头 7"/>
          <p:cNvSpPr/>
          <p:nvPr/>
        </p:nvSpPr>
        <p:spPr bwMode="auto">
          <a:xfrm>
            <a:off x="2959899" y="2377087"/>
            <a:ext cx="576064" cy="461820"/>
          </a:xfrm>
          <a:prstGeom prst="rightArrow">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a:ln>
                <a:noFill/>
              </a:ln>
              <a:solidFill>
                <a:schemeClr val="bg1"/>
              </a:solidFill>
              <a:effectLst/>
              <a:latin typeface="Arial" panose="020B0604020202020204" pitchFamily="34" charset="0"/>
              <a:ea typeface="宋体" panose="02010600030101010101" pitchFamily="2" charset="-122"/>
            </a:endParaRPr>
          </a:p>
        </p:txBody>
      </p:sp>
      <p:sp>
        <p:nvSpPr>
          <p:cNvPr id="7" name="矩形 6"/>
          <p:cNvSpPr/>
          <p:nvPr/>
        </p:nvSpPr>
        <p:spPr bwMode="auto">
          <a:xfrm>
            <a:off x="424889" y="2207340"/>
            <a:ext cx="2481545" cy="801314"/>
          </a:xfrm>
          <a:prstGeom prst="rect">
            <a:avLst/>
          </a:prstGeom>
          <a:solidFill>
            <a:schemeClr val="bg1"/>
          </a:solidFill>
          <a:ln w="952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a:ln>
                <a:noFill/>
              </a:ln>
              <a:solidFill>
                <a:schemeClr val="bg1"/>
              </a:solidFill>
              <a:effectLst/>
              <a:latin typeface="Arial" panose="020B0604020202020204" pitchFamily="34" charset="0"/>
              <a:ea typeface="宋体" panose="02010600030101010101" pitchFamily="2" charset="-122"/>
            </a:endParaRPr>
          </a:p>
        </p:txBody>
      </p:sp>
      <p:sp>
        <p:nvSpPr>
          <p:cNvPr id="8" name="矩形 7"/>
          <p:cNvSpPr/>
          <p:nvPr/>
        </p:nvSpPr>
        <p:spPr bwMode="auto">
          <a:xfrm>
            <a:off x="3181499" y="3136851"/>
            <a:ext cx="8246268" cy="1360970"/>
          </a:xfrm>
          <a:prstGeom prst="rect">
            <a:avLst/>
          </a:prstGeom>
          <a:solidFill>
            <a:srgbClr val="FFFFFF"/>
          </a:solidFill>
          <a:ln w="9525" cap="flat" cmpd="sng" algn="ctr">
            <a:solidFill>
              <a:schemeClr val="bg2">
                <a:lumMod val="85000"/>
              </a:schemeClr>
            </a:solidFill>
            <a:prstDash val="solid"/>
            <a:round/>
            <a:headEnd type="none" w="med" len="med"/>
            <a:tailEnd type="none" w="med" len="med"/>
          </a:ln>
          <a:effectLst/>
        </p:spPr>
        <p:txBody>
          <a:bodyPr vert="horz" wrap="square" lIns="91440" tIns="45720" rIns="91440" bIns="45720" numCol="1" rtlCol="0" anchor="t" anchorCtr="0" compatLnSpc="1"/>
          <a:lstStyle/>
          <a:p>
            <a:endParaRPr lang="zh-CN" altLang="en-US">
              <a:solidFill>
                <a:schemeClr val="bg1"/>
              </a:solidFill>
            </a:endParaRPr>
          </a:p>
        </p:txBody>
      </p:sp>
      <p:sp>
        <p:nvSpPr>
          <p:cNvPr id="9" name="右箭头 10"/>
          <p:cNvSpPr/>
          <p:nvPr/>
        </p:nvSpPr>
        <p:spPr bwMode="auto">
          <a:xfrm>
            <a:off x="2959899" y="3605530"/>
            <a:ext cx="576064" cy="461820"/>
          </a:xfrm>
          <a:prstGeom prst="rightArrow">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a:ln>
                <a:noFill/>
              </a:ln>
              <a:solidFill>
                <a:schemeClr val="bg1"/>
              </a:solidFill>
              <a:effectLst/>
              <a:latin typeface="Arial" panose="020B0604020202020204" pitchFamily="34" charset="0"/>
              <a:ea typeface="宋体" panose="02010600030101010101" pitchFamily="2" charset="-122"/>
            </a:endParaRPr>
          </a:p>
        </p:txBody>
      </p:sp>
      <p:sp>
        <p:nvSpPr>
          <p:cNvPr id="10" name="矩形 9"/>
          <p:cNvSpPr/>
          <p:nvPr/>
        </p:nvSpPr>
        <p:spPr bwMode="auto">
          <a:xfrm>
            <a:off x="464347" y="3465703"/>
            <a:ext cx="2481545" cy="801314"/>
          </a:xfrm>
          <a:prstGeom prst="rect">
            <a:avLst/>
          </a:prstGeom>
          <a:solidFill>
            <a:schemeClr val="tx1"/>
          </a:solidFill>
          <a:ln w="952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lstStyle/>
          <a:p>
            <a:endParaRPr lang="zh-CN" altLang="en-US">
              <a:solidFill>
                <a:schemeClr val="bg1"/>
              </a:solidFill>
            </a:endParaRPr>
          </a:p>
        </p:txBody>
      </p:sp>
      <p:sp>
        <p:nvSpPr>
          <p:cNvPr id="11" name="矩形 10"/>
          <p:cNvSpPr/>
          <p:nvPr/>
        </p:nvSpPr>
        <p:spPr bwMode="auto">
          <a:xfrm>
            <a:off x="3247931" y="4723092"/>
            <a:ext cx="8246268" cy="801314"/>
          </a:xfrm>
          <a:prstGeom prst="rect">
            <a:avLst/>
          </a:prstGeom>
          <a:solidFill>
            <a:srgbClr val="FFFFFF"/>
          </a:solidFill>
          <a:ln w="9525" cap="flat" cmpd="sng" algn="ctr">
            <a:solidFill>
              <a:schemeClr val="bg2">
                <a:lumMod val="85000"/>
              </a:schemeClr>
            </a:solidFill>
            <a:prstDash val="solid"/>
            <a:round/>
            <a:headEnd type="none" w="med" len="med"/>
            <a:tailEnd type="none" w="med" len="med"/>
          </a:ln>
          <a:effectLst/>
        </p:spPr>
        <p:txBody>
          <a:bodyPr vert="horz" wrap="square" lIns="91440" tIns="45720" rIns="91440" bIns="45720" numCol="1" rtlCol="0" anchor="t" anchorCtr="0" compatLnSpc="1"/>
          <a:lstStyle/>
          <a:p>
            <a:endParaRPr lang="zh-CN" altLang="en-US">
              <a:solidFill>
                <a:schemeClr val="bg1"/>
              </a:solidFill>
            </a:endParaRPr>
          </a:p>
        </p:txBody>
      </p:sp>
      <p:sp>
        <p:nvSpPr>
          <p:cNvPr id="12" name="右箭头 13"/>
          <p:cNvSpPr/>
          <p:nvPr/>
        </p:nvSpPr>
        <p:spPr bwMode="auto">
          <a:xfrm>
            <a:off x="2963709" y="4920837"/>
            <a:ext cx="576064" cy="461820"/>
          </a:xfrm>
          <a:prstGeom prst="rightArrow">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lstStyle/>
          <a:p>
            <a: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pPr>
            <a:endParaRPr kumimoji="0" lang="zh-CN" altLang="en-US" sz="1800" b="0" i="0" u="none" strike="noStrike" cap="none" normalizeH="0" baseline="0">
              <a:ln>
                <a:noFill/>
              </a:ln>
              <a:solidFill>
                <a:schemeClr val="bg1"/>
              </a:solidFill>
              <a:effectLst/>
              <a:latin typeface="Arial" panose="020B0604020202020204" pitchFamily="34" charset="0"/>
              <a:ea typeface="宋体" panose="02010600030101010101" pitchFamily="2" charset="-122"/>
            </a:endParaRPr>
          </a:p>
        </p:txBody>
      </p:sp>
      <p:sp>
        <p:nvSpPr>
          <p:cNvPr id="13" name="矩形 12"/>
          <p:cNvSpPr/>
          <p:nvPr/>
        </p:nvSpPr>
        <p:spPr bwMode="auto">
          <a:xfrm>
            <a:off x="503010" y="4751116"/>
            <a:ext cx="2481545" cy="801314"/>
          </a:xfrm>
          <a:prstGeom prst="rect">
            <a:avLst/>
          </a:prstGeom>
          <a:solidFill>
            <a:schemeClr val="bg1"/>
          </a:solidFill>
          <a:ln w="952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lstStyle/>
          <a:p>
            <a:endParaRPr lang="zh-CN" altLang="en-US">
              <a:solidFill>
                <a:schemeClr val="bg1"/>
              </a:solidFill>
            </a:endParaRPr>
          </a:p>
        </p:txBody>
      </p:sp>
      <p:sp>
        <p:nvSpPr>
          <p:cNvPr id="17" name="TextBox 18"/>
          <p:cNvSpPr txBox="1"/>
          <p:nvPr/>
        </p:nvSpPr>
        <p:spPr>
          <a:xfrm>
            <a:off x="424889" y="2256827"/>
            <a:ext cx="2560463" cy="707886"/>
          </a:xfrm>
          <a:prstGeom prst="rect">
            <a:avLst/>
          </a:prstGeom>
          <a:noFill/>
        </p:spPr>
        <p:txBody>
          <a:bodyPr wrap="square" rtlCol="0">
            <a:spAutoFit/>
          </a:bodyPr>
          <a:lstStyle/>
          <a:p>
            <a:pPr algn="ctr"/>
            <a:r>
              <a:rPr lang="en-US" altLang="zh-CN" sz="2000" dirty="0">
                <a:solidFill>
                  <a:schemeClr val="bg2"/>
                </a:solidFill>
                <a:latin typeface="+mj-ea"/>
                <a:ea typeface="+mj-ea"/>
              </a:rPr>
              <a:t>High frequency words </a:t>
            </a:r>
            <a:endParaRPr lang="zh-CN" altLang="en-US" sz="2000" dirty="0">
              <a:solidFill>
                <a:schemeClr val="bg2"/>
              </a:solidFill>
              <a:latin typeface="+mj-ea"/>
              <a:ea typeface="+mj-ea"/>
            </a:endParaRPr>
          </a:p>
        </p:txBody>
      </p:sp>
      <p:sp>
        <p:nvSpPr>
          <p:cNvPr id="18" name="TextBox 19"/>
          <p:cNvSpPr txBox="1"/>
          <p:nvPr/>
        </p:nvSpPr>
        <p:spPr>
          <a:xfrm>
            <a:off x="3617605" y="2237732"/>
            <a:ext cx="7713620" cy="707886"/>
          </a:xfrm>
          <a:prstGeom prst="rect">
            <a:avLst/>
          </a:prstGeom>
          <a:noFill/>
        </p:spPr>
        <p:txBody>
          <a:bodyPr wrap="square" rtlCol="0">
            <a:spAutoFit/>
          </a:bodyPr>
          <a:lstStyle/>
          <a:p>
            <a:pPr algn="just"/>
            <a:r>
              <a:rPr lang="en-US" altLang="zh-CN" sz="2000" dirty="0">
                <a:solidFill>
                  <a:schemeClr val="bg1"/>
                </a:solidFill>
                <a:latin typeface="+mj-ea"/>
                <a:ea typeface="+mj-ea"/>
              </a:rPr>
              <a:t>“cover a very large proportion of the running words in spoken and written.</a:t>
            </a:r>
          </a:p>
        </p:txBody>
      </p:sp>
      <p:sp>
        <p:nvSpPr>
          <p:cNvPr id="19" name="TextBox 20"/>
          <p:cNvSpPr txBox="1"/>
          <p:nvPr/>
        </p:nvSpPr>
        <p:spPr>
          <a:xfrm>
            <a:off x="503010" y="3535699"/>
            <a:ext cx="2362472" cy="707886"/>
          </a:xfrm>
          <a:prstGeom prst="rect">
            <a:avLst/>
          </a:prstGeom>
          <a:noFill/>
        </p:spPr>
        <p:txBody>
          <a:bodyPr wrap="square" rtlCol="0">
            <a:spAutoFit/>
          </a:bodyPr>
          <a:lstStyle>
            <a:defPPr>
              <a:defRPr lang="zh-CN"/>
            </a:defPPr>
            <a:lvl1pPr algn="ctr">
              <a:defRPr sz="2400">
                <a:solidFill>
                  <a:schemeClr val="accent3"/>
                </a:solidFill>
                <a:latin typeface="+mj-ea"/>
                <a:ea typeface="+mj-ea"/>
              </a:defRPr>
            </a:lvl1pPr>
          </a:lstStyle>
          <a:p>
            <a:r>
              <a:rPr lang="en-US" altLang="zh-CN" sz="2000" dirty="0">
                <a:solidFill>
                  <a:schemeClr val="bg2"/>
                </a:solidFill>
              </a:rPr>
              <a:t>Specialised vocabularies </a:t>
            </a:r>
            <a:endParaRPr lang="zh-CN" altLang="en-US" sz="2000" dirty="0">
              <a:solidFill>
                <a:schemeClr val="bg2"/>
              </a:solidFill>
            </a:endParaRPr>
          </a:p>
        </p:txBody>
      </p:sp>
      <p:sp>
        <p:nvSpPr>
          <p:cNvPr id="20" name="TextBox 21"/>
          <p:cNvSpPr txBox="1"/>
          <p:nvPr/>
        </p:nvSpPr>
        <p:spPr>
          <a:xfrm>
            <a:off x="3617606" y="3187732"/>
            <a:ext cx="7691630" cy="1323439"/>
          </a:xfrm>
          <a:prstGeom prst="rect">
            <a:avLst/>
          </a:prstGeom>
          <a:noFill/>
        </p:spPr>
        <p:txBody>
          <a:bodyPr wrap="square" rtlCol="0">
            <a:spAutoFit/>
          </a:bodyPr>
          <a:lstStyle/>
          <a:p>
            <a:pPr algn="just"/>
            <a:r>
              <a:rPr lang="en-US" altLang="zh-CN" sz="2000" dirty="0">
                <a:solidFill>
                  <a:schemeClr val="bg1"/>
                </a:solidFill>
                <a:latin typeface="+mj-ea"/>
                <a:ea typeface="+mj-ea"/>
              </a:rPr>
              <a:t>“provide good coverage for certain kinds of texts”, such as “technical vocabularies, special vocabularies for speaking, for reading academic texts, for reading newspapers, for reading children’s stories, or for letter writing”. </a:t>
            </a:r>
            <a:endParaRPr lang="zh-CN" altLang="en-US" sz="2000" dirty="0">
              <a:solidFill>
                <a:schemeClr val="bg1"/>
              </a:solidFill>
              <a:latin typeface="+mj-ea"/>
              <a:ea typeface="+mj-ea"/>
            </a:endParaRPr>
          </a:p>
        </p:txBody>
      </p:sp>
      <p:sp>
        <p:nvSpPr>
          <p:cNvPr id="21" name="TextBox 22"/>
          <p:cNvSpPr txBox="1"/>
          <p:nvPr/>
        </p:nvSpPr>
        <p:spPr>
          <a:xfrm>
            <a:off x="523883" y="4829452"/>
            <a:ext cx="2362472" cy="707886"/>
          </a:xfrm>
          <a:prstGeom prst="rect">
            <a:avLst/>
          </a:prstGeom>
          <a:noFill/>
        </p:spPr>
        <p:txBody>
          <a:bodyPr wrap="square" rtlCol="0">
            <a:spAutoFit/>
          </a:bodyPr>
          <a:lstStyle>
            <a:defPPr>
              <a:defRPr lang="zh-CN"/>
            </a:defPPr>
            <a:lvl1pPr algn="ctr">
              <a:defRPr sz="2400">
                <a:solidFill>
                  <a:schemeClr val="accent3"/>
                </a:solidFill>
                <a:latin typeface="+mj-ea"/>
                <a:ea typeface="+mj-ea"/>
              </a:defRPr>
            </a:lvl1pPr>
          </a:lstStyle>
          <a:p>
            <a:r>
              <a:rPr lang="en-US" altLang="zh-CN" sz="2000" dirty="0">
                <a:solidFill>
                  <a:schemeClr val="bg2"/>
                </a:solidFill>
              </a:rPr>
              <a:t>Low frequency words </a:t>
            </a:r>
            <a:endParaRPr lang="zh-CN" altLang="en-US" sz="2000" dirty="0">
              <a:solidFill>
                <a:schemeClr val="bg2"/>
              </a:solidFill>
            </a:endParaRPr>
          </a:p>
        </p:txBody>
      </p:sp>
      <p:sp>
        <p:nvSpPr>
          <p:cNvPr id="22" name="TextBox 23"/>
          <p:cNvSpPr txBox="1"/>
          <p:nvPr/>
        </p:nvSpPr>
        <p:spPr>
          <a:xfrm>
            <a:off x="3650902" y="4797829"/>
            <a:ext cx="7843297" cy="707886"/>
          </a:xfrm>
          <a:prstGeom prst="rect">
            <a:avLst/>
          </a:prstGeom>
          <a:noFill/>
        </p:spPr>
        <p:txBody>
          <a:bodyPr wrap="square" rtlCol="0">
            <a:spAutoFit/>
          </a:bodyPr>
          <a:lstStyle/>
          <a:p>
            <a:r>
              <a:rPr lang="en-US" altLang="zh-CN" sz="2000" dirty="0">
                <a:solidFill>
                  <a:schemeClr val="bg1"/>
                </a:solidFill>
                <a:latin typeface="+mj-ea"/>
                <a:ea typeface="+mj-ea"/>
              </a:rPr>
              <a:t>   a very large group of words that occur very infrequently and cover only a small proportion of any text.</a:t>
            </a:r>
            <a:endParaRPr lang="zh-CN" altLang="en-US" sz="2000" dirty="0">
              <a:solidFill>
                <a:schemeClr val="bg1"/>
              </a:solidFill>
              <a:latin typeface="+mj-ea"/>
              <a:ea typeface="+mj-ea"/>
            </a:endParaRPr>
          </a:p>
        </p:txBody>
      </p:sp>
      <p:sp>
        <p:nvSpPr>
          <p:cNvPr id="28" name="Freeform 5"/>
          <p:cNvSpPr>
            <a:spLocks noEditPoints="1"/>
          </p:cNvSpPr>
          <p:nvPr/>
        </p:nvSpPr>
        <p:spPr bwMode="auto">
          <a:xfrm>
            <a:off x="516330" y="414177"/>
            <a:ext cx="441325" cy="525463"/>
          </a:xfrm>
          <a:custGeom>
            <a:avLst/>
            <a:gdLst>
              <a:gd name="T0" fmla="*/ 269 w 537"/>
              <a:gd name="T1" fmla="*/ 0 h 623"/>
              <a:gd name="T2" fmla="*/ 403 w 537"/>
              <a:gd name="T3" fmla="*/ 78 h 623"/>
              <a:gd name="T4" fmla="*/ 537 w 537"/>
              <a:gd name="T5" fmla="*/ 156 h 623"/>
              <a:gd name="T6" fmla="*/ 537 w 537"/>
              <a:gd name="T7" fmla="*/ 311 h 623"/>
              <a:gd name="T8" fmla="*/ 537 w 537"/>
              <a:gd name="T9" fmla="*/ 467 h 623"/>
              <a:gd name="T10" fmla="*/ 403 w 537"/>
              <a:gd name="T11" fmla="*/ 545 h 623"/>
              <a:gd name="T12" fmla="*/ 269 w 537"/>
              <a:gd name="T13" fmla="*/ 623 h 623"/>
              <a:gd name="T14" fmla="*/ 134 w 537"/>
              <a:gd name="T15" fmla="*/ 545 h 623"/>
              <a:gd name="T16" fmla="*/ 0 w 537"/>
              <a:gd name="T17" fmla="*/ 467 h 623"/>
              <a:gd name="T18" fmla="*/ 0 w 537"/>
              <a:gd name="T19" fmla="*/ 311 h 623"/>
              <a:gd name="T20" fmla="*/ 0 w 537"/>
              <a:gd name="T21" fmla="*/ 156 h 623"/>
              <a:gd name="T22" fmla="*/ 134 w 537"/>
              <a:gd name="T23" fmla="*/ 78 h 623"/>
              <a:gd name="T24" fmla="*/ 269 w 537"/>
              <a:gd name="T25" fmla="*/ 0 h 623"/>
              <a:gd name="T26" fmla="*/ 269 w 537"/>
              <a:gd name="T27" fmla="*/ 53 h 623"/>
              <a:gd name="T28" fmla="*/ 380 w 537"/>
              <a:gd name="T29" fmla="*/ 117 h 623"/>
              <a:gd name="T30" fmla="*/ 492 w 537"/>
              <a:gd name="T31" fmla="*/ 182 h 623"/>
              <a:gd name="T32" fmla="*/ 492 w 537"/>
              <a:gd name="T33" fmla="*/ 311 h 623"/>
              <a:gd name="T34" fmla="*/ 492 w 537"/>
              <a:gd name="T35" fmla="*/ 441 h 623"/>
              <a:gd name="T36" fmla="*/ 380 w 537"/>
              <a:gd name="T37" fmla="*/ 505 h 623"/>
              <a:gd name="T38" fmla="*/ 269 w 537"/>
              <a:gd name="T39" fmla="*/ 570 h 623"/>
              <a:gd name="T40" fmla="*/ 157 w 537"/>
              <a:gd name="T41" fmla="*/ 505 h 623"/>
              <a:gd name="T42" fmla="*/ 46 w 537"/>
              <a:gd name="T43" fmla="*/ 441 h 623"/>
              <a:gd name="T44" fmla="*/ 46 w 537"/>
              <a:gd name="T45" fmla="*/ 311 h 623"/>
              <a:gd name="T46" fmla="*/ 46 w 537"/>
              <a:gd name="T47" fmla="*/ 182 h 623"/>
              <a:gd name="T48" fmla="*/ 157 w 537"/>
              <a:gd name="T49" fmla="*/ 117 h 623"/>
              <a:gd name="T50" fmla="*/ 269 w 537"/>
              <a:gd name="T51" fmla="*/ 53 h 623"/>
              <a:gd name="T52" fmla="*/ 215 w 537"/>
              <a:gd name="T53" fmla="*/ 455 h 623"/>
              <a:gd name="T54" fmla="*/ 367 w 537"/>
              <a:gd name="T55" fmla="*/ 455 h 623"/>
              <a:gd name="T56" fmla="*/ 375 w 537"/>
              <a:gd name="T57" fmla="*/ 463 h 623"/>
              <a:gd name="T58" fmla="*/ 367 w 537"/>
              <a:gd name="T59" fmla="*/ 471 h 623"/>
              <a:gd name="T60" fmla="*/ 215 w 537"/>
              <a:gd name="T61" fmla="*/ 471 h 623"/>
              <a:gd name="T62" fmla="*/ 207 w 537"/>
              <a:gd name="T63" fmla="*/ 463 h 623"/>
              <a:gd name="T64" fmla="*/ 215 w 537"/>
              <a:gd name="T65" fmla="*/ 455 h 623"/>
              <a:gd name="T66" fmla="*/ 218 w 537"/>
              <a:gd name="T67" fmla="*/ 380 h 623"/>
              <a:gd name="T68" fmla="*/ 302 w 537"/>
              <a:gd name="T69" fmla="*/ 242 h 623"/>
              <a:gd name="T70" fmla="*/ 331 w 537"/>
              <a:gd name="T71" fmla="*/ 260 h 623"/>
              <a:gd name="T72" fmla="*/ 248 w 537"/>
              <a:gd name="T73" fmla="*/ 398 h 623"/>
              <a:gd name="T74" fmla="*/ 218 w 537"/>
              <a:gd name="T75" fmla="*/ 380 h 623"/>
              <a:gd name="T76" fmla="*/ 159 w 537"/>
              <a:gd name="T77" fmla="*/ 344 h 623"/>
              <a:gd name="T78" fmla="*/ 243 w 537"/>
              <a:gd name="T79" fmla="*/ 207 h 623"/>
              <a:gd name="T80" fmla="*/ 272 w 537"/>
              <a:gd name="T81" fmla="*/ 224 h 623"/>
              <a:gd name="T82" fmla="*/ 189 w 537"/>
              <a:gd name="T83" fmla="*/ 362 h 623"/>
              <a:gd name="T84" fmla="*/ 159 w 537"/>
              <a:gd name="T85" fmla="*/ 344 h 623"/>
              <a:gd name="T86" fmla="*/ 146 w 537"/>
              <a:gd name="T87" fmla="*/ 456 h 623"/>
              <a:gd name="T88" fmla="*/ 154 w 537"/>
              <a:gd name="T89" fmla="*/ 387 h 623"/>
              <a:gd name="T90" fmla="*/ 211 w 537"/>
              <a:gd name="T91" fmla="*/ 422 h 623"/>
              <a:gd name="T92" fmla="*/ 155 w 537"/>
              <a:gd name="T93" fmla="*/ 461 h 623"/>
              <a:gd name="T94" fmla="*/ 146 w 537"/>
              <a:gd name="T95" fmla="*/ 456 h 623"/>
              <a:gd name="T96" fmla="*/ 266 w 537"/>
              <a:gd name="T97" fmla="*/ 168 h 623"/>
              <a:gd name="T98" fmla="*/ 253 w 537"/>
              <a:gd name="T99" fmla="*/ 188 h 623"/>
              <a:gd name="T100" fmla="*/ 342 w 537"/>
              <a:gd name="T101" fmla="*/ 242 h 623"/>
              <a:gd name="T102" fmla="*/ 354 w 537"/>
              <a:gd name="T103" fmla="*/ 222 h 623"/>
              <a:gd name="T104" fmla="*/ 266 w 537"/>
              <a:gd name="T105" fmla="*/ 168 h 623"/>
              <a:gd name="T106" fmla="*/ 285 w 537"/>
              <a:gd name="T107" fmla="*/ 138 h 623"/>
              <a:gd name="T108" fmla="*/ 311 w 537"/>
              <a:gd name="T109" fmla="*/ 131 h 623"/>
              <a:gd name="T110" fmla="*/ 366 w 537"/>
              <a:gd name="T111" fmla="*/ 165 h 623"/>
              <a:gd name="T112" fmla="*/ 373 w 537"/>
              <a:gd name="T113" fmla="*/ 191 h 623"/>
              <a:gd name="T114" fmla="*/ 365 w 537"/>
              <a:gd name="T115" fmla="*/ 204 h 623"/>
              <a:gd name="T116" fmla="*/ 277 w 537"/>
              <a:gd name="T117" fmla="*/ 150 h 623"/>
              <a:gd name="T118" fmla="*/ 285 w 537"/>
              <a:gd name="T119" fmla="*/ 138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37" h="623">
                <a:moveTo>
                  <a:pt x="269" y="0"/>
                </a:moveTo>
                <a:lnTo>
                  <a:pt x="403" y="78"/>
                </a:lnTo>
                <a:lnTo>
                  <a:pt x="537" y="156"/>
                </a:lnTo>
                <a:lnTo>
                  <a:pt x="537" y="311"/>
                </a:lnTo>
                <a:lnTo>
                  <a:pt x="537" y="467"/>
                </a:lnTo>
                <a:lnTo>
                  <a:pt x="403" y="545"/>
                </a:lnTo>
                <a:lnTo>
                  <a:pt x="269" y="623"/>
                </a:lnTo>
                <a:lnTo>
                  <a:pt x="134" y="545"/>
                </a:lnTo>
                <a:lnTo>
                  <a:pt x="0" y="467"/>
                </a:lnTo>
                <a:lnTo>
                  <a:pt x="0" y="311"/>
                </a:lnTo>
                <a:lnTo>
                  <a:pt x="0" y="156"/>
                </a:lnTo>
                <a:lnTo>
                  <a:pt x="134" y="78"/>
                </a:lnTo>
                <a:lnTo>
                  <a:pt x="269" y="0"/>
                </a:lnTo>
                <a:close/>
                <a:moveTo>
                  <a:pt x="269" y="53"/>
                </a:moveTo>
                <a:lnTo>
                  <a:pt x="380" y="117"/>
                </a:lnTo>
                <a:lnTo>
                  <a:pt x="492" y="182"/>
                </a:lnTo>
                <a:lnTo>
                  <a:pt x="492" y="311"/>
                </a:lnTo>
                <a:lnTo>
                  <a:pt x="492" y="441"/>
                </a:lnTo>
                <a:lnTo>
                  <a:pt x="380" y="505"/>
                </a:lnTo>
                <a:lnTo>
                  <a:pt x="269" y="570"/>
                </a:lnTo>
                <a:lnTo>
                  <a:pt x="157" y="505"/>
                </a:lnTo>
                <a:lnTo>
                  <a:pt x="46" y="441"/>
                </a:lnTo>
                <a:lnTo>
                  <a:pt x="46" y="311"/>
                </a:lnTo>
                <a:lnTo>
                  <a:pt x="46" y="182"/>
                </a:lnTo>
                <a:lnTo>
                  <a:pt x="157" y="117"/>
                </a:lnTo>
                <a:lnTo>
                  <a:pt x="269" y="53"/>
                </a:lnTo>
                <a:close/>
                <a:moveTo>
                  <a:pt x="215" y="455"/>
                </a:moveTo>
                <a:lnTo>
                  <a:pt x="367" y="455"/>
                </a:lnTo>
                <a:cubicBezTo>
                  <a:pt x="371" y="455"/>
                  <a:pt x="375" y="458"/>
                  <a:pt x="375" y="463"/>
                </a:cubicBezTo>
                <a:cubicBezTo>
                  <a:pt x="375" y="467"/>
                  <a:pt x="371" y="471"/>
                  <a:pt x="367" y="471"/>
                </a:cubicBezTo>
                <a:lnTo>
                  <a:pt x="215" y="471"/>
                </a:lnTo>
                <a:cubicBezTo>
                  <a:pt x="211" y="471"/>
                  <a:pt x="207" y="467"/>
                  <a:pt x="207" y="463"/>
                </a:cubicBezTo>
                <a:cubicBezTo>
                  <a:pt x="207" y="458"/>
                  <a:pt x="211" y="455"/>
                  <a:pt x="215" y="455"/>
                </a:cubicBezTo>
                <a:close/>
                <a:moveTo>
                  <a:pt x="218" y="380"/>
                </a:moveTo>
                <a:lnTo>
                  <a:pt x="302" y="242"/>
                </a:lnTo>
                <a:lnTo>
                  <a:pt x="331" y="260"/>
                </a:lnTo>
                <a:lnTo>
                  <a:pt x="248" y="398"/>
                </a:lnTo>
                <a:lnTo>
                  <a:pt x="218" y="380"/>
                </a:lnTo>
                <a:close/>
                <a:moveTo>
                  <a:pt x="159" y="344"/>
                </a:moveTo>
                <a:lnTo>
                  <a:pt x="243" y="207"/>
                </a:lnTo>
                <a:lnTo>
                  <a:pt x="272" y="224"/>
                </a:lnTo>
                <a:lnTo>
                  <a:pt x="189" y="362"/>
                </a:lnTo>
                <a:lnTo>
                  <a:pt x="159" y="344"/>
                </a:lnTo>
                <a:close/>
                <a:moveTo>
                  <a:pt x="146" y="456"/>
                </a:moveTo>
                <a:lnTo>
                  <a:pt x="154" y="387"/>
                </a:lnTo>
                <a:lnTo>
                  <a:pt x="211" y="422"/>
                </a:lnTo>
                <a:lnTo>
                  <a:pt x="155" y="461"/>
                </a:lnTo>
                <a:cubicBezTo>
                  <a:pt x="149" y="465"/>
                  <a:pt x="145" y="463"/>
                  <a:pt x="146" y="456"/>
                </a:cubicBezTo>
                <a:close/>
                <a:moveTo>
                  <a:pt x="266" y="168"/>
                </a:moveTo>
                <a:lnTo>
                  <a:pt x="253" y="188"/>
                </a:lnTo>
                <a:lnTo>
                  <a:pt x="342" y="242"/>
                </a:lnTo>
                <a:lnTo>
                  <a:pt x="354" y="222"/>
                </a:lnTo>
                <a:lnTo>
                  <a:pt x="266" y="168"/>
                </a:lnTo>
                <a:close/>
                <a:moveTo>
                  <a:pt x="285" y="138"/>
                </a:moveTo>
                <a:cubicBezTo>
                  <a:pt x="290" y="129"/>
                  <a:pt x="302" y="126"/>
                  <a:pt x="311" y="131"/>
                </a:cubicBezTo>
                <a:lnTo>
                  <a:pt x="366" y="165"/>
                </a:lnTo>
                <a:cubicBezTo>
                  <a:pt x="375" y="170"/>
                  <a:pt x="378" y="182"/>
                  <a:pt x="373" y="191"/>
                </a:cubicBezTo>
                <a:lnTo>
                  <a:pt x="365" y="204"/>
                </a:lnTo>
                <a:lnTo>
                  <a:pt x="277" y="150"/>
                </a:lnTo>
                <a:lnTo>
                  <a:pt x="285" y="138"/>
                </a:ln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endParaRPr>
          </a:p>
        </p:txBody>
      </p:sp>
      <p:sp>
        <p:nvSpPr>
          <p:cNvPr id="26" name="文本框 25">
            <a:extLst>
              <a:ext uri="{FF2B5EF4-FFF2-40B4-BE49-F238E27FC236}">
                <a16:creationId xmlns:a16="http://schemas.microsoft.com/office/drawing/2014/main" id="{0C2606D9-DB6F-4522-B966-278199293F6C}"/>
              </a:ext>
            </a:extLst>
          </p:cNvPr>
          <p:cNvSpPr txBox="1"/>
          <p:nvPr/>
        </p:nvSpPr>
        <p:spPr>
          <a:xfrm>
            <a:off x="1224135" y="239465"/>
            <a:ext cx="9655741" cy="1384995"/>
          </a:xfrm>
          <a:prstGeom prst="rect">
            <a:avLst/>
          </a:prstGeom>
          <a:noFill/>
        </p:spPr>
        <p:txBody>
          <a:bodyPr wrap="square">
            <a:spAutoFit/>
          </a:bodyPr>
          <a:lstStyle/>
          <a:p>
            <a:r>
              <a:rPr lang="en-US" altLang="zh-CN" sz="2800" dirty="0">
                <a:solidFill>
                  <a:schemeClr val="bg1"/>
                </a:solidFill>
                <a:latin typeface="Times New Roman" panose="02020603050405020304" pitchFamily="18" charset="0"/>
                <a:cs typeface="Times New Roman" panose="02020603050405020304" pitchFamily="18" charset="0"/>
              </a:rPr>
              <a:t>Nation (2000, 21-31) classifies words into high frequency words, specialized vocabulary, and  low frequency words, among which time and energy devoted in teaching and learning should vary.</a:t>
            </a:r>
            <a:endParaRPr lang="zh-CN" altLang="en-US" sz="2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6"/>
          <p:cNvSpPr/>
          <p:nvPr/>
        </p:nvSpPr>
        <p:spPr bwMode="auto">
          <a:xfrm>
            <a:off x="328268" y="2577108"/>
            <a:ext cx="2065338" cy="1787525"/>
          </a:xfrm>
          <a:custGeom>
            <a:avLst/>
            <a:gdLst>
              <a:gd name="T0" fmla="*/ 2143 w 2858"/>
              <a:gd name="T1" fmla="*/ 0 h 2475"/>
              <a:gd name="T2" fmla="*/ 2501 w 2858"/>
              <a:gd name="T3" fmla="*/ 619 h 2475"/>
              <a:gd name="T4" fmla="*/ 2858 w 2858"/>
              <a:gd name="T5" fmla="*/ 1238 h 2475"/>
              <a:gd name="T6" fmla="*/ 2501 w 2858"/>
              <a:gd name="T7" fmla="*/ 1856 h 2475"/>
              <a:gd name="T8" fmla="*/ 2143 w 2858"/>
              <a:gd name="T9" fmla="*/ 2475 h 2475"/>
              <a:gd name="T10" fmla="*/ 1429 w 2858"/>
              <a:gd name="T11" fmla="*/ 2475 h 2475"/>
              <a:gd name="T12" fmla="*/ 714 w 2858"/>
              <a:gd name="T13" fmla="*/ 2475 h 2475"/>
              <a:gd name="T14" fmla="*/ 357 w 2858"/>
              <a:gd name="T15" fmla="*/ 1856 h 2475"/>
              <a:gd name="T16" fmla="*/ 0 w 2858"/>
              <a:gd name="T17" fmla="*/ 1238 h 2475"/>
              <a:gd name="T18" fmla="*/ 357 w 2858"/>
              <a:gd name="T19" fmla="*/ 619 h 2475"/>
              <a:gd name="T20" fmla="*/ 714 w 2858"/>
              <a:gd name="T21" fmla="*/ 0 h 2475"/>
              <a:gd name="T22" fmla="*/ 1429 w 2858"/>
              <a:gd name="T23" fmla="*/ 0 h 2475"/>
              <a:gd name="T24" fmla="*/ 2143 w 2858"/>
              <a:gd name="T25" fmla="*/ 0 h 2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58" h="2475">
                <a:moveTo>
                  <a:pt x="2143" y="0"/>
                </a:moveTo>
                <a:lnTo>
                  <a:pt x="2501" y="619"/>
                </a:lnTo>
                <a:lnTo>
                  <a:pt x="2858" y="1238"/>
                </a:lnTo>
                <a:lnTo>
                  <a:pt x="2501" y="1856"/>
                </a:lnTo>
                <a:lnTo>
                  <a:pt x="2143" y="2475"/>
                </a:lnTo>
                <a:lnTo>
                  <a:pt x="1429" y="2475"/>
                </a:lnTo>
                <a:lnTo>
                  <a:pt x="714" y="2475"/>
                </a:lnTo>
                <a:lnTo>
                  <a:pt x="357" y="1856"/>
                </a:lnTo>
                <a:lnTo>
                  <a:pt x="0" y="1238"/>
                </a:lnTo>
                <a:lnTo>
                  <a:pt x="357" y="619"/>
                </a:lnTo>
                <a:lnTo>
                  <a:pt x="714" y="0"/>
                </a:lnTo>
                <a:lnTo>
                  <a:pt x="1429" y="0"/>
                </a:lnTo>
                <a:lnTo>
                  <a:pt x="2143" y="0"/>
                </a:lnTo>
                <a:close/>
              </a:path>
            </a:pathLst>
          </a:custGeom>
          <a:solidFill>
            <a:schemeClr val="tx1"/>
          </a:solidFill>
          <a:ln w="3810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6" name="Line 7"/>
          <p:cNvSpPr>
            <a:spLocks noChangeShapeType="1"/>
          </p:cNvSpPr>
          <p:nvPr/>
        </p:nvSpPr>
        <p:spPr bwMode="auto">
          <a:xfrm flipV="1">
            <a:off x="1880843" y="1743670"/>
            <a:ext cx="1055688" cy="833438"/>
          </a:xfrm>
          <a:prstGeom prst="line">
            <a:avLst/>
          </a:prstGeom>
          <a:noFill/>
          <a:ln w="9" cap="flat">
            <a:solidFill>
              <a:srgbClr val="2E2C2C"/>
            </a:solidFill>
            <a:prstDash val="solid"/>
            <a:miter lim="800000"/>
            <a:headEnd type="none" w="med" len="me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solidFill>
                <a:schemeClr val="bg1"/>
              </a:solidFill>
            </a:endParaRPr>
          </a:p>
        </p:txBody>
      </p:sp>
      <p:sp>
        <p:nvSpPr>
          <p:cNvPr id="7" name="Line 8"/>
          <p:cNvSpPr>
            <a:spLocks noChangeShapeType="1"/>
          </p:cNvSpPr>
          <p:nvPr/>
        </p:nvSpPr>
        <p:spPr bwMode="auto">
          <a:xfrm flipV="1">
            <a:off x="2392017" y="3474045"/>
            <a:ext cx="549275" cy="0"/>
          </a:xfrm>
          <a:prstGeom prst="line">
            <a:avLst/>
          </a:prstGeom>
          <a:noFill/>
          <a:ln w="9" cap="flat">
            <a:solidFill>
              <a:srgbClr val="2E2C2C"/>
            </a:solidFill>
            <a:prstDash val="solid"/>
            <a:miter lim="800000"/>
            <a:headEnd type="none" w="med" len="me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solidFill>
                <a:schemeClr val="bg1"/>
              </a:solidFill>
            </a:endParaRPr>
          </a:p>
        </p:txBody>
      </p:sp>
      <p:sp>
        <p:nvSpPr>
          <p:cNvPr id="8" name="Rectangle 9"/>
          <p:cNvSpPr>
            <a:spLocks noChangeArrowheads="1"/>
          </p:cNvSpPr>
          <p:nvPr/>
        </p:nvSpPr>
        <p:spPr bwMode="auto">
          <a:xfrm>
            <a:off x="2941293" y="1111845"/>
            <a:ext cx="6194425" cy="1101289"/>
          </a:xfrm>
          <a:prstGeom prst="rect">
            <a:avLst/>
          </a:prstGeom>
          <a:solidFill>
            <a:srgbClr val="FFFFFF"/>
          </a:solidFill>
          <a:ln w="9" cap="flat">
            <a:solidFill>
              <a:schemeClr val="bg2">
                <a:lumMod val="75000"/>
              </a:schemeClr>
            </a:solidFill>
            <a:prstDash val="solid"/>
            <a:miter lim="800000"/>
          </a:ln>
        </p:spPr>
        <p:txBody>
          <a:bodyPr vert="horz" wrap="square" lIns="91440" tIns="45720" rIns="91440" bIns="45720" numCol="1" anchor="t" anchorCtr="0" compatLnSpc="1"/>
          <a:lstStyle/>
          <a:p>
            <a:endParaRPr lang="zh-CN" altLang="en-US">
              <a:solidFill>
                <a:schemeClr val="bg1"/>
              </a:solidFill>
            </a:endParaRPr>
          </a:p>
        </p:txBody>
      </p:sp>
      <p:sp>
        <p:nvSpPr>
          <p:cNvPr id="9" name="Rectangle 10"/>
          <p:cNvSpPr>
            <a:spLocks noChangeArrowheads="1"/>
          </p:cNvSpPr>
          <p:nvPr/>
        </p:nvSpPr>
        <p:spPr bwMode="auto">
          <a:xfrm>
            <a:off x="4247805" y="905470"/>
            <a:ext cx="3581400" cy="422275"/>
          </a:xfrm>
          <a:prstGeom prst="rect">
            <a:avLst/>
          </a:prstGeom>
          <a:solidFill>
            <a:schemeClr val="bg1"/>
          </a:solidFill>
          <a:ln w="1905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10" name="Rectangle 11"/>
          <p:cNvSpPr>
            <a:spLocks noChangeArrowheads="1"/>
          </p:cNvSpPr>
          <p:nvPr/>
        </p:nvSpPr>
        <p:spPr bwMode="auto">
          <a:xfrm>
            <a:off x="2941293" y="2859683"/>
            <a:ext cx="6194425" cy="978336"/>
          </a:xfrm>
          <a:prstGeom prst="rect">
            <a:avLst/>
          </a:prstGeom>
          <a:solidFill>
            <a:srgbClr val="FFFFFF"/>
          </a:solidFill>
          <a:ln w="9" cap="flat">
            <a:solidFill>
              <a:schemeClr val="bg2">
                <a:lumMod val="75000"/>
              </a:schemeClr>
            </a:solidFill>
            <a:prstDash val="solid"/>
            <a:miter lim="800000"/>
          </a:ln>
        </p:spPr>
        <p:txBody>
          <a:bodyPr vert="horz" wrap="square" lIns="91440" tIns="45720" rIns="91440" bIns="45720" numCol="1" anchor="t" anchorCtr="0" compatLnSpc="1"/>
          <a:lstStyle/>
          <a:p>
            <a:endParaRPr lang="zh-CN" altLang="en-US">
              <a:solidFill>
                <a:schemeClr val="bg1"/>
              </a:solidFill>
            </a:endParaRPr>
          </a:p>
        </p:txBody>
      </p:sp>
      <p:sp>
        <p:nvSpPr>
          <p:cNvPr id="11" name="Rectangle 12"/>
          <p:cNvSpPr>
            <a:spLocks noChangeArrowheads="1"/>
          </p:cNvSpPr>
          <p:nvPr/>
        </p:nvSpPr>
        <p:spPr bwMode="auto">
          <a:xfrm>
            <a:off x="4247805" y="2651720"/>
            <a:ext cx="3581400" cy="423863"/>
          </a:xfrm>
          <a:prstGeom prst="rect">
            <a:avLst/>
          </a:prstGeom>
          <a:solidFill>
            <a:schemeClr val="bg1"/>
          </a:solidFill>
          <a:ln w="1905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12" name="Line 13"/>
          <p:cNvSpPr>
            <a:spLocks noChangeShapeType="1"/>
          </p:cNvSpPr>
          <p:nvPr/>
        </p:nvSpPr>
        <p:spPr bwMode="auto">
          <a:xfrm>
            <a:off x="1880843" y="4366220"/>
            <a:ext cx="1055688" cy="833438"/>
          </a:xfrm>
          <a:prstGeom prst="line">
            <a:avLst/>
          </a:prstGeom>
          <a:noFill/>
          <a:ln w="9" cap="flat">
            <a:solidFill>
              <a:srgbClr val="2E2C2C"/>
            </a:solidFill>
            <a:prstDash val="solid"/>
            <a:miter lim="800000"/>
            <a:headEnd type="none" w="med" len="me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solidFill>
                <a:schemeClr val="bg1"/>
              </a:solidFill>
            </a:endParaRPr>
          </a:p>
        </p:txBody>
      </p:sp>
      <p:sp>
        <p:nvSpPr>
          <p:cNvPr id="13" name="Rectangle 14"/>
          <p:cNvSpPr>
            <a:spLocks noChangeArrowheads="1"/>
          </p:cNvSpPr>
          <p:nvPr/>
        </p:nvSpPr>
        <p:spPr bwMode="auto">
          <a:xfrm>
            <a:off x="2970255" y="4278653"/>
            <a:ext cx="6194425" cy="1787525"/>
          </a:xfrm>
          <a:prstGeom prst="rect">
            <a:avLst/>
          </a:prstGeom>
          <a:solidFill>
            <a:srgbClr val="FFFFFF"/>
          </a:solidFill>
          <a:ln w="9" cap="flat">
            <a:solidFill>
              <a:schemeClr val="bg2">
                <a:lumMod val="75000"/>
              </a:schemeClr>
            </a:solidFill>
            <a:prstDash val="solid"/>
            <a:miter lim="800000"/>
          </a:ln>
        </p:spPr>
        <p:txBody>
          <a:bodyPr vert="horz" wrap="square" lIns="91440" tIns="45720" rIns="91440" bIns="45720" numCol="1" anchor="t" anchorCtr="0" compatLnSpc="1"/>
          <a:lstStyle/>
          <a:p>
            <a:endParaRPr lang="zh-CN" altLang="en-US">
              <a:solidFill>
                <a:schemeClr val="bg1"/>
              </a:solidFill>
            </a:endParaRPr>
          </a:p>
        </p:txBody>
      </p:sp>
      <p:sp>
        <p:nvSpPr>
          <p:cNvPr id="14" name="Rectangle 15"/>
          <p:cNvSpPr>
            <a:spLocks noChangeArrowheads="1"/>
          </p:cNvSpPr>
          <p:nvPr/>
        </p:nvSpPr>
        <p:spPr bwMode="auto">
          <a:xfrm>
            <a:off x="4343884" y="4056915"/>
            <a:ext cx="3581400" cy="423863"/>
          </a:xfrm>
          <a:prstGeom prst="rect">
            <a:avLst/>
          </a:prstGeom>
          <a:solidFill>
            <a:schemeClr val="bg1"/>
          </a:solidFill>
          <a:ln w="1905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15" name="TextBox 16"/>
          <p:cNvSpPr txBox="1"/>
          <p:nvPr/>
        </p:nvSpPr>
        <p:spPr>
          <a:xfrm>
            <a:off x="3993061" y="911431"/>
            <a:ext cx="4176463" cy="430887"/>
          </a:xfrm>
          <a:prstGeom prst="rect">
            <a:avLst/>
          </a:prstGeom>
          <a:noFill/>
        </p:spPr>
        <p:txBody>
          <a:bodyPr wrap="square" rtlCol="0">
            <a:spAutoFit/>
          </a:bodyPr>
          <a:lstStyle/>
          <a:p>
            <a:pPr algn="ctr"/>
            <a:r>
              <a:rPr lang="en-US" altLang="zh-CN" sz="2200" b="1" dirty="0">
                <a:solidFill>
                  <a:schemeClr val="bg2"/>
                </a:solidFill>
                <a:latin typeface="Times New Roman" panose="02020603050405020304" pitchFamily="18" charset="0"/>
                <a:ea typeface="+mn-ea"/>
                <a:cs typeface="Times New Roman" panose="02020603050405020304" pitchFamily="18" charset="0"/>
              </a:rPr>
              <a:t>High frequency words </a:t>
            </a:r>
          </a:p>
        </p:txBody>
      </p:sp>
      <p:sp>
        <p:nvSpPr>
          <p:cNvPr id="16" name="TextBox 17"/>
          <p:cNvSpPr txBox="1"/>
          <p:nvPr/>
        </p:nvSpPr>
        <p:spPr>
          <a:xfrm>
            <a:off x="3128170" y="1660159"/>
            <a:ext cx="5760640" cy="584775"/>
          </a:xfrm>
          <a:prstGeom prst="rect">
            <a:avLst/>
          </a:prstGeom>
          <a:noFill/>
        </p:spPr>
        <p:txBody>
          <a:bodyPr wrap="square" rtlCol="0">
            <a:spAutoFit/>
          </a:bodyPr>
          <a:lstStyle/>
          <a:p>
            <a:r>
              <a:rPr lang="en-US" altLang="zh-CN" sz="1600" u="sng" dirty="0">
                <a:solidFill>
                  <a:schemeClr val="bg1"/>
                </a:solidFill>
                <a:latin typeface="Times New Roman" panose="02020603050405020304" pitchFamily="18" charset="0"/>
                <a:ea typeface="+mn-ea"/>
                <a:cs typeface="Times New Roman" panose="02020603050405020304" pitchFamily="18" charset="0"/>
              </a:rPr>
              <a:t>A General Service List of English Words</a:t>
            </a:r>
            <a:r>
              <a:rPr lang="zh-CN" altLang="en-US" sz="1600" dirty="0">
                <a:solidFill>
                  <a:schemeClr val="bg1"/>
                </a:solidFill>
                <a:latin typeface="Times New Roman" panose="02020603050405020304" pitchFamily="18" charset="0"/>
                <a:ea typeface="+mn-ea"/>
                <a:cs typeface="Times New Roman" panose="02020603050405020304" pitchFamily="18" charset="0"/>
              </a:rPr>
              <a:t>：</a:t>
            </a:r>
            <a:r>
              <a:rPr lang="en-US" altLang="zh-CN" sz="1600" dirty="0">
                <a:solidFill>
                  <a:schemeClr val="bg1"/>
                </a:solidFill>
                <a:latin typeface="Times New Roman" panose="02020603050405020304" pitchFamily="18" charset="0"/>
                <a:ea typeface="+mn-ea"/>
                <a:cs typeface="Times New Roman" panose="02020603050405020304" pitchFamily="18" charset="0"/>
              </a:rPr>
              <a:t>2,000 word families </a:t>
            </a:r>
            <a:r>
              <a:rPr lang="zh-CN" altLang="en-US" sz="1600" dirty="0">
                <a:solidFill>
                  <a:schemeClr val="bg1"/>
                </a:solidFill>
                <a:latin typeface="Times New Roman" panose="02020603050405020304" pitchFamily="18" charset="0"/>
                <a:ea typeface="+mn-ea"/>
                <a:cs typeface="Times New Roman" panose="02020603050405020304" pitchFamily="18" charset="0"/>
              </a:rPr>
              <a:t>（</a:t>
            </a:r>
            <a:r>
              <a:rPr lang="en-US" altLang="zh-CN" sz="1600" dirty="0">
                <a:solidFill>
                  <a:schemeClr val="bg1"/>
                </a:solidFill>
                <a:latin typeface="Times New Roman" panose="02020603050405020304" pitchFamily="18" charset="0"/>
                <a:ea typeface="+mn-ea"/>
                <a:cs typeface="Times New Roman" panose="02020603050405020304" pitchFamily="18" charset="0"/>
              </a:rPr>
              <a:t>West, M., 1953</a:t>
            </a:r>
            <a:r>
              <a:rPr lang="zh-CN" altLang="en-US" sz="1600" dirty="0">
                <a:solidFill>
                  <a:schemeClr val="bg1"/>
                </a:solidFill>
                <a:latin typeface="Times New Roman" panose="02020603050405020304" pitchFamily="18" charset="0"/>
                <a:ea typeface="+mn-ea"/>
                <a:cs typeface="Times New Roman" panose="02020603050405020304" pitchFamily="18" charset="0"/>
              </a:rPr>
              <a:t>）</a:t>
            </a:r>
          </a:p>
        </p:txBody>
      </p:sp>
      <p:sp>
        <p:nvSpPr>
          <p:cNvPr id="17" name="TextBox 18"/>
          <p:cNvSpPr txBox="1"/>
          <p:nvPr/>
        </p:nvSpPr>
        <p:spPr>
          <a:xfrm>
            <a:off x="4297604" y="2636018"/>
            <a:ext cx="3531601" cy="430887"/>
          </a:xfrm>
          <a:prstGeom prst="rect">
            <a:avLst/>
          </a:prstGeom>
          <a:noFill/>
        </p:spPr>
        <p:txBody>
          <a:bodyPr wrap="square" rtlCol="0">
            <a:spAutoFit/>
          </a:bodyPr>
          <a:lstStyle/>
          <a:p>
            <a:pPr algn="ctr"/>
            <a:r>
              <a:rPr lang="en-US" altLang="zh-CN" sz="2200" b="1" dirty="0">
                <a:solidFill>
                  <a:schemeClr val="bg2"/>
                </a:solidFill>
                <a:latin typeface="Times New Roman" panose="02020603050405020304" pitchFamily="18" charset="0"/>
                <a:ea typeface="+mn-ea"/>
                <a:cs typeface="Times New Roman" panose="02020603050405020304" pitchFamily="18" charset="0"/>
              </a:rPr>
              <a:t>Specialized vocabulary</a:t>
            </a:r>
          </a:p>
        </p:txBody>
      </p:sp>
      <p:sp>
        <p:nvSpPr>
          <p:cNvPr id="18" name="TextBox 19"/>
          <p:cNvSpPr txBox="1"/>
          <p:nvPr/>
        </p:nvSpPr>
        <p:spPr>
          <a:xfrm>
            <a:off x="3128170" y="3170886"/>
            <a:ext cx="6007547" cy="338554"/>
          </a:xfrm>
          <a:prstGeom prst="rect">
            <a:avLst/>
          </a:prstGeom>
          <a:noFill/>
        </p:spPr>
        <p:txBody>
          <a:bodyPr wrap="square" rtlCol="0">
            <a:spAutoFit/>
          </a:bodyPr>
          <a:lstStyle>
            <a:defPPr>
              <a:defRPr lang="zh-CN"/>
            </a:defPPr>
            <a:lvl1pPr>
              <a:defRPr>
                <a:solidFill>
                  <a:schemeClr val="accent1"/>
                </a:solidFill>
                <a:latin typeface="+mn-ea"/>
                <a:ea typeface="+mn-ea"/>
              </a:defRPr>
            </a:lvl1pPr>
          </a:lstStyle>
          <a:p>
            <a:r>
              <a:rPr lang="en-US" altLang="zh-CN" sz="1600" u="sng" dirty="0">
                <a:solidFill>
                  <a:schemeClr val="bg1"/>
                </a:solidFill>
                <a:latin typeface="Times New Roman" panose="02020603050405020304" pitchFamily="18" charset="0"/>
                <a:cs typeface="Times New Roman" panose="02020603050405020304" pitchFamily="18" charset="0"/>
              </a:rPr>
              <a:t>The Academic Word List</a:t>
            </a:r>
            <a:r>
              <a:rPr lang="zh-CN" altLang="en-US" sz="1600" dirty="0">
                <a:solidFill>
                  <a:schemeClr val="bg1"/>
                </a:solidFill>
                <a:latin typeface="Times New Roman" panose="02020603050405020304" pitchFamily="18" charset="0"/>
                <a:cs typeface="Times New Roman" panose="02020603050405020304" pitchFamily="18" charset="0"/>
              </a:rPr>
              <a:t>：</a:t>
            </a:r>
            <a:r>
              <a:rPr lang="en-US" altLang="zh-CN" sz="1600" dirty="0">
                <a:solidFill>
                  <a:schemeClr val="bg1"/>
                </a:solidFill>
                <a:latin typeface="Times New Roman" panose="02020603050405020304" pitchFamily="18" charset="0"/>
                <a:cs typeface="Times New Roman" panose="02020603050405020304" pitchFamily="18" charset="0"/>
              </a:rPr>
              <a:t>570 word families (Coxhead, A. ,1998)</a:t>
            </a:r>
            <a:endParaRPr lang="zh-CN" altLang="en-US" sz="1600" dirty="0">
              <a:solidFill>
                <a:schemeClr val="bg1"/>
              </a:solidFill>
              <a:latin typeface="Times New Roman" panose="02020603050405020304" pitchFamily="18" charset="0"/>
              <a:cs typeface="Times New Roman" panose="02020603050405020304" pitchFamily="18" charset="0"/>
            </a:endParaRPr>
          </a:p>
        </p:txBody>
      </p:sp>
      <p:sp>
        <p:nvSpPr>
          <p:cNvPr id="19" name="TextBox 20"/>
          <p:cNvSpPr txBox="1"/>
          <p:nvPr/>
        </p:nvSpPr>
        <p:spPr>
          <a:xfrm>
            <a:off x="4437322" y="4004647"/>
            <a:ext cx="3581399" cy="430887"/>
          </a:xfrm>
          <a:prstGeom prst="rect">
            <a:avLst/>
          </a:prstGeom>
          <a:noFill/>
        </p:spPr>
        <p:txBody>
          <a:bodyPr wrap="square" rtlCol="0">
            <a:spAutoFit/>
          </a:bodyPr>
          <a:lstStyle/>
          <a:p>
            <a:pPr algn="ctr"/>
            <a:r>
              <a:rPr lang="en-US" altLang="zh-CN" sz="2200" b="1" dirty="0">
                <a:solidFill>
                  <a:schemeClr val="bg2"/>
                </a:solidFill>
                <a:latin typeface="Times New Roman" panose="02020603050405020304" pitchFamily="18" charset="0"/>
                <a:ea typeface="+mn-ea"/>
                <a:cs typeface="Times New Roman" panose="02020603050405020304" pitchFamily="18" charset="0"/>
              </a:rPr>
              <a:t>Low frequency words</a:t>
            </a:r>
          </a:p>
        </p:txBody>
      </p:sp>
      <p:sp>
        <p:nvSpPr>
          <p:cNvPr id="20" name="TextBox 21"/>
          <p:cNvSpPr txBox="1"/>
          <p:nvPr/>
        </p:nvSpPr>
        <p:spPr>
          <a:xfrm>
            <a:off x="3029968" y="4556326"/>
            <a:ext cx="6203949" cy="1323439"/>
          </a:xfrm>
          <a:prstGeom prst="rect">
            <a:avLst/>
          </a:prstGeom>
          <a:noFill/>
        </p:spPr>
        <p:txBody>
          <a:bodyPr wrap="square" rtlCol="0">
            <a:spAutoFit/>
          </a:bodyPr>
          <a:lstStyle>
            <a:defPPr>
              <a:defRPr lang="zh-CN"/>
            </a:defPPr>
            <a:lvl1pPr>
              <a:defRPr>
                <a:solidFill>
                  <a:schemeClr val="accent1"/>
                </a:solidFill>
                <a:latin typeface="+mn-ea"/>
                <a:ea typeface="+mn-ea"/>
              </a:defRPr>
            </a:lvl1pPr>
          </a:lstStyle>
          <a:p>
            <a:pPr marL="285750" indent="-285750">
              <a:buFont typeface="Wingdings" panose="05000000000000000000" pitchFamily="2" charset="2"/>
              <a:buChar char="Ø"/>
            </a:pPr>
            <a:r>
              <a:rPr lang="en-US" altLang="zh-CN" sz="1600" u="sng" dirty="0">
                <a:solidFill>
                  <a:schemeClr val="bg1"/>
                </a:solidFill>
                <a:latin typeface="Times New Roman" panose="02020603050405020304" pitchFamily="18" charset="0"/>
                <a:cs typeface="Times New Roman" panose="02020603050405020304" pitchFamily="18" charset="0"/>
              </a:rPr>
              <a:t>Webster's Third New International Dictionary </a:t>
            </a:r>
            <a:r>
              <a:rPr lang="en-US" altLang="zh-CN" sz="1600" dirty="0">
                <a:solidFill>
                  <a:schemeClr val="bg1"/>
                </a:solidFill>
                <a:latin typeface="Times New Roman" panose="02020603050405020304" pitchFamily="18" charset="0"/>
                <a:cs typeface="Times New Roman" panose="02020603050405020304" pitchFamily="18" charset="0"/>
              </a:rPr>
              <a:t>: 113,161 words (including base proper words, base compound words, and homographs with unrelated meanings (Gove, 1963)</a:t>
            </a:r>
          </a:p>
          <a:p>
            <a:pPr marL="285750" indent="-285750">
              <a:buFont typeface="Wingdings" panose="05000000000000000000" pitchFamily="2" charset="2"/>
              <a:buChar char="Ø"/>
            </a:pPr>
            <a:r>
              <a:rPr lang="en-US" altLang="zh-CN" sz="1600" u="sng" dirty="0">
                <a:solidFill>
                  <a:schemeClr val="bg1"/>
                </a:solidFill>
                <a:latin typeface="Times New Roman" panose="02020603050405020304" pitchFamily="18" charset="0"/>
                <a:cs typeface="Times New Roman" panose="02020603050405020304" pitchFamily="18" charset="0"/>
              </a:rPr>
              <a:t>The American Heritage Word Frequency Book </a:t>
            </a:r>
            <a:r>
              <a:rPr lang="en-US" altLang="zh-CN" sz="1600" dirty="0">
                <a:solidFill>
                  <a:schemeClr val="bg1"/>
                </a:solidFill>
                <a:latin typeface="Times New Roman" panose="02020603050405020304" pitchFamily="18" charset="0"/>
                <a:cs typeface="Times New Roman" panose="02020603050405020304" pitchFamily="18" charset="0"/>
              </a:rPr>
              <a:t>: 88,533 distinct word families (Carroll, Davies and Richman, 1971)</a:t>
            </a:r>
            <a:endParaRPr lang="zh-CN" altLang="en-US" sz="1600" dirty="0">
              <a:solidFill>
                <a:schemeClr val="bg1"/>
              </a:solidFill>
              <a:latin typeface="Times New Roman" panose="02020603050405020304" pitchFamily="18" charset="0"/>
              <a:cs typeface="Times New Roman" panose="02020603050405020304" pitchFamily="18" charset="0"/>
            </a:endParaRPr>
          </a:p>
        </p:txBody>
      </p:sp>
      <p:sp>
        <p:nvSpPr>
          <p:cNvPr id="21" name="TextBox 22"/>
          <p:cNvSpPr txBox="1"/>
          <p:nvPr/>
        </p:nvSpPr>
        <p:spPr>
          <a:xfrm>
            <a:off x="579769" y="3109582"/>
            <a:ext cx="1636642" cy="646331"/>
          </a:xfrm>
          <a:prstGeom prst="rect">
            <a:avLst/>
          </a:prstGeom>
          <a:noFill/>
        </p:spPr>
        <p:txBody>
          <a:bodyPr wrap="square" rtlCol="0">
            <a:spAutoFit/>
          </a:bodyPr>
          <a:lstStyle/>
          <a:p>
            <a:pPr algn="ctr"/>
            <a:r>
              <a:rPr lang="en-US" altLang="zh-CN" sz="3600" b="1" dirty="0">
                <a:solidFill>
                  <a:schemeClr val="bg2"/>
                </a:solidFill>
                <a:latin typeface="+mn-ea"/>
                <a:ea typeface="+mn-ea"/>
              </a:rPr>
              <a:t>words</a:t>
            </a:r>
          </a:p>
        </p:txBody>
      </p:sp>
      <p:sp>
        <p:nvSpPr>
          <p:cNvPr id="24" name="TextBox 42"/>
          <p:cNvSpPr txBox="1"/>
          <p:nvPr/>
        </p:nvSpPr>
        <p:spPr>
          <a:xfrm>
            <a:off x="863448" y="206387"/>
            <a:ext cx="9808616" cy="492443"/>
          </a:xfrm>
          <a:prstGeom prst="rect">
            <a:avLst/>
          </a:prstGeom>
          <a:noFill/>
          <a:ln>
            <a:noFill/>
          </a:ln>
        </p:spPr>
        <p:txBody>
          <a:bodyPr vert="horz" wrap="square" lIns="0" tIns="0" rIns="0" bIns="0" numCol="1" anchor="t" anchorCtr="0" compatLnSpc="1">
            <a:spAutoFit/>
          </a:bodyPr>
          <a:lstStyle>
            <a:defPPr>
              <a:defRPr lang="zh-CN"/>
            </a:defPPr>
            <a:lvl1pPr marL="0" marR="0" lvl="0" indent="0" defTabSz="914400" eaLnBrk="1" latinLnBrk="0" hangingPunct="1">
              <a:lnSpc>
                <a:spcPct val="100000"/>
              </a:lnSpc>
              <a:buClrTx/>
              <a:buSzTx/>
              <a:buFontTx/>
              <a:buNone/>
              <a:defRPr kumimoji="0" sz="2800" b="1" i="0" u="none" strike="noStrike" cap="none" normalizeH="0" baseline="0">
                <a:ln>
                  <a:noFill/>
                </a:ln>
                <a:effectLst/>
                <a:latin typeface="微软雅黑" panose="020B0503020204020204" pitchFamily="34" charset="-122"/>
                <a:ea typeface="微软雅黑" panose="020B0503020204020204" pitchFamily="34" charset="-122"/>
                <a:cs typeface="宋体" panose="02010600030101010101" pitchFamily="2" charset="-122"/>
              </a:defRPr>
            </a:lvl1pPr>
          </a:lstStyle>
          <a:p>
            <a:r>
              <a:rPr lang="en-US" altLang="zh-CN" sz="3200" b="0" dirty="0">
                <a:solidFill>
                  <a:schemeClr val="bg1"/>
                </a:solidFill>
                <a:latin typeface="Times New Roman" panose="02020603050405020304" pitchFamily="18" charset="0"/>
                <a:cs typeface="Times New Roman" panose="02020603050405020304" pitchFamily="18" charset="0"/>
              </a:rPr>
              <a:t>How many words are there for each group?  </a:t>
            </a:r>
            <a:endParaRPr lang="zh-CN" altLang="en-US" sz="3200" b="0" dirty="0">
              <a:solidFill>
                <a:schemeClr val="bg1"/>
              </a:solidFill>
              <a:latin typeface="Times New Roman" panose="02020603050405020304" pitchFamily="18" charset="0"/>
              <a:cs typeface="Times New Roman" panose="02020603050405020304" pitchFamily="18" charset="0"/>
            </a:endParaRPr>
          </a:p>
        </p:txBody>
      </p:sp>
      <p:sp>
        <p:nvSpPr>
          <p:cNvPr id="25" name="Freeform 5"/>
          <p:cNvSpPr>
            <a:spLocks noEditPoints="1"/>
          </p:cNvSpPr>
          <p:nvPr/>
        </p:nvSpPr>
        <p:spPr bwMode="auto">
          <a:xfrm>
            <a:off x="138444" y="206387"/>
            <a:ext cx="441325" cy="525463"/>
          </a:xfrm>
          <a:custGeom>
            <a:avLst/>
            <a:gdLst>
              <a:gd name="T0" fmla="*/ 269 w 537"/>
              <a:gd name="T1" fmla="*/ 0 h 623"/>
              <a:gd name="T2" fmla="*/ 403 w 537"/>
              <a:gd name="T3" fmla="*/ 78 h 623"/>
              <a:gd name="T4" fmla="*/ 537 w 537"/>
              <a:gd name="T5" fmla="*/ 156 h 623"/>
              <a:gd name="T6" fmla="*/ 537 w 537"/>
              <a:gd name="T7" fmla="*/ 311 h 623"/>
              <a:gd name="T8" fmla="*/ 537 w 537"/>
              <a:gd name="T9" fmla="*/ 467 h 623"/>
              <a:gd name="T10" fmla="*/ 403 w 537"/>
              <a:gd name="T11" fmla="*/ 545 h 623"/>
              <a:gd name="T12" fmla="*/ 269 w 537"/>
              <a:gd name="T13" fmla="*/ 623 h 623"/>
              <a:gd name="T14" fmla="*/ 134 w 537"/>
              <a:gd name="T15" fmla="*/ 545 h 623"/>
              <a:gd name="T16" fmla="*/ 0 w 537"/>
              <a:gd name="T17" fmla="*/ 467 h 623"/>
              <a:gd name="T18" fmla="*/ 0 w 537"/>
              <a:gd name="T19" fmla="*/ 311 h 623"/>
              <a:gd name="T20" fmla="*/ 0 w 537"/>
              <a:gd name="T21" fmla="*/ 156 h 623"/>
              <a:gd name="T22" fmla="*/ 134 w 537"/>
              <a:gd name="T23" fmla="*/ 78 h 623"/>
              <a:gd name="T24" fmla="*/ 269 w 537"/>
              <a:gd name="T25" fmla="*/ 0 h 623"/>
              <a:gd name="T26" fmla="*/ 269 w 537"/>
              <a:gd name="T27" fmla="*/ 53 h 623"/>
              <a:gd name="T28" fmla="*/ 380 w 537"/>
              <a:gd name="T29" fmla="*/ 117 h 623"/>
              <a:gd name="T30" fmla="*/ 492 w 537"/>
              <a:gd name="T31" fmla="*/ 182 h 623"/>
              <a:gd name="T32" fmla="*/ 492 w 537"/>
              <a:gd name="T33" fmla="*/ 311 h 623"/>
              <a:gd name="T34" fmla="*/ 492 w 537"/>
              <a:gd name="T35" fmla="*/ 441 h 623"/>
              <a:gd name="T36" fmla="*/ 380 w 537"/>
              <a:gd name="T37" fmla="*/ 505 h 623"/>
              <a:gd name="T38" fmla="*/ 269 w 537"/>
              <a:gd name="T39" fmla="*/ 570 h 623"/>
              <a:gd name="T40" fmla="*/ 157 w 537"/>
              <a:gd name="T41" fmla="*/ 505 h 623"/>
              <a:gd name="T42" fmla="*/ 46 w 537"/>
              <a:gd name="T43" fmla="*/ 441 h 623"/>
              <a:gd name="T44" fmla="*/ 46 w 537"/>
              <a:gd name="T45" fmla="*/ 311 h 623"/>
              <a:gd name="T46" fmla="*/ 46 w 537"/>
              <a:gd name="T47" fmla="*/ 182 h 623"/>
              <a:gd name="T48" fmla="*/ 157 w 537"/>
              <a:gd name="T49" fmla="*/ 117 h 623"/>
              <a:gd name="T50" fmla="*/ 269 w 537"/>
              <a:gd name="T51" fmla="*/ 53 h 623"/>
              <a:gd name="T52" fmla="*/ 215 w 537"/>
              <a:gd name="T53" fmla="*/ 455 h 623"/>
              <a:gd name="T54" fmla="*/ 367 w 537"/>
              <a:gd name="T55" fmla="*/ 455 h 623"/>
              <a:gd name="T56" fmla="*/ 375 w 537"/>
              <a:gd name="T57" fmla="*/ 463 h 623"/>
              <a:gd name="T58" fmla="*/ 367 w 537"/>
              <a:gd name="T59" fmla="*/ 471 h 623"/>
              <a:gd name="T60" fmla="*/ 215 w 537"/>
              <a:gd name="T61" fmla="*/ 471 h 623"/>
              <a:gd name="T62" fmla="*/ 207 w 537"/>
              <a:gd name="T63" fmla="*/ 463 h 623"/>
              <a:gd name="T64" fmla="*/ 215 w 537"/>
              <a:gd name="T65" fmla="*/ 455 h 623"/>
              <a:gd name="T66" fmla="*/ 218 w 537"/>
              <a:gd name="T67" fmla="*/ 380 h 623"/>
              <a:gd name="T68" fmla="*/ 302 w 537"/>
              <a:gd name="T69" fmla="*/ 242 h 623"/>
              <a:gd name="T70" fmla="*/ 331 w 537"/>
              <a:gd name="T71" fmla="*/ 260 h 623"/>
              <a:gd name="T72" fmla="*/ 248 w 537"/>
              <a:gd name="T73" fmla="*/ 398 h 623"/>
              <a:gd name="T74" fmla="*/ 218 w 537"/>
              <a:gd name="T75" fmla="*/ 380 h 623"/>
              <a:gd name="T76" fmla="*/ 159 w 537"/>
              <a:gd name="T77" fmla="*/ 344 h 623"/>
              <a:gd name="T78" fmla="*/ 243 w 537"/>
              <a:gd name="T79" fmla="*/ 207 h 623"/>
              <a:gd name="T80" fmla="*/ 272 w 537"/>
              <a:gd name="T81" fmla="*/ 224 h 623"/>
              <a:gd name="T82" fmla="*/ 189 w 537"/>
              <a:gd name="T83" fmla="*/ 362 h 623"/>
              <a:gd name="T84" fmla="*/ 159 w 537"/>
              <a:gd name="T85" fmla="*/ 344 h 623"/>
              <a:gd name="T86" fmla="*/ 146 w 537"/>
              <a:gd name="T87" fmla="*/ 456 h 623"/>
              <a:gd name="T88" fmla="*/ 154 w 537"/>
              <a:gd name="T89" fmla="*/ 387 h 623"/>
              <a:gd name="T90" fmla="*/ 211 w 537"/>
              <a:gd name="T91" fmla="*/ 422 h 623"/>
              <a:gd name="T92" fmla="*/ 155 w 537"/>
              <a:gd name="T93" fmla="*/ 461 h 623"/>
              <a:gd name="T94" fmla="*/ 146 w 537"/>
              <a:gd name="T95" fmla="*/ 456 h 623"/>
              <a:gd name="T96" fmla="*/ 266 w 537"/>
              <a:gd name="T97" fmla="*/ 168 h 623"/>
              <a:gd name="T98" fmla="*/ 253 w 537"/>
              <a:gd name="T99" fmla="*/ 188 h 623"/>
              <a:gd name="T100" fmla="*/ 342 w 537"/>
              <a:gd name="T101" fmla="*/ 242 h 623"/>
              <a:gd name="T102" fmla="*/ 354 w 537"/>
              <a:gd name="T103" fmla="*/ 222 h 623"/>
              <a:gd name="T104" fmla="*/ 266 w 537"/>
              <a:gd name="T105" fmla="*/ 168 h 623"/>
              <a:gd name="T106" fmla="*/ 285 w 537"/>
              <a:gd name="T107" fmla="*/ 138 h 623"/>
              <a:gd name="T108" fmla="*/ 311 w 537"/>
              <a:gd name="T109" fmla="*/ 131 h 623"/>
              <a:gd name="T110" fmla="*/ 366 w 537"/>
              <a:gd name="T111" fmla="*/ 165 h 623"/>
              <a:gd name="T112" fmla="*/ 373 w 537"/>
              <a:gd name="T113" fmla="*/ 191 h 623"/>
              <a:gd name="T114" fmla="*/ 365 w 537"/>
              <a:gd name="T115" fmla="*/ 204 h 623"/>
              <a:gd name="T116" fmla="*/ 277 w 537"/>
              <a:gd name="T117" fmla="*/ 150 h 623"/>
              <a:gd name="T118" fmla="*/ 285 w 537"/>
              <a:gd name="T119" fmla="*/ 138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37" h="623">
                <a:moveTo>
                  <a:pt x="269" y="0"/>
                </a:moveTo>
                <a:lnTo>
                  <a:pt x="403" y="78"/>
                </a:lnTo>
                <a:lnTo>
                  <a:pt x="537" y="156"/>
                </a:lnTo>
                <a:lnTo>
                  <a:pt x="537" y="311"/>
                </a:lnTo>
                <a:lnTo>
                  <a:pt x="537" y="467"/>
                </a:lnTo>
                <a:lnTo>
                  <a:pt x="403" y="545"/>
                </a:lnTo>
                <a:lnTo>
                  <a:pt x="269" y="623"/>
                </a:lnTo>
                <a:lnTo>
                  <a:pt x="134" y="545"/>
                </a:lnTo>
                <a:lnTo>
                  <a:pt x="0" y="467"/>
                </a:lnTo>
                <a:lnTo>
                  <a:pt x="0" y="311"/>
                </a:lnTo>
                <a:lnTo>
                  <a:pt x="0" y="156"/>
                </a:lnTo>
                <a:lnTo>
                  <a:pt x="134" y="78"/>
                </a:lnTo>
                <a:lnTo>
                  <a:pt x="269" y="0"/>
                </a:lnTo>
                <a:close/>
                <a:moveTo>
                  <a:pt x="269" y="53"/>
                </a:moveTo>
                <a:lnTo>
                  <a:pt x="380" y="117"/>
                </a:lnTo>
                <a:lnTo>
                  <a:pt x="492" y="182"/>
                </a:lnTo>
                <a:lnTo>
                  <a:pt x="492" y="311"/>
                </a:lnTo>
                <a:lnTo>
                  <a:pt x="492" y="441"/>
                </a:lnTo>
                <a:lnTo>
                  <a:pt x="380" y="505"/>
                </a:lnTo>
                <a:lnTo>
                  <a:pt x="269" y="570"/>
                </a:lnTo>
                <a:lnTo>
                  <a:pt x="157" y="505"/>
                </a:lnTo>
                <a:lnTo>
                  <a:pt x="46" y="441"/>
                </a:lnTo>
                <a:lnTo>
                  <a:pt x="46" y="311"/>
                </a:lnTo>
                <a:lnTo>
                  <a:pt x="46" y="182"/>
                </a:lnTo>
                <a:lnTo>
                  <a:pt x="157" y="117"/>
                </a:lnTo>
                <a:lnTo>
                  <a:pt x="269" y="53"/>
                </a:lnTo>
                <a:close/>
                <a:moveTo>
                  <a:pt x="215" y="455"/>
                </a:moveTo>
                <a:lnTo>
                  <a:pt x="367" y="455"/>
                </a:lnTo>
                <a:cubicBezTo>
                  <a:pt x="371" y="455"/>
                  <a:pt x="375" y="458"/>
                  <a:pt x="375" y="463"/>
                </a:cubicBezTo>
                <a:cubicBezTo>
                  <a:pt x="375" y="467"/>
                  <a:pt x="371" y="471"/>
                  <a:pt x="367" y="471"/>
                </a:cubicBezTo>
                <a:lnTo>
                  <a:pt x="215" y="471"/>
                </a:lnTo>
                <a:cubicBezTo>
                  <a:pt x="211" y="471"/>
                  <a:pt x="207" y="467"/>
                  <a:pt x="207" y="463"/>
                </a:cubicBezTo>
                <a:cubicBezTo>
                  <a:pt x="207" y="458"/>
                  <a:pt x="211" y="455"/>
                  <a:pt x="215" y="455"/>
                </a:cubicBezTo>
                <a:close/>
                <a:moveTo>
                  <a:pt x="218" y="380"/>
                </a:moveTo>
                <a:lnTo>
                  <a:pt x="302" y="242"/>
                </a:lnTo>
                <a:lnTo>
                  <a:pt x="331" y="260"/>
                </a:lnTo>
                <a:lnTo>
                  <a:pt x="248" y="398"/>
                </a:lnTo>
                <a:lnTo>
                  <a:pt x="218" y="380"/>
                </a:lnTo>
                <a:close/>
                <a:moveTo>
                  <a:pt x="159" y="344"/>
                </a:moveTo>
                <a:lnTo>
                  <a:pt x="243" y="207"/>
                </a:lnTo>
                <a:lnTo>
                  <a:pt x="272" y="224"/>
                </a:lnTo>
                <a:lnTo>
                  <a:pt x="189" y="362"/>
                </a:lnTo>
                <a:lnTo>
                  <a:pt x="159" y="344"/>
                </a:lnTo>
                <a:close/>
                <a:moveTo>
                  <a:pt x="146" y="456"/>
                </a:moveTo>
                <a:lnTo>
                  <a:pt x="154" y="387"/>
                </a:lnTo>
                <a:lnTo>
                  <a:pt x="211" y="422"/>
                </a:lnTo>
                <a:lnTo>
                  <a:pt x="155" y="461"/>
                </a:lnTo>
                <a:cubicBezTo>
                  <a:pt x="149" y="465"/>
                  <a:pt x="145" y="463"/>
                  <a:pt x="146" y="456"/>
                </a:cubicBezTo>
                <a:close/>
                <a:moveTo>
                  <a:pt x="266" y="168"/>
                </a:moveTo>
                <a:lnTo>
                  <a:pt x="253" y="188"/>
                </a:lnTo>
                <a:lnTo>
                  <a:pt x="342" y="242"/>
                </a:lnTo>
                <a:lnTo>
                  <a:pt x="354" y="222"/>
                </a:lnTo>
                <a:lnTo>
                  <a:pt x="266" y="168"/>
                </a:lnTo>
                <a:close/>
                <a:moveTo>
                  <a:pt x="285" y="138"/>
                </a:moveTo>
                <a:cubicBezTo>
                  <a:pt x="290" y="129"/>
                  <a:pt x="302" y="126"/>
                  <a:pt x="311" y="131"/>
                </a:cubicBezTo>
                <a:lnTo>
                  <a:pt x="366" y="165"/>
                </a:lnTo>
                <a:cubicBezTo>
                  <a:pt x="375" y="170"/>
                  <a:pt x="378" y="182"/>
                  <a:pt x="373" y="191"/>
                </a:cubicBezTo>
                <a:lnTo>
                  <a:pt x="365" y="204"/>
                </a:lnTo>
                <a:lnTo>
                  <a:pt x="277" y="150"/>
                </a:lnTo>
                <a:lnTo>
                  <a:pt x="285" y="138"/>
                </a:ln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endParaRPr>
          </a:p>
        </p:txBody>
      </p:sp>
      <p:cxnSp>
        <p:nvCxnSpPr>
          <p:cNvPr id="27" name="直接连接符 26"/>
          <p:cNvCxnSpPr/>
          <p:nvPr/>
        </p:nvCxnSpPr>
        <p:spPr bwMode="auto">
          <a:xfrm>
            <a:off x="410543" y="692696"/>
            <a:ext cx="9569060" cy="0"/>
          </a:xfrm>
          <a:prstGeom prst="line">
            <a:avLst/>
          </a:prstGeom>
          <a:solidFill>
            <a:schemeClr val="accent1"/>
          </a:solidFill>
          <a:ln w="9525" cap="flat" cmpd="sng" algn="ctr">
            <a:solidFill>
              <a:schemeClr val="bg1">
                <a:lumMod val="60000"/>
                <a:lumOff val="40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文本框 22">
            <a:extLst>
              <a:ext uri="{FF2B5EF4-FFF2-40B4-BE49-F238E27FC236}">
                <a16:creationId xmlns:a16="http://schemas.microsoft.com/office/drawing/2014/main" id="{2228F9E7-6F86-47A4-BDAC-2C1ACFD401EB}"/>
              </a:ext>
            </a:extLst>
          </p:cNvPr>
          <p:cNvSpPr txBox="1"/>
          <p:nvPr/>
        </p:nvSpPr>
        <p:spPr>
          <a:xfrm>
            <a:off x="5405477" y="6194060"/>
            <a:ext cx="1266055" cy="338554"/>
          </a:xfrm>
          <a:prstGeom prst="rect">
            <a:avLst/>
          </a:prstGeom>
          <a:noFill/>
        </p:spPr>
        <p:txBody>
          <a:bodyPr wrap="square">
            <a:spAutoFit/>
          </a:bodyPr>
          <a:lstStyle/>
          <a:p>
            <a:r>
              <a:rPr lang="en-US" altLang="zh-CN" sz="1600" dirty="0">
                <a:solidFill>
                  <a:schemeClr val="bg1"/>
                </a:solidFill>
                <a:latin typeface="Times New Roman" panose="02020603050405020304" pitchFamily="18" charset="0"/>
                <a:cs typeface="Times New Roman" panose="02020603050405020304" pitchFamily="18" charset="0"/>
              </a:rPr>
              <a:t>Nation (2000)</a:t>
            </a:r>
            <a:endParaRPr lang="zh-CN" altLang="en-US" sz="1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903628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49D66E2-1C3C-4420-B7EA-41CBB24EF98D}"/>
              </a:ext>
            </a:extLst>
          </p:cNvPr>
          <p:cNvSpPr>
            <a:spLocks noGrp="1"/>
          </p:cNvSpPr>
          <p:nvPr>
            <p:ph type="title"/>
          </p:nvPr>
        </p:nvSpPr>
        <p:spPr>
          <a:xfrm>
            <a:off x="266527" y="2276872"/>
            <a:ext cx="4536504" cy="635000"/>
          </a:xfrm>
        </p:spPr>
        <p:txBody>
          <a:bodyPr/>
          <a:lstStyle/>
          <a:p>
            <a:br>
              <a:rPr lang="en-US" altLang="zh-CN" sz="3200" b="1" dirty="0"/>
            </a:br>
            <a:r>
              <a:rPr lang="en-US" altLang="zh-CN" sz="3200" b="1" dirty="0"/>
              <a:t>Key points about the three categorizations of words</a:t>
            </a:r>
            <a:endParaRPr lang="zh-CN" altLang="en-US" sz="3200" b="1" dirty="0"/>
          </a:p>
        </p:txBody>
      </p:sp>
      <p:sp>
        <p:nvSpPr>
          <p:cNvPr id="3" name="内容占位符 2">
            <a:extLst>
              <a:ext uri="{FF2B5EF4-FFF2-40B4-BE49-F238E27FC236}">
                <a16:creationId xmlns:a16="http://schemas.microsoft.com/office/drawing/2014/main" id="{C6A28BBE-0053-44DC-BB06-287DE510F9C6}"/>
              </a:ext>
            </a:extLst>
          </p:cNvPr>
          <p:cNvSpPr>
            <a:spLocks noGrp="1"/>
          </p:cNvSpPr>
          <p:nvPr>
            <p:ph idx="1"/>
          </p:nvPr>
        </p:nvSpPr>
        <p:spPr>
          <a:xfrm>
            <a:off x="4803031" y="548680"/>
            <a:ext cx="6120680" cy="3744416"/>
          </a:xfrm>
        </p:spPr>
        <p:txBody>
          <a:bodyPr/>
          <a:lstStyle/>
          <a:p>
            <a:pPr>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High frequency words are much more useful than others. (Goulden, Nation and Read, 1990; Zechmeister, E., Chronis, A., Cull, W., </a:t>
            </a:r>
            <a:r>
              <a:rPr lang="en-US" altLang="zh-CN" sz="2400" dirty="0" err="1">
                <a:latin typeface="Times New Roman" panose="02020603050405020304" pitchFamily="18" charset="0"/>
                <a:cs typeface="Times New Roman" panose="02020603050405020304" pitchFamily="18" charset="0"/>
              </a:rPr>
              <a:t>D'Anna</a:t>
            </a:r>
            <a:r>
              <a:rPr lang="en-US" altLang="zh-CN" sz="2400" dirty="0">
                <a:latin typeface="Times New Roman" panose="02020603050405020304" pitchFamily="18" charset="0"/>
                <a:cs typeface="Times New Roman" panose="02020603050405020304" pitchFamily="18" charset="0"/>
              </a:rPr>
              <a:t>, C. and Healy, N., 1995) </a:t>
            </a:r>
          </a:p>
          <a:p>
            <a:pPr>
              <a:buFont typeface="Wingdings" panose="05000000000000000000" pitchFamily="2" charset="2"/>
              <a:buChar char="Ø"/>
            </a:pPr>
            <a:endParaRPr lang="en-US" altLang="zh-CN"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The Academic Word List (Coxhead, A. ,1998) is a very important specialized vocabulary for second language learners aiming at doing academic study in English.</a:t>
            </a:r>
          </a:p>
          <a:p>
            <a:pPr>
              <a:buFont typeface="Wingdings" panose="05000000000000000000" pitchFamily="2" charset="2"/>
              <a:buChar char="Ø"/>
            </a:pPr>
            <a:endParaRPr lang="en-US" altLang="zh-CN"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It is very important that learners continue to increase their vocabulary size even though they are not necessary to devote most of their time on low frequency words. (Nation, 2000) </a:t>
            </a:r>
          </a:p>
          <a:p>
            <a:pPr>
              <a:buFont typeface="Wingdings" panose="05000000000000000000" pitchFamily="2" charset="2"/>
              <a:buChar char="Ø"/>
            </a:pPr>
            <a:endParaRPr lang="en-US" altLang="zh-CN"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endParaRPr lang="en-US" altLang="zh-CN" sz="2400" dirty="0">
              <a:latin typeface="Times New Roman" panose="02020603050405020304" pitchFamily="18" charset="0"/>
              <a:cs typeface="Times New Roman" panose="02020603050405020304" pitchFamily="18" charset="0"/>
            </a:endParaRPr>
          </a:p>
          <a:p>
            <a:pPr marL="0" indent="0">
              <a:buNone/>
            </a:pPr>
            <a:endParaRPr lang="en-US" altLang="zh-CN" dirty="0"/>
          </a:p>
          <a:p>
            <a:pPr marL="0" indent="0">
              <a:buNone/>
            </a:pPr>
            <a:endParaRPr lang="en-US" altLang="zh-CN" dirty="0"/>
          </a:p>
          <a:p>
            <a:pPr marL="0" indent="0">
              <a:buNone/>
            </a:pPr>
            <a:endParaRPr lang="en-US" altLang="zh-CN" dirty="0"/>
          </a:p>
          <a:p>
            <a:pPr marL="0" indent="0">
              <a:buNone/>
            </a:pPr>
            <a:endParaRPr lang="zh-CN" altLang="en-US" dirty="0"/>
          </a:p>
        </p:txBody>
      </p:sp>
    </p:spTree>
    <p:extLst>
      <p:ext uri="{BB962C8B-B14F-4D97-AF65-F5344CB8AC3E}">
        <p14:creationId xmlns:p14="http://schemas.microsoft.com/office/powerpoint/2010/main" val="3820485401"/>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1">
            <a:extLst>
              <a:ext uri="{FF2B5EF4-FFF2-40B4-BE49-F238E27FC236}">
                <a16:creationId xmlns:a16="http://schemas.microsoft.com/office/drawing/2014/main" id="{DAE7CC98-8A38-4A0B-961D-05312E293559}"/>
              </a:ext>
            </a:extLst>
          </p:cNvPr>
          <p:cNvSpPr>
            <a:spLocks noGrp="1"/>
          </p:cNvSpPr>
          <p:nvPr>
            <p:ph idx="1"/>
          </p:nvPr>
        </p:nvSpPr>
        <p:spPr>
          <a:xfrm>
            <a:off x="4875039" y="2420888"/>
            <a:ext cx="5976664" cy="1728192"/>
          </a:xfrm>
        </p:spPr>
        <p:txBody>
          <a:bodyPr/>
          <a:lstStyle/>
          <a:p>
            <a:pPr marL="0" indent="0">
              <a:buNone/>
            </a:pPr>
            <a:r>
              <a:rPr lang="en-US" altLang="zh-CN" sz="2800" b="1" dirty="0">
                <a:latin typeface="Times New Roman" panose="02020603050405020304" pitchFamily="18" charset="0"/>
                <a:cs typeface="Times New Roman" panose="02020603050405020304" pitchFamily="18" charset="0"/>
              </a:rPr>
              <a:t>With such a huge vocabulary size, effectively employing vocabulary learning strategies are vital. </a:t>
            </a:r>
            <a:endParaRPr lang="zh-CN" altLang="en-US" sz="2800" b="1" dirty="0">
              <a:latin typeface="Times New Roman" panose="02020603050405020304" pitchFamily="18" charset="0"/>
              <a:cs typeface="Times New Roman" panose="02020603050405020304" pitchFamily="18" charset="0"/>
            </a:endParaRPr>
          </a:p>
        </p:txBody>
      </p:sp>
      <p:pic>
        <p:nvPicPr>
          <p:cNvPr id="7" name="图片 6">
            <a:extLst>
              <a:ext uri="{FF2B5EF4-FFF2-40B4-BE49-F238E27FC236}">
                <a16:creationId xmlns:a16="http://schemas.microsoft.com/office/drawing/2014/main" id="{AA71AB48-CB9E-4267-B686-1631C22FC8A9}"/>
              </a:ext>
            </a:extLst>
          </p:cNvPr>
          <p:cNvPicPr>
            <a:picLocks noChangeAspect="1"/>
          </p:cNvPicPr>
          <p:nvPr/>
        </p:nvPicPr>
        <p:blipFill>
          <a:blip r:embed="rId2"/>
          <a:stretch>
            <a:fillRect/>
          </a:stretch>
        </p:blipFill>
        <p:spPr>
          <a:xfrm>
            <a:off x="832644" y="1124744"/>
            <a:ext cx="3106291" cy="4293512"/>
          </a:xfrm>
          <a:prstGeom prst="rect">
            <a:avLst/>
          </a:prstGeom>
        </p:spPr>
      </p:pic>
    </p:spTree>
    <p:extLst>
      <p:ext uri="{BB962C8B-B14F-4D97-AF65-F5344CB8AC3E}">
        <p14:creationId xmlns:p14="http://schemas.microsoft.com/office/powerpoint/2010/main" val="1637588479"/>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2" name="Freeform 5"/>
          <p:cNvSpPr>
            <a:spLocks noEditPoints="1"/>
          </p:cNvSpPr>
          <p:nvPr/>
        </p:nvSpPr>
        <p:spPr bwMode="auto">
          <a:xfrm>
            <a:off x="774069" y="1972217"/>
            <a:ext cx="2142648" cy="2483438"/>
          </a:xfrm>
          <a:custGeom>
            <a:avLst/>
            <a:gdLst>
              <a:gd name="T0" fmla="*/ 993 w 1986"/>
              <a:gd name="T1" fmla="*/ 0 h 2293"/>
              <a:gd name="T2" fmla="*/ 1489 w 1986"/>
              <a:gd name="T3" fmla="*/ 287 h 2293"/>
              <a:gd name="T4" fmla="*/ 1986 w 1986"/>
              <a:gd name="T5" fmla="*/ 573 h 2293"/>
              <a:gd name="T6" fmla="*/ 1986 w 1986"/>
              <a:gd name="T7" fmla="*/ 1146 h 2293"/>
              <a:gd name="T8" fmla="*/ 1986 w 1986"/>
              <a:gd name="T9" fmla="*/ 1720 h 2293"/>
              <a:gd name="T10" fmla="*/ 1489 w 1986"/>
              <a:gd name="T11" fmla="*/ 2006 h 2293"/>
              <a:gd name="T12" fmla="*/ 993 w 1986"/>
              <a:gd name="T13" fmla="*/ 2293 h 2293"/>
              <a:gd name="T14" fmla="*/ 496 w 1986"/>
              <a:gd name="T15" fmla="*/ 2006 h 2293"/>
              <a:gd name="T16" fmla="*/ 0 w 1986"/>
              <a:gd name="T17" fmla="*/ 1720 h 2293"/>
              <a:gd name="T18" fmla="*/ 0 w 1986"/>
              <a:gd name="T19" fmla="*/ 1146 h 2293"/>
              <a:gd name="T20" fmla="*/ 0 w 1986"/>
              <a:gd name="T21" fmla="*/ 573 h 2293"/>
              <a:gd name="T22" fmla="*/ 496 w 1986"/>
              <a:gd name="T23" fmla="*/ 287 h 2293"/>
              <a:gd name="T24" fmla="*/ 993 w 1986"/>
              <a:gd name="T25" fmla="*/ 0 h 2293"/>
              <a:gd name="T26" fmla="*/ 993 w 1986"/>
              <a:gd name="T27" fmla="*/ 194 h 2293"/>
              <a:gd name="T28" fmla="*/ 1405 w 1986"/>
              <a:gd name="T29" fmla="*/ 432 h 2293"/>
              <a:gd name="T30" fmla="*/ 1817 w 1986"/>
              <a:gd name="T31" fmla="*/ 670 h 2293"/>
              <a:gd name="T32" fmla="*/ 1817 w 1986"/>
              <a:gd name="T33" fmla="*/ 1146 h 2293"/>
              <a:gd name="T34" fmla="*/ 1817 w 1986"/>
              <a:gd name="T35" fmla="*/ 1622 h 2293"/>
              <a:gd name="T36" fmla="*/ 1405 w 1986"/>
              <a:gd name="T37" fmla="*/ 1860 h 2293"/>
              <a:gd name="T38" fmla="*/ 993 w 1986"/>
              <a:gd name="T39" fmla="*/ 2098 h 2293"/>
              <a:gd name="T40" fmla="*/ 581 w 1986"/>
              <a:gd name="T41" fmla="*/ 1860 h 2293"/>
              <a:gd name="T42" fmla="*/ 168 w 1986"/>
              <a:gd name="T43" fmla="*/ 1622 h 2293"/>
              <a:gd name="T44" fmla="*/ 168 w 1986"/>
              <a:gd name="T45" fmla="*/ 1146 h 2293"/>
              <a:gd name="T46" fmla="*/ 168 w 1986"/>
              <a:gd name="T47" fmla="*/ 670 h 2293"/>
              <a:gd name="T48" fmla="*/ 581 w 1986"/>
              <a:gd name="T49" fmla="*/ 432 h 2293"/>
              <a:gd name="T50" fmla="*/ 993 w 1986"/>
              <a:gd name="T51" fmla="*/ 194 h 22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986" h="2293">
                <a:moveTo>
                  <a:pt x="993" y="0"/>
                </a:moveTo>
                <a:lnTo>
                  <a:pt x="1489" y="287"/>
                </a:lnTo>
                <a:lnTo>
                  <a:pt x="1986" y="573"/>
                </a:lnTo>
                <a:lnTo>
                  <a:pt x="1986" y="1146"/>
                </a:lnTo>
                <a:lnTo>
                  <a:pt x="1986" y="1720"/>
                </a:lnTo>
                <a:lnTo>
                  <a:pt x="1489" y="2006"/>
                </a:lnTo>
                <a:lnTo>
                  <a:pt x="993" y="2293"/>
                </a:lnTo>
                <a:lnTo>
                  <a:pt x="496" y="2006"/>
                </a:lnTo>
                <a:lnTo>
                  <a:pt x="0" y="1720"/>
                </a:lnTo>
                <a:lnTo>
                  <a:pt x="0" y="1146"/>
                </a:lnTo>
                <a:lnTo>
                  <a:pt x="0" y="573"/>
                </a:lnTo>
                <a:lnTo>
                  <a:pt x="496" y="287"/>
                </a:lnTo>
                <a:lnTo>
                  <a:pt x="993" y="0"/>
                </a:lnTo>
                <a:close/>
                <a:moveTo>
                  <a:pt x="993" y="194"/>
                </a:moveTo>
                <a:lnTo>
                  <a:pt x="1405" y="432"/>
                </a:lnTo>
                <a:lnTo>
                  <a:pt x="1817" y="670"/>
                </a:lnTo>
                <a:lnTo>
                  <a:pt x="1817" y="1146"/>
                </a:lnTo>
                <a:lnTo>
                  <a:pt x="1817" y="1622"/>
                </a:lnTo>
                <a:lnTo>
                  <a:pt x="1405" y="1860"/>
                </a:lnTo>
                <a:lnTo>
                  <a:pt x="993" y="2098"/>
                </a:lnTo>
                <a:lnTo>
                  <a:pt x="581" y="1860"/>
                </a:lnTo>
                <a:lnTo>
                  <a:pt x="168" y="1622"/>
                </a:lnTo>
                <a:lnTo>
                  <a:pt x="168" y="1146"/>
                </a:lnTo>
                <a:lnTo>
                  <a:pt x="168" y="670"/>
                </a:lnTo>
                <a:lnTo>
                  <a:pt x="581" y="432"/>
                </a:lnTo>
                <a:lnTo>
                  <a:pt x="993" y="194"/>
                </a:lnTo>
                <a:close/>
              </a:path>
            </a:pathLst>
          </a:custGeom>
          <a:solidFill>
            <a:schemeClr val="bg2"/>
          </a:solidFill>
          <a:ln>
            <a:noFill/>
          </a:ln>
        </p:spPr>
        <p:txBody>
          <a:bodyPr vert="horz" wrap="square" lIns="91440" tIns="45720" rIns="91440" bIns="45720" numCol="1" anchor="t" anchorCtr="0" compatLnSpc="1"/>
          <a:lstStyle/>
          <a:p>
            <a:endParaRPr lang="zh-CN" altLang="en-US">
              <a:solidFill>
                <a:schemeClr val="bg2"/>
              </a:solidFill>
            </a:endParaRPr>
          </a:p>
        </p:txBody>
      </p:sp>
      <p:sp>
        <p:nvSpPr>
          <p:cNvPr id="42" name="Freeform 21"/>
          <p:cNvSpPr>
            <a:spLocks noEditPoints="1"/>
          </p:cNvSpPr>
          <p:nvPr/>
        </p:nvSpPr>
        <p:spPr bwMode="auto">
          <a:xfrm>
            <a:off x="1124421" y="2647011"/>
            <a:ext cx="1204580" cy="1218260"/>
          </a:xfrm>
          <a:custGeom>
            <a:avLst/>
            <a:gdLst>
              <a:gd name="T0" fmla="*/ 429 w 563"/>
              <a:gd name="T1" fmla="*/ 130 h 595"/>
              <a:gd name="T2" fmla="*/ 419 w 563"/>
              <a:gd name="T3" fmla="*/ 63 h 595"/>
              <a:gd name="T4" fmla="*/ 460 w 563"/>
              <a:gd name="T5" fmla="*/ 170 h 595"/>
              <a:gd name="T6" fmla="*/ 229 w 563"/>
              <a:gd name="T7" fmla="*/ 200 h 595"/>
              <a:gd name="T8" fmla="*/ 460 w 563"/>
              <a:gd name="T9" fmla="*/ 170 h 595"/>
              <a:gd name="T10" fmla="*/ 229 w 563"/>
              <a:gd name="T11" fmla="*/ 234 h 595"/>
              <a:gd name="T12" fmla="*/ 460 w 563"/>
              <a:gd name="T13" fmla="*/ 264 h 595"/>
              <a:gd name="T14" fmla="*/ 460 w 563"/>
              <a:gd name="T15" fmla="*/ 303 h 595"/>
              <a:gd name="T16" fmla="*/ 384 w 563"/>
              <a:gd name="T17" fmla="*/ 333 h 595"/>
              <a:gd name="T18" fmla="*/ 460 w 563"/>
              <a:gd name="T19" fmla="*/ 303 h 595"/>
              <a:gd name="T20" fmla="*/ 229 w 563"/>
              <a:gd name="T21" fmla="*/ 104 h 595"/>
              <a:gd name="T22" fmla="*/ 359 w 563"/>
              <a:gd name="T23" fmla="*/ 134 h 595"/>
              <a:gd name="T24" fmla="*/ 174 w 563"/>
              <a:gd name="T25" fmla="*/ 490 h 595"/>
              <a:gd name="T26" fmla="*/ 265 w 563"/>
              <a:gd name="T27" fmla="*/ 438 h 595"/>
              <a:gd name="T28" fmla="*/ 174 w 563"/>
              <a:gd name="T29" fmla="*/ 490 h 595"/>
              <a:gd name="T30" fmla="*/ 113 w 563"/>
              <a:gd name="T31" fmla="*/ 402 h 595"/>
              <a:gd name="T32" fmla="*/ 208 w 563"/>
              <a:gd name="T33" fmla="*/ 448 h 595"/>
              <a:gd name="T34" fmla="*/ 219 w 563"/>
              <a:gd name="T35" fmla="*/ 341 h 595"/>
              <a:gd name="T36" fmla="*/ 98 w 563"/>
              <a:gd name="T37" fmla="*/ 252 h 595"/>
              <a:gd name="T38" fmla="*/ 63 w 563"/>
              <a:gd name="T39" fmla="*/ 192 h 595"/>
              <a:gd name="T40" fmla="*/ 7 w 563"/>
              <a:gd name="T41" fmla="*/ 249 h 595"/>
              <a:gd name="T42" fmla="*/ 73 w 563"/>
              <a:gd name="T43" fmla="*/ 408 h 595"/>
              <a:gd name="T44" fmla="*/ 35 w 563"/>
              <a:gd name="T45" fmla="*/ 286 h 595"/>
              <a:gd name="T46" fmla="*/ 49 w 563"/>
              <a:gd name="T47" fmla="*/ 252 h 595"/>
              <a:gd name="T48" fmla="*/ 122 w 563"/>
              <a:gd name="T49" fmla="*/ 210 h 595"/>
              <a:gd name="T50" fmla="*/ 439 w 563"/>
              <a:gd name="T51" fmla="*/ 0 h 595"/>
              <a:gd name="T52" fmla="*/ 133 w 563"/>
              <a:gd name="T53" fmla="*/ 78 h 595"/>
              <a:gd name="T54" fmla="*/ 192 w 563"/>
              <a:gd name="T55" fmla="*/ 247 h 595"/>
              <a:gd name="T56" fmla="*/ 211 w 563"/>
              <a:gd name="T57" fmla="*/ 59 h 595"/>
              <a:gd name="T58" fmla="*/ 392 w 563"/>
              <a:gd name="T59" fmla="*/ 142 h 595"/>
              <a:gd name="T60" fmla="*/ 504 w 563"/>
              <a:gd name="T61" fmla="*/ 157 h 595"/>
              <a:gd name="T62" fmla="*/ 484 w 563"/>
              <a:gd name="T63" fmla="*/ 465 h 595"/>
              <a:gd name="T64" fmla="*/ 318 w 563"/>
              <a:gd name="T65" fmla="*/ 524 h 595"/>
              <a:gd name="T66" fmla="*/ 563 w 563"/>
              <a:gd name="T67" fmla="*/ 446 h 595"/>
              <a:gd name="T68" fmla="*/ 439 w 563"/>
              <a:gd name="T69" fmla="*/ 0 h 5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63" h="595">
                <a:moveTo>
                  <a:pt x="486" y="130"/>
                </a:moveTo>
                <a:lnTo>
                  <a:pt x="429" y="130"/>
                </a:lnTo>
                <a:cubicBezTo>
                  <a:pt x="424" y="130"/>
                  <a:pt x="419" y="125"/>
                  <a:pt x="419" y="120"/>
                </a:cubicBezTo>
                <a:lnTo>
                  <a:pt x="419" y="63"/>
                </a:lnTo>
                <a:lnTo>
                  <a:pt x="486" y="130"/>
                </a:lnTo>
                <a:close/>
                <a:moveTo>
                  <a:pt x="460" y="170"/>
                </a:moveTo>
                <a:lnTo>
                  <a:pt x="229" y="170"/>
                </a:lnTo>
                <a:lnTo>
                  <a:pt x="229" y="200"/>
                </a:lnTo>
                <a:lnTo>
                  <a:pt x="460" y="200"/>
                </a:lnTo>
                <a:lnTo>
                  <a:pt x="460" y="170"/>
                </a:lnTo>
                <a:close/>
                <a:moveTo>
                  <a:pt x="460" y="234"/>
                </a:moveTo>
                <a:lnTo>
                  <a:pt x="229" y="234"/>
                </a:lnTo>
                <a:lnTo>
                  <a:pt x="229" y="264"/>
                </a:lnTo>
                <a:lnTo>
                  <a:pt x="460" y="264"/>
                </a:lnTo>
                <a:lnTo>
                  <a:pt x="460" y="234"/>
                </a:lnTo>
                <a:close/>
                <a:moveTo>
                  <a:pt x="460" y="303"/>
                </a:moveTo>
                <a:lnTo>
                  <a:pt x="384" y="303"/>
                </a:lnTo>
                <a:lnTo>
                  <a:pt x="384" y="333"/>
                </a:lnTo>
                <a:lnTo>
                  <a:pt x="460" y="333"/>
                </a:lnTo>
                <a:lnTo>
                  <a:pt x="460" y="303"/>
                </a:lnTo>
                <a:close/>
                <a:moveTo>
                  <a:pt x="359" y="104"/>
                </a:moveTo>
                <a:lnTo>
                  <a:pt x="229" y="104"/>
                </a:lnTo>
                <a:lnTo>
                  <a:pt x="229" y="134"/>
                </a:lnTo>
                <a:lnTo>
                  <a:pt x="359" y="134"/>
                </a:lnTo>
                <a:lnTo>
                  <a:pt x="359" y="104"/>
                </a:lnTo>
                <a:close/>
                <a:moveTo>
                  <a:pt x="174" y="490"/>
                </a:moveTo>
                <a:cubicBezTo>
                  <a:pt x="226" y="553"/>
                  <a:pt x="279" y="595"/>
                  <a:pt x="291" y="588"/>
                </a:cubicBezTo>
                <a:cubicBezTo>
                  <a:pt x="303" y="581"/>
                  <a:pt x="293" y="515"/>
                  <a:pt x="265" y="438"/>
                </a:cubicBezTo>
                <a:cubicBezTo>
                  <a:pt x="250" y="448"/>
                  <a:pt x="236" y="457"/>
                  <a:pt x="220" y="466"/>
                </a:cubicBezTo>
                <a:cubicBezTo>
                  <a:pt x="205" y="475"/>
                  <a:pt x="190" y="483"/>
                  <a:pt x="174" y="490"/>
                </a:cubicBezTo>
                <a:close/>
                <a:moveTo>
                  <a:pt x="54" y="274"/>
                </a:moveTo>
                <a:cubicBezTo>
                  <a:pt x="64" y="309"/>
                  <a:pt x="85" y="353"/>
                  <a:pt x="113" y="402"/>
                </a:cubicBezTo>
                <a:cubicBezTo>
                  <a:pt x="127" y="427"/>
                  <a:pt x="144" y="451"/>
                  <a:pt x="161" y="473"/>
                </a:cubicBezTo>
                <a:cubicBezTo>
                  <a:pt x="176" y="465"/>
                  <a:pt x="192" y="457"/>
                  <a:pt x="208" y="448"/>
                </a:cubicBezTo>
                <a:cubicBezTo>
                  <a:pt x="225" y="439"/>
                  <a:pt x="241" y="428"/>
                  <a:pt x="256" y="417"/>
                </a:cubicBezTo>
                <a:cubicBezTo>
                  <a:pt x="246" y="392"/>
                  <a:pt x="234" y="366"/>
                  <a:pt x="219" y="341"/>
                </a:cubicBezTo>
                <a:cubicBezTo>
                  <a:pt x="191" y="292"/>
                  <a:pt x="163" y="252"/>
                  <a:pt x="138" y="226"/>
                </a:cubicBezTo>
                <a:cubicBezTo>
                  <a:pt x="125" y="234"/>
                  <a:pt x="112" y="244"/>
                  <a:pt x="98" y="252"/>
                </a:cubicBezTo>
                <a:cubicBezTo>
                  <a:pt x="83" y="260"/>
                  <a:pt x="69" y="267"/>
                  <a:pt x="54" y="274"/>
                </a:cubicBezTo>
                <a:close/>
                <a:moveTo>
                  <a:pt x="63" y="192"/>
                </a:moveTo>
                <a:cubicBezTo>
                  <a:pt x="55" y="197"/>
                  <a:pt x="50" y="205"/>
                  <a:pt x="48" y="215"/>
                </a:cubicBezTo>
                <a:cubicBezTo>
                  <a:pt x="33" y="219"/>
                  <a:pt x="18" y="229"/>
                  <a:pt x="7" y="249"/>
                </a:cubicBezTo>
                <a:cubicBezTo>
                  <a:pt x="0" y="265"/>
                  <a:pt x="2" y="289"/>
                  <a:pt x="12" y="307"/>
                </a:cubicBezTo>
                <a:cubicBezTo>
                  <a:pt x="29" y="338"/>
                  <a:pt x="52" y="377"/>
                  <a:pt x="73" y="408"/>
                </a:cubicBezTo>
                <a:cubicBezTo>
                  <a:pt x="86" y="413"/>
                  <a:pt x="83" y="386"/>
                  <a:pt x="78" y="379"/>
                </a:cubicBezTo>
                <a:cubicBezTo>
                  <a:pt x="62" y="354"/>
                  <a:pt x="48" y="331"/>
                  <a:pt x="35" y="286"/>
                </a:cubicBezTo>
                <a:cubicBezTo>
                  <a:pt x="32" y="265"/>
                  <a:pt x="41" y="256"/>
                  <a:pt x="48" y="246"/>
                </a:cubicBezTo>
                <a:cubicBezTo>
                  <a:pt x="48" y="248"/>
                  <a:pt x="48" y="250"/>
                  <a:pt x="49" y="252"/>
                </a:cubicBezTo>
                <a:cubicBezTo>
                  <a:pt x="61" y="247"/>
                  <a:pt x="73" y="240"/>
                  <a:pt x="86" y="234"/>
                </a:cubicBezTo>
                <a:cubicBezTo>
                  <a:pt x="98" y="227"/>
                  <a:pt x="110" y="218"/>
                  <a:pt x="122" y="210"/>
                </a:cubicBezTo>
                <a:cubicBezTo>
                  <a:pt x="99" y="190"/>
                  <a:pt x="79" y="183"/>
                  <a:pt x="63" y="192"/>
                </a:cubicBezTo>
                <a:close/>
                <a:moveTo>
                  <a:pt x="439" y="0"/>
                </a:moveTo>
                <a:lnTo>
                  <a:pt x="211" y="0"/>
                </a:lnTo>
                <a:cubicBezTo>
                  <a:pt x="168" y="0"/>
                  <a:pt x="133" y="35"/>
                  <a:pt x="133" y="78"/>
                </a:cubicBezTo>
                <a:lnTo>
                  <a:pt x="133" y="183"/>
                </a:lnTo>
                <a:cubicBezTo>
                  <a:pt x="158" y="203"/>
                  <a:pt x="173" y="221"/>
                  <a:pt x="192" y="247"/>
                </a:cubicBezTo>
                <a:lnTo>
                  <a:pt x="192" y="78"/>
                </a:lnTo>
                <a:cubicBezTo>
                  <a:pt x="192" y="68"/>
                  <a:pt x="201" y="59"/>
                  <a:pt x="211" y="59"/>
                </a:cubicBezTo>
                <a:lnTo>
                  <a:pt x="392" y="59"/>
                </a:lnTo>
                <a:lnTo>
                  <a:pt x="392" y="142"/>
                </a:lnTo>
                <a:cubicBezTo>
                  <a:pt x="392" y="150"/>
                  <a:pt x="399" y="157"/>
                  <a:pt x="407" y="157"/>
                </a:cubicBezTo>
                <a:lnTo>
                  <a:pt x="504" y="157"/>
                </a:lnTo>
                <a:lnTo>
                  <a:pt x="504" y="446"/>
                </a:lnTo>
                <a:cubicBezTo>
                  <a:pt x="504" y="457"/>
                  <a:pt x="495" y="465"/>
                  <a:pt x="484" y="465"/>
                </a:cubicBezTo>
                <a:lnTo>
                  <a:pt x="303" y="465"/>
                </a:lnTo>
                <a:cubicBezTo>
                  <a:pt x="309" y="485"/>
                  <a:pt x="315" y="505"/>
                  <a:pt x="318" y="524"/>
                </a:cubicBezTo>
                <a:lnTo>
                  <a:pt x="484" y="524"/>
                </a:lnTo>
                <a:cubicBezTo>
                  <a:pt x="528" y="524"/>
                  <a:pt x="563" y="489"/>
                  <a:pt x="563" y="446"/>
                </a:cubicBezTo>
                <a:lnTo>
                  <a:pt x="563" y="124"/>
                </a:lnTo>
                <a:lnTo>
                  <a:pt x="439" y="0"/>
                </a:lnTo>
                <a:close/>
              </a:path>
            </a:pathLst>
          </a:custGeom>
          <a:solidFill>
            <a:schemeClr val="bg2"/>
          </a:solidFill>
          <a:ln>
            <a:noFill/>
          </a:ln>
        </p:spPr>
        <p:txBody>
          <a:bodyPr vert="horz" wrap="square" lIns="91440" tIns="45720" rIns="91440" bIns="45720" numCol="1" anchor="t" anchorCtr="0" compatLnSpc="1"/>
          <a:lstStyle/>
          <a:p>
            <a:endParaRPr lang="zh-CN" altLang="en-US">
              <a:solidFill>
                <a:schemeClr val="bg2"/>
              </a:solidFill>
            </a:endParaRPr>
          </a:p>
        </p:txBody>
      </p:sp>
      <p:sp>
        <p:nvSpPr>
          <p:cNvPr id="44" name="Line 5"/>
          <p:cNvSpPr>
            <a:spLocks noChangeShapeType="1"/>
          </p:cNvSpPr>
          <p:nvPr/>
        </p:nvSpPr>
        <p:spPr bwMode="auto">
          <a:xfrm>
            <a:off x="3407671" y="1580600"/>
            <a:ext cx="0" cy="3910264"/>
          </a:xfrm>
          <a:prstGeom prst="line">
            <a:avLst/>
          </a:prstGeom>
          <a:noFill/>
          <a:ln w="15875" cap="flat">
            <a:solidFill>
              <a:schemeClr val="bg1">
                <a:lumMod val="40000"/>
                <a:lumOff val="60000"/>
              </a:schemeClr>
            </a:solidFill>
            <a:prstDash val="dash"/>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solidFill>
                <a:schemeClr val="bg2"/>
              </a:solidFill>
            </a:endParaRPr>
          </a:p>
        </p:txBody>
      </p:sp>
      <p:sp>
        <p:nvSpPr>
          <p:cNvPr id="2" name="文本框 1">
            <a:extLst>
              <a:ext uri="{FF2B5EF4-FFF2-40B4-BE49-F238E27FC236}">
                <a16:creationId xmlns:a16="http://schemas.microsoft.com/office/drawing/2014/main" id="{164E08F5-2498-4147-9055-8016ED81B486}"/>
              </a:ext>
            </a:extLst>
          </p:cNvPr>
          <p:cNvSpPr txBox="1"/>
          <p:nvPr/>
        </p:nvSpPr>
        <p:spPr>
          <a:xfrm>
            <a:off x="3506886" y="1972217"/>
            <a:ext cx="6624729" cy="1569660"/>
          </a:xfrm>
          <a:prstGeom prst="rect">
            <a:avLst/>
          </a:prstGeom>
          <a:noFill/>
        </p:spPr>
        <p:txBody>
          <a:bodyPr wrap="square" rtlCol="0">
            <a:spAutoFit/>
          </a:bodyPr>
          <a:lstStyle/>
          <a:p>
            <a:pPr algn="ctr"/>
            <a:r>
              <a:rPr lang="en-US" altLang="zh-CN" sz="3200" dirty="0">
                <a:solidFill>
                  <a:srgbClr val="F8F8F8"/>
                </a:solidFill>
                <a:latin typeface="Times New Roman" panose="02020603050405020304" pitchFamily="18" charset="0"/>
                <a:cs typeface="Times New Roman" panose="02020603050405020304" pitchFamily="18" charset="0"/>
              </a:rPr>
              <a:t>Part Two:</a:t>
            </a:r>
          </a:p>
          <a:p>
            <a:pPr algn="ctr"/>
            <a:endParaRPr lang="en-US" altLang="zh-CN" sz="3200" dirty="0">
              <a:solidFill>
                <a:srgbClr val="F8F8F8"/>
              </a:solidFill>
              <a:latin typeface="Times New Roman" panose="02020603050405020304" pitchFamily="18" charset="0"/>
              <a:cs typeface="Times New Roman" panose="02020603050405020304" pitchFamily="18" charset="0"/>
            </a:endParaRPr>
          </a:p>
          <a:p>
            <a:pPr algn="ctr"/>
            <a:r>
              <a:rPr lang="en-US" altLang="zh-CN" sz="3200" dirty="0">
                <a:solidFill>
                  <a:srgbClr val="F8F8F8"/>
                </a:solidFill>
                <a:latin typeface="Times New Roman" panose="02020603050405020304" pitchFamily="18" charset="0"/>
                <a:cs typeface="Times New Roman" panose="02020603050405020304" pitchFamily="18" charset="0"/>
              </a:rPr>
              <a:t>Vocabulary Learning Strategies </a:t>
            </a:r>
          </a:p>
        </p:txBody>
      </p:sp>
    </p:spTree>
    <p:extLst>
      <p:ext uri="{BB962C8B-B14F-4D97-AF65-F5344CB8AC3E}">
        <p14:creationId xmlns:p14="http://schemas.microsoft.com/office/powerpoint/2010/main" val="214001689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2" descr="D:\快盘\培训PPT\咸安PPT制作培训教程\导出\平板.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00633" y="1389648"/>
            <a:ext cx="4827788" cy="4425646"/>
          </a:xfrm>
          <a:prstGeom prst="rect">
            <a:avLst/>
          </a:prstGeom>
          <a:noFill/>
          <a:extLst>
            <a:ext uri="{909E8E84-426E-40DD-AFC4-6F175D3DCCD1}">
              <a14:hiddenFill xmlns:a14="http://schemas.microsoft.com/office/drawing/2010/main">
                <a:solidFill>
                  <a:srgbClr val="FFFFFF"/>
                </a:solidFill>
              </a14:hiddenFill>
            </a:ext>
          </a:extLst>
        </p:spPr>
      </p:pic>
      <p:sp>
        <p:nvSpPr>
          <p:cNvPr id="23" name="矩形 22"/>
          <p:cNvSpPr/>
          <p:nvPr/>
        </p:nvSpPr>
        <p:spPr>
          <a:xfrm>
            <a:off x="338535" y="2144110"/>
            <a:ext cx="5495890" cy="22467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a:t>
            </a:r>
            <a:r>
              <a:rPr lang="en-US" altLang="zh-CN" sz="2000" b="1" dirty="0">
                <a:latin typeface="Times New Roman" panose="02020603050405020304" pitchFamily="18" charset="0"/>
                <a:cs typeface="Times New Roman" panose="02020603050405020304" pitchFamily="18" charset="0"/>
              </a:rPr>
              <a:t>Vocabulary learning strategies </a:t>
            </a:r>
            <a:r>
              <a:rPr lang="en-US" altLang="zh-CN" sz="2000" dirty="0">
                <a:latin typeface="Times New Roman" panose="02020603050405020304" pitchFamily="18" charset="0"/>
                <a:cs typeface="Times New Roman" panose="02020603050405020304" pitchFamily="18" charset="0"/>
              </a:rPr>
              <a:t>are teachable, dynamic thoughts and behaviors that learners consciously select and employ in specific contexts to improve their self-regulated, autonomous vocabulary development for effective task performance and long-term proficiency.” </a:t>
            </a:r>
          </a:p>
          <a:p>
            <a:pPr algn="r"/>
            <a:r>
              <a:rPr lang="en-US" altLang="zh-CN" sz="2000" dirty="0">
                <a:latin typeface="Times New Roman" panose="02020603050405020304" pitchFamily="18" charset="0"/>
                <a:cs typeface="Times New Roman" panose="02020603050405020304" pitchFamily="18" charset="0"/>
              </a:rPr>
              <a:t>(Oxford, R., 2017)</a:t>
            </a:r>
            <a:endParaRPr lang="zh-CN" altLang="en-US" sz="2000" dirty="0">
              <a:solidFill>
                <a:schemeClr val="bg1"/>
              </a:solidFill>
              <a:latin typeface="Times New Roman" panose="02020603050405020304" pitchFamily="18" charset="0"/>
              <a:ea typeface="+mn-ea"/>
              <a:cs typeface="Times New Roman" panose="02020603050405020304" pitchFamily="18" charset="0"/>
              <a:sym typeface="Arial" panose="020B0604020202020204" pitchFamily="34" charset="0"/>
            </a:endParaRPr>
          </a:p>
        </p:txBody>
      </p:sp>
      <p:sp>
        <p:nvSpPr>
          <p:cNvPr id="15" name="TextBox 42"/>
          <p:cNvSpPr txBox="1"/>
          <p:nvPr/>
        </p:nvSpPr>
        <p:spPr>
          <a:xfrm>
            <a:off x="1259111" y="182798"/>
            <a:ext cx="7216328" cy="430887"/>
          </a:xfrm>
          <a:prstGeom prst="rect">
            <a:avLst/>
          </a:prstGeom>
          <a:noFill/>
          <a:ln>
            <a:noFill/>
          </a:ln>
        </p:spPr>
        <p:txBody>
          <a:bodyPr vert="horz" wrap="square" lIns="0" tIns="0" rIns="0" bIns="0" numCol="1" anchor="t" anchorCtr="0" compatLnSpc="1">
            <a:spAutoFit/>
          </a:bodyPr>
          <a:lstStyle>
            <a:defPPr>
              <a:defRPr lang="zh-CN"/>
            </a:defPPr>
            <a:lvl1pPr marL="0" marR="0" lvl="0" indent="0" defTabSz="914400" eaLnBrk="1" latinLnBrk="0" hangingPunct="1">
              <a:lnSpc>
                <a:spcPct val="100000"/>
              </a:lnSpc>
              <a:buClrTx/>
              <a:buSzTx/>
              <a:buFontTx/>
              <a:buNone/>
              <a:defRPr kumimoji="0" sz="2800" b="1" i="0" u="none" strike="noStrike" cap="none" normalizeH="0" baseline="0">
                <a:ln>
                  <a:noFill/>
                </a:ln>
                <a:effectLst/>
                <a:latin typeface="微软雅黑" panose="020B0503020204020204" pitchFamily="34" charset="-122"/>
                <a:ea typeface="微软雅黑" panose="020B0503020204020204" pitchFamily="34" charset="-122"/>
                <a:cs typeface="宋体" panose="02010600030101010101" pitchFamily="2" charset="-122"/>
              </a:defRPr>
            </a:lvl1pPr>
          </a:lstStyle>
          <a:p>
            <a:pPr algn="ctr"/>
            <a:r>
              <a:rPr lang="en-US" altLang="zh-CN" sz="2800" dirty="0">
                <a:latin typeface="Times New Roman" panose="02020603050405020304" pitchFamily="18" charset="0"/>
                <a:cs typeface="Times New Roman" panose="02020603050405020304" pitchFamily="18" charset="0"/>
              </a:rPr>
              <a:t>Definition: Vocabulary Learning Strategies </a:t>
            </a:r>
            <a:endParaRPr lang="zh-CN" altLang="en-US" sz="2800" dirty="0">
              <a:latin typeface="Times New Roman" panose="02020603050405020304" pitchFamily="18" charset="0"/>
              <a:cs typeface="Times New Roman" panose="02020603050405020304" pitchFamily="18" charset="0"/>
            </a:endParaRPr>
          </a:p>
        </p:txBody>
      </p:sp>
      <p:sp>
        <p:nvSpPr>
          <p:cNvPr id="16" name="Freeform 5"/>
          <p:cNvSpPr>
            <a:spLocks noEditPoints="1"/>
          </p:cNvSpPr>
          <p:nvPr/>
        </p:nvSpPr>
        <p:spPr bwMode="auto">
          <a:xfrm>
            <a:off x="704485" y="138888"/>
            <a:ext cx="441325" cy="525463"/>
          </a:xfrm>
          <a:custGeom>
            <a:avLst/>
            <a:gdLst>
              <a:gd name="T0" fmla="*/ 269 w 537"/>
              <a:gd name="T1" fmla="*/ 0 h 623"/>
              <a:gd name="T2" fmla="*/ 403 w 537"/>
              <a:gd name="T3" fmla="*/ 78 h 623"/>
              <a:gd name="T4" fmla="*/ 537 w 537"/>
              <a:gd name="T5" fmla="*/ 156 h 623"/>
              <a:gd name="T6" fmla="*/ 537 w 537"/>
              <a:gd name="T7" fmla="*/ 311 h 623"/>
              <a:gd name="T8" fmla="*/ 537 w 537"/>
              <a:gd name="T9" fmla="*/ 467 h 623"/>
              <a:gd name="T10" fmla="*/ 403 w 537"/>
              <a:gd name="T11" fmla="*/ 545 h 623"/>
              <a:gd name="T12" fmla="*/ 269 w 537"/>
              <a:gd name="T13" fmla="*/ 623 h 623"/>
              <a:gd name="T14" fmla="*/ 134 w 537"/>
              <a:gd name="T15" fmla="*/ 545 h 623"/>
              <a:gd name="T16" fmla="*/ 0 w 537"/>
              <a:gd name="T17" fmla="*/ 467 h 623"/>
              <a:gd name="T18" fmla="*/ 0 w 537"/>
              <a:gd name="T19" fmla="*/ 311 h 623"/>
              <a:gd name="T20" fmla="*/ 0 w 537"/>
              <a:gd name="T21" fmla="*/ 156 h 623"/>
              <a:gd name="T22" fmla="*/ 134 w 537"/>
              <a:gd name="T23" fmla="*/ 78 h 623"/>
              <a:gd name="T24" fmla="*/ 269 w 537"/>
              <a:gd name="T25" fmla="*/ 0 h 623"/>
              <a:gd name="T26" fmla="*/ 269 w 537"/>
              <a:gd name="T27" fmla="*/ 53 h 623"/>
              <a:gd name="T28" fmla="*/ 380 w 537"/>
              <a:gd name="T29" fmla="*/ 117 h 623"/>
              <a:gd name="T30" fmla="*/ 492 w 537"/>
              <a:gd name="T31" fmla="*/ 182 h 623"/>
              <a:gd name="T32" fmla="*/ 492 w 537"/>
              <a:gd name="T33" fmla="*/ 311 h 623"/>
              <a:gd name="T34" fmla="*/ 492 w 537"/>
              <a:gd name="T35" fmla="*/ 441 h 623"/>
              <a:gd name="T36" fmla="*/ 380 w 537"/>
              <a:gd name="T37" fmla="*/ 505 h 623"/>
              <a:gd name="T38" fmla="*/ 269 w 537"/>
              <a:gd name="T39" fmla="*/ 570 h 623"/>
              <a:gd name="T40" fmla="*/ 157 w 537"/>
              <a:gd name="T41" fmla="*/ 505 h 623"/>
              <a:gd name="T42" fmla="*/ 46 w 537"/>
              <a:gd name="T43" fmla="*/ 441 h 623"/>
              <a:gd name="T44" fmla="*/ 46 w 537"/>
              <a:gd name="T45" fmla="*/ 311 h 623"/>
              <a:gd name="T46" fmla="*/ 46 w 537"/>
              <a:gd name="T47" fmla="*/ 182 h 623"/>
              <a:gd name="T48" fmla="*/ 157 w 537"/>
              <a:gd name="T49" fmla="*/ 117 h 623"/>
              <a:gd name="T50" fmla="*/ 269 w 537"/>
              <a:gd name="T51" fmla="*/ 53 h 623"/>
              <a:gd name="T52" fmla="*/ 215 w 537"/>
              <a:gd name="T53" fmla="*/ 455 h 623"/>
              <a:gd name="T54" fmla="*/ 367 w 537"/>
              <a:gd name="T55" fmla="*/ 455 h 623"/>
              <a:gd name="T56" fmla="*/ 375 w 537"/>
              <a:gd name="T57" fmla="*/ 463 h 623"/>
              <a:gd name="T58" fmla="*/ 367 w 537"/>
              <a:gd name="T59" fmla="*/ 471 h 623"/>
              <a:gd name="T60" fmla="*/ 215 w 537"/>
              <a:gd name="T61" fmla="*/ 471 h 623"/>
              <a:gd name="T62" fmla="*/ 207 w 537"/>
              <a:gd name="T63" fmla="*/ 463 h 623"/>
              <a:gd name="T64" fmla="*/ 215 w 537"/>
              <a:gd name="T65" fmla="*/ 455 h 623"/>
              <a:gd name="T66" fmla="*/ 218 w 537"/>
              <a:gd name="T67" fmla="*/ 380 h 623"/>
              <a:gd name="T68" fmla="*/ 302 w 537"/>
              <a:gd name="T69" fmla="*/ 242 h 623"/>
              <a:gd name="T70" fmla="*/ 331 w 537"/>
              <a:gd name="T71" fmla="*/ 260 h 623"/>
              <a:gd name="T72" fmla="*/ 248 w 537"/>
              <a:gd name="T73" fmla="*/ 398 h 623"/>
              <a:gd name="T74" fmla="*/ 218 w 537"/>
              <a:gd name="T75" fmla="*/ 380 h 623"/>
              <a:gd name="T76" fmla="*/ 159 w 537"/>
              <a:gd name="T77" fmla="*/ 344 h 623"/>
              <a:gd name="T78" fmla="*/ 243 w 537"/>
              <a:gd name="T79" fmla="*/ 207 h 623"/>
              <a:gd name="T80" fmla="*/ 272 w 537"/>
              <a:gd name="T81" fmla="*/ 224 h 623"/>
              <a:gd name="T82" fmla="*/ 189 w 537"/>
              <a:gd name="T83" fmla="*/ 362 h 623"/>
              <a:gd name="T84" fmla="*/ 159 w 537"/>
              <a:gd name="T85" fmla="*/ 344 h 623"/>
              <a:gd name="T86" fmla="*/ 146 w 537"/>
              <a:gd name="T87" fmla="*/ 456 h 623"/>
              <a:gd name="T88" fmla="*/ 154 w 537"/>
              <a:gd name="T89" fmla="*/ 387 h 623"/>
              <a:gd name="T90" fmla="*/ 211 w 537"/>
              <a:gd name="T91" fmla="*/ 422 h 623"/>
              <a:gd name="T92" fmla="*/ 155 w 537"/>
              <a:gd name="T93" fmla="*/ 461 h 623"/>
              <a:gd name="T94" fmla="*/ 146 w 537"/>
              <a:gd name="T95" fmla="*/ 456 h 623"/>
              <a:gd name="T96" fmla="*/ 266 w 537"/>
              <a:gd name="T97" fmla="*/ 168 h 623"/>
              <a:gd name="T98" fmla="*/ 253 w 537"/>
              <a:gd name="T99" fmla="*/ 188 h 623"/>
              <a:gd name="T100" fmla="*/ 342 w 537"/>
              <a:gd name="T101" fmla="*/ 242 h 623"/>
              <a:gd name="T102" fmla="*/ 354 w 537"/>
              <a:gd name="T103" fmla="*/ 222 h 623"/>
              <a:gd name="T104" fmla="*/ 266 w 537"/>
              <a:gd name="T105" fmla="*/ 168 h 623"/>
              <a:gd name="T106" fmla="*/ 285 w 537"/>
              <a:gd name="T107" fmla="*/ 138 h 623"/>
              <a:gd name="T108" fmla="*/ 311 w 537"/>
              <a:gd name="T109" fmla="*/ 131 h 623"/>
              <a:gd name="T110" fmla="*/ 366 w 537"/>
              <a:gd name="T111" fmla="*/ 165 h 623"/>
              <a:gd name="T112" fmla="*/ 373 w 537"/>
              <a:gd name="T113" fmla="*/ 191 h 623"/>
              <a:gd name="T114" fmla="*/ 365 w 537"/>
              <a:gd name="T115" fmla="*/ 204 h 623"/>
              <a:gd name="T116" fmla="*/ 277 w 537"/>
              <a:gd name="T117" fmla="*/ 150 h 623"/>
              <a:gd name="T118" fmla="*/ 285 w 537"/>
              <a:gd name="T119" fmla="*/ 138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37" h="623">
                <a:moveTo>
                  <a:pt x="269" y="0"/>
                </a:moveTo>
                <a:lnTo>
                  <a:pt x="403" y="78"/>
                </a:lnTo>
                <a:lnTo>
                  <a:pt x="537" y="156"/>
                </a:lnTo>
                <a:lnTo>
                  <a:pt x="537" y="311"/>
                </a:lnTo>
                <a:lnTo>
                  <a:pt x="537" y="467"/>
                </a:lnTo>
                <a:lnTo>
                  <a:pt x="403" y="545"/>
                </a:lnTo>
                <a:lnTo>
                  <a:pt x="269" y="623"/>
                </a:lnTo>
                <a:lnTo>
                  <a:pt x="134" y="545"/>
                </a:lnTo>
                <a:lnTo>
                  <a:pt x="0" y="467"/>
                </a:lnTo>
                <a:lnTo>
                  <a:pt x="0" y="311"/>
                </a:lnTo>
                <a:lnTo>
                  <a:pt x="0" y="156"/>
                </a:lnTo>
                <a:lnTo>
                  <a:pt x="134" y="78"/>
                </a:lnTo>
                <a:lnTo>
                  <a:pt x="269" y="0"/>
                </a:lnTo>
                <a:close/>
                <a:moveTo>
                  <a:pt x="269" y="53"/>
                </a:moveTo>
                <a:lnTo>
                  <a:pt x="380" y="117"/>
                </a:lnTo>
                <a:lnTo>
                  <a:pt x="492" y="182"/>
                </a:lnTo>
                <a:lnTo>
                  <a:pt x="492" y="311"/>
                </a:lnTo>
                <a:lnTo>
                  <a:pt x="492" y="441"/>
                </a:lnTo>
                <a:lnTo>
                  <a:pt x="380" y="505"/>
                </a:lnTo>
                <a:lnTo>
                  <a:pt x="269" y="570"/>
                </a:lnTo>
                <a:lnTo>
                  <a:pt x="157" y="505"/>
                </a:lnTo>
                <a:lnTo>
                  <a:pt x="46" y="441"/>
                </a:lnTo>
                <a:lnTo>
                  <a:pt x="46" y="311"/>
                </a:lnTo>
                <a:lnTo>
                  <a:pt x="46" y="182"/>
                </a:lnTo>
                <a:lnTo>
                  <a:pt x="157" y="117"/>
                </a:lnTo>
                <a:lnTo>
                  <a:pt x="269" y="53"/>
                </a:lnTo>
                <a:close/>
                <a:moveTo>
                  <a:pt x="215" y="455"/>
                </a:moveTo>
                <a:lnTo>
                  <a:pt x="367" y="455"/>
                </a:lnTo>
                <a:cubicBezTo>
                  <a:pt x="371" y="455"/>
                  <a:pt x="375" y="458"/>
                  <a:pt x="375" y="463"/>
                </a:cubicBezTo>
                <a:cubicBezTo>
                  <a:pt x="375" y="467"/>
                  <a:pt x="371" y="471"/>
                  <a:pt x="367" y="471"/>
                </a:cubicBezTo>
                <a:lnTo>
                  <a:pt x="215" y="471"/>
                </a:lnTo>
                <a:cubicBezTo>
                  <a:pt x="211" y="471"/>
                  <a:pt x="207" y="467"/>
                  <a:pt x="207" y="463"/>
                </a:cubicBezTo>
                <a:cubicBezTo>
                  <a:pt x="207" y="458"/>
                  <a:pt x="211" y="455"/>
                  <a:pt x="215" y="455"/>
                </a:cubicBezTo>
                <a:close/>
                <a:moveTo>
                  <a:pt x="218" y="380"/>
                </a:moveTo>
                <a:lnTo>
                  <a:pt x="302" y="242"/>
                </a:lnTo>
                <a:lnTo>
                  <a:pt x="331" y="260"/>
                </a:lnTo>
                <a:lnTo>
                  <a:pt x="248" y="398"/>
                </a:lnTo>
                <a:lnTo>
                  <a:pt x="218" y="380"/>
                </a:lnTo>
                <a:close/>
                <a:moveTo>
                  <a:pt x="159" y="344"/>
                </a:moveTo>
                <a:lnTo>
                  <a:pt x="243" y="207"/>
                </a:lnTo>
                <a:lnTo>
                  <a:pt x="272" y="224"/>
                </a:lnTo>
                <a:lnTo>
                  <a:pt x="189" y="362"/>
                </a:lnTo>
                <a:lnTo>
                  <a:pt x="159" y="344"/>
                </a:lnTo>
                <a:close/>
                <a:moveTo>
                  <a:pt x="146" y="456"/>
                </a:moveTo>
                <a:lnTo>
                  <a:pt x="154" y="387"/>
                </a:lnTo>
                <a:lnTo>
                  <a:pt x="211" y="422"/>
                </a:lnTo>
                <a:lnTo>
                  <a:pt x="155" y="461"/>
                </a:lnTo>
                <a:cubicBezTo>
                  <a:pt x="149" y="465"/>
                  <a:pt x="145" y="463"/>
                  <a:pt x="146" y="456"/>
                </a:cubicBezTo>
                <a:close/>
                <a:moveTo>
                  <a:pt x="266" y="168"/>
                </a:moveTo>
                <a:lnTo>
                  <a:pt x="253" y="188"/>
                </a:lnTo>
                <a:lnTo>
                  <a:pt x="342" y="242"/>
                </a:lnTo>
                <a:lnTo>
                  <a:pt x="354" y="222"/>
                </a:lnTo>
                <a:lnTo>
                  <a:pt x="266" y="168"/>
                </a:lnTo>
                <a:close/>
                <a:moveTo>
                  <a:pt x="285" y="138"/>
                </a:moveTo>
                <a:cubicBezTo>
                  <a:pt x="290" y="129"/>
                  <a:pt x="302" y="126"/>
                  <a:pt x="311" y="131"/>
                </a:cubicBezTo>
                <a:lnTo>
                  <a:pt x="366" y="165"/>
                </a:lnTo>
                <a:cubicBezTo>
                  <a:pt x="375" y="170"/>
                  <a:pt x="378" y="182"/>
                  <a:pt x="373" y="191"/>
                </a:cubicBezTo>
                <a:lnTo>
                  <a:pt x="365" y="204"/>
                </a:lnTo>
                <a:lnTo>
                  <a:pt x="277" y="150"/>
                </a:lnTo>
                <a:lnTo>
                  <a:pt x="285" y="138"/>
                </a:ln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endParaRPr>
          </a:p>
        </p:txBody>
      </p:sp>
      <p:cxnSp>
        <p:nvCxnSpPr>
          <p:cNvPr id="19" name="直接连接符 18"/>
          <p:cNvCxnSpPr/>
          <p:nvPr/>
        </p:nvCxnSpPr>
        <p:spPr bwMode="auto">
          <a:xfrm>
            <a:off x="1259111" y="598621"/>
            <a:ext cx="9569060" cy="0"/>
          </a:xfrm>
          <a:prstGeom prst="line">
            <a:avLst/>
          </a:prstGeom>
          <a:solidFill>
            <a:schemeClr val="accent1"/>
          </a:solidFill>
          <a:ln w="9525" cap="flat" cmpd="sng" algn="ctr">
            <a:solidFill>
              <a:schemeClr val="bg1">
                <a:lumMod val="60000"/>
                <a:lumOff val="40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3" name="图片 2">
            <a:extLst>
              <a:ext uri="{FF2B5EF4-FFF2-40B4-BE49-F238E27FC236}">
                <a16:creationId xmlns:a16="http://schemas.microsoft.com/office/drawing/2014/main" id="{24F3045B-62F1-4BEA-A3BC-3F690A9FD2AD}"/>
              </a:ext>
            </a:extLst>
          </p:cNvPr>
          <p:cNvPicPr>
            <a:picLocks noChangeAspect="1"/>
          </p:cNvPicPr>
          <p:nvPr/>
        </p:nvPicPr>
        <p:blipFill>
          <a:blip r:embed="rId4"/>
          <a:stretch>
            <a:fillRect/>
          </a:stretch>
        </p:blipFill>
        <p:spPr>
          <a:xfrm>
            <a:off x="6243191" y="1628799"/>
            <a:ext cx="4248472" cy="327739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2B91B8BB-5BFB-43B3-B866-29389F66512F}"/>
              </a:ext>
            </a:extLst>
          </p:cNvPr>
          <p:cNvSpPr>
            <a:spLocks noGrp="1"/>
          </p:cNvSpPr>
          <p:nvPr>
            <p:ph idx="1"/>
          </p:nvPr>
        </p:nvSpPr>
        <p:spPr>
          <a:xfrm>
            <a:off x="4522861" y="1052736"/>
            <a:ext cx="7408961" cy="5112568"/>
          </a:xfrm>
        </p:spPr>
        <p:txBody>
          <a:bodyPr/>
          <a:lstStyle/>
          <a:p>
            <a:pPr>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According to Schmitt (2010), research about vocabulary learning strategies dates back to the 1970s.</a:t>
            </a:r>
          </a:p>
          <a:p>
            <a:pPr marL="0" indent="0">
              <a:buNone/>
            </a:pPr>
            <a:endParaRPr lang="en-US" altLang="zh-CN"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altLang="zh-CN" sz="2400" b="1" dirty="0">
                <a:latin typeface="Times New Roman" panose="02020603050405020304" pitchFamily="18" charset="0"/>
                <a:cs typeface="Times New Roman" panose="02020603050405020304" pitchFamily="18" charset="0"/>
              </a:rPr>
              <a:t>Implications for teaching and learning</a:t>
            </a:r>
          </a:p>
          <a:p>
            <a:pPr marL="0" indent="0">
              <a:buNone/>
            </a:pPr>
            <a:r>
              <a:rPr lang="en-US" altLang="zh-CN" sz="2400" dirty="0">
                <a:latin typeface="Times New Roman" panose="02020603050405020304" pitchFamily="18" charset="0"/>
                <a:cs typeface="Times New Roman" panose="02020603050405020304" pitchFamily="18" charset="0"/>
              </a:rPr>
              <a:t> “A good knowledge of the strategies and the ability to apply them in appropriate situations will considerably help students simplify the process of learning new vocabularies.” and therefore a variety of vocabulary learning strategies should be taught to students so as to let themselves decide which strategies would probably be best suitable for them in learning vocabulary. (</a:t>
            </a:r>
            <a:r>
              <a:rPr lang="fi-FI" altLang="zh-CN" sz="2400" dirty="0">
                <a:latin typeface="Times New Roman" panose="02020603050405020304" pitchFamily="18" charset="0"/>
                <a:cs typeface="Times New Roman" panose="02020603050405020304" pitchFamily="18" charset="0"/>
              </a:rPr>
              <a:t>Noprianto, Eko &amp; Purnawarman, Pupung, 2019)</a:t>
            </a:r>
          </a:p>
          <a:p>
            <a:pPr marL="0" indent="0">
              <a:buNone/>
            </a:pPr>
            <a:endParaRPr lang="fi-FI" altLang="zh-CN"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endParaRPr lang="fi-FI" altLang="zh-CN" sz="2400" dirty="0">
              <a:latin typeface="Times New Roman" panose="02020603050405020304" pitchFamily="18" charset="0"/>
              <a:cs typeface="Times New Roman" panose="02020603050405020304" pitchFamily="18" charset="0"/>
            </a:endParaRPr>
          </a:p>
          <a:p>
            <a:pPr marL="0" indent="0">
              <a:buNone/>
            </a:pPr>
            <a:r>
              <a:rPr lang="en-US" altLang="zh-CN" sz="2400" dirty="0">
                <a:latin typeface="Times New Roman" panose="02020603050405020304" pitchFamily="18" charset="0"/>
                <a:cs typeface="Times New Roman" panose="02020603050405020304" pitchFamily="18" charset="0"/>
              </a:rPr>
              <a:t> </a:t>
            </a:r>
            <a:endParaRPr lang="zh-CN" altLang="en-US" sz="2400" dirty="0">
              <a:latin typeface="Times New Roman" panose="02020603050405020304" pitchFamily="18" charset="0"/>
              <a:cs typeface="Times New Roman" panose="02020603050405020304" pitchFamily="18" charset="0"/>
            </a:endParaRPr>
          </a:p>
        </p:txBody>
      </p:sp>
      <p:pic>
        <p:nvPicPr>
          <p:cNvPr id="4" name="图片 3">
            <a:extLst>
              <a:ext uri="{FF2B5EF4-FFF2-40B4-BE49-F238E27FC236}">
                <a16:creationId xmlns:a16="http://schemas.microsoft.com/office/drawing/2014/main" id="{ECDCBC63-44C5-4B93-99A3-BE78922A75C3}"/>
              </a:ext>
            </a:extLst>
          </p:cNvPr>
          <p:cNvPicPr>
            <a:picLocks noChangeAspect="1"/>
          </p:cNvPicPr>
          <p:nvPr/>
        </p:nvPicPr>
        <p:blipFill>
          <a:blip r:embed="rId2"/>
          <a:stretch>
            <a:fillRect/>
          </a:stretch>
        </p:blipFill>
        <p:spPr>
          <a:xfrm>
            <a:off x="338535" y="1661368"/>
            <a:ext cx="3816400" cy="2858616"/>
          </a:xfrm>
          <a:prstGeom prst="rect">
            <a:avLst/>
          </a:prstGeom>
        </p:spPr>
      </p:pic>
    </p:spTree>
    <p:extLst>
      <p:ext uri="{BB962C8B-B14F-4D97-AF65-F5344CB8AC3E}">
        <p14:creationId xmlns:p14="http://schemas.microsoft.com/office/powerpoint/2010/main" val="1950826830"/>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2B91B8BB-5BFB-43B3-B866-29389F66512F}"/>
              </a:ext>
            </a:extLst>
          </p:cNvPr>
          <p:cNvSpPr>
            <a:spLocks noGrp="1"/>
          </p:cNvSpPr>
          <p:nvPr>
            <p:ph idx="1"/>
          </p:nvPr>
        </p:nvSpPr>
        <p:spPr>
          <a:xfrm>
            <a:off x="338535" y="240014"/>
            <a:ext cx="10513168" cy="1604810"/>
          </a:xfrm>
        </p:spPr>
        <p:txBody>
          <a:bodyPr/>
          <a:lstStyle/>
          <a:p>
            <a:pPr marL="0" indent="0">
              <a:buNone/>
            </a:pPr>
            <a:r>
              <a:rPr lang="en-US" altLang="zh-CN" sz="2400" dirty="0">
                <a:latin typeface="Times New Roman" panose="02020603050405020304" pitchFamily="18" charset="0"/>
                <a:cs typeface="Times New Roman" panose="02020603050405020304" pitchFamily="18" charset="0"/>
              </a:rPr>
              <a:t>Owing to the diversity of survey instruments, there is no common framework for measuring learning strategies (Denitza A. </a:t>
            </a:r>
            <a:r>
              <a:rPr lang="en-US" altLang="zh-CN" sz="2400" dirty="0" err="1">
                <a:latin typeface="Times New Roman" panose="02020603050405020304" pitchFamily="18" charset="0"/>
                <a:cs typeface="Times New Roman" panose="02020603050405020304" pitchFamily="18" charset="0"/>
              </a:rPr>
              <a:t>Charkova</a:t>
            </a:r>
            <a:r>
              <a:rPr lang="en-US" altLang="zh-CN" sz="2400" dirty="0">
                <a:latin typeface="Times New Roman" panose="02020603050405020304" pitchFamily="18" charset="0"/>
                <a:cs typeface="Times New Roman" panose="02020603050405020304" pitchFamily="18" charset="0"/>
              </a:rPr>
              <a:t> &amp; Krassimira </a:t>
            </a:r>
            <a:r>
              <a:rPr lang="en-US" altLang="zh-CN" sz="2400" dirty="0" err="1">
                <a:latin typeface="Times New Roman" panose="02020603050405020304" pitchFamily="18" charset="0"/>
                <a:cs typeface="Times New Roman" panose="02020603050405020304" pitchFamily="18" charset="0"/>
              </a:rPr>
              <a:t>Charkova</a:t>
            </a:r>
            <a:r>
              <a:rPr lang="en-US" altLang="zh-CN" sz="2400" dirty="0">
                <a:latin typeface="Times New Roman" panose="02020603050405020304" pitchFamily="18" charset="0"/>
                <a:cs typeface="Times New Roman" panose="02020603050405020304" pitchFamily="18" charset="0"/>
              </a:rPr>
              <a:t>, 2018), and different taxonomy can be seen in the study, among which Oxford’s taxonomy(1990) and Schmitt's (1997) taxonomy are influential.</a:t>
            </a:r>
            <a:endParaRPr lang="zh-CN" altLang="en-US" sz="2400" dirty="0">
              <a:latin typeface="Times New Roman" panose="02020603050405020304" pitchFamily="18" charset="0"/>
              <a:cs typeface="Times New Roman" panose="02020603050405020304" pitchFamily="18" charset="0"/>
            </a:endParaRPr>
          </a:p>
        </p:txBody>
      </p:sp>
      <p:pic>
        <p:nvPicPr>
          <p:cNvPr id="2" name="图片 1">
            <a:extLst>
              <a:ext uri="{FF2B5EF4-FFF2-40B4-BE49-F238E27FC236}">
                <a16:creationId xmlns:a16="http://schemas.microsoft.com/office/drawing/2014/main" id="{BA9AB386-DAC1-4FAD-AD64-B6A51332444F}"/>
              </a:ext>
            </a:extLst>
          </p:cNvPr>
          <p:cNvPicPr>
            <a:picLocks noChangeAspect="1"/>
          </p:cNvPicPr>
          <p:nvPr/>
        </p:nvPicPr>
        <p:blipFill>
          <a:blip r:embed="rId2"/>
          <a:stretch>
            <a:fillRect/>
          </a:stretch>
        </p:blipFill>
        <p:spPr>
          <a:xfrm>
            <a:off x="6410977" y="2181697"/>
            <a:ext cx="5044120" cy="3096345"/>
          </a:xfrm>
          <a:prstGeom prst="rect">
            <a:avLst/>
          </a:prstGeom>
          <a:ln>
            <a:solidFill>
              <a:schemeClr val="bg1"/>
            </a:solidFill>
          </a:ln>
        </p:spPr>
      </p:pic>
      <p:pic>
        <p:nvPicPr>
          <p:cNvPr id="5" name="图片 4">
            <a:extLst>
              <a:ext uri="{FF2B5EF4-FFF2-40B4-BE49-F238E27FC236}">
                <a16:creationId xmlns:a16="http://schemas.microsoft.com/office/drawing/2014/main" id="{BE610CD9-855F-423B-973A-4C65D371D8B8}"/>
              </a:ext>
            </a:extLst>
          </p:cNvPr>
          <p:cNvPicPr>
            <a:picLocks noChangeAspect="1"/>
          </p:cNvPicPr>
          <p:nvPr/>
        </p:nvPicPr>
        <p:blipFill>
          <a:blip r:embed="rId3"/>
          <a:stretch>
            <a:fillRect/>
          </a:stretch>
        </p:blipFill>
        <p:spPr>
          <a:xfrm>
            <a:off x="743253" y="2204864"/>
            <a:ext cx="4923748" cy="3129001"/>
          </a:xfrm>
          <a:prstGeom prst="rect">
            <a:avLst/>
          </a:prstGeom>
          <a:ln>
            <a:solidFill>
              <a:schemeClr val="bg1"/>
            </a:solidFill>
          </a:ln>
        </p:spPr>
      </p:pic>
    </p:spTree>
    <p:extLst>
      <p:ext uri="{BB962C8B-B14F-4D97-AF65-F5344CB8AC3E}">
        <p14:creationId xmlns:p14="http://schemas.microsoft.com/office/powerpoint/2010/main" val="3596646680"/>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6"/>
          <p:cNvSpPr txBox="1"/>
          <p:nvPr/>
        </p:nvSpPr>
        <p:spPr>
          <a:xfrm>
            <a:off x="6817272" y="1653984"/>
            <a:ext cx="3602383" cy="369332"/>
          </a:xfrm>
          <a:prstGeom prst="rect">
            <a:avLst/>
          </a:prstGeom>
          <a:noFill/>
        </p:spPr>
        <p:txBody>
          <a:bodyPr wrap="square" rtlCol="0">
            <a:spAutoFit/>
          </a:bodyPr>
          <a:lstStyle>
            <a:defPPr>
              <a:defRPr lang="zh-CN"/>
            </a:defPPr>
            <a:lvl1pPr algn="just">
              <a:defRPr sz="2000">
                <a:solidFill>
                  <a:srgbClr val="595959"/>
                </a:solidFill>
                <a:latin typeface="微软雅黑" panose="020B0503020204020204" pitchFamily="34" charset="-122"/>
                <a:ea typeface="微软雅黑" panose="020B0503020204020204" pitchFamily="34" charset="-122"/>
              </a:defRPr>
            </a:lvl1pPr>
          </a:lstStyle>
          <a:p>
            <a:r>
              <a:rPr lang="en-US" altLang="zh-CN" sz="1800" dirty="0">
                <a:latin typeface="Times New Roman" panose="02020603050405020304" pitchFamily="18" charset="0"/>
                <a:cs typeface="Times New Roman" panose="02020603050405020304" pitchFamily="18" charset="0"/>
              </a:rPr>
              <a:t>Intentionally Creating Associations</a:t>
            </a:r>
          </a:p>
        </p:txBody>
      </p:sp>
      <p:sp>
        <p:nvSpPr>
          <p:cNvPr id="6" name="TextBox 7"/>
          <p:cNvSpPr txBox="1"/>
          <p:nvPr/>
        </p:nvSpPr>
        <p:spPr>
          <a:xfrm>
            <a:off x="6817273" y="2232789"/>
            <a:ext cx="3385612" cy="369332"/>
          </a:xfrm>
          <a:prstGeom prst="rect">
            <a:avLst/>
          </a:prstGeom>
          <a:noFill/>
        </p:spPr>
        <p:txBody>
          <a:bodyPr wrap="square" rtlCol="0">
            <a:spAutoFit/>
          </a:bodyPr>
          <a:lstStyle>
            <a:defPPr>
              <a:defRPr lang="zh-CN"/>
            </a:defPPr>
            <a:lvl1pPr algn="just">
              <a:defRPr sz="2000">
                <a:solidFill>
                  <a:srgbClr val="595959"/>
                </a:solidFill>
                <a:latin typeface="微软雅黑" panose="020B0503020204020204" pitchFamily="34" charset="-122"/>
                <a:ea typeface="微软雅黑" panose="020B0503020204020204" pitchFamily="34" charset="-122"/>
              </a:defRPr>
            </a:lvl1pPr>
          </a:lstStyle>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Sentence-Production Strategy</a:t>
            </a:r>
            <a:endParaRPr lang="zh-CN" altLang="zh-CN" sz="1800" kern="100" dirty="0">
              <a:effectLst/>
              <a:latin typeface="Times New Roman" panose="02020603050405020304" pitchFamily="18" charset="0"/>
              <a:ea typeface="等线" panose="02010600030101010101" pitchFamily="2" charset="-122"/>
              <a:cs typeface="Times New Roman" panose="02020603050405020304" pitchFamily="18" charset="0"/>
            </a:endParaRPr>
          </a:p>
        </p:txBody>
      </p:sp>
      <p:sp>
        <p:nvSpPr>
          <p:cNvPr id="7" name="Oval 10"/>
          <p:cNvSpPr>
            <a:spLocks noChangeArrowheads="1"/>
          </p:cNvSpPr>
          <p:nvPr/>
        </p:nvSpPr>
        <p:spPr bwMode="auto">
          <a:xfrm>
            <a:off x="6119182" y="1642192"/>
            <a:ext cx="410059" cy="463458"/>
          </a:xfrm>
          <a:prstGeom prst="ellipse">
            <a:avLst/>
          </a:prstGeom>
          <a:solidFill>
            <a:schemeClr val="tx1"/>
          </a:solidFill>
          <a:ln w="19050">
            <a:solidFill>
              <a:schemeClr val="bg2"/>
            </a:solidFill>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pPr algn="ctr"/>
            <a:r>
              <a:rPr lang="en-US" altLang="zh-CN"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rPr>
              <a:t>1</a:t>
            </a:r>
            <a:endParaRPr lang="zh-CN" altLang="en-US"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8" name="Oval 13"/>
          <p:cNvSpPr>
            <a:spLocks noChangeArrowheads="1"/>
          </p:cNvSpPr>
          <p:nvPr/>
        </p:nvSpPr>
        <p:spPr bwMode="auto">
          <a:xfrm>
            <a:off x="6141855" y="2187485"/>
            <a:ext cx="411172" cy="463458"/>
          </a:xfrm>
          <a:prstGeom prst="ellipse">
            <a:avLst/>
          </a:prstGeom>
          <a:solidFill>
            <a:schemeClr val="tx1"/>
          </a:solidFill>
          <a:ln w="19050">
            <a:solidFill>
              <a:schemeClr val="bg2"/>
            </a:solidFill>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pPr algn="ctr"/>
            <a:r>
              <a:rPr lang="en-US" altLang="zh-CN"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rPr>
              <a:t>2</a:t>
            </a:r>
            <a:endParaRPr lang="zh-CN" altLang="en-US"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9" name="TextBox 10"/>
          <p:cNvSpPr txBox="1"/>
          <p:nvPr/>
        </p:nvSpPr>
        <p:spPr>
          <a:xfrm>
            <a:off x="6803731" y="2756182"/>
            <a:ext cx="3385612" cy="369332"/>
          </a:xfrm>
          <a:prstGeom prst="rect">
            <a:avLst/>
          </a:prstGeom>
          <a:noFill/>
        </p:spPr>
        <p:txBody>
          <a:bodyPr wrap="square" rtlCol="0">
            <a:spAutoFit/>
          </a:bodyPr>
          <a:lstStyle>
            <a:defPPr>
              <a:defRPr lang="zh-CN"/>
            </a:defPPr>
            <a:lvl1pPr algn="just">
              <a:defRPr sz="2000">
                <a:solidFill>
                  <a:srgbClr val="595959"/>
                </a:solidFill>
                <a:latin typeface="微软雅黑" panose="020B0503020204020204" pitchFamily="34" charset="-122"/>
                <a:ea typeface="微软雅黑" panose="020B0503020204020204" pitchFamily="34" charset="-122"/>
              </a:defRPr>
            </a:lvl1pPr>
          </a:lstStyle>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Dictionary Use Strategies</a:t>
            </a:r>
            <a:endParaRPr lang="zh-CN" altLang="zh-CN" sz="1800" kern="100" dirty="0">
              <a:effectLst/>
              <a:latin typeface="Times New Roman" panose="02020603050405020304" pitchFamily="18" charset="0"/>
              <a:ea typeface="等线" panose="02010600030101010101" pitchFamily="2" charset="-122"/>
              <a:cs typeface="Times New Roman" panose="02020603050405020304" pitchFamily="18" charset="0"/>
            </a:endParaRPr>
          </a:p>
        </p:txBody>
      </p:sp>
      <p:sp>
        <p:nvSpPr>
          <p:cNvPr id="10" name="Oval 13"/>
          <p:cNvSpPr>
            <a:spLocks noChangeArrowheads="1"/>
          </p:cNvSpPr>
          <p:nvPr/>
        </p:nvSpPr>
        <p:spPr bwMode="auto">
          <a:xfrm>
            <a:off x="6164844" y="2729559"/>
            <a:ext cx="411172" cy="463458"/>
          </a:xfrm>
          <a:prstGeom prst="ellipse">
            <a:avLst/>
          </a:prstGeom>
          <a:solidFill>
            <a:schemeClr val="tx1"/>
          </a:solidFill>
          <a:ln w="19050">
            <a:solidFill>
              <a:schemeClr val="bg2"/>
            </a:solidFill>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pPr algn="ctr"/>
            <a:r>
              <a:rPr lang="en-US" altLang="zh-CN"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rPr>
              <a:t>3</a:t>
            </a:r>
            <a:endParaRPr lang="zh-CN" altLang="en-US"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1" name="TextBox 12"/>
          <p:cNvSpPr txBox="1"/>
          <p:nvPr/>
        </p:nvSpPr>
        <p:spPr>
          <a:xfrm>
            <a:off x="6803729" y="3311249"/>
            <a:ext cx="3385612" cy="369332"/>
          </a:xfrm>
          <a:prstGeom prst="rect">
            <a:avLst/>
          </a:prstGeom>
          <a:noFill/>
        </p:spPr>
        <p:txBody>
          <a:bodyPr wrap="square" rtlCol="0">
            <a:spAutoFit/>
          </a:bodyPr>
          <a:lstStyle>
            <a:defPPr>
              <a:defRPr lang="zh-CN"/>
            </a:defPPr>
            <a:lvl1pPr algn="just">
              <a:defRPr sz="2000">
                <a:solidFill>
                  <a:srgbClr val="595959"/>
                </a:solidFill>
                <a:latin typeface="微软雅黑" panose="020B0503020204020204" pitchFamily="34" charset="-122"/>
                <a:ea typeface="微软雅黑" panose="020B0503020204020204" pitchFamily="34" charset="-122"/>
              </a:defRPr>
            </a:lvl1pPr>
          </a:lstStyle>
          <a:p>
            <a:r>
              <a:rPr lang="en-US" altLang="zh-CN" sz="1800" dirty="0">
                <a:effectLst/>
                <a:latin typeface="Times New Roman" panose="02020603050405020304" pitchFamily="18" charset="0"/>
                <a:cs typeface="Times New Roman" panose="02020603050405020304" pitchFamily="18" charset="0"/>
              </a:rPr>
              <a:t>Contextual Guessing Strategy</a:t>
            </a:r>
            <a:endParaRPr lang="en-US" altLang="zh-CN" sz="1800" dirty="0">
              <a:latin typeface="Times New Roman" panose="02020603050405020304" pitchFamily="18" charset="0"/>
              <a:cs typeface="Times New Roman" panose="02020603050405020304" pitchFamily="18" charset="0"/>
            </a:endParaRPr>
          </a:p>
        </p:txBody>
      </p:sp>
      <p:sp>
        <p:nvSpPr>
          <p:cNvPr id="12" name="Oval 13"/>
          <p:cNvSpPr>
            <a:spLocks noChangeArrowheads="1"/>
          </p:cNvSpPr>
          <p:nvPr/>
        </p:nvSpPr>
        <p:spPr bwMode="auto">
          <a:xfrm>
            <a:off x="6161644" y="3279575"/>
            <a:ext cx="411172" cy="463458"/>
          </a:xfrm>
          <a:prstGeom prst="ellipse">
            <a:avLst/>
          </a:prstGeom>
          <a:solidFill>
            <a:schemeClr val="tx1"/>
          </a:solidFill>
          <a:ln w="19050">
            <a:solidFill>
              <a:schemeClr val="bg2"/>
            </a:solidFill>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pPr algn="ctr"/>
            <a:r>
              <a:rPr lang="en-US" altLang="zh-CN"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rPr>
              <a:t>4</a:t>
            </a:r>
            <a:endParaRPr lang="zh-CN" altLang="en-US"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3" name="TextBox 14"/>
          <p:cNvSpPr txBox="1"/>
          <p:nvPr/>
        </p:nvSpPr>
        <p:spPr>
          <a:xfrm>
            <a:off x="6803730" y="3850627"/>
            <a:ext cx="3385612" cy="369332"/>
          </a:xfrm>
          <a:prstGeom prst="rect">
            <a:avLst/>
          </a:prstGeom>
          <a:noFill/>
        </p:spPr>
        <p:txBody>
          <a:bodyPr wrap="square" rtlCol="0">
            <a:spAutoFit/>
          </a:bodyPr>
          <a:lstStyle>
            <a:defPPr>
              <a:defRPr lang="zh-CN"/>
            </a:defPPr>
            <a:lvl1pPr algn="just">
              <a:defRPr sz="2000">
                <a:solidFill>
                  <a:srgbClr val="595959"/>
                </a:solidFill>
                <a:latin typeface="微软雅黑" panose="020B0503020204020204" pitchFamily="34" charset="-122"/>
                <a:ea typeface="微软雅黑" panose="020B0503020204020204" pitchFamily="34" charset="-122"/>
              </a:defRPr>
            </a:lvl1pPr>
          </a:lstStyle>
          <a:p>
            <a:r>
              <a:rPr lang="en-US" altLang="zh-CN" sz="1800" dirty="0">
                <a:effectLst/>
                <a:latin typeface="Times New Roman" panose="02020603050405020304" pitchFamily="18" charset="0"/>
                <a:cs typeface="Times New Roman" panose="02020603050405020304" pitchFamily="18" charset="0"/>
              </a:rPr>
              <a:t>Rote Repetition Strategies</a:t>
            </a:r>
            <a:endParaRPr lang="en-US" altLang="zh-CN" sz="1800" dirty="0">
              <a:latin typeface="Times New Roman" panose="02020603050405020304" pitchFamily="18" charset="0"/>
              <a:cs typeface="Times New Roman" panose="02020603050405020304" pitchFamily="18" charset="0"/>
            </a:endParaRPr>
          </a:p>
        </p:txBody>
      </p:sp>
      <p:sp>
        <p:nvSpPr>
          <p:cNvPr id="14" name="Oval 13"/>
          <p:cNvSpPr>
            <a:spLocks noChangeArrowheads="1"/>
          </p:cNvSpPr>
          <p:nvPr/>
        </p:nvSpPr>
        <p:spPr bwMode="auto">
          <a:xfrm>
            <a:off x="6177150" y="3850627"/>
            <a:ext cx="411172" cy="463458"/>
          </a:xfrm>
          <a:prstGeom prst="ellipse">
            <a:avLst/>
          </a:prstGeom>
          <a:solidFill>
            <a:schemeClr val="tx1"/>
          </a:solidFill>
          <a:ln w="19050">
            <a:solidFill>
              <a:schemeClr val="bg2"/>
            </a:solidFill>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pPr algn="ctr"/>
            <a:r>
              <a:rPr lang="en-US" altLang="zh-CN"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rPr>
              <a:t>5</a:t>
            </a:r>
            <a:endParaRPr lang="zh-CN" altLang="en-US"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5" name="TextBox 16"/>
          <p:cNvSpPr txBox="1"/>
          <p:nvPr/>
        </p:nvSpPr>
        <p:spPr>
          <a:xfrm>
            <a:off x="6817272" y="4383602"/>
            <a:ext cx="3385612" cy="369332"/>
          </a:xfrm>
          <a:prstGeom prst="rect">
            <a:avLst/>
          </a:prstGeom>
          <a:noFill/>
        </p:spPr>
        <p:txBody>
          <a:bodyPr wrap="square" rtlCol="0">
            <a:spAutoFit/>
          </a:bodyPr>
          <a:lstStyle>
            <a:defPPr>
              <a:defRPr lang="zh-CN"/>
            </a:defPPr>
            <a:lvl1pPr algn="just">
              <a:defRPr sz="2000">
                <a:solidFill>
                  <a:srgbClr val="595959"/>
                </a:solidFill>
                <a:latin typeface="微软雅黑" panose="020B0503020204020204" pitchFamily="34" charset="-122"/>
                <a:ea typeface="微软雅黑" panose="020B0503020204020204" pitchFamily="34" charset="-122"/>
              </a:defRPr>
            </a:lvl1pPr>
          </a:lstStyle>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Mnemonic Strategies</a:t>
            </a:r>
            <a:endParaRPr lang="zh-CN" altLang="zh-CN" sz="1800" kern="100" dirty="0">
              <a:effectLst/>
              <a:latin typeface="Times New Roman" panose="02020603050405020304" pitchFamily="18" charset="0"/>
              <a:ea typeface="等线" panose="02010600030101010101" pitchFamily="2" charset="-122"/>
              <a:cs typeface="Times New Roman" panose="02020603050405020304" pitchFamily="18" charset="0"/>
            </a:endParaRPr>
          </a:p>
        </p:txBody>
      </p:sp>
      <p:sp>
        <p:nvSpPr>
          <p:cNvPr id="16" name="Oval 13"/>
          <p:cNvSpPr>
            <a:spLocks noChangeArrowheads="1"/>
          </p:cNvSpPr>
          <p:nvPr/>
        </p:nvSpPr>
        <p:spPr bwMode="auto">
          <a:xfrm>
            <a:off x="6160757" y="4403435"/>
            <a:ext cx="411172" cy="463458"/>
          </a:xfrm>
          <a:prstGeom prst="ellipse">
            <a:avLst/>
          </a:prstGeom>
          <a:solidFill>
            <a:schemeClr val="tx1"/>
          </a:solidFill>
          <a:ln w="19050">
            <a:solidFill>
              <a:schemeClr val="bg2"/>
            </a:solidFill>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pPr algn="ctr"/>
            <a:r>
              <a:rPr lang="en-US" altLang="zh-CN"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rPr>
              <a:t>6</a:t>
            </a:r>
            <a:endParaRPr lang="zh-CN" altLang="en-US"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8" name="Freeform 5"/>
          <p:cNvSpPr>
            <a:spLocks noEditPoints="1"/>
          </p:cNvSpPr>
          <p:nvPr/>
        </p:nvSpPr>
        <p:spPr bwMode="auto">
          <a:xfrm rot="925172">
            <a:off x="471713" y="1802239"/>
            <a:ext cx="4354235" cy="4358695"/>
          </a:xfrm>
          <a:custGeom>
            <a:avLst/>
            <a:gdLst>
              <a:gd name="T0" fmla="*/ 50 w 4280"/>
              <a:gd name="T1" fmla="*/ 3831 h 4280"/>
              <a:gd name="T2" fmla="*/ 59 w 4280"/>
              <a:gd name="T3" fmla="*/ 4021 h 4280"/>
              <a:gd name="T4" fmla="*/ 259 w 4280"/>
              <a:gd name="T5" fmla="*/ 4221 h 4280"/>
              <a:gd name="T6" fmla="*/ 449 w 4280"/>
              <a:gd name="T7" fmla="*/ 4230 h 4280"/>
              <a:gd name="T8" fmla="*/ 1047 w 4280"/>
              <a:gd name="T9" fmla="*/ 3632 h 4280"/>
              <a:gd name="T10" fmla="*/ 1038 w 4280"/>
              <a:gd name="T11" fmla="*/ 3443 h 4280"/>
              <a:gd name="T12" fmla="*/ 837 w 4280"/>
              <a:gd name="T13" fmla="*/ 3242 h 4280"/>
              <a:gd name="T14" fmla="*/ 648 w 4280"/>
              <a:gd name="T15" fmla="*/ 3233 h 4280"/>
              <a:gd name="T16" fmla="*/ 50 w 4280"/>
              <a:gd name="T17" fmla="*/ 3831 h 4280"/>
              <a:gd name="T18" fmla="*/ 2717 w 4280"/>
              <a:gd name="T19" fmla="*/ 3126 h 4280"/>
              <a:gd name="T20" fmla="*/ 3822 w 4280"/>
              <a:gd name="T21" fmla="*/ 2669 h 4280"/>
              <a:gd name="T22" fmla="*/ 4280 w 4280"/>
              <a:gd name="T23" fmla="*/ 1563 h 4280"/>
              <a:gd name="T24" fmla="*/ 3822 w 4280"/>
              <a:gd name="T25" fmla="*/ 458 h 4280"/>
              <a:gd name="T26" fmla="*/ 2717 w 4280"/>
              <a:gd name="T27" fmla="*/ 0 h 4280"/>
              <a:gd name="T28" fmla="*/ 1611 w 4280"/>
              <a:gd name="T29" fmla="*/ 458 h 4280"/>
              <a:gd name="T30" fmla="*/ 1417 w 4280"/>
              <a:gd name="T31" fmla="*/ 2431 h 4280"/>
              <a:gd name="T32" fmla="*/ 1369 w 4280"/>
              <a:gd name="T33" fmla="*/ 2462 h 4280"/>
              <a:gd name="T34" fmla="*/ 1360 w 4280"/>
              <a:gd name="T35" fmla="*/ 2472 h 4280"/>
              <a:gd name="T36" fmla="*/ 1360 w 4280"/>
              <a:gd name="T37" fmla="*/ 2670 h 4280"/>
              <a:gd name="T38" fmla="*/ 1610 w 4280"/>
              <a:gd name="T39" fmla="*/ 2920 h 4280"/>
              <a:gd name="T40" fmla="*/ 1808 w 4280"/>
              <a:gd name="T41" fmla="*/ 2920 h 4280"/>
              <a:gd name="T42" fmla="*/ 1818 w 4280"/>
              <a:gd name="T43" fmla="*/ 2911 h 4280"/>
              <a:gd name="T44" fmla="*/ 1849 w 4280"/>
              <a:gd name="T45" fmla="*/ 2864 h 4280"/>
              <a:gd name="T46" fmla="*/ 2717 w 4280"/>
              <a:gd name="T47" fmla="*/ 3126 h 4280"/>
              <a:gd name="T48" fmla="*/ 2717 w 4280"/>
              <a:gd name="T49" fmla="*/ 291 h 4280"/>
              <a:gd name="T50" fmla="*/ 3617 w 4280"/>
              <a:gd name="T51" fmla="*/ 663 h 4280"/>
              <a:gd name="T52" fmla="*/ 3989 w 4280"/>
              <a:gd name="T53" fmla="*/ 1563 h 4280"/>
              <a:gd name="T54" fmla="*/ 3617 w 4280"/>
              <a:gd name="T55" fmla="*/ 2463 h 4280"/>
              <a:gd name="T56" fmla="*/ 2717 w 4280"/>
              <a:gd name="T57" fmla="*/ 2836 h 4280"/>
              <a:gd name="T58" fmla="*/ 1817 w 4280"/>
              <a:gd name="T59" fmla="*/ 2463 h 4280"/>
              <a:gd name="T60" fmla="*/ 1817 w 4280"/>
              <a:gd name="T61" fmla="*/ 663 h 4280"/>
              <a:gd name="T62" fmla="*/ 2717 w 4280"/>
              <a:gd name="T63" fmla="*/ 291 h 4280"/>
              <a:gd name="T64" fmla="*/ 1036 w 4280"/>
              <a:gd name="T65" fmla="*/ 2894 h 4280"/>
              <a:gd name="T66" fmla="*/ 1036 w 4280"/>
              <a:gd name="T67" fmla="*/ 3244 h 4280"/>
              <a:gd name="T68" fmla="*/ 1386 w 4280"/>
              <a:gd name="T69" fmla="*/ 3244 h 4280"/>
              <a:gd name="T70" fmla="*/ 1386 w 4280"/>
              <a:gd name="T71" fmla="*/ 2894 h 4280"/>
              <a:gd name="T72" fmla="*/ 1036 w 4280"/>
              <a:gd name="T73" fmla="*/ 2894 h 4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80" h="4280">
                <a:moveTo>
                  <a:pt x="50" y="3831"/>
                </a:moveTo>
                <a:cubicBezTo>
                  <a:pt x="0" y="3881"/>
                  <a:pt x="4" y="3966"/>
                  <a:pt x="59" y="4021"/>
                </a:cubicBezTo>
                <a:lnTo>
                  <a:pt x="259" y="4221"/>
                </a:lnTo>
                <a:cubicBezTo>
                  <a:pt x="314" y="4276"/>
                  <a:pt x="399" y="4280"/>
                  <a:pt x="449" y="4230"/>
                </a:cubicBezTo>
                <a:lnTo>
                  <a:pt x="1047" y="3632"/>
                </a:lnTo>
                <a:cubicBezTo>
                  <a:pt x="1096" y="3583"/>
                  <a:pt x="1092" y="3498"/>
                  <a:pt x="1038" y="3443"/>
                </a:cubicBezTo>
                <a:lnTo>
                  <a:pt x="837" y="3242"/>
                </a:lnTo>
                <a:cubicBezTo>
                  <a:pt x="782" y="3188"/>
                  <a:pt x="697" y="3184"/>
                  <a:pt x="648" y="3233"/>
                </a:cubicBezTo>
                <a:lnTo>
                  <a:pt x="50" y="3831"/>
                </a:lnTo>
                <a:close/>
                <a:moveTo>
                  <a:pt x="2717" y="3126"/>
                </a:moveTo>
                <a:cubicBezTo>
                  <a:pt x="3134" y="3126"/>
                  <a:pt x="3527" y="2964"/>
                  <a:pt x="3822" y="2669"/>
                </a:cubicBezTo>
                <a:cubicBezTo>
                  <a:pt x="4117" y="2373"/>
                  <a:pt x="4280" y="1981"/>
                  <a:pt x="4280" y="1563"/>
                </a:cubicBezTo>
                <a:cubicBezTo>
                  <a:pt x="4280" y="1146"/>
                  <a:pt x="4117" y="753"/>
                  <a:pt x="3822" y="458"/>
                </a:cubicBezTo>
                <a:cubicBezTo>
                  <a:pt x="3527" y="163"/>
                  <a:pt x="3134" y="0"/>
                  <a:pt x="2717" y="0"/>
                </a:cubicBezTo>
                <a:cubicBezTo>
                  <a:pt x="2299" y="0"/>
                  <a:pt x="1907" y="163"/>
                  <a:pt x="1611" y="458"/>
                </a:cubicBezTo>
                <a:cubicBezTo>
                  <a:pt x="1076" y="993"/>
                  <a:pt x="1011" y="1824"/>
                  <a:pt x="1417" y="2431"/>
                </a:cubicBezTo>
                <a:cubicBezTo>
                  <a:pt x="1399" y="2438"/>
                  <a:pt x="1383" y="2448"/>
                  <a:pt x="1369" y="2462"/>
                </a:cubicBezTo>
                <a:lnTo>
                  <a:pt x="1360" y="2472"/>
                </a:lnTo>
                <a:cubicBezTo>
                  <a:pt x="1305" y="2526"/>
                  <a:pt x="1305" y="2615"/>
                  <a:pt x="1360" y="2670"/>
                </a:cubicBezTo>
                <a:lnTo>
                  <a:pt x="1610" y="2920"/>
                </a:lnTo>
                <a:cubicBezTo>
                  <a:pt x="1665" y="2975"/>
                  <a:pt x="1754" y="2975"/>
                  <a:pt x="1808" y="2920"/>
                </a:cubicBezTo>
                <a:lnTo>
                  <a:pt x="1818" y="2911"/>
                </a:lnTo>
                <a:cubicBezTo>
                  <a:pt x="1832" y="2897"/>
                  <a:pt x="1842" y="2881"/>
                  <a:pt x="1849" y="2864"/>
                </a:cubicBezTo>
                <a:cubicBezTo>
                  <a:pt x="2104" y="3035"/>
                  <a:pt x="2403" y="3126"/>
                  <a:pt x="2717" y="3126"/>
                </a:cubicBezTo>
                <a:close/>
                <a:moveTo>
                  <a:pt x="2717" y="291"/>
                </a:moveTo>
                <a:cubicBezTo>
                  <a:pt x="3057" y="291"/>
                  <a:pt x="3376" y="423"/>
                  <a:pt x="3617" y="663"/>
                </a:cubicBezTo>
                <a:cubicBezTo>
                  <a:pt x="3857" y="904"/>
                  <a:pt x="3989" y="1223"/>
                  <a:pt x="3989" y="1563"/>
                </a:cubicBezTo>
                <a:cubicBezTo>
                  <a:pt x="3989" y="1903"/>
                  <a:pt x="3857" y="2223"/>
                  <a:pt x="3617" y="2463"/>
                </a:cubicBezTo>
                <a:cubicBezTo>
                  <a:pt x="3376" y="2703"/>
                  <a:pt x="3057" y="2836"/>
                  <a:pt x="2717" y="2836"/>
                </a:cubicBezTo>
                <a:cubicBezTo>
                  <a:pt x="2377" y="2836"/>
                  <a:pt x="2057" y="2703"/>
                  <a:pt x="1817" y="2463"/>
                </a:cubicBezTo>
                <a:cubicBezTo>
                  <a:pt x="1321" y="1967"/>
                  <a:pt x="1321" y="1160"/>
                  <a:pt x="1817" y="663"/>
                </a:cubicBezTo>
                <a:cubicBezTo>
                  <a:pt x="2057" y="423"/>
                  <a:pt x="2377" y="291"/>
                  <a:pt x="2717" y="291"/>
                </a:cubicBezTo>
                <a:close/>
                <a:moveTo>
                  <a:pt x="1036" y="2894"/>
                </a:moveTo>
                <a:cubicBezTo>
                  <a:pt x="940" y="2991"/>
                  <a:pt x="940" y="3147"/>
                  <a:pt x="1036" y="3244"/>
                </a:cubicBezTo>
                <a:cubicBezTo>
                  <a:pt x="1133" y="3340"/>
                  <a:pt x="1289" y="3340"/>
                  <a:pt x="1386" y="3244"/>
                </a:cubicBezTo>
                <a:cubicBezTo>
                  <a:pt x="1482" y="3147"/>
                  <a:pt x="1482" y="2991"/>
                  <a:pt x="1386" y="2894"/>
                </a:cubicBezTo>
                <a:cubicBezTo>
                  <a:pt x="1289" y="2798"/>
                  <a:pt x="1133" y="2798"/>
                  <a:pt x="1036" y="2894"/>
                </a:cubicBezTo>
                <a:close/>
              </a:path>
            </a:pathLst>
          </a:custGeom>
          <a:solidFill>
            <a:schemeClr val="tx1"/>
          </a:solidFill>
          <a:ln w="3810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19" name="Freeform 26"/>
          <p:cNvSpPr>
            <a:spLocks noEditPoints="1"/>
          </p:cNvSpPr>
          <p:nvPr/>
        </p:nvSpPr>
        <p:spPr bwMode="auto">
          <a:xfrm>
            <a:off x="2498775" y="2752533"/>
            <a:ext cx="1633000" cy="1516358"/>
          </a:xfrm>
          <a:custGeom>
            <a:avLst/>
            <a:gdLst>
              <a:gd name="T0" fmla="*/ 373 w 678"/>
              <a:gd name="T1" fmla="*/ 551 h 630"/>
              <a:gd name="T2" fmla="*/ 280 w 678"/>
              <a:gd name="T3" fmla="*/ 593 h 630"/>
              <a:gd name="T4" fmla="*/ 190 w 678"/>
              <a:gd name="T5" fmla="*/ 21 h 630"/>
              <a:gd name="T6" fmla="*/ 210 w 678"/>
              <a:gd name="T7" fmla="*/ 34 h 630"/>
              <a:gd name="T8" fmla="*/ 342 w 678"/>
              <a:gd name="T9" fmla="*/ 1 h 630"/>
              <a:gd name="T10" fmla="*/ 169 w 678"/>
              <a:gd name="T11" fmla="*/ 25 h 630"/>
              <a:gd name="T12" fmla="*/ 207 w 678"/>
              <a:gd name="T13" fmla="*/ 62 h 630"/>
              <a:gd name="T14" fmla="*/ 199 w 678"/>
              <a:gd name="T15" fmla="*/ 340 h 630"/>
              <a:gd name="T16" fmla="*/ 161 w 678"/>
              <a:gd name="T17" fmla="*/ 304 h 630"/>
              <a:gd name="T18" fmla="*/ 169 w 678"/>
              <a:gd name="T19" fmla="*/ 25 h 630"/>
              <a:gd name="T20" fmla="*/ 309 w 678"/>
              <a:gd name="T21" fmla="*/ 120 h 630"/>
              <a:gd name="T22" fmla="*/ 467 w 678"/>
              <a:gd name="T23" fmla="*/ 102 h 630"/>
              <a:gd name="T24" fmla="*/ 291 w 678"/>
              <a:gd name="T25" fmla="*/ 109 h 630"/>
              <a:gd name="T26" fmla="*/ 300 w 678"/>
              <a:gd name="T27" fmla="*/ 133 h 630"/>
              <a:gd name="T28" fmla="*/ 308 w 678"/>
              <a:gd name="T29" fmla="*/ 422 h 630"/>
              <a:gd name="T30" fmla="*/ 270 w 678"/>
              <a:gd name="T31" fmla="*/ 410 h 630"/>
              <a:gd name="T32" fmla="*/ 263 w 678"/>
              <a:gd name="T33" fmla="*/ 122 h 630"/>
              <a:gd name="T34" fmla="*/ 322 w 678"/>
              <a:gd name="T35" fmla="*/ 145 h 630"/>
              <a:gd name="T36" fmla="*/ 511 w 678"/>
              <a:gd name="T37" fmla="*/ 145 h 630"/>
              <a:gd name="T38" fmla="*/ 486 w 678"/>
              <a:gd name="T39" fmla="*/ 406 h 630"/>
              <a:gd name="T40" fmla="*/ 322 w 678"/>
              <a:gd name="T41" fmla="*/ 145 h 630"/>
              <a:gd name="T42" fmla="*/ 481 w 678"/>
              <a:gd name="T43" fmla="*/ 166 h 630"/>
              <a:gd name="T44" fmla="*/ 354 w 678"/>
              <a:gd name="T45" fmla="*/ 240 h 630"/>
              <a:gd name="T46" fmla="*/ 221 w 678"/>
              <a:gd name="T47" fmla="*/ 56 h 630"/>
              <a:gd name="T48" fmla="*/ 410 w 678"/>
              <a:gd name="T49" fmla="*/ 56 h 630"/>
              <a:gd name="T50" fmla="*/ 255 w 678"/>
              <a:gd name="T51" fmla="*/ 83 h 630"/>
              <a:gd name="T52" fmla="*/ 240 w 678"/>
              <a:gd name="T53" fmla="*/ 335 h 630"/>
              <a:gd name="T54" fmla="*/ 221 w 678"/>
              <a:gd name="T55" fmla="*/ 56 h 630"/>
              <a:gd name="T56" fmla="*/ 134 w 678"/>
              <a:gd name="T57" fmla="*/ 188 h 630"/>
              <a:gd name="T58" fmla="*/ 104 w 678"/>
              <a:gd name="T59" fmla="*/ 135 h 630"/>
              <a:gd name="T60" fmla="*/ 54 w 678"/>
              <a:gd name="T61" fmla="*/ 467 h 630"/>
              <a:gd name="T62" fmla="*/ 90 w 678"/>
              <a:gd name="T63" fmla="*/ 515 h 630"/>
              <a:gd name="T64" fmla="*/ 0 w 678"/>
              <a:gd name="T65" fmla="*/ 630 h 630"/>
              <a:gd name="T66" fmla="*/ 678 w 678"/>
              <a:gd name="T67" fmla="*/ 586 h 630"/>
              <a:gd name="T68" fmla="*/ 621 w 678"/>
              <a:gd name="T69" fmla="*/ 467 h 630"/>
              <a:gd name="T70" fmla="*/ 571 w 678"/>
              <a:gd name="T71" fmla="*/ 135 h 630"/>
              <a:gd name="T72" fmla="*/ 541 w 678"/>
              <a:gd name="T73" fmla="*/ 188 h 630"/>
              <a:gd name="T74" fmla="*/ 573 w 678"/>
              <a:gd name="T75" fmla="*/ 474 h 630"/>
              <a:gd name="T76" fmla="*/ 101 w 678"/>
              <a:gd name="T77" fmla="*/ 188 h 6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8" h="630">
                <a:moveTo>
                  <a:pt x="301" y="551"/>
                </a:moveTo>
                <a:lnTo>
                  <a:pt x="373" y="551"/>
                </a:lnTo>
                <a:lnTo>
                  <a:pt x="398" y="593"/>
                </a:lnTo>
                <a:lnTo>
                  <a:pt x="280" y="593"/>
                </a:lnTo>
                <a:lnTo>
                  <a:pt x="301" y="551"/>
                </a:lnTo>
                <a:close/>
                <a:moveTo>
                  <a:pt x="190" y="21"/>
                </a:moveTo>
                <a:lnTo>
                  <a:pt x="207" y="32"/>
                </a:lnTo>
                <a:cubicBezTo>
                  <a:pt x="208" y="32"/>
                  <a:pt x="209" y="33"/>
                  <a:pt x="210" y="34"/>
                </a:cubicBezTo>
                <a:lnTo>
                  <a:pt x="366" y="14"/>
                </a:lnTo>
                <a:cubicBezTo>
                  <a:pt x="362" y="5"/>
                  <a:pt x="353" y="0"/>
                  <a:pt x="342" y="1"/>
                </a:cubicBezTo>
                <a:lnTo>
                  <a:pt x="190" y="21"/>
                </a:lnTo>
                <a:close/>
                <a:moveTo>
                  <a:pt x="169" y="25"/>
                </a:moveTo>
                <a:lnTo>
                  <a:pt x="199" y="44"/>
                </a:lnTo>
                <a:cubicBezTo>
                  <a:pt x="203" y="47"/>
                  <a:pt x="207" y="55"/>
                  <a:pt x="207" y="62"/>
                </a:cubicBezTo>
                <a:lnTo>
                  <a:pt x="207" y="333"/>
                </a:lnTo>
                <a:cubicBezTo>
                  <a:pt x="207" y="340"/>
                  <a:pt x="203" y="343"/>
                  <a:pt x="199" y="340"/>
                </a:cubicBezTo>
                <a:lnTo>
                  <a:pt x="169" y="322"/>
                </a:lnTo>
                <a:cubicBezTo>
                  <a:pt x="165" y="319"/>
                  <a:pt x="161" y="311"/>
                  <a:pt x="161" y="304"/>
                </a:cubicBezTo>
                <a:lnTo>
                  <a:pt x="161" y="33"/>
                </a:lnTo>
                <a:cubicBezTo>
                  <a:pt x="161" y="26"/>
                  <a:pt x="165" y="23"/>
                  <a:pt x="169" y="25"/>
                </a:cubicBezTo>
                <a:close/>
                <a:moveTo>
                  <a:pt x="291" y="109"/>
                </a:moveTo>
                <a:lnTo>
                  <a:pt x="309" y="120"/>
                </a:lnTo>
                <a:cubicBezTo>
                  <a:pt x="310" y="121"/>
                  <a:pt x="310" y="122"/>
                  <a:pt x="311" y="122"/>
                </a:cubicBezTo>
                <a:lnTo>
                  <a:pt x="467" y="102"/>
                </a:lnTo>
                <a:cubicBezTo>
                  <a:pt x="464" y="94"/>
                  <a:pt x="454" y="88"/>
                  <a:pt x="443" y="90"/>
                </a:cubicBezTo>
                <a:lnTo>
                  <a:pt x="291" y="109"/>
                </a:lnTo>
                <a:close/>
                <a:moveTo>
                  <a:pt x="270" y="114"/>
                </a:moveTo>
                <a:lnTo>
                  <a:pt x="300" y="133"/>
                </a:lnTo>
                <a:cubicBezTo>
                  <a:pt x="304" y="136"/>
                  <a:pt x="308" y="144"/>
                  <a:pt x="308" y="151"/>
                </a:cubicBezTo>
                <a:lnTo>
                  <a:pt x="308" y="422"/>
                </a:lnTo>
                <a:cubicBezTo>
                  <a:pt x="308" y="428"/>
                  <a:pt x="304" y="432"/>
                  <a:pt x="300" y="429"/>
                </a:cubicBezTo>
                <a:lnTo>
                  <a:pt x="270" y="410"/>
                </a:lnTo>
                <a:cubicBezTo>
                  <a:pt x="266" y="407"/>
                  <a:pt x="263" y="400"/>
                  <a:pt x="263" y="393"/>
                </a:cubicBezTo>
                <a:lnTo>
                  <a:pt x="263" y="122"/>
                </a:lnTo>
                <a:cubicBezTo>
                  <a:pt x="263" y="115"/>
                  <a:pt x="266" y="111"/>
                  <a:pt x="270" y="114"/>
                </a:cubicBezTo>
                <a:close/>
                <a:moveTo>
                  <a:pt x="322" y="145"/>
                </a:moveTo>
                <a:lnTo>
                  <a:pt x="486" y="124"/>
                </a:lnTo>
                <a:cubicBezTo>
                  <a:pt x="500" y="122"/>
                  <a:pt x="511" y="131"/>
                  <a:pt x="511" y="145"/>
                </a:cubicBezTo>
                <a:lnTo>
                  <a:pt x="511" y="378"/>
                </a:lnTo>
                <a:cubicBezTo>
                  <a:pt x="511" y="391"/>
                  <a:pt x="500" y="404"/>
                  <a:pt x="486" y="406"/>
                </a:cubicBezTo>
                <a:lnTo>
                  <a:pt x="322" y="426"/>
                </a:lnTo>
                <a:lnTo>
                  <a:pt x="322" y="145"/>
                </a:lnTo>
                <a:close/>
                <a:moveTo>
                  <a:pt x="354" y="183"/>
                </a:moveTo>
                <a:lnTo>
                  <a:pt x="481" y="166"/>
                </a:lnTo>
                <a:lnTo>
                  <a:pt x="481" y="224"/>
                </a:lnTo>
                <a:lnTo>
                  <a:pt x="354" y="240"/>
                </a:lnTo>
                <a:lnTo>
                  <a:pt x="354" y="183"/>
                </a:lnTo>
                <a:close/>
                <a:moveTo>
                  <a:pt x="221" y="56"/>
                </a:moveTo>
                <a:lnTo>
                  <a:pt x="384" y="35"/>
                </a:lnTo>
                <a:cubicBezTo>
                  <a:pt x="398" y="33"/>
                  <a:pt x="410" y="43"/>
                  <a:pt x="410" y="56"/>
                </a:cubicBezTo>
                <a:lnTo>
                  <a:pt x="410" y="63"/>
                </a:lnTo>
                <a:lnTo>
                  <a:pt x="255" y="83"/>
                </a:lnTo>
                <a:cubicBezTo>
                  <a:pt x="244" y="86"/>
                  <a:pt x="240" y="93"/>
                  <a:pt x="240" y="107"/>
                </a:cubicBezTo>
                <a:lnTo>
                  <a:pt x="240" y="335"/>
                </a:lnTo>
                <a:lnTo>
                  <a:pt x="221" y="338"/>
                </a:lnTo>
                <a:lnTo>
                  <a:pt x="221" y="56"/>
                </a:lnTo>
                <a:close/>
                <a:moveTo>
                  <a:pt x="101" y="188"/>
                </a:moveTo>
                <a:lnTo>
                  <a:pt x="134" y="188"/>
                </a:lnTo>
                <a:lnTo>
                  <a:pt x="134" y="135"/>
                </a:lnTo>
                <a:lnTo>
                  <a:pt x="104" y="135"/>
                </a:lnTo>
                <a:cubicBezTo>
                  <a:pt x="76" y="135"/>
                  <a:pt x="54" y="158"/>
                  <a:pt x="54" y="186"/>
                </a:cubicBezTo>
                <a:lnTo>
                  <a:pt x="54" y="467"/>
                </a:lnTo>
                <a:cubicBezTo>
                  <a:pt x="54" y="490"/>
                  <a:pt x="69" y="509"/>
                  <a:pt x="90" y="515"/>
                </a:cubicBezTo>
                <a:lnTo>
                  <a:pt x="90" y="515"/>
                </a:lnTo>
                <a:lnTo>
                  <a:pt x="0" y="586"/>
                </a:lnTo>
                <a:lnTo>
                  <a:pt x="0" y="630"/>
                </a:lnTo>
                <a:lnTo>
                  <a:pt x="678" y="630"/>
                </a:lnTo>
                <a:lnTo>
                  <a:pt x="678" y="586"/>
                </a:lnTo>
                <a:lnTo>
                  <a:pt x="582" y="516"/>
                </a:lnTo>
                <a:cubicBezTo>
                  <a:pt x="604" y="511"/>
                  <a:pt x="621" y="491"/>
                  <a:pt x="621" y="467"/>
                </a:cubicBezTo>
                <a:lnTo>
                  <a:pt x="621" y="186"/>
                </a:lnTo>
                <a:cubicBezTo>
                  <a:pt x="621" y="158"/>
                  <a:pt x="598" y="135"/>
                  <a:pt x="571" y="135"/>
                </a:cubicBezTo>
                <a:lnTo>
                  <a:pt x="541" y="135"/>
                </a:lnTo>
                <a:lnTo>
                  <a:pt x="541" y="188"/>
                </a:lnTo>
                <a:lnTo>
                  <a:pt x="573" y="188"/>
                </a:lnTo>
                <a:lnTo>
                  <a:pt x="573" y="474"/>
                </a:lnTo>
                <a:lnTo>
                  <a:pt x="101" y="474"/>
                </a:lnTo>
                <a:lnTo>
                  <a:pt x="101" y="188"/>
                </a:ln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accent1"/>
              </a:solidFill>
            </a:endParaRPr>
          </a:p>
        </p:txBody>
      </p:sp>
      <p:sp>
        <p:nvSpPr>
          <p:cNvPr id="23" name="Freeform 5"/>
          <p:cNvSpPr>
            <a:spLocks noEditPoints="1"/>
          </p:cNvSpPr>
          <p:nvPr/>
        </p:nvSpPr>
        <p:spPr bwMode="auto">
          <a:xfrm>
            <a:off x="704485" y="138888"/>
            <a:ext cx="441325" cy="525463"/>
          </a:xfrm>
          <a:custGeom>
            <a:avLst/>
            <a:gdLst>
              <a:gd name="T0" fmla="*/ 269 w 537"/>
              <a:gd name="T1" fmla="*/ 0 h 623"/>
              <a:gd name="T2" fmla="*/ 403 w 537"/>
              <a:gd name="T3" fmla="*/ 78 h 623"/>
              <a:gd name="T4" fmla="*/ 537 w 537"/>
              <a:gd name="T5" fmla="*/ 156 h 623"/>
              <a:gd name="T6" fmla="*/ 537 w 537"/>
              <a:gd name="T7" fmla="*/ 311 h 623"/>
              <a:gd name="T8" fmla="*/ 537 w 537"/>
              <a:gd name="T9" fmla="*/ 467 h 623"/>
              <a:gd name="T10" fmla="*/ 403 w 537"/>
              <a:gd name="T11" fmla="*/ 545 h 623"/>
              <a:gd name="T12" fmla="*/ 269 w 537"/>
              <a:gd name="T13" fmla="*/ 623 h 623"/>
              <a:gd name="T14" fmla="*/ 134 w 537"/>
              <a:gd name="T15" fmla="*/ 545 h 623"/>
              <a:gd name="T16" fmla="*/ 0 w 537"/>
              <a:gd name="T17" fmla="*/ 467 h 623"/>
              <a:gd name="T18" fmla="*/ 0 w 537"/>
              <a:gd name="T19" fmla="*/ 311 h 623"/>
              <a:gd name="T20" fmla="*/ 0 w 537"/>
              <a:gd name="T21" fmla="*/ 156 h 623"/>
              <a:gd name="T22" fmla="*/ 134 w 537"/>
              <a:gd name="T23" fmla="*/ 78 h 623"/>
              <a:gd name="T24" fmla="*/ 269 w 537"/>
              <a:gd name="T25" fmla="*/ 0 h 623"/>
              <a:gd name="T26" fmla="*/ 269 w 537"/>
              <a:gd name="T27" fmla="*/ 53 h 623"/>
              <a:gd name="T28" fmla="*/ 380 w 537"/>
              <a:gd name="T29" fmla="*/ 117 h 623"/>
              <a:gd name="T30" fmla="*/ 492 w 537"/>
              <a:gd name="T31" fmla="*/ 182 h 623"/>
              <a:gd name="T32" fmla="*/ 492 w 537"/>
              <a:gd name="T33" fmla="*/ 311 h 623"/>
              <a:gd name="T34" fmla="*/ 492 w 537"/>
              <a:gd name="T35" fmla="*/ 441 h 623"/>
              <a:gd name="T36" fmla="*/ 380 w 537"/>
              <a:gd name="T37" fmla="*/ 505 h 623"/>
              <a:gd name="T38" fmla="*/ 269 w 537"/>
              <a:gd name="T39" fmla="*/ 570 h 623"/>
              <a:gd name="T40" fmla="*/ 157 w 537"/>
              <a:gd name="T41" fmla="*/ 505 h 623"/>
              <a:gd name="T42" fmla="*/ 46 w 537"/>
              <a:gd name="T43" fmla="*/ 441 h 623"/>
              <a:gd name="T44" fmla="*/ 46 w 537"/>
              <a:gd name="T45" fmla="*/ 311 h 623"/>
              <a:gd name="T46" fmla="*/ 46 w 537"/>
              <a:gd name="T47" fmla="*/ 182 h 623"/>
              <a:gd name="T48" fmla="*/ 157 w 537"/>
              <a:gd name="T49" fmla="*/ 117 h 623"/>
              <a:gd name="T50" fmla="*/ 269 w 537"/>
              <a:gd name="T51" fmla="*/ 53 h 623"/>
              <a:gd name="T52" fmla="*/ 215 w 537"/>
              <a:gd name="T53" fmla="*/ 455 h 623"/>
              <a:gd name="T54" fmla="*/ 367 w 537"/>
              <a:gd name="T55" fmla="*/ 455 h 623"/>
              <a:gd name="T56" fmla="*/ 375 w 537"/>
              <a:gd name="T57" fmla="*/ 463 h 623"/>
              <a:gd name="T58" fmla="*/ 367 w 537"/>
              <a:gd name="T59" fmla="*/ 471 h 623"/>
              <a:gd name="T60" fmla="*/ 215 w 537"/>
              <a:gd name="T61" fmla="*/ 471 h 623"/>
              <a:gd name="T62" fmla="*/ 207 w 537"/>
              <a:gd name="T63" fmla="*/ 463 h 623"/>
              <a:gd name="T64" fmla="*/ 215 w 537"/>
              <a:gd name="T65" fmla="*/ 455 h 623"/>
              <a:gd name="T66" fmla="*/ 218 w 537"/>
              <a:gd name="T67" fmla="*/ 380 h 623"/>
              <a:gd name="T68" fmla="*/ 302 w 537"/>
              <a:gd name="T69" fmla="*/ 242 h 623"/>
              <a:gd name="T70" fmla="*/ 331 w 537"/>
              <a:gd name="T71" fmla="*/ 260 h 623"/>
              <a:gd name="T72" fmla="*/ 248 w 537"/>
              <a:gd name="T73" fmla="*/ 398 h 623"/>
              <a:gd name="T74" fmla="*/ 218 w 537"/>
              <a:gd name="T75" fmla="*/ 380 h 623"/>
              <a:gd name="T76" fmla="*/ 159 w 537"/>
              <a:gd name="T77" fmla="*/ 344 h 623"/>
              <a:gd name="T78" fmla="*/ 243 w 537"/>
              <a:gd name="T79" fmla="*/ 207 h 623"/>
              <a:gd name="T80" fmla="*/ 272 w 537"/>
              <a:gd name="T81" fmla="*/ 224 h 623"/>
              <a:gd name="T82" fmla="*/ 189 w 537"/>
              <a:gd name="T83" fmla="*/ 362 h 623"/>
              <a:gd name="T84" fmla="*/ 159 w 537"/>
              <a:gd name="T85" fmla="*/ 344 h 623"/>
              <a:gd name="T86" fmla="*/ 146 w 537"/>
              <a:gd name="T87" fmla="*/ 456 h 623"/>
              <a:gd name="T88" fmla="*/ 154 w 537"/>
              <a:gd name="T89" fmla="*/ 387 h 623"/>
              <a:gd name="T90" fmla="*/ 211 w 537"/>
              <a:gd name="T91" fmla="*/ 422 h 623"/>
              <a:gd name="T92" fmla="*/ 155 w 537"/>
              <a:gd name="T93" fmla="*/ 461 h 623"/>
              <a:gd name="T94" fmla="*/ 146 w 537"/>
              <a:gd name="T95" fmla="*/ 456 h 623"/>
              <a:gd name="T96" fmla="*/ 266 w 537"/>
              <a:gd name="T97" fmla="*/ 168 h 623"/>
              <a:gd name="T98" fmla="*/ 253 w 537"/>
              <a:gd name="T99" fmla="*/ 188 h 623"/>
              <a:gd name="T100" fmla="*/ 342 w 537"/>
              <a:gd name="T101" fmla="*/ 242 h 623"/>
              <a:gd name="T102" fmla="*/ 354 w 537"/>
              <a:gd name="T103" fmla="*/ 222 h 623"/>
              <a:gd name="T104" fmla="*/ 266 w 537"/>
              <a:gd name="T105" fmla="*/ 168 h 623"/>
              <a:gd name="T106" fmla="*/ 285 w 537"/>
              <a:gd name="T107" fmla="*/ 138 h 623"/>
              <a:gd name="T108" fmla="*/ 311 w 537"/>
              <a:gd name="T109" fmla="*/ 131 h 623"/>
              <a:gd name="T110" fmla="*/ 366 w 537"/>
              <a:gd name="T111" fmla="*/ 165 h 623"/>
              <a:gd name="T112" fmla="*/ 373 w 537"/>
              <a:gd name="T113" fmla="*/ 191 h 623"/>
              <a:gd name="T114" fmla="*/ 365 w 537"/>
              <a:gd name="T115" fmla="*/ 204 h 623"/>
              <a:gd name="T116" fmla="*/ 277 w 537"/>
              <a:gd name="T117" fmla="*/ 150 h 623"/>
              <a:gd name="T118" fmla="*/ 285 w 537"/>
              <a:gd name="T119" fmla="*/ 138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37" h="623">
                <a:moveTo>
                  <a:pt x="269" y="0"/>
                </a:moveTo>
                <a:lnTo>
                  <a:pt x="403" y="78"/>
                </a:lnTo>
                <a:lnTo>
                  <a:pt x="537" y="156"/>
                </a:lnTo>
                <a:lnTo>
                  <a:pt x="537" y="311"/>
                </a:lnTo>
                <a:lnTo>
                  <a:pt x="537" y="467"/>
                </a:lnTo>
                <a:lnTo>
                  <a:pt x="403" y="545"/>
                </a:lnTo>
                <a:lnTo>
                  <a:pt x="269" y="623"/>
                </a:lnTo>
                <a:lnTo>
                  <a:pt x="134" y="545"/>
                </a:lnTo>
                <a:lnTo>
                  <a:pt x="0" y="467"/>
                </a:lnTo>
                <a:lnTo>
                  <a:pt x="0" y="311"/>
                </a:lnTo>
                <a:lnTo>
                  <a:pt x="0" y="156"/>
                </a:lnTo>
                <a:lnTo>
                  <a:pt x="134" y="78"/>
                </a:lnTo>
                <a:lnTo>
                  <a:pt x="269" y="0"/>
                </a:lnTo>
                <a:close/>
                <a:moveTo>
                  <a:pt x="269" y="53"/>
                </a:moveTo>
                <a:lnTo>
                  <a:pt x="380" y="117"/>
                </a:lnTo>
                <a:lnTo>
                  <a:pt x="492" y="182"/>
                </a:lnTo>
                <a:lnTo>
                  <a:pt x="492" y="311"/>
                </a:lnTo>
                <a:lnTo>
                  <a:pt x="492" y="441"/>
                </a:lnTo>
                <a:lnTo>
                  <a:pt x="380" y="505"/>
                </a:lnTo>
                <a:lnTo>
                  <a:pt x="269" y="570"/>
                </a:lnTo>
                <a:lnTo>
                  <a:pt x="157" y="505"/>
                </a:lnTo>
                <a:lnTo>
                  <a:pt x="46" y="441"/>
                </a:lnTo>
                <a:lnTo>
                  <a:pt x="46" y="311"/>
                </a:lnTo>
                <a:lnTo>
                  <a:pt x="46" y="182"/>
                </a:lnTo>
                <a:lnTo>
                  <a:pt x="157" y="117"/>
                </a:lnTo>
                <a:lnTo>
                  <a:pt x="269" y="53"/>
                </a:lnTo>
                <a:close/>
                <a:moveTo>
                  <a:pt x="215" y="455"/>
                </a:moveTo>
                <a:lnTo>
                  <a:pt x="367" y="455"/>
                </a:lnTo>
                <a:cubicBezTo>
                  <a:pt x="371" y="455"/>
                  <a:pt x="375" y="458"/>
                  <a:pt x="375" y="463"/>
                </a:cubicBezTo>
                <a:cubicBezTo>
                  <a:pt x="375" y="467"/>
                  <a:pt x="371" y="471"/>
                  <a:pt x="367" y="471"/>
                </a:cubicBezTo>
                <a:lnTo>
                  <a:pt x="215" y="471"/>
                </a:lnTo>
                <a:cubicBezTo>
                  <a:pt x="211" y="471"/>
                  <a:pt x="207" y="467"/>
                  <a:pt x="207" y="463"/>
                </a:cubicBezTo>
                <a:cubicBezTo>
                  <a:pt x="207" y="458"/>
                  <a:pt x="211" y="455"/>
                  <a:pt x="215" y="455"/>
                </a:cubicBezTo>
                <a:close/>
                <a:moveTo>
                  <a:pt x="218" y="380"/>
                </a:moveTo>
                <a:lnTo>
                  <a:pt x="302" y="242"/>
                </a:lnTo>
                <a:lnTo>
                  <a:pt x="331" y="260"/>
                </a:lnTo>
                <a:lnTo>
                  <a:pt x="248" y="398"/>
                </a:lnTo>
                <a:lnTo>
                  <a:pt x="218" y="380"/>
                </a:lnTo>
                <a:close/>
                <a:moveTo>
                  <a:pt x="159" y="344"/>
                </a:moveTo>
                <a:lnTo>
                  <a:pt x="243" y="207"/>
                </a:lnTo>
                <a:lnTo>
                  <a:pt x="272" y="224"/>
                </a:lnTo>
                <a:lnTo>
                  <a:pt x="189" y="362"/>
                </a:lnTo>
                <a:lnTo>
                  <a:pt x="159" y="344"/>
                </a:lnTo>
                <a:close/>
                <a:moveTo>
                  <a:pt x="146" y="456"/>
                </a:moveTo>
                <a:lnTo>
                  <a:pt x="154" y="387"/>
                </a:lnTo>
                <a:lnTo>
                  <a:pt x="211" y="422"/>
                </a:lnTo>
                <a:lnTo>
                  <a:pt x="155" y="461"/>
                </a:lnTo>
                <a:cubicBezTo>
                  <a:pt x="149" y="465"/>
                  <a:pt x="145" y="463"/>
                  <a:pt x="146" y="456"/>
                </a:cubicBezTo>
                <a:close/>
                <a:moveTo>
                  <a:pt x="266" y="168"/>
                </a:moveTo>
                <a:lnTo>
                  <a:pt x="253" y="188"/>
                </a:lnTo>
                <a:lnTo>
                  <a:pt x="342" y="242"/>
                </a:lnTo>
                <a:lnTo>
                  <a:pt x="354" y="222"/>
                </a:lnTo>
                <a:lnTo>
                  <a:pt x="266" y="168"/>
                </a:lnTo>
                <a:close/>
                <a:moveTo>
                  <a:pt x="285" y="138"/>
                </a:moveTo>
                <a:cubicBezTo>
                  <a:pt x="290" y="129"/>
                  <a:pt x="302" y="126"/>
                  <a:pt x="311" y="131"/>
                </a:cubicBezTo>
                <a:lnTo>
                  <a:pt x="366" y="165"/>
                </a:lnTo>
                <a:cubicBezTo>
                  <a:pt x="375" y="170"/>
                  <a:pt x="378" y="182"/>
                  <a:pt x="373" y="191"/>
                </a:cubicBezTo>
                <a:lnTo>
                  <a:pt x="365" y="204"/>
                </a:lnTo>
                <a:lnTo>
                  <a:pt x="277" y="150"/>
                </a:lnTo>
                <a:lnTo>
                  <a:pt x="285" y="138"/>
                </a:ln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endParaRPr>
          </a:p>
        </p:txBody>
      </p:sp>
      <p:sp>
        <p:nvSpPr>
          <p:cNvPr id="2" name="TextBox 16">
            <a:extLst>
              <a:ext uri="{FF2B5EF4-FFF2-40B4-BE49-F238E27FC236}">
                <a16:creationId xmlns:a16="http://schemas.microsoft.com/office/drawing/2014/main" id="{5F5A9441-9209-404A-A669-16F7951D5A08}"/>
              </a:ext>
            </a:extLst>
          </p:cNvPr>
          <p:cNvSpPr txBox="1"/>
          <p:nvPr/>
        </p:nvSpPr>
        <p:spPr>
          <a:xfrm>
            <a:off x="6795842" y="5045330"/>
            <a:ext cx="3385612" cy="369332"/>
          </a:xfrm>
          <a:prstGeom prst="rect">
            <a:avLst/>
          </a:prstGeom>
          <a:noFill/>
        </p:spPr>
        <p:txBody>
          <a:bodyPr wrap="square" rtlCol="0">
            <a:spAutoFit/>
          </a:bodyPr>
          <a:lstStyle>
            <a:defPPr>
              <a:defRPr lang="zh-CN"/>
            </a:defPPr>
            <a:lvl1pPr algn="just">
              <a:defRPr sz="2000">
                <a:solidFill>
                  <a:srgbClr val="595959"/>
                </a:solidFill>
                <a:latin typeface="微软雅黑" panose="020B0503020204020204" pitchFamily="34" charset="-122"/>
                <a:ea typeface="微软雅黑" panose="020B0503020204020204" pitchFamily="34" charset="-122"/>
              </a:defRPr>
            </a:lvl1pPr>
          </a:lstStyle>
          <a:p>
            <a:pPr algn="just"/>
            <a:r>
              <a:rPr lang="en-US" altLang="zh-CN" sz="1800" dirty="0">
                <a:effectLst/>
                <a:latin typeface="Times New Roman" panose="02020603050405020304" pitchFamily="18" charset="0"/>
                <a:cs typeface="Times New Roman" panose="02020603050405020304" pitchFamily="18" charset="0"/>
              </a:rPr>
              <a:t>Word-Formation Strategies</a:t>
            </a:r>
            <a:endParaRPr lang="zh-CN" altLang="zh-CN" sz="1800" kern="100" dirty="0">
              <a:effectLst/>
              <a:latin typeface="Times New Roman" panose="02020603050405020304" pitchFamily="18" charset="0"/>
              <a:ea typeface="等线" panose="02010600030101010101" pitchFamily="2" charset="-122"/>
              <a:cs typeface="Times New Roman" panose="02020603050405020304" pitchFamily="18" charset="0"/>
            </a:endParaRPr>
          </a:p>
        </p:txBody>
      </p:sp>
      <p:sp>
        <p:nvSpPr>
          <p:cNvPr id="3" name="Oval 13">
            <a:extLst>
              <a:ext uri="{FF2B5EF4-FFF2-40B4-BE49-F238E27FC236}">
                <a16:creationId xmlns:a16="http://schemas.microsoft.com/office/drawing/2014/main" id="{5D58AE89-3997-464B-8DF3-F2D3B1BA1D02}"/>
              </a:ext>
            </a:extLst>
          </p:cNvPr>
          <p:cNvSpPr>
            <a:spLocks noChangeArrowheads="1"/>
          </p:cNvSpPr>
          <p:nvPr/>
        </p:nvSpPr>
        <p:spPr bwMode="auto">
          <a:xfrm>
            <a:off x="6165291" y="5026043"/>
            <a:ext cx="411172" cy="463458"/>
          </a:xfrm>
          <a:prstGeom prst="ellipse">
            <a:avLst/>
          </a:prstGeom>
          <a:solidFill>
            <a:schemeClr val="tx1"/>
          </a:solidFill>
          <a:ln w="19050">
            <a:solidFill>
              <a:schemeClr val="bg2"/>
            </a:solidFill>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pPr algn="ctr"/>
            <a:r>
              <a:rPr lang="en-US" altLang="zh-CN"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rPr>
              <a:t>7</a:t>
            </a:r>
            <a:endParaRPr lang="zh-CN" altLang="en-US" dirty="0">
              <a:solidFill>
                <a:srgbClr val="F8F8F8"/>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24" name="文本框 23">
            <a:extLst>
              <a:ext uri="{FF2B5EF4-FFF2-40B4-BE49-F238E27FC236}">
                <a16:creationId xmlns:a16="http://schemas.microsoft.com/office/drawing/2014/main" id="{4115C62F-7CE4-43BD-AB31-A8FD05AF54B2}"/>
              </a:ext>
            </a:extLst>
          </p:cNvPr>
          <p:cNvSpPr txBox="1"/>
          <p:nvPr/>
        </p:nvSpPr>
        <p:spPr>
          <a:xfrm>
            <a:off x="5667127" y="5566453"/>
            <a:ext cx="6407944" cy="369332"/>
          </a:xfrm>
          <a:prstGeom prst="rect">
            <a:avLst/>
          </a:prstGeom>
          <a:noFill/>
        </p:spPr>
        <p:txBody>
          <a:bodyPr wrap="square">
            <a:spAutoFit/>
          </a:bodyPr>
          <a:lstStyle/>
          <a:p>
            <a:r>
              <a:rPr lang="en-US" altLang="zh-CN" dirty="0">
                <a:solidFill>
                  <a:schemeClr val="bg1"/>
                </a:solidFill>
                <a:latin typeface="Times New Roman" panose="02020603050405020304" pitchFamily="18" charset="0"/>
                <a:cs typeface="Times New Roman" panose="02020603050405020304" pitchFamily="18" charset="0"/>
              </a:rPr>
              <a:t>Specific Vocabulary Learning Strategies From Oxford, R. (2017)</a:t>
            </a:r>
          </a:p>
        </p:txBody>
      </p:sp>
      <p:sp>
        <p:nvSpPr>
          <p:cNvPr id="17" name="文本框 16">
            <a:extLst>
              <a:ext uri="{FF2B5EF4-FFF2-40B4-BE49-F238E27FC236}">
                <a16:creationId xmlns:a16="http://schemas.microsoft.com/office/drawing/2014/main" id="{747C6784-9635-4B03-8663-151255A53E1E}"/>
              </a:ext>
            </a:extLst>
          </p:cNvPr>
          <p:cNvSpPr txBox="1"/>
          <p:nvPr/>
        </p:nvSpPr>
        <p:spPr>
          <a:xfrm>
            <a:off x="1349758" y="112592"/>
            <a:ext cx="9538848" cy="1569660"/>
          </a:xfrm>
          <a:prstGeom prst="rect">
            <a:avLst/>
          </a:prstGeom>
          <a:noFill/>
        </p:spPr>
        <p:txBody>
          <a:bodyPr wrap="square" rtlCol="0">
            <a:spAutoFit/>
          </a:bodyPr>
          <a:lstStyle/>
          <a:p>
            <a:r>
              <a:rPr lang="en-US" altLang="zh-CN" sz="2400" dirty="0">
                <a:solidFill>
                  <a:schemeClr val="bg1"/>
                </a:solidFill>
                <a:latin typeface="Times New Roman" panose="02020603050405020304" pitchFamily="18" charset="0"/>
                <a:cs typeface="Times New Roman" panose="02020603050405020304" pitchFamily="18" charset="0"/>
              </a:rPr>
              <a:t>Specific vocabulary learning strategies are much more than the  taxonomy, for example Schmitt's (1997) taxonomy constitutes 58 specific vocabulary learning strategies. The following are some specific vocabulary learning strategies put forward by Oxford (2017).</a:t>
            </a:r>
            <a:endParaRPr lang="zh-CN" altLang="en-US"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2" name="Freeform 5"/>
          <p:cNvSpPr>
            <a:spLocks noEditPoints="1"/>
          </p:cNvSpPr>
          <p:nvPr/>
        </p:nvSpPr>
        <p:spPr bwMode="auto">
          <a:xfrm>
            <a:off x="774069" y="1972217"/>
            <a:ext cx="2142648" cy="2483438"/>
          </a:xfrm>
          <a:custGeom>
            <a:avLst/>
            <a:gdLst>
              <a:gd name="T0" fmla="*/ 993 w 1986"/>
              <a:gd name="T1" fmla="*/ 0 h 2293"/>
              <a:gd name="T2" fmla="*/ 1489 w 1986"/>
              <a:gd name="T3" fmla="*/ 287 h 2293"/>
              <a:gd name="T4" fmla="*/ 1986 w 1986"/>
              <a:gd name="T5" fmla="*/ 573 h 2293"/>
              <a:gd name="T6" fmla="*/ 1986 w 1986"/>
              <a:gd name="T7" fmla="*/ 1146 h 2293"/>
              <a:gd name="T8" fmla="*/ 1986 w 1986"/>
              <a:gd name="T9" fmla="*/ 1720 h 2293"/>
              <a:gd name="T10" fmla="*/ 1489 w 1986"/>
              <a:gd name="T11" fmla="*/ 2006 h 2293"/>
              <a:gd name="T12" fmla="*/ 993 w 1986"/>
              <a:gd name="T13" fmla="*/ 2293 h 2293"/>
              <a:gd name="T14" fmla="*/ 496 w 1986"/>
              <a:gd name="T15" fmla="*/ 2006 h 2293"/>
              <a:gd name="T16" fmla="*/ 0 w 1986"/>
              <a:gd name="T17" fmla="*/ 1720 h 2293"/>
              <a:gd name="T18" fmla="*/ 0 w 1986"/>
              <a:gd name="T19" fmla="*/ 1146 h 2293"/>
              <a:gd name="T20" fmla="*/ 0 w 1986"/>
              <a:gd name="T21" fmla="*/ 573 h 2293"/>
              <a:gd name="T22" fmla="*/ 496 w 1986"/>
              <a:gd name="T23" fmla="*/ 287 h 2293"/>
              <a:gd name="T24" fmla="*/ 993 w 1986"/>
              <a:gd name="T25" fmla="*/ 0 h 2293"/>
              <a:gd name="T26" fmla="*/ 993 w 1986"/>
              <a:gd name="T27" fmla="*/ 194 h 2293"/>
              <a:gd name="T28" fmla="*/ 1405 w 1986"/>
              <a:gd name="T29" fmla="*/ 432 h 2293"/>
              <a:gd name="T30" fmla="*/ 1817 w 1986"/>
              <a:gd name="T31" fmla="*/ 670 h 2293"/>
              <a:gd name="T32" fmla="*/ 1817 w 1986"/>
              <a:gd name="T33" fmla="*/ 1146 h 2293"/>
              <a:gd name="T34" fmla="*/ 1817 w 1986"/>
              <a:gd name="T35" fmla="*/ 1622 h 2293"/>
              <a:gd name="T36" fmla="*/ 1405 w 1986"/>
              <a:gd name="T37" fmla="*/ 1860 h 2293"/>
              <a:gd name="T38" fmla="*/ 993 w 1986"/>
              <a:gd name="T39" fmla="*/ 2098 h 2293"/>
              <a:gd name="T40" fmla="*/ 581 w 1986"/>
              <a:gd name="T41" fmla="*/ 1860 h 2293"/>
              <a:gd name="T42" fmla="*/ 168 w 1986"/>
              <a:gd name="T43" fmla="*/ 1622 h 2293"/>
              <a:gd name="T44" fmla="*/ 168 w 1986"/>
              <a:gd name="T45" fmla="*/ 1146 h 2293"/>
              <a:gd name="T46" fmla="*/ 168 w 1986"/>
              <a:gd name="T47" fmla="*/ 670 h 2293"/>
              <a:gd name="T48" fmla="*/ 581 w 1986"/>
              <a:gd name="T49" fmla="*/ 432 h 2293"/>
              <a:gd name="T50" fmla="*/ 993 w 1986"/>
              <a:gd name="T51" fmla="*/ 194 h 22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986" h="2293">
                <a:moveTo>
                  <a:pt x="993" y="0"/>
                </a:moveTo>
                <a:lnTo>
                  <a:pt x="1489" y="287"/>
                </a:lnTo>
                <a:lnTo>
                  <a:pt x="1986" y="573"/>
                </a:lnTo>
                <a:lnTo>
                  <a:pt x="1986" y="1146"/>
                </a:lnTo>
                <a:lnTo>
                  <a:pt x="1986" y="1720"/>
                </a:lnTo>
                <a:lnTo>
                  <a:pt x="1489" y="2006"/>
                </a:lnTo>
                <a:lnTo>
                  <a:pt x="993" y="2293"/>
                </a:lnTo>
                <a:lnTo>
                  <a:pt x="496" y="2006"/>
                </a:lnTo>
                <a:lnTo>
                  <a:pt x="0" y="1720"/>
                </a:lnTo>
                <a:lnTo>
                  <a:pt x="0" y="1146"/>
                </a:lnTo>
                <a:lnTo>
                  <a:pt x="0" y="573"/>
                </a:lnTo>
                <a:lnTo>
                  <a:pt x="496" y="287"/>
                </a:lnTo>
                <a:lnTo>
                  <a:pt x="993" y="0"/>
                </a:lnTo>
                <a:close/>
                <a:moveTo>
                  <a:pt x="993" y="194"/>
                </a:moveTo>
                <a:lnTo>
                  <a:pt x="1405" y="432"/>
                </a:lnTo>
                <a:lnTo>
                  <a:pt x="1817" y="670"/>
                </a:lnTo>
                <a:lnTo>
                  <a:pt x="1817" y="1146"/>
                </a:lnTo>
                <a:lnTo>
                  <a:pt x="1817" y="1622"/>
                </a:lnTo>
                <a:lnTo>
                  <a:pt x="1405" y="1860"/>
                </a:lnTo>
                <a:lnTo>
                  <a:pt x="993" y="2098"/>
                </a:lnTo>
                <a:lnTo>
                  <a:pt x="581" y="1860"/>
                </a:lnTo>
                <a:lnTo>
                  <a:pt x="168" y="1622"/>
                </a:lnTo>
                <a:lnTo>
                  <a:pt x="168" y="1146"/>
                </a:lnTo>
                <a:lnTo>
                  <a:pt x="168" y="670"/>
                </a:lnTo>
                <a:lnTo>
                  <a:pt x="581" y="432"/>
                </a:lnTo>
                <a:lnTo>
                  <a:pt x="993" y="194"/>
                </a:lnTo>
                <a:close/>
              </a:path>
            </a:pathLst>
          </a:custGeom>
          <a:solidFill>
            <a:schemeClr val="bg2"/>
          </a:solidFill>
          <a:ln>
            <a:noFill/>
          </a:ln>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zh-CN" altLang="en-US" sz="1800" b="0" i="0" u="none" strike="noStrike" kern="1200" cap="none" spc="0" normalizeH="0" baseline="0" noProof="0">
              <a:ln>
                <a:noFill/>
              </a:ln>
              <a:solidFill>
                <a:srgbClr val="FFFFFF"/>
              </a:solidFill>
              <a:effectLst/>
              <a:uLnTx/>
              <a:uFillTx/>
              <a:latin typeface="Arial" panose="020B0604020202020204" pitchFamily="34" charset="0"/>
              <a:ea typeface="宋体" panose="02010600030101010101" pitchFamily="2" charset="-122"/>
              <a:cs typeface="+mn-cs"/>
            </a:endParaRPr>
          </a:p>
        </p:txBody>
      </p:sp>
      <p:sp>
        <p:nvSpPr>
          <p:cNvPr id="42" name="Freeform 21"/>
          <p:cNvSpPr>
            <a:spLocks noEditPoints="1"/>
          </p:cNvSpPr>
          <p:nvPr/>
        </p:nvSpPr>
        <p:spPr bwMode="auto">
          <a:xfrm>
            <a:off x="1124421" y="2647011"/>
            <a:ext cx="1204580" cy="1218260"/>
          </a:xfrm>
          <a:custGeom>
            <a:avLst/>
            <a:gdLst>
              <a:gd name="T0" fmla="*/ 429 w 563"/>
              <a:gd name="T1" fmla="*/ 130 h 595"/>
              <a:gd name="T2" fmla="*/ 419 w 563"/>
              <a:gd name="T3" fmla="*/ 63 h 595"/>
              <a:gd name="T4" fmla="*/ 460 w 563"/>
              <a:gd name="T5" fmla="*/ 170 h 595"/>
              <a:gd name="T6" fmla="*/ 229 w 563"/>
              <a:gd name="T7" fmla="*/ 200 h 595"/>
              <a:gd name="T8" fmla="*/ 460 w 563"/>
              <a:gd name="T9" fmla="*/ 170 h 595"/>
              <a:gd name="T10" fmla="*/ 229 w 563"/>
              <a:gd name="T11" fmla="*/ 234 h 595"/>
              <a:gd name="T12" fmla="*/ 460 w 563"/>
              <a:gd name="T13" fmla="*/ 264 h 595"/>
              <a:gd name="T14" fmla="*/ 460 w 563"/>
              <a:gd name="T15" fmla="*/ 303 h 595"/>
              <a:gd name="T16" fmla="*/ 384 w 563"/>
              <a:gd name="T17" fmla="*/ 333 h 595"/>
              <a:gd name="T18" fmla="*/ 460 w 563"/>
              <a:gd name="T19" fmla="*/ 303 h 595"/>
              <a:gd name="T20" fmla="*/ 229 w 563"/>
              <a:gd name="T21" fmla="*/ 104 h 595"/>
              <a:gd name="T22" fmla="*/ 359 w 563"/>
              <a:gd name="T23" fmla="*/ 134 h 595"/>
              <a:gd name="T24" fmla="*/ 174 w 563"/>
              <a:gd name="T25" fmla="*/ 490 h 595"/>
              <a:gd name="T26" fmla="*/ 265 w 563"/>
              <a:gd name="T27" fmla="*/ 438 h 595"/>
              <a:gd name="T28" fmla="*/ 174 w 563"/>
              <a:gd name="T29" fmla="*/ 490 h 595"/>
              <a:gd name="T30" fmla="*/ 113 w 563"/>
              <a:gd name="T31" fmla="*/ 402 h 595"/>
              <a:gd name="T32" fmla="*/ 208 w 563"/>
              <a:gd name="T33" fmla="*/ 448 h 595"/>
              <a:gd name="T34" fmla="*/ 219 w 563"/>
              <a:gd name="T35" fmla="*/ 341 h 595"/>
              <a:gd name="T36" fmla="*/ 98 w 563"/>
              <a:gd name="T37" fmla="*/ 252 h 595"/>
              <a:gd name="T38" fmla="*/ 63 w 563"/>
              <a:gd name="T39" fmla="*/ 192 h 595"/>
              <a:gd name="T40" fmla="*/ 7 w 563"/>
              <a:gd name="T41" fmla="*/ 249 h 595"/>
              <a:gd name="T42" fmla="*/ 73 w 563"/>
              <a:gd name="T43" fmla="*/ 408 h 595"/>
              <a:gd name="T44" fmla="*/ 35 w 563"/>
              <a:gd name="T45" fmla="*/ 286 h 595"/>
              <a:gd name="T46" fmla="*/ 49 w 563"/>
              <a:gd name="T47" fmla="*/ 252 h 595"/>
              <a:gd name="T48" fmla="*/ 122 w 563"/>
              <a:gd name="T49" fmla="*/ 210 h 595"/>
              <a:gd name="T50" fmla="*/ 439 w 563"/>
              <a:gd name="T51" fmla="*/ 0 h 595"/>
              <a:gd name="T52" fmla="*/ 133 w 563"/>
              <a:gd name="T53" fmla="*/ 78 h 595"/>
              <a:gd name="T54" fmla="*/ 192 w 563"/>
              <a:gd name="T55" fmla="*/ 247 h 595"/>
              <a:gd name="T56" fmla="*/ 211 w 563"/>
              <a:gd name="T57" fmla="*/ 59 h 595"/>
              <a:gd name="T58" fmla="*/ 392 w 563"/>
              <a:gd name="T59" fmla="*/ 142 h 595"/>
              <a:gd name="T60" fmla="*/ 504 w 563"/>
              <a:gd name="T61" fmla="*/ 157 h 595"/>
              <a:gd name="T62" fmla="*/ 484 w 563"/>
              <a:gd name="T63" fmla="*/ 465 h 595"/>
              <a:gd name="T64" fmla="*/ 318 w 563"/>
              <a:gd name="T65" fmla="*/ 524 h 595"/>
              <a:gd name="T66" fmla="*/ 563 w 563"/>
              <a:gd name="T67" fmla="*/ 446 h 595"/>
              <a:gd name="T68" fmla="*/ 439 w 563"/>
              <a:gd name="T69" fmla="*/ 0 h 5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63" h="595">
                <a:moveTo>
                  <a:pt x="486" y="130"/>
                </a:moveTo>
                <a:lnTo>
                  <a:pt x="429" y="130"/>
                </a:lnTo>
                <a:cubicBezTo>
                  <a:pt x="424" y="130"/>
                  <a:pt x="419" y="125"/>
                  <a:pt x="419" y="120"/>
                </a:cubicBezTo>
                <a:lnTo>
                  <a:pt x="419" y="63"/>
                </a:lnTo>
                <a:lnTo>
                  <a:pt x="486" y="130"/>
                </a:lnTo>
                <a:close/>
                <a:moveTo>
                  <a:pt x="460" y="170"/>
                </a:moveTo>
                <a:lnTo>
                  <a:pt x="229" y="170"/>
                </a:lnTo>
                <a:lnTo>
                  <a:pt x="229" y="200"/>
                </a:lnTo>
                <a:lnTo>
                  <a:pt x="460" y="200"/>
                </a:lnTo>
                <a:lnTo>
                  <a:pt x="460" y="170"/>
                </a:lnTo>
                <a:close/>
                <a:moveTo>
                  <a:pt x="460" y="234"/>
                </a:moveTo>
                <a:lnTo>
                  <a:pt x="229" y="234"/>
                </a:lnTo>
                <a:lnTo>
                  <a:pt x="229" y="264"/>
                </a:lnTo>
                <a:lnTo>
                  <a:pt x="460" y="264"/>
                </a:lnTo>
                <a:lnTo>
                  <a:pt x="460" y="234"/>
                </a:lnTo>
                <a:close/>
                <a:moveTo>
                  <a:pt x="460" y="303"/>
                </a:moveTo>
                <a:lnTo>
                  <a:pt x="384" y="303"/>
                </a:lnTo>
                <a:lnTo>
                  <a:pt x="384" y="333"/>
                </a:lnTo>
                <a:lnTo>
                  <a:pt x="460" y="333"/>
                </a:lnTo>
                <a:lnTo>
                  <a:pt x="460" y="303"/>
                </a:lnTo>
                <a:close/>
                <a:moveTo>
                  <a:pt x="359" y="104"/>
                </a:moveTo>
                <a:lnTo>
                  <a:pt x="229" y="104"/>
                </a:lnTo>
                <a:lnTo>
                  <a:pt x="229" y="134"/>
                </a:lnTo>
                <a:lnTo>
                  <a:pt x="359" y="134"/>
                </a:lnTo>
                <a:lnTo>
                  <a:pt x="359" y="104"/>
                </a:lnTo>
                <a:close/>
                <a:moveTo>
                  <a:pt x="174" y="490"/>
                </a:moveTo>
                <a:cubicBezTo>
                  <a:pt x="226" y="553"/>
                  <a:pt x="279" y="595"/>
                  <a:pt x="291" y="588"/>
                </a:cubicBezTo>
                <a:cubicBezTo>
                  <a:pt x="303" y="581"/>
                  <a:pt x="293" y="515"/>
                  <a:pt x="265" y="438"/>
                </a:cubicBezTo>
                <a:cubicBezTo>
                  <a:pt x="250" y="448"/>
                  <a:pt x="236" y="457"/>
                  <a:pt x="220" y="466"/>
                </a:cubicBezTo>
                <a:cubicBezTo>
                  <a:pt x="205" y="475"/>
                  <a:pt x="190" y="483"/>
                  <a:pt x="174" y="490"/>
                </a:cubicBezTo>
                <a:close/>
                <a:moveTo>
                  <a:pt x="54" y="274"/>
                </a:moveTo>
                <a:cubicBezTo>
                  <a:pt x="64" y="309"/>
                  <a:pt x="85" y="353"/>
                  <a:pt x="113" y="402"/>
                </a:cubicBezTo>
                <a:cubicBezTo>
                  <a:pt x="127" y="427"/>
                  <a:pt x="144" y="451"/>
                  <a:pt x="161" y="473"/>
                </a:cubicBezTo>
                <a:cubicBezTo>
                  <a:pt x="176" y="465"/>
                  <a:pt x="192" y="457"/>
                  <a:pt x="208" y="448"/>
                </a:cubicBezTo>
                <a:cubicBezTo>
                  <a:pt x="225" y="439"/>
                  <a:pt x="241" y="428"/>
                  <a:pt x="256" y="417"/>
                </a:cubicBezTo>
                <a:cubicBezTo>
                  <a:pt x="246" y="392"/>
                  <a:pt x="234" y="366"/>
                  <a:pt x="219" y="341"/>
                </a:cubicBezTo>
                <a:cubicBezTo>
                  <a:pt x="191" y="292"/>
                  <a:pt x="163" y="252"/>
                  <a:pt x="138" y="226"/>
                </a:cubicBezTo>
                <a:cubicBezTo>
                  <a:pt x="125" y="234"/>
                  <a:pt x="112" y="244"/>
                  <a:pt x="98" y="252"/>
                </a:cubicBezTo>
                <a:cubicBezTo>
                  <a:pt x="83" y="260"/>
                  <a:pt x="69" y="267"/>
                  <a:pt x="54" y="274"/>
                </a:cubicBezTo>
                <a:close/>
                <a:moveTo>
                  <a:pt x="63" y="192"/>
                </a:moveTo>
                <a:cubicBezTo>
                  <a:pt x="55" y="197"/>
                  <a:pt x="50" y="205"/>
                  <a:pt x="48" y="215"/>
                </a:cubicBezTo>
                <a:cubicBezTo>
                  <a:pt x="33" y="219"/>
                  <a:pt x="18" y="229"/>
                  <a:pt x="7" y="249"/>
                </a:cubicBezTo>
                <a:cubicBezTo>
                  <a:pt x="0" y="265"/>
                  <a:pt x="2" y="289"/>
                  <a:pt x="12" y="307"/>
                </a:cubicBezTo>
                <a:cubicBezTo>
                  <a:pt x="29" y="338"/>
                  <a:pt x="52" y="377"/>
                  <a:pt x="73" y="408"/>
                </a:cubicBezTo>
                <a:cubicBezTo>
                  <a:pt x="86" y="413"/>
                  <a:pt x="83" y="386"/>
                  <a:pt x="78" y="379"/>
                </a:cubicBezTo>
                <a:cubicBezTo>
                  <a:pt x="62" y="354"/>
                  <a:pt x="48" y="331"/>
                  <a:pt x="35" y="286"/>
                </a:cubicBezTo>
                <a:cubicBezTo>
                  <a:pt x="32" y="265"/>
                  <a:pt x="41" y="256"/>
                  <a:pt x="48" y="246"/>
                </a:cubicBezTo>
                <a:cubicBezTo>
                  <a:pt x="48" y="248"/>
                  <a:pt x="48" y="250"/>
                  <a:pt x="49" y="252"/>
                </a:cubicBezTo>
                <a:cubicBezTo>
                  <a:pt x="61" y="247"/>
                  <a:pt x="73" y="240"/>
                  <a:pt x="86" y="234"/>
                </a:cubicBezTo>
                <a:cubicBezTo>
                  <a:pt x="98" y="227"/>
                  <a:pt x="110" y="218"/>
                  <a:pt x="122" y="210"/>
                </a:cubicBezTo>
                <a:cubicBezTo>
                  <a:pt x="99" y="190"/>
                  <a:pt x="79" y="183"/>
                  <a:pt x="63" y="192"/>
                </a:cubicBezTo>
                <a:close/>
                <a:moveTo>
                  <a:pt x="439" y="0"/>
                </a:moveTo>
                <a:lnTo>
                  <a:pt x="211" y="0"/>
                </a:lnTo>
                <a:cubicBezTo>
                  <a:pt x="168" y="0"/>
                  <a:pt x="133" y="35"/>
                  <a:pt x="133" y="78"/>
                </a:cubicBezTo>
                <a:lnTo>
                  <a:pt x="133" y="183"/>
                </a:lnTo>
                <a:cubicBezTo>
                  <a:pt x="158" y="203"/>
                  <a:pt x="173" y="221"/>
                  <a:pt x="192" y="247"/>
                </a:cubicBezTo>
                <a:lnTo>
                  <a:pt x="192" y="78"/>
                </a:lnTo>
                <a:cubicBezTo>
                  <a:pt x="192" y="68"/>
                  <a:pt x="201" y="59"/>
                  <a:pt x="211" y="59"/>
                </a:cubicBezTo>
                <a:lnTo>
                  <a:pt x="392" y="59"/>
                </a:lnTo>
                <a:lnTo>
                  <a:pt x="392" y="142"/>
                </a:lnTo>
                <a:cubicBezTo>
                  <a:pt x="392" y="150"/>
                  <a:pt x="399" y="157"/>
                  <a:pt x="407" y="157"/>
                </a:cubicBezTo>
                <a:lnTo>
                  <a:pt x="504" y="157"/>
                </a:lnTo>
                <a:lnTo>
                  <a:pt x="504" y="446"/>
                </a:lnTo>
                <a:cubicBezTo>
                  <a:pt x="504" y="457"/>
                  <a:pt x="495" y="465"/>
                  <a:pt x="484" y="465"/>
                </a:cubicBezTo>
                <a:lnTo>
                  <a:pt x="303" y="465"/>
                </a:lnTo>
                <a:cubicBezTo>
                  <a:pt x="309" y="485"/>
                  <a:pt x="315" y="505"/>
                  <a:pt x="318" y="524"/>
                </a:cubicBezTo>
                <a:lnTo>
                  <a:pt x="484" y="524"/>
                </a:lnTo>
                <a:cubicBezTo>
                  <a:pt x="528" y="524"/>
                  <a:pt x="563" y="489"/>
                  <a:pt x="563" y="446"/>
                </a:cubicBezTo>
                <a:lnTo>
                  <a:pt x="563" y="124"/>
                </a:lnTo>
                <a:lnTo>
                  <a:pt x="439" y="0"/>
                </a:lnTo>
                <a:close/>
              </a:path>
            </a:pathLst>
          </a:custGeom>
          <a:solidFill>
            <a:schemeClr val="bg2"/>
          </a:solidFill>
          <a:ln>
            <a:noFill/>
          </a:ln>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zh-CN" altLang="en-US" sz="1800" b="0" i="0" u="none" strike="noStrike" kern="1200" cap="none" spc="0" normalizeH="0" baseline="0" noProof="0">
              <a:ln>
                <a:noFill/>
              </a:ln>
              <a:solidFill>
                <a:srgbClr val="FFFFFF"/>
              </a:solidFill>
              <a:effectLst/>
              <a:uLnTx/>
              <a:uFillTx/>
              <a:latin typeface="Arial" panose="020B0604020202020204" pitchFamily="34" charset="0"/>
              <a:ea typeface="宋体" panose="02010600030101010101" pitchFamily="2" charset="-122"/>
              <a:cs typeface="+mn-cs"/>
            </a:endParaRPr>
          </a:p>
        </p:txBody>
      </p:sp>
      <p:sp>
        <p:nvSpPr>
          <p:cNvPr id="44" name="Line 5"/>
          <p:cNvSpPr>
            <a:spLocks noChangeShapeType="1"/>
          </p:cNvSpPr>
          <p:nvPr/>
        </p:nvSpPr>
        <p:spPr bwMode="auto">
          <a:xfrm>
            <a:off x="3407671" y="1580600"/>
            <a:ext cx="0" cy="3910264"/>
          </a:xfrm>
          <a:prstGeom prst="line">
            <a:avLst/>
          </a:prstGeom>
          <a:noFill/>
          <a:ln w="15875" cap="flat">
            <a:solidFill>
              <a:schemeClr val="bg1">
                <a:lumMod val="40000"/>
                <a:lumOff val="60000"/>
              </a:schemeClr>
            </a:solidFill>
            <a:prstDash val="dash"/>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zh-CN" altLang="en-US" sz="1800" b="0" i="0" u="none" strike="noStrike" kern="1200" cap="none" spc="0" normalizeH="0" baseline="0" noProof="0">
              <a:ln>
                <a:noFill/>
              </a:ln>
              <a:solidFill>
                <a:srgbClr val="FFFFFF"/>
              </a:solidFill>
              <a:effectLst/>
              <a:uLnTx/>
              <a:uFillTx/>
              <a:latin typeface="Arial" panose="020B0604020202020204" pitchFamily="34" charset="0"/>
              <a:ea typeface="宋体" panose="02010600030101010101" pitchFamily="2" charset="-122"/>
              <a:cs typeface="+mn-cs"/>
            </a:endParaRPr>
          </a:p>
        </p:txBody>
      </p:sp>
      <p:sp>
        <p:nvSpPr>
          <p:cNvPr id="2" name="文本框 1">
            <a:extLst>
              <a:ext uri="{FF2B5EF4-FFF2-40B4-BE49-F238E27FC236}">
                <a16:creationId xmlns:a16="http://schemas.microsoft.com/office/drawing/2014/main" id="{164E08F5-2498-4147-9055-8016ED81B486}"/>
              </a:ext>
            </a:extLst>
          </p:cNvPr>
          <p:cNvSpPr txBox="1"/>
          <p:nvPr/>
        </p:nvSpPr>
        <p:spPr>
          <a:xfrm>
            <a:off x="4370982" y="1955706"/>
            <a:ext cx="5688631" cy="3046988"/>
          </a:xfrm>
          <a:prstGeom prst="rect">
            <a:avLst/>
          </a:prstGeom>
          <a:noFill/>
        </p:spPr>
        <p:txBody>
          <a:bodyPr wrap="square" rtlCol="0">
            <a:spAutoFit/>
          </a:bodyPr>
          <a:lstStyle/>
          <a:p>
            <a:pPr marL="0" marR="0" lvl="0" indent="0"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zh-CN" sz="3200" b="1" i="0" u="none" strike="noStrike" kern="1200" cap="none" spc="0" normalizeH="0" baseline="0" noProof="0" dirty="0">
                <a:ln>
                  <a:noFill/>
                </a:ln>
                <a:solidFill>
                  <a:srgbClr val="F8F8F8"/>
                </a:solidFill>
                <a:effectLst/>
                <a:uLnTx/>
                <a:uFillTx/>
                <a:latin typeface="Times New Roman" panose="02020603050405020304" pitchFamily="18" charset="0"/>
                <a:ea typeface="宋体" panose="02010600030101010101" pitchFamily="2" charset="-122"/>
                <a:cs typeface="Times New Roman" panose="02020603050405020304" pitchFamily="18" charset="0"/>
              </a:rPr>
              <a:t>The research on VLS is complicated and further study based on the above mentioned information has been made, which needs exploring in detail.</a:t>
            </a:r>
          </a:p>
          <a:p>
            <a:pPr marL="0" marR="0" lvl="0" indent="0"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zh-CN" altLang="en-US" sz="3200" b="1" i="0" u="none" strike="noStrike" kern="1200" cap="none" spc="0" normalizeH="0" baseline="0" noProof="0" dirty="0">
              <a:ln>
                <a:noFill/>
              </a:ln>
              <a:solidFill>
                <a:srgbClr val="F8F8F8"/>
              </a:solidFill>
              <a:effectLst/>
              <a:uLnTx/>
              <a:uFillTx/>
              <a:latin typeface="Times New Roman" panose="02020603050405020304" pitchFamily="18" charset="0"/>
              <a:ea typeface="宋体"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3532588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2" name="Freeform 5"/>
          <p:cNvSpPr>
            <a:spLocks noEditPoints="1"/>
          </p:cNvSpPr>
          <p:nvPr/>
        </p:nvSpPr>
        <p:spPr bwMode="auto">
          <a:xfrm>
            <a:off x="774069" y="1972217"/>
            <a:ext cx="2142648" cy="2483438"/>
          </a:xfrm>
          <a:custGeom>
            <a:avLst/>
            <a:gdLst>
              <a:gd name="T0" fmla="*/ 993 w 1986"/>
              <a:gd name="T1" fmla="*/ 0 h 2293"/>
              <a:gd name="T2" fmla="*/ 1489 w 1986"/>
              <a:gd name="T3" fmla="*/ 287 h 2293"/>
              <a:gd name="T4" fmla="*/ 1986 w 1986"/>
              <a:gd name="T5" fmla="*/ 573 h 2293"/>
              <a:gd name="T6" fmla="*/ 1986 w 1986"/>
              <a:gd name="T7" fmla="*/ 1146 h 2293"/>
              <a:gd name="T8" fmla="*/ 1986 w 1986"/>
              <a:gd name="T9" fmla="*/ 1720 h 2293"/>
              <a:gd name="T10" fmla="*/ 1489 w 1986"/>
              <a:gd name="T11" fmla="*/ 2006 h 2293"/>
              <a:gd name="T12" fmla="*/ 993 w 1986"/>
              <a:gd name="T13" fmla="*/ 2293 h 2293"/>
              <a:gd name="T14" fmla="*/ 496 w 1986"/>
              <a:gd name="T15" fmla="*/ 2006 h 2293"/>
              <a:gd name="T16" fmla="*/ 0 w 1986"/>
              <a:gd name="T17" fmla="*/ 1720 h 2293"/>
              <a:gd name="T18" fmla="*/ 0 w 1986"/>
              <a:gd name="T19" fmla="*/ 1146 h 2293"/>
              <a:gd name="T20" fmla="*/ 0 w 1986"/>
              <a:gd name="T21" fmla="*/ 573 h 2293"/>
              <a:gd name="T22" fmla="*/ 496 w 1986"/>
              <a:gd name="T23" fmla="*/ 287 h 2293"/>
              <a:gd name="T24" fmla="*/ 993 w 1986"/>
              <a:gd name="T25" fmla="*/ 0 h 2293"/>
              <a:gd name="T26" fmla="*/ 993 w 1986"/>
              <a:gd name="T27" fmla="*/ 194 h 2293"/>
              <a:gd name="T28" fmla="*/ 1405 w 1986"/>
              <a:gd name="T29" fmla="*/ 432 h 2293"/>
              <a:gd name="T30" fmla="*/ 1817 w 1986"/>
              <a:gd name="T31" fmla="*/ 670 h 2293"/>
              <a:gd name="T32" fmla="*/ 1817 w 1986"/>
              <a:gd name="T33" fmla="*/ 1146 h 2293"/>
              <a:gd name="T34" fmla="*/ 1817 w 1986"/>
              <a:gd name="T35" fmla="*/ 1622 h 2293"/>
              <a:gd name="T36" fmla="*/ 1405 w 1986"/>
              <a:gd name="T37" fmla="*/ 1860 h 2293"/>
              <a:gd name="T38" fmla="*/ 993 w 1986"/>
              <a:gd name="T39" fmla="*/ 2098 h 2293"/>
              <a:gd name="T40" fmla="*/ 581 w 1986"/>
              <a:gd name="T41" fmla="*/ 1860 h 2293"/>
              <a:gd name="T42" fmla="*/ 168 w 1986"/>
              <a:gd name="T43" fmla="*/ 1622 h 2293"/>
              <a:gd name="T44" fmla="*/ 168 w 1986"/>
              <a:gd name="T45" fmla="*/ 1146 h 2293"/>
              <a:gd name="T46" fmla="*/ 168 w 1986"/>
              <a:gd name="T47" fmla="*/ 670 h 2293"/>
              <a:gd name="T48" fmla="*/ 581 w 1986"/>
              <a:gd name="T49" fmla="*/ 432 h 2293"/>
              <a:gd name="T50" fmla="*/ 993 w 1986"/>
              <a:gd name="T51" fmla="*/ 194 h 22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986" h="2293">
                <a:moveTo>
                  <a:pt x="993" y="0"/>
                </a:moveTo>
                <a:lnTo>
                  <a:pt x="1489" y="287"/>
                </a:lnTo>
                <a:lnTo>
                  <a:pt x="1986" y="573"/>
                </a:lnTo>
                <a:lnTo>
                  <a:pt x="1986" y="1146"/>
                </a:lnTo>
                <a:lnTo>
                  <a:pt x="1986" y="1720"/>
                </a:lnTo>
                <a:lnTo>
                  <a:pt x="1489" y="2006"/>
                </a:lnTo>
                <a:lnTo>
                  <a:pt x="993" y="2293"/>
                </a:lnTo>
                <a:lnTo>
                  <a:pt x="496" y="2006"/>
                </a:lnTo>
                <a:lnTo>
                  <a:pt x="0" y="1720"/>
                </a:lnTo>
                <a:lnTo>
                  <a:pt x="0" y="1146"/>
                </a:lnTo>
                <a:lnTo>
                  <a:pt x="0" y="573"/>
                </a:lnTo>
                <a:lnTo>
                  <a:pt x="496" y="287"/>
                </a:lnTo>
                <a:lnTo>
                  <a:pt x="993" y="0"/>
                </a:lnTo>
                <a:close/>
                <a:moveTo>
                  <a:pt x="993" y="194"/>
                </a:moveTo>
                <a:lnTo>
                  <a:pt x="1405" y="432"/>
                </a:lnTo>
                <a:lnTo>
                  <a:pt x="1817" y="670"/>
                </a:lnTo>
                <a:lnTo>
                  <a:pt x="1817" y="1146"/>
                </a:lnTo>
                <a:lnTo>
                  <a:pt x="1817" y="1622"/>
                </a:lnTo>
                <a:lnTo>
                  <a:pt x="1405" y="1860"/>
                </a:lnTo>
                <a:lnTo>
                  <a:pt x="993" y="2098"/>
                </a:lnTo>
                <a:lnTo>
                  <a:pt x="581" y="1860"/>
                </a:lnTo>
                <a:lnTo>
                  <a:pt x="168" y="1622"/>
                </a:lnTo>
                <a:lnTo>
                  <a:pt x="168" y="1146"/>
                </a:lnTo>
                <a:lnTo>
                  <a:pt x="168" y="670"/>
                </a:lnTo>
                <a:lnTo>
                  <a:pt x="581" y="432"/>
                </a:lnTo>
                <a:lnTo>
                  <a:pt x="993" y="194"/>
                </a:lnTo>
                <a:close/>
              </a:path>
            </a:pathLst>
          </a:custGeom>
          <a:solidFill>
            <a:schemeClr val="bg2"/>
          </a:solidFill>
          <a:ln>
            <a:noFill/>
          </a:ln>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zh-CN" altLang="en-US" sz="1800" b="0" i="0" u="none" strike="noStrike" kern="1200" cap="none" spc="0" normalizeH="0" baseline="0" noProof="0">
              <a:ln>
                <a:noFill/>
              </a:ln>
              <a:solidFill>
                <a:srgbClr val="FFFFFF"/>
              </a:solidFill>
              <a:effectLst/>
              <a:uLnTx/>
              <a:uFillTx/>
              <a:latin typeface="Arial" panose="020B0604020202020204" pitchFamily="34" charset="0"/>
              <a:ea typeface="宋体" panose="02010600030101010101" pitchFamily="2" charset="-122"/>
              <a:cs typeface="+mn-cs"/>
            </a:endParaRPr>
          </a:p>
        </p:txBody>
      </p:sp>
      <p:sp>
        <p:nvSpPr>
          <p:cNvPr id="42" name="Freeform 21"/>
          <p:cNvSpPr>
            <a:spLocks noEditPoints="1"/>
          </p:cNvSpPr>
          <p:nvPr/>
        </p:nvSpPr>
        <p:spPr bwMode="auto">
          <a:xfrm>
            <a:off x="1124421" y="2647011"/>
            <a:ext cx="1204580" cy="1218260"/>
          </a:xfrm>
          <a:custGeom>
            <a:avLst/>
            <a:gdLst>
              <a:gd name="T0" fmla="*/ 429 w 563"/>
              <a:gd name="T1" fmla="*/ 130 h 595"/>
              <a:gd name="T2" fmla="*/ 419 w 563"/>
              <a:gd name="T3" fmla="*/ 63 h 595"/>
              <a:gd name="T4" fmla="*/ 460 w 563"/>
              <a:gd name="T5" fmla="*/ 170 h 595"/>
              <a:gd name="T6" fmla="*/ 229 w 563"/>
              <a:gd name="T7" fmla="*/ 200 h 595"/>
              <a:gd name="T8" fmla="*/ 460 w 563"/>
              <a:gd name="T9" fmla="*/ 170 h 595"/>
              <a:gd name="T10" fmla="*/ 229 w 563"/>
              <a:gd name="T11" fmla="*/ 234 h 595"/>
              <a:gd name="T12" fmla="*/ 460 w 563"/>
              <a:gd name="T13" fmla="*/ 264 h 595"/>
              <a:gd name="T14" fmla="*/ 460 w 563"/>
              <a:gd name="T15" fmla="*/ 303 h 595"/>
              <a:gd name="T16" fmla="*/ 384 w 563"/>
              <a:gd name="T17" fmla="*/ 333 h 595"/>
              <a:gd name="T18" fmla="*/ 460 w 563"/>
              <a:gd name="T19" fmla="*/ 303 h 595"/>
              <a:gd name="T20" fmla="*/ 229 w 563"/>
              <a:gd name="T21" fmla="*/ 104 h 595"/>
              <a:gd name="T22" fmla="*/ 359 w 563"/>
              <a:gd name="T23" fmla="*/ 134 h 595"/>
              <a:gd name="T24" fmla="*/ 174 w 563"/>
              <a:gd name="T25" fmla="*/ 490 h 595"/>
              <a:gd name="T26" fmla="*/ 265 w 563"/>
              <a:gd name="T27" fmla="*/ 438 h 595"/>
              <a:gd name="T28" fmla="*/ 174 w 563"/>
              <a:gd name="T29" fmla="*/ 490 h 595"/>
              <a:gd name="T30" fmla="*/ 113 w 563"/>
              <a:gd name="T31" fmla="*/ 402 h 595"/>
              <a:gd name="T32" fmla="*/ 208 w 563"/>
              <a:gd name="T33" fmla="*/ 448 h 595"/>
              <a:gd name="T34" fmla="*/ 219 w 563"/>
              <a:gd name="T35" fmla="*/ 341 h 595"/>
              <a:gd name="T36" fmla="*/ 98 w 563"/>
              <a:gd name="T37" fmla="*/ 252 h 595"/>
              <a:gd name="T38" fmla="*/ 63 w 563"/>
              <a:gd name="T39" fmla="*/ 192 h 595"/>
              <a:gd name="T40" fmla="*/ 7 w 563"/>
              <a:gd name="T41" fmla="*/ 249 h 595"/>
              <a:gd name="T42" fmla="*/ 73 w 563"/>
              <a:gd name="T43" fmla="*/ 408 h 595"/>
              <a:gd name="T44" fmla="*/ 35 w 563"/>
              <a:gd name="T45" fmla="*/ 286 h 595"/>
              <a:gd name="T46" fmla="*/ 49 w 563"/>
              <a:gd name="T47" fmla="*/ 252 h 595"/>
              <a:gd name="T48" fmla="*/ 122 w 563"/>
              <a:gd name="T49" fmla="*/ 210 h 595"/>
              <a:gd name="T50" fmla="*/ 439 w 563"/>
              <a:gd name="T51" fmla="*/ 0 h 595"/>
              <a:gd name="T52" fmla="*/ 133 w 563"/>
              <a:gd name="T53" fmla="*/ 78 h 595"/>
              <a:gd name="T54" fmla="*/ 192 w 563"/>
              <a:gd name="T55" fmla="*/ 247 h 595"/>
              <a:gd name="T56" fmla="*/ 211 w 563"/>
              <a:gd name="T57" fmla="*/ 59 h 595"/>
              <a:gd name="T58" fmla="*/ 392 w 563"/>
              <a:gd name="T59" fmla="*/ 142 h 595"/>
              <a:gd name="T60" fmla="*/ 504 w 563"/>
              <a:gd name="T61" fmla="*/ 157 h 595"/>
              <a:gd name="T62" fmla="*/ 484 w 563"/>
              <a:gd name="T63" fmla="*/ 465 h 595"/>
              <a:gd name="T64" fmla="*/ 318 w 563"/>
              <a:gd name="T65" fmla="*/ 524 h 595"/>
              <a:gd name="T66" fmla="*/ 563 w 563"/>
              <a:gd name="T67" fmla="*/ 446 h 595"/>
              <a:gd name="T68" fmla="*/ 439 w 563"/>
              <a:gd name="T69" fmla="*/ 0 h 5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63" h="595">
                <a:moveTo>
                  <a:pt x="486" y="130"/>
                </a:moveTo>
                <a:lnTo>
                  <a:pt x="429" y="130"/>
                </a:lnTo>
                <a:cubicBezTo>
                  <a:pt x="424" y="130"/>
                  <a:pt x="419" y="125"/>
                  <a:pt x="419" y="120"/>
                </a:cubicBezTo>
                <a:lnTo>
                  <a:pt x="419" y="63"/>
                </a:lnTo>
                <a:lnTo>
                  <a:pt x="486" y="130"/>
                </a:lnTo>
                <a:close/>
                <a:moveTo>
                  <a:pt x="460" y="170"/>
                </a:moveTo>
                <a:lnTo>
                  <a:pt x="229" y="170"/>
                </a:lnTo>
                <a:lnTo>
                  <a:pt x="229" y="200"/>
                </a:lnTo>
                <a:lnTo>
                  <a:pt x="460" y="200"/>
                </a:lnTo>
                <a:lnTo>
                  <a:pt x="460" y="170"/>
                </a:lnTo>
                <a:close/>
                <a:moveTo>
                  <a:pt x="460" y="234"/>
                </a:moveTo>
                <a:lnTo>
                  <a:pt x="229" y="234"/>
                </a:lnTo>
                <a:lnTo>
                  <a:pt x="229" y="264"/>
                </a:lnTo>
                <a:lnTo>
                  <a:pt x="460" y="264"/>
                </a:lnTo>
                <a:lnTo>
                  <a:pt x="460" y="234"/>
                </a:lnTo>
                <a:close/>
                <a:moveTo>
                  <a:pt x="460" y="303"/>
                </a:moveTo>
                <a:lnTo>
                  <a:pt x="384" y="303"/>
                </a:lnTo>
                <a:lnTo>
                  <a:pt x="384" y="333"/>
                </a:lnTo>
                <a:lnTo>
                  <a:pt x="460" y="333"/>
                </a:lnTo>
                <a:lnTo>
                  <a:pt x="460" y="303"/>
                </a:lnTo>
                <a:close/>
                <a:moveTo>
                  <a:pt x="359" y="104"/>
                </a:moveTo>
                <a:lnTo>
                  <a:pt x="229" y="104"/>
                </a:lnTo>
                <a:lnTo>
                  <a:pt x="229" y="134"/>
                </a:lnTo>
                <a:lnTo>
                  <a:pt x="359" y="134"/>
                </a:lnTo>
                <a:lnTo>
                  <a:pt x="359" y="104"/>
                </a:lnTo>
                <a:close/>
                <a:moveTo>
                  <a:pt x="174" y="490"/>
                </a:moveTo>
                <a:cubicBezTo>
                  <a:pt x="226" y="553"/>
                  <a:pt x="279" y="595"/>
                  <a:pt x="291" y="588"/>
                </a:cubicBezTo>
                <a:cubicBezTo>
                  <a:pt x="303" y="581"/>
                  <a:pt x="293" y="515"/>
                  <a:pt x="265" y="438"/>
                </a:cubicBezTo>
                <a:cubicBezTo>
                  <a:pt x="250" y="448"/>
                  <a:pt x="236" y="457"/>
                  <a:pt x="220" y="466"/>
                </a:cubicBezTo>
                <a:cubicBezTo>
                  <a:pt x="205" y="475"/>
                  <a:pt x="190" y="483"/>
                  <a:pt x="174" y="490"/>
                </a:cubicBezTo>
                <a:close/>
                <a:moveTo>
                  <a:pt x="54" y="274"/>
                </a:moveTo>
                <a:cubicBezTo>
                  <a:pt x="64" y="309"/>
                  <a:pt x="85" y="353"/>
                  <a:pt x="113" y="402"/>
                </a:cubicBezTo>
                <a:cubicBezTo>
                  <a:pt x="127" y="427"/>
                  <a:pt x="144" y="451"/>
                  <a:pt x="161" y="473"/>
                </a:cubicBezTo>
                <a:cubicBezTo>
                  <a:pt x="176" y="465"/>
                  <a:pt x="192" y="457"/>
                  <a:pt x="208" y="448"/>
                </a:cubicBezTo>
                <a:cubicBezTo>
                  <a:pt x="225" y="439"/>
                  <a:pt x="241" y="428"/>
                  <a:pt x="256" y="417"/>
                </a:cubicBezTo>
                <a:cubicBezTo>
                  <a:pt x="246" y="392"/>
                  <a:pt x="234" y="366"/>
                  <a:pt x="219" y="341"/>
                </a:cubicBezTo>
                <a:cubicBezTo>
                  <a:pt x="191" y="292"/>
                  <a:pt x="163" y="252"/>
                  <a:pt x="138" y="226"/>
                </a:cubicBezTo>
                <a:cubicBezTo>
                  <a:pt x="125" y="234"/>
                  <a:pt x="112" y="244"/>
                  <a:pt x="98" y="252"/>
                </a:cubicBezTo>
                <a:cubicBezTo>
                  <a:pt x="83" y="260"/>
                  <a:pt x="69" y="267"/>
                  <a:pt x="54" y="274"/>
                </a:cubicBezTo>
                <a:close/>
                <a:moveTo>
                  <a:pt x="63" y="192"/>
                </a:moveTo>
                <a:cubicBezTo>
                  <a:pt x="55" y="197"/>
                  <a:pt x="50" y="205"/>
                  <a:pt x="48" y="215"/>
                </a:cubicBezTo>
                <a:cubicBezTo>
                  <a:pt x="33" y="219"/>
                  <a:pt x="18" y="229"/>
                  <a:pt x="7" y="249"/>
                </a:cubicBezTo>
                <a:cubicBezTo>
                  <a:pt x="0" y="265"/>
                  <a:pt x="2" y="289"/>
                  <a:pt x="12" y="307"/>
                </a:cubicBezTo>
                <a:cubicBezTo>
                  <a:pt x="29" y="338"/>
                  <a:pt x="52" y="377"/>
                  <a:pt x="73" y="408"/>
                </a:cubicBezTo>
                <a:cubicBezTo>
                  <a:pt x="86" y="413"/>
                  <a:pt x="83" y="386"/>
                  <a:pt x="78" y="379"/>
                </a:cubicBezTo>
                <a:cubicBezTo>
                  <a:pt x="62" y="354"/>
                  <a:pt x="48" y="331"/>
                  <a:pt x="35" y="286"/>
                </a:cubicBezTo>
                <a:cubicBezTo>
                  <a:pt x="32" y="265"/>
                  <a:pt x="41" y="256"/>
                  <a:pt x="48" y="246"/>
                </a:cubicBezTo>
                <a:cubicBezTo>
                  <a:pt x="48" y="248"/>
                  <a:pt x="48" y="250"/>
                  <a:pt x="49" y="252"/>
                </a:cubicBezTo>
                <a:cubicBezTo>
                  <a:pt x="61" y="247"/>
                  <a:pt x="73" y="240"/>
                  <a:pt x="86" y="234"/>
                </a:cubicBezTo>
                <a:cubicBezTo>
                  <a:pt x="98" y="227"/>
                  <a:pt x="110" y="218"/>
                  <a:pt x="122" y="210"/>
                </a:cubicBezTo>
                <a:cubicBezTo>
                  <a:pt x="99" y="190"/>
                  <a:pt x="79" y="183"/>
                  <a:pt x="63" y="192"/>
                </a:cubicBezTo>
                <a:close/>
                <a:moveTo>
                  <a:pt x="439" y="0"/>
                </a:moveTo>
                <a:lnTo>
                  <a:pt x="211" y="0"/>
                </a:lnTo>
                <a:cubicBezTo>
                  <a:pt x="168" y="0"/>
                  <a:pt x="133" y="35"/>
                  <a:pt x="133" y="78"/>
                </a:cubicBezTo>
                <a:lnTo>
                  <a:pt x="133" y="183"/>
                </a:lnTo>
                <a:cubicBezTo>
                  <a:pt x="158" y="203"/>
                  <a:pt x="173" y="221"/>
                  <a:pt x="192" y="247"/>
                </a:cubicBezTo>
                <a:lnTo>
                  <a:pt x="192" y="78"/>
                </a:lnTo>
                <a:cubicBezTo>
                  <a:pt x="192" y="68"/>
                  <a:pt x="201" y="59"/>
                  <a:pt x="211" y="59"/>
                </a:cubicBezTo>
                <a:lnTo>
                  <a:pt x="392" y="59"/>
                </a:lnTo>
                <a:lnTo>
                  <a:pt x="392" y="142"/>
                </a:lnTo>
                <a:cubicBezTo>
                  <a:pt x="392" y="150"/>
                  <a:pt x="399" y="157"/>
                  <a:pt x="407" y="157"/>
                </a:cubicBezTo>
                <a:lnTo>
                  <a:pt x="504" y="157"/>
                </a:lnTo>
                <a:lnTo>
                  <a:pt x="504" y="446"/>
                </a:lnTo>
                <a:cubicBezTo>
                  <a:pt x="504" y="457"/>
                  <a:pt x="495" y="465"/>
                  <a:pt x="484" y="465"/>
                </a:cubicBezTo>
                <a:lnTo>
                  <a:pt x="303" y="465"/>
                </a:lnTo>
                <a:cubicBezTo>
                  <a:pt x="309" y="485"/>
                  <a:pt x="315" y="505"/>
                  <a:pt x="318" y="524"/>
                </a:cubicBezTo>
                <a:lnTo>
                  <a:pt x="484" y="524"/>
                </a:lnTo>
                <a:cubicBezTo>
                  <a:pt x="528" y="524"/>
                  <a:pt x="563" y="489"/>
                  <a:pt x="563" y="446"/>
                </a:cubicBezTo>
                <a:lnTo>
                  <a:pt x="563" y="124"/>
                </a:lnTo>
                <a:lnTo>
                  <a:pt x="439" y="0"/>
                </a:lnTo>
                <a:close/>
              </a:path>
            </a:pathLst>
          </a:custGeom>
          <a:solidFill>
            <a:schemeClr val="bg2"/>
          </a:solidFill>
          <a:ln>
            <a:noFill/>
          </a:ln>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zh-CN" altLang="en-US" sz="1800" b="0" i="0" u="none" strike="noStrike" kern="1200" cap="none" spc="0" normalizeH="0" baseline="0" noProof="0">
              <a:ln>
                <a:noFill/>
              </a:ln>
              <a:solidFill>
                <a:srgbClr val="FFFFFF"/>
              </a:solidFill>
              <a:effectLst/>
              <a:uLnTx/>
              <a:uFillTx/>
              <a:latin typeface="Arial" panose="020B0604020202020204" pitchFamily="34" charset="0"/>
              <a:ea typeface="宋体" panose="02010600030101010101" pitchFamily="2" charset="-122"/>
              <a:cs typeface="+mn-cs"/>
            </a:endParaRPr>
          </a:p>
        </p:txBody>
      </p:sp>
      <p:sp>
        <p:nvSpPr>
          <p:cNvPr id="44" name="Line 5"/>
          <p:cNvSpPr>
            <a:spLocks noChangeShapeType="1"/>
          </p:cNvSpPr>
          <p:nvPr/>
        </p:nvSpPr>
        <p:spPr bwMode="auto">
          <a:xfrm>
            <a:off x="3407671" y="1580600"/>
            <a:ext cx="0" cy="3910264"/>
          </a:xfrm>
          <a:prstGeom prst="line">
            <a:avLst/>
          </a:prstGeom>
          <a:noFill/>
          <a:ln w="15875" cap="flat">
            <a:solidFill>
              <a:schemeClr val="bg1">
                <a:lumMod val="40000"/>
                <a:lumOff val="60000"/>
              </a:schemeClr>
            </a:solidFill>
            <a:prstDash val="dash"/>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zh-CN" altLang="en-US" sz="1800" b="0" i="0" u="none" strike="noStrike" kern="1200" cap="none" spc="0" normalizeH="0" baseline="0" noProof="0">
              <a:ln>
                <a:noFill/>
              </a:ln>
              <a:solidFill>
                <a:srgbClr val="FFFFFF"/>
              </a:solidFill>
              <a:effectLst/>
              <a:uLnTx/>
              <a:uFillTx/>
              <a:latin typeface="Arial" panose="020B0604020202020204" pitchFamily="34" charset="0"/>
              <a:ea typeface="宋体" panose="02010600030101010101" pitchFamily="2" charset="-122"/>
              <a:cs typeface="+mn-cs"/>
            </a:endParaRPr>
          </a:p>
        </p:txBody>
      </p:sp>
      <p:sp>
        <p:nvSpPr>
          <p:cNvPr id="2" name="文本框 1">
            <a:extLst>
              <a:ext uri="{FF2B5EF4-FFF2-40B4-BE49-F238E27FC236}">
                <a16:creationId xmlns:a16="http://schemas.microsoft.com/office/drawing/2014/main" id="{164E08F5-2498-4147-9055-8016ED81B486}"/>
              </a:ext>
            </a:extLst>
          </p:cNvPr>
          <p:cNvSpPr txBox="1"/>
          <p:nvPr/>
        </p:nvSpPr>
        <p:spPr>
          <a:xfrm>
            <a:off x="3506886" y="2564904"/>
            <a:ext cx="6624729" cy="707886"/>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zh-CN" sz="4000" b="1" i="0" u="none" strike="noStrike" kern="1200" cap="none" spc="0" normalizeH="0" baseline="0" noProof="0" dirty="0">
                <a:ln>
                  <a:noFill/>
                </a:ln>
                <a:solidFill>
                  <a:srgbClr val="F8F8F8"/>
                </a:solidFill>
                <a:effectLst>
                  <a:outerShdw blurRad="38100" dist="38100" dir="2700000" algn="tl">
                    <a:srgbClr val="000000">
                      <a:alpha val="43137"/>
                    </a:srgbClr>
                  </a:outerShdw>
                </a:effectLst>
                <a:uLnTx/>
                <a:uFillTx/>
                <a:latin typeface="Times New Roman" panose="02020603050405020304" pitchFamily="18" charset="0"/>
                <a:ea typeface="宋体" panose="02010600030101010101" pitchFamily="2" charset="-122"/>
                <a:cs typeface="Times New Roman" panose="02020603050405020304" pitchFamily="18" charset="0"/>
              </a:rPr>
              <a:t>Rationale</a:t>
            </a:r>
          </a:p>
        </p:txBody>
      </p:sp>
    </p:spTree>
    <p:extLst>
      <p:ext uri="{BB962C8B-B14F-4D97-AF65-F5344CB8AC3E}">
        <p14:creationId xmlns:p14="http://schemas.microsoft.com/office/powerpoint/2010/main" val="21844315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034D1CB-17FB-4323-BCC2-901F2C4656C5}"/>
              </a:ext>
            </a:extLst>
          </p:cNvPr>
          <p:cNvSpPr>
            <a:spLocks noGrp="1"/>
          </p:cNvSpPr>
          <p:nvPr>
            <p:ph type="title"/>
          </p:nvPr>
        </p:nvSpPr>
        <p:spPr>
          <a:xfrm>
            <a:off x="554559" y="2636912"/>
            <a:ext cx="2736304" cy="635000"/>
          </a:xfrm>
        </p:spPr>
        <p:txBody>
          <a:bodyPr/>
          <a:lstStyle/>
          <a:p>
            <a:pPr algn="ctr"/>
            <a:r>
              <a:rPr lang="en-US" altLang="zh-CN" sz="4000" b="1" dirty="0">
                <a:latin typeface="Times New Roman" panose="02020603050405020304" pitchFamily="18" charset="0"/>
                <a:cs typeface="Times New Roman" panose="02020603050405020304" pitchFamily="18" charset="0"/>
              </a:rPr>
              <a:t>Description</a:t>
            </a:r>
            <a:endParaRPr lang="zh-CN" altLang="en-US" sz="4000" b="1"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6E6CA4B7-5C72-4753-8807-49F4A1541539}"/>
              </a:ext>
            </a:extLst>
          </p:cNvPr>
          <p:cNvSpPr>
            <a:spLocks noGrp="1"/>
          </p:cNvSpPr>
          <p:nvPr>
            <p:ph idx="1"/>
          </p:nvPr>
        </p:nvSpPr>
        <p:spPr>
          <a:xfrm>
            <a:off x="4082951" y="692696"/>
            <a:ext cx="6984776" cy="4968552"/>
          </a:xfrm>
        </p:spPr>
        <p:txBody>
          <a:bodyPr/>
          <a:lstStyle/>
          <a:p>
            <a:pPr marL="0" indent="0">
              <a:buNone/>
            </a:pPr>
            <a:endParaRPr lang="en-US" altLang="zh-CN" sz="2400" dirty="0">
              <a:latin typeface="Times New Roman" panose="02020603050405020304" pitchFamily="18" charset="0"/>
              <a:cs typeface="Times New Roman" panose="02020603050405020304" pitchFamily="18" charset="0"/>
            </a:endParaRPr>
          </a:p>
          <a:p>
            <a:pPr marL="0" indent="0">
              <a:buNone/>
            </a:pPr>
            <a:r>
              <a:rPr lang="en-US" altLang="zh-CN" sz="2400" dirty="0">
                <a:latin typeface="Times New Roman" panose="02020603050405020304" pitchFamily="18" charset="0"/>
                <a:cs typeface="Times New Roman" panose="02020603050405020304" pitchFamily="18" charset="0"/>
              </a:rPr>
              <a:t>      Vocabulary learning is always very important for language learners. However the big challenge is the vast ocean of English words that should be remembered and it is impossible for them to manage all the vocabulary. So how can language learners effectively learn vocabulary is of my great interest and therefore the focus of my presentation. Throughout the preparation of this presentation, I have experienced the pleasure of exploring an interesting topic by referring to valuable books and articles and also found out my problem in searching for the information necessary for answering the question.</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5731348"/>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034D1CB-17FB-4323-BCC2-901F2C4656C5}"/>
              </a:ext>
            </a:extLst>
          </p:cNvPr>
          <p:cNvSpPr>
            <a:spLocks noGrp="1"/>
          </p:cNvSpPr>
          <p:nvPr>
            <p:ph type="title"/>
          </p:nvPr>
        </p:nvSpPr>
        <p:spPr>
          <a:xfrm>
            <a:off x="-309537" y="2636912"/>
            <a:ext cx="2736304" cy="635000"/>
          </a:xfrm>
        </p:spPr>
        <p:txBody>
          <a:bodyPr/>
          <a:lstStyle/>
          <a:p>
            <a:pPr algn="ctr"/>
            <a:r>
              <a:rPr lang="en-US" altLang="zh-CN" sz="4000" b="1" dirty="0">
                <a:latin typeface="Times New Roman" panose="02020603050405020304" pitchFamily="18" charset="0"/>
                <a:cs typeface="Times New Roman" panose="02020603050405020304" pitchFamily="18" charset="0"/>
              </a:rPr>
              <a:t>Feelings</a:t>
            </a:r>
            <a:endParaRPr lang="zh-CN" altLang="en-US" sz="4000" b="1"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6E6CA4B7-5C72-4753-8807-49F4A1541539}"/>
              </a:ext>
            </a:extLst>
          </p:cNvPr>
          <p:cNvSpPr>
            <a:spLocks noGrp="1"/>
          </p:cNvSpPr>
          <p:nvPr>
            <p:ph idx="1"/>
          </p:nvPr>
        </p:nvSpPr>
        <p:spPr>
          <a:xfrm>
            <a:off x="2066727" y="152636"/>
            <a:ext cx="9073008" cy="5796644"/>
          </a:xfrm>
        </p:spPr>
        <p:txBody>
          <a:bodyPr/>
          <a:lstStyle/>
          <a:p>
            <a:pPr marL="0" indent="0">
              <a:buNone/>
            </a:pPr>
            <a:r>
              <a:rPr lang="en-US" altLang="zh-CN" sz="2400" dirty="0">
                <a:latin typeface="Times New Roman" panose="02020603050405020304" pitchFamily="18" charset="0"/>
                <a:cs typeface="Times New Roman" panose="02020603050405020304" pitchFamily="18" charset="0"/>
              </a:rPr>
              <a:t>      I felt highly curious about the question that I was going to explore and could not help finding some clues in the lecture material from the Moodle.  When I found the book related to the topic given by my tutor, I was extremely happy to read it, in which I found a lot of useful references closely connected. </a:t>
            </a:r>
          </a:p>
          <a:p>
            <a:pPr marL="0" indent="0">
              <a:buNone/>
            </a:pPr>
            <a:r>
              <a:rPr lang="en-US" altLang="zh-CN" sz="2400" dirty="0">
                <a:latin typeface="Times New Roman" panose="02020603050405020304" pitchFamily="18" charset="0"/>
                <a:cs typeface="Times New Roman" panose="02020603050405020304" pitchFamily="18" charset="0"/>
              </a:rPr>
              <a:t>      But putting all the material that I read together in the ppt was more difficult than I had expected since what should be presented as a logical whole needs careful considering. This made me a little frustrated.</a:t>
            </a:r>
          </a:p>
          <a:p>
            <a:pPr marL="0" indent="0">
              <a:buNone/>
            </a:pPr>
            <a:r>
              <a:rPr lang="en-US" altLang="zh-CN" sz="2400" dirty="0">
                <a:latin typeface="Times New Roman" panose="02020603050405020304" pitchFamily="18" charset="0"/>
                <a:cs typeface="Times New Roman" panose="02020603050405020304" pitchFamily="18" charset="0"/>
              </a:rPr>
              <a:t>      Finally I finished my first draft and emailed it to my tutor for her guidance. When she gave me her highly valuable feedback I felt very excited because she made me realize a fact: The way I search for references hinders me from doing a high quality research, such as too much reliance on a specific scholar and little attention to the year the reference is published. Now I am more confident than before for my future research.</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2872637"/>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034D1CB-17FB-4323-BCC2-901F2C4656C5}"/>
              </a:ext>
            </a:extLst>
          </p:cNvPr>
          <p:cNvSpPr>
            <a:spLocks noGrp="1"/>
          </p:cNvSpPr>
          <p:nvPr>
            <p:ph type="title"/>
          </p:nvPr>
        </p:nvSpPr>
        <p:spPr>
          <a:xfrm>
            <a:off x="194519" y="2492896"/>
            <a:ext cx="2736304" cy="635000"/>
          </a:xfrm>
        </p:spPr>
        <p:txBody>
          <a:bodyPr/>
          <a:lstStyle/>
          <a:p>
            <a:pPr algn="ctr"/>
            <a:r>
              <a:rPr lang="en-US" altLang="zh-CN" sz="4000" b="1" dirty="0">
                <a:latin typeface="Times New Roman" panose="02020603050405020304" pitchFamily="18" charset="0"/>
                <a:cs typeface="Times New Roman" panose="02020603050405020304" pitchFamily="18" charset="0"/>
              </a:rPr>
              <a:t>Evaluation</a:t>
            </a:r>
            <a:endParaRPr lang="zh-CN" altLang="en-US" sz="4000" b="1"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6E6CA4B7-5C72-4753-8807-49F4A1541539}"/>
              </a:ext>
            </a:extLst>
          </p:cNvPr>
          <p:cNvSpPr>
            <a:spLocks noGrp="1"/>
          </p:cNvSpPr>
          <p:nvPr>
            <p:ph idx="1"/>
          </p:nvPr>
        </p:nvSpPr>
        <p:spPr>
          <a:xfrm>
            <a:off x="3074839" y="1052736"/>
            <a:ext cx="8064896" cy="4608512"/>
          </a:xfrm>
        </p:spPr>
        <p:txBody>
          <a:bodyPr/>
          <a:lstStyle/>
          <a:p>
            <a:pPr marL="0" indent="0">
              <a:buNone/>
            </a:pPr>
            <a:r>
              <a:rPr lang="en-US" altLang="zh-CN" sz="2400" dirty="0">
                <a:latin typeface="Times New Roman" panose="02020603050405020304" pitchFamily="18" charset="0"/>
                <a:cs typeface="Times New Roman" panose="02020603050405020304" pitchFamily="18" charset="0"/>
              </a:rPr>
              <a:t>    Looking back to what I have done in making the presentation, I think of it, on the whole, as a rewarding experience. However, after finishing it all I find the presentation still needs improvement:</a:t>
            </a:r>
          </a:p>
          <a:p>
            <a:pPr marL="0" indent="0">
              <a:buNone/>
            </a:pPr>
            <a:r>
              <a:rPr lang="en-US" altLang="zh-CN" sz="2400" dirty="0">
                <a:latin typeface="Times New Roman" panose="02020603050405020304" pitchFamily="18" charset="0"/>
                <a:cs typeface="Times New Roman" panose="02020603050405020304" pitchFamily="18" charset="0"/>
              </a:rPr>
              <a:t>    First of all, more references are necessary for me to learn the vocabulary learning strategy more deeply and comprehensively.</a:t>
            </a:r>
          </a:p>
          <a:p>
            <a:pPr marL="0" indent="0">
              <a:buNone/>
            </a:pPr>
            <a:r>
              <a:rPr lang="en-US" altLang="zh-CN" sz="2400" dirty="0">
                <a:latin typeface="Times New Roman" panose="02020603050405020304" pitchFamily="18" charset="0"/>
                <a:cs typeface="Times New Roman" panose="02020603050405020304" pitchFamily="18" charset="0"/>
              </a:rPr>
              <a:t>    Besides, more reading on update qualitative or quantitative study should be studied to prove the effectiveness of those strategies.</a:t>
            </a:r>
          </a:p>
          <a:p>
            <a:pPr marL="0" indent="0">
              <a:buNone/>
            </a:pPr>
            <a:r>
              <a:rPr lang="en-US" altLang="zh-CN" sz="2400" dirty="0">
                <a:latin typeface="Times New Roman" panose="02020603050405020304" pitchFamily="18" charset="0"/>
                <a:cs typeface="Times New Roman" panose="02020603050405020304" pitchFamily="18" charset="0"/>
              </a:rPr>
              <a:t>    Last, more factors should be taken into for further research of VLS.</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5495806"/>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034D1CB-17FB-4323-BCC2-901F2C4656C5}"/>
              </a:ext>
            </a:extLst>
          </p:cNvPr>
          <p:cNvSpPr>
            <a:spLocks noGrp="1"/>
          </p:cNvSpPr>
          <p:nvPr>
            <p:ph type="title"/>
          </p:nvPr>
        </p:nvSpPr>
        <p:spPr>
          <a:xfrm>
            <a:off x="-165521" y="2112633"/>
            <a:ext cx="2736304" cy="635000"/>
          </a:xfrm>
        </p:spPr>
        <p:txBody>
          <a:bodyPr/>
          <a:lstStyle/>
          <a:p>
            <a:pPr algn="ctr"/>
            <a:br>
              <a:rPr lang="en-US" altLang="zh-CN" sz="4000" b="1" dirty="0">
                <a:latin typeface="Times New Roman" panose="02020603050405020304" pitchFamily="18" charset="0"/>
                <a:cs typeface="Times New Roman" panose="02020603050405020304" pitchFamily="18" charset="0"/>
              </a:rPr>
            </a:br>
            <a:r>
              <a:rPr lang="en-US" altLang="zh-CN" sz="4000" b="1" dirty="0">
                <a:latin typeface="Times New Roman" panose="02020603050405020304" pitchFamily="18" charset="0"/>
                <a:cs typeface="Times New Roman" panose="02020603050405020304" pitchFamily="18" charset="0"/>
              </a:rPr>
              <a:t>Analysis</a:t>
            </a:r>
            <a:endParaRPr lang="zh-CN" altLang="en-US" sz="4000" b="1"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6E6CA4B7-5C72-4753-8807-49F4A1541539}"/>
              </a:ext>
            </a:extLst>
          </p:cNvPr>
          <p:cNvSpPr>
            <a:spLocks noGrp="1"/>
          </p:cNvSpPr>
          <p:nvPr>
            <p:ph idx="1"/>
          </p:nvPr>
        </p:nvSpPr>
        <p:spPr>
          <a:xfrm>
            <a:off x="2282751" y="44624"/>
            <a:ext cx="9001000" cy="6048672"/>
          </a:xfrm>
        </p:spPr>
        <p:txBody>
          <a:bodyPr/>
          <a:lstStyle/>
          <a:p>
            <a:pPr marL="0" indent="0">
              <a:buNone/>
            </a:pPr>
            <a:r>
              <a:rPr lang="en-US" altLang="zh-CN" sz="2400" dirty="0">
                <a:latin typeface="Times New Roman" panose="02020603050405020304" pitchFamily="18" charset="0"/>
                <a:cs typeface="Times New Roman" panose="02020603050405020304" pitchFamily="18" charset="0"/>
              </a:rPr>
              <a:t>    The whole period of preparing the presentation is really a rewarding experience and there are two points that are worth mentioning: </a:t>
            </a:r>
          </a:p>
          <a:p>
            <a:pPr marL="0" indent="0">
              <a:buNone/>
            </a:pPr>
            <a:r>
              <a:rPr lang="en-US" altLang="zh-CN" sz="2400" dirty="0">
                <a:latin typeface="Times New Roman" panose="02020603050405020304" pitchFamily="18" charset="0"/>
                <a:cs typeface="Times New Roman" panose="02020603050405020304" pitchFamily="18" charset="0"/>
              </a:rPr>
              <a:t>     First, find an efficient way of searching for the information I need. I began my research on vocabulary learning strategy by asking two questions that came from my experience of learning and teaching: Firstly, are all the words equally important in their use? Secondly, if not, how can we devote as little as possible time and energy to the acquisition of as many as words so as to effectively help learners to listen, speak, read and write. In order to answer the above questions, I tried to find clues in the tutor’s lecture on morphology because there were generally some valuable resources from the experienced tutor who is an expert in the field, which helped me to have access to the most useful reference. For example, I found my first important book </a:t>
            </a:r>
            <a:r>
              <a:rPr lang="en-US" altLang="zh-CN" sz="2400" i="1" dirty="0">
                <a:latin typeface="Times New Roman" panose="02020603050405020304" pitchFamily="18" charset="0"/>
                <a:cs typeface="Times New Roman" panose="02020603050405020304" pitchFamily="18" charset="0"/>
              </a:rPr>
              <a:t>Teaching &amp; Researching: Language Learning Strategies </a:t>
            </a:r>
            <a:r>
              <a:rPr lang="en-US" altLang="zh-CN" sz="2400" dirty="0">
                <a:latin typeface="Times New Roman" panose="02020603050405020304" pitchFamily="18" charset="0"/>
                <a:cs typeface="Times New Roman" panose="02020603050405020304" pitchFamily="18" charset="0"/>
              </a:rPr>
              <a:t>in the tutor’s slide. By referring to the text as well as the reference of the book, I can read more about vocabulary strategy learning. </a:t>
            </a:r>
          </a:p>
          <a:p>
            <a:pPr marL="0" indent="0">
              <a:buNone/>
            </a:pP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3523836"/>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034D1CB-17FB-4323-BCC2-901F2C4656C5}"/>
              </a:ext>
            </a:extLst>
          </p:cNvPr>
          <p:cNvSpPr>
            <a:spLocks noGrp="1"/>
          </p:cNvSpPr>
          <p:nvPr>
            <p:ph type="title"/>
          </p:nvPr>
        </p:nvSpPr>
        <p:spPr>
          <a:xfrm>
            <a:off x="338535" y="2132856"/>
            <a:ext cx="2736304" cy="635000"/>
          </a:xfrm>
        </p:spPr>
        <p:txBody>
          <a:bodyPr/>
          <a:lstStyle/>
          <a:p>
            <a:pPr algn="ctr"/>
            <a:br>
              <a:rPr lang="en-US" altLang="zh-CN" sz="4000" b="1" dirty="0">
                <a:latin typeface="Times New Roman" panose="02020603050405020304" pitchFamily="18" charset="0"/>
                <a:cs typeface="Times New Roman" panose="02020603050405020304" pitchFamily="18" charset="0"/>
              </a:rPr>
            </a:br>
            <a:r>
              <a:rPr lang="en-US" altLang="zh-CN" sz="4000" b="1" dirty="0">
                <a:latin typeface="Times New Roman" panose="02020603050405020304" pitchFamily="18" charset="0"/>
                <a:cs typeface="Times New Roman" panose="02020603050405020304" pitchFamily="18" charset="0"/>
              </a:rPr>
              <a:t>Analysis</a:t>
            </a:r>
            <a:endParaRPr lang="zh-CN" altLang="en-US" sz="4000" b="1"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6E6CA4B7-5C72-4753-8807-49F4A1541539}"/>
              </a:ext>
            </a:extLst>
          </p:cNvPr>
          <p:cNvSpPr>
            <a:spLocks noGrp="1"/>
          </p:cNvSpPr>
          <p:nvPr>
            <p:ph idx="1"/>
          </p:nvPr>
        </p:nvSpPr>
        <p:spPr>
          <a:xfrm>
            <a:off x="3146847" y="692696"/>
            <a:ext cx="8568952" cy="5040560"/>
          </a:xfrm>
        </p:spPr>
        <p:txBody>
          <a:bodyPr/>
          <a:lstStyle/>
          <a:p>
            <a:pPr marL="0" indent="0">
              <a:buNone/>
            </a:pPr>
            <a:r>
              <a:rPr lang="en-US" altLang="zh-CN" sz="2400" dirty="0">
                <a:latin typeface="Times New Roman" panose="02020603050405020304" pitchFamily="18" charset="0"/>
                <a:cs typeface="Times New Roman" panose="02020603050405020304" pitchFamily="18" charset="0"/>
              </a:rPr>
              <a:t>    Second, ask for tutor’s suggestion during the preparation. when I finished my first draft, I sent an email to my tutor to find any possible points that needed reconsidering. This was really a great help in the research because she gave me highly valuable suggestions, such as avoiding over-reliance on one specific researcher, more recent references. I found a more effective way of reading references in the research. </a:t>
            </a:r>
          </a:p>
          <a:p>
            <a:pPr marL="0" indent="0">
              <a:buNone/>
            </a:pPr>
            <a:r>
              <a:rPr lang="en-US" altLang="zh-CN" sz="2400" dirty="0">
                <a:latin typeface="Times New Roman" panose="02020603050405020304" pitchFamily="18" charset="0"/>
                <a:cs typeface="Times New Roman" panose="02020603050405020304" pitchFamily="18" charset="0"/>
              </a:rPr>
              <a:t>     Of course, this is not a perfect experience, for example I found my reading insufficient because I wrongly devoted too much time on the first draft, leaving too little time for modification based on the tutor’s feedback. So next time I should ask for my tutor’s feedback earlier by handing in my draft as early as possible. </a:t>
            </a:r>
          </a:p>
          <a:p>
            <a:pPr marL="0" indent="0">
              <a:buNone/>
            </a:pP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0472934"/>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034D1CB-17FB-4323-BCC2-901F2C4656C5}"/>
              </a:ext>
            </a:extLst>
          </p:cNvPr>
          <p:cNvSpPr>
            <a:spLocks noGrp="1"/>
          </p:cNvSpPr>
          <p:nvPr>
            <p:ph type="title"/>
          </p:nvPr>
        </p:nvSpPr>
        <p:spPr>
          <a:xfrm>
            <a:off x="1274639" y="2450356"/>
            <a:ext cx="2736304" cy="635000"/>
          </a:xfrm>
        </p:spPr>
        <p:txBody>
          <a:bodyPr/>
          <a:lstStyle/>
          <a:p>
            <a:pPr algn="ctr"/>
            <a:r>
              <a:rPr lang="en-US" altLang="zh-CN" sz="4000" b="1" dirty="0">
                <a:latin typeface="Times New Roman" panose="02020603050405020304" pitchFamily="18" charset="0"/>
                <a:cs typeface="Times New Roman" panose="02020603050405020304" pitchFamily="18" charset="0"/>
              </a:rPr>
              <a:t>Conclusion</a:t>
            </a:r>
            <a:endParaRPr lang="zh-CN" altLang="en-US" sz="4000" b="1"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6E6CA4B7-5C72-4753-8807-49F4A1541539}"/>
              </a:ext>
            </a:extLst>
          </p:cNvPr>
          <p:cNvSpPr>
            <a:spLocks noGrp="1"/>
          </p:cNvSpPr>
          <p:nvPr>
            <p:ph idx="1"/>
          </p:nvPr>
        </p:nvSpPr>
        <p:spPr>
          <a:xfrm>
            <a:off x="4875039" y="980728"/>
            <a:ext cx="5616624" cy="3024336"/>
          </a:xfrm>
        </p:spPr>
        <p:txBody>
          <a:bodyPr/>
          <a:lstStyle/>
          <a:p>
            <a:pPr marL="0" indent="0">
              <a:buNone/>
            </a:pPr>
            <a:r>
              <a:rPr lang="en-US" altLang="zh-CN" sz="2400" dirty="0">
                <a:latin typeface="Times New Roman" panose="02020603050405020304" pitchFamily="18" charset="0"/>
                <a:cs typeface="Times New Roman" panose="02020603050405020304" pitchFamily="18" charset="0"/>
              </a:rPr>
              <a:t>    In retrospect, I realize the weak points in finding out valuable references that I need to improve while I am doing research and reading extensively about the classic and also update reference can make my research more convincing.</a:t>
            </a:r>
          </a:p>
          <a:p>
            <a:pPr marL="0" indent="0">
              <a:buNone/>
            </a:pPr>
            <a:r>
              <a:rPr lang="en-US" altLang="zh-CN" sz="2400" dirty="0">
                <a:latin typeface="Times New Roman" panose="02020603050405020304" pitchFamily="18" charset="0"/>
                <a:cs typeface="Times New Roman" panose="02020603050405020304" pitchFamily="18" charset="0"/>
              </a:rPr>
              <a:t>    Also I realize that communicating as often as possible with tutors is vital during the research so as not to be misled my own ignorance.</a:t>
            </a:r>
          </a:p>
          <a:p>
            <a:pPr marL="0" indent="0">
              <a:buNone/>
            </a:pP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8240777"/>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034D1CB-17FB-4323-BCC2-901F2C4656C5}"/>
              </a:ext>
            </a:extLst>
          </p:cNvPr>
          <p:cNvSpPr>
            <a:spLocks noGrp="1"/>
          </p:cNvSpPr>
          <p:nvPr>
            <p:ph type="title"/>
          </p:nvPr>
        </p:nvSpPr>
        <p:spPr>
          <a:xfrm>
            <a:off x="1202631" y="2767856"/>
            <a:ext cx="2736304" cy="635000"/>
          </a:xfrm>
        </p:spPr>
        <p:txBody>
          <a:bodyPr/>
          <a:lstStyle/>
          <a:p>
            <a:pPr algn="ctr"/>
            <a:br>
              <a:rPr lang="en-US" altLang="zh-CN" sz="4000" b="1" dirty="0">
                <a:latin typeface="Times New Roman" panose="02020603050405020304" pitchFamily="18" charset="0"/>
                <a:cs typeface="Times New Roman" panose="02020603050405020304" pitchFamily="18" charset="0"/>
              </a:rPr>
            </a:br>
            <a:r>
              <a:rPr lang="en-US" altLang="zh-CN" sz="4000" b="1" dirty="0">
                <a:latin typeface="Times New Roman" panose="02020603050405020304" pitchFamily="18" charset="0"/>
                <a:cs typeface="Times New Roman" panose="02020603050405020304" pitchFamily="18" charset="0"/>
              </a:rPr>
              <a:t>Action plan</a:t>
            </a:r>
            <a:br>
              <a:rPr lang="en-US" altLang="zh-CN" sz="4000" b="1" dirty="0">
                <a:latin typeface="Times New Roman" panose="02020603050405020304" pitchFamily="18" charset="0"/>
                <a:cs typeface="Times New Roman" panose="02020603050405020304" pitchFamily="18" charset="0"/>
              </a:rPr>
            </a:br>
            <a:endParaRPr lang="zh-CN" altLang="en-US" sz="4000" b="1"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6E6CA4B7-5C72-4753-8807-49F4A1541539}"/>
              </a:ext>
            </a:extLst>
          </p:cNvPr>
          <p:cNvSpPr>
            <a:spLocks noGrp="1"/>
          </p:cNvSpPr>
          <p:nvPr>
            <p:ph idx="1"/>
          </p:nvPr>
        </p:nvSpPr>
        <p:spPr>
          <a:xfrm>
            <a:off x="5019057" y="2064172"/>
            <a:ext cx="6480720" cy="3312368"/>
          </a:xfrm>
        </p:spPr>
        <p:txBody>
          <a:bodyPr/>
          <a:lstStyle/>
          <a:p>
            <a:pPr marL="0" indent="0">
              <a:buNone/>
            </a:pPr>
            <a:r>
              <a:rPr lang="en-US" altLang="zh-CN" sz="2400" dirty="0">
                <a:latin typeface="Times New Roman" panose="02020603050405020304" pitchFamily="18" charset="0"/>
                <a:cs typeface="Times New Roman" panose="02020603050405020304" pitchFamily="18" charset="0"/>
              </a:rPr>
              <a:t>     In future, I will devote myself to as much reading as possible to make full preparation for my task and during the exploration I will try to communicate with tutors and fellow students to find anything that need modifying which is undoubtedly the best way to promote my research.</a:t>
            </a:r>
          </a:p>
          <a:p>
            <a:pPr marL="0" indent="0">
              <a:buNone/>
            </a:pP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3339568"/>
      </p:ext>
    </p:extLst>
  </p:cSld>
  <p:clrMapOvr>
    <a:masterClrMapping/>
  </p:clrMapOvr>
  <mc:AlternateContent xmlns:mc="http://schemas.openxmlformats.org/markup-compatibility/2006" xmlns:p14="http://schemas.microsoft.com/office/powerpoint/2010/main">
    <mc:Choice Requires="p14">
      <p:transition spd="slow" p14:dur="1500" advTm="10224">
        <p:random/>
      </p:transition>
    </mc:Choice>
    <mc:Fallback xmlns="">
      <p:transition spd="slow" advTm="10224">
        <p:random/>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4514999" y="10349"/>
            <a:ext cx="2232919" cy="584775"/>
          </a:xfrm>
          <a:prstGeom prst="rect">
            <a:avLst/>
          </a:prstGeom>
          <a:noFill/>
        </p:spPr>
        <p:txBody>
          <a:bodyPr wrap="none" rtlCol="0">
            <a:spAutoFit/>
          </a:bodyPr>
          <a:lstStyle/>
          <a:p>
            <a:r>
              <a:rPr lang="en-US" altLang="zh-CN" sz="3200" b="1" dirty="0">
                <a:solidFill>
                  <a:schemeClr val="bg1"/>
                </a:solidFill>
                <a:latin typeface="微软雅黑" panose="020B0503020204020204" pitchFamily="34" charset="-122"/>
                <a:ea typeface="微软雅黑" panose="020B0503020204020204" pitchFamily="34" charset="-122"/>
              </a:rPr>
              <a:t>Reference</a:t>
            </a:r>
            <a:endParaRPr lang="zh-CN" altLang="en-US" sz="3200" b="1" dirty="0">
              <a:solidFill>
                <a:schemeClr val="bg1"/>
              </a:solidFill>
              <a:latin typeface="微软雅黑" panose="020B0503020204020204" pitchFamily="34" charset="-122"/>
              <a:ea typeface="微软雅黑" panose="020B0503020204020204" pitchFamily="34" charset="-122"/>
            </a:endParaRPr>
          </a:p>
        </p:txBody>
      </p:sp>
      <p:sp>
        <p:nvSpPr>
          <p:cNvPr id="18" name="TextBox 17"/>
          <p:cNvSpPr txBox="1"/>
          <p:nvPr/>
        </p:nvSpPr>
        <p:spPr>
          <a:xfrm>
            <a:off x="302048" y="983554"/>
            <a:ext cx="11881320" cy="4890891"/>
          </a:xfrm>
          <a:prstGeom prst="rect">
            <a:avLst/>
          </a:prstGeom>
          <a:noFill/>
        </p:spPr>
        <p:txBody>
          <a:bodyPr wrap="square" rtlCol="0">
            <a:spAutoFit/>
          </a:bodyPr>
          <a:lstStyle/>
          <a:p>
            <a:pPr marL="342900" indent="-342900">
              <a:lnSpc>
                <a:spcPct val="150000"/>
              </a:lnSpc>
              <a:buFont typeface="+mj-lt"/>
              <a:buAutoNum type="arabicPeriod"/>
            </a:pPr>
            <a:r>
              <a:rPr lang="en-US" altLang="zh-CN" sz="1600" dirty="0">
                <a:solidFill>
                  <a:schemeClr val="bg1"/>
                </a:solidFill>
                <a:latin typeface="Times New Roman" panose="02020603050405020304" pitchFamily="18" charset="0"/>
                <a:ea typeface="+mn-ea"/>
                <a:cs typeface="Times New Roman" panose="02020603050405020304" pitchFamily="18" charset="0"/>
              </a:rPr>
              <a:t>Coxhead, A.J. ,1998. An Academic Word List. English Language Institute Occasional Publication Number 18. Wellington: Victoria University of Wellington </a:t>
            </a:r>
          </a:p>
          <a:p>
            <a:pPr marL="342900" indent="-342900">
              <a:lnSpc>
                <a:spcPct val="150000"/>
              </a:lnSpc>
              <a:buFont typeface="+mj-lt"/>
              <a:buAutoNum type="arabicPeriod"/>
            </a:pPr>
            <a:r>
              <a:rPr lang="en-US" altLang="zh-CN" sz="1600" dirty="0">
                <a:solidFill>
                  <a:schemeClr val="bg1"/>
                </a:solidFill>
                <a:latin typeface="Times New Roman" panose="02020603050405020304" pitchFamily="18" charset="0"/>
                <a:ea typeface="+mn-ea"/>
                <a:cs typeface="Times New Roman" panose="02020603050405020304" pitchFamily="18" charset="0"/>
              </a:rPr>
              <a:t>Denitza A. </a:t>
            </a:r>
            <a:r>
              <a:rPr lang="en-US" altLang="zh-CN" sz="1600" dirty="0" err="1">
                <a:solidFill>
                  <a:schemeClr val="bg1"/>
                </a:solidFill>
                <a:latin typeface="Times New Roman" panose="02020603050405020304" pitchFamily="18" charset="0"/>
                <a:ea typeface="+mn-ea"/>
                <a:cs typeface="Times New Roman" panose="02020603050405020304" pitchFamily="18" charset="0"/>
              </a:rPr>
              <a:t>Charkova</a:t>
            </a:r>
            <a:r>
              <a:rPr lang="en-US" altLang="zh-CN" sz="1600" dirty="0">
                <a:solidFill>
                  <a:schemeClr val="bg1"/>
                </a:solidFill>
                <a:latin typeface="Times New Roman" panose="02020603050405020304" pitchFamily="18" charset="0"/>
                <a:ea typeface="+mn-ea"/>
                <a:cs typeface="Times New Roman" panose="02020603050405020304" pitchFamily="18" charset="0"/>
              </a:rPr>
              <a:t> &amp; Krassimira </a:t>
            </a:r>
            <a:r>
              <a:rPr lang="en-US" altLang="zh-CN" sz="1600" dirty="0" err="1">
                <a:solidFill>
                  <a:schemeClr val="bg1"/>
                </a:solidFill>
                <a:latin typeface="Times New Roman" panose="02020603050405020304" pitchFamily="18" charset="0"/>
                <a:ea typeface="+mn-ea"/>
                <a:cs typeface="Times New Roman" panose="02020603050405020304" pitchFamily="18" charset="0"/>
              </a:rPr>
              <a:t>Charkova</a:t>
            </a:r>
            <a:r>
              <a:rPr lang="en-US" altLang="zh-CN" sz="1600" dirty="0">
                <a:solidFill>
                  <a:schemeClr val="bg1"/>
                </a:solidFill>
                <a:latin typeface="Times New Roman" panose="02020603050405020304" pitchFamily="18" charset="0"/>
                <a:ea typeface="+mn-ea"/>
                <a:cs typeface="Times New Roman" panose="02020603050405020304" pitchFamily="18" charset="0"/>
              </a:rPr>
              <a:t>, 2018. EXPLORING THE CONNECTION BETWEEN SECOND LANGUAGE VOCABULARY LEARNING STRATEGIES AND VOCABULARY KNOWLEDGE. International online journal of education &amp; teaching, 5(2), </a:t>
            </a:r>
            <a:r>
              <a:rPr lang="en-US" altLang="zh-CN" sz="1600" dirty="0" err="1">
                <a:solidFill>
                  <a:schemeClr val="bg1"/>
                </a:solidFill>
                <a:latin typeface="Times New Roman" panose="02020603050405020304" pitchFamily="18" charset="0"/>
                <a:ea typeface="+mn-ea"/>
                <a:cs typeface="Times New Roman" panose="02020603050405020304" pitchFamily="18" charset="0"/>
              </a:rPr>
              <a:t>pp.International</a:t>
            </a:r>
            <a:r>
              <a:rPr lang="en-US" altLang="zh-CN" sz="1600" dirty="0">
                <a:solidFill>
                  <a:schemeClr val="bg1"/>
                </a:solidFill>
                <a:latin typeface="Times New Roman" panose="02020603050405020304" pitchFamily="18" charset="0"/>
                <a:ea typeface="+mn-ea"/>
                <a:cs typeface="Times New Roman" panose="02020603050405020304" pitchFamily="18" charset="0"/>
              </a:rPr>
              <a:t> online journal of education &amp; teaching, 2018–04-01, Vol.5 (2).</a:t>
            </a:r>
          </a:p>
          <a:p>
            <a:pPr marL="342900" indent="-342900">
              <a:lnSpc>
                <a:spcPct val="150000"/>
              </a:lnSpc>
              <a:buFont typeface="+mj-lt"/>
              <a:buAutoNum type="arabicPeriod"/>
            </a:pPr>
            <a:r>
              <a:rPr lang="en-US" altLang="zh-CN" sz="1600" dirty="0">
                <a:solidFill>
                  <a:schemeClr val="bg1"/>
                </a:solidFill>
                <a:latin typeface="Times New Roman" panose="02020603050405020304" pitchFamily="18" charset="0"/>
                <a:ea typeface="+mn-ea"/>
                <a:cs typeface="Times New Roman" panose="02020603050405020304" pitchFamily="18" charset="0"/>
              </a:rPr>
              <a:t>Goulden, R., Nation, P. and Read, J. 1990. How Large Can a Receptive Vocabulary Be?. Applied Linguistics, 11(4), pp.341-363.</a:t>
            </a:r>
          </a:p>
          <a:p>
            <a:pPr marL="342900" indent="-342900">
              <a:lnSpc>
                <a:spcPct val="150000"/>
              </a:lnSpc>
              <a:buFont typeface="+mj-lt"/>
              <a:buAutoNum type="arabicPeriod"/>
            </a:pPr>
            <a:r>
              <a:rPr lang="en-US" altLang="zh-CN" sz="1600" dirty="0">
                <a:solidFill>
                  <a:schemeClr val="bg1"/>
                </a:solidFill>
                <a:latin typeface="Times New Roman" panose="02020603050405020304" pitchFamily="18" charset="0"/>
                <a:ea typeface="+mn-ea"/>
                <a:cs typeface="Times New Roman" panose="02020603050405020304" pitchFamily="18" charset="0"/>
              </a:rPr>
              <a:t>Gove, P., 1963. Webster's Third New International Dictionary. Massachusetts: G. &amp; C. Merriam Co.</a:t>
            </a:r>
          </a:p>
          <a:p>
            <a:pPr marL="342900" indent="-342900">
              <a:lnSpc>
                <a:spcPct val="150000"/>
              </a:lnSpc>
              <a:buFont typeface="+mj-lt"/>
              <a:buAutoNum type="arabicPeriod"/>
            </a:pPr>
            <a:r>
              <a:rPr lang="en-US" altLang="zh-CN" sz="1600" dirty="0">
                <a:solidFill>
                  <a:schemeClr val="bg1"/>
                </a:solidFill>
                <a:latin typeface="Times New Roman" panose="02020603050405020304" pitchFamily="18" charset="0"/>
                <a:ea typeface="+mn-ea"/>
                <a:cs typeface="Times New Roman" panose="02020603050405020304" pitchFamily="18" charset="0"/>
              </a:rPr>
              <a:t>Marc </a:t>
            </a:r>
            <a:r>
              <a:rPr lang="en-US" altLang="zh-CN" sz="1600" dirty="0" err="1">
                <a:solidFill>
                  <a:schemeClr val="bg1"/>
                </a:solidFill>
                <a:latin typeface="Times New Roman" panose="02020603050405020304" pitchFamily="18" charset="0"/>
                <a:ea typeface="+mn-ea"/>
                <a:cs typeface="Times New Roman" panose="02020603050405020304" pitchFamily="18" charset="0"/>
              </a:rPr>
              <a:t>Brysbaert</a:t>
            </a:r>
            <a:r>
              <a:rPr lang="en-US" altLang="zh-CN" sz="1600" dirty="0">
                <a:solidFill>
                  <a:schemeClr val="bg1"/>
                </a:solidFill>
                <a:latin typeface="Times New Roman" panose="02020603050405020304" pitchFamily="18" charset="0"/>
                <a:ea typeface="+mn-ea"/>
                <a:cs typeface="Times New Roman" panose="02020603050405020304" pitchFamily="18" charset="0"/>
              </a:rPr>
              <a:t> et al., 2016. How many words do we know? Practical estimates of vocabulary size dependent on word definition, the degree of language input and the participant’s age. Frontiers in psychology, 7, </a:t>
            </a:r>
            <a:r>
              <a:rPr lang="en-US" altLang="zh-CN" sz="1600" dirty="0" err="1">
                <a:solidFill>
                  <a:schemeClr val="bg1"/>
                </a:solidFill>
                <a:latin typeface="Times New Roman" panose="02020603050405020304" pitchFamily="18" charset="0"/>
                <a:ea typeface="+mn-ea"/>
                <a:cs typeface="Times New Roman" panose="02020603050405020304" pitchFamily="18" charset="0"/>
              </a:rPr>
              <a:t>pp.Frontiers</a:t>
            </a:r>
            <a:r>
              <a:rPr lang="en-US" altLang="zh-CN" sz="1600" dirty="0">
                <a:solidFill>
                  <a:schemeClr val="bg1"/>
                </a:solidFill>
                <a:latin typeface="Times New Roman" panose="02020603050405020304" pitchFamily="18" charset="0"/>
                <a:ea typeface="+mn-ea"/>
                <a:cs typeface="Times New Roman" panose="02020603050405020304" pitchFamily="18" charset="0"/>
              </a:rPr>
              <a:t> in psychology, 2016–07-01, Vol.7.</a:t>
            </a:r>
          </a:p>
          <a:p>
            <a:pPr marL="342900" marR="0" lvl="0" indent="-342900" algn="l" defTabSz="914400" rtl="0" eaLnBrk="1" fontAlgn="base" latinLnBrk="0" hangingPunct="1">
              <a:lnSpc>
                <a:spcPct val="150000"/>
              </a:lnSpc>
              <a:spcBef>
                <a:spcPct val="0"/>
              </a:spcBef>
              <a:spcAft>
                <a:spcPct val="0"/>
              </a:spcAft>
              <a:buClrTx/>
              <a:buSzTx/>
              <a:buFont typeface="+mj-lt"/>
              <a:buAutoNum type="arabicPeriod"/>
              <a:tabLst/>
              <a:defRPr/>
            </a:pPr>
            <a:r>
              <a:rPr kumimoji="0" lang="en-US" altLang="zh-CN" sz="1600" b="0" i="0" u="none" strike="noStrike" kern="1200" cap="none" spc="0" normalizeH="0" baseline="0" noProof="0" dirty="0">
                <a:ln>
                  <a:noFill/>
                </a:ln>
                <a:solidFill>
                  <a:srgbClr val="4D4D4D"/>
                </a:solidFill>
                <a:effectLst/>
                <a:uLnTx/>
                <a:uFillTx/>
                <a:latin typeface="Times New Roman" panose="02020603050405020304" pitchFamily="18" charset="0"/>
                <a:ea typeface="微软雅黑"/>
                <a:cs typeface="Times New Roman" panose="02020603050405020304" pitchFamily="18" charset="0"/>
              </a:rPr>
              <a:t>Nation, I., 2000. Learning Vocabulary In Another Language. Cambridge: Cambridge Univ. Press.</a:t>
            </a:r>
          </a:p>
          <a:p>
            <a:pPr marL="342900" indent="-342900">
              <a:lnSpc>
                <a:spcPct val="150000"/>
              </a:lnSpc>
              <a:buFont typeface="+mj-lt"/>
              <a:buAutoNum type="arabicPeriod"/>
            </a:pPr>
            <a:r>
              <a:rPr lang="en-US" altLang="zh-CN" sz="1600" dirty="0">
                <a:solidFill>
                  <a:schemeClr val="bg1"/>
                </a:solidFill>
                <a:latin typeface="Times New Roman" panose="02020603050405020304" pitchFamily="18" charset="0"/>
                <a:ea typeface="+mn-ea"/>
                <a:cs typeface="Times New Roman" panose="02020603050405020304" pitchFamily="18" charset="0"/>
              </a:rPr>
              <a:t>Nation, P. and </a:t>
            </a:r>
            <a:r>
              <a:rPr lang="en-US" altLang="zh-CN" sz="1600" dirty="0" err="1">
                <a:solidFill>
                  <a:schemeClr val="bg1"/>
                </a:solidFill>
                <a:latin typeface="Times New Roman" panose="02020603050405020304" pitchFamily="18" charset="0"/>
                <a:ea typeface="+mn-ea"/>
                <a:cs typeface="Times New Roman" panose="02020603050405020304" pitchFamily="18" charset="0"/>
              </a:rPr>
              <a:t>Kyongho</a:t>
            </a:r>
            <a:r>
              <a:rPr lang="en-US" altLang="zh-CN" sz="1600" dirty="0">
                <a:solidFill>
                  <a:schemeClr val="bg1"/>
                </a:solidFill>
                <a:latin typeface="Times New Roman" panose="02020603050405020304" pitchFamily="18" charset="0"/>
                <a:ea typeface="+mn-ea"/>
                <a:cs typeface="Times New Roman" panose="02020603050405020304" pitchFamily="18" charset="0"/>
              </a:rPr>
              <a:t>, H., 1995. Where would general service vocabulary stop and special purposes vocabulary begin?. System, 23(1), pp.35-41.</a:t>
            </a:r>
          </a:p>
          <a:p>
            <a:pPr>
              <a:lnSpc>
                <a:spcPct val="150000"/>
              </a:lnSpc>
            </a:pPr>
            <a:endParaRPr lang="zh-CN" altLang="en-US" dirty="0">
              <a:solidFill>
                <a:schemeClr val="bg1"/>
              </a:solidFill>
              <a:latin typeface="+mn-ea"/>
              <a:ea typeface="+mn-ea"/>
            </a:endParaRP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4514999" y="10349"/>
            <a:ext cx="2232919" cy="584775"/>
          </a:xfrm>
          <a:prstGeom prst="rect">
            <a:avLst/>
          </a:prstGeom>
          <a:noFill/>
        </p:spPr>
        <p:txBody>
          <a:bodyPr wrap="none" rtlCol="0">
            <a:spAutoFit/>
          </a:bodyPr>
          <a:lstStyle/>
          <a:p>
            <a:r>
              <a:rPr lang="en-US" altLang="zh-CN" sz="3200" b="1" dirty="0">
                <a:solidFill>
                  <a:schemeClr val="bg1"/>
                </a:solidFill>
                <a:latin typeface="微软雅黑" panose="020B0503020204020204" pitchFamily="34" charset="-122"/>
                <a:ea typeface="微软雅黑" panose="020B0503020204020204" pitchFamily="34" charset="-122"/>
              </a:rPr>
              <a:t>Reference</a:t>
            </a:r>
            <a:endParaRPr lang="zh-CN" altLang="en-US" sz="3200" b="1" dirty="0">
              <a:solidFill>
                <a:schemeClr val="bg1"/>
              </a:solidFill>
              <a:latin typeface="微软雅黑" panose="020B0503020204020204" pitchFamily="34" charset="-122"/>
              <a:ea typeface="微软雅黑" panose="020B0503020204020204" pitchFamily="34" charset="-122"/>
            </a:endParaRPr>
          </a:p>
        </p:txBody>
      </p:sp>
      <p:sp>
        <p:nvSpPr>
          <p:cNvPr id="18" name="TextBox 17"/>
          <p:cNvSpPr txBox="1"/>
          <p:nvPr/>
        </p:nvSpPr>
        <p:spPr>
          <a:xfrm>
            <a:off x="317030" y="836712"/>
            <a:ext cx="11881320" cy="4521559"/>
          </a:xfrm>
          <a:prstGeom prst="rect">
            <a:avLst/>
          </a:prstGeom>
          <a:noFill/>
        </p:spPr>
        <p:txBody>
          <a:bodyPr wrap="square" rtlCol="0">
            <a:spAutoFit/>
          </a:bodyPr>
          <a:lstStyle/>
          <a:p>
            <a:pPr marL="342900" indent="-342900">
              <a:lnSpc>
                <a:spcPct val="150000"/>
              </a:lnSpc>
              <a:buFont typeface="+mj-lt"/>
              <a:buAutoNum type="arabicPeriod" startAt="9"/>
            </a:pPr>
            <a:r>
              <a:rPr lang="en-US" altLang="zh-CN" sz="1600" dirty="0">
                <a:solidFill>
                  <a:schemeClr val="bg1"/>
                </a:solidFill>
                <a:latin typeface="Times New Roman" panose="02020603050405020304" pitchFamily="18" charset="0"/>
                <a:ea typeface="+mn-ea"/>
                <a:cs typeface="Times New Roman" panose="02020603050405020304" pitchFamily="18" charset="0"/>
              </a:rPr>
              <a:t>Noprianto, </a:t>
            </a:r>
            <a:r>
              <a:rPr lang="en-US" altLang="zh-CN" sz="1600" dirty="0" err="1">
                <a:solidFill>
                  <a:schemeClr val="bg1"/>
                </a:solidFill>
                <a:latin typeface="Times New Roman" panose="02020603050405020304" pitchFamily="18" charset="0"/>
                <a:ea typeface="+mn-ea"/>
                <a:cs typeface="Times New Roman" panose="02020603050405020304" pitchFamily="18" charset="0"/>
              </a:rPr>
              <a:t>Eko</a:t>
            </a:r>
            <a:r>
              <a:rPr lang="en-US" altLang="zh-CN" sz="1600" dirty="0">
                <a:solidFill>
                  <a:schemeClr val="bg1"/>
                </a:solidFill>
                <a:latin typeface="Times New Roman" panose="02020603050405020304" pitchFamily="18" charset="0"/>
                <a:ea typeface="+mn-ea"/>
                <a:cs typeface="Times New Roman" panose="02020603050405020304" pitchFamily="18" charset="0"/>
              </a:rPr>
              <a:t> &amp; </a:t>
            </a:r>
            <a:r>
              <a:rPr lang="en-US" altLang="zh-CN" sz="1600" dirty="0" err="1">
                <a:solidFill>
                  <a:schemeClr val="bg1"/>
                </a:solidFill>
                <a:latin typeface="Times New Roman" panose="02020603050405020304" pitchFamily="18" charset="0"/>
                <a:ea typeface="+mn-ea"/>
                <a:cs typeface="Times New Roman" panose="02020603050405020304" pitchFamily="18" charset="0"/>
              </a:rPr>
              <a:t>Purnawarman</a:t>
            </a:r>
            <a:r>
              <a:rPr lang="en-US" altLang="zh-CN" sz="1600" dirty="0">
                <a:solidFill>
                  <a:schemeClr val="bg1"/>
                </a:solidFill>
                <a:latin typeface="Times New Roman" panose="02020603050405020304" pitchFamily="18" charset="0"/>
                <a:ea typeface="+mn-ea"/>
                <a:cs typeface="Times New Roman" panose="02020603050405020304" pitchFamily="18" charset="0"/>
              </a:rPr>
              <a:t>, </a:t>
            </a:r>
            <a:r>
              <a:rPr lang="en-US" altLang="zh-CN" sz="1600" dirty="0" err="1">
                <a:solidFill>
                  <a:schemeClr val="bg1"/>
                </a:solidFill>
                <a:latin typeface="Times New Roman" panose="02020603050405020304" pitchFamily="18" charset="0"/>
                <a:ea typeface="+mn-ea"/>
                <a:cs typeface="Times New Roman" panose="02020603050405020304" pitchFamily="18" charset="0"/>
              </a:rPr>
              <a:t>Pupung</a:t>
            </a:r>
            <a:r>
              <a:rPr lang="en-US" altLang="zh-CN" sz="1600" dirty="0">
                <a:solidFill>
                  <a:schemeClr val="bg1"/>
                </a:solidFill>
                <a:latin typeface="Times New Roman" panose="02020603050405020304" pitchFamily="18" charset="0"/>
                <a:ea typeface="+mn-ea"/>
                <a:cs typeface="Times New Roman" panose="02020603050405020304" pitchFamily="18" charset="0"/>
              </a:rPr>
              <a:t>, 2019. EFL students' vocabulary learning strategies and their affixes knowledge. The journal of language and linguistic studies, 15(1), pp.262–275.</a:t>
            </a:r>
          </a:p>
          <a:p>
            <a:pPr marL="342900" indent="-342900">
              <a:lnSpc>
                <a:spcPct val="150000"/>
              </a:lnSpc>
              <a:buFont typeface="+mj-lt"/>
              <a:buAutoNum type="arabicPeriod" startAt="9"/>
            </a:pPr>
            <a:r>
              <a:rPr lang="en-US" altLang="zh-CN" sz="1600" dirty="0">
                <a:solidFill>
                  <a:schemeClr val="bg1"/>
                </a:solidFill>
                <a:latin typeface="Times New Roman" panose="02020603050405020304" pitchFamily="18" charset="0"/>
                <a:ea typeface="+mn-ea"/>
                <a:cs typeface="Times New Roman" panose="02020603050405020304" pitchFamily="18" charset="0"/>
              </a:rPr>
              <a:t>Oxford, R.L., 1990. Language learning strategies : what every teacher should know, Boston, Mass.: </a:t>
            </a:r>
            <a:r>
              <a:rPr lang="en-US" altLang="zh-CN" sz="1600" dirty="0" err="1">
                <a:solidFill>
                  <a:schemeClr val="bg1"/>
                </a:solidFill>
                <a:latin typeface="Times New Roman" panose="02020603050405020304" pitchFamily="18" charset="0"/>
                <a:ea typeface="+mn-ea"/>
                <a:cs typeface="Times New Roman" panose="02020603050405020304" pitchFamily="18" charset="0"/>
              </a:rPr>
              <a:t>Heinle</a:t>
            </a:r>
            <a:r>
              <a:rPr lang="en-US" altLang="zh-CN" sz="1600" dirty="0">
                <a:solidFill>
                  <a:schemeClr val="bg1"/>
                </a:solidFill>
                <a:latin typeface="Times New Roman" panose="02020603050405020304" pitchFamily="18" charset="0"/>
                <a:ea typeface="+mn-ea"/>
                <a:cs typeface="Times New Roman" panose="02020603050405020304" pitchFamily="18" charset="0"/>
              </a:rPr>
              <a:t> &amp; </a:t>
            </a:r>
            <a:r>
              <a:rPr lang="en-US" altLang="zh-CN" sz="1600" dirty="0" err="1">
                <a:solidFill>
                  <a:schemeClr val="bg1"/>
                </a:solidFill>
                <a:latin typeface="Times New Roman" panose="02020603050405020304" pitchFamily="18" charset="0"/>
                <a:ea typeface="+mn-ea"/>
                <a:cs typeface="Times New Roman" panose="02020603050405020304" pitchFamily="18" charset="0"/>
              </a:rPr>
              <a:t>Heinle</a:t>
            </a:r>
            <a:r>
              <a:rPr lang="en-US" altLang="zh-CN" sz="1600" dirty="0">
                <a:solidFill>
                  <a:schemeClr val="bg1"/>
                </a:solidFill>
                <a:latin typeface="Times New Roman" panose="02020603050405020304" pitchFamily="18" charset="0"/>
                <a:ea typeface="+mn-ea"/>
                <a:cs typeface="Times New Roman" panose="02020603050405020304" pitchFamily="18" charset="0"/>
              </a:rPr>
              <a:t>.</a:t>
            </a:r>
          </a:p>
          <a:p>
            <a:pPr marL="342900" indent="-342900">
              <a:lnSpc>
                <a:spcPct val="150000"/>
              </a:lnSpc>
              <a:buFont typeface="+mj-lt"/>
              <a:buAutoNum type="arabicPeriod" startAt="9"/>
            </a:pPr>
            <a:r>
              <a:rPr lang="en-US" altLang="zh-CN" sz="1600" dirty="0">
                <a:solidFill>
                  <a:schemeClr val="bg1"/>
                </a:solidFill>
                <a:latin typeface="Times New Roman" panose="02020603050405020304" pitchFamily="18" charset="0"/>
                <a:ea typeface="+mn-ea"/>
                <a:cs typeface="Times New Roman" panose="02020603050405020304" pitchFamily="18" charset="0"/>
              </a:rPr>
              <a:t>Oxford, R., 2017. Teaching And Researching Language Learning Strategies. 2nd ed. New York: Routledge, pp.254-271.</a:t>
            </a:r>
          </a:p>
          <a:p>
            <a:pPr marL="342900" indent="-342900">
              <a:lnSpc>
                <a:spcPct val="150000"/>
              </a:lnSpc>
              <a:buFont typeface="+mj-lt"/>
              <a:buAutoNum type="arabicPeriod" startAt="9"/>
            </a:pPr>
            <a:r>
              <a:rPr lang="en-US" altLang="zh-CN" sz="1600" dirty="0">
                <a:solidFill>
                  <a:schemeClr val="bg1"/>
                </a:solidFill>
                <a:latin typeface="Times New Roman" panose="02020603050405020304" pitchFamily="18" charset="0"/>
                <a:ea typeface="+mn-ea"/>
                <a:cs typeface="Times New Roman" panose="02020603050405020304" pitchFamily="18" charset="0"/>
              </a:rPr>
              <a:t>Schmitt, N., 1997. ‘Vocabulary learning strategies’, in Norbert Schmitt and Michael McCarthy (eds). Vocabulary: Description, Acquisition and Pedagogy, 199-227. Cambridge: Cambridge University Press.</a:t>
            </a:r>
          </a:p>
          <a:p>
            <a:pPr marL="342900" indent="-342900">
              <a:lnSpc>
                <a:spcPct val="150000"/>
              </a:lnSpc>
              <a:buFont typeface="+mj-lt"/>
              <a:buAutoNum type="arabicPeriod" startAt="9"/>
            </a:pPr>
            <a:r>
              <a:rPr lang="en-US" altLang="zh-CN" sz="1600" dirty="0">
                <a:solidFill>
                  <a:schemeClr val="bg1"/>
                </a:solidFill>
                <a:latin typeface="Times New Roman" panose="02020603050405020304" pitchFamily="18" charset="0"/>
                <a:ea typeface="+mn-ea"/>
                <a:cs typeface="Times New Roman" panose="02020603050405020304" pitchFamily="18" charset="0"/>
              </a:rPr>
              <a:t>Schmitt, N., 2010. Researching Vocabulary. </a:t>
            </a:r>
            <a:r>
              <a:rPr lang="en-US" altLang="zh-CN" sz="1600" dirty="0" err="1">
                <a:solidFill>
                  <a:schemeClr val="bg1"/>
                </a:solidFill>
                <a:latin typeface="Times New Roman" panose="02020603050405020304" pitchFamily="18" charset="0"/>
                <a:ea typeface="+mn-ea"/>
                <a:cs typeface="Times New Roman" panose="02020603050405020304" pitchFamily="18" charset="0"/>
              </a:rPr>
              <a:t>Houndmills</a:t>
            </a:r>
            <a:r>
              <a:rPr lang="en-US" altLang="zh-CN" sz="1600" dirty="0">
                <a:solidFill>
                  <a:schemeClr val="bg1"/>
                </a:solidFill>
                <a:latin typeface="Times New Roman" panose="02020603050405020304" pitchFamily="18" charset="0"/>
                <a:ea typeface="+mn-ea"/>
                <a:cs typeface="Times New Roman" panose="02020603050405020304" pitchFamily="18" charset="0"/>
              </a:rPr>
              <a:t>, Basingstoke, Hampshire: Palgrave Macmillan.</a:t>
            </a:r>
          </a:p>
          <a:p>
            <a:pPr marL="342900" indent="-342900">
              <a:lnSpc>
                <a:spcPct val="150000"/>
              </a:lnSpc>
              <a:buFont typeface="+mj-lt"/>
              <a:buAutoNum type="arabicPeriod" startAt="9"/>
            </a:pPr>
            <a:r>
              <a:rPr lang="en-US" altLang="zh-CN" sz="1600" dirty="0">
                <a:solidFill>
                  <a:schemeClr val="bg1"/>
                </a:solidFill>
                <a:latin typeface="Times New Roman" panose="02020603050405020304" pitchFamily="18" charset="0"/>
                <a:ea typeface="+mn-ea"/>
                <a:cs typeface="Times New Roman" panose="02020603050405020304" pitchFamily="18" charset="0"/>
              </a:rPr>
              <a:t>West, M., 1953. A General Service List Of English Words With Semantic Frequencies And A </a:t>
            </a:r>
            <a:r>
              <a:rPr lang="en-US" altLang="zh-CN" sz="1600" dirty="0" err="1">
                <a:solidFill>
                  <a:schemeClr val="bg1"/>
                </a:solidFill>
                <a:latin typeface="Times New Roman" panose="02020603050405020304" pitchFamily="18" charset="0"/>
                <a:ea typeface="+mn-ea"/>
                <a:cs typeface="Times New Roman" panose="02020603050405020304" pitchFamily="18" charset="0"/>
              </a:rPr>
              <a:t>Supplemeatary</a:t>
            </a:r>
            <a:r>
              <a:rPr lang="en-US" altLang="zh-CN" sz="1600" dirty="0">
                <a:solidFill>
                  <a:schemeClr val="bg1"/>
                </a:solidFill>
                <a:latin typeface="Times New Roman" panose="02020603050405020304" pitchFamily="18" charset="0"/>
                <a:ea typeface="+mn-ea"/>
                <a:cs typeface="Times New Roman" panose="02020603050405020304" pitchFamily="18" charset="0"/>
              </a:rPr>
              <a:t> Word-List For The Writing Of Popular Science And Technology. London, New York, Toronto.</a:t>
            </a:r>
          </a:p>
          <a:p>
            <a:pPr marL="342900" indent="-342900">
              <a:lnSpc>
                <a:spcPct val="150000"/>
              </a:lnSpc>
              <a:buFont typeface="+mj-lt"/>
              <a:buAutoNum type="arabicPeriod" startAt="9"/>
            </a:pPr>
            <a:r>
              <a:rPr lang="en-US" altLang="zh-CN" sz="1600" dirty="0">
                <a:solidFill>
                  <a:schemeClr val="bg1"/>
                </a:solidFill>
                <a:latin typeface="Times New Roman" panose="02020603050405020304" pitchFamily="18" charset="0"/>
                <a:ea typeface="+mn-ea"/>
                <a:cs typeface="Times New Roman" panose="02020603050405020304" pitchFamily="18" charset="0"/>
              </a:rPr>
              <a:t>Zechmeister, E., Chronis, A., Cull, W., </a:t>
            </a:r>
            <a:r>
              <a:rPr lang="en-US" altLang="zh-CN" sz="1600" dirty="0" err="1">
                <a:solidFill>
                  <a:schemeClr val="bg1"/>
                </a:solidFill>
                <a:latin typeface="Times New Roman" panose="02020603050405020304" pitchFamily="18" charset="0"/>
                <a:ea typeface="+mn-ea"/>
                <a:cs typeface="Times New Roman" panose="02020603050405020304" pitchFamily="18" charset="0"/>
              </a:rPr>
              <a:t>D'Anna</a:t>
            </a:r>
            <a:r>
              <a:rPr lang="en-US" altLang="zh-CN" sz="1600" dirty="0">
                <a:solidFill>
                  <a:schemeClr val="bg1"/>
                </a:solidFill>
                <a:latin typeface="Times New Roman" panose="02020603050405020304" pitchFamily="18" charset="0"/>
                <a:ea typeface="+mn-ea"/>
                <a:cs typeface="Times New Roman" panose="02020603050405020304" pitchFamily="18" charset="0"/>
              </a:rPr>
              <a:t>, C. and Healy, N., 1995. Growth of a Functionally Important Lexicon. Journal of Reading Behavior, 27(2),  pp.201-212.</a:t>
            </a:r>
          </a:p>
          <a:p>
            <a:pPr>
              <a:lnSpc>
                <a:spcPct val="150000"/>
              </a:lnSpc>
            </a:pPr>
            <a:endParaRPr lang="zh-CN" altLang="en-US" dirty="0">
              <a:solidFill>
                <a:schemeClr val="bg1"/>
              </a:solidFill>
              <a:latin typeface="+mn-ea"/>
              <a:ea typeface="+mn-ea"/>
            </a:endParaRPr>
          </a:p>
        </p:txBody>
      </p:sp>
    </p:spTree>
    <p:extLst>
      <p:ext uri="{BB962C8B-B14F-4D97-AF65-F5344CB8AC3E}">
        <p14:creationId xmlns:p14="http://schemas.microsoft.com/office/powerpoint/2010/main" val="325293230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0">
          <a:blip r:embed="rId3">
            <a:lum/>
          </a:blip>
          <a:srcRect/>
          <a:stretch>
            <a:fillRect/>
          </a:stretch>
        </a:blipFill>
        <a:effectLst/>
      </p:bgPr>
    </p:bg>
    <p:spTree>
      <p:nvGrpSpPr>
        <p:cNvPr id="1" name=""/>
        <p:cNvGrpSpPr/>
        <p:nvPr/>
      </p:nvGrpSpPr>
      <p:grpSpPr>
        <a:xfrm>
          <a:off x="0" y="0"/>
          <a:ext cx="0" cy="0"/>
          <a:chOff x="0" y="0"/>
          <a:chExt cx="0" cy="0"/>
        </a:xfrm>
      </p:grpSpPr>
      <p:sp>
        <p:nvSpPr>
          <p:cNvPr id="73" name="Freeform 8"/>
          <p:cNvSpPr>
            <a:spLocks noEditPoints="1"/>
          </p:cNvSpPr>
          <p:nvPr/>
        </p:nvSpPr>
        <p:spPr bwMode="auto">
          <a:xfrm>
            <a:off x="3202232" y="5045180"/>
            <a:ext cx="265113" cy="192088"/>
          </a:xfrm>
          <a:custGeom>
            <a:avLst/>
            <a:gdLst>
              <a:gd name="T0" fmla="*/ 269 w 322"/>
              <a:gd name="T1" fmla="*/ 0 h 233"/>
              <a:gd name="T2" fmla="*/ 53 w 322"/>
              <a:gd name="T3" fmla="*/ 0 h 233"/>
              <a:gd name="T4" fmla="*/ 0 w 322"/>
              <a:gd name="T5" fmla="*/ 52 h 233"/>
              <a:gd name="T6" fmla="*/ 0 w 322"/>
              <a:gd name="T7" fmla="*/ 181 h 233"/>
              <a:gd name="T8" fmla="*/ 53 w 322"/>
              <a:gd name="T9" fmla="*/ 233 h 233"/>
              <a:gd name="T10" fmla="*/ 269 w 322"/>
              <a:gd name="T11" fmla="*/ 233 h 233"/>
              <a:gd name="T12" fmla="*/ 322 w 322"/>
              <a:gd name="T13" fmla="*/ 181 h 233"/>
              <a:gd name="T14" fmla="*/ 322 w 322"/>
              <a:gd name="T15" fmla="*/ 52 h 233"/>
              <a:gd name="T16" fmla="*/ 269 w 322"/>
              <a:gd name="T17" fmla="*/ 0 h 233"/>
              <a:gd name="T18" fmla="*/ 101 w 322"/>
              <a:gd name="T19" fmla="*/ 101 h 233"/>
              <a:gd name="T20" fmla="*/ 124 w 322"/>
              <a:gd name="T21" fmla="*/ 78 h 233"/>
              <a:gd name="T22" fmla="*/ 101 w 322"/>
              <a:gd name="T23" fmla="*/ 55 h 233"/>
              <a:gd name="T24" fmla="*/ 78 w 322"/>
              <a:gd name="T25" fmla="*/ 78 h 233"/>
              <a:gd name="T26" fmla="*/ 101 w 322"/>
              <a:gd name="T27" fmla="*/ 101 h 233"/>
              <a:gd name="T28" fmla="*/ 141 w 322"/>
              <a:gd name="T29" fmla="*/ 166 h 233"/>
              <a:gd name="T30" fmla="*/ 144 w 322"/>
              <a:gd name="T31" fmla="*/ 128 h 233"/>
              <a:gd name="T32" fmla="*/ 121 w 322"/>
              <a:gd name="T33" fmla="*/ 108 h 233"/>
              <a:gd name="T34" fmla="*/ 109 w 322"/>
              <a:gd name="T35" fmla="*/ 108 h 233"/>
              <a:gd name="T36" fmla="*/ 106 w 322"/>
              <a:gd name="T37" fmla="*/ 117 h 233"/>
              <a:gd name="T38" fmla="*/ 109 w 322"/>
              <a:gd name="T39" fmla="*/ 151 h 233"/>
              <a:gd name="T40" fmla="*/ 100 w 322"/>
              <a:gd name="T41" fmla="*/ 163 h 233"/>
              <a:gd name="T42" fmla="*/ 92 w 322"/>
              <a:gd name="T43" fmla="*/ 151 h 233"/>
              <a:gd name="T44" fmla="*/ 97 w 322"/>
              <a:gd name="T45" fmla="*/ 117 h 233"/>
              <a:gd name="T46" fmla="*/ 94 w 322"/>
              <a:gd name="T47" fmla="*/ 108 h 233"/>
              <a:gd name="T48" fmla="*/ 80 w 322"/>
              <a:gd name="T49" fmla="*/ 108 h 233"/>
              <a:gd name="T50" fmla="*/ 57 w 322"/>
              <a:gd name="T51" fmla="*/ 129 h 233"/>
              <a:gd name="T52" fmla="*/ 60 w 322"/>
              <a:gd name="T53" fmla="*/ 166 h 233"/>
              <a:gd name="T54" fmla="*/ 101 w 322"/>
              <a:gd name="T55" fmla="*/ 176 h 233"/>
              <a:gd name="T56" fmla="*/ 141 w 322"/>
              <a:gd name="T57" fmla="*/ 166 h 233"/>
              <a:gd name="T58" fmla="*/ 165 w 322"/>
              <a:gd name="T59" fmla="*/ 191 h 233"/>
              <a:gd name="T60" fmla="*/ 165 w 322"/>
              <a:gd name="T61" fmla="*/ 191 h 233"/>
              <a:gd name="T62" fmla="*/ 36 w 322"/>
              <a:gd name="T63" fmla="*/ 191 h 233"/>
              <a:gd name="T64" fmla="*/ 36 w 322"/>
              <a:gd name="T65" fmla="*/ 42 h 233"/>
              <a:gd name="T66" fmla="*/ 165 w 322"/>
              <a:gd name="T67" fmla="*/ 42 h 233"/>
              <a:gd name="T68" fmla="*/ 165 w 322"/>
              <a:gd name="T69" fmla="*/ 191 h 233"/>
              <a:gd name="T70" fmla="*/ 249 w 322"/>
              <a:gd name="T71" fmla="*/ 73 h 233"/>
              <a:gd name="T72" fmla="*/ 249 w 322"/>
              <a:gd name="T73" fmla="*/ 73 h 233"/>
              <a:gd name="T74" fmla="*/ 193 w 322"/>
              <a:gd name="T75" fmla="*/ 73 h 233"/>
              <a:gd name="T76" fmla="*/ 181 w 322"/>
              <a:gd name="T77" fmla="*/ 60 h 233"/>
              <a:gd name="T78" fmla="*/ 193 w 322"/>
              <a:gd name="T79" fmla="*/ 48 h 233"/>
              <a:gd name="T80" fmla="*/ 249 w 322"/>
              <a:gd name="T81" fmla="*/ 48 h 233"/>
              <a:gd name="T82" fmla="*/ 261 w 322"/>
              <a:gd name="T83" fmla="*/ 60 h 233"/>
              <a:gd name="T84" fmla="*/ 249 w 322"/>
              <a:gd name="T85" fmla="*/ 73 h 233"/>
              <a:gd name="T86" fmla="*/ 302 w 322"/>
              <a:gd name="T87" fmla="*/ 123 h 233"/>
              <a:gd name="T88" fmla="*/ 302 w 322"/>
              <a:gd name="T89" fmla="*/ 123 h 233"/>
              <a:gd name="T90" fmla="*/ 292 w 322"/>
              <a:gd name="T91" fmla="*/ 133 h 233"/>
              <a:gd name="T92" fmla="*/ 191 w 322"/>
              <a:gd name="T93" fmla="*/ 133 h 233"/>
              <a:gd name="T94" fmla="*/ 181 w 322"/>
              <a:gd name="T95" fmla="*/ 123 h 233"/>
              <a:gd name="T96" fmla="*/ 191 w 322"/>
              <a:gd name="T97" fmla="*/ 113 h 233"/>
              <a:gd name="T98" fmla="*/ 292 w 322"/>
              <a:gd name="T99" fmla="*/ 113 h 233"/>
              <a:gd name="T100" fmla="*/ 302 w 322"/>
              <a:gd name="T101" fmla="*/ 123 h 233"/>
              <a:gd name="T102" fmla="*/ 302 w 322"/>
              <a:gd name="T103" fmla="*/ 163 h 233"/>
              <a:gd name="T104" fmla="*/ 302 w 322"/>
              <a:gd name="T105" fmla="*/ 163 h 233"/>
              <a:gd name="T106" fmla="*/ 292 w 322"/>
              <a:gd name="T107" fmla="*/ 173 h 233"/>
              <a:gd name="T108" fmla="*/ 191 w 322"/>
              <a:gd name="T109" fmla="*/ 173 h 233"/>
              <a:gd name="T110" fmla="*/ 181 w 322"/>
              <a:gd name="T111" fmla="*/ 163 h 233"/>
              <a:gd name="T112" fmla="*/ 191 w 322"/>
              <a:gd name="T113" fmla="*/ 153 h 233"/>
              <a:gd name="T114" fmla="*/ 292 w 322"/>
              <a:gd name="T115" fmla="*/ 153 h 233"/>
              <a:gd name="T116" fmla="*/ 302 w 322"/>
              <a:gd name="T117" fmla="*/ 163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22" h="233">
                <a:moveTo>
                  <a:pt x="269" y="0"/>
                </a:moveTo>
                <a:lnTo>
                  <a:pt x="53" y="0"/>
                </a:lnTo>
                <a:cubicBezTo>
                  <a:pt x="24" y="0"/>
                  <a:pt x="0" y="23"/>
                  <a:pt x="0" y="52"/>
                </a:cubicBezTo>
                <a:lnTo>
                  <a:pt x="0" y="181"/>
                </a:lnTo>
                <a:cubicBezTo>
                  <a:pt x="0" y="210"/>
                  <a:pt x="24" y="233"/>
                  <a:pt x="53" y="233"/>
                </a:cubicBezTo>
                <a:lnTo>
                  <a:pt x="269" y="233"/>
                </a:lnTo>
                <a:cubicBezTo>
                  <a:pt x="298" y="233"/>
                  <a:pt x="322" y="210"/>
                  <a:pt x="322" y="181"/>
                </a:cubicBezTo>
                <a:lnTo>
                  <a:pt x="322" y="52"/>
                </a:lnTo>
                <a:cubicBezTo>
                  <a:pt x="322" y="23"/>
                  <a:pt x="298" y="0"/>
                  <a:pt x="269" y="0"/>
                </a:cubicBezTo>
                <a:close/>
                <a:moveTo>
                  <a:pt x="101" y="101"/>
                </a:moveTo>
                <a:cubicBezTo>
                  <a:pt x="113" y="101"/>
                  <a:pt x="124" y="91"/>
                  <a:pt x="124" y="78"/>
                </a:cubicBezTo>
                <a:cubicBezTo>
                  <a:pt x="124" y="65"/>
                  <a:pt x="113" y="55"/>
                  <a:pt x="101" y="55"/>
                </a:cubicBezTo>
                <a:cubicBezTo>
                  <a:pt x="88" y="55"/>
                  <a:pt x="78" y="65"/>
                  <a:pt x="78" y="78"/>
                </a:cubicBezTo>
                <a:cubicBezTo>
                  <a:pt x="78" y="91"/>
                  <a:pt x="88" y="101"/>
                  <a:pt x="101" y="101"/>
                </a:cubicBezTo>
                <a:close/>
                <a:moveTo>
                  <a:pt x="141" y="166"/>
                </a:moveTo>
                <a:lnTo>
                  <a:pt x="144" y="128"/>
                </a:lnTo>
                <a:cubicBezTo>
                  <a:pt x="145" y="117"/>
                  <a:pt x="134" y="108"/>
                  <a:pt x="121" y="108"/>
                </a:cubicBezTo>
                <a:lnTo>
                  <a:pt x="109" y="108"/>
                </a:lnTo>
                <a:cubicBezTo>
                  <a:pt x="109" y="109"/>
                  <a:pt x="109" y="114"/>
                  <a:pt x="106" y="117"/>
                </a:cubicBezTo>
                <a:cubicBezTo>
                  <a:pt x="106" y="117"/>
                  <a:pt x="111" y="142"/>
                  <a:pt x="109" y="151"/>
                </a:cubicBezTo>
                <a:cubicBezTo>
                  <a:pt x="108" y="154"/>
                  <a:pt x="104" y="163"/>
                  <a:pt x="100" y="163"/>
                </a:cubicBezTo>
                <a:cubicBezTo>
                  <a:pt x="96" y="163"/>
                  <a:pt x="93" y="154"/>
                  <a:pt x="92" y="151"/>
                </a:cubicBezTo>
                <a:cubicBezTo>
                  <a:pt x="91" y="142"/>
                  <a:pt x="97" y="117"/>
                  <a:pt x="97" y="117"/>
                </a:cubicBezTo>
                <a:cubicBezTo>
                  <a:pt x="96" y="116"/>
                  <a:pt x="94" y="115"/>
                  <a:pt x="94" y="108"/>
                </a:cubicBezTo>
                <a:lnTo>
                  <a:pt x="80" y="108"/>
                </a:lnTo>
                <a:cubicBezTo>
                  <a:pt x="68" y="108"/>
                  <a:pt x="56" y="117"/>
                  <a:pt x="57" y="129"/>
                </a:cubicBezTo>
                <a:lnTo>
                  <a:pt x="60" y="166"/>
                </a:lnTo>
                <a:cubicBezTo>
                  <a:pt x="70" y="176"/>
                  <a:pt x="86" y="176"/>
                  <a:pt x="101" y="176"/>
                </a:cubicBezTo>
                <a:cubicBezTo>
                  <a:pt x="115" y="176"/>
                  <a:pt x="132" y="175"/>
                  <a:pt x="141" y="166"/>
                </a:cubicBezTo>
                <a:close/>
                <a:moveTo>
                  <a:pt x="165" y="191"/>
                </a:moveTo>
                <a:lnTo>
                  <a:pt x="165" y="191"/>
                </a:lnTo>
                <a:lnTo>
                  <a:pt x="36" y="191"/>
                </a:lnTo>
                <a:lnTo>
                  <a:pt x="36" y="42"/>
                </a:lnTo>
                <a:lnTo>
                  <a:pt x="165" y="42"/>
                </a:lnTo>
                <a:lnTo>
                  <a:pt x="165" y="191"/>
                </a:lnTo>
                <a:close/>
                <a:moveTo>
                  <a:pt x="249" y="73"/>
                </a:moveTo>
                <a:lnTo>
                  <a:pt x="249" y="73"/>
                </a:lnTo>
                <a:lnTo>
                  <a:pt x="193" y="73"/>
                </a:lnTo>
                <a:cubicBezTo>
                  <a:pt x="186" y="73"/>
                  <a:pt x="181" y="67"/>
                  <a:pt x="181" y="60"/>
                </a:cubicBezTo>
                <a:cubicBezTo>
                  <a:pt x="181" y="54"/>
                  <a:pt x="186" y="48"/>
                  <a:pt x="193" y="48"/>
                </a:cubicBezTo>
                <a:lnTo>
                  <a:pt x="249" y="48"/>
                </a:lnTo>
                <a:cubicBezTo>
                  <a:pt x="256" y="48"/>
                  <a:pt x="261" y="54"/>
                  <a:pt x="261" y="60"/>
                </a:cubicBezTo>
                <a:cubicBezTo>
                  <a:pt x="261" y="67"/>
                  <a:pt x="256" y="73"/>
                  <a:pt x="249" y="73"/>
                </a:cubicBezTo>
                <a:close/>
                <a:moveTo>
                  <a:pt x="302" y="123"/>
                </a:moveTo>
                <a:lnTo>
                  <a:pt x="302" y="123"/>
                </a:lnTo>
                <a:cubicBezTo>
                  <a:pt x="302" y="128"/>
                  <a:pt x="297" y="133"/>
                  <a:pt x="292" y="133"/>
                </a:cubicBezTo>
                <a:lnTo>
                  <a:pt x="191" y="133"/>
                </a:lnTo>
                <a:cubicBezTo>
                  <a:pt x="186" y="133"/>
                  <a:pt x="181" y="128"/>
                  <a:pt x="181" y="123"/>
                </a:cubicBezTo>
                <a:cubicBezTo>
                  <a:pt x="181" y="117"/>
                  <a:pt x="186" y="113"/>
                  <a:pt x="191" y="113"/>
                </a:cubicBezTo>
                <a:lnTo>
                  <a:pt x="292" y="113"/>
                </a:lnTo>
                <a:cubicBezTo>
                  <a:pt x="297" y="113"/>
                  <a:pt x="302" y="117"/>
                  <a:pt x="302" y="123"/>
                </a:cubicBezTo>
                <a:close/>
                <a:moveTo>
                  <a:pt x="302" y="163"/>
                </a:moveTo>
                <a:lnTo>
                  <a:pt x="302" y="163"/>
                </a:lnTo>
                <a:cubicBezTo>
                  <a:pt x="302" y="169"/>
                  <a:pt x="297" y="173"/>
                  <a:pt x="292" y="173"/>
                </a:cubicBezTo>
                <a:lnTo>
                  <a:pt x="191" y="173"/>
                </a:lnTo>
                <a:cubicBezTo>
                  <a:pt x="186" y="173"/>
                  <a:pt x="181" y="169"/>
                  <a:pt x="181" y="163"/>
                </a:cubicBezTo>
                <a:cubicBezTo>
                  <a:pt x="181" y="157"/>
                  <a:pt x="186" y="153"/>
                  <a:pt x="191" y="153"/>
                </a:cubicBezTo>
                <a:lnTo>
                  <a:pt x="292" y="153"/>
                </a:lnTo>
                <a:cubicBezTo>
                  <a:pt x="297" y="153"/>
                  <a:pt x="302" y="157"/>
                  <a:pt x="302" y="163"/>
                </a:cubicBezTo>
                <a:close/>
              </a:path>
            </a:pathLst>
          </a:custGeom>
          <a:solidFill>
            <a:srgbClr val="FEFE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333333"/>
              </a:solidFill>
              <a:effectLst/>
              <a:uLnTx/>
              <a:uFillTx/>
              <a:latin typeface="Arial" panose="020B0604020202020204" pitchFamily="34" charset="0"/>
              <a:ea typeface="宋体" panose="02010600030101010101" pitchFamily="2" charset="-122"/>
              <a:cs typeface="+mn-cs"/>
            </a:endParaRPr>
          </a:p>
        </p:txBody>
      </p:sp>
      <p:sp>
        <p:nvSpPr>
          <p:cNvPr id="75" name="Freeform 10"/>
          <p:cNvSpPr>
            <a:spLocks noEditPoints="1"/>
          </p:cNvSpPr>
          <p:nvPr/>
        </p:nvSpPr>
        <p:spPr bwMode="auto">
          <a:xfrm>
            <a:off x="6955452" y="4999142"/>
            <a:ext cx="268288" cy="285750"/>
          </a:xfrm>
          <a:custGeom>
            <a:avLst/>
            <a:gdLst>
              <a:gd name="T0" fmla="*/ 163 w 327"/>
              <a:gd name="T1" fmla="*/ 331 h 347"/>
              <a:gd name="T2" fmla="*/ 164 w 327"/>
              <a:gd name="T3" fmla="*/ 192 h 347"/>
              <a:gd name="T4" fmla="*/ 261 w 327"/>
              <a:gd name="T5" fmla="*/ 174 h 347"/>
              <a:gd name="T6" fmla="*/ 200 w 327"/>
              <a:gd name="T7" fmla="*/ 198 h 347"/>
              <a:gd name="T8" fmla="*/ 55 w 327"/>
              <a:gd name="T9" fmla="*/ 124 h 347"/>
              <a:gd name="T10" fmla="*/ 73 w 327"/>
              <a:gd name="T11" fmla="*/ 126 h 347"/>
              <a:gd name="T12" fmla="*/ 96 w 327"/>
              <a:gd name="T13" fmla="*/ 128 h 347"/>
              <a:gd name="T14" fmla="*/ 96 w 327"/>
              <a:gd name="T15" fmla="*/ 113 h 347"/>
              <a:gd name="T16" fmla="*/ 163 w 327"/>
              <a:gd name="T17" fmla="*/ 175 h 347"/>
              <a:gd name="T18" fmla="*/ 238 w 327"/>
              <a:gd name="T19" fmla="*/ 121 h 347"/>
              <a:gd name="T20" fmla="*/ 254 w 327"/>
              <a:gd name="T21" fmla="*/ 118 h 347"/>
              <a:gd name="T22" fmla="*/ 264 w 327"/>
              <a:gd name="T23" fmla="*/ 122 h 347"/>
              <a:gd name="T24" fmla="*/ 240 w 327"/>
              <a:gd name="T25" fmla="*/ 148 h 347"/>
              <a:gd name="T26" fmla="*/ 282 w 327"/>
              <a:gd name="T27" fmla="*/ 197 h 347"/>
              <a:gd name="T28" fmla="*/ 269 w 327"/>
              <a:gd name="T29" fmla="*/ 152 h 347"/>
              <a:gd name="T30" fmla="*/ 269 w 327"/>
              <a:gd name="T31" fmla="*/ 289 h 347"/>
              <a:gd name="T32" fmla="*/ 284 w 327"/>
              <a:gd name="T33" fmla="*/ 285 h 347"/>
              <a:gd name="T34" fmla="*/ 178 w 327"/>
              <a:gd name="T35" fmla="*/ 343 h 347"/>
              <a:gd name="T36" fmla="*/ 164 w 327"/>
              <a:gd name="T37" fmla="*/ 346 h 347"/>
              <a:gd name="T38" fmla="*/ 43 w 327"/>
              <a:gd name="T39" fmla="*/ 285 h 347"/>
              <a:gd name="T40" fmla="*/ 58 w 327"/>
              <a:gd name="T41" fmla="*/ 289 h 347"/>
              <a:gd name="T42" fmla="*/ 58 w 327"/>
              <a:gd name="T43" fmla="*/ 152 h 347"/>
              <a:gd name="T44" fmla="*/ 46 w 327"/>
              <a:gd name="T45" fmla="*/ 197 h 347"/>
              <a:gd name="T46" fmla="*/ 82 w 327"/>
              <a:gd name="T47" fmla="*/ 145 h 347"/>
              <a:gd name="T48" fmla="*/ 36 w 327"/>
              <a:gd name="T49" fmla="*/ 231 h 347"/>
              <a:gd name="T50" fmla="*/ 42 w 327"/>
              <a:gd name="T51" fmla="*/ 244 h 347"/>
              <a:gd name="T52" fmla="*/ 49 w 327"/>
              <a:gd name="T53" fmla="*/ 257 h 347"/>
              <a:gd name="T54" fmla="*/ 26 w 327"/>
              <a:gd name="T55" fmla="*/ 274 h 347"/>
              <a:gd name="T56" fmla="*/ 16 w 327"/>
              <a:gd name="T57" fmla="*/ 217 h 347"/>
              <a:gd name="T58" fmla="*/ 31 w 327"/>
              <a:gd name="T59" fmla="*/ 192 h 347"/>
              <a:gd name="T60" fmla="*/ 272 w 327"/>
              <a:gd name="T61" fmla="*/ 220 h 347"/>
              <a:gd name="T62" fmla="*/ 267 w 327"/>
              <a:gd name="T63" fmla="*/ 234 h 347"/>
              <a:gd name="T64" fmla="*/ 262 w 327"/>
              <a:gd name="T65" fmla="*/ 249 h 347"/>
              <a:gd name="T66" fmla="*/ 259 w 327"/>
              <a:gd name="T67" fmla="*/ 260 h 347"/>
              <a:gd name="T68" fmla="*/ 277 w 327"/>
              <a:gd name="T69" fmla="*/ 210 h 347"/>
              <a:gd name="T70" fmla="*/ 296 w 327"/>
              <a:gd name="T71" fmla="*/ 208 h 347"/>
              <a:gd name="T72" fmla="*/ 162 w 327"/>
              <a:gd name="T73" fmla="*/ 0 h 347"/>
              <a:gd name="T74" fmla="*/ 241 w 327"/>
              <a:gd name="T75" fmla="*/ 62 h 347"/>
              <a:gd name="T76" fmla="*/ 227 w 327"/>
              <a:gd name="T77" fmla="*/ 103 h 347"/>
              <a:gd name="T78" fmla="*/ 210 w 327"/>
              <a:gd name="T79" fmla="*/ 47 h 347"/>
              <a:gd name="T80" fmla="*/ 112 w 327"/>
              <a:gd name="T81" fmla="*/ 106 h 347"/>
              <a:gd name="T82" fmla="*/ 88 w 327"/>
              <a:gd name="T83" fmla="*/ 89 h 347"/>
              <a:gd name="T84" fmla="*/ 114 w 327"/>
              <a:gd name="T85" fmla="*/ 24 h 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27" h="347">
                <a:moveTo>
                  <a:pt x="153" y="191"/>
                </a:moveTo>
                <a:lnTo>
                  <a:pt x="153" y="329"/>
                </a:lnTo>
                <a:cubicBezTo>
                  <a:pt x="156" y="331"/>
                  <a:pt x="160" y="331"/>
                  <a:pt x="163" y="331"/>
                </a:cubicBezTo>
                <a:cubicBezTo>
                  <a:pt x="167" y="331"/>
                  <a:pt x="171" y="330"/>
                  <a:pt x="174" y="329"/>
                </a:cubicBezTo>
                <a:lnTo>
                  <a:pt x="174" y="191"/>
                </a:lnTo>
                <a:cubicBezTo>
                  <a:pt x="171" y="192"/>
                  <a:pt x="167" y="192"/>
                  <a:pt x="164" y="192"/>
                </a:cubicBezTo>
                <a:cubicBezTo>
                  <a:pt x="160" y="192"/>
                  <a:pt x="157" y="192"/>
                  <a:pt x="153" y="191"/>
                </a:cubicBezTo>
                <a:close/>
                <a:moveTo>
                  <a:pt x="200" y="198"/>
                </a:moveTo>
                <a:lnTo>
                  <a:pt x="261" y="174"/>
                </a:lnTo>
                <a:lnTo>
                  <a:pt x="261" y="199"/>
                </a:lnTo>
                <a:lnTo>
                  <a:pt x="200" y="223"/>
                </a:lnTo>
                <a:lnTo>
                  <a:pt x="200" y="198"/>
                </a:lnTo>
                <a:close/>
                <a:moveTo>
                  <a:pt x="82" y="145"/>
                </a:moveTo>
                <a:lnTo>
                  <a:pt x="57" y="131"/>
                </a:lnTo>
                <a:cubicBezTo>
                  <a:pt x="54" y="130"/>
                  <a:pt x="53" y="126"/>
                  <a:pt x="55" y="124"/>
                </a:cubicBezTo>
                <a:cubicBezTo>
                  <a:pt x="56" y="121"/>
                  <a:pt x="60" y="120"/>
                  <a:pt x="62" y="122"/>
                </a:cubicBezTo>
                <a:lnTo>
                  <a:pt x="86" y="135"/>
                </a:lnTo>
                <a:lnTo>
                  <a:pt x="73" y="126"/>
                </a:lnTo>
                <a:cubicBezTo>
                  <a:pt x="70" y="124"/>
                  <a:pt x="70" y="120"/>
                  <a:pt x="72" y="118"/>
                </a:cubicBezTo>
                <a:cubicBezTo>
                  <a:pt x="73" y="115"/>
                  <a:pt x="77" y="115"/>
                  <a:pt x="80" y="117"/>
                </a:cubicBezTo>
                <a:lnTo>
                  <a:pt x="96" y="128"/>
                </a:lnTo>
                <a:lnTo>
                  <a:pt x="88" y="121"/>
                </a:lnTo>
                <a:cubicBezTo>
                  <a:pt x="86" y="119"/>
                  <a:pt x="86" y="115"/>
                  <a:pt x="88" y="113"/>
                </a:cubicBezTo>
                <a:cubicBezTo>
                  <a:pt x="90" y="111"/>
                  <a:pt x="94" y="110"/>
                  <a:pt x="96" y="113"/>
                </a:cubicBezTo>
                <a:lnTo>
                  <a:pt x="162" y="175"/>
                </a:lnTo>
                <a:cubicBezTo>
                  <a:pt x="163" y="175"/>
                  <a:pt x="163" y="175"/>
                  <a:pt x="163" y="175"/>
                </a:cubicBezTo>
                <a:cubicBezTo>
                  <a:pt x="163" y="175"/>
                  <a:pt x="163" y="175"/>
                  <a:pt x="163" y="175"/>
                </a:cubicBezTo>
                <a:lnTo>
                  <a:pt x="230" y="113"/>
                </a:lnTo>
                <a:cubicBezTo>
                  <a:pt x="232" y="110"/>
                  <a:pt x="236" y="111"/>
                  <a:pt x="238" y="113"/>
                </a:cubicBezTo>
                <a:cubicBezTo>
                  <a:pt x="240" y="115"/>
                  <a:pt x="240" y="119"/>
                  <a:pt x="238" y="121"/>
                </a:cubicBezTo>
                <a:lnTo>
                  <a:pt x="229" y="128"/>
                </a:lnTo>
                <a:lnTo>
                  <a:pt x="246" y="117"/>
                </a:lnTo>
                <a:cubicBezTo>
                  <a:pt x="249" y="115"/>
                  <a:pt x="252" y="115"/>
                  <a:pt x="254" y="118"/>
                </a:cubicBezTo>
                <a:cubicBezTo>
                  <a:pt x="256" y="120"/>
                  <a:pt x="255" y="124"/>
                  <a:pt x="253" y="126"/>
                </a:cubicBezTo>
                <a:lnTo>
                  <a:pt x="240" y="135"/>
                </a:lnTo>
                <a:lnTo>
                  <a:pt x="264" y="122"/>
                </a:lnTo>
                <a:cubicBezTo>
                  <a:pt x="266" y="120"/>
                  <a:pt x="270" y="121"/>
                  <a:pt x="271" y="124"/>
                </a:cubicBezTo>
                <a:cubicBezTo>
                  <a:pt x="273" y="127"/>
                  <a:pt x="272" y="130"/>
                  <a:pt x="269" y="131"/>
                </a:cubicBezTo>
                <a:lnTo>
                  <a:pt x="240" y="148"/>
                </a:lnTo>
                <a:lnTo>
                  <a:pt x="284" y="129"/>
                </a:lnTo>
                <a:lnTo>
                  <a:pt x="284" y="197"/>
                </a:lnTo>
                <a:cubicBezTo>
                  <a:pt x="283" y="197"/>
                  <a:pt x="283" y="197"/>
                  <a:pt x="282" y="197"/>
                </a:cubicBezTo>
                <a:lnTo>
                  <a:pt x="273" y="196"/>
                </a:lnTo>
                <a:lnTo>
                  <a:pt x="269" y="203"/>
                </a:lnTo>
                <a:lnTo>
                  <a:pt x="269" y="152"/>
                </a:lnTo>
                <a:lnTo>
                  <a:pt x="190" y="186"/>
                </a:lnTo>
                <a:lnTo>
                  <a:pt x="190" y="322"/>
                </a:lnTo>
                <a:lnTo>
                  <a:pt x="269" y="289"/>
                </a:lnTo>
                <a:lnTo>
                  <a:pt x="269" y="279"/>
                </a:lnTo>
                <a:cubicBezTo>
                  <a:pt x="272" y="280"/>
                  <a:pt x="275" y="282"/>
                  <a:pt x="277" y="283"/>
                </a:cubicBezTo>
                <a:cubicBezTo>
                  <a:pt x="280" y="284"/>
                  <a:pt x="282" y="284"/>
                  <a:pt x="284" y="285"/>
                </a:cubicBezTo>
                <a:lnTo>
                  <a:pt x="284" y="299"/>
                </a:lnTo>
                <a:lnTo>
                  <a:pt x="185" y="341"/>
                </a:lnTo>
                <a:cubicBezTo>
                  <a:pt x="183" y="342"/>
                  <a:pt x="181" y="343"/>
                  <a:pt x="178" y="343"/>
                </a:cubicBezTo>
                <a:lnTo>
                  <a:pt x="174" y="345"/>
                </a:lnTo>
                <a:lnTo>
                  <a:pt x="174" y="345"/>
                </a:lnTo>
                <a:cubicBezTo>
                  <a:pt x="171" y="346"/>
                  <a:pt x="167" y="346"/>
                  <a:pt x="164" y="346"/>
                </a:cubicBezTo>
                <a:cubicBezTo>
                  <a:pt x="156" y="347"/>
                  <a:pt x="149" y="345"/>
                  <a:pt x="142" y="340"/>
                </a:cubicBezTo>
                <a:lnTo>
                  <a:pt x="43" y="299"/>
                </a:lnTo>
                <a:lnTo>
                  <a:pt x="43" y="285"/>
                </a:lnTo>
                <a:cubicBezTo>
                  <a:pt x="45" y="284"/>
                  <a:pt x="48" y="284"/>
                  <a:pt x="50" y="283"/>
                </a:cubicBezTo>
                <a:cubicBezTo>
                  <a:pt x="53" y="282"/>
                  <a:pt x="55" y="280"/>
                  <a:pt x="58" y="279"/>
                </a:cubicBezTo>
                <a:lnTo>
                  <a:pt x="58" y="289"/>
                </a:lnTo>
                <a:lnTo>
                  <a:pt x="138" y="322"/>
                </a:lnTo>
                <a:lnTo>
                  <a:pt x="138" y="186"/>
                </a:lnTo>
                <a:lnTo>
                  <a:pt x="58" y="152"/>
                </a:lnTo>
                <a:lnTo>
                  <a:pt x="58" y="203"/>
                </a:lnTo>
                <a:lnTo>
                  <a:pt x="55" y="196"/>
                </a:lnTo>
                <a:lnTo>
                  <a:pt x="46" y="197"/>
                </a:lnTo>
                <a:cubicBezTo>
                  <a:pt x="45" y="197"/>
                  <a:pt x="44" y="197"/>
                  <a:pt x="43" y="197"/>
                </a:cubicBezTo>
                <a:lnTo>
                  <a:pt x="43" y="129"/>
                </a:lnTo>
                <a:lnTo>
                  <a:pt x="82" y="145"/>
                </a:lnTo>
                <a:close/>
                <a:moveTo>
                  <a:pt x="49" y="210"/>
                </a:moveTo>
                <a:cubicBezTo>
                  <a:pt x="51" y="213"/>
                  <a:pt x="53" y="216"/>
                  <a:pt x="54" y="220"/>
                </a:cubicBezTo>
                <a:lnTo>
                  <a:pt x="36" y="231"/>
                </a:lnTo>
                <a:lnTo>
                  <a:pt x="56" y="223"/>
                </a:lnTo>
                <a:cubicBezTo>
                  <a:pt x="57" y="227"/>
                  <a:pt x="58" y="230"/>
                  <a:pt x="60" y="234"/>
                </a:cubicBezTo>
                <a:lnTo>
                  <a:pt x="42" y="244"/>
                </a:lnTo>
                <a:lnTo>
                  <a:pt x="61" y="237"/>
                </a:lnTo>
                <a:cubicBezTo>
                  <a:pt x="62" y="241"/>
                  <a:pt x="63" y="245"/>
                  <a:pt x="65" y="249"/>
                </a:cubicBezTo>
                <a:lnTo>
                  <a:pt x="49" y="257"/>
                </a:lnTo>
                <a:lnTo>
                  <a:pt x="65" y="251"/>
                </a:lnTo>
                <a:cubicBezTo>
                  <a:pt x="66" y="254"/>
                  <a:pt x="67" y="257"/>
                  <a:pt x="67" y="260"/>
                </a:cubicBezTo>
                <a:cubicBezTo>
                  <a:pt x="64" y="262"/>
                  <a:pt x="38" y="279"/>
                  <a:pt x="26" y="274"/>
                </a:cubicBezTo>
                <a:cubicBezTo>
                  <a:pt x="13" y="269"/>
                  <a:pt x="1" y="252"/>
                  <a:pt x="0" y="236"/>
                </a:cubicBezTo>
                <a:cubicBezTo>
                  <a:pt x="0" y="221"/>
                  <a:pt x="40" y="211"/>
                  <a:pt x="49" y="210"/>
                </a:cubicBezTo>
                <a:close/>
                <a:moveTo>
                  <a:pt x="16" y="217"/>
                </a:moveTo>
                <a:lnTo>
                  <a:pt x="26" y="213"/>
                </a:lnTo>
                <a:lnTo>
                  <a:pt x="31" y="208"/>
                </a:lnTo>
                <a:lnTo>
                  <a:pt x="31" y="192"/>
                </a:lnTo>
                <a:cubicBezTo>
                  <a:pt x="22" y="196"/>
                  <a:pt x="18" y="206"/>
                  <a:pt x="16" y="217"/>
                </a:cubicBezTo>
                <a:close/>
                <a:moveTo>
                  <a:pt x="277" y="210"/>
                </a:moveTo>
                <a:cubicBezTo>
                  <a:pt x="276" y="213"/>
                  <a:pt x="274" y="216"/>
                  <a:pt x="272" y="220"/>
                </a:cubicBezTo>
                <a:lnTo>
                  <a:pt x="291" y="231"/>
                </a:lnTo>
                <a:lnTo>
                  <a:pt x="271" y="223"/>
                </a:lnTo>
                <a:cubicBezTo>
                  <a:pt x="269" y="227"/>
                  <a:pt x="268" y="230"/>
                  <a:pt x="267" y="234"/>
                </a:cubicBezTo>
                <a:lnTo>
                  <a:pt x="284" y="244"/>
                </a:lnTo>
                <a:lnTo>
                  <a:pt x="266" y="237"/>
                </a:lnTo>
                <a:cubicBezTo>
                  <a:pt x="264" y="241"/>
                  <a:pt x="263" y="245"/>
                  <a:pt x="262" y="249"/>
                </a:cubicBezTo>
                <a:lnTo>
                  <a:pt x="278" y="257"/>
                </a:lnTo>
                <a:lnTo>
                  <a:pt x="261" y="251"/>
                </a:lnTo>
                <a:cubicBezTo>
                  <a:pt x="261" y="254"/>
                  <a:pt x="260" y="257"/>
                  <a:pt x="259" y="260"/>
                </a:cubicBezTo>
                <a:cubicBezTo>
                  <a:pt x="263" y="262"/>
                  <a:pt x="289" y="279"/>
                  <a:pt x="301" y="274"/>
                </a:cubicBezTo>
                <a:cubicBezTo>
                  <a:pt x="313" y="269"/>
                  <a:pt x="326" y="252"/>
                  <a:pt x="326" y="236"/>
                </a:cubicBezTo>
                <a:cubicBezTo>
                  <a:pt x="327" y="221"/>
                  <a:pt x="286" y="211"/>
                  <a:pt x="277" y="210"/>
                </a:cubicBezTo>
                <a:close/>
                <a:moveTo>
                  <a:pt x="311" y="217"/>
                </a:moveTo>
                <a:lnTo>
                  <a:pt x="300" y="213"/>
                </a:lnTo>
                <a:lnTo>
                  <a:pt x="296" y="208"/>
                </a:lnTo>
                <a:lnTo>
                  <a:pt x="295" y="192"/>
                </a:lnTo>
                <a:cubicBezTo>
                  <a:pt x="305" y="196"/>
                  <a:pt x="309" y="206"/>
                  <a:pt x="311" y="217"/>
                </a:cubicBezTo>
                <a:close/>
                <a:moveTo>
                  <a:pt x="162" y="0"/>
                </a:moveTo>
                <a:cubicBezTo>
                  <a:pt x="181" y="0"/>
                  <a:pt x="198" y="10"/>
                  <a:pt x="210" y="24"/>
                </a:cubicBezTo>
                <a:cubicBezTo>
                  <a:pt x="218" y="34"/>
                  <a:pt x="224" y="45"/>
                  <a:pt x="228" y="59"/>
                </a:cubicBezTo>
                <a:cubicBezTo>
                  <a:pt x="232" y="58"/>
                  <a:pt x="239" y="57"/>
                  <a:pt x="241" y="62"/>
                </a:cubicBezTo>
                <a:cubicBezTo>
                  <a:pt x="244" y="70"/>
                  <a:pt x="242" y="87"/>
                  <a:pt x="237" y="89"/>
                </a:cubicBezTo>
                <a:cubicBezTo>
                  <a:pt x="235" y="90"/>
                  <a:pt x="232" y="90"/>
                  <a:pt x="229" y="90"/>
                </a:cubicBezTo>
                <a:cubicBezTo>
                  <a:pt x="229" y="94"/>
                  <a:pt x="228" y="99"/>
                  <a:pt x="227" y="103"/>
                </a:cubicBezTo>
                <a:cubicBezTo>
                  <a:pt x="222" y="104"/>
                  <a:pt x="217" y="105"/>
                  <a:pt x="213" y="106"/>
                </a:cubicBezTo>
                <a:cubicBezTo>
                  <a:pt x="216" y="98"/>
                  <a:pt x="217" y="89"/>
                  <a:pt x="217" y="80"/>
                </a:cubicBezTo>
                <a:cubicBezTo>
                  <a:pt x="217" y="68"/>
                  <a:pt x="215" y="57"/>
                  <a:pt x="210" y="47"/>
                </a:cubicBezTo>
                <a:cubicBezTo>
                  <a:pt x="173" y="76"/>
                  <a:pt x="125" y="55"/>
                  <a:pt x="113" y="50"/>
                </a:cubicBezTo>
                <a:cubicBezTo>
                  <a:pt x="109" y="59"/>
                  <a:pt x="107" y="69"/>
                  <a:pt x="107" y="80"/>
                </a:cubicBezTo>
                <a:cubicBezTo>
                  <a:pt x="107" y="89"/>
                  <a:pt x="109" y="98"/>
                  <a:pt x="112" y="106"/>
                </a:cubicBezTo>
                <a:cubicBezTo>
                  <a:pt x="107" y="105"/>
                  <a:pt x="103" y="104"/>
                  <a:pt x="98" y="103"/>
                </a:cubicBezTo>
                <a:cubicBezTo>
                  <a:pt x="97" y="99"/>
                  <a:pt x="96" y="94"/>
                  <a:pt x="95" y="90"/>
                </a:cubicBezTo>
                <a:cubicBezTo>
                  <a:pt x="93" y="90"/>
                  <a:pt x="90" y="90"/>
                  <a:pt x="88" y="89"/>
                </a:cubicBezTo>
                <a:cubicBezTo>
                  <a:pt x="82" y="87"/>
                  <a:pt x="81" y="70"/>
                  <a:pt x="84" y="62"/>
                </a:cubicBezTo>
                <a:cubicBezTo>
                  <a:pt x="86" y="57"/>
                  <a:pt x="92" y="58"/>
                  <a:pt x="97" y="59"/>
                </a:cubicBezTo>
                <a:cubicBezTo>
                  <a:pt x="100" y="45"/>
                  <a:pt x="106" y="34"/>
                  <a:pt x="114" y="24"/>
                </a:cubicBezTo>
                <a:cubicBezTo>
                  <a:pt x="126" y="10"/>
                  <a:pt x="143" y="0"/>
                  <a:pt x="162" y="0"/>
                </a:cubicBezTo>
                <a:close/>
              </a:path>
            </a:pathLst>
          </a:custGeom>
          <a:solidFill>
            <a:srgbClr val="FEFE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1200" cap="none" spc="0" normalizeH="0" baseline="0" noProof="0">
              <a:ln>
                <a:noFill/>
              </a:ln>
              <a:solidFill>
                <a:srgbClr val="333333"/>
              </a:solidFill>
              <a:effectLst/>
              <a:uLnTx/>
              <a:uFillTx/>
              <a:latin typeface="Arial" panose="020B0604020202020204" pitchFamily="34" charset="0"/>
              <a:ea typeface="宋体" panose="02010600030101010101" pitchFamily="2" charset="-122"/>
              <a:cs typeface="+mn-cs"/>
            </a:endParaRPr>
          </a:p>
        </p:txBody>
      </p:sp>
      <p:sp>
        <p:nvSpPr>
          <p:cNvPr id="76" name="Rectangle 3"/>
          <p:cNvSpPr txBox="1">
            <a:spLocks noChangeArrowheads="1"/>
          </p:cNvSpPr>
          <p:nvPr/>
        </p:nvSpPr>
        <p:spPr bwMode="auto">
          <a:xfrm>
            <a:off x="6243191" y="3032956"/>
            <a:ext cx="5301290" cy="792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lvl1pPr algn="l" rtl="0" fontAlgn="base">
              <a:spcBef>
                <a:spcPct val="0"/>
              </a:spcBef>
              <a:spcAft>
                <a:spcPct val="0"/>
              </a:spcAft>
              <a:defRPr sz="2400">
                <a:solidFill>
                  <a:schemeClr val="accent2"/>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9pPr>
          </a:lstStyle>
          <a:p>
            <a:pPr algn="ctr"/>
            <a:r>
              <a:rPr lang="en-US" altLang="zh-CN" sz="6600" b="1" dirty="0">
                <a:solidFill>
                  <a:schemeClr val="bg1"/>
                </a:solidFill>
                <a:latin typeface="Times New Roman" panose="02020603050405020304" pitchFamily="18" charset="0"/>
                <a:cs typeface="Times New Roman" panose="02020603050405020304" pitchFamily="18" charset="0"/>
              </a:rPr>
              <a:t>Thank you</a:t>
            </a:r>
            <a:endParaRPr lang="zh-CN" altLang="en-US" sz="6600" b="1" dirty="0">
              <a:solidFill>
                <a:schemeClr val="bg1"/>
              </a:solidFill>
              <a:latin typeface="Times New Roman" panose="02020603050405020304" pitchFamily="18" charset="0"/>
              <a:cs typeface="Times New Roman" panose="02020603050405020304" pitchFamily="18" charset="0"/>
            </a:endParaRPr>
          </a:p>
        </p:txBody>
      </p:sp>
      <p:pic>
        <p:nvPicPr>
          <p:cNvPr id="5" name="图片 4">
            <a:extLst>
              <a:ext uri="{FF2B5EF4-FFF2-40B4-BE49-F238E27FC236}">
                <a16:creationId xmlns:a16="http://schemas.microsoft.com/office/drawing/2014/main" id="{6F4799DF-860C-4306-966F-E016895A1198}"/>
              </a:ext>
            </a:extLst>
          </p:cNvPr>
          <p:cNvPicPr>
            <a:picLocks noChangeAspect="1"/>
          </p:cNvPicPr>
          <p:nvPr/>
        </p:nvPicPr>
        <p:blipFill>
          <a:blip r:embed="rId4"/>
          <a:stretch>
            <a:fillRect/>
          </a:stretch>
        </p:blipFill>
        <p:spPr>
          <a:xfrm>
            <a:off x="8521067" y="409630"/>
            <a:ext cx="2619375" cy="1743075"/>
          </a:xfrm>
          <a:prstGeom prst="rect">
            <a:avLst/>
          </a:prstGeom>
        </p:spPr>
      </p:pic>
      <p:pic>
        <p:nvPicPr>
          <p:cNvPr id="6" name="图片 5">
            <a:extLst>
              <a:ext uri="{FF2B5EF4-FFF2-40B4-BE49-F238E27FC236}">
                <a16:creationId xmlns:a16="http://schemas.microsoft.com/office/drawing/2014/main" id="{6195057A-F962-4B69-B0A8-97D456183069}"/>
              </a:ext>
            </a:extLst>
          </p:cNvPr>
          <p:cNvPicPr>
            <a:picLocks noChangeAspect="1"/>
          </p:cNvPicPr>
          <p:nvPr/>
        </p:nvPicPr>
        <p:blipFill>
          <a:blip r:embed="rId5"/>
          <a:stretch>
            <a:fillRect/>
          </a:stretch>
        </p:blipFill>
        <p:spPr>
          <a:xfrm>
            <a:off x="1191663" y="1310803"/>
            <a:ext cx="4286250" cy="39243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100045.pptx"/>
</p:tagLst>
</file>

<file path=ppt/theme/theme1.xml><?xml version="1.0" encoding="utf-8"?>
<a:theme xmlns:a="http://schemas.openxmlformats.org/drawingml/2006/main" name="2_默认设计模板">
  <a:themeElements>
    <a:clrScheme name="自定义 18">
      <a:dk1>
        <a:srgbClr val="1AA0DA"/>
      </a:dk1>
      <a:lt1>
        <a:srgbClr val="4D4D4D"/>
      </a:lt1>
      <a:dk2>
        <a:srgbClr val="F4F4F4"/>
      </a:dk2>
      <a:lt2>
        <a:srgbClr val="FFFFFF"/>
      </a:lt2>
      <a:accent1>
        <a:srgbClr val="333333"/>
      </a:accent1>
      <a:accent2>
        <a:srgbClr val="1AA0DA"/>
      </a:accent2>
      <a:accent3>
        <a:srgbClr val="999999"/>
      </a:accent3>
      <a:accent4>
        <a:srgbClr val="C2C1C1"/>
      </a:accent4>
      <a:accent5>
        <a:srgbClr val="21A3D0"/>
      </a:accent5>
      <a:accent6>
        <a:srgbClr val="333333"/>
      </a:accent6>
      <a:hlink>
        <a:srgbClr val="FFFFFF"/>
      </a:hlink>
      <a:folHlink>
        <a:srgbClr val="DEDEDD"/>
      </a:folHlink>
    </a:clrScheme>
    <a:fontScheme name="默认设计模板">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CFDEF3"/>
        </a:accent1>
        <a:accent2>
          <a:srgbClr val="333399"/>
        </a:accent2>
        <a:accent3>
          <a:srgbClr val="FFFFFF"/>
        </a:accent3>
        <a:accent4>
          <a:srgbClr val="000000"/>
        </a:accent4>
        <a:accent5>
          <a:srgbClr val="E4ECF8"/>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默认设计模板 13">
        <a:dk1>
          <a:srgbClr val="000000"/>
        </a:dk1>
        <a:lt1>
          <a:srgbClr val="FFFFD9"/>
        </a:lt1>
        <a:dk2>
          <a:srgbClr val="2B2E30"/>
        </a:dk2>
        <a:lt2>
          <a:srgbClr val="777777"/>
        </a:lt2>
        <a:accent1>
          <a:srgbClr val="7FBA00"/>
        </a:accent1>
        <a:accent2>
          <a:srgbClr val="FCDB00"/>
        </a:accent2>
        <a:accent3>
          <a:srgbClr val="FFFFE9"/>
        </a:accent3>
        <a:accent4>
          <a:srgbClr val="000000"/>
        </a:accent4>
        <a:accent5>
          <a:srgbClr val="C0D9AA"/>
        </a:accent5>
        <a:accent6>
          <a:srgbClr val="E4C600"/>
        </a:accent6>
        <a:hlink>
          <a:srgbClr val="21A3D0"/>
        </a:hlink>
        <a:folHlink>
          <a:srgbClr val="DA251D"/>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2181</Words>
  <Application>Microsoft Office PowerPoint</Application>
  <PresentationFormat>自定义</PresentationFormat>
  <Paragraphs>134</Paragraphs>
  <Slides>27</Slides>
  <Notes>13</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27</vt:i4>
      </vt:variant>
    </vt:vector>
  </HeadingPairs>
  <TitlesOfParts>
    <vt:vector size="33" baseType="lpstr">
      <vt:lpstr>微软雅黑</vt:lpstr>
      <vt:lpstr>Arial</vt:lpstr>
      <vt:lpstr>Calibri</vt:lpstr>
      <vt:lpstr>Times New Roman</vt:lpstr>
      <vt:lpstr>Wingdings</vt:lpstr>
      <vt:lpstr>2_默认设计模板</vt:lpstr>
      <vt:lpstr>PowerPoint 演示文稿</vt:lpstr>
      <vt:lpstr>PowerPoint 演示文稿</vt:lpstr>
      <vt:lpstr>PowerPoint 演示文稿</vt:lpstr>
      <vt:lpstr>How many words do native speakers know?</vt:lpstr>
      <vt:lpstr>How many words do native speakers know?</vt:lpstr>
      <vt:lpstr>PowerPoint 演示文稿</vt:lpstr>
      <vt:lpstr>PowerPoint 演示文稿</vt:lpstr>
      <vt:lpstr>PowerPoint 演示文稿</vt:lpstr>
      <vt:lpstr> Key points about the three categorizations of words</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Description</vt:lpstr>
      <vt:lpstr>Feelings</vt:lpstr>
      <vt:lpstr>Evaluation</vt:lpstr>
      <vt:lpstr> Analysis</vt:lpstr>
      <vt:lpstr> Analysis</vt:lpstr>
      <vt:lpstr>Conclusion</vt:lpstr>
      <vt:lpstr> Action plan </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100045.pptx</dc:title>
  <dc:creator/>
  <cp:lastModifiedBy/>
  <cp:revision>1</cp:revision>
  <dcterms:created xsi:type="dcterms:W3CDTF">2017-05-22T16:40:10Z</dcterms:created>
  <dcterms:modified xsi:type="dcterms:W3CDTF">2020-11-12T16:55:12Z</dcterms:modified>
</cp:coreProperties>
</file>