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E9375D"/>
    <a:srgbClr val="A7EBF9"/>
    <a:srgbClr val="F46F0C"/>
    <a:srgbClr val="FF7C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83" autoAdjust="0"/>
    <p:restoredTop sz="94607" autoAdjust="0"/>
  </p:normalViewPr>
  <p:slideViewPr>
    <p:cSldViewPr>
      <p:cViewPr varScale="1">
        <p:scale>
          <a:sx n="69" d="100"/>
          <a:sy n="69" d="100"/>
        </p:scale>
        <p:origin x="-13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7EB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A3730-C158-469E-B094-E0253B32438C}" type="datetimeFigureOut">
              <a:rPr lang="en-US" smtClean="0"/>
              <a:pPr/>
              <a:t>8/18/2020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F18F0-B64A-405F-83B4-AE1BDCB2DC2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mind-philosopher.blogspot.com/2013/10/jean-piaget-theory-of-cognitive.html" TargetMode="External"/><Relationship Id="rId3" Type="http://schemas.openxmlformats.org/officeDocument/2006/relationships/hyperlink" Target="https://www.carmarthenshire.gov.wales/home/council-services/education-schools/financial-support/school-uniform-and-equipment-grant/" TargetMode="External"/><Relationship Id="rId7" Type="http://schemas.openxmlformats.org/officeDocument/2006/relationships/hyperlink" Target="https://www.carmarthenshire.gov.wales/media/1219181/2020-pdg-access-grant-application-form.pdf" TargetMode="External"/><Relationship Id="rId2" Type="http://schemas.openxmlformats.org/officeDocument/2006/relationships/hyperlink" Target="https://gov.wales/pupil-development-grant-acc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ypem4murder.blogspot.com/2015/11/moving-up-hierarchy.html" TargetMode="External"/><Relationship Id="rId5" Type="http://schemas.openxmlformats.org/officeDocument/2006/relationships/hyperlink" Target="https://www.walesonline.co.uk/news/wales-news/pupil-deprivation-grant-having-positive-8118071(Accessed:16th" TargetMode="External"/><Relationship Id="rId4" Type="http://schemas.openxmlformats.org/officeDocument/2006/relationships/hyperlink" Target="https://www.swansea.gov.uk/article/5662/Development-Gr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0"/>
            <a:ext cx="7772400" cy="928694"/>
          </a:xfrm>
        </p:spPr>
        <p:txBody>
          <a:bodyPr/>
          <a:lstStyle/>
          <a:p>
            <a:r>
              <a:rPr lang="en-GB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Pupil </a:t>
            </a:r>
            <a:r>
              <a:rPr lang="en-GB" b="1" u="sng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D</a:t>
            </a:r>
            <a:r>
              <a:rPr lang="en-GB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</a:rPr>
              <a:t>evelopment Grants</a:t>
            </a:r>
            <a:endParaRPr lang="en-GB" b="1" u="sng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0034" y="1000108"/>
            <a:ext cx="8143932" cy="900246"/>
          </a:xfrm>
          <a:prstGeom prst="rect">
            <a:avLst/>
          </a:prstGeom>
          <a:solidFill>
            <a:srgbClr val="E9375D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What is a PDG? </a:t>
            </a:r>
            <a:r>
              <a:rPr lang="en-GB" sz="1050" dirty="0" smtClean="0"/>
              <a:t>‘The </a:t>
            </a:r>
            <a:r>
              <a:rPr lang="en-GB" sz="1050" dirty="0"/>
              <a:t>Pupil Development Grant i</a:t>
            </a:r>
            <a:r>
              <a:rPr lang="en-GB" sz="1050" dirty="0" smtClean="0"/>
              <a:t>s </a:t>
            </a:r>
            <a:r>
              <a:rPr lang="en-GB" sz="1050" dirty="0"/>
              <a:t>allocated to schools with pupils who come from low-income families, are currently known to be eligible for free school meals </a:t>
            </a:r>
            <a:r>
              <a:rPr lang="en-GB" sz="1050" dirty="0" smtClean="0"/>
              <a:t>and </a:t>
            </a:r>
            <a:r>
              <a:rPr lang="en-GB" sz="1050" dirty="0"/>
              <a:t>pupils who have been looked after continuously for more than six months (LAC</a:t>
            </a:r>
            <a:r>
              <a:rPr lang="en-GB" sz="1050" dirty="0" smtClean="0"/>
              <a:t>).’(</a:t>
            </a:r>
            <a:r>
              <a:rPr lang="en-GB" sz="1050" dirty="0" smtClean="0"/>
              <a:t>Welsh government, 2020) According to Tassoni, Bulman and Beith (2005) they have stated that children </a:t>
            </a:r>
            <a:r>
              <a:rPr lang="en-GB" sz="1050" dirty="0" smtClean="0"/>
              <a:t>‘ that d</a:t>
            </a:r>
            <a:r>
              <a:rPr lang="en-GB" sz="1050" dirty="0" smtClean="0"/>
              <a:t>iet </a:t>
            </a:r>
            <a:r>
              <a:rPr lang="en-GB" sz="1050" dirty="0" smtClean="0"/>
              <a:t>and physical activities in  child's early years can affect health in later life’ . They say that the government provides meals to help with the classroom experience and furthermore will provide clothing to the les fortunate. </a:t>
            </a:r>
            <a:endParaRPr lang="en-GB" sz="1050" dirty="0"/>
          </a:p>
        </p:txBody>
      </p:sp>
      <p:sp>
        <p:nvSpPr>
          <p:cNvPr id="6" name="TextBox 5"/>
          <p:cNvSpPr txBox="1"/>
          <p:nvPr/>
        </p:nvSpPr>
        <p:spPr>
          <a:xfrm>
            <a:off x="142844" y="2000240"/>
            <a:ext cx="3143272" cy="1554272"/>
          </a:xfrm>
          <a:prstGeom prst="rect">
            <a:avLst/>
          </a:prstGeom>
          <a:solidFill>
            <a:srgbClr val="F46F0C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u="sng" dirty="0" smtClean="0"/>
              <a:t>School  A :South Wales, rural primary school in the Swansea county .  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Each school is awarded max of 25,000 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In school A grant is used to play for a level 4 TA for KS2 and a level 2 TA for foundation phase (Swansea council,2019).</a:t>
            </a:r>
          </a:p>
          <a:p>
            <a:endParaRPr lang="en-GB" sz="1100" dirty="0" smtClean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29256" y="2000240"/>
            <a:ext cx="3714744" cy="938719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u="sng" dirty="0" smtClean="0"/>
              <a:t>School and county B: rural school in Carmarthenshire  county. 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Each household is given an allowance towards school clothes and accessories  and specialist equipment ( not electronic) 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Max amount given £200 each school year.  (Carmarthenshire council, 2020) </a:t>
            </a:r>
          </a:p>
        </p:txBody>
      </p:sp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5" y="5429265"/>
            <a:ext cx="1857388" cy="142873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0" y="5257562"/>
            <a:ext cx="1857388" cy="1600438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Maslow’s hierarchy of needs links with the PDG because they link to the ‘physiological needs of the children.’</a:t>
            </a:r>
          </a:p>
          <a:p>
            <a:r>
              <a:rPr lang="en-GB" sz="1400" dirty="0" smtClean="0"/>
              <a:t>(Allen and Gordon, 2011, p57)</a:t>
            </a:r>
            <a:endParaRPr lang="en-GB" sz="1400" dirty="0"/>
          </a:p>
        </p:txBody>
      </p:sp>
      <p:graphicFrame>
        <p:nvGraphicFramePr>
          <p:cNvPr id="16" name="Table 15"/>
          <p:cNvGraphicFramePr>
            <a:graphicFrameLocks noGrp="1"/>
          </p:cNvGraphicFramePr>
          <p:nvPr/>
        </p:nvGraphicFramePr>
        <p:xfrm>
          <a:off x="2571736" y="3000372"/>
          <a:ext cx="3714776" cy="20099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7869"/>
                <a:gridCol w="1896907"/>
              </a:tblGrid>
              <a:tr h="303640">
                <a:tc>
                  <a:txBody>
                    <a:bodyPr/>
                    <a:lstStyle/>
                    <a:p>
                      <a:r>
                        <a:rPr lang="en-GB" dirty="0" smtClean="0"/>
                        <a:t>Pros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Con’s </a:t>
                      </a:r>
                      <a:endParaRPr lang="en-GB" dirty="0"/>
                    </a:p>
                  </a:txBody>
                  <a:tcPr/>
                </a:tc>
              </a:tr>
              <a:tr h="328943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‘Every</a:t>
                      </a:r>
                      <a:r>
                        <a:rPr lang="en-GB" sz="1000" baseline="0" dirty="0" smtClean="0"/>
                        <a:t> child has the opportunity to learn’.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Only a limited</a:t>
                      </a:r>
                      <a:r>
                        <a:rPr lang="en-GB" sz="900" baseline="0" dirty="0" smtClean="0"/>
                        <a:t> amount of money given. </a:t>
                      </a:r>
                      <a:endParaRPr lang="en-GB" sz="900" dirty="0"/>
                    </a:p>
                  </a:txBody>
                  <a:tcPr/>
                </a:tc>
              </a:tr>
              <a:tr h="455460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Clothes and food</a:t>
                      </a:r>
                      <a:r>
                        <a:rPr lang="en-GB" sz="1000" baseline="0" dirty="0" smtClean="0"/>
                        <a:t> provided for every child/ young person. 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Families</a:t>
                      </a:r>
                      <a:r>
                        <a:rPr lang="en-GB" sz="900" baseline="0" dirty="0" smtClean="0"/>
                        <a:t> my take advantage of the system. </a:t>
                      </a:r>
                      <a:endParaRPr lang="en-GB" sz="900" dirty="0"/>
                    </a:p>
                  </a:txBody>
                  <a:tcPr/>
                </a:tc>
              </a:tr>
              <a:tr h="328943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‘Providing</a:t>
                      </a:r>
                      <a:r>
                        <a:rPr lang="en-GB" sz="1000" baseline="0" dirty="0" smtClean="0"/>
                        <a:t> a positive impact on low income families’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900" dirty="0" smtClean="0"/>
                        <a:t>‘Different variations on how the funding</a:t>
                      </a:r>
                      <a:r>
                        <a:rPr lang="en-GB" sz="900" baseline="0" dirty="0" smtClean="0"/>
                        <a:t> is being used.’</a:t>
                      </a:r>
                      <a:endParaRPr lang="en-GB" sz="900" dirty="0"/>
                    </a:p>
                  </a:txBody>
                  <a:tcPr/>
                </a:tc>
              </a:tr>
              <a:tr h="328943">
                <a:tc>
                  <a:txBody>
                    <a:bodyPr/>
                    <a:lstStyle/>
                    <a:p>
                      <a:r>
                        <a:rPr lang="en-GB" sz="1000" dirty="0" smtClean="0"/>
                        <a:t>Provides</a:t>
                      </a:r>
                      <a:r>
                        <a:rPr lang="en-GB" sz="1000" baseline="0" dirty="0" smtClean="0"/>
                        <a:t> support and help to those less fortunate. 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2000232" y="5572140"/>
            <a:ext cx="7143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Picture 1:</a:t>
            </a:r>
            <a:endParaRPr lang="en-GB" sz="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25919" t="14648" r="27206" b="6250"/>
          <a:stretch>
            <a:fillRect/>
          </a:stretch>
        </p:blipFill>
        <p:spPr bwMode="auto">
          <a:xfrm>
            <a:off x="7929586" y="2928934"/>
            <a:ext cx="1214414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 l="30147" t="14844" r="31250" b="6054"/>
          <a:stretch>
            <a:fillRect/>
          </a:stretch>
        </p:blipFill>
        <p:spPr bwMode="auto">
          <a:xfrm>
            <a:off x="6786578" y="3143248"/>
            <a:ext cx="1214446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 l="32904" t="51953" r="57169" b="28515"/>
          <a:stretch>
            <a:fillRect/>
          </a:stretch>
        </p:blipFill>
        <p:spPr bwMode="auto">
          <a:xfrm>
            <a:off x="0" y="3643314"/>
            <a:ext cx="2357422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TextBox 21"/>
          <p:cNvSpPr txBox="1"/>
          <p:nvPr/>
        </p:nvSpPr>
        <p:spPr>
          <a:xfrm>
            <a:off x="5143504" y="5088285"/>
            <a:ext cx="4000496" cy="1769715"/>
          </a:xfrm>
          <a:prstGeom prst="rect">
            <a:avLst/>
          </a:prstGeom>
          <a:solidFill>
            <a:srgbClr val="00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u="sng" dirty="0" err="1" smtClean="0"/>
              <a:t>Paigets</a:t>
            </a:r>
            <a:r>
              <a:rPr lang="en-GB" sz="1100" u="sng" dirty="0" smtClean="0"/>
              <a:t> theory in nutrition :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‘Nutrition is one of the basic needs of life and in the early years of life is important for an individual's health throughout life.’</a:t>
            </a:r>
          </a:p>
          <a:p>
            <a:pPr>
              <a:buFont typeface="Arial" pitchFamily="34" charset="0"/>
              <a:buChar char="•"/>
            </a:pPr>
            <a:r>
              <a:rPr lang="en-GB" sz="1100" dirty="0" smtClean="0"/>
              <a:t>‘Nutrition </a:t>
            </a:r>
            <a:r>
              <a:rPr lang="en-GB" sz="1100" dirty="0" smtClean="0"/>
              <a:t>education should be continues ,effective and directed towards all family members including :</a:t>
            </a:r>
          </a:p>
          <a:p>
            <a:r>
              <a:rPr lang="en-GB" sz="1100" dirty="0" smtClean="0"/>
              <a:t>-offering of education,</a:t>
            </a:r>
          </a:p>
          <a:p>
            <a:r>
              <a:rPr lang="en-GB" sz="1100" dirty="0" smtClean="0"/>
              <a:t>‘acquisition of knowledge, formation of attitudes and behaviour </a:t>
            </a:r>
            <a:r>
              <a:rPr lang="en-GB" sz="1100" dirty="0" smtClean="0"/>
              <a:t>development’.</a:t>
            </a:r>
            <a:endParaRPr lang="en-GB" sz="1100" dirty="0" smtClean="0"/>
          </a:p>
          <a:p>
            <a:r>
              <a:rPr lang="en-GB" sz="1100" dirty="0" smtClean="0"/>
              <a:t>(</a:t>
            </a:r>
            <a:r>
              <a:rPr lang="en-GB" sz="1100" dirty="0" err="1" smtClean="0"/>
              <a:t>Baskale</a:t>
            </a:r>
            <a:r>
              <a:rPr lang="en-GB" sz="1100" dirty="0" smtClean="0"/>
              <a:t> , </a:t>
            </a:r>
            <a:r>
              <a:rPr lang="en-GB" sz="1100" dirty="0" err="1" smtClean="0"/>
              <a:t>Bahar</a:t>
            </a:r>
            <a:r>
              <a:rPr lang="en-GB" sz="1100" dirty="0" smtClean="0"/>
              <a:t>, Baser, Ari,2009) </a:t>
            </a:r>
          </a:p>
          <a:p>
            <a:endParaRPr lang="en-GB" sz="1000" dirty="0" smtClean="0"/>
          </a:p>
        </p:txBody>
      </p:sp>
      <p:sp>
        <p:nvSpPr>
          <p:cNvPr id="23" name="TextBox 22"/>
          <p:cNvSpPr txBox="1"/>
          <p:nvPr/>
        </p:nvSpPr>
        <p:spPr>
          <a:xfrm>
            <a:off x="6929454" y="2928934"/>
            <a:ext cx="7143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Picture 2:</a:t>
            </a:r>
          </a:p>
        </p:txBody>
      </p:sp>
      <p:pic>
        <p:nvPicPr>
          <p:cNvPr id="3079" name="Picture 7" descr="See the source image"/>
          <p:cNvPicPr>
            <a:picLocks noChangeAspect="1" noChangeArrowheads="1"/>
          </p:cNvPicPr>
          <p:nvPr/>
        </p:nvPicPr>
        <p:blipFill>
          <a:blip r:embed="rId6" cstate="print"/>
          <a:srcRect l="4513" t="13530" r="6641" b="20538"/>
          <a:stretch>
            <a:fillRect/>
          </a:stretch>
        </p:blipFill>
        <p:spPr bwMode="auto">
          <a:xfrm>
            <a:off x="142844" y="142852"/>
            <a:ext cx="1428760" cy="731457"/>
          </a:xfrm>
          <a:prstGeom prst="rect">
            <a:avLst/>
          </a:prstGeom>
          <a:noFill/>
        </p:spPr>
      </p:pic>
      <p:pic>
        <p:nvPicPr>
          <p:cNvPr id="3081" name="Picture 9" descr="See the source image"/>
          <p:cNvPicPr>
            <a:picLocks noChangeAspect="1" noChangeArrowheads="1"/>
          </p:cNvPicPr>
          <p:nvPr/>
        </p:nvPicPr>
        <p:blipFill>
          <a:blip r:embed="rId7" cstate="print"/>
          <a:srcRect l="6148" t="17938" r="6064" b="17176"/>
          <a:stretch>
            <a:fillRect/>
          </a:stretch>
        </p:blipFill>
        <p:spPr bwMode="auto">
          <a:xfrm>
            <a:off x="7786710" y="214290"/>
            <a:ext cx="1143008" cy="642942"/>
          </a:xfrm>
          <a:prstGeom prst="rect">
            <a:avLst/>
          </a:prstGeom>
          <a:noFill/>
        </p:spPr>
      </p:pic>
      <p:sp>
        <p:nvSpPr>
          <p:cNvPr id="26" name="Left-Right-Up Arrow 25"/>
          <p:cNvSpPr/>
          <p:nvPr/>
        </p:nvSpPr>
        <p:spPr>
          <a:xfrm>
            <a:off x="3286116" y="1928802"/>
            <a:ext cx="2071702" cy="857256"/>
          </a:xfrm>
          <a:prstGeom prst="leftRightUpArrow">
            <a:avLst/>
          </a:prstGeom>
          <a:gradFill flip="none" rotWithShape="1">
            <a:gsLst>
              <a:gs pos="0">
                <a:srgbClr val="E9375D"/>
              </a:gs>
              <a:gs pos="0">
                <a:srgbClr val="E9375D"/>
              </a:gs>
              <a:gs pos="100000">
                <a:schemeClr val="bg1">
                  <a:shade val="30000"/>
                  <a:satMod val="200000"/>
                </a:schemeClr>
              </a:gs>
            </a:gsLst>
            <a:lin ang="5400000" scaled="1"/>
            <a:tileRect/>
          </a:gra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83" name="Picture 11" descr="See the source image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71934" y="5424880"/>
            <a:ext cx="1071570" cy="1433120"/>
          </a:xfrm>
          <a:prstGeom prst="rect">
            <a:avLst/>
          </a:prstGeom>
          <a:noFill/>
        </p:spPr>
      </p:pic>
      <p:sp>
        <p:nvSpPr>
          <p:cNvPr id="28" name="TextBox 27"/>
          <p:cNvSpPr txBox="1"/>
          <p:nvPr/>
        </p:nvSpPr>
        <p:spPr>
          <a:xfrm>
            <a:off x="4143372" y="5214950"/>
            <a:ext cx="12858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Picture 3:</a:t>
            </a:r>
            <a:endParaRPr lang="en-GB" sz="800" dirty="0"/>
          </a:p>
        </p:txBody>
      </p:sp>
      <p:sp>
        <p:nvSpPr>
          <p:cNvPr id="29" name="TextBox 28"/>
          <p:cNvSpPr txBox="1"/>
          <p:nvPr/>
        </p:nvSpPr>
        <p:spPr>
          <a:xfrm>
            <a:off x="4357686" y="4643446"/>
            <a:ext cx="135732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(Evans, 2014)</a:t>
            </a:r>
            <a:endParaRPr lang="en-GB" sz="900" dirty="0"/>
          </a:p>
        </p:txBody>
      </p:sp>
      <p:sp>
        <p:nvSpPr>
          <p:cNvPr id="31" name="Bent-Up Arrow 30"/>
          <p:cNvSpPr/>
          <p:nvPr/>
        </p:nvSpPr>
        <p:spPr>
          <a:xfrm rot="10800000">
            <a:off x="1857356" y="4857760"/>
            <a:ext cx="714380" cy="571504"/>
          </a:xfrm>
          <a:prstGeom prst="bentUpArrow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  <a:tileRect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Bent-Up Arrow 32"/>
          <p:cNvSpPr/>
          <p:nvPr/>
        </p:nvSpPr>
        <p:spPr>
          <a:xfrm rot="10800000" flipH="1">
            <a:off x="6286512" y="4572008"/>
            <a:ext cx="928694" cy="500066"/>
          </a:xfrm>
          <a:prstGeom prst="bentUpArrow">
            <a:avLst>
              <a:gd name="adj1" fmla="val 27424"/>
              <a:gd name="adj2" fmla="val 23788"/>
              <a:gd name="adj3" fmla="val 25000"/>
            </a:avLst>
          </a:prstGeom>
          <a:gradFill flip="none" rotWithShape="1">
            <a:gsLst>
              <a:gs pos="0">
                <a:srgbClr val="00FF00">
                  <a:shade val="30000"/>
                  <a:satMod val="115000"/>
                </a:srgbClr>
              </a:gs>
              <a:gs pos="50000">
                <a:srgbClr val="00FF00">
                  <a:shade val="67500"/>
                  <a:satMod val="115000"/>
                </a:srgbClr>
              </a:gs>
              <a:gs pos="100000">
                <a:srgbClr val="00FF00">
                  <a:shade val="100000"/>
                  <a:satMod val="115000"/>
                </a:srgbClr>
              </a:gs>
            </a:gsLst>
            <a:lin ang="5400000" scaled="1"/>
            <a:tileRect/>
          </a:gra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References’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Welsh Government (2020) 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‘</a:t>
            </a:r>
            <a:r>
              <a:rPr lang="en-GB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Pupil </a:t>
            </a:r>
            <a:r>
              <a:rPr lang="en-GB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Development Grant – Access</a:t>
            </a:r>
            <a:r>
              <a:rPr lang="en-GB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,’ 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Available at : </a:t>
            </a:r>
            <a:r>
              <a:rPr lang="en-GB" dirty="0" smtClean="0">
                <a:hlinkClick r:id="rId2"/>
              </a:rPr>
              <a:t>https://gov.wales/pupil-development-grant-access</a:t>
            </a:r>
            <a:r>
              <a:rPr lang="en-GB" dirty="0" smtClean="0"/>
              <a:t> ( Accessed:16 August,2020)</a:t>
            </a:r>
          </a:p>
          <a:p>
            <a:r>
              <a:rPr lang="en-GB" dirty="0" smtClean="0"/>
              <a:t>Tassoni, P.T, Bulman, K.B, Beith, K.B (2005</a:t>
            </a:r>
            <a:r>
              <a:rPr lang="en-GB" i="1" dirty="0" smtClean="0"/>
              <a:t>)’ </a:t>
            </a:r>
            <a:r>
              <a:rPr lang="en-GB" i="1" dirty="0" smtClean="0"/>
              <a:t>Children’s care, learning and </a:t>
            </a:r>
            <a:r>
              <a:rPr lang="en-GB" i="1" dirty="0" smtClean="0"/>
              <a:t>development’, </a:t>
            </a:r>
            <a:r>
              <a:rPr lang="en-GB" dirty="0" smtClean="0"/>
              <a:t>Oxford, Heinemann educational publishers.</a:t>
            </a:r>
          </a:p>
          <a:p>
            <a:r>
              <a:rPr lang="en-GB" dirty="0" smtClean="0"/>
              <a:t>Carmarthenshire Government(2020) </a:t>
            </a:r>
            <a:r>
              <a:rPr lang="en-GB" dirty="0" smtClean="0"/>
              <a:t>‘</a:t>
            </a:r>
            <a:r>
              <a:rPr lang="en-GB" i="1" dirty="0" smtClean="0"/>
              <a:t>School </a:t>
            </a:r>
            <a:r>
              <a:rPr lang="en-GB" i="1" dirty="0" smtClean="0"/>
              <a:t>uniform and equipment </a:t>
            </a:r>
            <a:r>
              <a:rPr lang="en-GB" i="1" dirty="0" smtClean="0"/>
              <a:t>grant’, </a:t>
            </a:r>
            <a:r>
              <a:rPr lang="en-GB" dirty="0" smtClean="0"/>
              <a:t>Available at: https</a:t>
            </a:r>
            <a:r>
              <a:rPr lang="en-GB" dirty="0" smtClean="0">
                <a:hlinkClick r:id="rId3"/>
              </a:rPr>
              <a:t>://www.carmarthenshire.gov.wales/home/council-services/education-schools/financial-support/school-uniform-and-equipment-grant/#.XzUidG5FzFK</a:t>
            </a:r>
            <a:r>
              <a:rPr lang="en-GB" dirty="0" smtClean="0"/>
              <a:t>  (Accessed:16</a:t>
            </a:r>
            <a:r>
              <a:rPr lang="en-GB" baseline="30000" dirty="0" smtClean="0"/>
              <a:t>th</a:t>
            </a:r>
            <a:r>
              <a:rPr lang="en-GB" dirty="0" smtClean="0"/>
              <a:t> August,2020)</a:t>
            </a:r>
          </a:p>
          <a:p>
            <a:r>
              <a:rPr lang="en-GB" dirty="0" smtClean="0"/>
              <a:t>Swansea Government (2019) </a:t>
            </a:r>
            <a:r>
              <a:rPr lang="en-GB" dirty="0" smtClean="0"/>
              <a:t>‘</a:t>
            </a:r>
            <a:r>
              <a:rPr lang="en-GB" i="1" dirty="0" smtClean="0"/>
              <a:t>Government grant’, </a:t>
            </a:r>
            <a:r>
              <a:rPr lang="en-GB" dirty="0" smtClean="0"/>
              <a:t>Available at: </a:t>
            </a:r>
            <a:r>
              <a:rPr lang="en-GB" dirty="0" smtClean="0">
                <a:hlinkClick r:id="rId4"/>
              </a:rPr>
              <a:t>https://www.swansea.gov.uk/article/5662/Development-Grant</a:t>
            </a:r>
            <a:r>
              <a:rPr lang="en-GB" dirty="0" smtClean="0"/>
              <a:t> (Accessed :16th August, 2020) </a:t>
            </a:r>
          </a:p>
          <a:p>
            <a:r>
              <a:rPr lang="en-GB" dirty="0" smtClean="0"/>
              <a:t>Evans ,G.E (2014)’ </a:t>
            </a:r>
            <a:r>
              <a:rPr lang="en-GB" i="1" dirty="0" smtClean="0"/>
              <a:t>Pupil Deprivation Grant is having a 'positive impact' in Wales supporting the poorest students, a new report has found’,</a:t>
            </a:r>
            <a:r>
              <a:rPr lang="en-GB" dirty="0" smtClean="0"/>
              <a:t> Wales online, 16</a:t>
            </a:r>
            <a:r>
              <a:rPr lang="en-GB" baseline="30000" dirty="0" smtClean="0"/>
              <a:t>th</a:t>
            </a:r>
            <a:r>
              <a:rPr lang="en-GB" dirty="0" smtClean="0"/>
              <a:t> November, Available at: </a:t>
            </a:r>
            <a:r>
              <a:rPr lang="en-GB" dirty="0" smtClean="0">
                <a:hlinkClick r:id="rId5"/>
              </a:rPr>
              <a:t>https://www.walesonline.co.uk/news/wales-news/pupil-deprivation-grant-having-positive-8118071 </a:t>
            </a:r>
            <a:r>
              <a:rPr lang="en-GB" dirty="0" smtClean="0"/>
              <a:t>    (Accessed :16</a:t>
            </a:r>
            <a:r>
              <a:rPr lang="en-GB" baseline="30000" dirty="0" smtClean="0"/>
              <a:t>th</a:t>
            </a:r>
            <a:r>
              <a:rPr lang="en-GB" dirty="0" smtClean="0"/>
              <a:t> August 2020) </a:t>
            </a:r>
            <a:endParaRPr lang="en-GB" i="1" dirty="0" smtClean="0"/>
          </a:p>
          <a:p>
            <a:r>
              <a:rPr lang="en-GB" dirty="0" smtClean="0"/>
              <a:t>Allen, S.A, Gordon, P.G(2011</a:t>
            </a:r>
            <a:r>
              <a:rPr lang="en-GB" dirty="0" smtClean="0"/>
              <a:t>)’</a:t>
            </a:r>
            <a:r>
              <a:rPr lang="en-GB" i="1" dirty="0" smtClean="0"/>
              <a:t>How </a:t>
            </a:r>
            <a:r>
              <a:rPr lang="en-GB" i="1" dirty="0" smtClean="0"/>
              <a:t>children learn 4 :Thinking on special educational needs and </a:t>
            </a:r>
            <a:r>
              <a:rPr lang="en-GB" i="1" dirty="0" smtClean="0"/>
              <a:t>inclusion’, </a:t>
            </a:r>
            <a:r>
              <a:rPr lang="en-GB" dirty="0" smtClean="0"/>
              <a:t>London</a:t>
            </a:r>
            <a:r>
              <a:rPr lang="en-GB" dirty="0" smtClean="0"/>
              <a:t>, Practical pre-school books.</a:t>
            </a:r>
          </a:p>
          <a:p>
            <a:r>
              <a:rPr lang="en-GB" dirty="0" err="1" smtClean="0"/>
              <a:t>Baskale</a:t>
            </a:r>
            <a:r>
              <a:rPr lang="en-GB" dirty="0" smtClean="0"/>
              <a:t> ,H.B, </a:t>
            </a:r>
            <a:r>
              <a:rPr lang="en-GB" dirty="0" err="1" smtClean="0"/>
              <a:t>Bahar</a:t>
            </a:r>
            <a:r>
              <a:rPr lang="en-GB" dirty="0" smtClean="0"/>
              <a:t>, Z.B ,Baser, G.B, Ari, M.A(2009) </a:t>
            </a:r>
            <a:r>
              <a:rPr lang="en-GB" dirty="0" smtClean="0"/>
              <a:t>‘</a:t>
            </a:r>
            <a:r>
              <a:rPr lang="en-GB" i="1" dirty="0" smtClean="0"/>
              <a:t>Use </a:t>
            </a:r>
            <a:r>
              <a:rPr lang="en-GB" i="1" dirty="0" smtClean="0"/>
              <a:t>of Piaget's theory in preschool nutrition </a:t>
            </a:r>
            <a:r>
              <a:rPr lang="en-GB" i="1" dirty="0" smtClean="0"/>
              <a:t>education’,</a:t>
            </a:r>
            <a:r>
              <a:rPr lang="en-GB" dirty="0" smtClean="0"/>
              <a:t> </a:t>
            </a:r>
            <a:r>
              <a:rPr lang="en-GB" dirty="0" smtClean="0"/>
              <a:t>Campinas, Nutrition magazine.</a:t>
            </a:r>
            <a:endParaRPr lang="en-GB" i="1" dirty="0" smtClean="0"/>
          </a:p>
          <a:p>
            <a:r>
              <a:rPr lang="en-GB" dirty="0" smtClean="0"/>
              <a:t>Picture 1 : Bailey, F.B (2015) </a:t>
            </a:r>
            <a:r>
              <a:rPr lang="en-GB" dirty="0" smtClean="0"/>
              <a:t>‘</a:t>
            </a:r>
            <a:r>
              <a:rPr lang="en-GB" i="1" dirty="0" smtClean="0"/>
              <a:t>Moving </a:t>
            </a:r>
            <a:r>
              <a:rPr lang="en-GB" i="1" dirty="0" smtClean="0"/>
              <a:t>up in </a:t>
            </a:r>
            <a:r>
              <a:rPr lang="en-GB" i="1" dirty="0" smtClean="0"/>
              <a:t>hierarchy’ </a:t>
            </a:r>
            <a:r>
              <a:rPr lang="en-GB" dirty="0" smtClean="0"/>
              <a:t>[blog] 20</a:t>
            </a:r>
            <a:r>
              <a:rPr lang="en-GB" baseline="30000" dirty="0" smtClean="0"/>
              <a:t>th</a:t>
            </a:r>
            <a:r>
              <a:rPr lang="en-GB" dirty="0" smtClean="0"/>
              <a:t> November, Available at: </a:t>
            </a:r>
            <a:r>
              <a:rPr lang="en-GB" dirty="0" smtClean="0">
                <a:hlinkClick r:id="rId6"/>
              </a:rPr>
              <a:t>https://typem4murder.blogspot.com/2015/11/moving-up-hierarchy.html</a:t>
            </a:r>
            <a:r>
              <a:rPr lang="en-GB" dirty="0" smtClean="0"/>
              <a:t> </a:t>
            </a:r>
          </a:p>
          <a:p>
            <a:r>
              <a:rPr lang="en-GB" dirty="0" smtClean="0"/>
              <a:t>Picture 2: Carmarthenshire county council (2020) </a:t>
            </a:r>
            <a:r>
              <a:rPr lang="en-GB" dirty="0" smtClean="0"/>
              <a:t>‘</a:t>
            </a:r>
            <a:r>
              <a:rPr lang="en-GB" i="1" dirty="0" smtClean="0"/>
              <a:t>Pupil </a:t>
            </a:r>
            <a:r>
              <a:rPr lang="en-GB" i="1" dirty="0" smtClean="0"/>
              <a:t>development </a:t>
            </a:r>
            <a:r>
              <a:rPr lang="en-GB" i="1" dirty="0" smtClean="0"/>
              <a:t>grant’ </a:t>
            </a:r>
            <a:r>
              <a:rPr lang="en-GB" i="1" dirty="0" smtClean="0"/>
              <a:t>,</a:t>
            </a:r>
            <a:r>
              <a:rPr lang="en-GB" dirty="0" smtClean="0"/>
              <a:t> Available at : </a:t>
            </a:r>
            <a:r>
              <a:rPr lang="en-GB" dirty="0" smtClean="0">
                <a:hlinkClick r:id="rId7"/>
              </a:rPr>
              <a:t>https://www.carmarthenshire.gov.wales/media/1219181/2020-pdg-access-grant-application-form.pdf</a:t>
            </a:r>
            <a:r>
              <a:rPr lang="en-GB" dirty="0" smtClean="0"/>
              <a:t> (Accessed:16th August, 2020) </a:t>
            </a:r>
          </a:p>
          <a:p>
            <a:r>
              <a:rPr lang="en-GB" dirty="0" smtClean="0"/>
              <a:t>Picture 3-Mind philosopher  (2020)</a:t>
            </a:r>
            <a:r>
              <a:rPr lang="en-GB" i="1" dirty="0" smtClean="0"/>
              <a:t> </a:t>
            </a:r>
            <a:r>
              <a:rPr lang="en-GB" i="1" dirty="0" smtClean="0"/>
              <a:t>‘Jean </a:t>
            </a:r>
            <a:r>
              <a:rPr lang="en-GB" i="1" dirty="0" smtClean="0"/>
              <a:t>Piagets: Theory of cognitive </a:t>
            </a:r>
            <a:r>
              <a:rPr lang="en-GB" i="1" dirty="0" smtClean="0"/>
              <a:t>development’ </a:t>
            </a:r>
            <a:r>
              <a:rPr lang="en-GB" dirty="0" smtClean="0"/>
              <a:t>[blog], Available at : </a:t>
            </a:r>
            <a:r>
              <a:rPr lang="en-GB" dirty="0" smtClean="0">
                <a:hlinkClick r:id="rId8"/>
              </a:rPr>
              <a:t>https://mind-philosopher.blogspot.com/2013/10/jean-piaget-theory-of-cognitive.html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5984</TotalTime>
  <Words>667</Words>
  <Application>Microsoft Office PowerPoint</Application>
  <PresentationFormat>On-screen Show (4:3)</PresentationFormat>
  <Paragraphs>40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Pupil Development Grants</vt:lpstr>
      <vt:lpstr>References’ 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Pupil Development Grants</dc:title>
  <dc:creator>Brodie Kelly</dc:creator>
  <cp:lastModifiedBy>Brodie Kelly</cp:lastModifiedBy>
  <cp:revision>48</cp:revision>
  <dcterms:created xsi:type="dcterms:W3CDTF">2020-08-13T11:01:42Z</dcterms:created>
  <dcterms:modified xsi:type="dcterms:W3CDTF">2020-08-18T13:24:18Z</dcterms:modified>
</cp:coreProperties>
</file>