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9"/>
  </p:notesMasterIdLst>
  <p:sldIdLst>
    <p:sldId id="256" r:id="rId2"/>
    <p:sldId id="257" r:id="rId3"/>
    <p:sldId id="258" r:id="rId4"/>
    <p:sldId id="259" r:id="rId5"/>
    <p:sldId id="260" r:id="rId6"/>
    <p:sldId id="27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056" autoAdjust="0"/>
  </p:normalViewPr>
  <p:slideViewPr>
    <p:cSldViewPr snapToGrid="0">
      <p:cViewPr varScale="1">
        <p:scale>
          <a:sx n="87" d="100"/>
          <a:sy n="87" d="100"/>
        </p:scale>
        <p:origin x="51"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54440-C9F9-4078-930E-6AD508745BF7}" type="datetimeFigureOut">
              <a:rPr lang="en-GB" smtClean="0"/>
              <a:t>11/02/2024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BE559-D14C-4A4C-8E22-535D4742AF33}" type="slidenum">
              <a:rPr lang="en-GB" smtClean="0"/>
              <a:t>‹#›</a:t>
            </a:fld>
            <a:endParaRPr lang="en-GB"/>
          </a:p>
        </p:txBody>
      </p:sp>
    </p:spTree>
    <p:extLst>
      <p:ext uri="{BB962C8B-B14F-4D97-AF65-F5344CB8AC3E}">
        <p14:creationId xmlns:p14="http://schemas.microsoft.com/office/powerpoint/2010/main" val="3979973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2</a:t>
            </a:fld>
            <a:endParaRPr lang="en-GB"/>
          </a:p>
        </p:txBody>
      </p:sp>
    </p:spTree>
    <p:extLst>
      <p:ext uri="{BB962C8B-B14F-4D97-AF65-F5344CB8AC3E}">
        <p14:creationId xmlns:p14="http://schemas.microsoft.com/office/powerpoint/2010/main" val="2635287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aspects</a:t>
            </a:r>
            <a:r>
              <a:rPr lang="en-GB" baseline="0" dirty="0"/>
              <a:t> of </a:t>
            </a:r>
            <a:r>
              <a:rPr lang="en-GB" baseline="0" dirty="0" err="1"/>
              <a:t>the’Inter</a:t>
            </a:r>
            <a:r>
              <a:rPr lang="en-GB" baseline="0" dirty="0"/>
              <a:t>-Cultural Workplace’.</a:t>
            </a:r>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3</a:t>
            </a:fld>
            <a:endParaRPr lang="en-GB"/>
          </a:p>
        </p:txBody>
      </p:sp>
    </p:spTree>
    <p:extLst>
      <p:ext uri="{BB962C8B-B14F-4D97-AF65-F5344CB8AC3E}">
        <p14:creationId xmlns:p14="http://schemas.microsoft.com/office/powerpoint/2010/main" val="2517690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4</a:t>
            </a:fld>
            <a:endParaRPr lang="en-GB"/>
          </a:p>
        </p:txBody>
      </p:sp>
    </p:spTree>
    <p:extLst>
      <p:ext uri="{BB962C8B-B14F-4D97-AF65-F5344CB8AC3E}">
        <p14:creationId xmlns:p14="http://schemas.microsoft.com/office/powerpoint/2010/main" val="350645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Examples for things which we share with some other humans are cultural characteristics such as certain approaches to time or to power-distance, as well as certain personal characteristics such as </a:t>
            </a:r>
            <a:r>
              <a:rPr lang="en-GB" dirty="0" err="1"/>
              <a:t>extrovertedness</a:t>
            </a:r>
            <a:r>
              <a:rPr lang="en-GB" dirty="0"/>
              <a:t> or openness to new experiences.</a:t>
            </a:r>
          </a:p>
          <a:p>
            <a:endParaRPr lang="en-GB" dirty="0"/>
          </a:p>
          <a:p>
            <a:r>
              <a:rPr lang="en-GB" dirty="0"/>
              <a:t>Examples for things which we do not share in common with anybody else are our experiences, our unique setup of our DNA and the unique combination of the beliefs that make up our belief system.</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Regardless of how well we adapt to any cultural environment, we always need to remain aware of our own roots — the values and beliefs we were brought up with, the worldview that was ingrained into us, the experiences that we had throughout our lives and the characteristics that make us who we are.</a:t>
            </a:r>
          </a:p>
          <a:p>
            <a:endParaRPr lang="en-GB" dirty="0"/>
          </a:p>
          <a:p>
            <a:r>
              <a:rPr lang="en-GB" dirty="0"/>
              <a:t>3. What does it mean to think independently together?</a:t>
            </a:r>
          </a:p>
          <a:p>
            <a:endParaRPr lang="en-GB" dirty="0"/>
          </a:p>
          <a:p>
            <a:r>
              <a:rPr lang="en-GB" dirty="0"/>
              <a:t>Well, firstly it acknowledges the individuality of all human beings. We are all different from each other. We all have our own beliefs, personality traits, ways of thinking and so on and so forth.</a:t>
            </a:r>
          </a:p>
          <a:p>
            <a:endParaRPr lang="en-GB" dirty="0"/>
          </a:p>
          <a:p>
            <a:r>
              <a:rPr lang="en-GB" dirty="0"/>
              <a:t>But at the same time, we are also able to bring these differences together, and to create synergy from them.</a:t>
            </a:r>
          </a:p>
          <a:p>
            <a:endParaRPr lang="en-GB" dirty="0"/>
          </a:p>
          <a:p>
            <a:endParaRPr lang="en-GB" dirty="0"/>
          </a:p>
        </p:txBody>
      </p:sp>
      <p:sp>
        <p:nvSpPr>
          <p:cNvPr id="4" name="Slide Number Placeholder 3"/>
          <p:cNvSpPr>
            <a:spLocks noGrp="1"/>
          </p:cNvSpPr>
          <p:nvPr>
            <p:ph type="sldNum" sz="quarter" idx="5"/>
          </p:nvPr>
        </p:nvSpPr>
        <p:spPr/>
        <p:txBody>
          <a:bodyPr/>
          <a:lstStyle/>
          <a:p>
            <a:fld id="{444BE559-D14C-4A4C-8E22-535D4742AF33}" type="slidenum">
              <a:rPr lang="en-GB" smtClean="0"/>
              <a:t>7</a:t>
            </a:fld>
            <a:endParaRPr lang="en-GB"/>
          </a:p>
        </p:txBody>
      </p:sp>
    </p:spTree>
    <p:extLst>
      <p:ext uri="{BB962C8B-B14F-4D97-AF65-F5344CB8AC3E}">
        <p14:creationId xmlns:p14="http://schemas.microsoft.com/office/powerpoint/2010/main" val="3491374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231FDAE-7417-4645-94A3-2E3438C4F183}" type="slidenum">
              <a:rPr lang="en-US" altLang="en-US" smtClean="0"/>
              <a:pPr/>
              <a:t>‹#›</a:t>
            </a:fld>
            <a:endParaRPr lang="en-US" altLang="en-US"/>
          </a:p>
        </p:txBody>
      </p:sp>
    </p:spTree>
    <p:extLst>
      <p:ext uri="{BB962C8B-B14F-4D97-AF65-F5344CB8AC3E}">
        <p14:creationId xmlns:p14="http://schemas.microsoft.com/office/powerpoint/2010/main" val="860505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10F925C-015C-4A72-B776-98081F601624}" type="slidenum">
              <a:rPr lang="en-US" altLang="en-US" smtClean="0"/>
              <a:pPr/>
              <a:t>‹#›</a:t>
            </a:fld>
            <a:endParaRPr lang="en-US" altLang="en-US"/>
          </a:p>
        </p:txBody>
      </p:sp>
    </p:spTree>
    <p:extLst>
      <p:ext uri="{BB962C8B-B14F-4D97-AF65-F5344CB8AC3E}">
        <p14:creationId xmlns:p14="http://schemas.microsoft.com/office/powerpoint/2010/main" val="2023925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0976209-3E01-4197-95D7-4BF659D57BE7}" type="slidenum">
              <a:rPr lang="en-US" altLang="en-US" smtClean="0"/>
              <a:pPr/>
              <a:t>‹#›</a:t>
            </a:fld>
            <a:endParaRPr lang="en-US" altLang="en-US"/>
          </a:p>
        </p:txBody>
      </p:sp>
    </p:spTree>
    <p:extLst>
      <p:ext uri="{BB962C8B-B14F-4D97-AF65-F5344CB8AC3E}">
        <p14:creationId xmlns:p14="http://schemas.microsoft.com/office/powerpoint/2010/main" val="1769186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60A5067-698C-4C19-B5BB-1E98574871B2}" type="slidenum">
              <a:rPr lang="en-US" altLang="en-US" smtClean="0"/>
              <a:pPr/>
              <a:t>‹#›</a:t>
            </a:fld>
            <a:endParaRPr lang="en-US" altLang="en-US"/>
          </a:p>
        </p:txBody>
      </p:sp>
    </p:spTree>
    <p:extLst>
      <p:ext uri="{BB962C8B-B14F-4D97-AF65-F5344CB8AC3E}">
        <p14:creationId xmlns:p14="http://schemas.microsoft.com/office/powerpoint/2010/main" val="2943319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1FAD2D5-71E9-4D1D-B14A-9C0C11F03CD2}" type="slidenum">
              <a:rPr lang="en-US" altLang="en-US" smtClean="0"/>
              <a:pPr/>
              <a:t>‹#›</a:t>
            </a:fld>
            <a:endParaRPr lang="en-US" altLang="en-US"/>
          </a:p>
        </p:txBody>
      </p:sp>
    </p:spTree>
    <p:extLst>
      <p:ext uri="{BB962C8B-B14F-4D97-AF65-F5344CB8AC3E}">
        <p14:creationId xmlns:p14="http://schemas.microsoft.com/office/powerpoint/2010/main" val="4231819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B6450212-9363-4471-8BAE-C5CC327635EE}" type="slidenum">
              <a:rPr lang="en-US" altLang="en-US" smtClean="0"/>
              <a:pPr/>
              <a:t>‹#›</a:t>
            </a:fld>
            <a:endParaRPr lang="en-US" altLang="en-US"/>
          </a:p>
        </p:txBody>
      </p:sp>
    </p:spTree>
    <p:extLst>
      <p:ext uri="{BB962C8B-B14F-4D97-AF65-F5344CB8AC3E}">
        <p14:creationId xmlns:p14="http://schemas.microsoft.com/office/powerpoint/2010/main" val="1239407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a:t>
            </a:fld>
            <a:endParaRPr lang="en-US" altLang="en-US"/>
          </a:p>
        </p:txBody>
      </p:sp>
    </p:spTree>
    <p:extLst>
      <p:ext uri="{BB962C8B-B14F-4D97-AF65-F5344CB8AC3E}">
        <p14:creationId xmlns:p14="http://schemas.microsoft.com/office/powerpoint/2010/main" val="4116742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3678940F-FF9E-4808-90C2-A1B3F1636E61}" type="slidenum">
              <a:rPr lang="en-US" altLang="en-US" smtClean="0"/>
              <a:pPr/>
              <a:t>‹#›</a:t>
            </a:fld>
            <a:endParaRPr lang="en-US" altLang="en-US"/>
          </a:p>
        </p:txBody>
      </p:sp>
    </p:spTree>
    <p:extLst>
      <p:ext uri="{BB962C8B-B14F-4D97-AF65-F5344CB8AC3E}">
        <p14:creationId xmlns:p14="http://schemas.microsoft.com/office/powerpoint/2010/main" val="3051781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A3F24A20-44AF-40EE-978A-04B3D20AAEB9}" type="slidenum">
              <a:rPr lang="en-US" altLang="en-US" smtClean="0"/>
              <a:pPr/>
              <a:t>‹#›</a:t>
            </a:fld>
            <a:endParaRPr lang="en-US" altLang="en-US"/>
          </a:p>
        </p:txBody>
      </p:sp>
    </p:spTree>
    <p:extLst>
      <p:ext uri="{BB962C8B-B14F-4D97-AF65-F5344CB8AC3E}">
        <p14:creationId xmlns:p14="http://schemas.microsoft.com/office/powerpoint/2010/main" val="930077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882192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14845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9642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77171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021236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1C44D53-8074-4EE8-907A-7BAED2A2E371}" type="slidenum">
              <a:rPr lang="en-US" altLang="en-US" smtClean="0"/>
              <a:pPr/>
              <a:t>‹#›</a:t>
            </a:fld>
            <a:endParaRPr lang="en-US" altLang="en-US"/>
          </a:p>
        </p:txBody>
      </p:sp>
    </p:spTree>
    <p:extLst>
      <p:ext uri="{BB962C8B-B14F-4D97-AF65-F5344CB8AC3E}">
        <p14:creationId xmlns:p14="http://schemas.microsoft.com/office/powerpoint/2010/main" val="1711758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263B4BD2-4FBD-406A-A2FD-91DC4D1AA25D}" type="slidenum">
              <a:rPr lang="en-US" altLang="en-US" smtClean="0"/>
              <a:pPr/>
              <a:t>‹#›</a:t>
            </a:fld>
            <a:endParaRPr lang="en-US" altLang="en-US"/>
          </a:p>
        </p:txBody>
      </p:sp>
    </p:spTree>
    <p:extLst>
      <p:ext uri="{BB962C8B-B14F-4D97-AF65-F5344CB8AC3E}">
        <p14:creationId xmlns:p14="http://schemas.microsoft.com/office/powerpoint/2010/main" val="338867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25282814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461" y="924081"/>
            <a:ext cx="7768959" cy="1646302"/>
          </a:xfrm>
        </p:spPr>
        <p:txBody>
          <a:bodyPr>
            <a:noAutofit/>
          </a:bodyPr>
          <a:lstStyle/>
          <a:p>
            <a:r>
              <a:rPr lang="en-GB" sz="6000" dirty="0"/>
              <a:t>Working in an Inclusive World </a:t>
            </a:r>
          </a:p>
        </p:txBody>
      </p:sp>
      <p:sp>
        <p:nvSpPr>
          <p:cNvPr id="3" name="Subtitle 2"/>
          <p:cNvSpPr>
            <a:spLocks noGrp="1"/>
          </p:cNvSpPr>
          <p:nvPr>
            <p:ph type="subTitle" idx="1"/>
          </p:nvPr>
        </p:nvSpPr>
        <p:spPr>
          <a:xfrm>
            <a:off x="1507461" y="2788095"/>
            <a:ext cx="7768959" cy="1096899"/>
          </a:xfrm>
        </p:spPr>
        <p:txBody>
          <a:bodyPr>
            <a:normAutofit/>
          </a:bodyPr>
          <a:lstStyle/>
          <a:p>
            <a:r>
              <a:rPr lang="en-GB" sz="3000" dirty="0"/>
              <a:t>Module Overview </a:t>
            </a:r>
          </a:p>
        </p:txBody>
      </p:sp>
      <p:pic>
        <p:nvPicPr>
          <p:cNvPr id="4" name="Picture 3"/>
          <p:cNvPicPr>
            <a:picLocks noChangeAspect="1"/>
          </p:cNvPicPr>
          <p:nvPr/>
        </p:nvPicPr>
        <p:blipFill>
          <a:blip r:embed="rId2"/>
          <a:stretch>
            <a:fillRect/>
          </a:stretch>
        </p:blipFill>
        <p:spPr>
          <a:xfrm>
            <a:off x="3565117" y="3780753"/>
            <a:ext cx="4762500" cy="2533650"/>
          </a:xfrm>
          <a:prstGeom prst="rect">
            <a:avLst/>
          </a:prstGeom>
          <a:ln>
            <a:noFill/>
          </a:ln>
          <a:effectLst>
            <a:softEdge rad="112500"/>
          </a:effectLst>
        </p:spPr>
      </p:pic>
      <p:sp>
        <p:nvSpPr>
          <p:cNvPr id="5" name="Slide Number Placeholder 4"/>
          <p:cNvSpPr>
            <a:spLocks noGrp="1"/>
          </p:cNvSpPr>
          <p:nvPr>
            <p:ph type="sldNum" sz="quarter" idx="12"/>
          </p:nvPr>
        </p:nvSpPr>
        <p:spPr/>
        <p:txBody>
          <a:bodyPr/>
          <a:lstStyle/>
          <a:p>
            <a:fld id="{F231FDAE-7417-4645-94A3-2E3438C4F183}" type="slidenum">
              <a:rPr lang="en-US" altLang="en-US" smtClean="0"/>
              <a:pPr/>
              <a:t>1</a:t>
            </a:fld>
            <a:endParaRPr lang="en-US" altLang="en-US"/>
          </a:p>
        </p:txBody>
      </p:sp>
    </p:spTree>
    <p:extLst>
      <p:ext uri="{BB962C8B-B14F-4D97-AF65-F5344CB8AC3E}">
        <p14:creationId xmlns:p14="http://schemas.microsoft.com/office/powerpoint/2010/main" val="1913236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7013275" y="310551"/>
            <a:ext cx="4606505" cy="3648199"/>
          </a:xfrm>
          <a:prstGeom prst="wedgeRoundRectCallout">
            <a:avLst>
              <a:gd name="adj1" fmla="val -84363"/>
              <a:gd name="adj2" fmla="val 109297"/>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does ‘Working in an Inclusive World’ mean to you?</a:t>
            </a:r>
          </a:p>
        </p:txBody>
      </p:sp>
      <p:sp>
        <p:nvSpPr>
          <p:cNvPr id="3" name="Rounded Rectangle 2"/>
          <p:cNvSpPr/>
          <p:nvPr/>
        </p:nvSpPr>
        <p:spPr>
          <a:xfrm>
            <a:off x="707366" y="2078962"/>
            <a:ext cx="4382219" cy="429595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1</a:t>
            </a:r>
          </a:p>
          <a:p>
            <a:pPr algn="ctr"/>
            <a:r>
              <a:rPr lang="en-GB" sz="3000" b="1" dirty="0"/>
              <a:t>Create your own </a:t>
            </a:r>
            <a:r>
              <a:rPr lang="en-GB" sz="3000" b="1" i="1" u="sng" dirty="0"/>
              <a:t>‘mind map’</a:t>
            </a:r>
            <a:r>
              <a:rPr lang="en-GB" sz="3000" b="1" dirty="0"/>
              <a:t> to illustrate key terms that you associate with an Inter-Cultural workplace.</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2</a:t>
            </a:fld>
            <a:endParaRPr lang="en-US" altLang="en-US"/>
          </a:p>
        </p:txBody>
      </p:sp>
    </p:spTree>
    <p:extLst>
      <p:ext uri="{BB962C8B-B14F-4D97-AF65-F5344CB8AC3E}">
        <p14:creationId xmlns:p14="http://schemas.microsoft.com/office/powerpoint/2010/main" val="86790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068259" y="2682815"/>
            <a:ext cx="3564517" cy="165627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400" b="1" dirty="0"/>
              <a:t>Working in an Inclusive World</a:t>
            </a:r>
          </a:p>
        </p:txBody>
      </p:sp>
      <p:cxnSp>
        <p:nvCxnSpPr>
          <p:cNvPr id="4" name="Straight Arrow Connector 3"/>
          <p:cNvCxnSpPr/>
          <p:nvPr/>
        </p:nvCxnSpPr>
        <p:spPr>
          <a:xfrm flipV="1">
            <a:off x="7551316" y="1677114"/>
            <a:ext cx="1043796" cy="10351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7568241" y="4295297"/>
            <a:ext cx="966159" cy="8008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V="1">
            <a:off x="7630703" y="3513813"/>
            <a:ext cx="1572883" cy="4313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flipV="1">
            <a:off x="2886977" y="1895184"/>
            <a:ext cx="1325593" cy="81088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cxnSpLocks/>
          </p:cNvCxnSpPr>
          <p:nvPr/>
        </p:nvCxnSpPr>
        <p:spPr>
          <a:xfrm flipH="1">
            <a:off x="3064721" y="3532517"/>
            <a:ext cx="1003538"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3342736" y="4335158"/>
            <a:ext cx="884206" cy="66710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5850146" y="1282460"/>
            <a:ext cx="31630" cy="138597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897591" y="4339087"/>
            <a:ext cx="0" cy="111280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1" name="Rounded Rectangle 20"/>
          <p:cNvSpPr/>
          <p:nvPr/>
        </p:nvSpPr>
        <p:spPr>
          <a:xfrm>
            <a:off x="8557404" y="1020792"/>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Diversity</a:t>
            </a:r>
          </a:p>
        </p:txBody>
      </p:sp>
      <p:sp>
        <p:nvSpPr>
          <p:cNvPr id="22" name="Rounded Rectangle 21"/>
          <p:cNvSpPr/>
          <p:nvPr/>
        </p:nvSpPr>
        <p:spPr>
          <a:xfrm>
            <a:off x="9201513" y="3128513"/>
            <a:ext cx="2547668" cy="103804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Ethnic Backgrounds</a:t>
            </a:r>
          </a:p>
        </p:txBody>
      </p:sp>
      <p:sp>
        <p:nvSpPr>
          <p:cNvPr id="23" name="Rounded Rectangle 22"/>
          <p:cNvSpPr/>
          <p:nvPr/>
        </p:nvSpPr>
        <p:spPr>
          <a:xfrm>
            <a:off x="8471139" y="5046453"/>
            <a:ext cx="2709727" cy="1009290"/>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Cross Generational</a:t>
            </a:r>
          </a:p>
        </p:txBody>
      </p:sp>
      <p:sp>
        <p:nvSpPr>
          <p:cNvPr id="24" name="Rounded Rectangle 23"/>
          <p:cNvSpPr/>
          <p:nvPr/>
        </p:nvSpPr>
        <p:spPr>
          <a:xfrm>
            <a:off x="4638141" y="5507968"/>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Gender</a:t>
            </a:r>
          </a:p>
        </p:txBody>
      </p:sp>
      <p:sp>
        <p:nvSpPr>
          <p:cNvPr id="25" name="Rounded Rectangle 24"/>
          <p:cNvSpPr/>
          <p:nvPr/>
        </p:nvSpPr>
        <p:spPr>
          <a:xfrm>
            <a:off x="875580" y="4941499"/>
            <a:ext cx="2547668" cy="1096991"/>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Employment History</a:t>
            </a:r>
          </a:p>
        </p:txBody>
      </p:sp>
      <p:sp>
        <p:nvSpPr>
          <p:cNvPr id="27" name="Rounded Rectangle 26"/>
          <p:cNvSpPr/>
          <p:nvPr/>
        </p:nvSpPr>
        <p:spPr>
          <a:xfrm>
            <a:off x="356556" y="2846704"/>
            <a:ext cx="2547668" cy="142048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Different Levels of Education</a:t>
            </a:r>
          </a:p>
        </p:txBody>
      </p:sp>
      <p:sp>
        <p:nvSpPr>
          <p:cNvPr id="28" name="Rounded Rectangle 27"/>
          <p:cNvSpPr/>
          <p:nvPr/>
        </p:nvSpPr>
        <p:spPr>
          <a:xfrm>
            <a:off x="339309" y="465821"/>
            <a:ext cx="2547668" cy="1956744"/>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 ability to speak different languages</a:t>
            </a:r>
          </a:p>
        </p:txBody>
      </p:sp>
      <p:sp>
        <p:nvSpPr>
          <p:cNvPr id="29" name="Rounded Rectangle 28"/>
          <p:cNvSpPr/>
          <p:nvPr/>
        </p:nvSpPr>
        <p:spPr>
          <a:xfrm>
            <a:off x="3959523" y="120781"/>
            <a:ext cx="3821502" cy="112431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Individuals from different countries</a:t>
            </a:r>
          </a:p>
        </p:txBody>
      </p:sp>
      <p:sp>
        <p:nvSpPr>
          <p:cNvPr id="3" name="Slide Number Placeholder 2"/>
          <p:cNvSpPr>
            <a:spLocks noGrp="1"/>
          </p:cNvSpPr>
          <p:nvPr>
            <p:ph type="sldNum" sz="quarter" idx="12"/>
          </p:nvPr>
        </p:nvSpPr>
        <p:spPr/>
        <p:txBody>
          <a:bodyPr/>
          <a:lstStyle/>
          <a:p>
            <a:fld id="{2605648E-1F9A-490B-9107-CB73134E3F11}" type="slidenum">
              <a:rPr lang="en-US" altLang="en-US" smtClean="0"/>
              <a:pPr/>
              <a:t>3</a:t>
            </a:fld>
            <a:endParaRPr lang="en-US" altLang="en-US"/>
          </a:p>
        </p:txBody>
      </p:sp>
    </p:spTree>
    <p:extLst>
      <p:ext uri="{BB962C8B-B14F-4D97-AF65-F5344CB8AC3E}">
        <p14:creationId xmlns:p14="http://schemas.microsoft.com/office/powerpoint/2010/main" val="241357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ppt_x"/>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anim calcmode="lin" valueType="num">
                                      <p:cBhvr additive="base">
                                        <p:cTn id="43" dur="500" fill="hold"/>
                                        <p:tgtEl>
                                          <p:spTgt spid="27"/>
                                        </p:tgtEl>
                                        <p:attrNameLst>
                                          <p:attrName>ppt_x</p:attrName>
                                        </p:attrNameLst>
                                      </p:cBhvr>
                                      <p:tavLst>
                                        <p:tav tm="0">
                                          <p:val>
                                            <p:strVal val="#ppt_x"/>
                                          </p:val>
                                        </p:tav>
                                        <p:tav tm="100000">
                                          <p:val>
                                            <p:strVal val="#ppt_x"/>
                                          </p:val>
                                        </p:tav>
                                      </p:tavLst>
                                    </p:anim>
                                    <p:anim calcmode="lin" valueType="num">
                                      <p:cBhvr additive="base">
                                        <p:cTn id="4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8"/>
                                        </p:tgtEl>
                                        <p:attrNameLst>
                                          <p:attrName>style.visibility</p:attrName>
                                        </p:attrNameLst>
                                      </p:cBhvr>
                                      <p:to>
                                        <p:strVal val="visible"/>
                                      </p:to>
                                    </p:set>
                                    <p:anim calcmode="lin" valueType="num">
                                      <p:cBhvr additive="base">
                                        <p:cTn id="49" dur="500" fill="hold"/>
                                        <p:tgtEl>
                                          <p:spTgt spid="28"/>
                                        </p:tgtEl>
                                        <p:attrNameLst>
                                          <p:attrName>ppt_x</p:attrName>
                                        </p:attrNameLst>
                                      </p:cBhvr>
                                      <p:tavLst>
                                        <p:tav tm="0">
                                          <p:val>
                                            <p:strVal val="#ppt_x"/>
                                          </p:val>
                                        </p:tav>
                                        <p:tav tm="100000">
                                          <p:val>
                                            <p:strVal val="#ppt_x"/>
                                          </p:val>
                                        </p:tav>
                                      </p:tavLst>
                                    </p:anim>
                                    <p:anim calcmode="lin" valueType="num">
                                      <p:cBhvr additive="base">
                                        <p:cTn id="5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animBg="1"/>
      <p:bldP spid="25" grpId="0" animBg="1"/>
      <p:bldP spid="27" grpId="0" animBg="1"/>
      <p:bldP spid="28" grpId="0" animBg="1"/>
      <p:bldP spid="2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379563" y="405441"/>
            <a:ext cx="5641674" cy="2725947"/>
          </a:xfrm>
          <a:prstGeom prst="wedgeRoundRectCallout">
            <a:avLst>
              <a:gd name="adj1" fmla="val -8063"/>
              <a:gd name="adj2" fmla="val 74803"/>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do all of these persons have in common?</a:t>
            </a:r>
          </a:p>
        </p:txBody>
      </p:sp>
      <p:sp>
        <p:nvSpPr>
          <p:cNvPr id="3" name="Rounded Rectangle 2"/>
          <p:cNvSpPr/>
          <p:nvPr/>
        </p:nvSpPr>
        <p:spPr>
          <a:xfrm>
            <a:off x="1009290" y="4390845"/>
            <a:ext cx="4382219" cy="1768416"/>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They collaborate and develop relationships with one another </a:t>
            </a:r>
          </a:p>
        </p:txBody>
      </p:sp>
      <p:sp>
        <p:nvSpPr>
          <p:cNvPr id="4" name="Rounded Rectangle 3"/>
          <p:cNvSpPr/>
          <p:nvPr/>
        </p:nvSpPr>
        <p:spPr>
          <a:xfrm>
            <a:off x="7246188" y="1132386"/>
            <a:ext cx="4382219" cy="4433843"/>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2</a:t>
            </a:r>
            <a:br>
              <a:rPr lang="en-GB" sz="3000" b="1" dirty="0"/>
            </a:br>
            <a:r>
              <a:rPr lang="en-GB" sz="3000" b="1" dirty="0"/>
              <a:t>Create a </a:t>
            </a:r>
            <a:r>
              <a:rPr lang="en-GB" sz="3000" b="1" i="1" u="sng" dirty="0"/>
              <a:t>Table</a:t>
            </a:r>
            <a:r>
              <a:rPr lang="en-GB" sz="3000" b="1" dirty="0"/>
              <a:t> to analyse the advantages and the challenges of ‘Working in an Inclusive World’ from an organisational perspective </a:t>
            </a:r>
          </a:p>
        </p:txBody>
      </p:sp>
      <p:sp>
        <p:nvSpPr>
          <p:cNvPr id="5" name="Slide Number Placeholder 4"/>
          <p:cNvSpPr>
            <a:spLocks noGrp="1"/>
          </p:cNvSpPr>
          <p:nvPr>
            <p:ph type="sldNum" sz="quarter" idx="12"/>
          </p:nvPr>
        </p:nvSpPr>
        <p:spPr/>
        <p:txBody>
          <a:bodyPr/>
          <a:lstStyle/>
          <a:p>
            <a:fld id="{2605648E-1F9A-490B-9107-CB73134E3F11}" type="slidenum">
              <a:rPr lang="en-US" altLang="en-US" smtClean="0"/>
              <a:pPr/>
              <a:t>4</a:t>
            </a:fld>
            <a:endParaRPr lang="en-US" altLang="en-US"/>
          </a:p>
        </p:txBody>
      </p:sp>
    </p:spTree>
    <p:extLst>
      <p:ext uri="{BB962C8B-B14F-4D97-AF65-F5344CB8AC3E}">
        <p14:creationId xmlns:p14="http://schemas.microsoft.com/office/powerpoint/2010/main" val="1748259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326001741"/>
              </p:ext>
            </p:extLst>
          </p:nvPr>
        </p:nvGraphicFramePr>
        <p:xfrm>
          <a:off x="1336431" y="1116480"/>
          <a:ext cx="9959926" cy="4468394"/>
        </p:xfrm>
        <a:graphic>
          <a:graphicData uri="http://schemas.openxmlformats.org/drawingml/2006/table">
            <a:tbl>
              <a:tblPr firstRow="1" bandRow="1">
                <a:tableStyleId>{69CF1AB2-1976-4502-BF36-3FF5EA218861}</a:tableStyleId>
              </a:tblPr>
              <a:tblGrid>
                <a:gridCol w="4979963">
                  <a:extLst>
                    <a:ext uri="{9D8B030D-6E8A-4147-A177-3AD203B41FA5}">
                      <a16:colId xmlns:a16="http://schemas.microsoft.com/office/drawing/2014/main" val="2989478704"/>
                    </a:ext>
                  </a:extLst>
                </a:gridCol>
                <a:gridCol w="4979963">
                  <a:extLst>
                    <a:ext uri="{9D8B030D-6E8A-4147-A177-3AD203B41FA5}">
                      <a16:colId xmlns:a16="http://schemas.microsoft.com/office/drawing/2014/main" val="3538358338"/>
                    </a:ext>
                  </a:extLst>
                </a:gridCol>
              </a:tblGrid>
              <a:tr h="1005389">
                <a:tc>
                  <a:txBody>
                    <a:bodyPr/>
                    <a:lstStyle/>
                    <a:p>
                      <a:pPr algn="ctr"/>
                      <a:r>
                        <a:rPr lang="en-GB" sz="3000" baseline="0" dirty="0"/>
                        <a:t>Some Advantages </a:t>
                      </a:r>
                      <a:endParaRPr lang="en-GB" sz="3000" dirty="0"/>
                    </a:p>
                  </a:txBody>
                  <a:tcPr/>
                </a:tc>
                <a:tc>
                  <a:txBody>
                    <a:bodyPr/>
                    <a:lstStyle/>
                    <a:p>
                      <a:pPr algn="ctr"/>
                      <a:r>
                        <a:rPr lang="en-GB" sz="3000" dirty="0"/>
                        <a:t>Some Challenges </a:t>
                      </a:r>
                    </a:p>
                  </a:txBody>
                  <a:tcPr/>
                </a:tc>
                <a:extLst>
                  <a:ext uri="{0D108BD9-81ED-4DB2-BD59-A6C34878D82A}">
                    <a16:rowId xmlns:a16="http://schemas.microsoft.com/office/drawing/2014/main" val="1845904965"/>
                  </a:ext>
                </a:extLst>
              </a:tr>
              <a:tr h="1284663">
                <a:tc>
                  <a:txBody>
                    <a:bodyPr/>
                    <a:lstStyle/>
                    <a:p>
                      <a:r>
                        <a:rPr lang="en-GB" sz="2400" dirty="0"/>
                        <a:t>Communicate with different countries</a:t>
                      </a:r>
                      <a:endParaRPr lang="en-GB" sz="2400" b="1" dirty="0"/>
                    </a:p>
                  </a:txBody>
                  <a:tcPr/>
                </a:tc>
                <a:tc>
                  <a:txBody>
                    <a:bodyPr/>
                    <a:lstStyle/>
                    <a:p>
                      <a:r>
                        <a:rPr lang="en-GB" sz="2400" dirty="0"/>
                        <a:t>Attracting</a:t>
                      </a:r>
                      <a:r>
                        <a:rPr lang="en-GB" sz="2400" baseline="0" dirty="0"/>
                        <a:t> the right people with the right skill set</a:t>
                      </a:r>
                      <a:endParaRPr lang="en-GB" sz="2400" b="1" dirty="0"/>
                    </a:p>
                  </a:txBody>
                  <a:tcPr/>
                </a:tc>
                <a:extLst>
                  <a:ext uri="{0D108BD9-81ED-4DB2-BD59-A6C34878D82A}">
                    <a16:rowId xmlns:a16="http://schemas.microsoft.com/office/drawing/2014/main" val="2115911308"/>
                  </a:ext>
                </a:extLst>
              </a:tr>
              <a:tr h="726114">
                <a:tc>
                  <a:txBody>
                    <a:bodyPr/>
                    <a:lstStyle/>
                    <a:p>
                      <a:r>
                        <a:rPr lang="en-GB" sz="2400" dirty="0"/>
                        <a:t>Awareness</a:t>
                      </a:r>
                      <a:r>
                        <a:rPr lang="en-GB" sz="2400" baseline="0" dirty="0"/>
                        <a:t> of different cultures</a:t>
                      </a:r>
                      <a:endParaRPr lang="en-GB" sz="2400" b="1" dirty="0"/>
                    </a:p>
                  </a:txBody>
                  <a:tcPr/>
                </a:tc>
                <a:tc>
                  <a:txBody>
                    <a:bodyPr/>
                    <a:lstStyle/>
                    <a:p>
                      <a:r>
                        <a:rPr lang="en-GB" sz="2400" dirty="0"/>
                        <a:t>Cost of Training and</a:t>
                      </a:r>
                      <a:r>
                        <a:rPr lang="en-GB" sz="2400" baseline="0" dirty="0"/>
                        <a:t> development  </a:t>
                      </a:r>
                      <a:endParaRPr lang="en-GB" sz="2400" b="1" dirty="0"/>
                    </a:p>
                  </a:txBody>
                  <a:tcPr/>
                </a:tc>
                <a:extLst>
                  <a:ext uri="{0D108BD9-81ED-4DB2-BD59-A6C34878D82A}">
                    <a16:rowId xmlns:a16="http://schemas.microsoft.com/office/drawing/2014/main" val="70605034"/>
                  </a:ext>
                </a:extLst>
              </a:tr>
              <a:tr h="726114">
                <a:tc>
                  <a:txBody>
                    <a:bodyPr/>
                    <a:lstStyle/>
                    <a:p>
                      <a:r>
                        <a:rPr lang="en-GB" sz="2400" dirty="0"/>
                        <a:t>Enter</a:t>
                      </a:r>
                      <a:r>
                        <a:rPr lang="en-GB" sz="2400" baseline="0" dirty="0"/>
                        <a:t> new markets</a:t>
                      </a:r>
                      <a:endParaRPr lang="en-GB" sz="2400" b="1" dirty="0"/>
                    </a:p>
                  </a:txBody>
                  <a:tcPr/>
                </a:tc>
                <a:tc>
                  <a:txBody>
                    <a:bodyPr/>
                    <a:lstStyle/>
                    <a:p>
                      <a:endParaRPr lang="en-GB" sz="2000" b="1" dirty="0"/>
                    </a:p>
                  </a:txBody>
                  <a:tcPr/>
                </a:tc>
                <a:extLst>
                  <a:ext uri="{0D108BD9-81ED-4DB2-BD59-A6C34878D82A}">
                    <a16:rowId xmlns:a16="http://schemas.microsoft.com/office/drawing/2014/main" val="789044763"/>
                  </a:ext>
                </a:extLst>
              </a:tr>
              <a:tr h="726114">
                <a:tc>
                  <a:txBody>
                    <a:bodyPr/>
                    <a:lstStyle/>
                    <a:p>
                      <a:endParaRPr lang="en-GB" sz="2000"/>
                    </a:p>
                  </a:txBody>
                  <a:tcPr/>
                </a:tc>
                <a:tc>
                  <a:txBody>
                    <a:bodyPr/>
                    <a:lstStyle/>
                    <a:p>
                      <a:endParaRPr lang="en-GB" sz="2000" dirty="0"/>
                    </a:p>
                  </a:txBody>
                  <a:tcPr/>
                </a:tc>
                <a:extLst>
                  <a:ext uri="{0D108BD9-81ED-4DB2-BD59-A6C34878D82A}">
                    <a16:rowId xmlns:a16="http://schemas.microsoft.com/office/drawing/2014/main" val="1861901707"/>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5</a:t>
            </a:fld>
            <a:endParaRPr lang="en-US" altLang="en-US"/>
          </a:p>
        </p:txBody>
      </p:sp>
    </p:spTree>
    <p:extLst>
      <p:ext uri="{BB962C8B-B14F-4D97-AF65-F5344CB8AC3E}">
        <p14:creationId xmlns:p14="http://schemas.microsoft.com/office/powerpoint/2010/main" val="1884998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3EA73A-EADB-4F4D-905D-D989DE75B726}"/>
              </a:ext>
            </a:extLst>
          </p:cNvPr>
          <p:cNvSpPr>
            <a:spLocks noGrp="1"/>
          </p:cNvSpPr>
          <p:nvPr>
            <p:ph type="title" idx="4294967295"/>
          </p:nvPr>
        </p:nvSpPr>
        <p:spPr>
          <a:xfrm>
            <a:off x="0" y="311150"/>
            <a:ext cx="10353675" cy="969963"/>
          </a:xfrm>
        </p:spPr>
        <p:txBody>
          <a:bodyPr>
            <a:noAutofit/>
          </a:bodyPr>
          <a:lstStyle/>
          <a:p>
            <a:r>
              <a:rPr lang="en-GB" b="1" dirty="0"/>
              <a:t>Why is Understanding Culture in Business Important?</a:t>
            </a:r>
          </a:p>
        </p:txBody>
      </p:sp>
      <p:sp>
        <p:nvSpPr>
          <p:cNvPr id="5" name="Rounded Rectangular Callout 1">
            <a:extLst>
              <a:ext uri="{FF2B5EF4-FFF2-40B4-BE49-F238E27FC236}">
                <a16:creationId xmlns:a16="http://schemas.microsoft.com/office/drawing/2014/main" id="{438955C4-4C12-4039-A5EE-C7F6755D2C68}"/>
              </a:ext>
            </a:extLst>
          </p:cNvPr>
          <p:cNvSpPr/>
          <p:nvPr/>
        </p:nvSpPr>
        <p:spPr>
          <a:xfrm>
            <a:off x="8517074" y="1055133"/>
            <a:ext cx="3288196" cy="2514600"/>
          </a:xfrm>
          <a:prstGeom prst="wedgeRoundRectCallout">
            <a:avLst>
              <a:gd name="adj1" fmla="val -99174"/>
              <a:gd name="adj2" fmla="val 67126"/>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Which Businesses Do You Think Do This Well?</a:t>
            </a:r>
          </a:p>
        </p:txBody>
      </p:sp>
      <p:pic>
        <p:nvPicPr>
          <p:cNvPr id="6" name="Picture 5">
            <a:extLst>
              <a:ext uri="{FF2B5EF4-FFF2-40B4-BE49-F238E27FC236}">
                <a16:creationId xmlns:a16="http://schemas.microsoft.com/office/drawing/2014/main" id="{384B812E-32F7-44B7-83AE-CEA19685F793}"/>
              </a:ext>
            </a:extLst>
          </p:cNvPr>
          <p:cNvPicPr>
            <a:picLocks noChangeAspect="1"/>
          </p:cNvPicPr>
          <p:nvPr/>
        </p:nvPicPr>
        <p:blipFill>
          <a:blip r:embed="rId2"/>
          <a:stretch>
            <a:fillRect/>
          </a:stretch>
        </p:blipFill>
        <p:spPr>
          <a:xfrm>
            <a:off x="785755" y="4752790"/>
            <a:ext cx="3360875" cy="1935049"/>
          </a:xfrm>
          <a:prstGeom prst="rect">
            <a:avLst/>
          </a:prstGeom>
        </p:spPr>
      </p:pic>
      <p:sp>
        <p:nvSpPr>
          <p:cNvPr id="7" name="Title 2">
            <a:extLst>
              <a:ext uri="{FF2B5EF4-FFF2-40B4-BE49-F238E27FC236}">
                <a16:creationId xmlns:a16="http://schemas.microsoft.com/office/drawing/2014/main" id="{76201096-28C1-4D8F-95A4-657744C47D8C}"/>
              </a:ext>
            </a:extLst>
          </p:cNvPr>
          <p:cNvSpPr txBox="1">
            <a:spLocks/>
          </p:cNvSpPr>
          <p:nvPr/>
        </p:nvSpPr>
        <p:spPr>
          <a:xfrm>
            <a:off x="4928289" y="4752790"/>
            <a:ext cx="7177571" cy="1560444"/>
          </a:xfrm>
          <a:prstGeom prst="rect">
            <a:avLst/>
          </a:prstGeom>
          <a:ln w="38100">
            <a:solidFill>
              <a:schemeClr val="tx1"/>
            </a:solidFill>
          </a:ln>
          <a:effectLst>
            <a:outerShdw blurRad="25400" dir="17880000">
              <a:srgbClr val="000000">
                <a:alpha val="46000"/>
              </a:srgbClr>
            </a:outerShdw>
          </a:effectLst>
        </p:spPr>
        <p:txBody>
          <a:bodyPr vert="horz" lIns="91440" tIns="45720" rIns="91440" bIns="45720" rtlCol="0" anchor="ctr">
            <a:no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500" b="1" dirty="0">
                <a:solidFill>
                  <a:schemeClr val="tx1"/>
                </a:solidFill>
              </a:rPr>
              <a:t>HSBC – “The World’s Leading Bank” – Reported in the Independent 6</a:t>
            </a:r>
            <a:r>
              <a:rPr lang="en-GB" sz="2500" b="1" baseline="30000" dirty="0">
                <a:solidFill>
                  <a:schemeClr val="tx1"/>
                </a:solidFill>
              </a:rPr>
              <a:t>th</a:t>
            </a:r>
            <a:r>
              <a:rPr lang="en-GB" sz="2500" b="1" dirty="0">
                <a:solidFill>
                  <a:schemeClr val="tx1"/>
                </a:solidFill>
              </a:rPr>
              <a:t> August 2018 that Profits and Revenue rose due to their cultural advertising.</a:t>
            </a:r>
          </a:p>
        </p:txBody>
      </p:sp>
      <p:sp>
        <p:nvSpPr>
          <p:cNvPr id="8" name="Rounded Rectangle 7"/>
          <p:cNvSpPr/>
          <p:nvPr/>
        </p:nvSpPr>
        <p:spPr>
          <a:xfrm>
            <a:off x="425024" y="1743316"/>
            <a:ext cx="6075167" cy="254780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3</a:t>
            </a:r>
            <a:br>
              <a:rPr lang="en-GB" sz="3000" b="1" dirty="0"/>
            </a:br>
            <a:r>
              <a:rPr lang="en-GB" sz="3000" b="1" dirty="0"/>
              <a:t>Undertake some research and establish an organisation that addresses culture well.  </a:t>
            </a:r>
          </a:p>
        </p:txBody>
      </p:sp>
      <p:sp>
        <p:nvSpPr>
          <p:cNvPr id="2" name="Slide Number Placeholder 1"/>
          <p:cNvSpPr>
            <a:spLocks noGrp="1"/>
          </p:cNvSpPr>
          <p:nvPr>
            <p:ph type="sldNum" sz="quarter" idx="12"/>
          </p:nvPr>
        </p:nvSpPr>
        <p:spPr/>
        <p:txBody>
          <a:bodyPr/>
          <a:lstStyle/>
          <a:p>
            <a:fld id="{2605648E-1F9A-490B-9107-CB73134E3F11}" type="slidenum">
              <a:rPr lang="en-US" altLang="en-US" smtClean="0"/>
              <a:pPr/>
              <a:t>6</a:t>
            </a:fld>
            <a:endParaRPr lang="en-US" altLang="en-US"/>
          </a:p>
        </p:txBody>
      </p:sp>
    </p:spTree>
    <p:extLst>
      <p:ext uri="{BB962C8B-B14F-4D97-AF65-F5344CB8AC3E}">
        <p14:creationId xmlns:p14="http://schemas.microsoft.com/office/powerpoint/2010/main" val="208562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38325" y="9525"/>
            <a:ext cx="10353675" cy="969963"/>
          </a:xfrm>
        </p:spPr>
        <p:txBody>
          <a:bodyPr>
            <a:normAutofit/>
          </a:bodyPr>
          <a:lstStyle/>
          <a:p>
            <a:r>
              <a:rPr lang="en-GB" sz="5000" b="1" dirty="0"/>
              <a:t>Inter-Cultural Quotes </a:t>
            </a:r>
          </a:p>
        </p:txBody>
      </p:sp>
      <p:pic>
        <p:nvPicPr>
          <p:cNvPr id="3" name="Picture 2">
            <a:extLst>
              <a:ext uri="{FF2B5EF4-FFF2-40B4-BE49-F238E27FC236}">
                <a16:creationId xmlns:a16="http://schemas.microsoft.com/office/drawing/2014/main" id="{925653F9-6FB3-4AFB-AFB3-4A78B98E9FE2}"/>
              </a:ext>
            </a:extLst>
          </p:cNvPr>
          <p:cNvPicPr>
            <a:picLocks noChangeAspect="1"/>
          </p:cNvPicPr>
          <p:nvPr/>
        </p:nvPicPr>
        <p:blipFill>
          <a:blip r:embed="rId3"/>
          <a:stretch>
            <a:fillRect/>
          </a:stretch>
        </p:blipFill>
        <p:spPr>
          <a:xfrm>
            <a:off x="341743" y="1230396"/>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2D26AB93-07D1-4D08-83E3-A9188D62A50E}"/>
              </a:ext>
            </a:extLst>
          </p:cNvPr>
          <p:cNvPicPr>
            <a:picLocks noChangeAspect="1"/>
          </p:cNvPicPr>
          <p:nvPr/>
        </p:nvPicPr>
        <p:blipFill>
          <a:blip r:embed="rId4"/>
          <a:stretch>
            <a:fillRect/>
          </a:stretch>
        </p:blipFill>
        <p:spPr>
          <a:xfrm>
            <a:off x="6432434" y="1221160"/>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3E4F7815-EE54-415A-AC3A-353A7D43AFED}"/>
              </a:ext>
            </a:extLst>
          </p:cNvPr>
          <p:cNvPicPr>
            <a:picLocks noChangeAspect="1"/>
          </p:cNvPicPr>
          <p:nvPr/>
        </p:nvPicPr>
        <p:blipFill>
          <a:blip r:embed="rId5"/>
          <a:stretch>
            <a:fillRect/>
          </a:stretch>
        </p:blipFill>
        <p:spPr>
          <a:xfrm>
            <a:off x="3879266" y="4334163"/>
            <a:ext cx="4428836" cy="2214418"/>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Slide Number Placeholder 5"/>
          <p:cNvSpPr>
            <a:spLocks noGrp="1"/>
          </p:cNvSpPr>
          <p:nvPr>
            <p:ph type="sldNum" sz="quarter" idx="12"/>
          </p:nvPr>
        </p:nvSpPr>
        <p:spPr/>
        <p:txBody>
          <a:bodyPr/>
          <a:lstStyle/>
          <a:p>
            <a:fld id="{2605648E-1F9A-490B-9107-CB73134E3F11}" type="slidenum">
              <a:rPr lang="en-US" altLang="en-US" smtClean="0"/>
              <a:pPr/>
              <a:t>7</a:t>
            </a:fld>
            <a:endParaRPr lang="en-US" altLang="en-US"/>
          </a:p>
        </p:txBody>
      </p:sp>
    </p:spTree>
    <p:extLst>
      <p:ext uri="{BB962C8B-B14F-4D97-AF65-F5344CB8AC3E}">
        <p14:creationId xmlns:p14="http://schemas.microsoft.com/office/powerpoint/2010/main" val="1910878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480</TotalTime>
  <Words>431</Words>
  <Application>Microsoft Office PowerPoint</Application>
  <PresentationFormat>Widescreen</PresentationFormat>
  <Paragraphs>52</Paragraphs>
  <Slides>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Trebuchet MS</vt:lpstr>
      <vt:lpstr>Wingdings 3</vt:lpstr>
      <vt:lpstr>Facet</vt:lpstr>
      <vt:lpstr>Working in an Inclusive World </vt:lpstr>
      <vt:lpstr>PowerPoint Presentation</vt:lpstr>
      <vt:lpstr>PowerPoint Presentation</vt:lpstr>
      <vt:lpstr>PowerPoint Presentation</vt:lpstr>
      <vt:lpstr>PowerPoint Presentation</vt:lpstr>
      <vt:lpstr>Why is Understanding Culture in Business Important?</vt:lpstr>
      <vt:lpstr>Inter-Cultural Quotes </vt:lpstr>
    </vt:vector>
  </TitlesOfParts>
  <Company>CSG &amp; 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dc:title>
  <dc:creator>DavinaE</dc:creator>
  <cp:lastModifiedBy>Glenn Behenna</cp:lastModifiedBy>
  <cp:revision>37</cp:revision>
  <dcterms:created xsi:type="dcterms:W3CDTF">2018-09-14T14:24:29Z</dcterms:created>
  <dcterms:modified xsi:type="dcterms:W3CDTF">2024-02-11T15:56:24Z</dcterms:modified>
</cp:coreProperties>
</file>