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7" r:id="rId2"/>
    <p:sldId id="263" r:id="rId3"/>
    <p:sldId id="264" r:id="rId4"/>
    <p:sldId id="265" r:id="rId5"/>
    <p:sldId id="266" r:id="rId6"/>
    <p:sldId id="267" r:id="rId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1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B28AEE-04EC-4939-874B-A2D12650FC8C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9F55CC-8F05-4614-B04D-7FF935F1A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89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EBDF54-C7FE-4E2D-B1D8-C2B6605F6FE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5A8744-E3BD-41E8-9ADC-088CB5B2A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15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5DDF46-D4DC-4876-9E7E-501E14E4A2E3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8294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7289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411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21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223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943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75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65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510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151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875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890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1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878A0A-D190-4AFE-90A2-779587DF6FD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DD4F7-2FA6-4BB8-8751-2221807A9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740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ftr" sz="quarter" idx="4294967295"/>
          </p:nvPr>
        </p:nvSpPr>
        <p:spPr>
          <a:xfrm>
            <a:off x="4648200" y="6245225"/>
            <a:ext cx="2895600" cy="476250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8077200" y="6245225"/>
            <a:ext cx="2133600" cy="476250"/>
          </a:xfrm>
          <a:prstGeom prst="rect">
            <a:avLst/>
          </a:prstGeom>
        </p:spPr>
        <p:txBody>
          <a:bodyPr/>
          <a:lstStyle/>
          <a:p>
            <a:fld id="{36E8AF4E-EDC2-4A32-AB02-9528D8B5F92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TEFL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Session 8(A): Oral/Speaking skills </a:t>
            </a:r>
          </a:p>
        </p:txBody>
      </p:sp>
    </p:spTree>
    <p:extLst>
      <p:ext uri="{BB962C8B-B14F-4D97-AF65-F5344CB8AC3E}">
        <p14:creationId xmlns:p14="http://schemas.microsoft.com/office/powerpoint/2010/main" val="31450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6F2D-D5C7-47DF-843F-4D727FE7194B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	Fluency vs. Accuracy: Part (1)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>
                <a:solidFill>
                  <a:schemeClr val="hlink"/>
                </a:solidFill>
              </a:rPr>
              <a:t>Fluency</a:t>
            </a:r>
            <a:r>
              <a:rPr lang="en-GB" altLang="en-US"/>
              <a:t> refers to the production of language which flows because it is free from hesitation. It would include the use of idioms as well as multi-word verbs.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>
                <a:solidFill>
                  <a:schemeClr val="hlink"/>
                </a:solidFill>
              </a:rPr>
              <a:t>Accuracy </a:t>
            </a:r>
            <a:r>
              <a:rPr lang="en-GB" altLang="en-US"/>
              <a:t>refers to the production of correct instances of language, i.e. grammatically correct language.</a:t>
            </a:r>
          </a:p>
          <a:p>
            <a:pPr>
              <a:lnSpc>
                <a:spcPct val="9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385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18F7D-23EA-4524-901C-952F070964A9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Fluency vs. Accuracy: Part(2) 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Fluency for speaking/Accuracy for writing </a:t>
            </a:r>
          </a:p>
          <a:p>
            <a:r>
              <a:rPr lang="en-GB" altLang="en-US"/>
              <a:t>In general when we are speaking we do not worry about our grammatical correctness. Speech is much more informal than writing.</a:t>
            </a:r>
          </a:p>
          <a:p>
            <a:r>
              <a:rPr lang="en-GB" altLang="en-US"/>
              <a:t>When we are writing accuracy is vital. We do not have the advantage of body language and vocal patterns to augment our messages. Everything is dependent on the written word. </a:t>
            </a:r>
          </a:p>
        </p:txBody>
      </p:sp>
    </p:spTree>
    <p:extLst>
      <p:ext uri="{BB962C8B-B14F-4D97-AF65-F5344CB8AC3E}">
        <p14:creationId xmlns:p14="http://schemas.microsoft.com/office/powerpoint/2010/main" val="111072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28536-7ED3-408F-9E04-F8C317AED004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 question of balance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A balance is needed between fluency and accuracy, dependent on the following :-</a:t>
            </a:r>
          </a:p>
          <a:p>
            <a:pPr lvl="1"/>
            <a:r>
              <a:rPr lang="en-GB" altLang="en-US"/>
              <a:t>the nature of the lesson</a:t>
            </a:r>
          </a:p>
          <a:p>
            <a:pPr lvl="1"/>
            <a:r>
              <a:rPr lang="en-GB" altLang="en-US"/>
              <a:t>the stage of a particular lesson</a:t>
            </a:r>
          </a:p>
          <a:p>
            <a:r>
              <a:rPr lang="en-GB" altLang="en-US"/>
              <a:t>Lower levels need more presentation-practice-production (PPP), and therefore more accuracy</a:t>
            </a:r>
          </a:p>
          <a:p>
            <a:r>
              <a:rPr lang="en-GB" altLang="en-US"/>
              <a:t>Higher levels need more test-teach-test (TTT), and therefore more fluency.</a:t>
            </a:r>
          </a:p>
        </p:txBody>
      </p:sp>
    </p:spTree>
    <p:extLst>
      <p:ext uri="{BB962C8B-B14F-4D97-AF65-F5344CB8AC3E}">
        <p14:creationId xmlns:p14="http://schemas.microsoft.com/office/powerpoint/2010/main" val="129534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3B5D-6C23-4B84-A941-5799C7F36003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Procedures to promote fluency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Exposure to chunks of authentic speech</a:t>
            </a:r>
          </a:p>
          <a:p>
            <a:r>
              <a:rPr lang="en-GB" altLang="en-US"/>
              <a:t>Functions practice, e.g. interrupting</a:t>
            </a:r>
          </a:p>
          <a:p>
            <a:r>
              <a:rPr lang="en-GB" altLang="en-US"/>
              <a:t>Language items, e.g. fillers/linking devices</a:t>
            </a:r>
          </a:p>
          <a:p>
            <a:r>
              <a:rPr lang="en-GB" altLang="en-US"/>
              <a:t>Sense relations, for word-building component [synonyms/antonyms/homonyms]</a:t>
            </a:r>
          </a:p>
          <a:p>
            <a:r>
              <a:rPr lang="en-GB" altLang="en-US"/>
              <a:t>Freer activities, including PC self-access 	 </a:t>
            </a:r>
          </a:p>
        </p:txBody>
      </p:sp>
    </p:spTree>
    <p:extLst>
      <p:ext uri="{BB962C8B-B14F-4D97-AF65-F5344CB8AC3E}">
        <p14:creationId xmlns:p14="http://schemas.microsoft.com/office/powerpoint/2010/main" val="421079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2E882-EC8A-4604-977A-CFD06725AA0B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92101"/>
            <a:ext cx="7570788" cy="760413"/>
          </a:xfrm>
        </p:spPr>
        <p:txBody>
          <a:bodyPr/>
          <a:lstStyle/>
          <a:p>
            <a:r>
              <a:rPr lang="en-GB" altLang="en-US" sz="4000"/>
              <a:t>Attitudes to accuracy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9288" y="1196976"/>
            <a:ext cx="8229600" cy="4968875"/>
          </a:xfrm>
        </p:spPr>
        <p:txBody>
          <a:bodyPr/>
          <a:lstStyle/>
          <a:p>
            <a:r>
              <a:rPr lang="en-GB" altLang="en-US"/>
              <a:t>Behaviourists encourage total correction of students errors by the teacher</a:t>
            </a:r>
          </a:p>
          <a:p>
            <a:r>
              <a:rPr lang="en-GB" altLang="en-US"/>
              <a:t>Humanists encourage self correction by the student, with minimum teacher interference. </a:t>
            </a:r>
          </a:p>
          <a:p>
            <a:r>
              <a:rPr lang="en-GB" altLang="en-US"/>
              <a:t>T must use a combination to suit the situation</a:t>
            </a:r>
          </a:p>
          <a:p>
            <a:r>
              <a:rPr lang="en-GB" altLang="en-US"/>
              <a:t>There are many levels of correction:-</a:t>
            </a:r>
          </a:p>
          <a:p>
            <a:pPr lvl="1"/>
            <a:r>
              <a:rPr lang="en-GB" altLang="en-US"/>
              <a:t>Peer-correction</a:t>
            </a:r>
          </a:p>
          <a:p>
            <a:pPr lvl="1"/>
            <a:r>
              <a:rPr lang="en-GB" altLang="en-US"/>
              <a:t>Self-correction</a:t>
            </a:r>
          </a:p>
          <a:p>
            <a:pPr lvl="1"/>
            <a:r>
              <a:rPr lang="en-GB" altLang="en-US"/>
              <a:t>Teacher-correction</a:t>
            </a:r>
          </a:p>
          <a:p>
            <a:pPr lvl="1"/>
            <a:r>
              <a:rPr lang="en-GB" altLang="en-US"/>
              <a:t>Class-correction</a:t>
            </a:r>
          </a:p>
        </p:txBody>
      </p:sp>
    </p:spTree>
    <p:extLst>
      <p:ext uri="{BB962C8B-B14F-4D97-AF65-F5344CB8AC3E}">
        <p14:creationId xmlns:p14="http://schemas.microsoft.com/office/powerpoint/2010/main" val="106503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315</Words>
  <Application>Microsoft Office PowerPoint</Application>
  <PresentationFormat>Widescreen</PresentationFormat>
  <Paragraphs>44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Introduction to TEFL</vt:lpstr>
      <vt:lpstr> Fluency vs. Accuracy: Part (1)</vt:lpstr>
      <vt:lpstr>Fluency vs. Accuracy: Part(2) </vt:lpstr>
      <vt:lpstr>A question of balance</vt:lpstr>
      <vt:lpstr>Procedures to promote fluency</vt:lpstr>
      <vt:lpstr>Attitudes to accuracy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TEFL</dc:title>
  <dc:creator>David Charles Williams (International Centre)</dc:creator>
  <cp:lastModifiedBy>David Charles Williams (International Centre)</cp:lastModifiedBy>
  <cp:revision>5</cp:revision>
  <cp:lastPrinted>2017-01-19T12:04:41Z</cp:lastPrinted>
  <dcterms:created xsi:type="dcterms:W3CDTF">2017-01-19T12:02:17Z</dcterms:created>
  <dcterms:modified xsi:type="dcterms:W3CDTF">2017-01-19T12:05:47Z</dcterms:modified>
</cp:coreProperties>
</file>