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1"/>
  </p:sldMasterIdLst>
  <p:sldIdLst>
    <p:sldId id="256" r:id="rId2"/>
    <p:sldId id="263" r:id="rId3"/>
    <p:sldId id="264" r:id="rId4"/>
    <p:sldId id="257" r:id="rId5"/>
    <p:sldId id="281" r:id="rId6"/>
    <p:sldId id="262" r:id="rId7"/>
    <p:sldId id="258" r:id="rId8"/>
    <p:sldId id="328" r:id="rId9"/>
    <p:sldId id="260" r:id="rId10"/>
    <p:sldId id="334" r:id="rId11"/>
    <p:sldId id="259" r:id="rId12"/>
    <p:sldId id="331" r:id="rId13"/>
    <p:sldId id="332" r:id="rId14"/>
    <p:sldId id="261" r:id="rId15"/>
    <p:sldId id="278" r:id="rId16"/>
    <p:sldId id="311" r:id="rId17"/>
    <p:sldId id="312" r:id="rId18"/>
    <p:sldId id="313" r:id="rId19"/>
    <p:sldId id="314" r:id="rId20"/>
    <p:sldId id="315" r:id="rId21"/>
    <p:sldId id="317" r:id="rId22"/>
    <p:sldId id="318" r:id="rId23"/>
    <p:sldId id="316" r:id="rId24"/>
    <p:sldId id="319" r:id="rId25"/>
    <p:sldId id="320" r:id="rId26"/>
    <p:sldId id="321" r:id="rId27"/>
    <p:sldId id="322" r:id="rId28"/>
    <p:sldId id="323" r:id="rId29"/>
    <p:sldId id="324" r:id="rId30"/>
    <p:sldId id="325" r:id="rId31"/>
    <p:sldId id="326" r:id="rId32"/>
    <p:sldId id="327" r:id="rId33"/>
    <p:sldId id="329" r:id="rId34"/>
    <p:sldId id="330" r:id="rId35"/>
    <p:sldId id="333" r:id="rId3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1"/>
    <p:restoredTop sz="94665"/>
  </p:normalViewPr>
  <p:slideViewPr>
    <p:cSldViewPr snapToGrid="0" snapToObjects="1">
      <p:cViewPr varScale="1">
        <p:scale>
          <a:sx n="107" d="100"/>
          <a:sy n="107" d="100"/>
        </p:scale>
        <p:origin x="73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3CA55595-692E-A143-AAAA-905F99DBB092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11F7F06F-7D51-5F48-926F-F42687FE9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4635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55595-692E-A143-AAAA-905F99DBB092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F06F-7D51-5F48-926F-F42687FE9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007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55595-692E-A143-AAAA-905F99DBB092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F06F-7D51-5F48-926F-F42687FE9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256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55595-692E-A143-AAAA-905F99DBB092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F06F-7D51-5F48-926F-F42687FE9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088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55595-692E-A143-AAAA-905F99DBB092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F06F-7D51-5F48-926F-F42687FE9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2506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55595-692E-A143-AAAA-905F99DBB092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F06F-7D51-5F48-926F-F42687FE9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1763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55595-692E-A143-AAAA-905F99DBB092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F06F-7D51-5F48-926F-F42687FE9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42189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55595-692E-A143-AAAA-905F99DBB092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F06F-7D51-5F48-926F-F42687FE9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3133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55595-692E-A143-AAAA-905F99DBB092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F06F-7D51-5F48-926F-F42687FE9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728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55595-692E-A143-AAAA-905F99DBB092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F06F-7D51-5F48-926F-F42687FE9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5981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55595-692E-A143-AAAA-905F99DBB092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F06F-7D51-5F48-926F-F42687FE9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1729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55595-692E-A143-AAAA-905F99DBB092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F06F-7D51-5F48-926F-F42687FE9BEC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276284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55595-692E-A143-AAAA-905F99DBB092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F06F-7D51-5F48-926F-F42687FE9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8502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55595-692E-A143-AAAA-905F99DBB092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F06F-7D51-5F48-926F-F42687FE9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7919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55595-692E-A143-AAAA-905F99DBB092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F06F-7D51-5F48-926F-F42687FE9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0376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55595-692E-A143-AAAA-905F99DBB092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F06F-7D51-5F48-926F-F42687FE9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6427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55595-692E-A143-AAAA-905F99DBB092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F06F-7D51-5F48-926F-F42687FE9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0970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A55595-692E-A143-AAAA-905F99DBB092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F7F06F-7D51-5F48-926F-F42687FE9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21130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google.com/url?sa=i&amp;rct=j&amp;q=&amp;esrc=s&amp;source=images&amp;cd=&amp;ved=2ahUKEwjshvKUxevjAhVQxIUKHS4DBDYQjRx6BAgBEAQ&amp;url=http://memorize.com/femur-features/nilaguwa&amp;psig=AOvVaw15y7bdlVhhHQcvSiTwP8px&amp;ust=1565087964408398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emf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em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em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em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em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em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em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em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emf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emf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emf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emf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emf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emf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emf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emf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tiff"/><Relationship Id="rId2" Type="http://schemas.openxmlformats.org/officeDocument/2006/relationships/image" Target="../media/image42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tif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tiff"/><Relationship Id="rId2" Type="http://schemas.openxmlformats.org/officeDocument/2006/relationships/image" Target="../media/image45.tiff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02B6E-78A8-4E4E-B3C2-502F948642E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Hip Arthrokinematics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64599C-AB2C-4F4C-87BD-65368D38A9C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Tom Cresswell</a:t>
            </a:r>
          </a:p>
        </p:txBody>
      </p:sp>
    </p:spTree>
    <p:extLst>
      <p:ext uri="{BB962C8B-B14F-4D97-AF65-F5344CB8AC3E}">
        <p14:creationId xmlns:p14="http://schemas.microsoft.com/office/powerpoint/2010/main" val="26820505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A407F-E13A-1845-9E96-E8AD7BD81A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942629-9C8B-5441-9F0F-1DF17FD5AB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ROM</a:t>
            </a:r>
          </a:p>
          <a:p>
            <a:r>
              <a:rPr lang="en-GB" dirty="0"/>
              <a:t>Movements</a:t>
            </a:r>
          </a:p>
          <a:p>
            <a:r>
              <a:rPr lang="en-GB" dirty="0"/>
              <a:t>Functions</a:t>
            </a:r>
          </a:p>
          <a:p>
            <a:r>
              <a:rPr lang="en-GB" dirty="0"/>
              <a:t>Problems</a:t>
            </a:r>
          </a:p>
        </p:txBody>
      </p:sp>
    </p:spTree>
    <p:extLst>
      <p:ext uri="{BB962C8B-B14F-4D97-AF65-F5344CB8AC3E}">
        <p14:creationId xmlns:p14="http://schemas.microsoft.com/office/powerpoint/2010/main" val="41284928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7CCCAB-AAA0-8A48-81BC-0FD1BDA95B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B9281-1757-F541-9ECB-7C7B262BA0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understand how the hip moves.</a:t>
            </a:r>
          </a:p>
          <a:p>
            <a:r>
              <a:rPr lang="en-GB" dirty="0"/>
              <a:t>To understand how the hip aids in activities of daily living.</a:t>
            </a:r>
          </a:p>
          <a:p>
            <a:r>
              <a:rPr lang="en-GB" dirty="0"/>
              <a:t>To understand some problems causing movement issues at the hip.</a:t>
            </a:r>
          </a:p>
        </p:txBody>
      </p:sp>
    </p:spTree>
    <p:extLst>
      <p:ext uri="{BB962C8B-B14F-4D97-AF65-F5344CB8AC3E}">
        <p14:creationId xmlns:p14="http://schemas.microsoft.com/office/powerpoint/2010/main" val="21184017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EB8750-97CD-A94A-A373-F885885FF8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2" y="220756"/>
            <a:ext cx="9905998" cy="1478570"/>
          </a:xfrm>
        </p:spPr>
        <p:txBody>
          <a:bodyPr/>
          <a:lstStyle/>
          <a:p>
            <a:r>
              <a:rPr lang="en-GB" dirty="0"/>
              <a:t>Hip </a:t>
            </a:r>
            <a:r>
              <a:rPr lang="en-GB" dirty="0" err="1"/>
              <a:t>Roms</a:t>
            </a:r>
            <a:r>
              <a:rPr lang="en-GB" dirty="0"/>
              <a:t>, Movements &amp; ADL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0BAF2F8-3293-5E4E-8818-7C4ABEC62D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8048" y="1105972"/>
            <a:ext cx="4114800" cy="3683000"/>
          </a:xfrm>
          <a:prstGeom prst="rect">
            <a:avLst/>
          </a:prstGeom>
        </p:spPr>
      </p:pic>
      <p:pic>
        <p:nvPicPr>
          <p:cNvPr id="2050" name="Picture 2" descr="Range of Motion After a Joint Replacement: Milestones to Hit After Surgery">
            <a:extLst>
              <a:ext uri="{FF2B5EF4-FFF2-40B4-BE49-F238E27FC236}">
                <a16:creationId xmlns:a16="http://schemas.microsoft.com/office/drawing/2014/main" id="{FB316F3E-CB2F-3B4C-A864-964E951BF1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49" b="6090"/>
          <a:stretch/>
        </p:blipFill>
        <p:spPr bwMode="auto">
          <a:xfrm>
            <a:off x="1466850" y="1414462"/>
            <a:ext cx="3683000" cy="3243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44528EC-71BC-E343-9AF4-5078E6722F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1412" y="4882028"/>
            <a:ext cx="10363199" cy="1775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62588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1FFD4-C93F-4F67-BE86-E7460D6D04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0"/>
            <a:ext cx="9905998" cy="1478570"/>
          </a:xfrm>
        </p:spPr>
        <p:txBody>
          <a:bodyPr/>
          <a:lstStyle/>
          <a:p>
            <a:r>
              <a:rPr lang="en-GB" dirty="0"/>
              <a:t>Muscles of the hip / groups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1698FA3-7967-41CA-AFF5-C92C64B800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7156632"/>
              </p:ext>
            </p:extLst>
          </p:nvPr>
        </p:nvGraphicFramePr>
        <p:xfrm>
          <a:off x="1141413" y="1385515"/>
          <a:ext cx="9845424" cy="49382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81808">
                  <a:extLst>
                    <a:ext uri="{9D8B030D-6E8A-4147-A177-3AD203B41FA5}">
                      <a16:colId xmlns:a16="http://schemas.microsoft.com/office/drawing/2014/main" val="1261260274"/>
                    </a:ext>
                  </a:extLst>
                </a:gridCol>
                <a:gridCol w="3281808">
                  <a:extLst>
                    <a:ext uri="{9D8B030D-6E8A-4147-A177-3AD203B41FA5}">
                      <a16:colId xmlns:a16="http://schemas.microsoft.com/office/drawing/2014/main" val="1015914033"/>
                    </a:ext>
                  </a:extLst>
                </a:gridCol>
                <a:gridCol w="3281808">
                  <a:extLst>
                    <a:ext uri="{9D8B030D-6E8A-4147-A177-3AD203B41FA5}">
                      <a16:colId xmlns:a16="http://schemas.microsoft.com/office/drawing/2014/main" val="833610771"/>
                    </a:ext>
                  </a:extLst>
                </a:gridCol>
              </a:tblGrid>
              <a:tr h="2333563">
                <a:tc>
                  <a:txBody>
                    <a:bodyPr/>
                    <a:lstStyle/>
                    <a:p>
                      <a:pPr marL="68580" indent="0" algn="l">
                        <a:buNone/>
                      </a:pPr>
                      <a:r>
                        <a:rPr lang="en-GB" sz="2000" b="1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Extension</a:t>
                      </a:r>
                    </a:p>
                    <a:p>
                      <a:pPr marL="342900" lvl="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Gluteus maximus</a:t>
                      </a:r>
                    </a:p>
                    <a:p>
                      <a:pPr marL="342900" lvl="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Semimembranosus</a:t>
                      </a:r>
                    </a:p>
                    <a:p>
                      <a:pPr marL="342900" lvl="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Semitendinosus</a:t>
                      </a:r>
                    </a:p>
                    <a:p>
                      <a:pPr marL="342900" lvl="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Biceps femoris</a:t>
                      </a:r>
                    </a:p>
                    <a:p>
                      <a:pPr algn="l"/>
                      <a:endParaRPr lang="en-GB" sz="18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68580" indent="0" algn="l">
                        <a:buNone/>
                      </a:pPr>
                      <a:r>
                        <a:rPr lang="en-GB" sz="2000" b="1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Abduction</a:t>
                      </a:r>
                    </a:p>
                    <a:p>
                      <a:pPr marL="342900" lvl="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Gluteus medius </a:t>
                      </a:r>
                    </a:p>
                    <a:p>
                      <a:pPr marL="342900" lvl="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Gluteus </a:t>
                      </a:r>
                      <a:r>
                        <a:rPr lang="en-GB" sz="1800" b="0" dirty="0" err="1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minimus</a:t>
                      </a:r>
                      <a:endParaRPr lang="en-GB" sz="1600" dirty="0" err="1"/>
                    </a:p>
                    <a:p>
                      <a:pPr marL="342900" lvl="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Tensor fascia </a:t>
                      </a:r>
                      <a:r>
                        <a:rPr lang="en-GB" sz="1800" b="0" dirty="0" err="1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lata</a:t>
                      </a:r>
                      <a:endParaRPr lang="en-GB" sz="1800" b="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  <a:p>
                      <a:pPr marL="342900" lvl="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Gluteus maximus</a:t>
                      </a:r>
                    </a:p>
                    <a:p>
                      <a:pPr marL="342900" lvl="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Sartorius</a:t>
                      </a:r>
                    </a:p>
                    <a:p>
                      <a:pPr algn="l"/>
                      <a:endParaRPr lang="en-GB" sz="18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68580" indent="0" algn="l">
                        <a:buNone/>
                      </a:pPr>
                      <a:r>
                        <a:rPr lang="en-GB" sz="2000" b="1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Internal rotation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kern="1200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Gluteus </a:t>
                      </a:r>
                      <a:r>
                        <a:rPr lang="en-GB" sz="1800" b="0" kern="1200" dirty="0" err="1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medius</a:t>
                      </a:r>
                      <a:r>
                        <a:rPr lang="en-GB" sz="1800" b="0" kern="1200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(ant fibres)   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kern="1200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Gluteus </a:t>
                      </a:r>
                      <a:r>
                        <a:rPr lang="en-GB" sz="1800" b="0" kern="1200" dirty="0" err="1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minimus</a:t>
                      </a:r>
                      <a:r>
                        <a:rPr lang="en-GB" sz="1800" b="0" kern="1200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(ant fibres)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kern="1200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TFL</a:t>
                      </a:r>
                    </a:p>
                    <a:p>
                      <a:r>
                        <a:rPr lang="en-GB" sz="1800" b="0" kern="1200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     </a:t>
                      </a: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0388388"/>
                  </a:ext>
                </a:extLst>
              </a:tr>
              <a:tr h="2604656">
                <a:tc>
                  <a:txBody>
                    <a:bodyPr/>
                    <a:lstStyle/>
                    <a:p>
                      <a:pPr marL="68580" indent="0" algn="l">
                        <a:buNone/>
                      </a:pPr>
                      <a:r>
                        <a:rPr lang="en-GB" sz="2000" b="1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Flexion</a:t>
                      </a:r>
                    </a:p>
                    <a:p>
                      <a:pPr marL="342900" lvl="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Psoas major</a:t>
                      </a:r>
                    </a:p>
                    <a:p>
                      <a:pPr marL="342900" lvl="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Iliacus</a:t>
                      </a:r>
                    </a:p>
                    <a:p>
                      <a:pPr marL="342900" lvl="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Rectus femoris</a:t>
                      </a:r>
                    </a:p>
                    <a:p>
                      <a:pPr marL="342900" lvl="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Sartorius</a:t>
                      </a:r>
                    </a:p>
                    <a:p>
                      <a:pPr marL="342900" lvl="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Pectineus</a:t>
                      </a:r>
                    </a:p>
                    <a:p>
                      <a:pPr algn="l"/>
                      <a:endParaRPr lang="en-GB" sz="18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68580" indent="0" algn="l">
                        <a:buNone/>
                      </a:pPr>
                      <a:r>
                        <a:rPr lang="en-GB" sz="2000" b="1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Adduction</a:t>
                      </a:r>
                    </a:p>
                    <a:p>
                      <a:pPr marL="41148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Adductor longus       </a:t>
                      </a:r>
                    </a:p>
                    <a:p>
                      <a:pPr marL="34290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 Adductor magnus</a:t>
                      </a:r>
                    </a:p>
                    <a:p>
                      <a:pPr marL="342900" lvl="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 Adductor brevis</a:t>
                      </a:r>
                      <a:endParaRPr lang="en-GB" sz="1600" dirty="0"/>
                    </a:p>
                    <a:p>
                      <a:pPr marL="34290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 </a:t>
                      </a:r>
                      <a:r>
                        <a:rPr lang="en-GB" sz="1800" dirty="0" err="1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Gracilis</a:t>
                      </a:r>
                      <a:endParaRPr lang="en-GB" sz="18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  <a:p>
                      <a:pPr marL="34290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 Pectineus</a:t>
                      </a:r>
                    </a:p>
                    <a:p>
                      <a:pPr algn="l"/>
                      <a:endParaRPr lang="en-GB" sz="18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68580" indent="0" algn="l">
                        <a:buNone/>
                      </a:pPr>
                      <a:r>
                        <a:rPr lang="en-GB" sz="2000" b="1" dirty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External rotation</a:t>
                      </a:r>
                    </a:p>
                    <a:p>
                      <a:pPr marL="342900" lvl="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kern="1200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Gluteus maximus</a:t>
                      </a:r>
                    </a:p>
                    <a:p>
                      <a:pPr marL="342900" lvl="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kern="1200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Gluteus </a:t>
                      </a:r>
                      <a:r>
                        <a:rPr lang="en-GB" sz="1600" kern="1200" dirty="0" err="1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medius</a:t>
                      </a:r>
                      <a:r>
                        <a:rPr lang="en-GB" sz="1600" kern="1200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(post fibres)</a:t>
                      </a:r>
                    </a:p>
                    <a:p>
                      <a:pPr marL="342900" lvl="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kern="1200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Piriformis</a:t>
                      </a:r>
                    </a:p>
                    <a:p>
                      <a:pPr marL="342900" lvl="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kern="1200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Obturator Internus</a:t>
                      </a:r>
                    </a:p>
                    <a:p>
                      <a:pPr marL="342900" lvl="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kern="1200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Gemellus Superior</a:t>
                      </a:r>
                    </a:p>
                    <a:p>
                      <a:pPr marL="342900" lvl="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kern="1200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Gemellus Inferior</a:t>
                      </a:r>
                    </a:p>
                    <a:p>
                      <a:pPr marL="342900" lvl="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kern="1200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Quadratus Femoris</a:t>
                      </a:r>
                    </a:p>
                    <a:p>
                      <a:pPr marL="342900" lvl="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kern="1200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Obturator Externus</a:t>
                      </a: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170877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949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8855"/>
    </mc:Choice>
    <mc:Fallback xmlns="">
      <p:transition spd="slow" advTm="108855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D5C41-A44F-4049-AFC4-C931880872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Planes, Movements &amp; Muscles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BA4C8EA-6A5F-9C46-A18A-8896A38550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6750" y="1746250"/>
            <a:ext cx="10858500" cy="33655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621ABDD-C71C-A248-AEFB-4A5FECFD02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10415" y="6211094"/>
            <a:ext cx="3581585" cy="563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1177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FF83D-E81B-914B-A573-F8F8A2F5CC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00200"/>
            <a:ext cx="10577513" cy="4872038"/>
          </a:xfrm>
        </p:spPr>
        <p:txBody>
          <a:bodyPr>
            <a:normAutofit fontScale="92500" lnSpcReduction="20000"/>
          </a:bodyPr>
          <a:lstStyle/>
          <a:p>
            <a:r>
              <a:rPr lang="en-GB" sz="2000" dirty="0"/>
              <a:t>The ball and socket structure of the hip joint allows for six degrees of freedom around three axes of motion at the hip joint </a:t>
            </a:r>
            <a:r>
              <a:rPr lang="en-GB" sz="2000" dirty="0" err="1"/>
              <a:t>center</a:t>
            </a:r>
            <a:r>
              <a:rPr lang="en-GB" sz="2000" dirty="0"/>
              <a:t>. </a:t>
            </a:r>
          </a:p>
          <a:p>
            <a:r>
              <a:rPr lang="en-GB" sz="2000" dirty="0"/>
              <a:t>Although the hip is a relatively mobile joint, it is also incredibly stable because of its osseous architecture, joint articulation, and extensive surrounding soft tissue structures. </a:t>
            </a:r>
          </a:p>
          <a:p>
            <a:r>
              <a:rPr lang="en-GB" sz="2000" dirty="0"/>
              <a:t>Open chain activity of the hip joint is characterized by femoral-on-pelvic motion, whereas closed chain function often results in pelvic-on-femoral motion.</a:t>
            </a:r>
          </a:p>
          <a:p>
            <a:r>
              <a:rPr lang="en-GB" sz="2000" dirty="0"/>
              <a:t>Femoral-on-pelvic movement is considered open chain movement and pelvic-on-femoral movement as closed chain. </a:t>
            </a:r>
          </a:p>
          <a:p>
            <a:r>
              <a:rPr lang="en-GB" sz="2000" dirty="0"/>
              <a:t>The hip joint abides by the principles of the convex on concave and concave on convex rules. </a:t>
            </a:r>
          </a:p>
          <a:p>
            <a:r>
              <a:rPr lang="en-GB" sz="2000" dirty="0"/>
              <a:t>These principles state that when a convex surface (i.e., femoral head) moves on a concave surface (i.e., acetabulum), the motion between the joint surfaces occurs in the opposite directions. </a:t>
            </a:r>
          </a:p>
          <a:p>
            <a:r>
              <a:rPr lang="en-GB" sz="2000" dirty="0"/>
              <a:t>Conversely, when the concave surface of the acetabulum moves on a convex surface of the femoral head, the motions at the joint will occur in the same direction (i.e., closed chain hip motion).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46356FC-ECAE-F146-A6D1-29075B4ECA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746125"/>
            <a:ext cx="3581585" cy="563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73045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8676D-D634-4B82-81A5-32A68582AF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821" y="256051"/>
            <a:ext cx="9391130" cy="122398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2">
                    <a:lumMod val="60000"/>
                    <a:lumOff val="40000"/>
                  </a:schemeClr>
                </a:solidFill>
              </a:rPr>
              <a:t>Femoral neck angles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29E82ED-00ED-4B1C-BBDA-537ED4F6A5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75007" y="4097215"/>
            <a:ext cx="4462881" cy="25735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Angle of inclination: </a:t>
            </a:r>
          </a:p>
          <a:p>
            <a:pPr marL="0" indent="0">
              <a:buNone/>
            </a:pPr>
            <a:r>
              <a:rPr lang="en-GB" dirty="0"/>
              <a:t>N</a:t>
            </a:r>
            <a:r>
              <a:rPr lang="en-GB" sz="2000" dirty="0"/>
              <a:t>ormal value = 125 degrees</a:t>
            </a:r>
          </a:p>
          <a:p>
            <a:pPr marL="0" indent="0">
              <a:buNone/>
            </a:pPr>
            <a:endParaRPr lang="en-GB" sz="800" dirty="0"/>
          </a:p>
          <a:p>
            <a:pPr marL="0" indent="0">
              <a:buNone/>
            </a:pPr>
            <a:r>
              <a:rPr lang="en-GB" sz="2000" b="1" dirty="0"/>
              <a:t>Angle of torsion: </a:t>
            </a:r>
          </a:p>
          <a:p>
            <a:pPr marL="0" indent="0">
              <a:buNone/>
            </a:pPr>
            <a:r>
              <a:rPr lang="en-GB" sz="2000" dirty="0"/>
              <a:t>normal value = 15 degrees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Content Placeholder 3" descr="Image result for femur unlabelled">
            <a:hlinkClick r:id="rId2" tgtFrame="&quot;_blank&quot;"/>
            <a:extLst>
              <a:ext uri="{FF2B5EF4-FFF2-40B4-BE49-F238E27FC236}">
                <a16:creationId xmlns:a16="http://schemas.microsoft.com/office/drawing/2014/main" id="{2B213FF7-45F2-421C-BE3F-53FC50776F62}"/>
              </a:ext>
            </a:extLst>
          </p:cNvPr>
          <p:cNvPicPr>
            <a:picLocks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404"/>
          <a:stretch/>
        </p:blipFill>
        <p:spPr bwMode="auto">
          <a:xfrm>
            <a:off x="608681" y="1677972"/>
            <a:ext cx="4207197" cy="4655268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9" name="Content Placeholder 4">
            <a:extLst>
              <a:ext uri="{FF2B5EF4-FFF2-40B4-BE49-F238E27FC236}">
                <a16:creationId xmlns:a16="http://schemas.microsoft.com/office/drawing/2014/main" id="{0A73C02B-5693-4128-A6F3-CA6F004A12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75007" y="1677972"/>
            <a:ext cx="3922615" cy="202336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1AEF310-6933-4E3E-98C0-0102D2D028F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56751" y="1677973"/>
            <a:ext cx="2099456" cy="4561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9995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379"/>
    </mc:Choice>
    <mc:Fallback xmlns="">
      <p:transition spd="slow" advTm="42379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4B48A-7007-304D-A87E-48C7C5C917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Orientation of pelvis on 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DF711E-1469-794B-A61D-38021E2135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800225"/>
            <a:ext cx="9905999" cy="42291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bony structure and soft tissue support of the hip joint minimize translational motion of the femoral head on the acetabulum.</a:t>
            </a:r>
          </a:p>
          <a:p>
            <a:r>
              <a:rPr lang="en-GB" dirty="0"/>
              <a:t>The motion between the femur and acetabulum during the motions of hip flexion and extension occurs as a pure rotation around a medial-lateral axis that passes through the </a:t>
            </a:r>
            <a:r>
              <a:rPr lang="en-GB" dirty="0" err="1"/>
              <a:t>center</a:t>
            </a:r>
            <a:r>
              <a:rPr lang="en-GB" dirty="0"/>
              <a:t> of the femoral head. </a:t>
            </a:r>
          </a:p>
          <a:p>
            <a:r>
              <a:rPr lang="en-GB" dirty="0"/>
              <a:t>Open chain hip flexion causes a spin of the femoral head in the posterior, while an anterior pelvic tilt will cause an anteriorly directed rotation of both the femoral head and acetabulum. </a:t>
            </a:r>
          </a:p>
          <a:p>
            <a:r>
              <a:rPr lang="en-GB" dirty="0"/>
              <a:t>These motions occur in the opposite direction for open chain hip extension and a posterior pelvic tilt.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5454853-DB8D-644C-9361-A19C4495C3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10415" y="6211094"/>
            <a:ext cx="3581585" cy="563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68302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6C2997EE-0889-44C3-AC0D-18F26AC9A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 descr="Self-Therapy Tools Part Two: What, When, and How... — Prepared Athlete  Training &amp; Health">
            <a:extLst>
              <a:ext uri="{FF2B5EF4-FFF2-40B4-BE49-F238E27FC236}">
                <a16:creationId xmlns:a16="http://schemas.microsoft.com/office/drawing/2014/main" id="{FF5F3163-A696-5941-9183-E009E93B308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193" r="-3" b="26494"/>
          <a:stretch/>
        </p:blipFill>
        <p:spPr bwMode="auto">
          <a:xfrm>
            <a:off x="20" y="10"/>
            <a:ext cx="7215381" cy="2969294"/>
          </a:xfrm>
          <a:custGeom>
            <a:avLst/>
            <a:gdLst/>
            <a:ahLst/>
            <a:cxnLst/>
            <a:rect l="l" t="t" r="r" b="b"/>
            <a:pathLst>
              <a:path w="7215401" h="2969304">
                <a:moveTo>
                  <a:pt x="0" y="0"/>
                </a:moveTo>
                <a:lnTo>
                  <a:pt x="677334" y="0"/>
                </a:lnTo>
                <a:lnTo>
                  <a:pt x="1168036" y="0"/>
                </a:lnTo>
                <a:lnTo>
                  <a:pt x="1205499" y="0"/>
                </a:lnTo>
                <a:lnTo>
                  <a:pt x="1647632" y="0"/>
                </a:lnTo>
                <a:lnTo>
                  <a:pt x="7215401" y="0"/>
                </a:lnTo>
                <a:lnTo>
                  <a:pt x="5840224" y="2969304"/>
                </a:lnTo>
                <a:lnTo>
                  <a:pt x="0" y="296930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Exercises to Improve Hip Mobility | The Prehab Guys">
            <a:extLst>
              <a:ext uri="{FF2B5EF4-FFF2-40B4-BE49-F238E27FC236}">
                <a16:creationId xmlns:a16="http://schemas.microsoft.com/office/drawing/2014/main" id="{309330DE-5262-9D4B-84B0-3F441477606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06" b="19373"/>
          <a:stretch/>
        </p:blipFill>
        <p:spPr bwMode="auto">
          <a:xfrm>
            <a:off x="5622233" y="10"/>
            <a:ext cx="6569769" cy="3750724"/>
          </a:xfrm>
          <a:custGeom>
            <a:avLst/>
            <a:gdLst/>
            <a:ahLst/>
            <a:cxnLst/>
            <a:rect l="l" t="t" r="r" b="b"/>
            <a:pathLst>
              <a:path w="6569769" h="3750734">
                <a:moveTo>
                  <a:pt x="1738471" y="0"/>
                </a:moveTo>
                <a:lnTo>
                  <a:pt x="6569769" y="0"/>
                </a:lnTo>
                <a:lnTo>
                  <a:pt x="6569769" y="3750734"/>
                </a:lnTo>
                <a:lnTo>
                  <a:pt x="0" y="375073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The Hip Impingement Solution | Juggernaut Training Systems">
            <a:extLst>
              <a:ext uri="{FF2B5EF4-FFF2-40B4-BE49-F238E27FC236}">
                <a16:creationId xmlns:a16="http://schemas.microsoft.com/office/drawing/2014/main" id="{824C0B80-1D0C-F34C-ACF4-7C780E81F91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293" r="2" b="2"/>
          <a:stretch/>
        </p:blipFill>
        <p:spPr bwMode="auto">
          <a:xfrm>
            <a:off x="4182011" y="3887894"/>
            <a:ext cx="8009991" cy="2970106"/>
          </a:xfrm>
          <a:custGeom>
            <a:avLst/>
            <a:gdLst/>
            <a:ahLst/>
            <a:cxnLst/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Basic Hip Mobilization with Resistance Band | Momentum Physical Therapy of  New Paltz - YouTube">
            <a:extLst>
              <a:ext uri="{FF2B5EF4-FFF2-40B4-BE49-F238E27FC236}">
                <a16:creationId xmlns:a16="http://schemas.microsoft.com/office/drawing/2014/main" id="{46C1FE6C-E9E3-F34B-BE35-6EC851C61B5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892" b="-3"/>
          <a:stretch/>
        </p:blipFill>
        <p:spPr bwMode="auto">
          <a:xfrm>
            <a:off x="1" y="3106464"/>
            <a:ext cx="6209553" cy="3751536"/>
          </a:xfrm>
          <a:custGeom>
            <a:avLst/>
            <a:gdLst/>
            <a:ahLst/>
            <a:cxnLst/>
            <a:rect l="l" t="t" r="r" b="b"/>
            <a:pathLst>
              <a:path w="6209553" h="3751536">
                <a:moveTo>
                  <a:pt x="0" y="0"/>
                </a:moveTo>
                <a:lnTo>
                  <a:pt x="5776701" y="0"/>
                </a:lnTo>
                <a:lnTo>
                  <a:pt x="4041567" y="3746529"/>
                </a:lnTo>
                <a:lnTo>
                  <a:pt x="6209553" y="3746529"/>
                </a:lnTo>
                <a:lnTo>
                  <a:pt x="6209553" y="3746530"/>
                </a:lnTo>
                <a:lnTo>
                  <a:pt x="1647632" y="3746530"/>
                </a:lnTo>
                <a:lnTo>
                  <a:pt x="1647632" y="3751536"/>
                </a:lnTo>
                <a:lnTo>
                  <a:pt x="0" y="375153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73614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F7722-9534-AA4A-AAC5-B869D8093E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Trendelenburg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692F47-CE50-9545-A208-977F4DCE85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885706" cy="4351338"/>
          </a:xfrm>
        </p:spPr>
        <p:txBody>
          <a:bodyPr/>
          <a:lstStyle/>
          <a:p>
            <a:r>
              <a:rPr lang="en-GB" dirty="0"/>
              <a:t>Associated with weakness and poor motor control of the muscles of the lateral line.</a:t>
            </a:r>
          </a:p>
          <a:p>
            <a:r>
              <a:rPr lang="en-GB" dirty="0"/>
              <a:t>Frontal plane performance.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4A56E0-79EB-8544-9C59-13A0235259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7652" y="0"/>
            <a:ext cx="3439920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ED3FB37-79E7-D34E-98D5-E1CB1EBFBE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82942" y="100013"/>
            <a:ext cx="2976882" cy="6711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24766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C0E33-B5FD-954B-86D8-CA7A56DE5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72753"/>
            <a:ext cx="9905998" cy="1478570"/>
          </a:xfrm>
        </p:spPr>
        <p:txBody>
          <a:bodyPr/>
          <a:lstStyle/>
          <a:p>
            <a:r>
              <a:rPr lang="en-GB" dirty="0"/>
              <a:t>Positive Running (Joyce &amp; </a:t>
            </a:r>
            <a:r>
              <a:rPr lang="en-GB" dirty="0" err="1"/>
              <a:t>Lewindon</a:t>
            </a:r>
            <a:r>
              <a:rPr lang="en-GB" dirty="0"/>
              <a:t>, 2014)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20EE25-CB72-CA44-9D5B-51C43C6568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958344"/>
            <a:ext cx="2724022" cy="359727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4C62533-8FF5-614A-A01C-4075679A83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628" y="1651323"/>
            <a:ext cx="3410743" cy="255524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69592EC-8146-AC47-A227-056C3F8E10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94131" y="1614488"/>
            <a:ext cx="2997869" cy="425767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FC0FED5-3741-AF42-9037-663B13AA46F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24023" y="4222118"/>
            <a:ext cx="6688724" cy="2555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71578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ECE97D8-D47F-DE41-836E-667ACBD795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3291" y="1129311"/>
            <a:ext cx="7937500" cy="5651500"/>
          </a:xfrm>
          <a:prstGeom prst="rect">
            <a:avLst/>
          </a:prstGeom>
        </p:spPr>
      </p:pic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E54BD2BA-3576-3246-A8BA-EC31C7916372}"/>
              </a:ext>
            </a:extLst>
          </p:cNvPr>
          <p:cNvSpPr/>
          <p:nvPr/>
        </p:nvSpPr>
        <p:spPr>
          <a:xfrm>
            <a:off x="2018804" y="5628904"/>
            <a:ext cx="8146473" cy="605641"/>
          </a:xfrm>
          <a:prstGeom prst="round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8A43EB5-95EF-114B-A786-186F520A34A9}"/>
              </a:ext>
            </a:extLst>
          </p:cNvPr>
          <p:cNvSpPr txBox="1">
            <a:spLocks/>
          </p:cNvSpPr>
          <p:nvPr/>
        </p:nvSpPr>
        <p:spPr>
          <a:xfrm>
            <a:off x="125680" y="77189"/>
            <a:ext cx="10217728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Technique, Testing &amp; Training for Running (Joyce &amp; </a:t>
            </a:r>
            <a:r>
              <a:rPr lang="en-GB" dirty="0" err="1"/>
              <a:t>Lewindon</a:t>
            </a:r>
            <a:r>
              <a:rPr lang="en-GB" dirty="0"/>
              <a:t>, 2014)</a:t>
            </a:r>
          </a:p>
        </p:txBody>
      </p:sp>
    </p:spTree>
    <p:extLst>
      <p:ext uri="{BB962C8B-B14F-4D97-AF65-F5344CB8AC3E}">
        <p14:creationId xmlns:p14="http://schemas.microsoft.com/office/powerpoint/2010/main" val="7773324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ip dysplasia in dogs - PDSA">
            <a:extLst>
              <a:ext uri="{FF2B5EF4-FFF2-40B4-BE49-F238E27FC236}">
                <a16:creationId xmlns:a16="http://schemas.microsoft.com/office/drawing/2014/main" id="{633FA6F8-E23A-174D-A64C-F5E3381CC1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00" y="1663700"/>
            <a:ext cx="6997700" cy="43815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ip Dysplasia :: NEMDA ®">
            <a:extLst>
              <a:ext uri="{FF2B5EF4-FFF2-40B4-BE49-F238E27FC236}">
                <a16:creationId xmlns:a16="http://schemas.microsoft.com/office/drawing/2014/main" id="{DB0841AB-29C6-9C4E-B44E-42A6E0913B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1600" y="1663700"/>
            <a:ext cx="3771900" cy="43815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3BDDAB-8797-AE41-98DE-16761A2EE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 dirty="0">
                <a:latin typeface="+mj-lt"/>
                <a:ea typeface="+mj-ea"/>
                <a:cs typeface="+mj-cs"/>
              </a:rPr>
              <a:t>Hip Abnormalities</a:t>
            </a:r>
          </a:p>
        </p:txBody>
      </p:sp>
    </p:spTree>
    <p:extLst>
      <p:ext uri="{BB962C8B-B14F-4D97-AF65-F5344CB8AC3E}">
        <p14:creationId xmlns:p14="http://schemas.microsoft.com/office/powerpoint/2010/main" val="32983956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F8103-3A87-4668-90C4-7B6643BE91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118" y="713065"/>
            <a:ext cx="5767003" cy="471924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Hip impingement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889320F-D1AB-436C-94C5-2B1BF382B2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636967" y="1071563"/>
            <a:ext cx="5264396" cy="4528116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145398-E629-436F-BBC7-7B4E2DFD58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5780" y="1884784"/>
            <a:ext cx="4907901" cy="4140096"/>
          </a:xfrm>
        </p:spPr>
        <p:txBody>
          <a:bodyPr>
            <a:normAutofit/>
          </a:bodyPr>
          <a:lstStyle/>
          <a:p>
            <a:r>
              <a:rPr lang="en-GB" sz="2000" b="1" dirty="0"/>
              <a:t>Pincer impingement: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/>
              <a:t>Abnormal covering of head of femur</a:t>
            </a:r>
          </a:p>
          <a:p>
            <a:endParaRPr lang="en-GB" sz="800" dirty="0"/>
          </a:p>
          <a:p>
            <a:r>
              <a:rPr lang="en-GB" sz="2000" b="1" dirty="0"/>
              <a:t>Cam impingement: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/>
              <a:t>Abnormal shape of the femoral head</a:t>
            </a:r>
          </a:p>
        </p:txBody>
      </p:sp>
    </p:spTree>
    <p:extLst>
      <p:ext uri="{BB962C8B-B14F-4D97-AF65-F5344CB8AC3E}">
        <p14:creationId xmlns:p14="http://schemas.microsoft.com/office/powerpoint/2010/main" val="3902154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186"/>
    </mc:Choice>
    <mc:Fallback xmlns="">
      <p:transition spd="slow" advTm="46186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E3039-8059-644A-A9A5-D18CCA45D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0"/>
            <a:ext cx="9905998" cy="1478570"/>
          </a:xfrm>
        </p:spPr>
        <p:txBody>
          <a:bodyPr/>
          <a:lstStyle/>
          <a:p>
            <a:r>
              <a:rPr lang="en-GB" dirty="0" err="1"/>
              <a:t>Femoroacetabular</a:t>
            </a:r>
            <a:r>
              <a:rPr lang="en-GB" dirty="0"/>
              <a:t> Impingement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DDCEEE-440C-2E45-AB4C-62731CD916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9894"/>
          <a:stretch/>
        </p:blipFill>
        <p:spPr>
          <a:xfrm>
            <a:off x="1364343" y="1152983"/>
            <a:ext cx="9144000" cy="5493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895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071"/>
    </mc:Choice>
    <mc:Fallback xmlns="">
      <p:transition spd="slow" advTm="45071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A4634BD-87D8-C846-9E3F-1142E1F20E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3444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96"/>
    </mc:Choice>
    <mc:Fallback xmlns="">
      <p:transition spd="slow" advTm="2796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C8E8AF7-E5CA-0943-A4A6-86323F795F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265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25"/>
    </mc:Choice>
    <mc:Fallback xmlns="">
      <p:transition spd="slow" advTm="1525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D302AF2-F990-3D40-9FEB-1C4782986A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8254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83"/>
    </mc:Choice>
    <mc:Fallback xmlns="">
      <p:transition spd="slow" advTm="2383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157302-B737-C949-A2F0-3B416EB4B9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4034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42"/>
    </mc:Choice>
    <mc:Fallback xmlns="">
      <p:transition spd="slow" advTm="3342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F0627EE-5291-D048-A5A8-59524CF0F9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6087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262"/>
    </mc:Choice>
    <mc:Fallback xmlns="">
      <p:transition spd="slow" advTm="17262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367C4F0-A300-804A-9E1E-F4D2322FBB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878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69"/>
    </mc:Choice>
    <mc:Fallback xmlns="">
      <p:transition spd="slow" advTm="1369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F43E03B-ADB3-E54F-8A1B-7B2509E569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6435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85"/>
    </mc:Choice>
    <mc:Fallback xmlns="">
      <p:transition spd="slow" advTm="1685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, circle&#10;&#10;Description automatically generated">
            <a:extLst>
              <a:ext uri="{FF2B5EF4-FFF2-40B4-BE49-F238E27FC236}">
                <a16:creationId xmlns:a16="http://schemas.microsoft.com/office/drawing/2014/main" id="{F8916367-1F3E-1C44-9873-718B257B0B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8733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16"/>
    </mc:Choice>
    <mc:Fallback xmlns="">
      <p:transition spd="slow" advTm="5516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272647C-7F71-984D-B364-8C1349373A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7755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67"/>
    </mc:Choice>
    <mc:Fallback xmlns="">
      <p:transition spd="slow" advTm="2067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58E841C-19AA-4943-BBE2-8AE37B650A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648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21"/>
    </mc:Choice>
    <mc:Fallback xmlns="">
      <p:transition spd="slow" advTm="1121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6AD4313-BC80-C94A-8F8D-3FD9F31D63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4487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13"/>
    </mc:Choice>
    <mc:Fallback xmlns="">
      <p:transition spd="slow" advTm="6213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643DE61-38C0-CD4A-9641-8E0DA7FA4D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5921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31"/>
    </mc:Choice>
    <mc:Fallback xmlns="">
      <p:transition spd="slow" advTm="7831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4DA125E-3B3E-D446-B274-E9CCE308AE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0800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63"/>
    </mc:Choice>
    <mc:Fallback xmlns="">
      <p:transition spd="slow" advTm="1863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E2592D5-59FF-0445-AC83-CEA7C30BF6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7010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03"/>
    </mc:Choice>
    <mc:Fallback xmlns="">
      <p:transition spd="slow" advTm="1603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7953591-8720-4841-A9DF-DDE42CABF9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3298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26"/>
    </mc:Choice>
    <mc:Fallback xmlns="">
      <p:transition spd="slow" advTm="1526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808A3E2-53EE-8641-81E2-0E5CC92376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9052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39"/>
    </mc:Choice>
    <mc:Fallback xmlns="">
      <p:transition spd="slow" advTm="3939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able&#10;&#10;Description automatically generated">
            <a:extLst>
              <a:ext uri="{FF2B5EF4-FFF2-40B4-BE49-F238E27FC236}">
                <a16:creationId xmlns:a16="http://schemas.microsoft.com/office/drawing/2014/main" id="{D17A69DB-20E7-D44E-9DBE-0D10C6E5C0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0000"/>
          <a:stretch/>
        </p:blipFill>
        <p:spPr>
          <a:xfrm>
            <a:off x="929434" y="650497"/>
            <a:ext cx="5833576" cy="5571066"/>
          </a:xfrm>
          <a:prstGeom prst="rect">
            <a:avLst/>
          </a:prstGeom>
        </p:spPr>
      </p:pic>
      <p:pic>
        <p:nvPicPr>
          <p:cNvPr id="5" name="Picture 4" descr="Table&#10;&#10;Description automatically generated">
            <a:extLst>
              <a:ext uri="{FF2B5EF4-FFF2-40B4-BE49-F238E27FC236}">
                <a16:creationId xmlns:a16="http://schemas.microsoft.com/office/drawing/2014/main" id="{72988F17-76F2-C445-8594-74233D8194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2025" y="1158490"/>
            <a:ext cx="4568793" cy="1713297"/>
          </a:xfrm>
          <a:prstGeom prst="rect">
            <a:avLst/>
          </a:prstGeom>
        </p:spPr>
      </p:pic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3C453901-F3AC-F645-A372-987C6FDCD0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72301" y="4526704"/>
            <a:ext cx="4578518" cy="789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589088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ext&#10;&#10;Description automatically generated">
            <a:extLst>
              <a:ext uri="{FF2B5EF4-FFF2-40B4-BE49-F238E27FC236}">
                <a16:creationId xmlns:a16="http://schemas.microsoft.com/office/drawing/2014/main" id="{4FCC9810-EBDA-5A41-82F0-9D633011FB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2424" y="493713"/>
            <a:ext cx="9472418" cy="2935287"/>
          </a:xfrm>
          <a:prstGeom prst="rect">
            <a:avLst/>
          </a:prstGeom>
        </p:spPr>
      </p:pic>
      <p:pic>
        <p:nvPicPr>
          <p:cNvPr id="3" name="Picture 2" descr="Table&#10;&#10;Description automatically generated">
            <a:extLst>
              <a:ext uri="{FF2B5EF4-FFF2-40B4-BE49-F238E27FC236}">
                <a16:creationId xmlns:a16="http://schemas.microsoft.com/office/drawing/2014/main" id="{61D05F7A-010B-E94E-BC3A-803D0B9852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2424" y="3552441"/>
            <a:ext cx="9472418" cy="2976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057499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9A39A-4EDF-624B-BFDF-EE059E56E9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Anyone still there?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8B4ADB-EA4D-C849-B2C0-9D046A02AF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92533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534</Words>
  <Application>Microsoft Macintosh PowerPoint</Application>
  <PresentationFormat>Widescreen</PresentationFormat>
  <Paragraphs>86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9" baseType="lpstr">
      <vt:lpstr>Arial</vt:lpstr>
      <vt:lpstr>Tw Cen MT</vt:lpstr>
      <vt:lpstr>Wingdings</vt:lpstr>
      <vt:lpstr>Circuit</vt:lpstr>
      <vt:lpstr>Hip Arthrokinematics</vt:lpstr>
      <vt:lpstr>Overview</vt:lpstr>
      <vt:lpstr>Objectives</vt:lpstr>
      <vt:lpstr>Hip Roms, Movements &amp; ADL</vt:lpstr>
      <vt:lpstr>Muscles of the hip / groups</vt:lpstr>
      <vt:lpstr>Planes, Movements &amp; Muscles</vt:lpstr>
      <vt:lpstr>PowerPoint Presentation</vt:lpstr>
      <vt:lpstr>Femoral neck angles</vt:lpstr>
      <vt:lpstr>Orientation of pelvis on hip</vt:lpstr>
      <vt:lpstr>PowerPoint Presentation</vt:lpstr>
      <vt:lpstr>Trendelenburg</vt:lpstr>
      <vt:lpstr>Positive Running (Joyce &amp; Lewindon, 2014)</vt:lpstr>
      <vt:lpstr>PowerPoint Presentation</vt:lpstr>
      <vt:lpstr>Hip Abnormalities</vt:lpstr>
      <vt:lpstr>Hip impingement</vt:lpstr>
      <vt:lpstr>Femoroacetabular Impingement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Anyone still there?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Hip Arthrokinematics</dc:title>
  <dc:creator>Thomas Cresswell</dc:creator>
  <cp:lastModifiedBy>Thomas Cresswell</cp:lastModifiedBy>
  <cp:revision>1</cp:revision>
  <dcterms:created xsi:type="dcterms:W3CDTF">2020-10-21T08:12:39Z</dcterms:created>
  <dcterms:modified xsi:type="dcterms:W3CDTF">2020-10-21T08:13:06Z</dcterms:modified>
</cp:coreProperties>
</file>