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96" r:id="rId2"/>
    <p:sldId id="256" r:id="rId3"/>
    <p:sldId id="259" r:id="rId4"/>
    <p:sldId id="260" r:id="rId5"/>
    <p:sldId id="261" r:id="rId6"/>
    <p:sldId id="318" r:id="rId7"/>
    <p:sldId id="267" r:id="rId8"/>
    <p:sldId id="268" r:id="rId9"/>
    <p:sldId id="319" r:id="rId10"/>
    <p:sldId id="295" r:id="rId11"/>
    <p:sldId id="272" r:id="rId12"/>
    <p:sldId id="273"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40EA20-B5BD-4617-B831-E2581FE06823}" v="5" dt="2023-05-14T12:05:07.1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C7F5A-DA29-45DC-97C0-873AF616B820}" type="datetimeFigureOut">
              <a:rPr lang="en-GB" smtClean="0"/>
              <a:t>17/05/2023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AED373-0837-48EC-A0D9-F41199A828BF}" type="slidenum">
              <a:rPr lang="en-GB" smtClean="0"/>
              <a:t>‹#›</a:t>
            </a:fld>
            <a:endParaRPr lang="en-GB"/>
          </a:p>
        </p:txBody>
      </p:sp>
    </p:spTree>
    <p:extLst>
      <p:ext uri="{BB962C8B-B14F-4D97-AF65-F5344CB8AC3E}">
        <p14:creationId xmlns:p14="http://schemas.microsoft.com/office/powerpoint/2010/main" val="3826683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10018-9930-4EF9-9CD2-4DA0BD9CB1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075EE8-EE4E-484C-B4EB-BCD1FC3A4F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388185-E5E2-4321-9578-A6886F18BF08}"/>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5" name="Footer Placeholder 4">
            <a:extLst>
              <a:ext uri="{FF2B5EF4-FFF2-40B4-BE49-F238E27FC236}">
                <a16:creationId xmlns:a16="http://schemas.microsoft.com/office/drawing/2014/main" id="{ECC84520-6F9D-4F0F-8439-1FB467AEE0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A817C-77D3-4F39-9AA7-724871BF653A}"/>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39988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2974-2DB6-4C1B-836A-E041CC9988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BAFD8E-83C7-4283-AAC1-B9E287D9D5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57B341-215F-4BEB-9F41-061F50A50BE1}"/>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5" name="Footer Placeholder 4">
            <a:extLst>
              <a:ext uri="{FF2B5EF4-FFF2-40B4-BE49-F238E27FC236}">
                <a16:creationId xmlns:a16="http://schemas.microsoft.com/office/drawing/2014/main" id="{0ABB313D-D75F-4AAB-8D23-C2F7CE0E4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5D4918-2167-435E-9F24-10D8855175E4}"/>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1153465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B0CA2-C20E-4C29-AD86-FD4ADB606E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937CE3-E8B3-4A0E-8E0D-783B6709F2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3C9254-463A-42D8-9BC5-EC68442EC31D}"/>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5" name="Footer Placeholder 4">
            <a:extLst>
              <a:ext uri="{FF2B5EF4-FFF2-40B4-BE49-F238E27FC236}">
                <a16:creationId xmlns:a16="http://schemas.microsoft.com/office/drawing/2014/main" id="{23913F72-FFC8-4C7A-B68E-3852BD52AB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E421C6-0503-495C-83D0-23329FB1DD1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740156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4A9B-5403-457D-ABC4-F92AAB5565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E0BA19-A049-4465-A3BC-7538354CCA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8FDDDC-ACD8-4323-9D97-A1C661104D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3D1516-7728-4A21-98E9-785A8FD19581}"/>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6" name="Footer Placeholder 5">
            <a:extLst>
              <a:ext uri="{FF2B5EF4-FFF2-40B4-BE49-F238E27FC236}">
                <a16:creationId xmlns:a16="http://schemas.microsoft.com/office/drawing/2014/main" id="{F380C066-B1A3-46E8-8CA4-B06C035C21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F21CC6-8219-42B8-949C-B5E55EF702C7}"/>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731317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38868-E78B-45C7-A1AE-7940849E5E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D015F4-9639-4FB5-BC2F-1A2FA72D60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845557-D3CD-4F9F-8F86-FDFECAD5C9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9A64AA-E305-49DA-AD85-D43C9B25C1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8A7E21-4824-4A0E-8102-6714D678E1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B45497-AE58-42CC-A13B-D3778674FDFC}"/>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8" name="Footer Placeholder 7">
            <a:extLst>
              <a:ext uri="{FF2B5EF4-FFF2-40B4-BE49-F238E27FC236}">
                <a16:creationId xmlns:a16="http://schemas.microsoft.com/office/drawing/2014/main" id="{FB801B50-26CE-4032-B343-1EEF34CBF9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B07639-4917-4B3C-AF5E-0CFEF28D8EAF}"/>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3186277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41632-B4CD-4D24-BD62-B328288BE0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AC273D-4222-48B5-BADE-A0C34797DC26}"/>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4" name="Footer Placeholder 3">
            <a:extLst>
              <a:ext uri="{FF2B5EF4-FFF2-40B4-BE49-F238E27FC236}">
                <a16:creationId xmlns:a16="http://schemas.microsoft.com/office/drawing/2014/main" id="{D54C8CFF-5962-49E5-890E-D78E2D8F87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13057F-C735-4F3A-BF1F-A4C21954EBF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3509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E857E-8422-4D43-BD4E-C7BCBBB08E31}"/>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3" name="Footer Placeholder 2">
            <a:extLst>
              <a:ext uri="{FF2B5EF4-FFF2-40B4-BE49-F238E27FC236}">
                <a16:creationId xmlns:a16="http://schemas.microsoft.com/office/drawing/2014/main" id="{153D46B3-6980-4363-87D8-C115FFED09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B15F27-EC69-4143-98D0-300B63B3A324}"/>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51129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23B64-EE7D-478A-9C63-B83A440DAA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AE0011-A30F-4150-AE9C-FBA1CA1B08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DBFD2E-58AC-4699-8F38-83975D8D92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4E9A3B-4ADD-4989-A8F2-8857B17AB3FE}"/>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6" name="Footer Placeholder 5">
            <a:extLst>
              <a:ext uri="{FF2B5EF4-FFF2-40B4-BE49-F238E27FC236}">
                <a16:creationId xmlns:a16="http://schemas.microsoft.com/office/drawing/2014/main" id="{A5069EA2-040B-483C-A6CD-147017A8CC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9BE9F4-3BAB-4E09-8A9A-E5030DC0C403}"/>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1917027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4CDE5-1878-4B5E-A237-859E33E439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762370-E6DD-4A10-80B2-EBFE84819C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BA684C-6021-48B3-B64A-20CF9CFB9D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A4B654-3338-46DC-85AF-79B32E1E1889}"/>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6" name="Footer Placeholder 5">
            <a:extLst>
              <a:ext uri="{FF2B5EF4-FFF2-40B4-BE49-F238E27FC236}">
                <a16:creationId xmlns:a16="http://schemas.microsoft.com/office/drawing/2014/main" id="{BF01BF54-6F34-458A-B891-5FC96526B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B11B7-59DE-4118-A002-684628B45FAF}"/>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4263839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87AAE-363E-4E12-834D-5D7237FD5E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501983-A779-40E7-8362-05DAF9DF55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32F7C-4CB0-4443-8E9A-CC4F3155A9A2}"/>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5" name="Footer Placeholder 4">
            <a:extLst>
              <a:ext uri="{FF2B5EF4-FFF2-40B4-BE49-F238E27FC236}">
                <a16:creationId xmlns:a16="http://schemas.microsoft.com/office/drawing/2014/main" id="{0EE90ACB-3178-4ACF-B566-C3D23545D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1A8794-C041-4618-B72F-D9E3D59FA12B}"/>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2647508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098F58-6528-4E8C-9692-C0979D634A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C48C7-5BD9-4572-9CD4-0D12850B99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04220-ACB1-48BE-B70A-CD9EB653F39C}"/>
              </a:ext>
            </a:extLst>
          </p:cNvPr>
          <p:cNvSpPr>
            <a:spLocks noGrp="1"/>
          </p:cNvSpPr>
          <p:nvPr>
            <p:ph type="dt" sz="half" idx="10"/>
          </p:nvPr>
        </p:nvSpPr>
        <p:spPr/>
        <p:txBody>
          <a:bodyPr/>
          <a:lstStyle/>
          <a:p>
            <a:fld id="{334021D9-5473-44DF-B7CE-D72BA8A2DF24}" type="datetimeFigureOut">
              <a:rPr lang="en-GB" smtClean="0"/>
              <a:t>17/05/2023</a:t>
            </a:fld>
            <a:endParaRPr lang="en-GB"/>
          </a:p>
        </p:txBody>
      </p:sp>
      <p:sp>
        <p:nvSpPr>
          <p:cNvPr id="5" name="Footer Placeholder 4">
            <a:extLst>
              <a:ext uri="{FF2B5EF4-FFF2-40B4-BE49-F238E27FC236}">
                <a16:creationId xmlns:a16="http://schemas.microsoft.com/office/drawing/2014/main" id="{0734FDC2-5E4F-4752-ACA5-42D3651E51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29B00-C37D-46BF-92E2-C6B99ED53E07}"/>
              </a:ext>
            </a:extLst>
          </p:cNvPr>
          <p:cNvSpPr>
            <a:spLocks noGrp="1"/>
          </p:cNvSpPr>
          <p:nvPr>
            <p:ph type="sldNum" sz="quarter" idx="12"/>
          </p:nvPr>
        </p:nvSpPr>
        <p:spPr/>
        <p:txBody>
          <a:bodyPr/>
          <a:lstStyle/>
          <a:p>
            <a:fld id="{B0A65722-8E8A-4D78-900C-998FD06696DA}" type="slidenum">
              <a:rPr lang="en-GB" smtClean="0"/>
              <a:t>‹#›</a:t>
            </a:fld>
            <a:endParaRPr lang="en-GB"/>
          </a:p>
        </p:txBody>
      </p:sp>
    </p:spTree>
    <p:extLst>
      <p:ext uri="{BB962C8B-B14F-4D97-AF65-F5344CB8AC3E}">
        <p14:creationId xmlns:p14="http://schemas.microsoft.com/office/powerpoint/2010/main" val="526278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942E9A-7437-4141-B8AD-839A7DD396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B3DF9D-7B3C-4BD0-A13C-001AF6B9ED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249B26-5764-4824-B8F5-802C4610E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4021D9-5473-44DF-B7CE-D72BA8A2DF24}" type="datetimeFigureOut">
              <a:rPr lang="en-GB" smtClean="0"/>
              <a:t>17/05/2023</a:t>
            </a:fld>
            <a:endParaRPr lang="en-GB"/>
          </a:p>
        </p:txBody>
      </p:sp>
      <p:sp>
        <p:nvSpPr>
          <p:cNvPr id="5" name="Footer Placeholder 4">
            <a:extLst>
              <a:ext uri="{FF2B5EF4-FFF2-40B4-BE49-F238E27FC236}">
                <a16:creationId xmlns:a16="http://schemas.microsoft.com/office/drawing/2014/main" id="{FEA225A7-0A94-4440-9CEC-8F1BCE89F3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10112D-8853-4BC8-9CAC-141D629531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65722-8E8A-4D78-900C-998FD06696DA}" type="slidenum">
              <a:rPr lang="en-GB" smtClean="0"/>
              <a:t>‹#›</a:t>
            </a:fld>
            <a:endParaRPr lang="en-GB"/>
          </a:p>
        </p:txBody>
      </p:sp>
    </p:spTree>
    <p:extLst>
      <p:ext uri="{BB962C8B-B14F-4D97-AF65-F5344CB8AC3E}">
        <p14:creationId xmlns:p14="http://schemas.microsoft.com/office/powerpoint/2010/main" val="1727956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773E-77A1-464C-A902-3F02153F00FE}"/>
              </a:ext>
            </a:extLst>
          </p:cNvPr>
          <p:cNvSpPr>
            <a:spLocks noGrp="1"/>
          </p:cNvSpPr>
          <p:nvPr>
            <p:ph type="ctrTitle"/>
          </p:nvPr>
        </p:nvSpPr>
        <p:spPr/>
        <p:txBody>
          <a:bodyPr/>
          <a:lstStyle/>
          <a:p>
            <a:r>
              <a:rPr lang="en-GB" dirty="0"/>
              <a:t>Strategic Models Lecture 5</a:t>
            </a:r>
          </a:p>
        </p:txBody>
      </p:sp>
      <p:sp>
        <p:nvSpPr>
          <p:cNvPr id="3" name="Subtitle 2">
            <a:extLst>
              <a:ext uri="{FF2B5EF4-FFF2-40B4-BE49-F238E27FC236}">
                <a16:creationId xmlns:a16="http://schemas.microsoft.com/office/drawing/2014/main" id="{B9300603-C484-4365-B11B-AB5A7F8B3F1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60852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B459F1C8-C535-410C-B4F6-9A472BBBD3E0}"/>
              </a:ext>
            </a:extLst>
          </p:cNvPr>
          <p:cNvSpPr>
            <a:spLocks noGrp="1" noChangeArrowheads="1"/>
          </p:cNvSpPr>
          <p:nvPr>
            <p:ph type="title"/>
          </p:nvPr>
        </p:nvSpPr>
        <p:spPr/>
        <p:txBody>
          <a:bodyPr/>
          <a:lstStyle/>
          <a:p>
            <a:pPr eaLnBrk="1" hangingPunct="1"/>
            <a:r>
              <a:rPr lang="en-GB" altLang="en-US" sz="2400" dirty="0"/>
              <a:t>THE USES AND</a:t>
            </a:r>
            <a:br>
              <a:rPr lang="en-GB" altLang="en-US" sz="2400" dirty="0"/>
            </a:br>
            <a:r>
              <a:rPr lang="en-GB" altLang="en-US" sz="2400" dirty="0"/>
              <a:t> VALUE OF STRATEGY</a:t>
            </a:r>
            <a:br>
              <a:rPr lang="en-GB" altLang="en-US" sz="2400" dirty="0"/>
            </a:br>
            <a:r>
              <a:rPr lang="en-GB" altLang="en-US" sz="2400" dirty="0"/>
              <a:t>RECAP</a:t>
            </a:r>
          </a:p>
        </p:txBody>
      </p:sp>
      <p:sp>
        <p:nvSpPr>
          <p:cNvPr id="2051" name="Rectangle 3">
            <a:extLst>
              <a:ext uri="{FF2B5EF4-FFF2-40B4-BE49-F238E27FC236}">
                <a16:creationId xmlns:a16="http://schemas.microsoft.com/office/drawing/2014/main" id="{06DAF2E4-33A2-41B0-AF09-A80F532EB91E}"/>
              </a:ext>
            </a:extLst>
          </p:cNvPr>
          <p:cNvSpPr>
            <a:spLocks noGrp="1" noChangeArrowheads="1"/>
          </p:cNvSpPr>
          <p:nvPr>
            <p:ph type="body" idx="1"/>
          </p:nvPr>
        </p:nvSpPr>
        <p:spPr/>
        <p:txBody>
          <a:bodyPr/>
          <a:lstStyle/>
          <a:p>
            <a:pPr eaLnBrk="1" hangingPunct="1">
              <a:lnSpc>
                <a:spcPct val="90000"/>
              </a:lnSpc>
            </a:pPr>
            <a:r>
              <a:rPr lang="en-GB" altLang="en-US" sz="2400" dirty="0"/>
              <a:t>Assists in the formulation of goals &amp; objectives</a:t>
            </a:r>
          </a:p>
          <a:p>
            <a:pPr eaLnBrk="1" hangingPunct="1">
              <a:lnSpc>
                <a:spcPct val="90000"/>
              </a:lnSpc>
            </a:pPr>
            <a:r>
              <a:rPr lang="en-GB" altLang="en-US" sz="2400" dirty="0"/>
              <a:t>A form of management control- operations level (budgets and targets)</a:t>
            </a:r>
          </a:p>
          <a:p>
            <a:pPr eaLnBrk="1" hangingPunct="1">
              <a:lnSpc>
                <a:spcPct val="90000"/>
              </a:lnSpc>
            </a:pPr>
            <a:r>
              <a:rPr lang="en-GB" altLang="en-US" sz="2400" dirty="0"/>
              <a:t>Assists in the process of allocating resources</a:t>
            </a:r>
          </a:p>
          <a:p>
            <a:pPr eaLnBrk="1" hangingPunct="1">
              <a:lnSpc>
                <a:spcPct val="90000"/>
              </a:lnSpc>
            </a:pPr>
            <a:r>
              <a:rPr lang="en-GB" altLang="en-US" sz="2400" dirty="0"/>
              <a:t>Identification of key strategic issues in the future</a:t>
            </a:r>
          </a:p>
          <a:p>
            <a:pPr eaLnBrk="1" hangingPunct="1">
              <a:lnSpc>
                <a:spcPct val="90000"/>
              </a:lnSpc>
            </a:pPr>
            <a:r>
              <a:rPr lang="en-GB" altLang="en-US" sz="2400" dirty="0"/>
              <a:t>Integrating power of strategy ‘corporate culture’</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0-#ppt_w/2"/>
                                          </p:val>
                                        </p:tav>
                                        <p:tav tm="100000">
                                          <p:val>
                                            <p:strVal val="#ppt_x"/>
                                          </p:val>
                                        </p:tav>
                                      </p:tavLst>
                                    </p:anim>
                                    <p:anim calcmode="lin" valueType="num">
                                      <p:cBhvr additive="base">
                                        <p:cTn id="8" dur="500" fill="hold"/>
                                        <p:tgtEl>
                                          <p:spTgt spid="205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51">
                                            <p:txEl>
                                              <p:pRg st="1" end="1"/>
                                            </p:txEl>
                                          </p:spTgt>
                                        </p:tgtEl>
                                        <p:attrNameLst>
                                          <p:attrName>style.visibility</p:attrName>
                                        </p:attrNameLst>
                                      </p:cBhvr>
                                      <p:to>
                                        <p:strVal val="visible"/>
                                      </p:to>
                                    </p:set>
                                    <p:anim calcmode="lin" valueType="num">
                                      <p:cBhvr additive="base">
                                        <p:cTn id="19" dur="500" fill="hold"/>
                                        <p:tgtEl>
                                          <p:spTgt spid="205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0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51">
                                            <p:txEl>
                                              <p:pRg st="2" end="2"/>
                                            </p:txEl>
                                          </p:spTgt>
                                        </p:tgtEl>
                                        <p:attrNameLst>
                                          <p:attrName>style.visibility</p:attrName>
                                        </p:attrNameLst>
                                      </p:cBhvr>
                                      <p:to>
                                        <p:strVal val="visible"/>
                                      </p:to>
                                    </p:set>
                                    <p:anim calcmode="lin" valueType="num">
                                      <p:cBhvr additive="base">
                                        <p:cTn id="25" dur="500" fill="hold"/>
                                        <p:tgtEl>
                                          <p:spTgt spid="205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05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51">
                                            <p:txEl>
                                              <p:pRg st="3" end="3"/>
                                            </p:txEl>
                                          </p:spTgt>
                                        </p:tgtEl>
                                        <p:attrNameLst>
                                          <p:attrName>style.visibility</p:attrName>
                                        </p:attrNameLst>
                                      </p:cBhvr>
                                      <p:to>
                                        <p:strVal val="visible"/>
                                      </p:to>
                                    </p:set>
                                    <p:anim calcmode="lin" valueType="num">
                                      <p:cBhvr additive="base">
                                        <p:cTn id="31" dur="500" fill="hold"/>
                                        <p:tgtEl>
                                          <p:spTgt spid="205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05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051">
                                            <p:txEl>
                                              <p:pRg st="4" end="4"/>
                                            </p:txEl>
                                          </p:spTgt>
                                        </p:tgtEl>
                                        <p:attrNameLst>
                                          <p:attrName>style.visibility</p:attrName>
                                        </p:attrNameLst>
                                      </p:cBhvr>
                                      <p:to>
                                        <p:strVal val="visible"/>
                                      </p:to>
                                    </p:set>
                                    <p:anim calcmode="lin" valueType="num">
                                      <p:cBhvr additive="base">
                                        <p:cTn id="37" dur="500" fill="hold"/>
                                        <p:tgtEl>
                                          <p:spTgt spid="205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05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autoUpdateAnimBg="0"/>
      <p:bldP spid="205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A75591C-21BD-43BB-B684-7E53E8205AB9}"/>
              </a:ext>
            </a:extLst>
          </p:cNvPr>
          <p:cNvSpPr>
            <a:spLocks noGrp="1" noChangeArrowheads="1"/>
          </p:cNvSpPr>
          <p:nvPr>
            <p:ph type="title"/>
          </p:nvPr>
        </p:nvSpPr>
        <p:spPr/>
        <p:txBody>
          <a:bodyPr/>
          <a:lstStyle/>
          <a:p>
            <a:pPr eaLnBrk="1" hangingPunct="1"/>
            <a:r>
              <a:rPr lang="en-GB" altLang="en-US"/>
              <a:t>Three Models of Strategy</a:t>
            </a:r>
          </a:p>
        </p:txBody>
      </p:sp>
      <p:sp>
        <p:nvSpPr>
          <p:cNvPr id="4099" name="Rectangle 3">
            <a:extLst>
              <a:ext uri="{FF2B5EF4-FFF2-40B4-BE49-F238E27FC236}">
                <a16:creationId xmlns:a16="http://schemas.microsoft.com/office/drawing/2014/main" id="{A4F5BF13-73B5-4523-92A6-EDA72176E523}"/>
              </a:ext>
            </a:extLst>
          </p:cNvPr>
          <p:cNvSpPr>
            <a:spLocks noGrp="1" noChangeArrowheads="1"/>
          </p:cNvSpPr>
          <p:nvPr>
            <p:ph type="body" idx="1"/>
          </p:nvPr>
        </p:nvSpPr>
        <p:spPr/>
        <p:txBody>
          <a:bodyPr/>
          <a:lstStyle/>
          <a:p>
            <a:pPr eaLnBrk="1" hangingPunct="1"/>
            <a:r>
              <a:rPr lang="en-GB" altLang="en-US"/>
              <a:t>Simple and Static</a:t>
            </a:r>
          </a:p>
          <a:p>
            <a:pPr eaLnBrk="1" hangingPunct="1"/>
            <a:r>
              <a:rPr lang="en-GB" altLang="en-US" sz="2400"/>
              <a:t>These types of organisations exits in environments that hardly change</a:t>
            </a:r>
            <a:r>
              <a:rPr lang="en-GB" altLang="en-US"/>
              <a:t>.</a:t>
            </a:r>
          </a:p>
          <a:p>
            <a:pPr eaLnBrk="1" hangingPunct="1"/>
            <a:r>
              <a:rPr lang="en-GB" altLang="en-US" sz="2400"/>
              <a:t>They base their strategies on historical information from sales/usage data.</a:t>
            </a:r>
          </a:p>
          <a:p>
            <a:pPr eaLnBrk="1" hangingPunct="1"/>
            <a:r>
              <a:rPr lang="en-GB" altLang="en-US" sz="2400"/>
              <a:t>Even in this environment however changes can take place e.g. a change in legislation, resources becoming scarce</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0-#ppt_w/2"/>
                                          </p:val>
                                        </p:tav>
                                        <p:tav tm="100000">
                                          <p:val>
                                            <p:strVal val="#ppt_x"/>
                                          </p:val>
                                        </p:tav>
                                      </p:tavLst>
                                    </p:anim>
                                    <p:anim calcmode="lin" valueType="num">
                                      <p:cBhvr additive="base">
                                        <p:cTn id="8" dur="500" fill="hold"/>
                                        <p:tgtEl>
                                          <p:spTgt spid="409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5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5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9">
                                            <p:txEl>
                                              <p:pRg st="2" end="2"/>
                                            </p:txEl>
                                          </p:spTgt>
                                        </p:tgtEl>
                                        <p:attrNameLst>
                                          <p:attrName>style.visibility</p:attrName>
                                        </p:attrNameLst>
                                      </p:cBhvr>
                                      <p:to>
                                        <p:strVal val="visible"/>
                                      </p:to>
                                    </p:set>
                                    <p:anim calcmode="lin" valueType="num">
                                      <p:cBhvr additive="base">
                                        <p:cTn id="25" dur="500" fill="hold"/>
                                        <p:tgtEl>
                                          <p:spTgt spid="4099">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9">
                                            <p:txEl>
                                              <p:pRg st="3" end="3"/>
                                            </p:txEl>
                                          </p:spTgt>
                                        </p:tgtEl>
                                        <p:attrNameLst>
                                          <p:attrName>style.visibility</p:attrName>
                                        </p:attrNameLst>
                                      </p:cBhvr>
                                      <p:to>
                                        <p:strVal val="visible"/>
                                      </p:to>
                                    </p:set>
                                    <p:anim calcmode="lin" valueType="num">
                                      <p:cBhvr additive="base">
                                        <p:cTn id="31" dur="500" fill="hold"/>
                                        <p:tgtEl>
                                          <p:spTgt spid="4099">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autoUpdateAnimBg="0"/>
      <p:bldP spid="4099"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A511204-D7B2-4658-B6AA-445B5041A431}"/>
              </a:ext>
            </a:extLst>
          </p:cNvPr>
          <p:cNvSpPr>
            <a:spLocks noGrp="1" noChangeArrowheads="1"/>
          </p:cNvSpPr>
          <p:nvPr>
            <p:ph type="title"/>
          </p:nvPr>
        </p:nvSpPr>
        <p:spPr/>
        <p:txBody>
          <a:bodyPr/>
          <a:lstStyle/>
          <a:p>
            <a:pPr eaLnBrk="1" hangingPunct="1"/>
            <a:endParaRPr lang="en-US" altLang="en-US"/>
          </a:p>
        </p:txBody>
      </p:sp>
      <p:sp>
        <p:nvSpPr>
          <p:cNvPr id="5123" name="Rectangle 3">
            <a:extLst>
              <a:ext uri="{FF2B5EF4-FFF2-40B4-BE49-F238E27FC236}">
                <a16:creationId xmlns:a16="http://schemas.microsoft.com/office/drawing/2014/main" id="{4250CC1D-FE4D-4276-9E2B-25FC7A670442}"/>
              </a:ext>
            </a:extLst>
          </p:cNvPr>
          <p:cNvSpPr>
            <a:spLocks noGrp="1" noChangeArrowheads="1"/>
          </p:cNvSpPr>
          <p:nvPr>
            <p:ph type="body" idx="1"/>
          </p:nvPr>
        </p:nvSpPr>
        <p:spPr/>
        <p:txBody>
          <a:bodyPr/>
          <a:lstStyle/>
          <a:p>
            <a:pPr eaLnBrk="1" hangingPunct="1"/>
            <a:r>
              <a:rPr lang="en-GB" altLang="en-US" sz="2400"/>
              <a:t>DYNAMIC</a:t>
            </a:r>
          </a:p>
          <a:p>
            <a:pPr eaLnBrk="1" hangingPunct="1"/>
            <a:r>
              <a:rPr lang="en-GB" altLang="en-US" sz="2400"/>
              <a:t>This environment changes quickly and frequently</a:t>
            </a:r>
          </a:p>
          <a:p>
            <a:pPr eaLnBrk="1" hangingPunct="1"/>
            <a:r>
              <a:rPr lang="en-GB" altLang="en-US" sz="2400"/>
              <a:t>Managers need to be visionary and sense what is going to occur.</a:t>
            </a:r>
          </a:p>
          <a:p>
            <a:pPr eaLnBrk="1" hangingPunct="1"/>
            <a:r>
              <a:rPr lang="en-GB" altLang="en-US" sz="2400"/>
              <a:t>Failure of organisations in this type of environment come from management who do not read the signs</a:t>
            </a:r>
          </a:p>
          <a:p>
            <a:pPr eaLnBrk="1" hangingPunct="1"/>
            <a:r>
              <a:rPr lang="en-GB" altLang="en-US" sz="2400"/>
              <a:t>A weakness here however, is that some organisations are always looking for change in the environment and react when they need to stand still.</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5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5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5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3" end="3"/>
                                            </p:txEl>
                                          </p:spTgt>
                                        </p:tgtEl>
                                        <p:attrNameLst>
                                          <p:attrName>style.visibility</p:attrName>
                                        </p:attrNameLst>
                                      </p:cBhvr>
                                      <p:to>
                                        <p:strVal val="visible"/>
                                      </p:to>
                                    </p:set>
                                    <p:anim calcmode="lin" valueType="num">
                                      <p:cBhvr additive="base">
                                        <p:cTn id="31" dur="5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3">
                                            <p:txEl>
                                              <p:pRg st="4" end="4"/>
                                            </p:txEl>
                                          </p:spTgt>
                                        </p:tgtEl>
                                        <p:attrNameLst>
                                          <p:attrName>style.visibility</p:attrName>
                                        </p:attrNameLst>
                                      </p:cBhvr>
                                      <p:to>
                                        <p:strVal val="visible"/>
                                      </p:to>
                                    </p:set>
                                    <p:anim calcmode="lin" valueType="num">
                                      <p:cBhvr additive="base">
                                        <p:cTn id="37" dur="5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P spid="5123"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FC501CE-6EC1-45DA-BA9A-6CD06981F355}"/>
              </a:ext>
            </a:extLst>
          </p:cNvPr>
          <p:cNvSpPr>
            <a:spLocks noGrp="1" noChangeArrowheads="1"/>
          </p:cNvSpPr>
          <p:nvPr>
            <p:ph type="title"/>
          </p:nvPr>
        </p:nvSpPr>
        <p:spPr/>
        <p:txBody>
          <a:bodyPr/>
          <a:lstStyle/>
          <a:p>
            <a:pPr eaLnBrk="1" hangingPunct="1"/>
            <a:endParaRPr lang="en-US" altLang="en-US"/>
          </a:p>
        </p:txBody>
      </p:sp>
      <p:sp>
        <p:nvSpPr>
          <p:cNvPr id="6147" name="Rectangle 3">
            <a:extLst>
              <a:ext uri="{FF2B5EF4-FFF2-40B4-BE49-F238E27FC236}">
                <a16:creationId xmlns:a16="http://schemas.microsoft.com/office/drawing/2014/main" id="{0E24F83A-1CCD-4D72-821D-4A6C73F8F864}"/>
              </a:ext>
            </a:extLst>
          </p:cNvPr>
          <p:cNvSpPr>
            <a:spLocks noGrp="1" noChangeArrowheads="1"/>
          </p:cNvSpPr>
          <p:nvPr>
            <p:ph type="body" idx="1"/>
          </p:nvPr>
        </p:nvSpPr>
        <p:spPr/>
        <p:txBody>
          <a:bodyPr/>
          <a:lstStyle/>
          <a:p>
            <a:pPr eaLnBrk="1" hangingPunct="1"/>
            <a:r>
              <a:rPr lang="en-GB" altLang="en-US" sz="2000"/>
              <a:t>COMPLEX</a:t>
            </a:r>
          </a:p>
          <a:p>
            <a:pPr eaLnBrk="1" hangingPunct="1"/>
            <a:r>
              <a:rPr lang="en-GB" altLang="en-US" sz="2000"/>
              <a:t>In this organisation different demands are placed on different aspects of the firm</a:t>
            </a:r>
          </a:p>
          <a:p>
            <a:pPr eaLnBrk="1" hangingPunct="1"/>
            <a:r>
              <a:rPr lang="en-GB" altLang="en-US" sz="2000"/>
              <a:t>A firm producing different products for different markets would experience a complex environment</a:t>
            </a:r>
          </a:p>
          <a:p>
            <a:pPr eaLnBrk="1" hangingPunct="1"/>
            <a:r>
              <a:rPr lang="en-GB" altLang="en-US" sz="2000"/>
              <a:t>Organisational structures would reflect this complexity</a:t>
            </a:r>
          </a:p>
          <a:p>
            <a:pPr eaLnBrk="1" hangingPunct="1"/>
            <a:r>
              <a:rPr lang="en-GB" altLang="en-US" sz="2000"/>
              <a:t>Dynamic and complex organisations face interconnected problems</a:t>
            </a:r>
          </a:p>
          <a:p>
            <a:pPr eaLnBrk="1" hangingPunct="1"/>
            <a:r>
              <a:rPr lang="en-GB" altLang="en-US" sz="2000"/>
              <a:t>Managers will try to reduce uncertainty within the firm by:</a:t>
            </a:r>
          </a:p>
          <a:p>
            <a:pPr eaLnBrk="1" hangingPunct="1"/>
            <a:r>
              <a:rPr lang="en-GB" altLang="en-US" sz="2000"/>
              <a:t>Collecting information and influencing and controlling the environment </a:t>
            </a:r>
          </a:p>
          <a:p>
            <a:pPr eaLnBrk="1" hangingPunct="1"/>
            <a:endParaRPr lang="en-GB" altLang="en-US" sz="200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tgtEl>
                                          <p:spTgt spid="6146"/>
                                        </p:tgtEl>
                                        <p:attrNameLst>
                                          <p:attrName>ppt_x</p:attrName>
                                        </p:attrNameLst>
                                      </p:cBhvr>
                                      <p:tavLst>
                                        <p:tav tm="0">
                                          <p:val>
                                            <p:strVal val="0-#ppt_w/2"/>
                                          </p:val>
                                        </p:tav>
                                        <p:tav tm="100000">
                                          <p:val>
                                            <p:strVal val="#ppt_x"/>
                                          </p:val>
                                        </p:tav>
                                      </p:tavLst>
                                    </p:anim>
                                    <p:anim calcmode="lin" valueType="num">
                                      <p:cBhvr additive="base">
                                        <p:cTn id="8" dur="5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0" end="0"/>
                                            </p:txEl>
                                          </p:spTgt>
                                        </p:tgtEl>
                                        <p:attrNameLst>
                                          <p:attrName>style.visibility</p:attrName>
                                        </p:attrNameLst>
                                      </p:cBhvr>
                                      <p:to>
                                        <p:strVal val="visible"/>
                                      </p:to>
                                    </p:set>
                                    <p:anim calcmode="lin" valueType="num">
                                      <p:cBhvr additive="base">
                                        <p:cTn id="13" dur="5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1" end="1"/>
                                            </p:txEl>
                                          </p:spTgt>
                                        </p:tgtEl>
                                        <p:attrNameLst>
                                          <p:attrName>style.visibility</p:attrName>
                                        </p:attrNameLst>
                                      </p:cBhvr>
                                      <p:to>
                                        <p:strVal val="visible"/>
                                      </p:to>
                                    </p:set>
                                    <p:anim calcmode="lin" valueType="num">
                                      <p:cBhvr additive="base">
                                        <p:cTn id="19" dur="5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2" end="2"/>
                                            </p:txEl>
                                          </p:spTgt>
                                        </p:tgtEl>
                                        <p:attrNameLst>
                                          <p:attrName>style.visibility</p:attrName>
                                        </p:attrNameLst>
                                      </p:cBhvr>
                                      <p:to>
                                        <p:strVal val="visible"/>
                                      </p:to>
                                    </p:set>
                                    <p:anim calcmode="lin" valueType="num">
                                      <p:cBhvr additive="base">
                                        <p:cTn id="25" dur="5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3" end="3"/>
                                            </p:txEl>
                                          </p:spTgt>
                                        </p:tgtEl>
                                        <p:attrNameLst>
                                          <p:attrName>style.visibility</p:attrName>
                                        </p:attrNameLst>
                                      </p:cBhvr>
                                      <p:to>
                                        <p:strVal val="visible"/>
                                      </p:to>
                                    </p:set>
                                    <p:anim calcmode="lin" valueType="num">
                                      <p:cBhvr additive="base">
                                        <p:cTn id="31" dur="5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7">
                                            <p:txEl>
                                              <p:pRg st="4" end="4"/>
                                            </p:txEl>
                                          </p:spTgt>
                                        </p:tgtEl>
                                        <p:attrNameLst>
                                          <p:attrName>style.visibility</p:attrName>
                                        </p:attrNameLst>
                                      </p:cBhvr>
                                      <p:to>
                                        <p:strVal val="visible"/>
                                      </p:to>
                                    </p:set>
                                    <p:anim calcmode="lin" valueType="num">
                                      <p:cBhvr additive="base">
                                        <p:cTn id="37" dur="5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147">
                                            <p:txEl>
                                              <p:pRg st="5" end="5"/>
                                            </p:txEl>
                                          </p:spTgt>
                                        </p:tgtEl>
                                        <p:attrNameLst>
                                          <p:attrName>style.visibility</p:attrName>
                                        </p:attrNameLst>
                                      </p:cBhvr>
                                      <p:to>
                                        <p:strVal val="visible"/>
                                      </p:to>
                                    </p:set>
                                    <p:anim calcmode="lin" valueType="num">
                                      <p:cBhvr additive="base">
                                        <p:cTn id="43" dur="500" fill="hold"/>
                                        <p:tgtEl>
                                          <p:spTgt spid="614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14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147">
                                            <p:txEl>
                                              <p:pRg st="6" end="6"/>
                                            </p:txEl>
                                          </p:spTgt>
                                        </p:tgtEl>
                                        <p:attrNameLst>
                                          <p:attrName>style.visibility</p:attrName>
                                        </p:attrNameLst>
                                      </p:cBhvr>
                                      <p:to>
                                        <p:strVal val="visible"/>
                                      </p:to>
                                    </p:set>
                                    <p:anim calcmode="lin" valueType="num">
                                      <p:cBhvr additive="base">
                                        <p:cTn id="49" dur="500" fill="hold"/>
                                        <p:tgtEl>
                                          <p:spTgt spid="6147">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14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autoUpdateAnimBg="0"/>
      <p:bldP spid="614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B2C5-EFB4-4191-85CF-04525377A109}"/>
              </a:ext>
            </a:extLst>
          </p:cNvPr>
          <p:cNvSpPr>
            <a:spLocks noGrp="1"/>
          </p:cNvSpPr>
          <p:nvPr>
            <p:ph type="title"/>
          </p:nvPr>
        </p:nvSpPr>
        <p:spPr/>
        <p:txBody>
          <a:bodyPr/>
          <a:lstStyle/>
          <a:p>
            <a:r>
              <a:rPr lang="en-GB" dirty="0"/>
              <a:t>Analysis of the market position</a:t>
            </a:r>
          </a:p>
        </p:txBody>
      </p:sp>
      <p:sp>
        <p:nvSpPr>
          <p:cNvPr id="3" name="Content Placeholder 2">
            <a:extLst>
              <a:ext uri="{FF2B5EF4-FFF2-40B4-BE49-F238E27FC236}">
                <a16:creationId xmlns:a16="http://schemas.microsoft.com/office/drawing/2014/main" id="{657BDF3B-ABD0-4F5D-BE44-1E44AFEB3149}"/>
              </a:ext>
            </a:extLst>
          </p:cNvPr>
          <p:cNvSpPr>
            <a:spLocks noGrp="1"/>
          </p:cNvSpPr>
          <p:nvPr>
            <p:ph idx="1"/>
          </p:nvPr>
        </p:nvSpPr>
        <p:spPr/>
        <p:txBody>
          <a:bodyPr/>
          <a:lstStyle/>
          <a:p>
            <a:r>
              <a:rPr lang="en-GB" dirty="0"/>
              <a:t>SWOT</a:t>
            </a:r>
          </a:p>
          <a:p>
            <a:r>
              <a:rPr lang="en-GB" dirty="0"/>
              <a:t>PESTLE</a:t>
            </a:r>
          </a:p>
          <a:p>
            <a:r>
              <a:rPr lang="en-GB" dirty="0"/>
              <a:t>5 Forces</a:t>
            </a:r>
          </a:p>
          <a:p>
            <a:r>
              <a:rPr lang="en-GB" dirty="0"/>
              <a:t>Now establish what is happening in the market?</a:t>
            </a:r>
          </a:p>
          <a:p>
            <a:r>
              <a:rPr lang="en-GB" dirty="0"/>
              <a:t>What does the organisation do to counter actions in the market?</a:t>
            </a:r>
          </a:p>
          <a:p>
            <a:r>
              <a:rPr lang="en-GB" dirty="0"/>
              <a:t>Does it grow- which area? Does it consolidate/decline?</a:t>
            </a:r>
          </a:p>
          <a:p>
            <a:r>
              <a:rPr lang="en-GB" dirty="0"/>
              <a:t>Does it look at new ways to grow/survive?</a:t>
            </a:r>
          </a:p>
          <a:p>
            <a:r>
              <a:rPr lang="en-GB" dirty="0"/>
              <a:t>When making strategic decision you need support- stakeholder factor.</a:t>
            </a:r>
          </a:p>
        </p:txBody>
      </p:sp>
    </p:spTree>
    <p:extLst>
      <p:ext uri="{BB962C8B-B14F-4D97-AF65-F5344CB8AC3E}">
        <p14:creationId xmlns:p14="http://schemas.microsoft.com/office/powerpoint/2010/main" val="3434258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EAA3E98-DCB3-4AAF-80AB-C49903182AF1}"/>
              </a:ext>
            </a:extLst>
          </p:cNvPr>
          <p:cNvSpPr>
            <a:spLocks noGrp="1" noChangeArrowheads="1"/>
          </p:cNvSpPr>
          <p:nvPr>
            <p:ph type="title"/>
          </p:nvPr>
        </p:nvSpPr>
        <p:spPr/>
        <p:txBody>
          <a:bodyPr/>
          <a:lstStyle/>
          <a:p>
            <a:pPr eaLnBrk="1" hangingPunct="1"/>
            <a:r>
              <a:rPr lang="en-GB" altLang="en-US"/>
              <a:t>PORTFOLIO ANALYSIS</a:t>
            </a:r>
          </a:p>
        </p:txBody>
      </p:sp>
      <p:sp>
        <p:nvSpPr>
          <p:cNvPr id="13315" name="Rectangle 3">
            <a:extLst>
              <a:ext uri="{FF2B5EF4-FFF2-40B4-BE49-F238E27FC236}">
                <a16:creationId xmlns:a16="http://schemas.microsoft.com/office/drawing/2014/main" id="{B5BAE8CA-9A6E-44C7-9BCB-9610CEEBECB9}"/>
              </a:ext>
            </a:extLst>
          </p:cNvPr>
          <p:cNvSpPr>
            <a:spLocks noGrp="1" noChangeArrowheads="1"/>
          </p:cNvSpPr>
          <p:nvPr>
            <p:ph type="body" idx="1"/>
          </p:nvPr>
        </p:nvSpPr>
        <p:spPr/>
        <p:txBody>
          <a:bodyPr/>
          <a:lstStyle/>
          <a:p>
            <a:pPr eaLnBrk="1" hangingPunct="1"/>
            <a:r>
              <a:rPr lang="en-GB" altLang="en-US" sz="2400"/>
              <a:t>This tends to be used by organisations operating in  different businesses and markets or in the same market but with different products.</a:t>
            </a:r>
          </a:p>
          <a:p>
            <a:pPr eaLnBrk="1" hangingPunct="1"/>
            <a:r>
              <a:rPr lang="en-GB" altLang="en-US" sz="2400"/>
              <a:t>Enables managers to assess the attractiveness of particular products and help with investment decisions</a:t>
            </a:r>
          </a:p>
          <a:p>
            <a:pPr eaLnBrk="1" hangingPunct="1"/>
            <a:r>
              <a:rPr lang="en-GB" altLang="en-US" sz="2400"/>
              <a:t>Model BCG(Boston Group Matrix)</a:t>
            </a:r>
          </a:p>
          <a:p>
            <a:pPr eaLnBrk="1" hangingPunct="1"/>
            <a:r>
              <a:rPr lang="en-GB" altLang="en-US" sz="2400"/>
              <a:t>Stars/Dogs/Question Marks/Cash Cows</a:t>
            </a:r>
          </a:p>
          <a:p>
            <a:pPr eaLnBrk="1" hangingPunct="1"/>
            <a:endParaRPr lang="en-GB" altLang="en-US" sz="240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500" fill="hold"/>
                                        <p:tgtEl>
                                          <p:spTgt spid="13314"/>
                                        </p:tgtEl>
                                        <p:attrNameLst>
                                          <p:attrName>ppt_x</p:attrName>
                                        </p:attrNameLst>
                                      </p:cBhvr>
                                      <p:tavLst>
                                        <p:tav tm="0">
                                          <p:val>
                                            <p:strVal val="0-#ppt_w/2"/>
                                          </p:val>
                                        </p:tav>
                                        <p:tav tm="100000">
                                          <p:val>
                                            <p:strVal val="#ppt_x"/>
                                          </p:val>
                                        </p:tav>
                                      </p:tavLst>
                                    </p:anim>
                                    <p:anim calcmode="lin" valueType="num">
                                      <p:cBhvr additive="base">
                                        <p:cTn id="8" dur="500" fill="hold"/>
                                        <p:tgtEl>
                                          <p:spTgt spid="1331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0" end="0"/>
                                            </p:txEl>
                                          </p:spTgt>
                                        </p:tgtEl>
                                        <p:attrNameLst>
                                          <p:attrName>style.visibility</p:attrName>
                                        </p:attrNameLst>
                                      </p:cBhvr>
                                      <p:to>
                                        <p:strVal val="visible"/>
                                      </p:to>
                                    </p:set>
                                    <p:anim calcmode="lin" valueType="num">
                                      <p:cBhvr additive="base">
                                        <p:cTn id="13" dur="5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1" end="1"/>
                                            </p:txEl>
                                          </p:spTgt>
                                        </p:tgtEl>
                                        <p:attrNameLst>
                                          <p:attrName>style.visibility</p:attrName>
                                        </p:attrNameLst>
                                      </p:cBhvr>
                                      <p:to>
                                        <p:strVal val="visible"/>
                                      </p:to>
                                    </p:set>
                                    <p:anim calcmode="lin" valueType="num">
                                      <p:cBhvr additive="base">
                                        <p:cTn id="19" dur="5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2" end="2"/>
                                            </p:txEl>
                                          </p:spTgt>
                                        </p:tgtEl>
                                        <p:attrNameLst>
                                          <p:attrName>style.visibility</p:attrName>
                                        </p:attrNameLst>
                                      </p:cBhvr>
                                      <p:to>
                                        <p:strVal val="visible"/>
                                      </p:to>
                                    </p:set>
                                    <p:anim calcmode="lin" valueType="num">
                                      <p:cBhvr additive="base">
                                        <p:cTn id="25" dur="5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3" end="3"/>
                                            </p:txEl>
                                          </p:spTgt>
                                        </p:tgtEl>
                                        <p:attrNameLst>
                                          <p:attrName>style.visibility</p:attrName>
                                        </p:attrNameLst>
                                      </p:cBhvr>
                                      <p:to>
                                        <p:strVal val="visible"/>
                                      </p:to>
                                    </p:set>
                                    <p:anim calcmode="lin" valueType="num">
                                      <p:cBhvr additive="base">
                                        <p:cTn id="31" dur="5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autoUpdateAnimBg="0"/>
      <p:bldP spid="1331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A9159E9-C917-4FEF-9D53-9297597A2B11}"/>
              </a:ext>
            </a:extLst>
          </p:cNvPr>
          <p:cNvSpPr>
            <a:spLocks noGrp="1" noChangeArrowheads="1"/>
          </p:cNvSpPr>
          <p:nvPr>
            <p:ph type="title"/>
          </p:nvPr>
        </p:nvSpPr>
        <p:spPr/>
        <p:txBody>
          <a:bodyPr/>
          <a:lstStyle/>
          <a:p>
            <a:br>
              <a:rPr lang="en-GB" altLang="en-US" sz="2800" b="1"/>
            </a:br>
            <a:r>
              <a:rPr lang="en-GB" altLang="en-US" sz="2800" b="1"/>
              <a:t>The BCG Matrix Method</a:t>
            </a:r>
            <a:br>
              <a:rPr lang="en-GB" altLang="en-US" sz="2800" b="1"/>
            </a:br>
            <a:r>
              <a:rPr lang="en-GB" altLang="en-US" sz="2800" b="1"/>
              <a:t>(The Boston Consultantancy Group)</a:t>
            </a:r>
          </a:p>
        </p:txBody>
      </p:sp>
      <p:sp>
        <p:nvSpPr>
          <p:cNvPr id="3" name="Content Placeholder 2">
            <a:extLst>
              <a:ext uri="{FF2B5EF4-FFF2-40B4-BE49-F238E27FC236}">
                <a16:creationId xmlns:a16="http://schemas.microsoft.com/office/drawing/2014/main" id="{F260BE09-179A-4487-8DE8-E7FC9E1AB095}"/>
              </a:ext>
            </a:extLst>
          </p:cNvPr>
          <p:cNvSpPr>
            <a:spLocks noGrp="1"/>
          </p:cNvSpPr>
          <p:nvPr>
            <p:ph idx="1"/>
          </p:nvPr>
        </p:nvSpPr>
        <p:spPr/>
        <p:txBody>
          <a:bodyPr>
            <a:normAutofit/>
          </a:bodyPr>
          <a:lstStyle/>
          <a:p>
            <a:pPr marL="0" indent="0" algn="ctr">
              <a:buNone/>
              <a:defRPr/>
            </a:pPr>
            <a:endParaRPr lang="en-GB" sz="4050" dirty="0"/>
          </a:p>
        </p:txBody>
      </p:sp>
      <p:pic>
        <p:nvPicPr>
          <p:cNvPr id="12292" name="Picture 3" descr="LALIAFLIA - The 'star' beats the 'tree' in creativity!: Difference ...">
            <a:extLst>
              <a:ext uri="{FF2B5EF4-FFF2-40B4-BE49-F238E27FC236}">
                <a16:creationId xmlns:a16="http://schemas.microsoft.com/office/drawing/2014/main" id="{C9ADBA6C-3DF9-49B4-BF67-30FD3E85F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3644900"/>
            <a:ext cx="8713788" cy="321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38727-3EF4-ED72-29F2-96986075DC21}"/>
              </a:ext>
            </a:extLst>
          </p:cNvPr>
          <p:cNvSpPr>
            <a:spLocks noGrp="1"/>
          </p:cNvSpPr>
          <p:nvPr>
            <p:ph type="title"/>
          </p:nvPr>
        </p:nvSpPr>
        <p:spPr/>
        <p:txBody>
          <a:bodyPr/>
          <a:lstStyle/>
          <a:p>
            <a:r>
              <a:rPr lang="en-GB" dirty="0"/>
              <a:t>BCG Matrix</a:t>
            </a:r>
          </a:p>
        </p:txBody>
      </p:sp>
      <p:pic>
        <p:nvPicPr>
          <p:cNvPr id="1026" name="Picture 2" descr="Marketing Theories – Boston Consulting Group Matrix">
            <a:extLst>
              <a:ext uri="{FF2B5EF4-FFF2-40B4-BE49-F238E27FC236}">
                <a16:creationId xmlns:a16="http://schemas.microsoft.com/office/drawing/2014/main" id="{A058C2C4-60DB-61AB-9026-E2535DF7471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239" y="1818801"/>
            <a:ext cx="11027391" cy="4875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634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DCB63D7-93AC-41A9-9D3E-86F29E1A415E}"/>
              </a:ext>
            </a:extLst>
          </p:cNvPr>
          <p:cNvSpPr>
            <a:spLocks noGrp="1" noChangeArrowheads="1"/>
          </p:cNvSpPr>
          <p:nvPr>
            <p:ph type="title"/>
          </p:nvPr>
        </p:nvSpPr>
        <p:spPr/>
        <p:txBody>
          <a:bodyPr/>
          <a:lstStyle/>
          <a:p>
            <a:r>
              <a:rPr lang="en-GB" altLang="en-US" b="1"/>
              <a:t>The BCG Matrix Method </a:t>
            </a:r>
            <a:r>
              <a:rPr lang="en-GB" altLang="en-US" sz="2100"/>
              <a:t>Stern &amp; Stalk(1978)</a:t>
            </a:r>
          </a:p>
        </p:txBody>
      </p:sp>
      <p:sp>
        <p:nvSpPr>
          <p:cNvPr id="3" name="Content Placeholder 2">
            <a:extLst>
              <a:ext uri="{FF2B5EF4-FFF2-40B4-BE49-F238E27FC236}">
                <a16:creationId xmlns:a16="http://schemas.microsoft.com/office/drawing/2014/main" id="{A87CDF46-3CD1-4715-9D60-D1CBE5C592EC}"/>
              </a:ext>
            </a:extLst>
          </p:cNvPr>
          <p:cNvSpPr>
            <a:spLocks noGrp="1"/>
          </p:cNvSpPr>
          <p:nvPr>
            <p:ph idx="1"/>
          </p:nvPr>
        </p:nvSpPr>
        <p:spPr>
          <a:xfrm>
            <a:off x="2152650" y="2419350"/>
            <a:ext cx="7886700" cy="3263900"/>
          </a:xfrm>
        </p:spPr>
        <p:txBody>
          <a:bodyPr>
            <a:normAutofit fontScale="70000" lnSpcReduction="20000"/>
          </a:bodyPr>
          <a:lstStyle/>
          <a:p>
            <a:pPr marL="385763" indent="-385763">
              <a:buFont typeface="+mj-lt"/>
              <a:buAutoNum type="arabicPeriod"/>
              <a:defRPr/>
            </a:pPr>
            <a:r>
              <a:rPr lang="en-GB" sz="2900" b="1" dirty="0"/>
              <a:t>Stars (high growth, high market share)</a:t>
            </a:r>
          </a:p>
          <a:p>
            <a:pPr marL="1071563" lvl="2" indent="-385763">
              <a:buFont typeface="+mj-lt"/>
              <a:buAutoNum type="romanUcPeriod"/>
              <a:defRPr/>
            </a:pPr>
            <a:r>
              <a:rPr lang="en-GB" sz="2900" dirty="0"/>
              <a:t>use large amounts of cash and are leaders in the business so they should also generate large amounts of cash</a:t>
            </a:r>
          </a:p>
          <a:p>
            <a:pPr marL="1071563" lvl="2" indent="-385763">
              <a:buFont typeface="+mj-lt"/>
              <a:buAutoNum type="romanUcPeriod"/>
              <a:defRPr/>
            </a:pPr>
            <a:r>
              <a:rPr lang="en-GB" sz="2900" dirty="0"/>
              <a:t>frequently roughly in balance on net cash flow. However if needed any attempt should be made to hold share, because the rewards will be a cash cow if market share is kept</a:t>
            </a:r>
          </a:p>
          <a:p>
            <a:pPr marL="385763" indent="-385763">
              <a:buFont typeface="+mj-lt"/>
              <a:buAutoNum type="arabicPeriod"/>
              <a:defRPr/>
            </a:pPr>
            <a:r>
              <a:rPr lang="en-GB" sz="2900" b="1" dirty="0"/>
              <a:t>Cash Cows (low growth, high market share)</a:t>
            </a:r>
          </a:p>
          <a:p>
            <a:pPr marL="1071563" lvl="2" indent="-385763">
              <a:buFont typeface="+mj-lt"/>
              <a:buAutoNum type="romanUcPeriod"/>
              <a:defRPr/>
            </a:pPr>
            <a:r>
              <a:rPr lang="en-GB" sz="2900" dirty="0"/>
              <a:t>profits and cash generation should be high , and because of the low growth, investments needed should be low. Keep profits high</a:t>
            </a:r>
          </a:p>
          <a:p>
            <a:pPr marL="1071563" lvl="2" indent="-385763">
              <a:buFont typeface="+mj-lt"/>
              <a:buAutoNum type="romanUcPeriod"/>
              <a:defRPr/>
            </a:pPr>
            <a:r>
              <a:rPr lang="en-GB" sz="2900" dirty="0"/>
              <a:t>Foundation of a company</a:t>
            </a:r>
          </a:p>
          <a:p>
            <a:pPr marL="385763" indent="-385763">
              <a:buFont typeface="+mj-lt"/>
              <a:buAutoNum type="arabicPeriod"/>
              <a:defRPr/>
            </a:pPr>
            <a:endParaRPr lang="en-GB" dirty="0"/>
          </a:p>
        </p:txBody>
      </p:sp>
      <p:sp>
        <p:nvSpPr>
          <p:cNvPr id="14340" name="Rectangle 3">
            <a:extLst>
              <a:ext uri="{FF2B5EF4-FFF2-40B4-BE49-F238E27FC236}">
                <a16:creationId xmlns:a16="http://schemas.microsoft.com/office/drawing/2014/main" id="{A9806C67-5DC4-48CD-81EE-38BB5CAED007}"/>
              </a:ext>
            </a:extLst>
          </p:cNvPr>
          <p:cNvSpPr>
            <a:spLocks noChangeArrowheads="1"/>
          </p:cNvSpPr>
          <p:nvPr/>
        </p:nvSpPr>
        <p:spPr bwMode="auto">
          <a:xfrm>
            <a:off x="4630738" y="1928814"/>
            <a:ext cx="3067050"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100" b="1"/>
              <a:t>Perspectives on Strategy </a:t>
            </a: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C4ECE226-3AC2-45D1-A1A5-C5DBA220D75F}"/>
              </a:ext>
            </a:extLst>
          </p:cNvPr>
          <p:cNvSpPr>
            <a:spLocks noGrp="1" noChangeArrowheads="1"/>
          </p:cNvSpPr>
          <p:nvPr>
            <p:ph type="title"/>
          </p:nvPr>
        </p:nvSpPr>
        <p:spPr/>
        <p:txBody>
          <a:bodyPr/>
          <a:lstStyle/>
          <a:p>
            <a:endParaRPr lang="en-US" altLang="en-US"/>
          </a:p>
        </p:txBody>
      </p:sp>
      <p:sp>
        <p:nvSpPr>
          <p:cNvPr id="3" name="Content Placeholder 2">
            <a:extLst>
              <a:ext uri="{FF2B5EF4-FFF2-40B4-BE49-F238E27FC236}">
                <a16:creationId xmlns:a16="http://schemas.microsoft.com/office/drawing/2014/main" id="{B4E15599-4924-4586-8541-E8DE4A7EABC4}"/>
              </a:ext>
            </a:extLst>
          </p:cNvPr>
          <p:cNvSpPr>
            <a:spLocks noGrp="1"/>
          </p:cNvSpPr>
          <p:nvPr>
            <p:ph idx="1"/>
          </p:nvPr>
        </p:nvSpPr>
        <p:spPr/>
        <p:txBody>
          <a:bodyPr>
            <a:normAutofit fontScale="77500" lnSpcReduction="20000"/>
          </a:bodyPr>
          <a:lstStyle/>
          <a:p>
            <a:pPr marL="385763" indent="-385763">
              <a:buFont typeface="+mj-lt"/>
              <a:buAutoNum type="arabicPeriod"/>
              <a:defRPr/>
            </a:pPr>
            <a:r>
              <a:rPr lang="en-GB" sz="2900" b="1" dirty="0"/>
              <a:t>Dogs (low growth, low market share)</a:t>
            </a:r>
          </a:p>
          <a:p>
            <a:pPr marL="1071563" lvl="2" indent="-385763">
              <a:buFont typeface="+mj-lt"/>
              <a:buAutoNum type="romanUcPeriod"/>
              <a:defRPr/>
            </a:pPr>
            <a:r>
              <a:rPr lang="en-GB" sz="2900" dirty="0"/>
              <a:t>avoid and minimize the number of dogs in a company</a:t>
            </a:r>
          </a:p>
          <a:p>
            <a:pPr marL="1071563" lvl="2" indent="-385763">
              <a:buFont typeface="+mj-lt"/>
              <a:buAutoNum type="romanUcPeriod"/>
              <a:defRPr/>
            </a:pPr>
            <a:r>
              <a:rPr lang="en-GB" sz="2900" dirty="0"/>
              <a:t>beware of expensive ‘turn around plans’</a:t>
            </a:r>
          </a:p>
          <a:p>
            <a:pPr marL="1071563" lvl="2" indent="-385763">
              <a:buFont typeface="+mj-lt"/>
              <a:buAutoNum type="romanUcPeriod"/>
              <a:defRPr/>
            </a:pPr>
            <a:r>
              <a:rPr lang="en-GB" sz="2900" dirty="0"/>
              <a:t>deliver cash, otherwise liquidate</a:t>
            </a:r>
          </a:p>
          <a:p>
            <a:pPr marL="385763" indent="-385763">
              <a:buFont typeface="+mj-lt"/>
              <a:buAutoNum type="arabicPeriod"/>
              <a:defRPr/>
            </a:pPr>
            <a:r>
              <a:rPr lang="en-GB" sz="2900" b="1" dirty="0"/>
              <a:t>Question Marks (high growth, low market share) – Sometimes called ‘Problem Child’</a:t>
            </a:r>
          </a:p>
          <a:p>
            <a:pPr marL="1071563" lvl="2" indent="-385763">
              <a:buFont typeface="+mj-lt"/>
              <a:buAutoNum type="romanUcPeriod"/>
              <a:defRPr/>
            </a:pPr>
            <a:r>
              <a:rPr lang="en-GB" sz="2900" dirty="0"/>
              <a:t>have the worst cash characteristics of all, because high demands and low returns due to low market share</a:t>
            </a:r>
          </a:p>
          <a:p>
            <a:pPr marL="1071563" lvl="2" indent="-385763">
              <a:buFont typeface="+mj-lt"/>
              <a:buAutoNum type="romanUcPeriod"/>
              <a:defRPr/>
            </a:pPr>
            <a:r>
              <a:rPr lang="en-GB" sz="2900" dirty="0"/>
              <a:t>if nothing is done to change the market share, question marks will simply absorb great amounts of cash and later, as the growth stops, a dog.</a:t>
            </a:r>
          </a:p>
          <a:p>
            <a:pPr marL="1071563" lvl="2" indent="-385763">
              <a:buFont typeface="+mj-lt"/>
              <a:buAutoNum type="romanUcPeriod"/>
              <a:defRPr/>
            </a:pPr>
            <a:r>
              <a:rPr lang="en-GB" sz="2900" dirty="0"/>
              <a:t>either invest heavily or sell off or invest nothing and generate whatever cash it can. Increase market share or deliver cash</a:t>
            </a:r>
          </a:p>
          <a:p>
            <a:pPr marL="1071563" lvl="2" indent="-385763">
              <a:buFont typeface="+mj-lt"/>
              <a:buAutoNum type="romanUcPeriod"/>
              <a:defRPr/>
            </a:pPr>
            <a:r>
              <a:rPr lang="en-GB" sz="2900" dirty="0"/>
              <a:t>Will it be a Star or a Dog?</a:t>
            </a:r>
          </a:p>
          <a:p>
            <a:pPr>
              <a:defRPr/>
            </a:pPr>
            <a:endParaRPr lang="en-GB" dirty="0"/>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A0EBA35-FEE0-47BD-B8F7-588F32BBB4AC}"/>
              </a:ext>
            </a:extLst>
          </p:cNvPr>
          <p:cNvSpPr>
            <a:spLocks noGrp="1" noChangeArrowheads="1"/>
          </p:cNvSpPr>
          <p:nvPr>
            <p:ph type="title"/>
          </p:nvPr>
        </p:nvSpPr>
        <p:spPr/>
        <p:txBody>
          <a:bodyPr/>
          <a:lstStyle/>
          <a:p>
            <a:endParaRPr lang="en-US" altLang="en-US"/>
          </a:p>
        </p:txBody>
      </p:sp>
      <p:sp>
        <p:nvSpPr>
          <p:cNvPr id="17411" name="Content Placeholder 2">
            <a:extLst>
              <a:ext uri="{FF2B5EF4-FFF2-40B4-BE49-F238E27FC236}">
                <a16:creationId xmlns:a16="http://schemas.microsoft.com/office/drawing/2014/main" id="{C0D6582D-8619-4A9B-B7CD-662289E4FA78}"/>
              </a:ext>
            </a:extLst>
          </p:cNvPr>
          <p:cNvSpPr>
            <a:spLocks noGrp="1" noChangeArrowheads="1"/>
          </p:cNvSpPr>
          <p:nvPr>
            <p:ph idx="1"/>
          </p:nvPr>
        </p:nvSpPr>
        <p:spPr/>
        <p:txBody>
          <a:bodyPr/>
          <a:lstStyle/>
          <a:p>
            <a:pPr marL="1071563" lvl="2" indent="-385763">
              <a:buFont typeface="Times New Roman" panose="02020603050405020304" pitchFamily="18" charset="0"/>
              <a:buAutoNum type="romanUcPeriod"/>
            </a:pPr>
            <a:r>
              <a:rPr lang="en-GB" altLang="en-US" sz="2900" dirty="0"/>
              <a:t>If nothing is done to change the market share, question marks will simply absorb great amounts of cash and later, as the growth stops, become a dog.</a:t>
            </a:r>
          </a:p>
          <a:p>
            <a:pPr marL="1071563" lvl="2" indent="-385763">
              <a:buFont typeface="Times New Roman" panose="02020603050405020304" pitchFamily="18" charset="0"/>
              <a:buAutoNum type="romanUcPeriod"/>
            </a:pPr>
            <a:r>
              <a:rPr lang="en-GB" altLang="en-US" sz="2900" dirty="0"/>
              <a:t>Choice of either investing heavily, sell off or stop  investing and just accept to  generate whatever cash it can. </a:t>
            </a:r>
          </a:p>
          <a:p>
            <a:pPr marL="1071563" lvl="2" indent="-385763">
              <a:buFont typeface="Times New Roman" panose="02020603050405020304" pitchFamily="18" charset="0"/>
              <a:buAutoNum type="romanUcPeriod"/>
            </a:pPr>
            <a:r>
              <a:rPr lang="en-GB" altLang="en-US" sz="2900" dirty="0"/>
              <a:t>Need to decide if the product or SBU will become a Star or a Dog?</a:t>
            </a:r>
          </a:p>
          <a:p>
            <a:endParaRPr lang="en-GB" altLang="en-US" dirty="0"/>
          </a:p>
        </p:txBody>
      </p:sp>
    </p:spTree>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D9436DE-F345-49A8-A5C6-926B96C1D74C}"/>
              </a:ext>
            </a:extLst>
          </p:cNvPr>
          <p:cNvSpPr>
            <a:spLocks noGrp="1" noChangeArrowheads="1"/>
          </p:cNvSpPr>
          <p:nvPr>
            <p:ph type="title"/>
          </p:nvPr>
        </p:nvSpPr>
        <p:spPr/>
        <p:txBody>
          <a:bodyPr/>
          <a:lstStyle/>
          <a:p>
            <a:r>
              <a:rPr lang="en-GB" altLang="en-US" b="1"/>
              <a:t>The BCG Matrix Example </a:t>
            </a:r>
          </a:p>
        </p:txBody>
      </p:sp>
      <p:sp>
        <p:nvSpPr>
          <p:cNvPr id="3" name="Content Placeholder 2">
            <a:extLst>
              <a:ext uri="{FF2B5EF4-FFF2-40B4-BE49-F238E27FC236}">
                <a16:creationId xmlns:a16="http://schemas.microsoft.com/office/drawing/2014/main" id="{F63DBCBC-8664-4587-8DF0-A7B0CC444FB1}"/>
              </a:ext>
            </a:extLst>
          </p:cNvPr>
          <p:cNvSpPr>
            <a:spLocks noGrp="1"/>
          </p:cNvSpPr>
          <p:nvPr>
            <p:ph idx="1"/>
          </p:nvPr>
        </p:nvSpPr>
        <p:spPr/>
        <p:txBody>
          <a:bodyPr>
            <a:normAutofit fontScale="77500" lnSpcReduction="20000"/>
          </a:bodyPr>
          <a:lstStyle/>
          <a:p>
            <a:pPr marL="0" indent="0">
              <a:buNone/>
              <a:defRPr/>
            </a:pPr>
            <a:r>
              <a:rPr lang="en-GB" i="1" dirty="0"/>
              <a:t>The BCG Matrix method can help understand a frequently made strategy mistake: having a one-size-fits-all-approach to strategy, such as a generic growth target (9 percent per year) or a generic return on capital of say 9.5% for an entire corporation.</a:t>
            </a:r>
          </a:p>
          <a:p>
            <a:pPr marL="0" indent="0">
              <a:buNone/>
              <a:defRPr/>
            </a:pPr>
            <a:r>
              <a:rPr lang="en-GB" dirty="0"/>
              <a:t>In such a scenario:</a:t>
            </a:r>
          </a:p>
          <a:p>
            <a:pPr marL="385763" indent="-385763">
              <a:buFont typeface="+mj-lt"/>
              <a:buAutoNum type="alphaUcPeriod"/>
              <a:defRPr/>
            </a:pPr>
            <a:r>
              <a:rPr lang="en-GB" b="1" dirty="0"/>
              <a:t>Cash Cows Business Units </a:t>
            </a:r>
            <a:r>
              <a:rPr lang="en-GB" dirty="0"/>
              <a:t>will beat their profit target easily; their management have an easy job and are often praised anyhow. Even worse, they are often allowed to reinvest substantial cash amounts in their businesses which are mature and not growing anymore. </a:t>
            </a:r>
          </a:p>
          <a:p>
            <a:pPr marL="385763" indent="-385763">
              <a:buFont typeface="+mj-lt"/>
              <a:buAutoNum type="alphaUcPeriod"/>
              <a:defRPr/>
            </a:pPr>
            <a:endParaRPr lang="en-GB" dirty="0"/>
          </a:p>
          <a:p>
            <a:pPr marL="385763" indent="-385763">
              <a:buFont typeface="+mj-lt"/>
              <a:buAutoNum type="alphaUcPeriod"/>
              <a:defRPr/>
            </a:pPr>
            <a:r>
              <a:rPr lang="en-GB" b="1" dirty="0"/>
              <a:t>Dogs Business Units </a:t>
            </a:r>
            <a:r>
              <a:rPr lang="en-GB" dirty="0"/>
              <a:t>fight an impossible battle and, even worse, investments are made now and then in hopeless attempts to 'turn the business around'. </a:t>
            </a:r>
          </a:p>
          <a:p>
            <a:pPr marL="385763" indent="-385763">
              <a:buFont typeface="+mj-lt"/>
              <a:buAutoNum type="alphaUcPeriod"/>
              <a:defRPr/>
            </a:pPr>
            <a:endParaRPr lang="en-GB" dirty="0"/>
          </a:p>
          <a:p>
            <a:pPr marL="385763" indent="-385763">
              <a:buFont typeface="+mj-lt"/>
              <a:buAutoNum type="alphaUcPeriod"/>
              <a:defRPr/>
            </a:pPr>
            <a:r>
              <a:rPr lang="en-GB" dirty="0"/>
              <a:t>As a result (all) </a:t>
            </a:r>
            <a:r>
              <a:rPr lang="en-GB" b="1" dirty="0"/>
              <a:t>Question Marks and Stars Business Units </a:t>
            </a:r>
            <a:r>
              <a:rPr lang="en-GB" dirty="0"/>
              <a:t>get mediocre size investment funds. In this way they are unable to ever become cash cows. </a:t>
            </a:r>
          </a:p>
          <a:p>
            <a:pPr>
              <a:defRPr/>
            </a:pPr>
            <a:endParaRPr lang="en-GB" dirty="0"/>
          </a:p>
        </p:txBody>
      </p:sp>
    </p:spTree>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832</Words>
  <Application>Microsoft Office PowerPoint</Application>
  <PresentationFormat>Widescreen</PresentationFormat>
  <Paragraphs>68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Strategic Models Lecture 5</vt:lpstr>
      <vt:lpstr>THE USES AND  VALUE OF STRATEGY RECAP</vt:lpstr>
      <vt:lpstr>Three Models of Strategy</vt:lpstr>
      <vt:lpstr>PowerPoint Presentation</vt:lpstr>
      <vt:lpstr>PowerPoint Presentation</vt:lpstr>
      <vt:lpstr>Analysis of the market position</vt:lpstr>
      <vt:lpstr>PORTFOLIO ANALYSIS</vt:lpstr>
      <vt:lpstr> The BCG Matrix Method (The Boston Consultantancy Group)</vt:lpstr>
      <vt:lpstr>BCG Matrix</vt:lpstr>
      <vt:lpstr>The BCG Matrix Method Stern &amp; Stalk(1978)</vt:lpstr>
      <vt:lpstr>PowerPoint Presentation</vt:lpstr>
      <vt:lpstr>PowerPoint Presentation</vt:lpstr>
      <vt:lpstr>The BCG Matrix Example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Heffernan</dc:creator>
  <cp:lastModifiedBy>Maria Heffernan</cp:lastModifiedBy>
  <cp:revision>16</cp:revision>
  <dcterms:created xsi:type="dcterms:W3CDTF">2020-05-27T08:23:42Z</dcterms:created>
  <dcterms:modified xsi:type="dcterms:W3CDTF">2023-05-17T14:41:00Z</dcterms:modified>
</cp:coreProperties>
</file>