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5"/>
  </p:notesMasterIdLst>
  <p:handoutMasterIdLst>
    <p:handoutMasterId r:id="rId26"/>
  </p:handoutMasterIdLst>
  <p:sldIdLst>
    <p:sldId id="256" r:id="rId6"/>
    <p:sldId id="257" r:id="rId7"/>
    <p:sldId id="260" r:id="rId8"/>
    <p:sldId id="262" r:id="rId9"/>
    <p:sldId id="263"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188"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06/10/2017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394B5-B766-49B3-B28D-8C9742D89BC2}" type="datetimeFigureOut">
              <a:rPr lang="en-GB" smtClean="0"/>
              <a:t>06/10/2017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7DB7A-1335-4F65-ACD9-92464B093211}" type="slidenum">
              <a:rPr lang="en-GB" smtClean="0"/>
              <a:t>‹#›</a:t>
            </a:fld>
            <a:endParaRPr lang="en-GB"/>
          </a:p>
        </p:txBody>
      </p:sp>
    </p:spTree>
    <p:extLst>
      <p:ext uri="{BB962C8B-B14F-4D97-AF65-F5344CB8AC3E}">
        <p14:creationId xmlns:p14="http://schemas.microsoft.com/office/powerpoint/2010/main" val="66980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06/10/2017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06/10/2017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06/10/2017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06/10/2017</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640888293"/>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148145906"/>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2252100765"/>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069040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r>
              <a:rPr lang="en-GB" smtClean="0"/>
              <a:t>Essential Guide to Business Statistics</a:t>
            </a:r>
            <a:endParaRPr lang="en-GB"/>
          </a:p>
        </p:txBody>
      </p:sp>
      <p:sp>
        <p:nvSpPr>
          <p:cNvPr id="8" name="Footer Placeholder 7"/>
          <p:cNvSpPr>
            <a:spLocks noGrp="1"/>
          </p:cNvSpPr>
          <p:nvPr>
            <p:ph type="ftr" sz="quarter" idx="11"/>
          </p:nvPr>
        </p:nvSpPr>
        <p:spPr/>
        <p:txBody>
          <a:bodyPr/>
          <a:lstStyle/>
          <a:p>
            <a:r>
              <a:rPr lang="en-GB" smtClean="0"/>
              <a:t>©2015 John Wiley and Sons www.wiley.com/college/willoughby</a:t>
            </a:r>
            <a:endParaRPr lang="en-GB"/>
          </a:p>
        </p:txBody>
      </p:sp>
      <p:sp>
        <p:nvSpPr>
          <p:cNvPr id="9" name="Slide Number Placeholder 8"/>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8215372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r>
              <a:rPr lang="en-GB" smtClean="0"/>
              <a:t>Essential Guide to Business Statistics</a:t>
            </a:r>
            <a:endParaRPr lang="en-GB"/>
          </a:p>
        </p:txBody>
      </p:sp>
      <p:sp>
        <p:nvSpPr>
          <p:cNvPr id="4" name="Footer Placeholder 3"/>
          <p:cNvSpPr>
            <a:spLocks noGrp="1"/>
          </p:cNvSpPr>
          <p:nvPr>
            <p:ph type="ftr" sz="quarter" idx="11"/>
          </p:nvPr>
        </p:nvSpPr>
        <p:spPr/>
        <p:txBody>
          <a:bodyPr/>
          <a:lstStyle/>
          <a:p>
            <a:r>
              <a:rPr lang="en-GB" smtClean="0"/>
              <a:t>©2015 John Wiley and Sons www.wiley.com/college/willoughby</a:t>
            </a:r>
            <a:endParaRPr lang="en-GB"/>
          </a:p>
        </p:txBody>
      </p:sp>
      <p:sp>
        <p:nvSpPr>
          <p:cNvPr id="5" name="Slide Number Placeholder 4"/>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308114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Essential Guide to Business Statistics</a:t>
            </a:r>
            <a:endParaRPr lang="en-GB"/>
          </a:p>
        </p:txBody>
      </p:sp>
      <p:sp>
        <p:nvSpPr>
          <p:cNvPr id="3" name="Footer Placeholder 2"/>
          <p:cNvSpPr>
            <a:spLocks noGrp="1"/>
          </p:cNvSpPr>
          <p:nvPr>
            <p:ph type="ftr" sz="quarter" idx="11"/>
          </p:nvPr>
        </p:nvSpPr>
        <p:spPr/>
        <p:txBody>
          <a:bodyPr/>
          <a:lstStyle/>
          <a:p>
            <a:r>
              <a:rPr lang="en-GB" smtClean="0"/>
              <a:t>©2015 John Wiley and Sons www.wiley.com/college/willoughby</a:t>
            </a:r>
            <a:endParaRPr lang="en-GB"/>
          </a:p>
        </p:txBody>
      </p:sp>
      <p:sp>
        <p:nvSpPr>
          <p:cNvPr id="4" name="Slide Number Placeholder 3"/>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3469461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37735199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24480440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28368737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862284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06/10/2017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0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smtClean="0"/>
              <a:t>Essential Guide to Business Statistics</a:t>
            </a:r>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GB" dirty="0" smtClean="0"/>
              <a:t>©2015 John Wiley and Sons www.wiley.com/college/willoughby</a:t>
            </a: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CAED51-C66D-4681-BF60-D1E183F6E7BA}" type="slidenum">
              <a:rPr lang="en-GB" smtClean="0"/>
              <a:t>‹#›</a:t>
            </a:fld>
            <a:endParaRPr lang="en-GB"/>
          </a:p>
        </p:txBody>
      </p:sp>
      <p:sp>
        <p:nvSpPr>
          <p:cNvPr id="7" name="Rectangle 6"/>
          <p:cNvSpPr/>
          <p:nvPr userDrawn="1"/>
        </p:nvSpPr>
        <p:spPr>
          <a:xfrm>
            <a:off x="0" y="0"/>
            <a:ext cx="9144000" cy="6858000"/>
          </a:xfrm>
          <a:prstGeom prst="rect">
            <a:avLst/>
          </a:prstGeom>
          <a:noFill/>
          <a:ln w="762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272870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uwtsd.ac.uk/face/logistics-transport/" TargetMode="External"/><Relationship Id="rId2" Type="http://schemas.openxmlformats.org/officeDocument/2006/relationships/hyperlink" Target="http://uwtsd.ac.uk/staff/irina-neaga/" TargetMode="External"/><Relationship Id="rId1" Type="http://schemas.openxmlformats.org/officeDocument/2006/relationships/slideLayout" Target="../slideLayouts/slideLayout1.xml"/><Relationship Id="rId6" Type="http://schemas.openxmlformats.org/officeDocument/2006/relationships/hyperlink" Target="mailto:Irina.neaga@uwtsd.ac.uk" TargetMode="External"/><Relationship Id="rId5" Type="http://schemas.openxmlformats.org/officeDocument/2006/relationships/hyperlink" Target="http://www.uwtsd.ac.uk/" TargetMode="External"/><Relationship Id="rId4" Type="http://schemas.openxmlformats.org/officeDocument/2006/relationships/hyperlink" Target="http://www.uwtsd.ac.uk/face/"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tatstutor.ac.uk/" TargetMode="External"/><Relationship Id="rId2" Type="http://schemas.openxmlformats.org/officeDocument/2006/relationships/hyperlink" Target="http://www.statistics.gov.uk/" TargetMode="External"/><Relationship Id="rId1" Type="http://schemas.openxmlformats.org/officeDocument/2006/relationships/slideLayout" Target="../slideLayouts/slideLayout4.xml"/><Relationship Id="rId6" Type="http://schemas.openxmlformats.org/officeDocument/2006/relationships/hyperlink" Target="https://www-dawsonera-com.ezproxy.uwtsd.ac.uk/abstract/9781137013736" TargetMode="External"/><Relationship Id="rId5" Type="http://schemas.openxmlformats.org/officeDocument/2006/relationships/hyperlink" Target="http://statistics-help-for-students.com/" TargetMode="External"/><Relationship Id="rId4" Type="http://schemas.openxmlformats.org/officeDocument/2006/relationships/hyperlink" Target="http://stattrek.co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bcs.wiley.com/he-bcs/Books?action=index&amp;itemId=1118715632&amp;bcsId=9646" TargetMode="External"/><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hyperlink" Target="The%20importance%20of%20the%20statistics%20in%20logistics.pdf"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endParaRPr lang="en-GB" dirty="0">
              <a:solidFill>
                <a:schemeClr val="bg1"/>
              </a:solidFill>
            </a:endParaRPr>
          </a:p>
        </p:txBody>
      </p:sp>
      <p:grpSp>
        <p:nvGrpSpPr>
          <p:cNvPr id="4" name="Group 4"/>
          <p:cNvGrpSpPr>
            <a:grpSpLocks noChangeAspect="1"/>
          </p:cNvGrpSpPr>
          <p:nvPr/>
        </p:nvGrpSpPr>
        <p:grpSpPr bwMode="auto">
          <a:xfrm>
            <a:off x="612418" y="1631910"/>
            <a:ext cx="8208675" cy="6047692"/>
            <a:chOff x="-2465" y="843"/>
            <a:chExt cx="8601" cy="4106"/>
          </a:xfrm>
        </p:grpSpPr>
        <p:sp>
          <p:nvSpPr>
            <p:cNvPr id="5" name="AutoShape 3"/>
            <p:cNvSpPr>
              <a:spLocks noChangeAspect="1" noChangeArrowheads="1" noTextEdit="1"/>
            </p:cNvSpPr>
            <p:nvPr/>
          </p:nvSpPr>
          <p:spPr bwMode="auto">
            <a:xfrm>
              <a:off x="567" y="1344"/>
              <a:ext cx="4119" cy="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a:spLocks noChangeArrowheads="1"/>
            </p:cNvSpPr>
            <p:nvPr/>
          </p:nvSpPr>
          <p:spPr bwMode="auto">
            <a:xfrm>
              <a:off x="-2465" y="843"/>
              <a:ext cx="8601" cy="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smtClean="0">
                  <a:effectLst>
                    <a:outerShdw blurRad="38100" dist="38100" dir="2700000" algn="tl">
                      <a:srgbClr val="000000">
                        <a:alpha val="43137"/>
                      </a:srgbClr>
                    </a:outerShdw>
                  </a:effectLst>
                </a:rPr>
                <a:t>Statistics</a:t>
              </a:r>
              <a:endParaRPr lang="en-US" altLang="en-US" sz="4400" b="1" dirty="0">
                <a:effectLst>
                  <a:outerShdw blurRad="38100" dist="38100" dir="2700000" algn="tl">
                    <a:srgbClr val="000000">
                      <a:alpha val="43137"/>
                    </a:srgbClr>
                  </a:outerShdw>
                </a:effectLst>
              </a:endParaRPr>
            </a:p>
          </p:txBody>
        </p:sp>
        <p:sp>
          <p:nvSpPr>
            <p:cNvPr id="7" name="Rectangle 6"/>
            <p:cNvSpPr>
              <a:spLocks noChangeArrowheads="1"/>
            </p:cNvSpPr>
            <p:nvPr/>
          </p:nvSpPr>
          <p:spPr bwMode="auto">
            <a:xfrm>
              <a:off x="-2240" y="1721"/>
              <a:ext cx="8376" cy="3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a:r>
                <a:rPr lang="en-GB" dirty="0" smtClean="0"/>
                <a:t>--	</a:t>
              </a:r>
              <a:r>
                <a:rPr lang="en-GB" sz="2000" b="1" dirty="0" smtClean="0">
                  <a:solidFill>
                    <a:srgbClr val="FFFF00"/>
                  </a:solidFill>
                  <a:effectLst>
                    <a:outerShdw blurRad="38100" dist="38100" dir="2700000" algn="tl">
                      <a:srgbClr val="000000">
                        <a:alpha val="43137"/>
                      </a:srgbClr>
                    </a:outerShdw>
                  </a:effectLst>
                  <a:uFill>
                    <a:solidFill>
                      <a:schemeClr val="bg1"/>
                    </a:solidFill>
                  </a:uFill>
                  <a:hlinkClick r:id="rId2"/>
                </a:rPr>
                <a:t>Dr </a:t>
              </a:r>
              <a:r>
                <a:rPr lang="en-GB" sz="2000" b="1" dirty="0">
                  <a:solidFill>
                    <a:srgbClr val="FFFF00"/>
                  </a:solidFill>
                  <a:effectLst>
                    <a:outerShdw blurRad="38100" dist="38100" dir="2700000" algn="tl">
                      <a:srgbClr val="000000">
                        <a:alpha val="43137"/>
                      </a:srgbClr>
                    </a:outerShdw>
                  </a:effectLst>
                  <a:uFill>
                    <a:solidFill>
                      <a:schemeClr val="bg1"/>
                    </a:solidFill>
                  </a:uFill>
                  <a:hlinkClick r:id="rId2"/>
                </a:rPr>
                <a:t>Irina Neaga</a:t>
              </a:r>
              <a:endParaRPr lang="en-GB" sz="2000" b="1" dirty="0">
                <a:solidFill>
                  <a:srgbClr val="FFFF00"/>
                </a:solidFill>
                <a:effectLst>
                  <a:outerShdw blurRad="38100" dist="38100" dir="2700000" algn="tl">
                    <a:srgbClr val="000000">
                      <a:alpha val="43137"/>
                    </a:srgbClr>
                  </a:outerShdw>
                </a:effectLst>
                <a:uFill>
                  <a:solidFill>
                    <a:schemeClr val="bg1"/>
                  </a:solidFill>
                </a:uFill>
              </a:endParaRPr>
            </a:p>
            <a:p>
              <a:pPr algn="r"/>
              <a:r>
                <a:rPr lang="en-GB" dirty="0"/>
                <a:t>Senior Lecturer in Logistics</a:t>
              </a:r>
            </a:p>
            <a:p>
              <a:pPr algn="r"/>
              <a:r>
                <a:rPr lang="en-GB" b="1" dirty="0">
                  <a:solidFill>
                    <a:schemeClr val="bg1"/>
                  </a:solidFill>
                  <a:latin typeface="Arial Narrow" panose="020B0606020202030204" pitchFamily="34" charset="0"/>
                </a:rPr>
                <a:t>School of Engineering, </a:t>
              </a:r>
              <a:r>
                <a:rPr lang="en-GB" b="1" u="sng" dirty="0">
                  <a:solidFill>
                    <a:schemeClr val="bg1"/>
                  </a:solidFill>
                  <a:latin typeface="Arial Narrow" panose="020B0606020202030204" pitchFamily="34" charset="0"/>
                  <a:hlinkClick r:id="rId3"/>
                </a:rPr>
                <a:t>Logistics and Transport</a:t>
              </a:r>
              <a:endParaRPr lang="en-GB" dirty="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	</a:t>
              </a:r>
              <a:r>
                <a:rPr lang="en-GB" sz="1600" dirty="0" err="1" smtClean="0">
                  <a:solidFill>
                    <a:schemeClr val="bg1"/>
                  </a:solidFill>
                  <a:latin typeface="Arial Narrow" panose="020B0606020202030204" pitchFamily="34" charset="0"/>
                </a:rPr>
                <a:t>Cyfadran</a:t>
              </a:r>
              <a:r>
                <a:rPr lang="en-GB" sz="1600" dirty="0" smtClean="0">
                  <a:solidFill>
                    <a:schemeClr val="bg1"/>
                  </a:solidFill>
                  <a:latin typeface="Arial Narrow" panose="020B0606020202030204" pitchFamily="34" charset="0"/>
                </a:rPr>
                <a:t> </a:t>
              </a:r>
              <a:r>
                <a:rPr lang="en-GB" sz="1600" dirty="0" err="1">
                  <a:solidFill>
                    <a:schemeClr val="bg1"/>
                  </a:solidFill>
                  <a:latin typeface="Arial Narrow" panose="020B0606020202030204" pitchFamily="34" charset="0"/>
                </a:rPr>
                <a:t>Pensaernïaeth</a:t>
              </a:r>
              <a:r>
                <a:rPr lang="en-GB" sz="1600" dirty="0">
                  <a:solidFill>
                    <a:schemeClr val="bg1"/>
                  </a:solidFill>
                  <a:latin typeface="Arial Narrow" panose="020B0606020202030204" pitchFamily="34" charset="0"/>
                </a:rPr>
                <a:t>, </a:t>
              </a:r>
              <a:r>
                <a:rPr lang="en-GB" sz="1600" dirty="0" err="1">
                  <a:solidFill>
                    <a:schemeClr val="bg1"/>
                  </a:solidFill>
                  <a:latin typeface="Arial Narrow" panose="020B0606020202030204" pitchFamily="34" charset="0"/>
                </a:rPr>
                <a:t>Cyfrifiadura</a:t>
              </a:r>
              <a:r>
                <a:rPr lang="en-GB" sz="1600" dirty="0">
                  <a:solidFill>
                    <a:schemeClr val="bg1"/>
                  </a:solidFill>
                  <a:latin typeface="Arial Narrow" panose="020B0606020202030204" pitchFamily="34" charset="0"/>
                </a:rPr>
                <a:t> a </a:t>
              </a:r>
              <a:r>
                <a:rPr lang="en-GB" sz="1600" dirty="0" err="1">
                  <a:solidFill>
                    <a:schemeClr val="bg1"/>
                  </a:solidFill>
                  <a:latin typeface="Arial Narrow" panose="020B0606020202030204" pitchFamily="34" charset="0"/>
                </a:rPr>
                <a:t>Pheirianneg</a:t>
              </a:r>
              <a:r>
                <a:rPr lang="en-GB" sz="1600" dirty="0">
                  <a:solidFill>
                    <a:schemeClr val="bg1"/>
                  </a:solidFill>
                  <a:latin typeface="Arial Narrow" panose="020B0606020202030204" pitchFamily="34" charset="0"/>
                </a:rPr>
                <a:t> | </a:t>
              </a:r>
              <a:r>
                <a:rPr lang="en-GB" sz="1600" b="1" u="sng" dirty="0">
                  <a:solidFill>
                    <a:schemeClr val="bg1"/>
                  </a:solidFill>
                  <a:latin typeface="Arial Narrow" panose="020B0606020202030204" pitchFamily="34" charset="0"/>
                  <a:hlinkClick r:id="rId4"/>
                </a:rPr>
                <a:t>Faculty of Architecture, Computing and Engineering</a:t>
              </a:r>
              <a:endParaRPr lang="en-GB" sz="1600" dirty="0">
                <a:solidFill>
                  <a:schemeClr val="bg1"/>
                </a:solidFill>
                <a:latin typeface="Arial Narrow" panose="020B0606020202030204" pitchFamily="34" charset="0"/>
              </a:endParaRPr>
            </a:p>
            <a:p>
              <a:pPr algn="r"/>
              <a:r>
                <a:rPr lang="en-GB" dirty="0" err="1">
                  <a:solidFill>
                    <a:schemeClr val="bg1"/>
                  </a:solidFill>
                  <a:latin typeface="Arial Narrow" panose="020B0606020202030204" pitchFamily="34" charset="0"/>
                </a:rPr>
                <a:t>Prifysgol</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Cymru</a:t>
              </a:r>
              <a:r>
                <a:rPr lang="en-GB" dirty="0">
                  <a:solidFill>
                    <a:schemeClr val="bg1"/>
                  </a:solidFill>
                  <a:latin typeface="Arial Narrow" panose="020B0606020202030204" pitchFamily="34" charset="0"/>
                </a:rPr>
                <a:t> Y </a:t>
              </a:r>
              <a:r>
                <a:rPr lang="en-GB" dirty="0" err="1">
                  <a:solidFill>
                    <a:schemeClr val="bg1"/>
                  </a:solidFill>
                  <a:latin typeface="Arial Narrow" panose="020B0606020202030204" pitchFamily="34" charset="0"/>
                </a:rPr>
                <a:t>Drindod</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Dewi</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Sant</a:t>
              </a:r>
              <a:r>
                <a:rPr lang="en-GB" dirty="0">
                  <a:solidFill>
                    <a:schemeClr val="bg1"/>
                  </a:solidFill>
                  <a:latin typeface="Arial Narrow" panose="020B0606020202030204" pitchFamily="34" charset="0"/>
                </a:rPr>
                <a:t> | </a:t>
              </a:r>
              <a:r>
                <a:rPr lang="en-GB" b="1" u="sng" dirty="0">
                  <a:solidFill>
                    <a:schemeClr val="bg1"/>
                  </a:solidFill>
                  <a:latin typeface="Arial Narrow" panose="020B0606020202030204" pitchFamily="34" charset="0"/>
                  <a:hlinkClick r:id="rId5"/>
                </a:rPr>
                <a:t>University of Wales Trinity St David</a:t>
              </a:r>
              <a:endParaRPr lang="en-GB" dirty="0">
                <a:solidFill>
                  <a:schemeClr val="bg1"/>
                </a:solidFill>
                <a:latin typeface="Arial Narrow" panose="020B0606020202030204" pitchFamily="34" charset="0"/>
              </a:endParaRPr>
            </a:p>
            <a:p>
              <a:pPr algn="r"/>
              <a:r>
                <a:rPr lang="en-GB" b="1" dirty="0" err="1">
                  <a:solidFill>
                    <a:schemeClr val="bg1"/>
                  </a:solidFill>
                  <a:latin typeface="Arial Narrow" panose="020B0606020202030204" pitchFamily="34" charset="0"/>
                </a:rPr>
                <a:t>Cadogan</a:t>
              </a:r>
              <a:r>
                <a:rPr lang="en-GB" b="1" dirty="0">
                  <a:solidFill>
                    <a:schemeClr val="bg1"/>
                  </a:solidFill>
                  <a:latin typeface="Arial Narrow" panose="020B0606020202030204" pitchFamily="34" charset="0"/>
                </a:rPr>
                <a:t> Centre, MT201, Mount Pleasant Campus, Swansea, SA1 6ED</a:t>
              </a:r>
              <a:endParaRPr lang="en-GB" dirty="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	</a:t>
              </a:r>
              <a:r>
                <a:rPr lang="en-GB" dirty="0" err="1" smtClean="0">
                  <a:solidFill>
                    <a:schemeClr val="bg1"/>
                  </a:solidFill>
                  <a:latin typeface="Arial Narrow" panose="020B0606020202030204" pitchFamily="34" charset="0"/>
                </a:rPr>
                <a:t>Rhif</a:t>
              </a:r>
              <a:r>
                <a:rPr lang="en-GB" dirty="0" smtClean="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ffôn</a:t>
              </a:r>
              <a:r>
                <a:rPr lang="en-GB" dirty="0">
                  <a:solidFill>
                    <a:schemeClr val="bg1"/>
                  </a:solidFill>
                  <a:latin typeface="Arial Narrow" panose="020B0606020202030204" pitchFamily="34" charset="0"/>
                </a:rPr>
                <a:t> | </a:t>
              </a:r>
              <a:r>
                <a:rPr lang="en-GB" b="1" dirty="0">
                  <a:solidFill>
                    <a:schemeClr val="bg1"/>
                  </a:solidFill>
                  <a:latin typeface="Arial Narrow" panose="020B0606020202030204" pitchFamily="34" charset="0"/>
                </a:rPr>
                <a:t>Tel: +44 (0)1792 481128</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Mewnol</a:t>
              </a:r>
              <a:r>
                <a:rPr lang="en-GB" dirty="0">
                  <a:solidFill>
                    <a:schemeClr val="bg1"/>
                  </a:solidFill>
                  <a:latin typeface="Arial Narrow" panose="020B0606020202030204" pitchFamily="34" charset="0"/>
                </a:rPr>
                <a:t> | Internal: 4128 / </a:t>
              </a:r>
              <a:endParaRPr lang="en-GB" dirty="0" smtClean="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E-</a:t>
              </a:r>
              <a:r>
                <a:rPr lang="en-GB" dirty="0" err="1" smtClean="0">
                  <a:solidFill>
                    <a:schemeClr val="bg1"/>
                  </a:solidFill>
                  <a:latin typeface="Arial Narrow" panose="020B0606020202030204" pitchFamily="34" charset="0"/>
                </a:rPr>
                <a:t>Bost</a:t>
              </a:r>
              <a:r>
                <a:rPr lang="en-GB" dirty="0" smtClean="0">
                  <a:solidFill>
                    <a:schemeClr val="bg1"/>
                  </a:solidFill>
                  <a:latin typeface="Arial Narrow" panose="020B0606020202030204" pitchFamily="34" charset="0"/>
                </a:rPr>
                <a:t> </a:t>
              </a:r>
              <a:r>
                <a:rPr lang="en-GB" dirty="0">
                  <a:solidFill>
                    <a:schemeClr val="bg1"/>
                  </a:solidFill>
                  <a:latin typeface="Arial Narrow" panose="020B0606020202030204" pitchFamily="34" charset="0"/>
                </a:rPr>
                <a:t>| </a:t>
              </a:r>
              <a:r>
                <a:rPr lang="en-GB" b="1" dirty="0">
                  <a:solidFill>
                    <a:schemeClr val="bg1"/>
                  </a:solidFill>
                  <a:latin typeface="Arial Narrow" panose="020B0606020202030204" pitchFamily="34" charset="0"/>
                </a:rPr>
                <a:t>Email: </a:t>
              </a:r>
              <a:r>
                <a:rPr lang="en-GB" b="1" u="sng" dirty="0">
                  <a:solidFill>
                    <a:schemeClr val="bg1"/>
                  </a:solidFill>
                  <a:latin typeface="Arial Narrow" panose="020B0606020202030204" pitchFamily="34" charset="0"/>
                  <a:hlinkClick r:id="rId6"/>
                </a:rPr>
                <a:t>Irina.neaga@uwtsd.ac.uk</a:t>
              </a:r>
              <a:endParaRPr lang="en-GB" dirty="0">
                <a:solidFill>
                  <a:schemeClr val="bg1"/>
                </a:solidFill>
                <a:latin typeface="Arial Narrow" panose="020B0606020202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700" b="0" i="0" u="none" strike="noStrike" cap="none" normalizeH="0" baseline="0" dirty="0" smtClean="0">
                  <a:ln>
                    <a:noFill/>
                  </a:ln>
                  <a:solidFill>
                    <a:srgbClr val="000000"/>
                  </a:solidFill>
                  <a:effectLst/>
                  <a:latin typeface="Times New Roman" panose="02020603050405020304" pitchFamily="18" charset="0"/>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err="1" smtClean="0"/>
              <a:t>Croeso</a:t>
            </a:r>
            <a:r>
              <a:rPr lang="en-GB" dirty="0" smtClean="0"/>
              <a:t> / Welcome / </a:t>
            </a:r>
            <a:r>
              <a:rPr lang="en-GB" b="1" dirty="0" smtClean="0">
                <a:effectLst>
                  <a:outerShdw blurRad="38100" dist="38100" dir="2700000" algn="tl">
                    <a:srgbClr val="000000">
                      <a:alpha val="43137"/>
                    </a:srgbClr>
                  </a:outerShdw>
                </a:effectLst>
              </a:rPr>
              <a:t>Introduction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796752" y="1268760"/>
            <a:ext cx="7550496" cy="1756791"/>
          </a:xfrm>
        </p:spPr>
        <p:txBody>
          <a:bodyPr/>
          <a:lstStyle/>
          <a:p>
            <a:pPr marL="0" indent="0">
              <a:buNone/>
            </a:pPr>
            <a:r>
              <a:rPr lang="en-GB" dirty="0" smtClean="0"/>
              <a:t>Yr </a:t>
            </a:r>
            <a:r>
              <a:rPr lang="en-GB" dirty="0" err="1" smtClean="0"/>
              <a:t>Athro</a:t>
            </a:r>
            <a:r>
              <a:rPr lang="en-GB" dirty="0" smtClean="0"/>
              <a:t> / Dr Irina Neaga</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548680"/>
            <a:ext cx="8229600" cy="994122"/>
          </a:xfrm>
        </p:spPr>
        <p:txBody>
          <a:bodyPr>
            <a:normAutofit/>
          </a:bodyPr>
          <a:lstStyle/>
          <a:p>
            <a:pPr eaLnBrk="1" hangingPunct="1">
              <a:defRPr/>
            </a:pPr>
            <a:r>
              <a:rPr lang="en-US" altLang="en-US" sz="3600" b="1" dirty="0" smtClean="0">
                <a:solidFill>
                  <a:schemeClr val="tx2"/>
                </a:solidFill>
                <a:effectLst>
                  <a:outerShdw blurRad="38100" dist="38100" dir="2700000" algn="tl">
                    <a:srgbClr val="000000">
                      <a:alpha val="43137"/>
                    </a:srgbClr>
                  </a:outerShdw>
                </a:effectLst>
              </a:rPr>
              <a:t>Course Learning Objectives</a:t>
            </a:r>
          </a:p>
        </p:txBody>
      </p:sp>
      <p:sp>
        <p:nvSpPr>
          <p:cNvPr id="16387" name="Content Placeholder 2"/>
          <p:cNvSpPr>
            <a:spLocks noGrp="1"/>
          </p:cNvSpPr>
          <p:nvPr>
            <p:ph idx="1"/>
          </p:nvPr>
        </p:nvSpPr>
        <p:spPr>
          <a:xfrm>
            <a:off x="457200" y="1772816"/>
            <a:ext cx="8507412" cy="3312368"/>
          </a:xfrm>
        </p:spPr>
        <p:txBody>
          <a:bodyPr>
            <a:normAutofit lnSpcReduction="10000"/>
          </a:bodyPr>
          <a:lstStyle/>
          <a:p>
            <a:pPr>
              <a:lnSpc>
                <a:spcPct val="114000"/>
              </a:lnSpc>
              <a:spcBef>
                <a:spcPts val="0"/>
              </a:spcBef>
            </a:pPr>
            <a:r>
              <a:rPr lang="en-GB" sz="2400" dirty="0" smtClean="0">
                <a:latin typeface="Arial" panose="020B0604020202020204" pitchFamily="34" charset="0"/>
                <a:cs typeface="Arial" panose="020B0604020202020204" pitchFamily="34" charset="0"/>
              </a:rPr>
              <a:t>To </a:t>
            </a:r>
            <a:r>
              <a:rPr lang="en-GB" sz="2400" dirty="0">
                <a:latin typeface="Arial" panose="020B0604020202020204" pitchFamily="34" charset="0"/>
                <a:cs typeface="Arial" panose="020B0604020202020204" pitchFamily="34" charset="0"/>
              </a:rPr>
              <a:t>introduce the concepts and applications of quantitative techniques </a:t>
            </a:r>
            <a:endParaRPr lang="en-GB" sz="2400" dirty="0" smtClean="0">
              <a:latin typeface="Arial" panose="020B0604020202020204" pitchFamily="34" charset="0"/>
              <a:cs typeface="Arial" panose="020B0604020202020204" pitchFamily="34" charset="0"/>
            </a:endParaRPr>
          </a:p>
          <a:p>
            <a:pPr>
              <a:lnSpc>
                <a:spcPct val="114000"/>
              </a:lnSpc>
              <a:spcBef>
                <a:spcPts val="0"/>
              </a:spcBef>
            </a:pPr>
            <a:r>
              <a:rPr lang="en-GB" sz="2400" dirty="0">
                <a:latin typeface="Arial" panose="020B0604020202020204" pitchFamily="34" charset="0"/>
                <a:cs typeface="Arial" panose="020B0604020202020204" pitchFamily="34" charset="0"/>
              </a:rPr>
              <a:t>T</a:t>
            </a:r>
            <a:r>
              <a:rPr lang="en-GB" sz="2400" dirty="0" smtClean="0">
                <a:latin typeface="Arial" panose="020B0604020202020204" pitchFamily="34" charset="0"/>
                <a:cs typeface="Arial" panose="020B0604020202020204" pitchFamily="34" charset="0"/>
              </a:rPr>
              <a:t>o </a:t>
            </a:r>
            <a:r>
              <a:rPr lang="en-GB" sz="2400" dirty="0">
                <a:latin typeface="Arial" panose="020B0604020202020204" pitchFamily="34" charset="0"/>
                <a:cs typeface="Arial" panose="020B0604020202020204" pitchFamily="34" charset="0"/>
              </a:rPr>
              <a:t>develop an understanding of </a:t>
            </a:r>
            <a:r>
              <a:rPr lang="en-GB" sz="2400" dirty="0" smtClean="0">
                <a:latin typeface="Arial" panose="020B0604020202020204" pitchFamily="34" charset="0"/>
                <a:cs typeface="Arial" panose="020B0604020202020204" pitchFamily="34" charset="0"/>
              </a:rPr>
              <a:t>data, information </a:t>
            </a:r>
            <a:r>
              <a:rPr lang="en-GB" sz="2400" dirty="0">
                <a:latin typeface="Arial" panose="020B0604020202020204" pitchFamily="34" charset="0"/>
                <a:cs typeface="Arial" panose="020B0604020202020204" pitchFamily="34" charset="0"/>
              </a:rPr>
              <a:t>sources, </a:t>
            </a:r>
            <a:r>
              <a:rPr lang="en-GB" sz="2400" dirty="0" smtClean="0">
                <a:latin typeface="Arial" panose="020B0604020202020204" pitchFamily="34" charset="0"/>
                <a:cs typeface="Arial" panose="020B0604020202020204" pitchFamily="34" charset="0"/>
              </a:rPr>
              <a:t>sampling and statistical </a:t>
            </a:r>
            <a:r>
              <a:rPr lang="en-GB" sz="2400" dirty="0">
                <a:latin typeface="Arial" panose="020B0604020202020204" pitchFamily="34" charset="0"/>
                <a:cs typeface="Arial" panose="020B0604020202020204" pitchFamily="34" charset="0"/>
              </a:rPr>
              <a:t>testing methods for decision </a:t>
            </a:r>
            <a:r>
              <a:rPr lang="en-GB" sz="2400" dirty="0" smtClean="0">
                <a:latin typeface="Arial" panose="020B0604020202020204" pitchFamily="34" charset="0"/>
                <a:cs typeface="Arial" panose="020B0604020202020204" pitchFamily="34" charset="0"/>
              </a:rPr>
              <a:t>making </a:t>
            </a:r>
          </a:p>
          <a:p>
            <a:pPr>
              <a:lnSpc>
                <a:spcPct val="114000"/>
              </a:lnSpc>
              <a:spcBef>
                <a:spcPts val="0"/>
              </a:spcBef>
            </a:pPr>
            <a:r>
              <a:rPr lang="en-GB" sz="2400" dirty="0" smtClean="0">
                <a:latin typeface="Arial" panose="020B0604020202020204" pitchFamily="34" charset="0"/>
                <a:cs typeface="Arial" panose="020B0604020202020204" pitchFamily="34" charset="0"/>
              </a:rPr>
              <a:t>To provide an </a:t>
            </a:r>
            <a:r>
              <a:rPr lang="en-GB" sz="2400" dirty="0">
                <a:latin typeface="Arial" panose="020B0604020202020204" pitchFamily="34" charset="0"/>
                <a:cs typeface="Arial" panose="020B0604020202020204" pitchFamily="34" charset="0"/>
              </a:rPr>
              <a:t>understanding of statistical methods and their use </a:t>
            </a:r>
            <a:r>
              <a:rPr lang="en-GB" sz="2400" dirty="0" smtClean="0">
                <a:latin typeface="Arial" panose="020B0604020202020204" pitchFamily="34" charset="0"/>
                <a:cs typeface="Arial" panose="020B0604020202020204" pitchFamily="34" charset="0"/>
              </a:rPr>
              <a:t>in specific  contexts (i.e. logistics, transportation or motorsport)</a:t>
            </a: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78747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60648"/>
            <a:ext cx="8229600" cy="706090"/>
          </a:xfrm>
        </p:spPr>
        <p:txBody>
          <a:bodyPr>
            <a:noAutofit/>
          </a:bodyPr>
          <a:lstStyle/>
          <a:p>
            <a:r>
              <a:rPr lang="en-GB" sz="3600" b="1" dirty="0" smtClean="0">
                <a:effectLst>
                  <a:outerShdw blurRad="38100" dist="38100" dir="2700000" algn="tl">
                    <a:srgbClr val="000000">
                      <a:alpha val="43137"/>
                    </a:srgbClr>
                  </a:outerShdw>
                </a:effectLst>
              </a:rPr>
              <a:t/>
            </a:r>
            <a:br>
              <a:rPr lang="en-GB" sz="3600" b="1" dirty="0" smtClean="0">
                <a:effectLst>
                  <a:outerShdw blurRad="38100" dist="38100" dir="2700000" algn="tl">
                    <a:srgbClr val="000000">
                      <a:alpha val="43137"/>
                    </a:srgbClr>
                  </a:outerShdw>
                </a:effectLst>
              </a:rPr>
            </a:br>
            <a:r>
              <a:rPr lang="en-GB" sz="3600" b="1" dirty="0" smtClean="0">
                <a:effectLst>
                  <a:outerShdw blurRad="38100" dist="38100" dir="2700000" algn="tl">
                    <a:srgbClr val="000000">
                      <a:alpha val="43137"/>
                    </a:srgbClr>
                  </a:outerShdw>
                </a:effectLst>
              </a:rPr>
              <a:t>Reading</a:t>
            </a:r>
            <a:r>
              <a:rPr lang="en-GB" sz="3600" dirty="0" smtClean="0">
                <a:effectLst>
                  <a:outerShdw blurRad="38100" dist="38100" dir="2700000" algn="tl">
                    <a:srgbClr val="000000">
                      <a:alpha val="43137"/>
                    </a:srgbClr>
                  </a:outerShdw>
                </a:effectLst>
              </a:rPr>
              <a:t> </a:t>
            </a:r>
            <a:r>
              <a:rPr lang="en-GB" sz="3600" dirty="0">
                <a:effectLst>
                  <a:outerShdw blurRad="38100" dist="38100" dir="2700000" algn="tl">
                    <a:srgbClr val="000000">
                      <a:alpha val="43137"/>
                    </a:srgbClr>
                  </a:outerShdw>
                </a:effectLst>
              </a:rPr>
              <a:t/>
            </a:r>
            <a:br>
              <a:rPr lang="en-GB" sz="3600" dirty="0">
                <a:effectLst>
                  <a:outerShdw blurRad="38100" dist="38100" dir="2700000" algn="tl">
                    <a:srgbClr val="000000">
                      <a:alpha val="43137"/>
                    </a:srgbClr>
                  </a:outerShdw>
                </a:effectLst>
              </a:rPr>
            </a:br>
            <a:endParaRPr lang="en-GB" sz="3600" dirty="0">
              <a:effectLst>
                <a:outerShdw blurRad="38100" dist="38100" dir="2700000" algn="tl">
                  <a:srgbClr val="000000">
                    <a:alpha val="43137"/>
                  </a:srgbClr>
                </a:outerShdw>
              </a:effectLst>
            </a:endParaRPr>
          </a:p>
        </p:txBody>
      </p:sp>
      <p:sp>
        <p:nvSpPr>
          <p:cNvPr id="5" name="Content Placeholder 4"/>
          <p:cNvSpPr>
            <a:spLocks noGrp="1"/>
          </p:cNvSpPr>
          <p:nvPr>
            <p:ph sz="half" idx="1"/>
          </p:nvPr>
        </p:nvSpPr>
        <p:spPr>
          <a:xfrm>
            <a:off x="539552" y="1124744"/>
            <a:ext cx="4258816" cy="4392488"/>
          </a:xfrm>
        </p:spPr>
        <p:txBody>
          <a:bodyPr>
            <a:normAutofit lnSpcReduction="10000"/>
          </a:bodyPr>
          <a:lstStyle/>
          <a:p>
            <a:pPr marL="0" indent="0">
              <a:buNone/>
            </a:pPr>
            <a:r>
              <a:rPr lang="en-GB" sz="2400" b="1" dirty="0" smtClean="0">
                <a:latin typeface="Arial Black" panose="020B0A04020102020204" pitchFamily="34" charset="0"/>
                <a:cs typeface="Arial" panose="020B0604020202020204" pitchFamily="34" charset="0"/>
              </a:rPr>
              <a:t>Essential:</a:t>
            </a:r>
          </a:p>
          <a:p>
            <a:pPr marL="0" indent="0">
              <a:buNone/>
            </a:pPr>
            <a:r>
              <a:rPr lang="en-GB" sz="1600" dirty="0">
                <a:latin typeface="Arial" panose="020B0604020202020204" pitchFamily="34" charset="0"/>
                <a:cs typeface="Arial" panose="020B0604020202020204" pitchFamily="34" charset="0"/>
              </a:rPr>
              <a:t>Hinton PR, (2004), Statistics explained 2nd Edition, London: Routledge</a:t>
            </a:r>
          </a:p>
          <a:p>
            <a:pPr marL="0" indent="0">
              <a:buNone/>
            </a:pPr>
            <a:r>
              <a:rPr lang="en-GB" sz="1600" dirty="0">
                <a:latin typeface="Arial" panose="020B0604020202020204" pitchFamily="34" charset="0"/>
                <a:cs typeface="Arial" panose="020B0604020202020204" pitchFamily="34" charset="0"/>
              </a:rPr>
              <a:t>Hague P and Harris P, (1993), Sampling and statistics, London: </a:t>
            </a:r>
            <a:r>
              <a:rPr lang="en-GB" sz="1600" dirty="0" err="1">
                <a:latin typeface="Arial" panose="020B0604020202020204" pitchFamily="34" charset="0"/>
                <a:cs typeface="Arial" panose="020B0604020202020204" pitchFamily="34" charset="0"/>
              </a:rPr>
              <a:t>Kogan</a:t>
            </a:r>
            <a:r>
              <a:rPr lang="en-GB" sz="1600" dirty="0">
                <a:latin typeface="Arial" panose="020B0604020202020204" pitchFamily="34" charset="0"/>
                <a:cs typeface="Arial" panose="020B0604020202020204" pitchFamily="34" charset="0"/>
              </a:rPr>
              <a:t> Page</a:t>
            </a:r>
            <a:endParaRPr lang="en-GB" sz="1600" dirty="0" smtClean="0">
              <a:latin typeface="Arial" panose="020B0604020202020204" pitchFamily="34" charset="0"/>
              <a:cs typeface="Arial" panose="020B0604020202020204" pitchFamily="34" charset="0"/>
            </a:endParaRPr>
          </a:p>
          <a:p>
            <a:pPr marL="0" indent="0">
              <a:buNone/>
            </a:pPr>
            <a:r>
              <a:rPr lang="en-GB" sz="1600" dirty="0" smtClean="0">
                <a:latin typeface="Arial" panose="020B0604020202020204" pitchFamily="34" charset="0"/>
                <a:cs typeface="Arial" panose="020B0604020202020204" pitchFamily="34" charset="0"/>
              </a:rPr>
              <a:t>Levine </a:t>
            </a:r>
            <a:r>
              <a:rPr lang="en-GB" sz="1600" dirty="0">
                <a:latin typeface="Arial" panose="020B0604020202020204" pitchFamily="34" charset="0"/>
                <a:cs typeface="Arial" panose="020B0604020202020204" pitchFamily="34" charset="0"/>
              </a:rPr>
              <a:t>DM, (2013), Business statistics: a first course 6th Edition, England: Pearson</a:t>
            </a:r>
          </a:p>
          <a:p>
            <a:pPr marL="0" indent="0">
              <a:buNone/>
            </a:pPr>
            <a:r>
              <a:rPr lang="en-GB" sz="2400" b="1" dirty="0" smtClean="0">
                <a:latin typeface="Arial Black" panose="020B0A04020102020204" pitchFamily="34" charset="0"/>
              </a:rPr>
              <a:t>Background:</a:t>
            </a:r>
          </a:p>
          <a:p>
            <a:pPr marL="0" indent="0">
              <a:buNone/>
            </a:pPr>
            <a:r>
              <a:rPr lang="en-GB" sz="1800" dirty="0" smtClean="0">
                <a:latin typeface="Arial" panose="020B0604020202020204" pitchFamily="34" charset="0"/>
                <a:cs typeface="Arial" panose="020B0604020202020204" pitchFamily="34" charset="0"/>
              </a:rPr>
              <a:t>Hutcheson </a:t>
            </a:r>
            <a:r>
              <a:rPr lang="en-GB" sz="1800" dirty="0">
                <a:latin typeface="Arial" panose="020B0604020202020204" pitchFamily="34" charset="0"/>
                <a:cs typeface="Arial" panose="020B0604020202020204" pitchFamily="34" charset="0"/>
              </a:rPr>
              <a:t>GD and </a:t>
            </a:r>
            <a:r>
              <a:rPr lang="en-GB" sz="1800" dirty="0" err="1" smtClean="0">
                <a:latin typeface="Arial" panose="020B0604020202020204" pitchFamily="34" charset="0"/>
                <a:cs typeface="Arial" panose="020B0604020202020204" pitchFamily="34" charset="0"/>
              </a:rPr>
              <a:t>Moutinho</a:t>
            </a:r>
            <a:r>
              <a:rPr lang="en-GB" sz="1800" dirty="0">
                <a:latin typeface="Arial" panose="020B0604020202020204" pitchFamily="34" charset="0"/>
                <a:cs typeface="Arial" panose="020B0604020202020204" pitchFamily="34" charset="0"/>
              </a:rPr>
              <a:t>, L, (2008) Statistical Modelling for </a:t>
            </a:r>
            <a:r>
              <a:rPr lang="en-GB" sz="1800" dirty="0" smtClean="0">
                <a:latin typeface="Arial" panose="020B0604020202020204" pitchFamily="34" charset="0"/>
                <a:cs typeface="Arial" panose="020B0604020202020204" pitchFamily="34" charset="0"/>
              </a:rPr>
              <a:t>Management</a:t>
            </a:r>
          </a:p>
          <a:p>
            <a:pPr marL="0" indent="0">
              <a:buNone/>
            </a:pPr>
            <a:r>
              <a:rPr lang="en-GB" sz="1800" dirty="0" smtClean="0">
                <a:latin typeface="Arial" panose="020B0604020202020204" pitchFamily="34" charset="0"/>
                <a:cs typeface="Arial" panose="020B0604020202020204" pitchFamily="34" charset="0"/>
              </a:rPr>
              <a:t>Walker, I.(2010) Research Methods and Statistics, Palgrave Higher Ed MUA</a:t>
            </a:r>
            <a:endParaRPr lang="en-GB" sz="1800" dirty="0">
              <a:latin typeface="Arial" panose="020B0604020202020204" pitchFamily="34" charset="0"/>
              <a:cs typeface="Arial" panose="020B0604020202020204" pitchFamily="34" charset="0"/>
            </a:endParaRPr>
          </a:p>
          <a:p>
            <a:pPr marL="0" indent="0">
              <a:buNone/>
            </a:pPr>
            <a:endParaRPr lang="en-GB" sz="3300" dirty="0">
              <a:latin typeface="Arial Black" panose="020B0A04020102020204" pitchFamily="34" charset="0"/>
            </a:endParaRPr>
          </a:p>
          <a:p>
            <a:endParaRPr lang="en-GB" dirty="0"/>
          </a:p>
        </p:txBody>
      </p:sp>
      <p:sp>
        <p:nvSpPr>
          <p:cNvPr id="6" name="Content Placeholder 5"/>
          <p:cNvSpPr>
            <a:spLocks noGrp="1"/>
          </p:cNvSpPr>
          <p:nvPr>
            <p:ph sz="half" idx="2"/>
          </p:nvPr>
        </p:nvSpPr>
        <p:spPr>
          <a:xfrm>
            <a:off x="4716016" y="1556792"/>
            <a:ext cx="4402832" cy="2592288"/>
          </a:xfrm>
        </p:spPr>
        <p:txBody>
          <a:bodyPr>
            <a:normAutofit lnSpcReduction="10000"/>
          </a:bodyPr>
          <a:lstStyle/>
          <a:p>
            <a:pPr marL="0" indent="0">
              <a:buNone/>
            </a:pPr>
            <a:r>
              <a:rPr lang="en-GB" sz="2400" b="1" dirty="0" smtClean="0">
                <a:latin typeface="Arial Black" panose="020B0A04020102020204" pitchFamily="34" charset="0"/>
              </a:rPr>
              <a:t>Websites:</a:t>
            </a:r>
          </a:p>
          <a:p>
            <a:pPr marL="0" indent="0">
              <a:buNone/>
            </a:pPr>
            <a:r>
              <a:rPr lang="en-GB" sz="1400" dirty="0">
                <a:latin typeface="Arial" panose="020B0604020202020204" pitchFamily="34" charset="0"/>
                <a:cs typeface="Arial" panose="020B0604020202020204" pitchFamily="34" charset="0"/>
                <a:hlinkClick r:id="rId2"/>
              </a:rPr>
              <a:t>http://</a:t>
            </a:r>
            <a:r>
              <a:rPr lang="en-GB" sz="1400" dirty="0" smtClean="0">
                <a:latin typeface="Arial" panose="020B0604020202020204" pitchFamily="34" charset="0"/>
                <a:cs typeface="Arial" panose="020B0604020202020204" pitchFamily="34" charset="0"/>
                <a:hlinkClick r:id="rId2"/>
              </a:rPr>
              <a:t>www.statistics.gov.uk</a:t>
            </a:r>
            <a:endParaRPr lang="en-GB" sz="1400" dirty="0" smtClean="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hlinkClick r:id="rId3"/>
              </a:rPr>
              <a:t>http://www.statstutor.ac.uk</a:t>
            </a:r>
            <a:r>
              <a:rPr lang="en-GB" sz="1400" dirty="0" smtClean="0">
                <a:latin typeface="Arial" panose="020B0604020202020204" pitchFamily="34" charset="0"/>
                <a:cs typeface="Arial" panose="020B0604020202020204" pitchFamily="34" charset="0"/>
                <a:hlinkClick r:id="rId3"/>
              </a:rPr>
              <a:t>/</a:t>
            </a:r>
            <a:endParaRPr lang="en-GB" sz="1400" dirty="0" smtClean="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hlinkClick r:id="rId4"/>
              </a:rPr>
              <a:t>http://stattrek.com</a:t>
            </a:r>
            <a:r>
              <a:rPr lang="en-GB" sz="1400" dirty="0" smtClean="0">
                <a:latin typeface="Arial" panose="020B0604020202020204" pitchFamily="34" charset="0"/>
                <a:cs typeface="Arial" panose="020B0604020202020204" pitchFamily="34" charset="0"/>
                <a:hlinkClick r:id="rId4"/>
              </a:rPr>
              <a:t>/</a:t>
            </a:r>
            <a:endParaRPr lang="en-GB" sz="1400" dirty="0" smtClean="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hlinkClick r:id="rId5"/>
              </a:rPr>
              <a:t>http://statistics-help-for-students.com</a:t>
            </a:r>
            <a:r>
              <a:rPr lang="en-GB" sz="1400" dirty="0" smtClean="0">
                <a:latin typeface="Arial" panose="020B0604020202020204" pitchFamily="34" charset="0"/>
                <a:cs typeface="Arial" panose="020B0604020202020204" pitchFamily="34" charset="0"/>
                <a:hlinkClick r:id="rId5"/>
              </a:rPr>
              <a:t>/</a:t>
            </a:r>
            <a:endParaRPr lang="en-GB" sz="1400" dirty="0" smtClean="0">
              <a:latin typeface="Arial" panose="020B0604020202020204" pitchFamily="34" charset="0"/>
              <a:cs typeface="Arial" panose="020B0604020202020204" pitchFamily="34" charset="0"/>
            </a:endParaRPr>
          </a:p>
          <a:p>
            <a:pPr marL="0" indent="0">
              <a:buNone/>
            </a:pPr>
            <a:endParaRPr lang="en-GB" sz="1400" dirty="0" smtClean="0">
              <a:latin typeface="Arial" panose="020B0604020202020204" pitchFamily="34" charset="0"/>
              <a:cs typeface="Arial" panose="020B0604020202020204" pitchFamily="34" charset="0"/>
            </a:endParaRPr>
          </a:p>
          <a:p>
            <a:pPr marL="0" indent="0">
              <a:buNone/>
            </a:pPr>
            <a:endParaRPr lang="en-GB" sz="1700" dirty="0">
              <a:latin typeface="Arial Black" panose="020B0A04020102020204" pitchFamily="34" charset="0"/>
            </a:endParaRPr>
          </a:p>
          <a:p>
            <a:pPr marL="0" indent="0">
              <a:buNone/>
            </a:pPr>
            <a:r>
              <a:rPr lang="en-GB" sz="3300" dirty="0" smtClean="0">
                <a:latin typeface="Arial Narrow" panose="020B0606020202030204" pitchFamily="34" charset="0"/>
              </a:rPr>
              <a:t> </a:t>
            </a:r>
          </a:p>
          <a:p>
            <a:pPr marL="0" indent="0">
              <a:buNone/>
            </a:pPr>
            <a:endParaRPr lang="en-GB" sz="3300" dirty="0">
              <a:latin typeface="Arial Narrow" panose="020B0606020202030204" pitchFamily="34" charset="0"/>
            </a:endParaRPr>
          </a:p>
          <a:p>
            <a:endParaRPr lang="en-GB" dirty="0"/>
          </a:p>
        </p:txBody>
      </p:sp>
      <p:sp>
        <p:nvSpPr>
          <p:cNvPr id="3" name="AutoShape 2" descr="Add this title to my bookshelf">
            <a:hlinkClick r:id="rId6" tooltip="Add this title to my bookshelf"/>
          </p:cNvPr>
          <p:cNvSpPr>
            <a:spLocks noChangeAspect="1" noChangeArrowheads="1"/>
          </p:cNvSpPr>
          <p:nvPr/>
        </p:nvSpPr>
        <p:spPr bwMode="auto">
          <a:xfrm>
            <a:off x="2071688" y="698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514933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rPr>
              <a:t>Assessment</a:t>
            </a:r>
            <a:endParaRPr lang="en-GB" sz="36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95536" y="1916832"/>
            <a:ext cx="8229600" cy="2332855"/>
          </a:xfrm>
        </p:spPr>
        <p:txBody>
          <a:bodyPr>
            <a:normAutofit/>
          </a:bodyPr>
          <a:lstStyle/>
          <a:p>
            <a:r>
              <a:rPr lang="en-GB" dirty="0" smtClean="0">
                <a:latin typeface="Arial" panose="020B0604020202020204" pitchFamily="34" charset="0"/>
                <a:cs typeface="Arial" panose="020B0604020202020204" pitchFamily="34" charset="0"/>
              </a:rPr>
              <a:t>1</a:t>
            </a:r>
            <a:r>
              <a:rPr lang="en-GB" baseline="30000" dirty="0" smtClean="0">
                <a:latin typeface="Arial" panose="020B0604020202020204" pitchFamily="34" charset="0"/>
                <a:cs typeface="Arial" panose="020B0604020202020204" pitchFamily="34" charset="0"/>
              </a:rPr>
              <a:t>st</a:t>
            </a:r>
            <a:r>
              <a:rPr lang="en-GB" dirty="0" smtClean="0">
                <a:latin typeface="Arial" panose="020B0604020202020204" pitchFamily="34" charset="0"/>
                <a:cs typeface="Arial" panose="020B0604020202020204" pitchFamily="34" charset="0"/>
              </a:rPr>
              <a:t>: 8</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January 2018 and the submission on 29</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Jan 2018</a:t>
            </a:r>
          </a:p>
          <a:p>
            <a:r>
              <a:rPr lang="en-GB" dirty="0" smtClean="0">
                <a:latin typeface="Arial" panose="020B0604020202020204" pitchFamily="34" charset="0"/>
                <a:cs typeface="Arial" panose="020B0604020202020204" pitchFamily="34" charset="0"/>
              </a:rPr>
              <a:t>2</a:t>
            </a:r>
            <a:r>
              <a:rPr lang="en-GB" baseline="30000" dirty="0" smtClean="0">
                <a:latin typeface="Arial" panose="020B0604020202020204" pitchFamily="34" charset="0"/>
                <a:cs typeface="Arial" panose="020B0604020202020204" pitchFamily="34" charset="0"/>
              </a:rPr>
              <a:t>nd</a:t>
            </a:r>
            <a:r>
              <a:rPr lang="en-GB" dirty="0" smtClean="0">
                <a:latin typeface="Arial" panose="020B0604020202020204" pitchFamily="34" charset="0"/>
                <a:cs typeface="Arial" panose="020B0604020202020204" pitchFamily="34" charset="0"/>
              </a:rPr>
              <a:t>: Written Examination in May</a:t>
            </a:r>
          </a:p>
          <a:p>
            <a:r>
              <a:rPr lang="en-GB" dirty="0" smtClean="0">
                <a:latin typeface="Arial" panose="020B0604020202020204" pitchFamily="34" charset="0"/>
                <a:cs typeface="Arial" panose="020B0604020202020204" pitchFamily="34" charset="0"/>
              </a:rPr>
              <a:t>Details will be given in due course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4017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Introduction</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556792"/>
            <a:ext cx="8229600" cy="3744415"/>
          </a:xfrm>
        </p:spPr>
        <p:txBody>
          <a:bodyPr>
            <a:normAutofit/>
          </a:bodyPr>
          <a:lstStyle/>
          <a:p>
            <a:pPr marL="0" indent="0" algn="ctr">
              <a:buNone/>
            </a:pPr>
            <a:r>
              <a:rPr lang="en-GB" sz="2800" b="1" i="1" dirty="0">
                <a:latin typeface="Liberation Sans" panose="020B0604020202020204" pitchFamily="34" charset="0"/>
                <a:ea typeface="Liberation Sans" panose="020B0604020202020204" pitchFamily="34" charset="0"/>
                <a:cs typeface="Liberation Sans" panose="020B0604020202020204" pitchFamily="34" charset="0"/>
              </a:rPr>
              <a:t>Why we are collecting </a:t>
            </a:r>
            <a:r>
              <a:rPr lang="en-GB" sz="2800" b="1" i="1" dirty="0" smtClean="0">
                <a:latin typeface="Liberation Sans" panose="020B0604020202020204" pitchFamily="34" charset="0"/>
                <a:ea typeface="Liberation Sans" panose="020B0604020202020204" pitchFamily="34" charset="0"/>
                <a:cs typeface="Liberation Sans" panose="020B0604020202020204" pitchFamily="34" charset="0"/>
              </a:rPr>
              <a:t>data?</a:t>
            </a:r>
            <a:endParaRPr lang="en-GB" sz="2800" b="1" i="1"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Objective of collecting data or information /</a:t>
            </a:r>
          </a:p>
          <a:p>
            <a:pPr lvl="1"/>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make decisions </a:t>
            </a:r>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analyse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information </a:t>
            </a:r>
          </a:p>
          <a:p>
            <a:pPr lvl="1"/>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plan for the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future</a:t>
            </a:r>
          </a:p>
          <a:p>
            <a:pPr lvl="1"/>
            <a:r>
              <a:rPr lang="en-GB" sz="2400" dirty="0">
                <a:latin typeface="Liberation Sans" panose="020B0604020202020204" pitchFamily="34" charset="0"/>
                <a:ea typeface="Liberation Sans" panose="020B0604020202020204" pitchFamily="34" charset="0"/>
                <a:cs typeface="Liberation Sans" panose="020B0604020202020204" pitchFamily="34" charset="0"/>
              </a:rPr>
              <a:t>To understand our customers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better and market trends</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929907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Statistics</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Information</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 also referred to as data, has no practical use unless it can be properly processed and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understood</a:t>
            </a: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We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need statistics to help us achieve this understanding: </a:t>
            </a:r>
            <a:r>
              <a:rPr lang="en-GB" sz="2400" b="1" i="1" dirty="0">
                <a:latin typeface="Liberation Sans" panose="020B0604020202020204" pitchFamily="34" charset="0"/>
                <a:ea typeface="Liberation Sans" panose="020B0604020202020204" pitchFamily="34" charset="0"/>
                <a:cs typeface="Liberation Sans" panose="020B0604020202020204" pitchFamily="34" charset="0"/>
              </a:rPr>
              <a:t>statistics is a mathematical science that </a:t>
            </a:r>
            <a:r>
              <a:rPr lang="en-US" sz="2400" b="1" i="1" dirty="0">
                <a:latin typeface="Liberation Sans" panose="020B0604020202020204" pitchFamily="34" charset="0"/>
                <a:ea typeface="Liberation Sans" panose="020B0604020202020204" pitchFamily="34" charset="0"/>
                <a:cs typeface="Liberation Sans" panose="020B0604020202020204" pitchFamily="34" charset="0"/>
              </a:rPr>
              <a:t>involves the collection, analysis, interpretation and presentation of data</a:t>
            </a:r>
            <a:endParaRPr lang="en-GB" sz="2400" b="1" i="1"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2059170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Collection</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In collecting information, we need to ensure that the methods used are efficient in terms of both time and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expense</a:t>
            </a: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If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we choose to focus on a small selection of people or objects then it is important that this group is representative of the entire set of people or objects that we could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investigate </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6243757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Analysis</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12777"/>
            <a:ext cx="8229600" cy="3312368"/>
          </a:xfrm>
        </p:spPr>
        <p:txBody>
          <a:bodyPr>
            <a:noAutofit/>
          </a:body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There are a variety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of processes that allow us to analyse our information more effectively using three main forms: tabular, graphical and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numerical</a:t>
            </a:r>
          </a:p>
          <a:p>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As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data is often collected in large quantities, it is necessary to condense and summarise the detail so that we can begin to understand its meaning. Collectively, these processes are called descriptive statistics</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3022225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Interpretation</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340768"/>
            <a:ext cx="8229600" cy="4525963"/>
          </a:xfrm>
        </p:spPr>
        <p:txBody>
          <a:bodyPr>
            <a:noAutofit/>
          </a:body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In inferential statistics we use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theory and techniques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in an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attempt to reach conclusions about the entire set of people or objects that we could investigate based on a smaller, representative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group</a:t>
            </a:r>
          </a:p>
          <a:p>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We need to understand the basics of probability, and then extend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our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knowledge to using statistical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tables to estimate numerical values that describe our collected data</a:t>
            </a:r>
          </a:p>
        </p:txBody>
      </p:sp>
    </p:spTree>
    <p:extLst>
      <p:ext uri="{BB962C8B-B14F-4D97-AF65-F5344CB8AC3E}">
        <p14:creationId xmlns:p14="http://schemas.microsoft.com/office/powerpoint/2010/main" val="23246494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Presentation</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When we have investigated our information thoroughly and discovered new facts, we often need to present these ideas to other people; this might involve writing a report, developing a website or giving a verbal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presentation</a:t>
            </a:r>
          </a:p>
          <a:p>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It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is important that we justify our choice of techniques and fully explain the way in which our conclusions have been reached</a:t>
            </a:r>
          </a:p>
        </p:txBody>
      </p:sp>
    </p:spTree>
    <p:extLst>
      <p:ext uri="{BB962C8B-B14F-4D97-AF65-F5344CB8AC3E}">
        <p14:creationId xmlns:p14="http://schemas.microsoft.com/office/powerpoint/2010/main" val="31745048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Basic Terminology</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525963"/>
          </a:xfrm>
        </p:spPr>
        <p:txBody>
          <a:bodyPr>
            <a:noAutofit/>
          </a:bodyPr>
          <a:lstStyle/>
          <a:p>
            <a:r>
              <a:rPr lang="en-GB" sz="2400" b="1" i="1" dirty="0">
                <a:latin typeface="Arial" panose="020B0604020202020204" pitchFamily="34" charset="0"/>
                <a:ea typeface="Liberation Sans" panose="020B0604020202020204" pitchFamily="34" charset="0"/>
                <a:cs typeface="Arial" panose="020B0604020202020204" pitchFamily="34" charset="0"/>
              </a:rPr>
              <a:t>Variable</a:t>
            </a:r>
          </a:p>
          <a:p>
            <a:pPr lvl="1"/>
            <a:r>
              <a:rPr lang="en-GB" sz="2400" dirty="0" smtClean="0">
                <a:latin typeface="Arial" panose="020B0604020202020204" pitchFamily="34" charset="0"/>
                <a:ea typeface="Liberation Sans" panose="020B0604020202020204" pitchFamily="34" charset="0"/>
                <a:cs typeface="Arial" panose="020B0604020202020204" pitchFamily="34" charset="0"/>
              </a:rPr>
              <a:t>a </a:t>
            </a:r>
            <a:r>
              <a:rPr lang="en-GB" sz="2400" dirty="0">
                <a:latin typeface="Arial" panose="020B0604020202020204" pitchFamily="34" charset="0"/>
                <a:ea typeface="Liberation Sans" panose="020B0604020202020204" pitchFamily="34" charset="0"/>
                <a:cs typeface="Arial" panose="020B0604020202020204" pitchFamily="34" charset="0"/>
              </a:rPr>
              <a:t>variable is a characteristic or an attribute that can have different </a:t>
            </a:r>
            <a:r>
              <a:rPr lang="en-GB" sz="2400" dirty="0" smtClean="0">
                <a:latin typeface="Arial" panose="020B0604020202020204" pitchFamily="34" charset="0"/>
                <a:ea typeface="Liberation Sans" panose="020B0604020202020204" pitchFamily="34" charset="0"/>
                <a:cs typeface="Arial" panose="020B0604020202020204" pitchFamily="34" charset="0"/>
              </a:rPr>
              <a:t>values; </a:t>
            </a:r>
            <a:r>
              <a:rPr lang="en-GB" sz="2400" dirty="0">
                <a:latin typeface="Arial" panose="020B0604020202020204" pitchFamily="34" charset="0"/>
                <a:ea typeface="Liberation Sans" panose="020B0604020202020204" pitchFamily="34" charset="0"/>
                <a:cs typeface="Arial" panose="020B0604020202020204" pitchFamily="34" charset="0"/>
              </a:rPr>
              <a:t>w</a:t>
            </a:r>
            <a:r>
              <a:rPr lang="en-GB" sz="2400" dirty="0" smtClean="0">
                <a:latin typeface="Arial" panose="020B0604020202020204" pitchFamily="34" charset="0"/>
                <a:ea typeface="Liberation Sans" panose="020B0604020202020204" pitchFamily="34" charset="0"/>
                <a:cs typeface="Arial" panose="020B0604020202020204" pitchFamily="34" charset="0"/>
              </a:rPr>
              <a:t>hen </a:t>
            </a:r>
            <a:r>
              <a:rPr lang="en-GB" sz="2400" dirty="0">
                <a:latin typeface="Arial" panose="020B0604020202020204" pitchFamily="34" charset="0"/>
                <a:ea typeface="Liberation Sans" panose="020B0604020202020204" pitchFamily="34" charset="0"/>
                <a:cs typeface="Arial" panose="020B0604020202020204" pitchFamily="34" charset="0"/>
              </a:rPr>
              <a:t>you are collecting information, each person or object might provide a different value for each </a:t>
            </a:r>
            <a:r>
              <a:rPr lang="en-GB" sz="2400" dirty="0" smtClean="0">
                <a:latin typeface="Arial" panose="020B0604020202020204" pitchFamily="34" charset="0"/>
                <a:ea typeface="Liberation Sans" panose="020B0604020202020204" pitchFamily="34" charset="0"/>
                <a:cs typeface="Arial" panose="020B0604020202020204" pitchFamily="34" charset="0"/>
              </a:rPr>
              <a:t>variable</a:t>
            </a:r>
          </a:p>
          <a:p>
            <a:r>
              <a:rPr lang="en-GB" sz="2400" dirty="0">
                <a:latin typeface="Arial" panose="020B0604020202020204" pitchFamily="34" charset="0"/>
                <a:ea typeface="Liberation Sans" panose="020B0604020202020204" pitchFamily="34" charset="0"/>
                <a:cs typeface="Arial" panose="020B0604020202020204" pitchFamily="34" charset="0"/>
              </a:rPr>
              <a:t> </a:t>
            </a:r>
            <a:r>
              <a:rPr lang="en-GB" sz="2400" b="1" i="1" dirty="0" smtClean="0">
                <a:latin typeface="Arial" panose="020B0604020202020204" pitchFamily="34" charset="0"/>
                <a:ea typeface="Liberation Sans" panose="020B0604020202020204" pitchFamily="34" charset="0"/>
                <a:cs typeface="Arial" panose="020B0604020202020204" pitchFamily="34" charset="0"/>
              </a:rPr>
              <a:t>Observation</a:t>
            </a:r>
            <a:endParaRPr lang="en-GB" sz="2400" b="1" i="1" dirty="0">
              <a:latin typeface="Arial" panose="020B0604020202020204" pitchFamily="34" charset="0"/>
              <a:ea typeface="Liberation Sans" panose="020B0604020202020204" pitchFamily="34" charset="0"/>
              <a:cs typeface="Arial" panose="020B0604020202020204" pitchFamily="34" charset="0"/>
            </a:endParaRPr>
          </a:p>
          <a:p>
            <a:pPr lvl="1"/>
            <a:r>
              <a:rPr lang="en-GB" sz="2400" dirty="0">
                <a:latin typeface="Arial" panose="020B0604020202020204" pitchFamily="34" charset="0"/>
                <a:ea typeface="Liberation Sans" panose="020B0604020202020204" pitchFamily="34" charset="0"/>
                <a:cs typeface="Arial" panose="020B0604020202020204" pitchFamily="34" charset="0"/>
              </a:rPr>
              <a:t>t</a:t>
            </a:r>
            <a:r>
              <a:rPr lang="en-GB" sz="2400" dirty="0" smtClean="0">
                <a:latin typeface="Arial" panose="020B0604020202020204" pitchFamily="34" charset="0"/>
                <a:ea typeface="Liberation Sans" panose="020B0604020202020204" pitchFamily="34" charset="0"/>
                <a:cs typeface="Arial" panose="020B0604020202020204" pitchFamily="34" charset="0"/>
              </a:rPr>
              <a:t>he </a:t>
            </a:r>
            <a:r>
              <a:rPr lang="en-GB" sz="2400" dirty="0">
                <a:latin typeface="Arial" panose="020B0604020202020204" pitchFamily="34" charset="0"/>
                <a:ea typeface="Liberation Sans" panose="020B0604020202020204" pitchFamily="34" charset="0"/>
                <a:cs typeface="Arial" panose="020B0604020202020204" pitchFamily="34" charset="0"/>
              </a:rPr>
              <a:t>value of a variable for a specific person or object in the group that is of interest is known as an </a:t>
            </a:r>
            <a:r>
              <a:rPr lang="en-GB" sz="2400" dirty="0" smtClean="0">
                <a:latin typeface="Arial" panose="020B0604020202020204" pitchFamily="34" charset="0"/>
                <a:ea typeface="Liberation Sans" panose="020B0604020202020204" pitchFamily="34" charset="0"/>
                <a:cs typeface="Arial" panose="020B0604020202020204" pitchFamily="34" charset="0"/>
              </a:rPr>
              <a:t>observation</a:t>
            </a:r>
            <a:endParaRPr lang="en-GB" sz="2400" dirty="0">
              <a:latin typeface="Arial" panose="020B0604020202020204" pitchFamily="34" charset="0"/>
              <a:ea typeface="Liberation Sans" panose="020B0604020202020204" pitchFamily="34" charset="0"/>
              <a:cs typeface="Arial" panose="020B0604020202020204" pitchFamily="34" charset="0"/>
            </a:endParaRPr>
          </a:p>
        </p:txBody>
      </p:sp>
      <p:sp>
        <p:nvSpPr>
          <p:cNvPr id="4" name="Footer Placeholder 3"/>
          <p:cNvSpPr>
            <a:spLocks noGrp="1"/>
          </p:cNvSpPr>
          <p:nvPr>
            <p:ph type="ftr" sz="quarter" idx="4294967295"/>
          </p:nvPr>
        </p:nvSpPr>
        <p:spPr>
          <a:xfrm>
            <a:off x="3131840" y="6461780"/>
            <a:ext cx="2895600" cy="365125"/>
          </a:xfrm>
          <a:prstGeom prst="rect">
            <a:avLst/>
          </a:prstGeom>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4294967295"/>
          </p:nvPr>
        </p:nvSpPr>
        <p:spPr>
          <a:xfrm>
            <a:off x="251520" y="6525344"/>
            <a:ext cx="971128" cy="218522"/>
          </a:xfrm>
        </p:spPr>
        <p:txBody>
          <a:bodyPr/>
          <a:lstStyle/>
          <a:p>
            <a:r>
              <a:rPr lang="en-GB" dirty="0" smtClean="0"/>
              <a:t>Essential Guide to Business Statistics</a:t>
            </a:r>
            <a:endParaRPr lang="en-GB" dirty="0"/>
          </a:p>
        </p:txBody>
      </p:sp>
    </p:spTree>
    <p:extLst>
      <p:ext uri="{BB962C8B-B14F-4D97-AF65-F5344CB8AC3E}">
        <p14:creationId xmlns:p14="http://schemas.microsoft.com/office/powerpoint/2010/main" val="14416934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Quantitative and Qualitative</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95325"/>
            <a:ext cx="8229600" cy="4525963"/>
          </a:xfrm>
        </p:spPr>
        <p:txBody>
          <a:bodyPr>
            <a:no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Every variable, and therefore each observation, can be classified as quantitative or qualitative depending on the nature of the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information</a:t>
            </a: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Quantitative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data is information that can be counted or measured on a numerical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scale</a:t>
            </a: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Qualitative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data represent a characteristic or an attribute that cannot be described using a numerical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value</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0939801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Discrete and Continuous</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556792"/>
            <a:ext cx="8229600" cy="3240360"/>
          </a:xfrm>
        </p:spPr>
        <p:txBody>
          <a:bodyPr>
            <a:no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For quantitative variables only, we can make a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further distinction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between discrete and continuous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data</a:t>
            </a: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discrete variable can assume only specific numerical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values; discrete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data can be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counted</a:t>
            </a: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If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a variable can assume any numerical value within a specific range, then it is known as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continuous; continuous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data is usually measured</a:t>
            </a:r>
          </a:p>
        </p:txBody>
      </p:sp>
    </p:spTree>
    <p:extLst>
      <p:ext uri="{BB962C8B-B14F-4D97-AF65-F5344CB8AC3E}">
        <p14:creationId xmlns:p14="http://schemas.microsoft.com/office/powerpoint/2010/main" val="8453406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Examples – Terminology</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639895006"/>
              </p:ext>
            </p:extLst>
          </p:nvPr>
        </p:nvGraphicFramePr>
        <p:xfrm>
          <a:off x="458384" y="1395942"/>
          <a:ext cx="8136905" cy="3973506"/>
        </p:xfrm>
        <a:graphic>
          <a:graphicData uri="http://schemas.openxmlformats.org/drawingml/2006/table">
            <a:tbl>
              <a:tblPr firstRow="1" firstCol="1" bandRow="1"/>
              <a:tblGrid>
                <a:gridCol w="2457432">
                  <a:extLst>
                    <a:ext uri="{9D8B030D-6E8A-4147-A177-3AD203B41FA5}">
                      <a16:colId xmlns:a16="http://schemas.microsoft.com/office/drawing/2014/main" val="20000"/>
                    </a:ext>
                  </a:extLst>
                </a:gridCol>
                <a:gridCol w="2520280">
                  <a:extLst>
                    <a:ext uri="{9D8B030D-6E8A-4147-A177-3AD203B41FA5}">
                      <a16:colId xmlns:a16="http://schemas.microsoft.com/office/drawing/2014/main" val="20001"/>
                    </a:ext>
                  </a:extLst>
                </a:gridCol>
                <a:gridCol w="1776211">
                  <a:extLst>
                    <a:ext uri="{9D8B030D-6E8A-4147-A177-3AD203B41FA5}">
                      <a16:colId xmlns:a16="http://schemas.microsoft.com/office/drawing/2014/main" val="20002"/>
                    </a:ext>
                  </a:extLst>
                </a:gridCol>
                <a:gridCol w="1382982">
                  <a:extLst>
                    <a:ext uri="{9D8B030D-6E8A-4147-A177-3AD203B41FA5}">
                      <a16:colId xmlns:a16="http://schemas.microsoft.com/office/drawing/2014/main" val="20003"/>
                    </a:ext>
                  </a:extLst>
                </a:gridCol>
              </a:tblGrid>
              <a:tr h="918102">
                <a:tc>
                  <a:txBody>
                    <a:bodyPr/>
                    <a:lstStyle/>
                    <a:p>
                      <a:pPr>
                        <a:spcAft>
                          <a:spcPts val="0"/>
                        </a:spcAft>
                      </a:pPr>
                      <a:r>
                        <a:rPr lang="en-GB" sz="1800" b="1" i="1" dirty="0">
                          <a:effectLst/>
                          <a:latin typeface="+mn-lt"/>
                          <a:ea typeface="Calibri"/>
                          <a:cs typeface="Times New Roman"/>
                        </a:rPr>
                        <a:t>variable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800" b="1" i="1" dirty="0">
                          <a:effectLst/>
                          <a:latin typeface="+mn-lt"/>
                          <a:ea typeface="Calibri"/>
                          <a:cs typeface="Times New Roman"/>
                        </a:rPr>
                        <a:t>examples of observations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800" b="1" i="1" dirty="0">
                          <a:effectLst/>
                          <a:latin typeface="+mn-lt"/>
                          <a:ea typeface="Calibri"/>
                          <a:cs typeface="Times New Roman"/>
                        </a:rPr>
                        <a:t>quantitative or qualitative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800" b="1" i="1" dirty="0">
                          <a:effectLst/>
                          <a:latin typeface="+mn-lt"/>
                          <a:ea typeface="Calibri"/>
                          <a:cs typeface="Times New Roman"/>
                        </a:rPr>
                        <a:t>discrete or continuous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918102">
                <a:tc>
                  <a:txBody>
                    <a:bodyPr/>
                    <a:lstStyle/>
                    <a:p>
                      <a:pPr>
                        <a:spcAft>
                          <a:spcPts val="0"/>
                        </a:spcAft>
                      </a:pPr>
                      <a:r>
                        <a:rPr lang="en-GB" sz="2000" dirty="0">
                          <a:effectLst/>
                          <a:latin typeface="+mn-lt"/>
                          <a:ea typeface="Calibri"/>
                          <a:cs typeface="Times New Roman"/>
                        </a:rPr>
                        <a:t>number of employees working for a company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2350; 31; 175,000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a:effectLst/>
                          <a:latin typeface="+mn-lt"/>
                          <a:ea typeface="Calibri"/>
                          <a:cs typeface="Times New Roman"/>
                        </a:rPr>
                        <a:t>quantitative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a:effectLst/>
                          <a:latin typeface="+mn-lt"/>
                          <a:ea typeface="Calibri"/>
                          <a:cs typeface="Times New Roman"/>
                        </a:rPr>
                        <a:t>discrete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18102">
                <a:tc>
                  <a:txBody>
                    <a:bodyPr/>
                    <a:lstStyle/>
                    <a:p>
                      <a:pPr>
                        <a:spcAft>
                          <a:spcPts val="0"/>
                        </a:spcAft>
                      </a:pPr>
                      <a:r>
                        <a:rPr lang="en-GB" sz="2000">
                          <a:effectLst/>
                          <a:latin typeface="+mn-lt"/>
                          <a:ea typeface="Calibri"/>
                          <a:cs typeface="Times New Roman"/>
                        </a:rPr>
                        <a:t>reason for customers making their purchase choice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brand; colour; functionality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qualitative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a:effectLst/>
                          <a:latin typeface="+mn-lt"/>
                          <a:ea typeface="Calibri"/>
                          <a:cs typeface="Times New Roman"/>
                        </a:rPr>
                        <a:t>n/a</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918102">
                <a:tc>
                  <a:txBody>
                    <a:bodyPr/>
                    <a:lstStyle/>
                    <a:p>
                      <a:pPr>
                        <a:spcAft>
                          <a:spcPts val="0"/>
                        </a:spcAft>
                      </a:pPr>
                      <a:r>
                        <a:rPr lang="en-GB" sz="2000">
                          <a:effectLst/>
                          <a:latin typeface="+mn-lt"/>
                          <a:ea typeface="Calibri"/>
                          <a:cs typeface="Times New Roman"/>
                        </a:rPr>
                        <a:t>weight of a cereal packet in a production facility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a:effectLst/>
                          <a:latin typeface="+mn-lt"/>
                          <a:ea typeface="Calibri"/>
                          <a:cs typeface="Times New Roman"/>
                        </a:rPr>
                        <a:t>375 g; 500 g; 750 g</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quantitative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2000" dirty="0">
                          <a:effectLst/>
                          <a:latin typeface="+mn-lt"/>
                          <a:ea typeface="Calibri"/>
                          <a:cs typeface="Times New Roman"/>
                        </a:rPr>
                        <a:t>continuous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230422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rPr>
              <a:t>Importance of Classification</a:t>
            </a:r>
            <a:endParaRPr lang="en-GB" sz="3600" b="1" dirty="0">
              <a:effectLst>
                <a:outerShdw blurRad="38100" dist="38100" dir="2700000" algn="tl">
                  <a:srgbClr val="000000">
                    <a:alpha val="43137"/>
                  </a:srgbClr>
                </a:outerShdw>
              </a:effectLst>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556792"/>
            <a:ext cx="8229600" cy="4525963"/>
          </a:xfrm>
        </p:spPr>
        <p:txBody>
          <a:bodyPr>
            <a:normAutofit/>
          </a:body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Whenever you collect data for an investigation, it should be classified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before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the application of any statistical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techniques</a:t>
            </a:r>
          </a:p>
          <a:p>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Deciding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whether your data is </a:t>
            </a:r>
            <a:r>
              <a:rPr lang="en-GB" sz="2400" b="1" dirty="0">
                <a:latin typeface="Liberation Sans" panose="020B0604020202020204" pitchFamily="34" charset="0"/>
                <a:ea typeface="Liberation Sans" panose="020B0604020202020204" pitchFamily="34" charset="0"/>
                <a:cs typeface="Liberation Sans" panose="020B0604020202020204" pitchFamily="34" charset="0"/>
              </a:rPr>
              <a:t>quantitative</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 or </a:t>
            </a:r>
            <a:r>
              <a:rPr lang="en-GB" sz="2400" b="1" dirty="0">
                <a:latin typeface="Liberation Sans" panose="020B0604020202020204" pitchFamily="34" charset="0"/>
                <a:ea typeface="Liberation Sans" panose="020B0604020202020204" pitchFamily="34" charset="0"/>
                <a:cs typeface="Liberation Sans" panose="020B0604020202020204" pitchFamily="34" charset="0"/>
              </a:rPr>
              <a:t>qualitative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is an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important first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step: the nature of your information will determine which techniques are appropriate for use and any conclusions reached at the end of your investigation will depend on correct classification</a:t>
            </a:r>
          </a:p>
        </p:txBody>
      </p:sp>
    </p:spTree>
    <p:extLst>
      <p:ext uri="{BB962C8B-B14F-4D97-AF65-F5344CB8AC3E}">
        <p14:creationId xmlns:p14="http://schemas.microsoft.com/office/powerpoint/2010/main" val="13478076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4" descr="http://coltrane.wiley.com/ColtraneJ/dataviews/productDataView.run?imageId=1598721&amp;imageTypeId=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7530" y="819993"/>
            <a:ext cx="3086100" cy="401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smtClean="0">
                <a:ln>
                  <a:noFill/>
                </a:ln>
                <a:solidFill>
                  <a:prstClr val="black">
                    <a:tint val="75000"/>
                  </a:prstClr>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kumimoji="0" lang="en-GB" sz="1000" b="0" i="0" u="none" strike="noStrike" kern="1200" cap="none" spc="0" normalizeH="0" baseline="0" noProof="0" dirty="0">
              <a:ln>
                <a:noFill/>
              </a:ln>
              <a:solidFill>
                <a:prstClr val="black">
                  <a:tint val="75000"/>
                </a:prstClr>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extBox 5"/>
          <p:cNvSpPr txBox="1"/>
          <p:nvPr/>
        </p:nvSpPr>
        <p:spPr>
          <a:xfrm>
            <a:off x="1160555" y="4967436"/>
            <a:ext cx="6734536" cy="112338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smtClean="0">
                <a:ln>
                  <a:noFill/>
                </a:ln>
                <a:solidFill>
                  <a:srgbClr val="FF3300"/>
                </a:solidFill>
                <a:effectLst/>
                <a:uLnTx/>
                <a:uFillTx/>
                <a:latin typeface="Liberation Sans" panose="020B0604020202020204" pitchFamily="34" charset="0"/>
                <a:ea typeface="Liberation Sans" panose="020B0604020202020204" pitchFamily="34" charset="0"/>
                <a:cs typeface="Liberation Sans" panose="020B0604020202020204" pitchFamily="34" charset="0"/>
                <a:hlinkClick r:id="rId3"/>
              </a:rPr>
              <a:t>An Essential Guide to Business Statistics</a:t>
            </a:r>
            <a:endParaRPr kumimoji="0" lang="en-GB" sz="2800" b="1" i="0" u="none" strike="noStrike" kern="1200" cap="none" spc="0" normalizeH="0" baseline="0" noProof="0" dirty="0" smtClean="0">
              <a:ln>
                <a:noFill/>
              </a:ln>
              <a:solidFill>
                <a:srgbClr val="FF3300"/>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srgbClr val="FF3300"/>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Dawn Willoughby</a:t>
            </a:r>
          </a:p>
        </p:txBody>
      </p:sp>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smtClean="0">
                <a:ln>
                  <a:noFill/>
                </a:ln>
                <a:solidFill>
                  <a:prstClr val="black">
                    <a:tint val="75000"/>
                  </a:prstClr>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Essential Guide to Business Statistics</a:t>
            </a:r>
            <a:endParaRPr kumimoji="0" lang="en-GB" sz="1000" b="0" i="0" u="none" strike="noStrike" kern="1200" cap="none" spc="0" normalizeH="0" baseline="0" noProof="0" dirty="0">
              <a:ln>
                <a:noFill/>
              </a:ln>
              <a:solidFill>
                <a:prstClr val="black">
                  <a:tint val="75000"/>
                </a:prstClr>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3896484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rPr>
              <a:t>Discussion topic</a:t>
            </a:r>
            <a:endParaRPr lang="en-GB" sz="36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smtClean="0"/>
              <a:t>Search in the on- line library articles about the importance of statistics in logistics or motorsport industries</a:t>
            </a:r>
          </a:p>
          <a:p>
            <a:r>
              <a:rPr lang="en-GB" dirty="0" smtClean="0"/>
              <a:t>Present the main importance factor identified</a:t>
            </a:r>
          </a:p>
          <a:p>
            <a:r>
              <a:rPr lang="en-GB" dirty="0" smtClean="0">
                <a:hlinkClick r:id="rId2" action="ppaction://hlinkfile"/>
              </a:rPr>
              <a:t>Example  </a:t>
            </a:r>
            <a:endParaRPr lang="en-GB" dirty="0"/>
          </a:p>
        </p:txBody>
      </p:sp>
    </p:spTree>
    <p:extLst>
      <p:ext uri="{BB962C8B-B14F-4D97-AF65-F5344CB8AC3E}">
        <p14:creationId xmlns:p14="http://schemas.microsoft.com/office/powerpoint/2010/main" val="6487750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a:stretch>
            <a:fillRect/>
          </a:stretch>
        </p:blipFill>
        <p:spPr>
          <a:xfrm>
            <a:off x="1763688" y="1340768"/>
            <a:ext cx="5759031" cy="237626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53245056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303dbf9b-b85b-46a0-94f1-894078c07ecd"/>
    <ds:schemaRef ds:uri="http://schemas.microsoft.com/office/2006/documentManagement/types"/>
    <ds:schemaRef ds:uri="http://schemas.openxmlformats.org/package/2006/metadata/core-properties"/>
    <ds:schemaRef ds:uri="7534e9c7-d8a7-4ffa-a350-0e66096719e3"/>
    <ds:schemaRef ds:uri="http://purl.org/dc/elements/1.1/"/>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324</TotalTime>
  <Words>844</Words>
  <Application>Microsoft Office PowerPoint</Application>
  <PresentationFormat>On-screen Show (4:3)</PresentationFormat>
  <Paragraphs>107</Paragraphs>
  <Slides>19</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Arial Black</vt:lpstr>
      <vt:lpstr>Arial Narrow</vt:lpstr>
      <vt:lpstr>Calibri</vt:lpstr>
      <vt:lpstr>Liberation Sans</vt:lpstr>
      <vt:lpstr>Myriad Pro</vt:lpstr>
      <vt:lpstr>Times New Roman</vt:lpstr>
      <vt:lpstr>20140311PresentationUWTSDTemplate</vt:lpstr>
      <vt:lpstr>1_Office Theme</vt:lpstr>
      <vt:lpstr>  </vt:lpstr>
      <vt:lpstr>Croeso / Welcome / Introduction</vt:lpstr>
      <vt:lpstr>Course Learning Objectives</vt:lpstr>
      <vt:lpstr> Reading  </vt:lpstr>
      <vt:lpstr>Assessment</vt:lpstr>
      <vt:lpstr>Introduction</vt:lpstr>
      <vt:lpstr>Statistics</vt:lpstr>
      <vt:lpstr>Collection</vt:lpstr>
      <vt:lpstr>Analysis</vt:lpstr>
      <vt:lpstr>Interpretation</vt:lpstr>
      <vt:lpstr>Presentation</vt:lpstr>
      <vt:lpstr>Basic Terminology</vt:lpstr>
      <vt:lpstr>Quantitative and Qualitative</vt:lpstr>
      <vt:lpstr>Discrete and Continuous</vt:lpstr>
      <vt:lpstr>Examples – Terminology</vt:lpstr>
      <vt:lpstr>Importance of Classification</vt:lpstr>
      <vt:lpstr>PowerPoint Presentation</vt:lpstr>
      <vt:lpstr>Discussion topic</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Irina Neaga</cp:lastModifiedBy>
  <cp:revision>45</cp:revision>
  <dcterms:created xsi:type="dcterms:W3CDTF">2015-04-14T15:21:28Z</dcterms:created>
  <dcterms:modified xsi:type="dcterms:W3CDTF">2017-10-06T10:50:05Z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