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1"/>
  </p:notesMasterIdLst>
  <p:sldIdLst>
    <p:sldId id="296" r:id="rId3"/>
    <p:sldId id="294" r:id="rId4"/>
    <p:sldId id="320" r:id="rId5"/>
    <p:sldId id="265" r:id="rId6"/>
    <p:sldId id="298" r:id="rId7"/>
    <p:sldId id="297" r:id="rId8"/>
    <p:sldId id="266" r:id="rId9"/>
    <p:sldId id="268" r:id="rId10"/>
    <p:sldId id="261" r:id="rId11"/>
    <p:sldId id="264" r:id="rId12"/>
    <p:sldId id="263" r:id="rId13"/>
    <p:sldId id="269" r:id="rId14"/>
    <p:sldId id="319" r:id="rId15"/>
    <p:sldId id="295" r:id="rId16"/>
    <p:sldId id="259" r:id="rId17"/>
    <p:sldId id="270" r:id="rId18"/>
    <p:sldId id="300" r:id="rId19"/>
    <p:sldId id="299"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21" autoAdjust="0"/>
    <p:restoredTop sz="83481" autoAdjust="0"/>
  </p:normalViewPr>
  <p:slideViewPr>
    <p:cSldViewPr snapToGrid="0">
      <p:cViewPr varScale="1">
        <p:scale>
          <a:sx n="42" d="100"/>
          <a:sy n="42" d="100"/>
        </p:scale>
        <p:origin x="72" y="474"/>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4A18A5E9-4D33-4D4E-81CB-A848DF765C58}" type="datetimeFigureOut">
              <a:rPr lang="en-US" smtClean="0"/>
              <a:t>11/14/2017</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0F6EAD44-348C-4F80-A1D0-FEC8B2752EA6}" type="slidenum">
              <a:rPr lang="en-US" smtClean="0"/>
              <a:t>‹#›</a:t>
            </a:fld>
            <a:endParaRPr lang="en-US"/>
          </a:p>
        </p:txBody>
      </p:sp>
    </p:spTree>
    <p:extLst>
      <p:ext uri="{BB962C8B-B14F-4D97-AF65-F5344CB8AC3E}">
        <p14:creationId xmlns:p14="http://schemas.microsoft.com/office/powerpoint/2010/main" val="93871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68300" y="673100"/>
            <a:ext cx="5991225" cy="3370263"/>
          </a:xfrm>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sz="1400" dirty="0"/>
              <a:t>This week’s lectures focus on what could scarcely be a more current or contentious topic – the history of immigration to Britain, and its impact on British politics, society and culture.</a:t>
            </a:r>
          </a:p>
          <a:p>
            <a:pPr marL="168347" indent="-168347">
              <a:buFont typeface="Arial" panose="020B0604020202020204" pitchFamily="34" charset="0"/>
              <a:buChar char="•"/>
            </a:pPr>
            <a:r>
              <a:rPr lang="en-GB" sz="1400" dirty="0"/>
              <a:t>In one sense, this might seem a slightly odd choice of focus for this module’s first titular focus ‘Civil Disobedience,’ and I want to stress from the outset that I am not trying to assert that there is anything deviant about immigration or immigrants themselves; indeed, from the outset there’s not much point pretending otherwise that I am pretty much the archetypical educated, metropolitan liberal who has become much decried for the supposedly patronising, elitist attitude towards immigration in contemporary political discourse.</a:t>
            </a:r>
            <a:endParaRPr lang="en-US" sz="1400" dirty="0"/>
          </a:p>
          <a:p>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664707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Accordingly,</a:t>
            </a:r>
            <a:r>
              <a:rPr lang="en-GB" baseline="0" dirty="0" smtClean="0"/>
              <a:t> this week’s lectures are less to do with the ‘civil disobedience’ aspects of the module, and more to do with issues of ‘State Control’ that act as AHHI6013’s dual titular focus.</a:t>
            </a:r>
          </a:p>
          <a:p>
            <a:pPr marL="168347" indent="-168347">
              <a:buFont typeface="Arial" panose="020B0604020202020204" pitchFamily="34" charset="0"/>
              <a:buChar char="•"/>
            </a:pPr>
            <a:r>
              <a:rPr lang="en-GB" baseline="0" dirty="0" smtClean="0"/>
              <a:t>What I am interested in – something which perhaps bears overlaps with our earlier discussions of Crime and Punishment in Weeks 1 and 2 – is the manner in which immigration policy involves interactions between citizens and the state; that immigration is a topic where various state apparatuses for control are enforced and negotiated with.</a:t>
            </a:r>
          </a:p>
          <a:p>
            <a:pPr marL="168347" indent="-168347">
              <a:buFont typeface="Arial" panose="020B0604020202020204" pitchFamily="34" charset="0"/>
              <a:buChar char="•"/>
            </a:pPr>
            <a:r>
              <a:rPr lang="en-GB" baseline="0" dirty="0" smtClean="0"/>
              <a:t>And in today’s lecture I am going to focus on a number of contemporary issues that make this readily apparent</a:t>
            </a:r>
          </a:p>
          <a:p>
            <a:pPr marL="168347" indent="-168347">
              <a:buFont typeface="Arial" panose="020B0604020202020204" pitchFamily="34" charset="0"/>
              <a:buChar char="•"/>
            </a:pPr>
            <a:r>
              <a:rPr lang="en-GB" baseline="0" dirty="0" smtClean="0"/>
              <a:t>This may or may not cover criminal acts or instances of what can be labelled ‘civil disobedience,’ and one overarching idea that I think might worth thinking about this week’s lectures and those that follow in its wake is how such a categorisation is reached.</a:t>
            </a:r>
          </a:p>
          <a:p>
            <a:pPr marL="168347" indent="-168347" defTabSz="897849">
              <a:buFont typeface="Arial" panose="020B0604020202020204" pitchFamily="34" charset="0"/>
              <a:buChar char="•"/>
              <a:defRPr/>
            </a:pPr>
            <a:r>
              <a:rPr lang="en-GB" baseline="0" dirty="0" smtClean="0"/>
              <a:t>Namely, who the power to define persons or phenomena as criminal, deviant or disobedient? Might labelling a person’s actions as ‘disobedient’ or ‘deviant’ be considered a function of state power? For as we’ll see, resistance and non-conformity from immigrant groups is not necessarily self-identified as disobedience, even if it is widely interpreted as thus by state agencies or the media.</a:t>
            </a:r>
          </a:p>
          <a:p>
            <a:pPr marL="168347" indent="-168347" defTabSz="897849">
              <a:buFont typeface="Arial" panose="020B0604020202020204" pitchFamily="34" charset="0"/>
              <a:buChar char="•"/>
              <a:defRPr/>
            </a:pPr>
            <a:endParaRPr lang="en-GB" baseline="0" dirty="0" smtClean="0"/>
          </a:p>
          <a:p>
            <a:pPr marL="168347" indent="-168347" defTabSz="897849">
              <a:buFont typeface="Arial" panose="020B0604020202020204" pitchFamily="34" charset="0"/>
              <a:buChar char="•"/>
              <a:defRPr/>
            </a:pPr>
            <a:r>
              <a:rPr lang="en-GB" baseline="0" dirty="0" smtClean="0"/>
              <a:t>More straightforwardly,  in the beginning of Friday’s lecture, I want to demonstrate the centrality of immigration as a fact of British history; that immigration is not external or an appendage to centuries’ worth of political, cultural and social development in this country, but rather that it is constitutive of all these things.</a:t>
            </a:r>
          </a:p>
          <a:p>
            <a:pPr marL="168347" indent="-168347" defTabSz="897849">
              <a:buFont typeface="Arial" panose="020B0604020202020204" pitchFamily="34" charset="0"/>
              <a:buChar char="•"/>
              <a:defRPr/>
            </a:pPr>
            <a:r>
              <a:rPr lang="en-GB" baseline="0" dirty="0" smtClean="0"/>
              <a:t>Within this, I want to emphasis two points: a) the immigration to Britain is not the novel phenomenon that it is sometimes presented as in mainstream media discourse; and b) neither did the history of immigration to Britain begin in the post-WWII era, as is sometimes presented as an orthodoxy in this field.</a:t>
            </a:r>
          </a:p>
          <a:p>
            <a:pPr marL="168347" indent="-168347" defTabSz="897849">
              <a:buFont typeface="Arial" panose="020B0604020202020204" pitchFamily="34" charset="0"/>
              <a:buChar char="•"/>
              <a:defRPr/>
            </a:pPr>
            <a:r>
              <a:rPr lang="en-GB" baseline="0" dirty="0" smtClean="0"/>
              <a:t>Having contextualised the </a:t>
            </a:r>
            <a:r>
              <a:rPr lang="en-GB" baseline="0" dirty="0" err="1" smtClean="0"/>
              <a:t>Windrush</a:t>
            </a:r>
            <a:r>
              <a:rPr lang="en-GB" baseline="0" dirty="0" smtClean="0"/>
              <a:t> generation in this manner, on Friday we’ll have the chance to discuss the experiences of Britain’s African Caribbean diaspora in the post-war era, specifically through the medium of a selection of popular music.</a:t>
            </a:r>
          </a:p>
          <a:p>
            <a:pPr marL="168347" indent="-168347" defTabSz="897849">
              <a:buFont typeface="Arial" panose="020B0604020202020204" pitchFamily="34" charset="0"/>
              <a:buChar char="•"/>
              <a:defRPr/>
            </a:pPr>
            <a:r>
              <a:rPr lang="en-GB" baseline="0" dirty="0" smtClean="0"/>
              <a:t>Hopefully the latter will offer something of a light relief to what is a contentious, divisive topic.</a:t>
            </a:r>
          </a:p>
        </p:txBody>
      </p:sp>
      <p:sp>
        <p:nvSpPr>
          <p:cNvPr id="4" name="Slide Number Placeholder 3"/>
          <p:cNvSpPr>
            <a:spLocks noGrp="1"/>
          </p:cNvSpPr>
          <p:nvPr>
            <p:ph type="sldNum" sz="quarter" idx="10"/>
          </p:nvPr>
        </p:nvSpPr>
        <p:spPr/>
        <p:txBody>
          <a:bodyPr/>
          <a:lstStyle/>
          <a:p>
            <a:fld id="{0F6EAD44-348C-4F80-A1D0-FEC8B2752EA6}" type="slidenum">
              <a:rPr lang="en-US" smtClean="0"/>
              <a:t>2</a:t>
            </a:fld>
            <a:endParaRPr lang="en-US"/>
          </a:p>
        </p:txBody>
      </p:sp>
    </p:spTree>
    <p:extLst>
      <p:ext uri="{BB962C8B-B14F-4D97-AF65-F5344CB8AC3E}">
        <p14:creationId xmlns:p14="http://schemas.microsoft.com/office/powerpoint/2010/main" val="2591979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F6EAD44-348C-4F80-A1D0-FEC8B2752EA6}" type="slidenum">
              <a:rPr lang="en-US" smtClean="0"/>
              <a:t>3</a:t>
            </a:fld>
            <a:endParaRPr lang="en-US"/>
          </a:p>
        </p:txBody>
      </p:sp>
    </p:spTree>
    <p:extLst>
      <p:ext uri="{BB962C8B-B14F-4D97-AF65-F5344CB8AC3E}">
        <p14:creationId xmlns:p14="http://schemas.microsoft.com/office/powerpoint/2010/main" val="2760046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But in the meantime there is no</a:t>
            </a:r>
            <a:r>
              <a:rPr lang="en-GB" baseline="0" dirty="0" smtClean="0"/>
              <a:t> escaping the contemporary resonances that our topic has</a:t>
            </a:r>
          </a:p>
          <a:p>
            <a:pPr marL="168347" indent="-168347">
              <a:buFont typeface="Arial" panose="020B0604020202020204" pitchFamily="34" charset="0"/>
              <a:buChar char="•"/>
            </a:pPr>
            <a:r>
              <a:rPr lang="en-GB" baseline="0" dirty="0" smtClean="0"/>
              <a:t>Barely a week – nay, barely a day – passes in 21</a:t>
            </a:r>
            <a:r>
              <a:rPr lang="en-GB" baseline="30000" dirty="0" smtClean="0"/>
              <a:t>st</a:t>
            </a:r>
            <a:r>
              <a:rPr lang="en-GB" baseline="0" dirty="0" smtClean="0"/>
              <a:t>-century Britain without some new headline on a political story relating to immigration.</a:t>
            </a:r>
          </a:p>
          <a:p>
            <a:pPr marL="168347" indent="-168347">
              <a:buFont typeface="Arial" panose="020B0604020202020204" pitchFamily="34" charset="0"/>
              <a:buChar char="•"/>
            </a:pPr>
            <a:r>
              <a:rPr lang="en-GB" baseline="0" dirty="0" smtClean="0"/>
              <a:t>So putting this lecture together a couple of weekends ago, I cast my eye over newspaper headlines and picked out a few stories.</a:t>
            </a:r>
          </a:p>
          <a:p>
            <a:pPr marL="168347" indent="-168347">
              <a:buFont typeface="Arial" panose="020B0604020202020204" pitchFamily="34" charset="0"/>
              <a:buChar char="•"/>
            </a:pPr>
            <a:r>
              <a:rPr lang="en-GB" baseline="0" dirty="0" smtClean="0"/>
              <a:t>Furore over a letter the Home Office had sent to EU nationals, plus population statistics. DISCUSS </a:t>
            </a:r>
            <a:r>
              <a:rPr lang="en-GB" i="1" baseline="0" dirty="0" smtClean="0"/>
              <a:t>Sun </a:t>
            </a:r>
            <a:r>
              <a:rPr lang="en-GB" i="0" baseline="0" dirty="0" smtClean="0"/>
              <a:t>versus </a:t>
            </a:r>
            <a:r>
              <a:rPr lang="en-GB" i="1" baseline="0" dirty="0" smtClean="0"/>
              <a:t>Times </a:t>
            </a:r>
            <a:r>
              <a:rPr lang="en-GB" i="0" baseline="0" dirty="0" smtClean="0"/>
              <a:t>– perhaps illustrates just how contentious the issue is that two Murdoch papers can take quite different stances on same story.</a:t>
            </a:r>
            <a:endParaRPr lang="en-GB" baseline="0" dirty="0" smtClean="0"/>
          </a:p>
          <a:p>
            <a:pPr marL="168347" indent="-168347">
              <a:buFont typeface="Arial" panose="020B0604020202020204" pitchFamily="34" charset="0"/>
              <a:buChar char="•"/>
            </a:pPr>
            <a:r>
              <a:rPr lang="en-GB" baseline="0" dirty="0" smtClean="0"/>
              <a:t>Even a children’s film gets bogged down in such debates …</a:t>
            </a:r>
          </a:p>
          <a:p>
            <a:endParaRPr lang="en-GB" baseline="0" dirty="0" smtClean="0"/>
          </a:p>
        </p:txBody>
      </p:sp>
      <p:sp>
        <p:nvSpPr>
          <p:cNvPr id="4" name="Slide Number Placeholder 3"/>
          <p:cNvSpPr>
            <a:spLocks noGrp="1"/>
          </p:cNvSpPr>
          <p:nvPr>
            <p:ph type="sldNum" sz="quarter" idx="10"/>
          </p:nvPr>
        </p:nvSpPr>
        <p:spPr/>
        <p:txBody>
          <a:bodyPr/>
          <a:lstStyle/>
          <a:p>
            <a:fld id="{0F6EAD44-348C-4F80-A1D0-FEC8B2752EA6}" type="slidenum">
              <a:rPr lang="en-US" smtClean="0"/>
              <a:t>4</a:t>
            </a:fld>
            <a:endParaRPr lang="en-US"/>
          </a:p>
        </p:txBody>
      </p:sp>
    </p:spTree>
    <p:extLst>
      <p:ext uri="{BB962C8B-B14F-4D97-AF65-F5344CB8AC3E}">
        <p14:creationId xmlns:p14="http://schemas.microsoft.com/office/powerpoint/2010/main" val="18686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Another</a:t>
            </a:r>
            <a:r>
              <a:rPr lang="en-GB" baseline="0" dirty="0" smtClean="0"/>
              <a:t> recent story tangentially relevant ….</a:t>
            </a:r>
            <a:endParaRPr lang="en-GB" dirty="0"/>
          </a:p>
        </p:txBody>
      </p:sp>
      <p:sp>
        <p:nvSpPr>
          <p:cNvPr id="4" name="Slide Number Placeholder 3"/>
          <p:cNvSpPr>
            <a:spLocks noGrp="1"/>
          </p:cNvSpPr>
          <p:nvPr>
            <p:ph type="sldNum" sz="quarter" idx="10"/>
          </p:nvPr>
        </p:nvSpPr>
        <p:spPr/>
        <p:txBody>
          <a:bodyPr/>
          <a:lstStyle/>
          <a:p>
            <a:fld id="{0F6EAD44-348C-4F80-A1D0-FEC8B2752EA6}" type="slidenum">
              <a:rPr lang="en-US" smtClean="0"/>
              <a:t>5</a:t>
            </a:fld>
            <a:endParaRPr lang="en-US"/>
          </a:p>
        </p:txBody>
      </p:sp>
    </p:spTree>
    <p:extLst>
      <p:ext uri="{BB962C8B-B14F-4D97-AF65-F5344CB8AC3E}">
        <p14:creationId xmlns:p14="http://schemas.microsoft.com/office/powerpoint/2010/main" val="3878002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defTabSz="897849">
              <a:buFont typeface="Arial" panose="020B0604020202020204" pitchFamily="34" charset="0"/>
              <a:buChar char="•"/>
              <a:defRPr/>
            </a:pPr>
            <a:r>
              <a:rPr lang="en-GB" baseline="0" dirty="0" smtClean="0"/>
              <a:t>Anyway, headlines about immigration are nothing exceptional: I attach here to a longitudinal study of how the British press reports on immigration published by Oxford University.</a:t>
            </a:r>
          </a:p>
          <a:p>
            <a:pPr marL="168347" indent="-168347">
              <a:buFont typeface="Arial" panose="020B0604020202020204" pitchFamily="34" charset="0"/>
              <a:buChar char="•"/>
            </a:pPr>
            <a:r>
              <a:rPr lang="en-GB" baseline="0" dirty="0" smtClean="0"/>
              <a:t>Doing this lecture last year, the examples pertained to talks between Prime Ministers Theresa May and Narendra Modi regarding visa regulations for Indian nationals, through to the more sensationalist accounts surrounding refugees seeking asylum in the UK after the closure of the migrant camp in Calais.</a:t>
            </a:r>
          </a:p>
          <a:p>
            <a:endParaRPr lang="en-GB" dirty="0" smtClean="0"/>
          </a:p>
          <a:p>
            <a:r>
              <a:rPr lang="en-GB" dirty="0" smtClean="0"/>
              <a:t>TOMORROW’S CHIP</a:t>
            </a:r>
            <a:r>
              <a:rPr lang="en-GB" baseline="0" dirty="0" smtClean="0"/>
              <a:t> PAPER</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6</a:t>
            </a:fld>
            <a:endParaRPr lang="en-US"/>
          </a:p>
        </p:txBody>
      </p:sp>
    </p:spTree>
    <p:extLst>
      <p:ext uri="{BB962C8B-B14F-4D97-AF65-F5344CB8AC3E}">
        <p14:creationId xmlns:p14="http://schemas.microsoft.com/office/powerpoint/2010/main" val="186869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Indeed,</a:t>
            </a:r>
            <a:r>
              <a:rPr lang="en-GB" baseline="0" dirty="0" smtClean="0"/>
              <a:t> the first time I compiled a lecture on this topic was in late summer 2015, when immigration was again a hot topic for various reasons.</a:t>
            </a:r>
          </a:p>
          <a:p>
            <a:pPr marL="168347" indent="-168347">
              <a:buFont typeface="Arial" panose="020B0604020202020204" pitchFamily="34" charset="0"/>
              <a:buChar char="•"/>
            </a:pPr>
            <a:r>
              <a:rPr lang="en-GB" baseline="0" dirty="0" smtClean="0"/>
              <a:t>At that time, t</a:t>
            </a:r>
            <a:r>
              <a:rPr lang="en-GB" dirty="0"/>
              <a:t>he right-wing tabloids in particular created a furore over the numbers of migrants and refugees attempting to enter Britain via foot, road, boat or rail from processing camps based in North France</a:t>
            </a:r>
          </a:p>
          <a:p>
            <a:pPr marL="168347" indent="-168347">
              <a:buFont typeface="Arial" panose="020B0604020202020204" pitchFamily="34" charset="0"/>
              <a:buChar char="•"/>
            </a:pPr>
            <a:r>
              <a:rPr lang="en-GB" dirty="0"/>
              <a:t>Spurred by injudicious remarks by then-Prime Minister David Cameron, this proved cause to vent xenophobia and alarmist sentiments ­- </a:t>
            </a:r>
            <a:r>
              <a:rPr lang="en-GB" i="1" dirty="0"/>
              <a:t>discuss headlines </a:t>
            </a:r>
            <a:r>
              <a:rPr lang="en-GB" dirty="0"/>
              <a:t>“swarm,” “invasion”</a:t>
            </a:r>
          </a:p>
          <a:p>
            <a:pPr marL="168347" indent="-168347">
              <a:buFont typeface="Arial" panose="020B0604020202020204" pitchFamily="34" charset="0"/>
              <a:buChar char="•"/>
            </a:pPr>
            <a:r>
              <a:rPr lang="en-GB" dirty="0"/>
              <a:t>At that point, though, I was able to highlight a counterpoint by highlighting a change in tone from the newspapers, with a public outcry for the government to do more to facilitate the resettlement of refugees in response to photographs of Syrian children who had died when trying to reach Europe - </a:t>
            </a:r>
            <a:r>
              <a:rPr lang="en-GB" i="1" dirty="0"/>
              <a:t>mention Independent </a:t>
            </a:r>
            <a:r>
              <a:rPr lang="en-GB" i="1" dirty="0" err="1"/>
              <a:t>frontpage</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7</a:t>
            </a:fld>
            <a:endParaRPr lang="en-US"/>
          </a:p>
        </p:txBody>
      </p:sp>
    </p:spTree>
    <p:extLst>
      <p:ext uri="{BB962C8B-B14F-4D97-AF65-F5344CB8AC3E}">
        <p14:creationId xmlns:p14="http://schemas.microsoft.com/office/powerpoint/2010/main" val="3011515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As</a:t>
            </a:r>
            <a:r>
              <a:rPr lang="en-GB" baseline="0" dirty="0" smtClean="0"/>
              <a:t> has been proven, this measured coverage was a temporary interregnum – and also out-of-step with the wider climate of British politics.</a:t>
            </a:r>
          </a:p>
          <a:p>
            <a:pPr marL="168347" indent="-168347">
              <a:buFont typeface="Arial" panose="020B0604020202020204" pitchFamily="34" charset="0"/>
              <a:buChar char="•"/>
            </a:pPr>
            <a:r>
              <a:rPr lang="en-GB" dirty="0"/>
              <a:t>Immigration was a key issue in the UK general election of May 2015.</a:t>
            </a:r>
          </a:p>
          <a:p>
            <a:pPr marL="168347" indent="-168347">
              <a:buFont typeface="Arial" panose="020B0604020202020204" pitchFamily="34" charset="0"/>
              <a:buChar char="•"/>
            </a:pPr>
            <a:r>
              <a:rPr lang="en-GB" dirty="0"/>
              <a:t>Across the political spectrum, national parties sought to – adopting the type of rhetoric which tends to be used – “look tough on immigration.” </a:t>
            </a:r>
          </a:p>
          <a:p>
            <a:pPr marL="168347" indent="-168347">
              <a:buFont typeface="Arial" panose="020B0604020202020204" pitchFamily="34" charset="0"/>
              <a:buChar char="•"/>
            </a:pPr>
            <a:r>
              <a:rPr lang="en-GB" dirty="0"/>
              <a:t>On the right-wing, the governing Conservative Party was flanked by the nationalist UK Independence Party which gained nearly four million votes in support of its demand for Britain to exit the European Union – a policy often accompanied by thinly-veiled hostility to migrants from Central and Eastern Europe.</a:t>
            </a:r>
            <a:endParaRPr lang="en-US" dirty="0"/>
          </a:p>
          <a:p>
            <a:pPr marL="168347" indent="-168347">
              <a:buFont typeface="Arial" panose="020B0604020202020204" pitchFamily="34" charset="0"/>
              <a:buChar char="•"/>
            </a:pPr>
            <a:r>
              <a:rPr lang="en-GB" dirty="0"/>
              <a:t>Not entirely dissimilarly, on the left, the Labour Party made ‘controls on immigration’ a prominent aspect of its manifesto – a message which sat rather uncomfortably with the fact that it had adopted pro-immigration policies when last in power and that it was led at the time by Ed </a:t>
            </a:r>
            <a:r>
              <a:rPr lang="en-GB" dirty="0" err="1"/>
              <a:t>Miliband</a:t>
            </a:r>
            <a:r>
              <a:rPr lang="en-GB" dirty="0"/>
              <a:t>, the son of a refugee from the Holocaust</a:t>
            </a:r>
            <a:endParaRPr lang="en-US" dirty="0"/>
          </a:p>
          <a:p>
            <a:pPr marL="168347" indent="-168347">
              <a:buFont typeface="Arial" panose="020B0604020202020204" pitchFamily="34" charset="0"/>
              <a:buChar char="•"/>
            </a:pPr>
            <a:r>
              <a:rPr lang="en-GB" dirty="0"/>
              <a:t>As befitting this political mood, Cameron subsequently has announced a referendum on Britain’s EU membership, promising initially to make restrictions on the movements and rights of migrants to the UK an important part of his negotiations with leaders of other EU nations.</a:t>
            </a:r>
          </a:p>
        </p:txBody>
      </p:sp>
      <p:sp>
        <p:nvSpPr>
          <p:cNvPr id="4" name="Slide Number Placeholder 3"/>
          <p:cNvSpPr>
            <a:spLocks noGrp="1"/>
          </p:cNvSpPr>
          <p:nvPr>
            <p:ph type="sldNum" sz="quarter" idx="10"/>
          </p:nvPr>
        </p:nvSpPr>
        <p:spPr/>
        <p:txBody>
          <a:bodyPr/>
          <a:lstStyle/>
          <a:p>
            <a:fld id="{49A90BE4-D12C-4A3F-B5EF-D16F8DF8CB3D}" type="slidenum">
              <a:rPr lang="en-GB" smtClean="0"/>
              <a:t>8</a:t>
            </a:fld>
            <a:endParaRPr lang="en-GB"/>
          </a:p>
        </p:txBody>
      </p:sp>
    </p:spTree>
    <p:extLst>
      <p:ext uri="{BB962C8B-B14F-4D97-AF65-F5344CB8AC3E}">
        <p14:creationId xmlns:p14="http://schemas.microsoft.com/office/powerpoint/2010/main" val="3475636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We all</a:t>
            </a:r>
            <a:r>
              <a:rPr lang="en-GB" baseline="0" dirty="0" smtClean="0"/>
              <a:t> know how this turned out.</a:t>
            </a:r>
          </a:p>
          <a:p>
            <a:pPr marL="168347" indent="-168347">
              <a:buFont typeface="Arial" panose="020B0604020202020204" pitchFamily="34" charset="0"/>
              <a:buChar char="•"/>
            </a:pPr>
            <a:r>
              <a:rPr lang="en-GB" baseline="0" dirty="0" smtClean="0"/>
              <a:t>By the time ballots came to be cast in June 2016, immigration was a key issue in the referendum debates – to the extent that </a:t>
            </a:r>
            <a:r>
              <a:rPr lang="en-GB" baseline="0" dirty="0" err="1" smtClean="0"/>
              <a:t>Ipsos</a:t>
            </a:r>
            <a:r>
              <a:rPr lang="en-GB" baseline="0" dirty="0" smtClean="0"/>
              <a:t> Mori polling research showed it was the no. 1 issue raised unprompted by respondents to its research. </a:t>
            </a:r>
            <a:r>
              <a:rPr lang="en-GB" i="1" baseline="0" dirty="0" smtClean="0"/>
              <a:t>Discuss table: note shift in final month of campaign</a:t>
            </a:r>
            <a:r>
              <a:rPr lang="en-GB" i="0" baseline="0" dirty="0" smtClean="0"/>
              <a:t>.</a:t>
            </a:r>
          </a:p>
          <a:p>
            <a:pPr marL="168347" indent="-168347">
              <a:buFont typeface="Arial" panose="020B0604020202020204" pitchFamily="34" charset="0"/>
              <a:buChar char="•"/>
            </a:pPr>
            <a:r>
              <a:rPr lang="en-GB" i="0" baseline="0" dirty="0" smtClean="0"/>
              <a:t>It seems unlikely that this shift in public opinion was disconnected to the Leave campaign ratcheting up its emphasis on immigration in the period – the nadir of which was UKIP’s infamous ‘Breaking Point’ poster</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9</a:t>
            </a:fld>
            <a:endParaRPr lang="en-US"/>
          </a:p>
        </p:txBody>
      </p:sp>
    </p:spTree>
    <p:extLst>
      <p:ext uri="{BB962C8B-B14F-4D97-AF65-F5344CB8AC3E}">
        <p14:creationId xmlns:p14="http://schemas.microsoft.com/office/powerpoint/2010/main" val="6470312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For</a:t>
            </a:r>
            <a:r>
              <a:rPr lang="en-GB" baseline="0" dirty="0" smtClean="0"/>
              <a:t> reasons of transparency, it is worth documenting a few details – based on research compiled by </a:t>
            </a:r>
            <a:r>
              <a:rPr lang="en-GB" i="1" baseline="0" dirty="0" smtClean="0"/>
              <a:t>The Telegraph </a:t>
            </a:r>
            <a:r>
              <a:rPr lang="en-GB" i="0" baseline="0" dirty="0" smtClean="0"/>
              <a:t>newspaper (so I’m not just parroting the left-wing or centrist media here).</a:t>
            </a:r>
          </a:p>
          <a:p>
            <a:pPr marL="168347" indent="-168347">
              <a:buFont typeface="Arial" panose="020B0604020202020204" pitchFamily="34" charset="0"/>
              <a:buChar char="•"/>
            </a:pPr>
            <a:r>
              <a:rPr lang="en-GB" i="0" baseline="0" dirty="0" smtClean="0"/>
              <a:t>One critical issue that I think needs to be folded into our discussion is that those areas with the largest numbers of immigrants and minority ethnic groups – namely England’s major cities – were far more likely to vote  to Remain in the EU; something that cannot be only explained by votes cast by immigrants themselves. Without wishing to downplay the concerns expressed by voters, I think it is fair to say that there is an extent to which Leave vote was motivated by </a:t>
            </a:r>
            <a:r>
              <a:rPr lang="en-GB" b="1" i="0" baseline="0" dirty="0" smtClean="0"/>
              <a:t>perceptions </a:t>
            </a:r>
            <a:r>
              <a:rPr lang="en-GB" b="0" i="0" baseline="0" dirty="0" smtClean="0"/>
              <a:t>of the impact of immigration so much as the actual, lived phenomena.</a:t>
            </a:r>
          </a:p>
          <a:p>
            <a:pPr marL="168347" indent="-168347">
              <a:buFont typeface="Arial" panose="020B0604020202020204" pitchFamily="34" charset="0"/>
              <a:buChar char="•"/>
            </a:pPr>
            <a:r>
              <a:rPr lang="en-GB" b="0" i="0" baseline="0" dirty="0" smtClean="0"/>
              <a:t>Don’t need to say much more about this data, it’s there for your reference, though</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10</a:t>
            </a:fld>
            <a:endParaRPr lang="en-US"/>
          </a:p>
        </p:txBody>
      </p:sp>
    </p:spTree>
    <p:extLst>
      <p:ext uri="{BB962C8B-B14F-4D97-AF65-F5344CB8AC3E}">
        <p14:creationId xmlns:p14="http://schemas.microsoft.com/office/powerpoint/2010/main" val="2353252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 couple</a:t>
            </a:r>
            <a:r>
              <a:rPr lang="en-GB" baseline="0" dirty="0" smtClean="0"/>
              <a:t> of headline points stand out: that younger voters and those who have been in higher education were likely to vote ‘Remain’ – that is to say, then,  that statistically-</a:t>
            </a:r>
            <a:r>
              <a:rPr lang="en-GB" dirty="0" smtClean="0"/>
              <a:t>speaking</a:t>
            </a:r>
            <a:r>
              <a:rPr lang="en-GB" baseline="0" dirty="0" smtClean="0"/>
              <a:t> everyone in this room was more likely to vote Remain.</a:t>
            </a:r>
          </a:p>
          <a:p>
            <a:pPr marL="168347" indent="-168347">
              <a:buFont typeface="Arial" panose="020B0604020202020204" pitchFamily="34" charset="0"/>
              <a:buChar char="•"/>
            </a:pPr>
            <a:r>
              <a:rPr lang="en-GB" baseline="0" dirty="0" smtClean="0"/>
              <a:t>You are all, of course, people not statistics so it would be wrong to assume all university students think along the same lines.</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11</a:t>
            </a:fld>
            <a:endParaRPr lang="en-US"/>
          </a:p>
        </p:txBody>
      </p:sp>
    </p:spTree>
    <p:extLst>
      <p:ext uri="{BB962C8B-B14F-4D97-AF65-F5344CB8AC3E}">
        <p14:creationId xmlns:p14="http://schemas.microsoft.com/office/powerpoint/2010/main" val="3554309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So rather than rehash</a:t>
            </a:r>
            <a:r>
              <a:rPr lang="en-GB" baseline="0" dirty="0" smtClean="0"/>
              <a:t> the Referendum debates, I’d like to segue into thinking about some of the ways in which issues attendant to immigration and state control have direct relevance to the current situation in this country’s higher education system.</a:t>
            </a:r>
          </a:p>
          <a:p>
            <a:pPr marL="168347" indent="-168347" defTabSz="897849">
              <a:buFont typeface="Arial" panose="020B0604020202020204" pitchFamily="34" charset="0"/>
              <a:buChar char="•"/>
              <a:defRPr/>
            </a:pPr>
            <a:r>
              <a:rPr lang="en-GB" baseline="0" dirty="0" smtClean="0"/>
              <a:t>For instance, we might add the imperatives placed on universities to comply with the government’s counterterrorism </a:t>
            </a:r>
            <a:r>
              <a:rPr lang="en-GB" i="1" baseline="0" dirty="0" smtClean="0"/>
              <a:t>Prevent </a:t>
            </a:r>
            <a:r>
              <a:rPr lang="en-GB" i="0" baseline="0" dirty="0" smtClean="0"/>
              <a:t>strategy – a policy designed to identify and combat extremism and which officially require academics to report instances where students are deemed susceptible to extremist ideologies. The emphasis on Islamic extremism in particular means that it would be naïve to see </a:t>
            </a:r>
            <a:r>
              <a:rPr lang="en-GB" i="1" baseline="0" dirty="0" smtClean="0"/>
              <a:t>Prevent </a:t>
            </a:r>
            <a:r>
              <a:rPr lang="en-GB" i="0" baseline="0" dirty="0" smtClean="0"/>
              <a:t>as disconnected from wider issues associated with immigration and multiculturalism.</a:t>
            </a:r>
          </a:p>
          <a:p>
            <a:pPr marL="168347" indent="-168347" defTabSz="897849">
              <a:buFont typeface="Arial" panose="020B0604020202020204" pitchFamily="34" charset="0"/>
              <a:buChar char="•"/>
              <a:defRPr/>
            </a:pPr>
            <a:r>
              <a:rPr lang="en-GB" baseline="0" dirty="0" smtClean="0"/>
              <a:t>More directly, immigration is a topical issue for UK universities because the higher education sector employs tens of thousands of non-native Britons while also, of course, hosting hundreds of thousands of overseas students – whether on an exchange or fulltime basis. </a:t>
            </a:r>
          </a:p>
          <a:p>
            <a:pPr marL="168347" indent="-168347">
              <a:buFont typeface="Arial" panose="020B0604020202020204" pitchFamily="34" charset="0"/>
              <a:buChar char="•"/>
            </a:pPr>
            <a:r>
              <a:rPr lang="en-GB" baseline="0" dirty="0" smtClean="0"/>
              <a:t>This in fact is a source of some debate … cite news report</a:t>
            </a:r>
          </a:p>
        </p:txBody>
      </p:sp>
      <p:sp>
        <p:nvSpPr>
          <p:cNvPr id="4" name="Slide Number Placeholder 3"/>
          <p:cNvSpPr>
            <a:spLocks noGrp="1"/>
          </p:cNvSpPr>
          <p:nvPr>
            <p:ph type="sldNum" sz="quarter" idx="10"/>
          </p:nvPr>
        </p:nvSpPr>
        <p:spPr/>
        <p:txBody>
          <a:bodyPr/>
          <a:lstStyle/>
          <a:p>
            <a:fld id="{0F6EAD44-348C-4F80-A1D0-FEC8B2752EA6}" type="slidenum">
              <a:rPr lang="en-US" smtClean="0"/>
              <a:t>12</a:t>
            </a:fld>
            <a:endParaRPr lang="en-US"/>
          </a:p>
        </p:txBody>
      </p:sp>
    </p:spTree>
    <p:extLst>
      <p:ext uri="{BB962C8B-B14F-4D97-AF65-F5344CB8AC3E}">
        <p14:creationId xmlns:p14="http://schemas.microsoft.com/office/powerpoint/2010/main" val="2243240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Indeed here are some practical</a:t>
            </a:r>
            <a:r>
              <a:rPr lang="en-GB" baseline="0" dirty="0" smtClean="0"/>
              <a:t> examples of this.</a:t>
            </a:r>
          </a:p>
          <a:p>
            <a:pPr marL="168347" indent="-168347">
              <a:buFont typeface="Arial" panose="020B0604020202020204" pitchFamily="34" charset="0"/>
              <a:buChar char="•"/>
            </a:pPr>
            <a:r>
              <a:rPr lang="en-GB" baseline="0" dirty="0" smtClean="0"/>
              <a:t>TRAINING</a:t>
            </a:r>
          </a:p>
          <a:p>
            <a:pPr marL="168347" indent="-168347">
              <a:buFont typeface="Arial" panose="020B0604020202020204" pitchFamily="34" charset="0"/>
              <a:buChar char="•"/>
            </a:pPr>
            <a:r>
              <a:rPr lang="en-GB" baseline="0" dirty="0" smtClean="0"/>
              <a:t>EXTERNAL-SPEAKER POLICY (can’t say policy without saying ‘police’!!)</a:t>
            </a:r>
            <a:endParaRPr lang="en-GB" dirty="0"/>
          </a:p>
        </p:txBody>
      </p:sp>
      <p:sp>
        <p:nvSpPr>
          <p:cNvPr id="4" name="Slide Number Placeholder 3"/>
          <p:cNvSpPr>
            <a:spLocks noGrp="1"/>
          </p:cNvSpPr>
          <p:nvPr>
            <p:ph type="sldNum" sz="quarter" idx="10"/>
          </p:nvPr>
        </p:nvSpPr>
        <p:spPr/>
        <p:txBody>
          <a:bodyPr/>
          <a:lstStyle/>
          <a:p>
            <a:fld id="{0F6EAD44-348C-4F80-A1D0-FEC8B2752EA6}" type="slidenum">
              <a:rPr lang="en-US" smtClean="0"/>
              <a:t>13</a:t>
            </a:fld>
            <a:endParaRPr lang="en-US"/>
          </a:p>
        </p:txBody>
      </p:sp>
    </p:spTree>
    <p:extLst>
      <p:ext uri="{BB962C8B-B14F-4D97-AF65-F5344CB8AC3E}">
        <p14:creationId xmlns:p14="http://schemas.microsoft.com/office/powerpoint/2010/main" val="3919924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My reason</a:t>
            </a:r>
            <a:r>
              <a:rPr lang="en-GB" baseline="0" dirty="0" smtClean="0"/>
              <a:t> for dwelling on these issues here is that you have, unwittingly, acted in service of government immigration policy.</a:t>
            </a:r>
          </a:p>
          <a:p>
            <a:pPr marL="168347" indent="-168347">
              <a:buFont typeface="Arial" panose="020B0604020202020204" pitchFamily="34" charset="0"/>
              <a:buChar char="•"/>
            </a:pPr>
            <a:r>
              <a:rPr lang="en-GB" baseline="0" dirty="0" smtClean="0"/>
              <a:t>For universities to comply with the UK Visa and Immigration Service (UKVI) regulations, universities are required to keep records of non-EU students’ engagement and participation in programmes of study in order to maintain their license to sponsor Tier 4 visa applications.</a:t>
            </a:r>
          </a:p>
          <a:p>
            <a:pPr marL="168347" indent="-168347">
              <a:buFont typeface="Arial" panose="020B0604020202020204" pitchFamily="34" charset="0"/>
              <a:buChar char="•"/>
            </a:pPr>
            <a:r>
              <a:rPr lang="en-GB" dirty="0" smtClean="0"/>
              <a:t>As the UWTSD’s attendance policy – rolled out in </a:t>
            </a:r>
            <a:r>
              <a:rPr lang="en-GB" baseline="0" dirty="0" smtClean="0"/>
              <a:t>November 2016 – puts it universities have “attendance monitoring and reporting obligations,” a practical implication of which is that faculty members are required to distribute attendance registers to all students.</a:t>
            </a:r>
          </a:p>
          <a:p>
            <a:pPr marL="168347" indent="-168347">
              <a:buFont typeface="Arial" panose="020B0604020202020204" pitchFamily="34" charset="0"/>
              <a:buChar char="•"/>
            </a:pPr>
            <a:r>
              <a:rPr lang="en-GB" baseline="0" dirty="0" smtClean="0"/>
              <a:t>This is a necessary fudge as it is, correctly in my view, deemed that it would be discriminatory to mandate only overseas students comply with attendance regulations …</a:t>
            </a:r>
          </a:p>
        </p:txBody>
      </p:sp>
      <p:sp>
        <p:nvSpPr>
          <p:cNvPr id="4" name="Slide Number Placeholder 3"/>
          <p:cNvSpPr>
            <a:spLocks noGrp="1"/>
          </p:cNvSpPr>
          <p:nvPr>
            <p:ph type="sldNum" sz="quarter" idx="10"/>
          </p:nvPr>
        </p:nvSpPr>
        <p:spPr/>
        <p:txBody>
          <a:bodyPr/>
          <a:lstStyle/>
          <a:p>
            <a:fld id="{0F6EAD44-348C-4F80-A1D0-FEC8B2752EA6}" type="slidenum">
              <a:rPr lang="en-US" smtClean="0"/>
              <a:t>14</a:t>
            </a:fld>
            <a:endParaRPr lang="en-US"/>
          </a:p>
        </p:txBody>
      </p:sp>
    </p:spTree>
    <p:extLst>
      <p:ext uri="{BB962C8B-B14F-4D97-AF65-F5344CB8AC3E}">
        <p14:creationId xmlns:p14="http://schemas.microsoft.com/office/powerpoint/2010/main" val="31626375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As</a:t>
            </a:r>
            <a:r>
              <a:rPr lang="en-GB" baseline="0" dirty="0" smtClean="0"/>
              <a:t> the academic blogger Joanna Williams has pointed out …</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15</a:t>
            </a:fld>
            <a:endParaRPr lang="en-US"/>
          </a:p>
        </p:txBody>
      </p:sp>
    </p:spTree>
    <p:extLst>
      <p:ext uri="{BB962C8B-B14F-4D97-AF65-F5344CB8AC3E}">
        <p14:creationId xmlns:p14="http://schemas.microsoft.com/office/powerpoint/2010/main" val="271757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Tier</a:t>
            </a:r>
            <a:r>
              <a:rPr lang="en-GB" baseline="0" dirty="0" smtClean="0"/>
              <a:t> 4 visas </a:t>
            </a:r>
            <a:r>
              <a:rPr lang="en-GB" b="1" baseline="0" dirty="0" smtClean="0"/>
              <a:t>require </a:t>
            </a:r>
            <a:r>
              <a:rPr lang="en-GB" b="0" i="0" baseline="0" dirty="0" smtClean="0"/>
              <a:t>overseas students to meet an attendance threshold, one which overrides any “academic judgement” on their engagement with their studies – a stipulation which applies to all other students.</a:t>
            </a:r>
          </a:p>
          <a:p>
            <a:pPr marL="168347" indent="-168347">
              <a:buFont typeface="Arial" panose="020B0604020202020204" pitchFamily="34" charset="0"/>
              <a:buChar char="•"/>
            </a:pPr>
            <a:r>
              <a:rPr lang="en-GB" b="0" i="0" baseline="0" dirty="0" smtClean="0"/>
              <a:t>And when one considers the time, expense and levels of bureaucracy that goes into processing these attendance records, our discussion of Foucault’s theorisation of a disciplinary society in Week 2 perhaps seems less dystopian excess and more a reflection of some disturbing commonplaces of 21</a:t>
            </a:r>
            <a:r>
              <a:rPr lang="en-GB" b="0" i="0" baseline="30000" dirty="0" smtClean="0"/>
              <a:t>st</a:t>
            </a:r>
            <a:r>
              <a:rPr lang="en-GB" b="0" i="0" baseline="0" dirty="0" smtClean="0"/>
              <a:t>-century society.</a:t>
            </a:r>
          </a:p>
        </p:txBody>
      </p:sp>
      <p:sp>
        <p:nvSpPr>
          <p:cNvPr id="4" name="Slide Number Placeholder 3"/>
          <p:cNvSpPr>
            <a:spLocks noGrp="1"/>
          </p:cNvSpPr>
          <p:nvPr>
            <p:ph type="sldNum" sz="quarter" idx="10"/>
          </p:nvPr>
        </p:nvSpPr>
        <p:spPr/>
        <p:txBody>
          <a:bodyPr/>
          <a:lstStyle/>
          <a:p>
            <a:fld id="{0F6EAD44-348C-4F80-A1D0-FEC8B2752EA6}" type="slidenum">
              <a:rPr lang="en-US" smtClean="0"/>
              <a:t>16</a:t>
            </a:fld>
            <a:endParaRPr lang="en-US"/>
          </a:p>
        </p:txBody>
      </p:sp>
    </p:spTree>
    <p:extLst>
      <p:ext uri="{BB962C8B-B14F-4D97-AF65-F5344CB8AC3E}">
        <p14:creationId xmlns:p14="http://schemas.microsoft.com/office/powerpoint/2010/main" val="1426196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defTabSz="897849">
              <a:buFont typeface="Arial" panose="020B0604020202020204" pitchFamily="34" charset="0"/>
              <a:buChar char="•"/>
            </a:pPr>
            <a:r>
              <a:rPr lang="en-GB" b="0" i="0" baseline="0" dirty="0" smtClean="0"/>
              <a:t>Indeed, the examples explored today beg broader consideration about citizenship and state power – and our positionality in relation to, </a:t>
            </a:r>
            <a:r>
              <a:rPr lang="en-GB" b="1" i="0" baseline="0" dirty="0" smtClean="0"/>
              <a:t>and within</a:t>
            </a:r>
            <a:r>
              <a:rPr lang="en-GB" b="0" i="0" baseline="0" dirty="0" smtClean="0"/>
              <a:t>, power structures</a:t>
            </a:r>
            <a:endParaRPr lang="en-US" b="0" i="0" baseline="0" dirty="0" smtClean="0"/>
          </a:p>
          <a:p>
            <a:pPr marL="168347" indent="-168347">
              <a:buFont typeface="Arial" panose="020B0604020202020204" pitchFamily="34" charset="0"/>
              <a:buChar char="•"/>
            </a:pPr>
            <a:r>
              <a:rPr lang="en-GB" dirty="0" smtClean="0"/>
              <a:t>This acutely</a:t>
            </a:r>
            <a:r>
              <a:rPr lang="en-GB" baseline="0" dirty="0" smtClean="0"/>
              <a:t> the case for me as a lecturer who, under Prevent and immigration law, is required to act as a sort-of auxiliary border official, and a proxy counterterrorist intelligent agent.</a:t>
            </a:r>
          </a:p>
          <a:p>
            <a:pPr marL="168347" indent="-168347">
              <a:buFont typeface="Arial" panose="020B0604020202020204" pitchFamily="34" charset="0"/>
              <a:buChar char="•"/>
            </a:pPr>
            <a:r>
              <a:rPr lang="en-GB" baseline="0" dirty="0" smtClean="0"/>
              <a:t>Even if that might be an overstatement, it does alert is to one if the key things Foucault impresses on readers, which is the need to think of power as not only external to individuals, as not just something they </a:t>
            </a:r>
            <a:r>
              <a:rPr lang="en-GB" b="1" baseline="0" dirty="0" smtClean="0"/>
              <a:t>done to them </a:t>
            </a:r>
            <a:r>
              <a:rPr lang="en-GB" b="0" baseline="0" dirty="0" smtClean="0"/>
              <a:t>but which citizens actually wittingly or unwittingly are actively participants in.</a:t>
            </a:r>
          </a:p>
          <a:p>
            <a:r>
              <a:rPr lang="en-GB" b="0" baseline="0" dirty="0" smtClean="0"/>
              <a:t>QUOTE</a:t>
            </a:r>
          </a:p>
          <a:p>
            <a:r>
              <a:rPr lang="en-GB" b="0" baseline="0" dirty="0" smtClean="0"/>
              <a:t>Ask for interpretations</a:t>
            </a:r>
            <a:endParaRPr lang="en-GB" baseline="0" dirty="0" smtClean="0"/>
          </a:p>
        </p:txBody>
      </p:sp>
      <p:sp>
        <p:nvSpPr>
          <p:cNvPr id="4" name="Slide Number Placeholder 3"/>
          <p:cNvSpPr>
            <a:spLocks noGrp="1"/>
          </p:cNvSpPr>
          <p:nvPr>
            <p:ph type="sldNum" sz="quarter" idx="10"/>
          </p:nvPr>
        </p:nvSpPr>
        <p:spPr/>
        <p:txBody>
          <a:bodyPr/>
          <a:lstStyle/>
          <a:p>
            <a:fld id="{0F6EAD44-348C-4F80-A1D0-FEC8B2752EA6}" type="slidenum">
              <a:rPr lang="en-US" smtClean="0"/>
              <a:t>17</a:t>
            </a:fld>
            <a:endParaRPr lang="en-US"/>
          </a:p>
        </p:txBody>
      </p:sp>
    </p:spTree>
    <p:extLst>
      <p:ext uri="{BB962C8B-B14F-4D97-AF65-F5344CB8AC3E}">
        <p14:creationId xmlns:p14="http://schemas.microsoft.com/office/powerpoint/2010/main" val="25369791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And</a:t>
            </a:r>
            <a:r>
              <a:rPr lang="en-GB" baseline="0" dirty="0" smtClean="0"/>
              <a:t> actually the Prevent training that I completed symbolically consummates some of these ideas.</a:t>
            </a:r>
          </a:p>
          <a:p>
            <a:pPr marL="168347" indent="-168347">
              <a:buFont typeface="Arial" panose="020B0604020202020204" pitchFamily="34" charset="0"/>
              <a:buChar char="•"/>
            </a:pPr>
            <a:r>
              <a:rPr lang="en-GB" baseline="0" dirty="0" smtClean="0"/>
              <a:t>NOTE Self-enrolment</a:t>
            </a:r>
          </a:p>
          <a:p>
            <a:pPr marL="168347" indent="-168347">
              <a:buFont typeface="Arial" panose="020B0604020202020204" pitchFamily="34" charset="0"/>
              <a:buChar char="•"/>
            </a:pPr>
            <a:endParaRPr lang="en-GB" dirty="0" smtClean="0"/>
          </a:p>
          <a:p>
            <a:pPr marL="168347" indent="-168347">
              <a:buFont typeface="Arial" panose="020B0604020202020204" pitchFamily="34" charset="0"/>
              <a:buChar char="•"/>
            </a:pPr>
            <a:r>
              <a:rPr lang="en-GB" dirty="0" smtClean="0"/>
              <a:t>Maybe</a:t>
            </a:r>
            <a:r>
              <a:rPr lang="en-GB" baseline="0" dirty="0" smtClean="0"/>
              <a:t> I am overthinking things,</a:t>
            </a:r>
          </a:p>
          <a:p>
            <a:pPr marL="168347" indent="-168347">
              <a:buFont typeface="Arial" panose="020B0604020202020204" pitchFamily="34" charset="0"/>
              <a:buChar char="•"/>
            </a:pPr>
            <a:r>
              <a:rPr lang="en-GB" baseline="0" dirty="0" smtClean="0"/>
              <a:t>But then again just because you’re paranoid, doesn’t mean they’re not out to get you!</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18</a:t>
            </a:fld>
            <a:endParaRPr lang="en-US"/>
          </a:p>
        </p:txBody>
      </p:sp>
    </p:spTree>
    <p:extLst>
      <p:ext uri="{BB962C8B-B14F-4D97-AF65-F5344CB8AC3E}">
        <p14:creationId xmlns:p14="http://schemas.microsoft.com/office/powerpoint/2010/main" val="2255997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793428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52192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711710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75342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21818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67155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6430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78791420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59271321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11490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971760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516591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022393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252037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5257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094666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141707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21359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65219604"/>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78809822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539511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792189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5012997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8056754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hyperlink" Target="http://www.telegraph.co.uk/news/2016/06/24/eu-referendum-how-the-results-compare-to-the-uks-educated-old-an/"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www.telegraph.co.uk/news/2016/06/24/eu-referendum-how-the-results-compare-to-the-uks-educated-old-an/"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2.emf"/><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hyperlink" Target="http://moodle.uwtsd.ac.uk/course/view.php?id=3197" TargetMode="External"/><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hyperlink" Target="http://www.uwtsd.ac.uk/media/uwtsd-website/content-assets/documents/academic-office/quality-handbook/UWTSD-Attendance-Policy-2016-17-(Wales-campuses).pdf)"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23.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hyperlink" Target="http://www.spiked-online.com/newsite/article/universities-are-no-place-for-the-anti-terror-thought-police/16471#.WCHXuPRSGSo"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248" y="157655"/>
            <a:ext cx="8513380" cy="6479628"/>
          </a:xfrm>
        </p:spPr>
        <p:txBody>
          <a:bodyPr/>
          <a:lstStyle/>
          <a:p>
            <a:r>
              <a:rPr lang="en-GB" sz="2800" b="1" dirty="0"/>
              <a:t>AHHI6013</a:t>
            </a:r>
            <a:br>
              <a:rPr lang="en-GB" sz="2800" b="1" dirty="0"/>
            </a:br>
            <a:r>
              <a:rPr lang="en-GB" sz="4000" dirty="0">
                <a:solidFill>
                  <a:srgbClr val="FFFF00"/>
                </a:solidFill>
              </a:rPr>
              <a:t>Week 7</a:t>
            </a:r>
            <a:br>
              <a:rPr lang="en-GB" sz="4000" dirty="0">
                <a:solidFill>
                  <a:srgbClr val="FFFF00"/>
                </a:solidFill>
              </a:rPr>
            </a:br>
            <a:r>
              <a:rPr lang="en-US" sz="4000" b="1" dirty="0"/>
              <a:t>‘That </a:t>
            </a:r>
            <a:r>
              <a:rPr lang="en-US" sz="4000" b="1" dirty="0" err="1"/>
              <a:t>Het’rogeneous</a:t>
            </a:r>
            <a:r>
              <a:rPr lang="en-US" sz="4000" b="1" dirty="0"/>
              <a:t> Thing’: Immigration in British Politics, Society and Culture</a:t>
            </a:r>
            <a:br>
              <a:rPr lang="en-US" sz="4000" b="1" dirty="0"/>
            </a:br>
            <a:r>
              <a:rPr lang="en-GB" sz="4000" b="1" dirty="0">
                <a:solidFill>
                  <a:srgbClr val="92D050"/>
                </a:solidFill>
              </a:rPr>
              <a:t>Lecture 1: immigration and state control – Contemporary </a:t>
            </a:r>
            <a:r>
              <a:rPr lang="en-GB" sz="4000" b="1" dirty="0" smtClean="0">
                <a:solidFill>
                  <a:srgbClr val="92D050"/>
                </a:solidFill>
              </a:rPr>
              <a:t>issues</a:t>
            </a:r>
            <a:r>
              <a:rPr lang="en-US" sz="4000" dirty="0">
                <a:solidFill>
                  <a:srgbClr val="92D050"/>
                </a:solidFill>
              </a:rPr>
              <a:t/>
            </a:r>
            <a:br>
              <a:rPr lang="en-US" sz="4000" dirty="0">
                <a:solidFill>
                  <a:srgbClr val="92D050"/>
                </a:solidFill>
              </a:rPr>
            </a:br>
            <a:r>
              <a:rPr lang="en-GB" sz="3200" dirty="0">
                <a:solidFill>
                  <a:srgbClr val="92D050"/>
                </a:solidFill>
              </a:rPr>
              <a:t> </a:t>
            </a:r>
            <a:endParaRPr lang="en-GB" dirty="0">
              <a:solidFill>
                <a:srgbClr val="92D050"/>
              </a:solidFill>
            </a:endParaRPr>
          </a:p>
        </p:txBody>
      </p:sp>
    </p:spTree>
    <p:extLst>
      <p:ext uri="{BB962C8B-B14F-4D97-AF65-F5344CB8AC3E}">
        <p14:creationId xmlns:p14="http://schemas.microsoft.com/office/powerpoint/2010/main" val="3660224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961428"/>
          </a:xfrm>
        </p:spPr>
        <p:txBody>
          <a:bodyPr>
            <a:normAutofit fontScale="92500"/>
          </a:bodyPr>
          <a:lstStyle/>
          <a:p>
            <a:pPr algn="just"/>
            <a:r>
              <a:rPr lang="en-GB" dirty="0" smtClean="0"/>
              <a:t>Less about ‘civil disobedience’ per se than about ‘state control’ aspects of AHHI6013</a:t>
            </a:r>
          </a:p>
          <a:p>
            <a:pPr marL="45720" indent="0" algn="just">
              <a:buNone/>
            </a:pPr>
            <a:endParaRPr lang="en-GB" i="1" dirty="0" smtClean="0"/>
          </a:p>
          <a:p>
            <a:pPr marL="45720" indent="0" algn="just">
              <a:buNone/>
            </a:pPr>
            <a:r>
              <a:rPr lang="en-GB" i="1" dirty="0" smtClean="0"/>
              <a:t>Today’s lecture</a:t>
            </a:r>
          </a:p>
          <a:p>
            <a:pPr algn="just"/>
            <a:r>
              <a:rPr lang="en-GB" dirty="0" smtClean="0"/>
              <a:t>Examination of contemporary issues</a:t>
            </a:r>
          </a:p>
          <a:p>
            <a:pPr algn="just"/>
            <a:endParaRPr lang="en-GB" dirty="0"/>
          </a:p>
          <a:p>
            <a:pPr marL="45720" indent="0" algn="just">
              <a:buNone/>
            </a:pPr>
            <a:r>
              <a:rPr lang="en-GB" i="1" dirty="0" smtClean="0"/>
              <a:t>First part of Friday:</a:t>
            </a:r>
            <a:endParaRPr lang="en-GB" i="1" dirty="0"/>
          </a:p>
          <a:p>
            <a:pPr algn="just"/>
            <a:r>
              <a:rPr lang="en-GB" dirty="0" smtClean="0"/>
              <a:t>Immigration as a key fact of British history, culture, politics and society; immigration not </a:t>
            </a:r>
            <a:r>
              <a:rPr lang="en-GB" i="1" dirty="0" smtClean="0"/>
              <a:t>external to </a:t>
            </a:r>
            <a:r>
              <a:rPr lang="en-GB" dirty="0" smtClean="0"/>
              <a:t>British history or a departure from historical precedent; nor does this history ‘start’ in post-WWII period</a:t>
            </a:r>
          </a:p>
          <a:p>
            <a:pPr marL="45720" indent="0" algn="just">
              <a:buNone/>
            </a:pPr>
            <a:endParaRPr lang="en-GB" dirty="0" smtClean="0"/>
          </a:p>
          <a:p>
            <a:pPr marL="45720" indent="0" algn="just">
              <a:buNone/>
            </a:pPr>
            <a:r>
              <a:rPr lang="en-GB" i="1" dirty="0" smtClean="0"/>
              <a:t>Second part of Friday:</a:t>
            </a:r>
          </a:p>
          <a:p>
            <a:pPr algn="just"/>
            <a:r>
              <a:rPr lang="en-GB" dirty="0" smtClean="0"/>
              <a:t>How immigrant and minority ethnic groups experienced post-WWII Britain and how they negotiated a relationship with the state in the process; and how these experiences and relationships were represented culturally (specifically through music)</a:t>
            </a:r>
            <a:endParaRPr lang="en-GB" dirty="0"/>
          </a:p>
          <a:p>
            <a:endParaRPr lang="en-US" dirty="0"/>
          </a:p>
        </p:txBody>
      </p:sp>
      <p:sp>
        <p:nvSpPr>
          <p:cNvPr id="3" name="Title 2"/>
          <p:cNvSpPr>
            <a:spLocks noGrp="1"/>
          </p:cNvSpPr>
          <p:nvPr>
            <p:ph type="title"/>
          </p:nvPr>
        </p:nvSpPr>
        <p:spPr/>
        <p:txBody>
          <a:bodyPr/>
          <a:lstStyle/>
          <a:p>
            <a:r>
              <a:rPr lang="en-GB" dirty="0" smtClean="0"/>
              <a:t>Week 7 Lectures – key themes</a:t>
            </a:r>
            <a:endParaRPr lang="en-US" dirty="0"/>
          </a:p>
        </p:txBody>
      </p:sp>
    </p:spTree>
    <p:extLst>
      <p:ext uri="{BB962C8B-B14F-4D97-AF65-F5344CB8AC3E}">
        <p14:creationId xmlns:p14="http://schemas.microsoft.com/office/powerpoint/2010/main" val="14239830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3" cy="1838322"/>
          </a:xfrm>
        </p:spPr>
        <p:txBody>
          <a:bodyPr>
            <a:normAutofit fontScale="92500" lnSpcReduction="10000"/>
          </a:bodyPr>
          <a:lstStyle/>
          <a:p>
            <a:pPr marL="45720" indent="0">
              <a:buNone/>
            </a:pPr>
            <a:r>
              <a:rPr lang="en-US" b="1" i="1" u="sng" dirty="0"/>
              <a:t>Required listening</a:t>
            </a:r>
            <a:r>
              <a:rPr lang="en-US" i="1" u="sng" dirty="0"/>
              <a:t>:</a:t>
            </a:r>
            <a:endParaRPr lang="en-US" dirty="0"/>
          </a:p>
          <a:p>
            <a:pPr marL="45720" indent="0">
              <a:buNone/>
            </a:pPr>
            <a:r>
              <a:rPr lang="en-US" sz="1900" dirty="0"/>
              <a:t>For the Friday lecture, students should </a:t>
            </a:r>
            <a:r>
              <a:rPr lang="en-US" sz="1900" dirty="0" err="1"/>
              <a:t>familiarise</a:t>
            </a:r>
            <a:r>
              <a:rPr lang="en-US" sz="1900" dirty="0"/>
              <a:t> themselves with these songs by members of Britain’s African Caribbean diaspora. They compare two eras: the early-to-mid 1950s and late 1970s/early 1980s. While all the selected songs are relevant to our topic, those in </a:t>
            </a:r>
            <a:r>
              <a:rPr lang="en-US" sz="1900" b="1" dirty="0"/>
              <a:t>bold </a:t>
            </a:r>
            <a:r>
              <a:rPr lang="en-US" sz="1900" dirty="0"/>
              <a:t>will structure our in-class conversation and should be paid particular attention to.</a:t>
            </a:r>
          </a:p>
          <a:p>
            <a:pPr marL="45720" indent="0">
              <a:buNone/>
            </a:pPr>
            <a:r>
              <a:rPr lang="en-US" b="1" dirty="0"/>
              <a:t> </a:t>
            </a:r>
            <a:endParaRPr lang="en-US" dirty="0"/>
          </a:p>
        </p:txBody>
      </p:sp>
      <p:sp>
        <p:nvSpPr>
          <p:cNvPr id="3" name="Title 2"/>
          <p:cNvSpPr>
            <a:spLocks noGrp="1"/>
          </p:cNvSpPr>
          <p:nvPr>
            <p:ph type="title"/>
          </p:nvPr>
        </p:nvSpPr>
        <p:spPr/>
        <p:txBody>
          <a:bodyPr/>
          <a:lstStyle/>
          <a:p>
            <a:r>
              <a:rPr lang="en-GB" dirty="0" smtClean="0"/>
              <a:t>FRIDAY LECTURE</a:t>
            </a:r>
            <a:endParaRPr lang="en-US" dirty="0"/>
          </a:p>
        </p:txBody>
      </p:sp>
      <p:sp>
        <p:nvSpPr>
          <p:cNvPr id="4" name="Rectangle 3"/>
          <p:cNvSpPr/>
          <p:nvPr/>
        </p:nvSpPr>
        <p:spPr>
          <a:xfrm>
            <a:off x="973140" y="3146612"/>
            <a:ext cx="10134130" cy="3832412"/>
          </a:xfrm>
          <a:prstGeom prst="rect">
            <a:avLst/>
          </a:prstGeom>
        </p:spPr>
        <p:txBody>
          <a:bodyPr wrap="square" numCol="2">
            <a:normAutofit fontScale="85000" lnSpcReduction="20000"/>
          </a:bodyPr>
          <a:lstStyle/>
          <a:p>
            <a:pPr marL="45720" indent="0">
              <a:buNone/>
            </a:pPr>
            <a:r>
              <a:rPr lang="en-US" sz="1900" b="1" u="sng" dirty="0"/>
              <a:t>From the compilation</a:t>
            </a:r>
            <a:r>
              <a:rPr lang="en-US" sz="1900" b="1" i="1" u="sng" dirty="0"/>
              <a:t> London is the Place for Me: Trinidadian Calypso in London, 1950–1956 </a:t>
            </a:r>
            <a:r>
              <a:rPr lang="en-US" sz="1900" b="1" u="sng" dirty="0"/>
              <a:t>(2003)</a:t>
            </a:r>
            <a:r>
              <a:rPr lang="en-US" sz="1900" b="1" dirty="0"/>
              <a:t> </a:t>
            </a:r>
            <a:endParaRPr lang="en-US" sz="1900" dirty="0"/>
          </a:p>
          <a:p>
            <a:pPr marL="45720" indent="0">
              <a:buNone/>
            </a:pPr>
            <a:r>
              <a:rPr lang="en-US" sz="1900" b="1" dirty="0"/>
              <a:t>Lord Kitchener, ‘London is the Place for Me’          (1950) 02:45</a:t>
            </a:r>
            <a:endParaRPr lang="en-US" sz="1900" dirty="0"/>
          </a:p>
          <a:p>
            <a:pPr marL="45720" indent="0">
              <a:buNone/>
            </a:pPr>
            <a:r>
              <a:rPr lang="en-US" sz="1900" b="1" dirty="0"/>
              <a:t>Young Tiger, ‘I Was There (at the Coronation)’ (1953) 02:45</a:t>
            </a:r>
            <a:endParaRPr lang="en-US" sz="1900" dirty="0"/>
          </a:p>
          <a:p>
            <a:pPr marL="45720" indent="0">
              <a:buNone/>
            </a:pPr>
            <a:r>
              <a:rPr lang="en-US" sz="1900" dirty="0"/>
              <a:t>Lord Beginner, ‘Mix Up Matrimony’ (1952) 03:19</a:t>
            </a:r>
          </a:p>
          <a:p>
            <a:pPr marL="45720" indent="0">
              <a:buNone/>
            </a:pPr>
            <a:r>
              <a:rPr lang="en-US" sz="1900" b="1" dirty="0"/>
              <a:t>Lord Kitchener, ‘My Landlady’ (1952) 02:42</a:t>
            </a:r>
            <a:endParaRPr lang="en-US" sz="1900" dirty="0"/>
          </a:p>
          <a:p>
            <a:pPr marL="45720" indent="0">
              <a:buNone/>
            </a:pPr>
            <a:r>
              <a:rPr lang="en-US" sz="1900" dirty="0"/>
              <a:t>Lord Beginner, ‘Victory Test Match’ (1950) 03:02</a:t>
            </a:r>
          </a:p>
          <a:p>
            <a:pPr marL="45720" indent="0">
              <a:buNone/>
            </a:pPr>
            <a:r>
              <a:rPr lang="en-US" sz="1900" dirty="0"/>
              <a:t>Lord Kitchener, ‘Birth of Ghana’ (1956)         02:52</a:t>
            </a:r>
          </a:p>
          <a:p>
            <a:pPr marL="45720" indent="0">
              <a:buNone/>
            </a:pPr>
            <a:r>
              <a:rPr lang="en-US" sz="1900" b="1" dirty="0"/>
              <a:t>The Mighty Terror, ‘No Carnival In Britain’           (1955)  03:07</a:t>
            </a:r>
            <a:endParaRPr lang="en-US" sz="1900" dirty="0"/>
          </a:p>
          <a:p>
            <a:pPr marL="45720" indent="0">
              <a:buNone/>
            </a:pPr>
            <a:r>
              <a:rPr lang="en-US" sz="1900" dirty="0"/>
              <a:t>Lord Kitchener, ‘The Underground Train’ (1950) 02:59</a:t>
            </a:r>
          </a:p>
          <a:p>
            <a:pPr marL="45720" indent="0">
              <a:buNone/>
            </a:pPr>
            <a:r>
              <a:rPr lang="en-US" sz="1900" dirty="0"/>
              <a:t>Lord Kitchener, ‘If You’re Not White You’re Black’ (1953) 03:01</a:t>
            </a:r>
          </a:p>
          <a:p>
            <a:pPr marL="45720" indent="0">
              <a:buNone/>
            </a:pPr>
            <a:r>
              <a:rPr lang="en-US" sz="1900" b="1" dirty="0"/>
              <a:t>Lord Kitchener, ‘Sweet Jamaica’ (1953) 02:48</a:t>
            </a:r>
            <a:endParaRPr lang="en-US" sz="1900" dirty="0"/>
          </a:p>
          <a:p>
            <a:pPr marL="45720" indent="0">
              <a:buNone/>
            </a:pPr>
            <a:r>
              <a:rPr lang="en-US" sz="1900" b="1" dirty="0"/>
              <a:t> </a:t>
            </a:r>
            <a:endParaRPr lang="en-US" sz="1900" dirty="0"/>
          </a:p>
          <a:p>
            <a:pPr marL="45720" indent="0">
              <a:buNone/>
            </a:pPr>
            <a:endParaRPr lang="en-GB" sz="1900" b="1" u="sng" dirty="0" smtClean="0"/>
          </a:p>
          <a:p>
            <a:pPr marL="45720" indent="0">
              <a:buNone/>
            </a:pPr>
            <a:endParaRPr lang="en-US" sz="1900" b="1" u="sng" dirty="0" smtClean="0"/>
          </a:p>
          <a:p>
            <a:pPr marL="45720" indent="0">
              <a:buNone/>
            </a:pPr>
            <a:r>
              <a:rPr lang="en-US" sz="1900" b="1" u="sng" dirty="0" smtClean="0"/>
              <a:t>From </a:t>
            </a:r>
            <a:r>
              <a:rPr lang="en-US" sz="1900" b="1" u="sng" dirty="0"/>
              <a:t>Linton </a:t>
            </a:r>
            <a:r>
              <a:rPr lang="en-US" sz="1900" b="1" u="sng" dirty="0" err="1"/>
              <a:t>Kwesi</a:t>
            </a:r>
            <a:r>
              <a:rPr lang="en-US" sz="1900" b="1" u="sng" dirty="0"/>
              <a:t> Johnson, </a:t>
            </a:r>
            <a:r>
              <a:rPr lang="en-US" sz="1900" b="1" i="1" u="sng" dirty="0"/>
              <a:t>Straight to </a:t>
            </a:r>
            <a:r>
              <a:rPr lang="en-US" sz="1900" b="1" i="1" u="sng" dirty="0" err="1"/>
              <a:t>Inglan’s</a:t>
            </a:r>
            <a:r>
              <a:rPr lang="en-US" sz="1900" b="1" i="1" u="sng" dirty="0"/>
              <a:t> Head: An Introduction to Linton </a:t>
            </a:r>
            <a:r>
              <a:rPr lang="en-US" sz="1900" b="1" i="1" u="sng" dirty="0" err="1"/>
              <a:t>Kwesi</a:t>
            </a:r>
            <a:r>
              <a:rPr lang="en-US" sz="1900" b="1" i="1" u="sng" dirty="0"/>
              <a:t> Johnson </a:t>
            </a:r>
            <a:r>
              <a:rPr lang="en-US" sz="1900" b="1" u="sng" dirty="0"/>
              <a:t>(2003)</a:t>
            </a:r>
            <a:endParaRPr lang="en-US" sz="1900" dirty="0"/>
          </a:p>
          <a:p>
            <a:pPr marL="45720" indent="0">
              <a:buNone/>
            </a:pPr>
            <a:r>
              <a:rPr lang="en-US" sz="1900" dirty="0"/>
              <a:t> </a:t>
            </a:r>
          </a:p>
          <a:p>
            <a:pPr marL="45720" indent="0">
              <a:buNone/>
            </a:pPr>
            <a:r>
              <a:rPr lang="en-US" sz="1900" dirty="0"/>
              <a:t>‘Forces of </a:t>
            </a:r>
            <a:r>
              <a:rPr lang="en-US" sz="1900" dirty="0" err="1"/>
              <a:t>Vikry</a:t>
            </a:r>
            <a:r>
              <a:rPr lang="en-US" sz="1900" dirty="0"/>
              <a:t>’ (1979) 04:55</a:t>
            </a:r>
          </a:p>
          <a:p>
            <a:pPr marL="45720" indent="0">
              <a:buNone/>
            </a:pPr>
            <a:r>
              <a:rPr lang="en-US" sz="1900" dirty="0"/>
              <a:t>‘</a:t>
            </a:r>
            <a:r>
              <a:rPr lang="en-US" sz="1900" b="1" dirty="0" err="1"/>
              <a:t>Inglan</a:t>
            </a:r>
            <a:r>
              <a:rPr lang="en-US" sz="1900" b="1" dirty="0"/>
              <a:t> Is A Bitch’ (1980) 05:25</a:t>
            </a:r>
            <a:endParaRPr lang="en-US" sz="1900" dirty="0"/>
          </a:p>
          <a:p>
            <a:pPr marL="45720" indent="0">
              <a:buNone/>
            </a:pPr>
            <a:r>
              <a:rPr lang="en-US" sz="1900" dirty="0"/>
              <a:t>‘Iron Bar Dub’ (1980) 03:42</a:t>
            </a:r>
          </a:p>
          <a:p>
            <a:pPr marL="45720" indent="0">
              <a:buNone/>
            </a:pPr>
            <a:r>
              <a:rPr lang="en-US" sz="1900" b="1" dirty="0"/>
              <a:t>‘New Crass </a:t>
            </a:r>
            <a:r>
              <a:rPr lang="en-US" sz="1900" b="1" dirty="0" err="1"/>
              <a:t>Massahkah</a:t>
            </a:r>
            <a:r>
              <a:rPr lang="en-US" sz="1900" b="1" dirty="0"/>
              <a:t>’ (1983) 06:32</a:t>
            </a:r>
            <a:endParaRPr lang="en-US" sz="1900" dirty="0"/>
          </a:p>
          <a:p>
            <a:pPr marL="45720" indent="0">
              <a:buNone/>
            </a:pPr>
            <a:r>
              <a:rPr lang="en-US" sz="1900" b="1" dirty="0"/>
              <a:t>‘Reggae Fi Peach’ (1980) 02:41</a:t>
            </a:r>
            <a:endParaRPr lang="en-US" sz="1900" dirty="0"/>
          </a:p>
          <a:p>
            <a:pPr marL="45720" indent="0">
              <a:buNone/>
            </a:pPr>
            <a:r>
              <a:rPr lang="en-US" sz="1900" dirty="0"/>
              <a:t>‘</a:t>
            </a:r>
            <a:r>
              <a:rPr lang="en-US" sz="1900" b="1" dirty="0"/>
              <a:t>Sonny’s </a:t>
            </a:r>
            <a:r>
              <a:rPr lang="en-US" sz="1900" b="1" dirty="0" err="1"/>
              <a:t>Lettah</a:t>
            </a:r>
            <a:r>
              <a:rPr lang="en-US" sz="1900" b="1" dirty="0"/>
              <a:t> (Ant-</a:t>
            </a:r>
            <a:r>
              <a:rPr lang="en-US" sz="1900" b="1" dirty="0" err="1"/>
              <a:t>Sus</a:t>
            </a:r>
            <a:r>
              <a:rPr lang="en-US" sz="1900" b="1" dirty="0"/>
              <a:t> Poem)’ (1979) 03:43</a:t>
            </a:r>
            <a:endParaRPr lang="en-US" sz="1900" dirty="0"/>
          </a:p>
          <a:p>
            <a:pPr marL="45720" indent="0">
              <a:buNone/>
            </a:pPr>
            <a:r>
              <a:rPr lang="en-US" sz="1900" b="1" dirty="0"/>
              <a:t> </a:t>
            </a:r>
            <a:endParaRPr lang="en-US" sz="1900" dirty="0"/>
          </a:p>
          <a:p>
            <a:pPr marL="45720" indent="0">
              <a:buNone/>
            </a:pPr>
            <a:r>
              <a:rPr lang="en-US" sz="1900" b="1" u="sng" dirty="0"/>
              <a:t>From The Real Thing, </a:t>
            </a:r>
            <a:r>
              <a:rPr lang="en-US" sz="1900" b="1" i="1" u="sng" dirty="0"/>
              <a:t>4 From 8 </a:t>
            </a:r>
            <a:r>
              <a:rPr lang="en-US" sz="1900" b="1" u="sng" dirty="0"/>
              <a:t>(1977)</a:t>
            </a:r>
            <a:endParaRPr lang="en-US" sz="1900" dirty="0"/>
          </a:p>
          <a:p>
            <a:pPr marL="45720" indent="0">
              <a:buNone/>
            </a:pPr>
            <a:r>
              <a:rPr lang="en-US" sz="1900" dirty="0"/>
              <a:t> </a:t>
            </a:r>
          </a:p>
          <a:p>
            <a:pPr marL="45720" indent="0">
              <a:buNone/>
            </a:pPr>
            <a:r>
              <a:rPr lang="en-US" sz="1900" dirty="0"/>
              <a:t>‘Liverpool 8’ 02:34</a:t>
            </a:r>
          </a:p>
          <a:p>
            <a:pPr marL="45720" indent="0">
              <a:buNone/>
            </a:pPr>
            <a:r>
              <a:rPr lang="en-US" sz="1900" dirty="0"/>
              <a:t>‘Children of the Ghetto’ 04:38</a:t>
            </a:r>
          </a:p>
          <a:p>
            <a:pPr marL="45720" indent="0">
              <a:buNone/>
            </a:pPr>
            <a:r>
              <a:rPr lang="en-US" sz="1900" dirty="0"/>
              <a:t>‘Stanhope Street’ 04:27</a:t>
            </a:r>
          </a:p>
          <a:p>
            <a:pPr marL="45720" indent="0">
              <a:buNone/>
            </a:pPr>
            <a:endParaRPr lang="en-US" dirty="0"/>
          </a:p>
        </p:txBody>
      </p:sp>
    </p:spTree>
    <p:extLst>
      <p:ext uri="{BB962C8B-B14F-4D97-AF65-F5344CB8AC3E}">
        <p14:creationId xmlns:p14="http://schemas.microsoft.com/office/powerpoint/2010/main" val="15696243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icture Placeholder 14"/>
          <p:cNvSpPr>
            <a:spLocks noGrp="1"/>
          </p:cNvSpPr>
          <p:nvPr>
            <p:ph type="pic" idx="1"/>
          </p:nvPr>
        </p:nvSpPr>
        <p:spPr/>
      </p:sp>
      <p:sp>
        <p:nvSpPr>
          <p:cNvPr id="9" name="Text Placeholder 8"/>
          <p:cNvSpPr>
            <a:spLocks noGrp="1"/>
          </p:cNvSpPr>
          <p:nvPr>
            <p:ph type="body" sz="half" idx="2"/>
          </p:nvPr>
        </p:nvSpPr>
        <p:spPr>
          <a:xfrm>
            <a:off x="9350755" y="2044931"/>
            <a:ext cx="2434845" cy="3060469"/>
          </a:xfrm>
        </p:spPr>
        <p:txBody>
          <a:bodyPr>
            <a:noAutofit/>
          </a:bodyPr>
          <a:lstStyle/>
          <a:p>
            <a:pPr algn="r"/>
            <a:r>
              <a:rPr lang="en-GB" sz="3200" cap="all" spc="200" dirty="0">
                <a:solidFill>
                  <a:prstClr val="white"/>
                </a:solidFill>
                <a:ea typeface="+mj-ea"/>
                <a:cs typeface="+mj-cs"/>
              </a:rPr>
              <a:t>Migration and British </a:t>
            </a:r>
            <a:r>
              <a:rPr lang="en-GB" sz="3200" cap="all" spc="200" dirty="0" smtClean="0">
                <a:solidFill>
                  <a:prstClr val="white"/>
                </a:solidFill>
                <a:ea typeface="+mj-ea"/>
                <a:cs typeface="+mj-cs"/>
              </a:rPr>
              <a:t>politics, AUTUMAN  2017</a:t>
            </a:r>
            <a:endParaRPr lang="en-GB" sz="3200" dirty="0"/>
          </a:p>
        </p:txBody>
      </p:sp>
      <p:sp>
        <p:nvSpPr>
          <p:cNvPr id="14" name="Title 13"/>
          <p:cNvSpPr>
            <a:spLocks noGrp="1"/>
          </p:cNvSpPr>
          <p:nvPr>
            <p:ph type="title"/>
          </p:nvPr>
        </p:nvSpPr>
        <p:spPr/>
        <p:txBody>
          <a:bodyPr/>
          <a:lstStyle/>
          <a:p>
            <a:endParaRPr lang="en-GB"/>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060" t="20660" r="30501" b="7759"/>
          <a:stretch/>
        </p:blipFill>
        <p:spPr bwMode="auto">
          <a:xfrm>
            <a:off x="4279619" y="116462"/>
            <a:ext cx="4904881" cy="2927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6962" t="19504" r="36994" b="10021"/>
          <a:stretch/>
        </p:blipFill>
        <p:spPr bwMode="auto">
          <a:xfrm>
            <a:off x="5207801" y="3292879"/>
            <a:ext cx="4142954" cy="35651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25809" t="19396" r="42202" b="20689"/>
          <a:stretch/>
        </p:blipFill>
        <p:spPr bwMode="auto">
          <a:xfrm>
            <a:off x="0" y="0"/>
            <a:ext cx="4162098" cy="4382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19994" t="19397" r="27500" b="6250"/>
          <a:stretch/>
        </p:blipFill>
        <p:spPr bwMode="auto">
          <a:xfrm>
            <a:off x="0" y="3318401"/>
            <a:ext cx="4445874" cy="3539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64311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prstClr val="white"/>
                </a:solidFill>
              </a:rPr>
              <a:t>Migration and British politics, </a:t>
            </a:r>
            <a:r>
              <a:rPr lang="en-GB" dirty="0" smtClean="0">
                <a:solidFill>
                  <a:prstClr val="white"/>
                </a:solidFill>
              </a:rPr>
              <a:t>AUTUMN 2017</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5744" y="1636135"/>
            <a:ext cx="4156597" cy="5047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9664" t="19489" r="31685" b="9147"/>
          <a:stretch/>
        </p:blipFill>
        <p:spPr bwMode="auto">
          <a:xfrm>
            <a:off x="4222864" y="1516285"/>
            <a:ext cx="6483927" cy="44356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6214" t="43807" r="65291" b="8238"/>
          <a:stretch/>
        </p:blipFill>
        <p:spPr bwMode="auto">
          <a:xfrm>
            <a:off x="8890434" y="3734098"/>
            <a:ext cx="3301565" cy="31239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10016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6016111" y="1511300"/>
            <a:ext cx="3010376" cy="3733800"/>
          </a:xfrm>
          <a:prstGeom prst="rect">
            <a:avLst/>
          </a:prstGeom>
        </p:spPr>
      </p:pic>
      <p:sp>
        <p:nvSpPr>
          <p:cNvPr id="3" name="Title 2"/>
          <p:cNvSpPr>
            <a:spLocks noGrp="1"/>
          </p:cNvSpPr>
          <p:nvPr>
            <p:ph type="title"/>
          </p:nvPr>
        </p:nvSpPr>
        <p:spPr/>
        <p:txBody>
          <a:bodyPr/>
          <a:lstStyle/>
          <a:p>
            <a:r>
              <a:rPr lang="en-GB" dirty="0" smtClean="0"/>
              <a:t>Migration and British politics 2016</a:t>
            </a:r>
            <a:endParaRPr lang="en-US" dirty="0"/>
          </a:p>
        </p:txBody>
      </p:sp>
      <p:pic>
        <p:nvPicPr>
          <p:cNvPr id="5" name="Picture 4"/>
          <p:cNvPicPr>
            <a:picLocks noChangeAspect="1"/>
          </p:cNvPicPr>
          <p:nvPr/>
        </p:nvPicPr>
        <p:blipFill>
          <a:blip r:embed="rId4"/>
          <a:stretch>
            <a:fillRect/>
          </a:stretch>
        </p:blipFill>
        <p:spPr>
          <a:xfrm>
            <a:off x="9042637" y="1511300"/>
            <a:ext cx="2907788" cy="3733800"/>
          </a:xfrm>
          <a:prstGeom prst="rect">
            <a:avLst/>
          </a:prstGeom>
        </p:spPr>
      </p:pic>
      <p:sp>
        <p:nvSpPr>
          <p:cNvPr id="6" name="Rectangle 5"/>
          <p:cNvSpPr/>
          <p:nvPr/>
        </p:nvSpPr>
        <p:spPr>
          <a:xfrm>
            <a:off x="507999" y="1604909"/>
            <a:ext cx="5491961" cy="2302508"/>
          </a:xfrm>
          <a:prstGeom prst="rect">
            <a:avLst/>
          </a:prstGeom>
        </p:spPr>
        <p:txBody>
          <a:bodyPr wrap="square" lIns="180000" tIns="180000" rIns="180000" bIns="180000" numCol="1" spcCol="180000">
            <a:spAutoFit/>
          </a:bodyPr>
          <a:lstStyle/>
          <a:p>
            <a:pPr algn="r"/>
            <a:r>
              <a:rPr lang="en-GB" dirty="0" smtClean="0"/>
              <a:t>On media coverage of immigration, see: The Migration of Observatory – University of Oxford, ‘</a:t>
            </a:r>
            <a:r>
              <a:rPr lang="en-US" dirty="0" smtClean="0"/>
              <a:t>A </a:t>
            </a:r>
            <a:r>
              <a:rPr lang="en-US" dirty="0"/>
              <a:t>Decade of Immigration in the British </a:t>
            </a:r>
            <a:r>
              <a:rPr lang="en-US" dirty="0" smtClean="0"/>
              <a:t>Press</a:t>
            </a:r>
            <a:r>
              <a:rPr lang="en-US" dirty="0"/>
              <a:t>,’ November 7 2016 (http://www.migrationobservatory.ox.ac.uk/resources/reports/decade-immigration-british-press</a:t>
            </a:r>
            <a:r>
              <a:rPr lang="en-US" dirty="0" smtClean="0"/>
              <a:t>/)</a:t>
            </a:r>
            <a:endParaRPr lang="en-US" dirty="0"/>
          </a:p>
          <a:p>
            <a:pPr algn="r"/>
            <a:endParaRPr lang="en-GB" dirty="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5600" y="3589555"/>
            <a:ext cx="5499100" cy="3133290"/>
          </a:xfrm>
          <a:prstGeom prst="rect">
            <a:avLst/>
          </a:prstGeom>
        </p:spPr>
      </p:pic>
    </p:spTree>
    <p:extLst>
      <p:ext uri="{BB962C8B-B14F-4D97-AF65-F5344CB8AC3E}">
        <p14:creationId xmlns:p14="http://schemas.microsoft.com/office/powerpoint/2010/main" val="17416077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5549"/>
          <a:stretch/>
        </p:blipFill>
        <p:spPr bwMode="auto">
          <a:xfrm>
            <a:off x="8297279" y="162472"/>
            <a:ext cx="3700427" cy="4053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29093"/>
          <a:stretch/>
        </p:blipFill>
        <p:spPr bwMode="auto">
          <a:xfrm>
            <a:off x="211568" y="140403"/>
            <a:ext cx="4932040" cy="4615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921725" y="4071938"/>
            <a:ext cx="2075982" cy="26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35053" y="4071938"/>
            <a:ext cx="6297613" cy="2786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7"/>
          <a:stretch>
            <a:fillRect/>
          </a:stretch>
        </p:blipFill>
        <p:spPr>
          <a:xfrm>
            <a:off x="7532666" y="4099322"/>
            <a:ext cx="2118805" cy="2702406"/>
          </a:xfrm>
          <a:prstGeom prst="rect">
            <a:avLst/>
          </a:prstGeom>
        </p:spPr>
      </p:pic>
      <p:sp>
        <p:nvSpPr>
          <p:cNvPr id="7" name="Title 2"/>
          <p:cNvSpPr txBox="1">
            <a:spLocks/>
          </p:cNvSpPr>
          <p:nvPr/>
        </p:nvSpPr>
        <p:spPr>
          <a:xfrm>
            <a:off x="5143608" y="355847"/>
            <a:ext cx="3153671" cy="1904754"/>
          </a:xfrm>
          <a:prstGeom prst="rect">
            <a:avLst/>
          </a:prstGeom>
        </p:spPr>
        <p:txBody>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srgbClr val="7030A0"/>
                </a:solidFill>
              </a:rPr>
              <a:t>Migration and British politics 2015</a:t>
            </a:r>
          </a:p>
        </p:txBody>
      </p:sp>
    </p:spTree>
    <p:extLst>
      <p:ext uri="{BB962C8B-B14F-4D97-AF65-F5344CB8AC3E}">
        <p14:creationId xmlns:p14="http://schemas.microsoft.com/office/powerpoint/2010/main" val="35484153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p:cNvPicPr>
            <a:picLocks noChangeAspect="1" noChangeArrowheads="1"/>
          </p:cNvPicPr>
          <p:nvPr/>
        </p:nvPicPr>
        <p:blipFill rotWithShape="1">
          <a:blip r:embed="rId3">
            <a:extLst>
              <a:ext uri="{28A0092B-C50C-407E-A947-70E740481C1C}">
                <a14:useLocalDpi xmlns:a14="http://schemas.microsoft.com/office/drawing/2010/main" val="0"/>
              </a:ext>
            </a:extLst>
          </a:blip>
          <a:srcRect r="65484" b="47849"/>
          <a:stretch/>
        </p:blipFill>
        <p:spPr bwMode="auto">
          <a:xfrm>
            <a:off x="179671" y="3769865"/>
            <a:ext cx="2699793" cy="2294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9671" y="1590751"/>
            <a:ext cx="6178098" cy="2357908"/>
          </a:xfrm>
          <a:prstGeom prst="rect">
            <a:avLst/>
          </a:prstGeom>
        </p:spPr>
        <p:txBody>
          <a:bodyPr wrap="square" lIns="360000" tIns="180000" rIns="360000" bIns="180000">
            <a:spAutoFit/>
          </a:bodyPr>
          <a:lstStyle/>
          <a:p>
            <a:pPr>
              <a:lnSpc>
                <a:spcPct val="120000"/>
              </a:lnSpc>
            </a:pPr>
            <a:r>
              <a:rPr lang="en-GB" b="1" dirty="0" smtClean="0"/>
              <a:t>2015 </a:t>
            </a:r>
            <a:r>
              <a:rPr lang="en-GB" b="1" dirty="0"/>
              <a:t>General election</a:t>
            </a:r>
          </a:p>
          <a:p>
            <a:pPr marL="285750" indent="-285750">
              <a:lnSpc>
                <a:spcPct val="120000"/>
              </a:lnSpc>
              <a:buFontTx/>
              <a:buChar char="-"/>
            </a:pPr>
            <a:r>
              <a:rPr lang="en-GB" dirty="0"/>
              <a:t>Immigration a key issue across party political spectrum in May election</a:t>
            </a:r>
          </a:p>
          <a:p>
            <a:pPr marL="285750" indent="-285750">
              <a:lnSpc>
                <a:spcPct val="120000"/>
              </a:lnSpc>
              <a:buFontTx/>
              <a:buChar char="-"/>
            </a:pPr>
            <a:r>
              <a:rPr lang="en-GB" dirty="0"/>
              <a:t>Prime Minister David Cameron </a:t>
            </a:r>
            <a:r>
              <a:rPr lang="en-GB" dirty="0" smtClean="0"/>
              <a:t>announced  </a:t>
            </a:r>
            <a:r>
              <a:rPr lang="en-GB" dirty="0"/>
              <a:t>referendum on Britain’s membership of the European </a:t>
            </a:r>
            <a:r>
              <a:rPr lang="en-GB" dirty="0" smtClean="0"/>
              <a:t>Union</a:t>
            </a:r>
            <a:endParaRPr lang="en-GB"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104" y="1590751"/>
            <a:ext cx="5712826" cy="3565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9027" r="13863"/>
          <a:stretch/>
        </p:blipFill>
        <p:spPr bwMode="auto">
          <a:xfrm>
            <a:off x="2879464" y="3734891"/>
            <a:ext cx="3995936" cy="291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767823" y="5160407"/>
            <a:ext cx="5148064" cy="1009846"/>
          </a:xfrm>
          <a:prstGeom prst="rect">
            <a:avLst/>
          </a:prstGeom>
        </p:spPr>
        <p:txBody>
          <a:bodyPr wrap="square" lIns="180000" tIns="180000" rIns="180000" bIns="180000" numCol="1" spcCol="180000">
            <a:spAutoFit/>
          </a:bodyPr>
          <a:lstStyle/>
          <a:p>
            <a:pPr algn="r"/>
            <a:r>
              <a:rPr lang="en-GB" sz="1400" dirty="0"/>
              <a:t>UK Independence Party Leader campaigning on immigration at Dover, April 2015; Labour Party general election campaign mug; David Cameron speech, May 2015</a:t>
            </a:r>
          </a:p>
        </p:txBody>
      </p:sp>
      <p:sp>
        <p:nvSpPr>
          <p:cNvPr id="9" name="Title 2"/>
          <p:cNvSpPr>
            <a:spLocks noGrp="1"/>
          </p:cNvSpPr>
          <p:nvPr>
            <p:ph type="title"/>
          </p:nvPr>
        </p:nvSpPr>
        <p:spPr/>
        <p:txBody>
          <a:bodyPr/>
          <a:lstStyle/>
          <a:p>
            <a:r>
              <a:rPr lang="en-GB" dirty="0" smtClean="0"/>
              <a:t>Migration and British politics 2015</a:t>
            </a:r>
            <a:endParaRPr lang="en-US" dirty="0"/>
          </a:p>
        </p:txBody>
      </p:sp>
    </p:spTree>
    <p:extLst>
      <p:ext uri="{BB962C8B-B14F-4D97-AF65-F5344CB8AC3E}">
        <p14:creationId xmlns:p14="http://schemas.microsoft.com/office/powerpoint/2010/main" val="23916020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stretch>
            <a:fillRect/>
          </a:stretch>
        </p:blipFill>
        <p:spPr>
          <a:xfrm>
            <a:off x="6095506" y="1787180"/>
            <a:ext cx="5779883" cy="4080597"/>
          </a:xfrm>
          <a:prstGeom prst="rect">
            <a:avLst/>
          </a:prstGeom>
        </p:spPr>
      </p:pic>
      <p:sp>
        <p:nvSpPr>
          <p:cNvPr id="7" name="Title 3"/>
          <p:cNvSpPr>
            <a:spLocks noGrp="1"/>
          </p:cNvSpPr>
          <p:nvPr>
            <p:ph type="title"/>
          </p:nvPr>
        </p:nvSpPr>
        <p:spPr>
          <a:xfrm>
            <a:off x="508000" y="355847"/>
            <a:ext cx="11175013" cy="1054394"/>
          </a:xfrm>
        </p:spPr>
        <p:txBody>
          <a:bodyPr/>
          <a:lstStyle/>
          <a:p>
            <a:r>
              <a:rPr lang="en-GB" dirty="0" smtClean="0"/>
              <a:t>EU REFERENDUM</a:t>
            </a:r>
            <a:endParaRPr lang="en-US" dirty="0"/>
          </a:p>
        </p:txBody>
      </p:sp>
      <p:pic>
        <p:nvPicPr>
          <p:cNvPr id="9" name="Picture 8"/>
          <p:cNvPicPr>
            <a:picLocks noChangeAspect="1"/>
          </p:cNvPicPr>
          <p:nvPr/>
        </p:nvPicPr>
        <p:blipFill>
          <a:blip r:embed="rId4"/>
          <a:stretch>
            <a:fillRect/>
          </a:stretch>
        </p:blipFill>
        <p:spPr>
          <a:xfrm>
            <a:off x="283976" y="1787180"/>
            <a:ext cx="5694980" cy="3378378"/>
          </a:xfrm>
          <a:prstGeom prst="rect">
            <a:avLst/>
          </a:prstGeom>
        </p:spPr>
      </p:pic>
    </p:spTree>
    <p:extLst>
      <p:ext uri="{BB962C8B-B14F-4D97-AF65-F5344CB8AC3E}">
        <p14:creationId xmlns:p14="http://schemas.microsoft.com/office/powerpoint/2010/main" val="34579584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710706" y="1719072"/>
            <a:ext cx="5384800" cy="4407408"/>
          </a:xfrm>
        </p:spPr>
        <p:txBody>
          <a:bodyPr>
            <a:noAutofit/>
          </a:bodyPr>
          <a:lstStyle/>
          <a:p>
            <a:pPr algn="just"/>
            <a:r>
              <a:rPr lang="en-US" sz="2000" b="1" dirty="0" smtClean="0"/>
              <a:t>“Areas </a:t>
            </a:r>
            <a:r>
              <a:rPr lang="en-US" sz="2000" b="1" dirty="0"/>
              <a:t>with high immigration wanted to stay in the </a:t>
            </a:r>
            <a:r>
              <a:rPr lang="en-US" sz="2000" b="1" dirty="0" smtClean="0"/>
              <a:t>EU”</a:t>
            </a:r>
            <a:endParaRPr lang="en-US" sz="2000" b="1" dirty="0"/>
          </a:p>
          <a:p>
            <a:pPr lvl="1">
              <a:buFontTx/>
              <a:buChar char="-"/>
            </a:pPr>
            <a:r>
              <a:rPr lang="en-US" sz="1600" dirty="0" smtClean="0"/>
              <a:t>“Considering </a:t>
            </a:r>
            <a:r>
              <a:rPr lang="en-US" sz="1600" dirty="0"/>
              <a:t>how the Leave campaign adopted immigration as one of its key arguments, claiming that the current level of net migration is too high, it is unsurprising that the </a:t>
            </a:r>
            <a:r>
              <a:rPr lang="en-US" sz="1600" dirty="0" smtClean="0"/>
              <a:t>Remain campaign with </a:t>
            </a:r>
            <a:r>
              <a:rPr lang="en-US" sz="1600" dirty="0"/>
              <a:t>Britain's immigrant </a:t>
            </a:r>
            <a:r>
              <a:rPr lang="en-US" sz="1600" dirty="0" smtClean="0"/>
              <a:t>population.</a:t>
            </a:r>
          </a:p>
          <a:p>
            <a:pPr lvl="1">
              <a:buFontTx/>
              <a:buChar char="-"/>
            </a:pPr>
            <a:r>
              <a:rPr lang="en-US" sz="1600" dirty="0" smtClean="0"/>
              <a:t>London</a:t>
            </a:r>
            <a:r>
              <a:rPr lang="en-US" sz="1600" dirty="0"/>
              <a:t>, where immigration is massively higher than the rest of the country, voted overwhelmingly to Remain </a:t>
            </a:r>
            <a:r>
              <a:rPr lang="en-US" sz="1600" dirty="0" smtClean="0"/>
              <a:t>– </a:t>
            </a:r>
            <a:r>
              <a:rPr lang="en-US" sz="1600" dirty="0"/>
              <a:t>by </a:t>
            </a:r>
            <a:r>
              <a:rPr lang="en-US" sz="1600" dirty="0" smtClean="0"/>
              <a:t>60% </a:t>
            </a:r>
            <a:r>
              <a:rPr lang="en-US" sz="1600" dirty="0"/>
              <a:t>to </a:t>
            </a:r>
            <a:r>
              <a:rPr lang="en-US" sz="1600" dirty="0" smtClean="0"/>
              <a:t>40%.</a:t>
            </a:r>
            <a:endParaRPr lang="en-GB" sz="1600" dirty="0"/>
          </a:p>
          <a:p>
            <a:pPr lvl="1">
              <a:buFontTx/>
              <a:buChar char="-"/>
            </a:pPr>
            <a:r>
              <a:rPr lang="en-US" sz="1600" dirty="0" smtClean="0"/>
              <a:t>Areas </a:t>
            </a:r>
            <a:r>
              <a:rPr lang="en-US" sz="1600" dirty="0"/>
              <a:t>in the South East and the East Midlands, where immigration has made a bigger impact only recently, that </a:t>
            </a:r>
            <a:r>
              <a:rPr lang="en-US" sz="1600" dirty="0" err="1"/>
              <a:t>Ukip</a:t>
            </a:r>
            <a:r>
              <a:rPr lang="en-US" sz="1600" dirty="0"/>
              <a:t> and now the Leave campaign have most resonated with</a:t>
            </a:r>
            <a:r>
              <a:rPr lang="en-US" sz="1600" dirty="0" smtClean="0"/>
              <a:t>.”</a:t>
            </a:r>
            <a:endParaRPr lang="en-US" sz="1600" dirty="0"/>
          </a:p>
        </p:txBody>
      </p:sp>
      <p:sp>
        <p:nvSpPr>
          <p:cNvPr id="3" name="Content Placeholder 2"/>
          <p:cNvSpPr>
            <a:spLocks noGrp="1"/>
          </p:cNvSpPr>
          <p:nvPr>
            <p:ph sz="half" idx="2"/>
          </p:nvPr>
        </p:nvSpPr>
        <p:spPr/>
        <p:txBody>
          <a:bodyPr>
            <a:normAutofit fontScale="62500" lnSpcReduction="20000"/>
          </a:bodyPr>
          <a:lstStyle/>
          <a:p>
            <a:r>
              <a:rPr lang="en-US" sz="3200" b="1" dirty="0" smtClean="0"/>
              <a:t>“Class </a:t>
            </a:r>
            <a:r>
              <a:rPr lang="en-US" sz="3200" b="1" dirty="0"/>
              <a:t>was a key dividing line in the EU </a:t>
            </a:r>
            <a:r>
              <a:rPr lang="en-US" sz="3200" b="1" dirty="0" smtClean="0"/>
              <a:t>referendum”</a:t>
            </a:r>
            <a:endParaRPr lang="en-US" sz="3200" b="1" dirty="0"/>
          </a:p>
          <a:p>
            <a:pPr lvl="1">
              <a:buFontTx/>
              <a:buChar char="-"/>
            </a:pPr>
            <a:r>
              <a:rPr lang="en-US" sz="2600" dirty="0" smtClean="0"/>
              <a:t>Levels </a:t>
            </a:r>
            <a:r>
              <a:rPr lang="en-US" sz="2600" dirty="0"/>
              <a:t>of education and class overlap strongly in the UK, and so the </a:t>
            </a:r>
            <a:r>
              <a:rPr lang="en-US" sz="2600" dirty="0" err="1"/>
              <a:t>Brexit</a:t>
            </a:r>
            <a:r>
              <a:rPr lang="en-US" sz="2600" dirty="0"/>
              <a:t> vote also matched up with areas with higher levels of people from the DE social class </a:t>
            </a:r>
            <a:r>
              <a:rPr lang="en-US" sz="2600" dirty="0" smtClean="0"/>
              <a:t>– </a:t>
            </a:r>
            <a:r>
              <a:rPr lang="en-US" sz="2600" dirty="0"/>
              <a:t>meaning people in semi-skilled or unskilled </a:t>
            </a:r>
            <a:r>
              <a:rPr lang="en-US" sz="2600" dirty="0" err="1"/>
              <a:t>labour</a:t>
            </a:r>
            <a:r>
              <a:rPr lang="en-US" sz="2600" dirty="0"/>
              <a:t>, those in casual </a:t>
            </a:r>
            <a:r>
              <a:rPr lang="en-US" sz="2600" dirty="0" err="1"/>
              <a:t>labour</a:t>
            </a:r>
            <a:r>
              <a:rPr lang="en-US" sz="2600" dirty="0"/>
              <a:t> and pensioners. </a:t>
            </a:r>
          </a:p>
          <a:p>
            <a:pPr lvl="1">
              <a:buFontTx/>
              <a:buChar char="-"/>
            </a:pPr>
            <a:r>
              <a:rPr lang="en-US" sz="2600" dirty="0" smtClean="0"/>
              <a:t>This </a:t>
            </a:r>
            <a:r>
              <a:rPr lang="en-US" sz="2600" dirty="0"/>
              <a:t>includes </a:t>
            </a:r>
            <a:r>
              <a:rPr lang="en-US" sz="2600" dirty="0" err="1"/>
              <a:t>Blaenau</a:t>
            </a:r>
            <a:r>
              <a:rPr lang="en-US" sz="2600" dirty="0"/>
              <a:t> Gwent in Wales, which has the highest working class population in </a:t>
            </a:r>
            <a:r>
              <a:rPr lang="en-US" sz="2600" dirty="0" smtClean="0"/>
              <a:t>Britain, where 62 % voters went </a:t>
            </a:r>
            <a:r>
              <a:rPr lang="en-US" sz="2600" dirty="0"/>
              <a:t>for Leave.</a:t>
            </a:r>
          </a:p>
          <a:p>
            <a:pPr lvl="1">
              <a:buFontTx/>
              <a:buChar char="-"/>
            </a:pPr>
            <a:r>
              <a:rPr lang="en-US" sz="2600" dirty="0" smtClean="0"/>
              <a:t>Just </a:t>
            </a:r>
            <a:r>
              <a:rPr lang="en-US" sz="2600" dirty="0"/>
              <a:t>three of the top fifty areas with the highest share of people from </a:t>
            </a:r>
            <a:r>
              <a:rPr lang="en-US" sz="2600" dirty="0" smtClean="0"/>
              <a:t>DE class </a:t>
            </a:r>
            <a:r>
              <a:rPr lang="en-US" sz="2600" dirty="0"/>
              <a:t>backgrounds voted to Remain.</a:t>
            </a:r>
          </a:p>
          <a:p>
            <a:pPr lvl="1">
              <a:buFontTx/>
              <a:buChar char="-"/>
            </a:pPr>
            <a:r>
              <a:rPr lang="en-US" sz="2600" dirty="0" smtClean="0"/>
              <a:t>Leicester</a:t>
            </a:r>
            <a:r>
              <a:rPr lang="en-US" sz="2600" dirty="0"/>
              <a:t>, Liverpool and </a:t>
            </a:r>
            <a:r>
              <a:rPr lang="en-US" sz="2600" dirty="0" err="1"/>
              <a:t>Newham</a:t>
            </a:r>
            <a:r>
              <a:rPr lang="en-US" sz="2600" dirty="0"/>
              <a:t> in London were statistical anomalies because they are big cities with a high number of young voters</a:t>
            </a:r>
            <a:r>
              <a:rPr lang="en-US" sz="2600" dirty="0" smtClean="0"/>
              <a:t>.” </a:t>
            </a:r>
            <a:endParaRPr lang="en-GB" sz="2600" dirty="0"/>
          </a:p>
          <a:p>
            <a:pPr marL="320040" lvl="1" indent="0">
              <a:buNone/>
            </a:pPr>
            <a:r>
              <a:rPr lang="en-US" dirty="0"/>
              <a:t> </a:t>
            </a:r>
          </a:p>
        </p:txBody>
      </p:sp>
      <p:sp>
        <p:nvSpPr>
          <p:cNvPr id="6" name="Content Placeholder 2"/>
          <p:cNvSpPr txBox="1">
            <a:spLocks/>
          </p:cNvSpPr>
          <p:nvPr/>
        </p:nvSpPr>
        <p:spPr>
          <a:xfrm>
            <a:off x="307765" y="5894567"/>
            <a:ext cx="11611708" cy="1519689"/>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8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24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20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8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8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8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8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8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800" kern="1200">
                <a:solidFill>
                  <a:schemeClr val="tx2"/>
                </a:solidFill>
                <a:latin typeface="+mn-lt"/>
                <a:ea typeface="+mn-ea"/>
                <a:cs typeface="+mn-cs"/>
              </a:defRPr>
            </a:lvl9pPr>
          </a:lstStyle>
          <a:p>
            <a:pPr marL="45720" indent="0">
              <a:buNone/>
            </a:pPr>
            <a:r>
              <a:rPr lang="en-GB" sz="1600" dirty="0" smtClean="0">
                <a:solidFill>
                  <a:srgbClr val="7030A0"/>
                </a:solidFill>
              </a:rPr>
              <a:t>All quotes and data from Ashley </a:t>
            </a:r>
            <a:r>
              <a:rPr lang="en-GB" sz="1600" dirty="0">
                <a:solidFill>
                  <a:srgbClr val="7030A0"/>
                </a:solidFill>
              </a:rPr>
              <a:t>Kirk </a:t>
            </a:r>
            <a:r>
              <a:rPr lang="en-GB" sz="1600" dirty="0" smtClean="0">
                <a:solidFill>
                  <a:srgbClr val="7030A0"/>
                </a:solidFill>
              </a:rPr>
              <a:t>and Daniel </a:t>
            </a:r>
            <a:r>
              <a:rPr lang="en-GB" sz="1600" dirty="0" err="1" smtClean="0">
                <a:solidFill>
                  <a:srgbClr val="7030A0"/>
                </a:solidFill>
              </a:rPr>
              <a:t>Dunford</a:t>
            </a:r>
            <a:r>
              <a:rPr lang="en-GB" sz="1600" dirty="0" smtClean="0">
                <a:solidFill>
                  <a:srgbClr val="7030A0"/>
                </a:solidFill>
              </a:rPr>
              <a:t>, ‘</a:t>
            </a:r>
            <a:r>
              <a:rPr lang="en-US" sz="1600" dirty="0">
                <a:solidFill>
                  <a:srgbClr val="7030A0"/>
                </a:solidFill>
              </a:rPr>
              <a:t>EU referendum: How the results compare to the UK's educated, old and immigrant </a:t>
            </a:r>
            <a:r>
              <a:rPr lang="en-US" sz="1600" dirty="0" smtClean="0">
                <a:solidFill>
                  <a:srgbClr val="7030A0"/>
                </a:solidFill>
              </a:rPr>
              <a:t>populations</a:t>
            </a:r>
            <a:r>
              <a:rPr lang="en-GB" sz="1600" dirty="0" smtClean="0">
                <a:solidFill>
                  <a:srgbClr val="7030A0"/>
                </a:solidFill>
              </a:rPr>
              <a:t>,’ </a:t>
            </a:r>
            <a:r>
              <a:rPr lang="en-GB" sz="1600" i="1" dirty="0" smtClean="0">
                <a:solidFill>
                  <a:srgbClr val="7030A0"/>
                </a:solidFill>
              </a:rPr>
              <a:t>The Telegraph</a:t>
            </a:r>
            <a:r>
              <a:rPr lang="en-GB" sz="1600" dirty="0" smtClean="0">
                <a:solidFill>
                  <a:srgbClr val="7030A0"/>
                </a:solidFill>
              </a:rPr>
              <a:t>, June 27 </a:t>
            </a:r>
            <a:r>
              <a:rPr lang="en-GB" sz="1600" dirty="0">
                <a:solidFill>
                  <a:srgbClr val="7030A0"/>
                </a:solidFill>
              </a:rPr>
              <a:t>2016 </a:t>
            </a:r>
            <a:r>
              <a:rPr lang="en-GB" sz="1200" dirty="0">
                <a:solidFill>
                  <a:srgbClr val="7030A0"/>
                </a:solidFill>
              </a:rPr>
              <a:t>(</a:t>
            </a:r>
            <a:r>
              <a:rPr lang="en-GB" sz="1200" dirty="0">
                <a:solidFill>
                  <a:srgbClr val="7030A0"/>
                </a:solidFill>
                <a:hlinkClick r:id="rId3"/>
              </a:rPr>
              <a:t>http://www.telegraph.co.uk/news/2016/06/24/eu-referendum-how-the-results-compare-to-the-uks-educated-old-an</a:t>
            </a:r>
            <a:r>
              <a:rPr lang="en-GB" sz="1200" dirty="0" smtClean="0">
                <a:solidFill>
                  <a:srgbClr val="7030A0"/>
                </a:solidFill>
                <a:hlinkClick r:id="rId3"/>
              </a:rPr>
              <a:t>/</a:t>
            </a:r>
            <a:r>
              <a:rPr lang="en-GB" sz="1200" dirty="0" smtClean="0">
                <a:solidFill>
                  <a:srgbClr val="7030A0"/>
                </a:solidFill>
              </a:rPr>
              <a:t>)</a:t>
            </a:r>
          </a:p>
          <a:p>
            <a:pPr marL="45720" indent="0">
              <a:buNone/>
            </a:pPr>
            <a:endParaRPr lang="en-US" sz="1000" dirty="0" smtClean="0"/>
          </a:p>
          <a:p>
            <a:pPr marL="45720" indent="0">
              <a:buFont typeface="Wingdings 2" pitchFamily="18" charset="2"/>
              <a:buNone/>
            </a:pPr>
            <a:endParaRPr lang="en-US" dirty="0"/>
          </a:p>
        </p:txBody>
      </p:sp>
      <p:sp>
        <p:nvSpPr>
          <p:cNvPr id="8" name="Title 3"/>
          <p:cNvSpPr>
            <a:spLocks noGrp="1"/>
          </p:cNvSpPr>
          <p:nvPr>
            <p:ph type="title"/>
          </p:nvPr>
        </p:nvSpPr>
        <p:spPr>
          <a:xfrm>
            <a:off x="508000" y="355847"/>
            <a:ext cx="11175013" cy="1054394"/>
          </a:xfrm>
        </p:spPr>
        <p:txBody>
          <a:bodyPr/>
          <a:lstStyle/>
          <a:p>
            <a:r>
              <a:rPr lang="en-GB" dirty="0" smtClean="0"/>
              <a:t>EU REFERENDUM</a:t>
            </a:r>
            <a:endParaRPr lang="en-US" dirty="0"/>
          </a:p>
        </p:txBody>
      </p:sp>
    </p:spTree>
    <p:extLst>
      <p:ext uri="{BB962C8B-B14F-4D97-AF65-F5344CB8AC3E}">
        <p14:creationId xmlns:p14="http://schemas.microsoft.com/office/powerpoint/2010/main" val="32103546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600" y="1689122"/>
            <a:ext cx="5384800" cy="4407408"/>
          </a:xfrm>
        </p:spPr>
        <p:txBody>
          <a:bodyPr>
            <a:noAutofit/>
          </a:bodyPr>
          <a:lstStyle/>
          <a:p>
            <a:pPr algn="just"/>
            <a:r>
              <a:rPr lang="en-US" sz="2400" b="1" dirty="0" smtClean="0"/>
              <a:t>“The </a:t>
            </a:r>
            <a:r>
              <a:rPr lang="en-US" sz="2400" b="1" dirty="0" err="1"/>
              <a:t>Brexit</a:t>
            </a:r>
            <a:r>
              <a:rPr lang="en-US" sz="2400" b="1" dirty="0"/>
              <a:t> vote overlapped strongly with the UK's older </a:t>
            </a:r>
            <a:r>
              <a:rPr lang="en-US" sz="2400" b="1" dirty="0" smtClean="0"/>
              <a:t>population”</a:t>
            </a:r>
            <a:endParaRPr lang="en-US" sz="2400" b="1" dirty="0"/>
          </a:p>
          <a:p>
            <a:pPr lvl="1">
              <a:buFontTx/>
              <a:buChar char="-"/>
            </a:pPr>
            <a:r>
              <a:rPr lang="en-US" sz="1600" dirty="0" smtClean="0"/>
              <a:t>“Those </a:t>
            </a:r>
            <a:r>
              <a:rPr lang="en-US" sz="1600" dirty="0"/>
              <a:t>aged over 60 were the most likely group to want to leave the EU, according the polls before the vote</a:t>
            </a:r>
            <a:r>
              <a:rPr lang="en-US" sz="1600" dirty="0" smtClean="0"/>
              <a:t>.</a:t>
            </a:r>
          </a:p>
          <a:p>
            <a:pPr lvl="1">
              <a:buFontTx/>
              <a:buChar char="-"/>
            </a:pPr>
            <a:r>
              <a:rPr lang="en-US" sz="1600" dirty="0" smtClean="0"/>
              <a:t>East </a:t>
            </a:r>
            <a:r>
              <a:rPr lang="en-US" sz="1600" dirty="0"/>
              <a:t>coast areas that scored the highest anti-EU votes are also the areas with the highest pensioner populace</a:t>
            </a:r>
            <a:r>
              <a:rPr lang="en-US" sz="1600" dirty="0" smtClean="0"/>
              <a:t>.</a:t>
            </a:r>
          </a:p>
          <a:p>
            <a:pPr lvl="1">
              <a:buFontTx/>
              <a:buChar char="-"/>
            </a:pPr>
            <a:r>
              <a:rPr lang="en-US" sz="1600" dirty="0"/>
              <a:t>Just two of the thirty areas with the highest share of over 65s voted to Remain - South Lakeland in the North West and South Hams in the South West. Every other older area voted </a:t>
            </a:r>
            <a:r>
              <a:rPr lang="en-US" sz="1600" dirty="0" smtClean="0"/>
              <a:t>for </a:t>
            </a:r>
            <a:r>
              <a:rPr lang="en-US" sz="1600" dirty="0" err="1" smtClean="0"/>
              <a:t>Brexit</a:t>
            </a:r>
            <a:r>
              <a:rPr lang="en-US" sz="1600" dirty="0" smtClean="0"/>
              <a:t>.” </a:t>
            </a:r>
            <a:endParaRPr lang="en-US" sz="1600" dirty="0"/>
          </a:p>
        </p:txBody>
      </p:sp>
      <p:sp>
        <p:nvSpPr>
          <p:cNvPr id="3" name="Content Placeholder 2"/>
          <p:cNvSpPr>
            <a:spLocks noGrp="1"/>
          </p:cNvSpPr>
          <p:nvPr>
            <p:ph sz="half" idx="2"/>
          </p:nvPr>
        </p:nvSpPr>
        <p:spPr>
          <a:xfrm>
            <a:off x="6197600" y="1699794"/>
            <a:ext cx="5384800" cy="4735516"/>
          </a:xfrm>
        </p:spPr>
        <p:txBody>
          <a:bodyPr>
            <a:normAutofit/>
          </a:bodyPr>
          <a:lstStyle/>
          <a:p>
            <a:pPr algn="just"/>
            <a:r>
              <a:rPr lang="en-US" sz="2400" b="1" dirty="0" smtClean="0"/>
              <a:t>“The </a:t>
            </a:r>
            <a:r>
              <a:rPr lang="en-US" sz="2400" b="1" dirty="0"/>
              <a:t>higher the level of education, the higher the EU </a:t>
            </a:r>
            <a:r>
              <a:rPr lang="en-US" sz="2400" b="1" dirty="0" smtClean="0"/>
              <a:t>support”</a:t>
            </a:r>
            <a:endParaRPr lang="en-US" sz="2400" b="1" dirty="0"/>
          </a:p>
          <a:p>
            <a:pPr lvl="1">
              <a:buFontTx/>
              <a:buChar char="-"/>
            </a:pPr>
            <a:r>
              <a:rPr lang="en-US" sz="1600" dirty="0" smtClean="0"/>
              <a:t>“According </a:t>
            </a:r>
            <a:r>
              <a:rPr lang="en-US" sz="1600" dirty="0"/>
              <a:t>to the polls, university graduates were the most likely people to want to remain in the EU - while those with a GCSE or equivalent as their highest qualification were more likely to back </a:t>
            </a:r>
            <a:r>
              <a:rPr lang="en-US" sz="1600" dirty="0" err="1" smtClean="0"/>
              <a:t>Brexit</a:t>
            </a:r>
            <a:r>
              <a:rPr lang="en-US" sz="1600" dirty="0" smtClean="0"/>
              <a:t>.</a:t>
            </a:r>
          </a:p>
          <a:p>
            <a:pPr lvl="1">
              <a:buFontTx/>
              <a:buChar char="-"/>
            </a:pPr>
            <a:r>
              <a:rPr lang="en-US" sz="1600" dirty="0" smtClean="0"/>
              <a:t>This </a:t>
            </a:r>
            <a:r>
              <a:rPr lang="en-US" sz="1600" dirty="0"/>
              <a:t>was a pattern that was reflected in the results - with the </a:t>
            </a:r>
            <a:r>
              <a:rPr lang="en-US" sz="1600" dirty="0" err="1"/>
              <a:t>Brexit</a:t>
            </a:r>
            <a:r>
              <a:rPr lang="en-US" sz="1600" dirty="0"/>
              <a:t> vote correlating with areas with high shares of people with no education.</a:t>
            </a:r>
          </a:p>
          <a:p>
            <a:pPr lvl="1">
              <a:buFontTx/>
              <a:buChar char="-"/>
            </a:pPr>
            <a:r>
              <a:rPr lang="en-US" sz="1600" dirty="0" smtClean="0"/>
              <a:t>Only </a:t>
            </a:r>
            <a:r>
              <a:rPr lang="en-US" sz="1600" dirty="0"/>
              <a:t>three of 35 areas where more than half of residents had a degree voted to leave the EU - South Bucks, West Devon, and Malvern Hills in the West Midlands</a:t>
            </a:r>
            <a:r>
              <a:rPr lang="en-US" sz="1600" dirty="0" smtClean="0"/>
              <a:t>.”</a:t>
            </a:r>
          </a:p>
          <a:p>
            <a:pPr marL="45720" indent="0">
              <a:buNone/>
            </a:pPr>
            <a:endParaRPr lang="en-US" sz="1900" dirty="0"/>
          </a:p>
        </p:txBody>
      </p:sp>
      <p:sp>
        <p:nvSpPr>
          <p:cNvPr id="4" name="Title 3"/>
          <p:cNvSpPr>
            <a:spLocks noGrp="1"/>
          </p:cNvSpPr>
          <p:nvPr>
            <p:ph type="title"/>
          </p:nvPr>
        </p:nvSpPr>
        <p:spPr/>
        <p:txBody>
          <a:bodyPr/>
          <a:lstStyle/>
          <a:p>
            <a:r>
              <a:rPr lang="en-GB" dirty="0" smtClean="0"/>
              <a:t>EU REFERENDUM</a:t>
            </a:r>
            <a:endParaRPr lang="en-US" dirty="0"/>
          </a:p>
        </p:txBody>
      </p:sp>
      <p:sp>
        <p:nvSpPr>
          <p:cNvPr id="8" name="Rectangle 7"/>
          <p:cNvSpPr/>
          <p:nvPr/>
        </p:nvSpPr>
        <p:spPr>
          <a:xfrm>
            <a:off x="142344" y="6204478"/>
            <a:ext cx="11906324" cy="461665"/>
          </a:xfrm>
          <a:prstGeom prst="rect">
            <a:avLst/>
          </a:prstGeom>
        </p:spPr>
        <p:txBody>
          <a:bodyPr wrap="square">
            <a:spAutoFit/>
          </a:bodyPr>
          <a:lstStyle/>
          <a:p>
            <a:pPr marL="45720" indent="0">
              <a:buNone/>
            </a:pPr>
            <a:r>
              <a:rPr lang="en-GB" sz="1200" dirty="0" smtClean="0">
                <a:solidFill>
                  <a:srgbClr val="7030A0"/>
                </a:solidFill>
              </a:rPr>
              <a:t>All quotes and data from Ashley Kirk and Daniel </a:t>
            </a:r>
            <a:r>
              <a:rPr lang="en-GB" sz="1200" dirty="0" err="1" smtClean="0">
                <a:solidFill>
                  <a:srgbClr val="7030A0"/>
                </a:solidFill>
              </a:rPr>
              <a:t>Dunford</a:t>
            </a:r>
            <a:r>
              <a:rPr lang="en-GB" sz="1200" dirty="0" smtClean="0">
                <a:solidFill>
                  <a:srgbClr val="7030A0"/>
                </a:solidFill>
              </a:rPr>
              <a:t>, ‘</a:t>
            </a:r>
            <a:r>
              <a:rPr lang="en-US" sz="1200" dirty="0" smtClean="0">
                <a:solidFill>
                  <a:srgbClr val="7030A0"/>
                </a:solidFill>
              </a:rPr>
              <a:t>EU referendum: How the results compare to the UK's educated, old and immigrant populations</a:t>
            </a:r>
            <a:r>
              <a:rPr lang="en-GB" sz="1200" dirty="0" smtClean="0">
                <a:solidFill>
                  <a:srgbClr val="7030A0"/>
                </a:solidFill>
              </a:rPr>
              <a:t>,’ </a:t>
            </a:r>
            <a:r>
              <a:rPr lang="en-GB" sz="1200" i="1" dirty="0" smtClean="0">
                <a:solidFill>
                  <a:srgbClr val="7030A0"/>
                </a:solidFill>
              </a:rPr>
              <a:t>The Telegraph</a:t>
            </a:r>
            <a:r>
              <a:rPr lang="en-GB" sz="1200" dirty="0" smtClean="0">
                <a:solidFill>
                  <a:srgbClr val="7030A0"/>
                </a:solidFill>
              </a:rPr>
              <a:t>, June 27 2016 (</a:t>
            </a:r>
            <a:r>
              <a:rPr lang="en-GB" sz="1200" dirty="0" smtClean="0">
                <a:solidFill>
                  <a:srgbClr val="7030A0"/>
                </a:solidFill>
                <a:hlinkClick r:id="rId3"/>
              </a:rPr>
              <a:t>http://www.telegraph.co.uk/news/2016/06/24/eu-referendum-how-the-results-compare-to-the-uks-educated-old-an/</a:t>
            </a:r>
            <a:r>
              <a:rPr lang="en-GB" sz="1200" dirty="0" smtClean="0">
                <a:solidFill>
                  <a:srgbClr val="7030A0"/>
                </a:solidFill>
              </a:rPr>
              <a:t>)</a:t>
            </a:r>
          </a:p>
        </p:txBody>
      </p:sp>
    </p:spTree>
    <p:extLst>
      <p:ext uri="{BB962C8B-B14F-4D97-AF65-F5344CB8AC3E}">
        <p14:creationId xmlns:p14="http://schemas.microsoft.com/office/powerpoint/2010/main" val="16989736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3"/>
          <a:stretch>
            <a:fillRect/>
          </a:stretch>
        </p:blipFill>
        <p:spPr>
          <a:xfrm>
            <a:off x="95075" y="4029276"/>
            <a:ext cx="4330930" cy="2668184"/>
          </a:xfrm>
          <a:prstGeom prst="rect">
            <a:avLst/>
          </a:prstGeom>
        </p:spPr>
      </p:pic>
      <p:sp>
        <p:nvSpPr>
          <p:cNvPr id="4" name="Title 3"/>
          <p:cNvSpPr>
            <a:spLocks noGrp="1"/>
          </p:cNvSpPr>
          <p:nvPr>
            <p:ph type="title"/>
          </p:nvPr>
        </p:nvSpPr>
        <p:spPr/>
        <p:txBody>
          <a:bodyPr/>
          <a:lstStyle/>
          <a:p>
            <a:r>
              <a:rPr lang="en-GB" dirty="0" smtClean="0"/>
              <a:t>Universities and immigration-related issues</a:t>
            </a:r>
            <a:endParaRPr lang="en-US" dirty="0"/>
          </a:p>
        </p:txBody>
      </p:sp>
      <p:pic>
        <p:nvPicPr>
          <p:cNvPr id="7" name="Picture 6"/>
          <p:cNvPicPr>
            <a:picLocks noChangeAspect="1"/>
          </p:cNvPicPr>
          <p:nvPr/>
        </p:nvPicPr>
        <p:blipFill>
          <a:blip r:embed="rId4"/>
          <a:stretch>
            <a:fillRect/>
          </a:stretch>
        </p:blipFill>
        <p:spPr>
          <a:xfrm>
            <a:off x="4426005" y="4006888"/>
            <a:ext cx="3720467" cy="2656414"/>
          </a:xfrm>
          <a:prstGeom prst="rect">
            <a:avLst/>
          </a:prstGeom>
        </p:spPr>
      </p:pic>
      <p:pic>
        <p:nvPicPr>
          <p:cNvPr id="2050"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11245" t="36817" r="14900" b="18410"/>
          <a:stretch/>
        </p:blipFill>
        <p:spPr bwMode="auto">
          <a:xfrm>
            <a:off x="0" y="1530367"/>
            <a:ext cx="7331826" cy="2498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sz="half" idx="2"/>
          </p:nvPr>
        </p:nvSpPr>
        <p:spPr/>
        <p:txBody>
          <a:bodyPr/>
          <a:lstStyle/>
          <a:p>
            <a:endParaRPr lang="en-GB" dirty="0"/>
          </a:p>
        </p:txBody>
      </p:sp>
      <p:pic>
        <p:nvPicPr>
          <p:cNvPr id="8" name="Content Placeholder 4"/>
          <p:cNvPicPr>
            <a:picLocks noChangeAspect="1"/>
          </p:cNvPicPr>
          <p:nvPr/>
        </p:nvPicPr>
        <p:blipFill>
          <a:blip r:embed="rId6"/>
          <a:stretch>
            <a:fillRect/>
          </a:stretch>
        </p:blipFill>
        <p:spPr>
          <a:xfrm>
            <a:off x="9641757" y="3368309"/>
            <a:ext cx="2324269" cy="3294993"/>
          </a:xfrm>
          <a:prstGeom prst="rect">
            <a:avLst/>
          </a:prstGeom>
        </p:spPr>
      </p:pic>
      <p:pic>
        <p:nvPicPr>
          <p:cNvPr id="9" name="Picture 2"/>
          <p:cNvPicPr>
            <a:picLocks noChangeAspect="1" noChangeArrowheads="1"/>
          </p:cNvPicPr>
          <p:nvPr/>
        </p:nvPicPr>
        <p:blipFill rotWithShape="1">
          <a:blip r:embed="rId7">
            <a:extLst>
              <a:ext uri="{28A0092B-C50C-407E-A947-70E740481C1C}">
                <a14:useLocalDpi xmlns:a14="http://schemas.microsoft.com/office/drawing/2010/main" val="0"/>
              </a:ext>
            </a:extLst>
          </a:blip>
          <a:srcRect l="19387" t="25216" r="37096" b="37931"/>
          <a:stretch/>
        </p:blipFill>
        <p:spPr bwMode="auto">
          <a:xfrm>
            <a:off x="8146473" y="1530366"/>
            <a:ext cx="3819554" cy="18186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0389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Universities and immigration-related issues</a:t>
            </a:r>
          </a:p>
        </p:txBody>
      </p:sp>
      <p:pic>
        <p:nvPicPr>
          <p:cNvPr id="17411"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7674" t="13901" r="7429" b="11273"/>
          <a:stretch/>
        </p:blipFill>
        <p:spPr bwMode="auto">
          <a:xfrm>
            <a:off x="7730359" y="1479290"/>
            <a:ext cx="4461641" cy="53787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2333297"/>
            <a:ext cx="5474261" cy="45247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ontent Placeholder 1"/>
          <p:cNvSpPr>
            <a:spLocks noGrp="1"/>
          </p:cNvSpPr>
          <p:nvPr>
            <p:ph idx="1"/>
          </p:nvPr>
        </p:nvSpPr>
        <p:spPr>
          <a:xfrm>
            <a:off x="173421" y="1608713"/>
            <a:ext cx="4351281" cy="3215536"/>
          </a:xfrm>
        </p:spPr>
        <p:txBody>
          <a:bodyPr/>
          <a:lstStyle/>
          <a:p>
            <a:pPr marL="45720" indent="0">
              <a:buNone/>
            </a:pPr>
            <a:r>
              <a:rPr lang="en-GB" dirty="0">
                <a:hlinkClick r:id="rId5"/>
              </a:rPr>
              <a:t>http://moodle.uwtsd.ac.uk/course/view.php?id=3197</a:t>
            </a:r>
            <a:endParaRPr lang="en-GB" dirty="0"/>
          </a:p>
          <a:p>
            <a:pPr marL="45720" indent="0">
              <a:buNone/>
            </a:pPr>
            <a:endParaRPr lang="en-GB" dirty="0"/>
          </a:p>
        </p:txBody>
      </p:sp>
      <p:pic>
        <p:nvPicPr>
          <p:cNvPr id="7"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l="31263" t="48282" r="16874" b="13443"/>
          <a:stretch/>
        </p:blipFill>
        <p:spPr bwMode="auto">
          <a:xfrm>
            <a:off x="4646142" y="1479290"/>
            <a:ext cx="3084217" cy="12796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rotWithShape="1">
          <a:blip r:embed="rId7">
            <a:extLst>
              <a:ext uri="{28A0092B-C50C-407E-A947-70E740481C1C}">
                <a14:useLocalDpi xmlns:a14="http://schemas.microsoft.com/office/drawing/2010/main" val="0"/>
              </a:ext>
            </a:extLst>
          </a:blip>
          <a:srcRect l="27474" t="24685" r="9364" b="9823"/>
          <a:stretch/>
        </p:blipFill>
        <p:spPr bwMode="auto">
          <a:xfrm>
            <a:off x="3066394" y="3500049"/>
            <a:ext cx="4663965" cy="27189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47711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01706" y="1617847"/>
            <a:ext cx="6491726" cy="5085884"/>
          </a:xfrm>
        </p:spPr>
        <p:txBody>
          <a:bodyPr lIns="360000" tIns="180000" rIns="360000" bIns="180000">
            <a:noAutofit/>
          </a:bodyPr>
          <a:lstStyle/>
          <a:p>
            <a:pPr marL="45720" indent="0" algn="just">
              <a:buNone/>
            </a:pPr>
            <a:r>
              <a:rPr lang="en-US" sz="1600" dirty="0" smtClean="0"/>
              <a:t>“In </a:t>
            </a:r>
            <a:r>
              <a:rPr lang="en-US" sz="1600" dirty="0"/>
              <a:t>order to retain its </a:t>
            </a:r>
            <a:r>
              <a:rPr lang="en-US" sz="1600" dirty="0">
                <a:solidFill>
                  <a:srgbClr val="FF0000"/>
                </a:solidFill>
              </a:rPr>
              <a:t>UK Visa and Immigration Service (UKVI) sponsor </a:t>
            </a:r>
            <a:r>
              <a:rPr lang="en-US" sz="1600" dirty="0" smtClean="0">
                <a:solidFill>
                  <a:srgbClr val="FF0000"/>
                </a:solidFill>
              </a:rPr>
              <a:t>license</a:t>
            </a:r>
            <a:r>
              <a:rPr lang="en-US" sz="1600" dirty="0" smtClean="0"/>
              <a:t>, which </a:t>
            </a:r>
            <a:r>
              <a:rPr lang="en-US" sz="1600" dirty="0"/>
              <a:t>enables the University to recruit international students, the University </a:t>
            </a:r>
            <a:r>
              <a:rPr lang="en-US" sz="1600" dirty="0" smtClean="0"/>
              <a:t>has </a:t>
            </a:r>
            <a:r>
              <a:rPr lang="en-US" sz="1600" dirty="0" smtClean="0">
                <a:solidFill>
                  <a:srgbClr val="7030A0"/>
                </a:solidFill>
              </a:rPr>
              <a:t>attendance</a:t>
            </a:r>
            <a:r>
              <a:rPr lang="en-US" sz="1600" dirty="0" smtClean="0">
                <a:solidFill>
                  <a:srgbClr val="FF0000"/>
                </a:solidFill>
              </a:rPr>
              <a:t> </a:t>
            </a:r>
            <a:r>
              <a:rPr lang="en-US" sz="1600" dirty="0">
                <a:solidFill>
                  <a:srgbClr val="7030A0"/>
                </a:solidFill>
                <a:effectLst>
                  <a:outerShdw blurRad="38100" dist="38100" dir="2700000" algn="tl">
                    <a:srgbClr val="000000">
                      <a:alpha val="43137"/>
                    </a:srgbClr>
                  </a:outerShdw>
                </a:effectLst>
              </a:rPr>
              <a:t>monitoring and reporting obligations</a:t>
            </a:r>
            <a:r>
              <a:rPr lang="en-US" sz="1600" dirty="0">
                <a:solidFill>
                  <a:srgbClr val="FF0000"/>
                </a:solidFill>
              </a:rPr>
              <a:t> in respect of students who require a </a:t>
            </a:r>
            <a:r>
              <a:rPr lang="en-US" sz="1600" dirty="0" smtClean="0">
                <a:solidFill>
                  <a:srgbClr val="FF0000"/>
                </a:solidFill>
              </a:rPr>
              <a:t>visa to </a:t>
            </a:r>
            <a:r>
              <a:rPr lang="en-US" sz="1600" dirty="0">
                <a:solidFill>
                  <a:srgbClr val="FF0000"/>
                </a:solidFill>
              </a:rPr>
              <a:t>study in the UK</a:t>
            </a:r>
            <a:r>
              <a:rPr lang="en-US" sz="1600" dirty="0"/>
              <a:t>, and for whom the University has issued a Confirmation of </a:t>
            </a:r>
            <a:r>
              <a:rPr lang="en-US" sz="1600" dirty="0" smtClean="0"/>
              <a:t>Acceptance for </a:t>
            </a:r>
            <a:r>
              <a:rPr lang="en-US" sz="1600" dirty="0"/>
              <a:t>Studies (CAS) number. For these students, the University implements </a:t>
            </a:r>
            <a:r>
              <a:rPr lang="en-US" sz="1600" dirty="0" smtClean="0"/>
              <a:t>defined attendance </a:t>
            </a:r>
            <a:r>
              <a:rPr lang="en-US" sz="1600" dirty="0"/>
              <a:t>management mechanisms, and retains central oversight</a:t>
            </a:r>
            <a:r>
              <a:rPr lang="en-US" sz="1600" dirty="0" smtClean="0"/>
              <a:t>. </a:t>
            </a:r>
          </a:p>
          <a:p>
            <a:pPr marL="45720" indent="0" algn="just">
              <a:buNone/>
            </a:pPr>
            <a:r>
              <a:rPr lang="en-US" sz="1600" dirty="0"/>
              <a:t>	</a:t>
            </a:r>
            <a:r>
              <a:rPr lang="en-US" sz="1600" dirty="0" smtClean="0"/>
              <a:t>“Thus</a:t>
            </a:r>
            <a:r>
              <a:rPr lang="en-US" sz="1600" dirty="0"/>
              <a:t>, first, this policy specifies the requirements for academic engagement </a:t>
            </a:r>
            <a:r>
              <a:rPr lang="en-US" sz="1600" dirty="0" smtClean="0"/>
              <a:t>and attainment </a:t>
            </a:r>
            <a:r>
              <a:rPr lang="en-US" sz="1600" dirty="0"/>
              <a:t>attendance management of all students. Second, </a:t>
            </a:r>
            <a:r>
              <a:rPr lang="en-US" sz="1600" dirty="0">
                <a:solidFill>
                  <a:srgbClr val="7030A0"/>
                </a:solidFill>
              </a:rPr>
              <a:t>the policy details </a:t>
            </a:r>
            <a:r>
              <a:rPr lang="en-US" sz="1600" dirty="0" smtClean="0">
                <a:solidFill>
                  <a:srgbClr val="7030A0"/>
                </a:solidFill>
              </a:rPr>
              <a:t>the University’s </a:t>
            </a:r>
            <a:r>
              <a:rPr lang="en-US" sz="1600" dirty="0">
                <a:solidFill>
                  <a:srgbClr val="7030A0"/>
                </a:solidFill>
              </a:rPr>
              <a:t>attendance management of international students who hold a </a:t>
            </a:r>
            <a:r>
              <a:rPr lang="en-US" sz="1600" dirty="0" smtClean="0">
                <a:solidFill>
                  <a:srgbClr val="7030A0"/>
                </a:solidFill>
              </a:rPr>
              <a:t>visa, particularly </a:t>
            </a:r>
            <a:r>
              <a:rPr lang="en-US" sz="1600" dirty="0">
                <a:solidFill>
                  <a:srgbClr val="7030A0"/>
                </a:solidFill>
              </a:rPr>
              <a:t>under Tier 4 of the points-based immigration system</a:t>
            </a:r>
            <a:r>
              <a:rPr lang="en-US" sz="1600" dirty="0"/>
              <a:t>, and for whom </a:t>
            </a:r>
            <a:r>
              <a:rPr lang="en-US" sz="1600" dirty="0" smtClean="0"/>
              <a:t>the University </a:t>
            </a:r>
            <a:r>
              <a:rPr lang="en-US" sz="1600" dirty="0"/>
              <a:t>is Sponsor</a:t>
            </a:r>
            <a:r>
              <a:rPr lang="en-US" sz="1600" dirty="0" smtClean="0"/>
              <a:t>.”</a:t>
            </a:r>
            <a:endParaRPr lang="en-US" sz="1600" dirty="0"/>
          </a:p>
        </p:txBody>
      </p:sp>
      <p:sp>
        <p:nvSpPr>
          <p:cNvPr id="3" name="Content Placeholder 2"/>
          <p:cNvSpPr>
            <a:spLocks noGrp="1"/>
          </p:cNvSpPr>
          <p:nvPr>
            <p:ph sz="half" idx="2"/>
          </p:nvPr>
        </p:nvSpPr>
        <p:spPr>
          <a:xfrm>
            <a:off x="6197599" y="1719072"/>
            <a:ext cx="5741979" cy="4883434"/>
          </a:xfrm>
        </p:spPr>
        <p:txBody>
          <a:bodyPr>
            <a:normAutofit fontScale="47500" lnSpcReduction="20000"/>
          </a:bodyPr>
          <a:lstStyle/>
          <a:p>
            <a:pPr marL="45720" indent="0">
              <a:buNone/>
            </a:pPr>
            <a:endParaRPr lang="en-US" dirty="0" smtClean="0"/>
          </a:p>
          <a:p>
            <a:pPr marL="45720" indent="0">
              <a:buNone/>
            </a:pPr>
            <a:endParaRPr lang="en-US" dirty="0"/>
          </a:p>
          <a:p>
            <a:pPr marL="45720" indent="0">
              <a:buNone/>
            </a:pPr>
            <a:endParaRPr lang="en-US" dirty="0" smtClean="0"/>
          </a:p>
          <a:p>
            <a:pPr marL="45720" indent="0">
              <a:buNone/>
            </a:pPr>
            <a:endParaRPr lang="en-US" dirty="0"/>
          </a:p>
          <a:p>
            <a:pPr marL="45720" indent="0">
              <a:buNone/>
            </a:pPr>
            <a:endParaRPr lang="en-US" dirty="0" smtClean="0"/>
          </a:p>
          <a:p>
            <a:pPr marL="45720" indent="0">
              <a:buNone/>
            </a:pPr>
            <a:endParaRPr lang="en-US" dirty="0"/>
          </a:p>
          <a:p>
            <a:pPr marL="45720" indent="0">
              <a:buNone/>
            </a:pPr>
            <a:endParaRPr lang="en-US" dirty="0" smtClean="0"/>
          </a:p>
          <a:p>
            <a:pPr marL="45720" indent="0">
              <a:buNone/>
            </a:pPr>
            <a:endParaRPr lang="en-US" dirty="0"/>
          </a:p>
          <a:p>
            <a:pPr marL="45720" indent="0">
              <a:buNone/>
            </a:pPr>
            <a:endParaRPr lang="en-US" dirty="0" smtClean="0"/>
          </a:p>
          <a:p>
            <a:pPr marL="45720" indent="0">
              <a:buNone/>
            </a:pPr>
            <a:endParaRPr lang="en-US" dirty="0"/>
          </a:p>
          <a:p>
            <a:pPr marL="45720" indent="0">
              <a:buNone/>
            </a:pPr>
            <a:endParaRPr lang="en-US" dirty="0" smtClean="0"/>
          </a:p>
          <a:p>
            <a:pPr marL="45720" indent="0">
              <a:buNone/>
            </a:pPr>
            <a:endParaRPr lang="en-US" dirty="0"/>
          </a:p>
          <a:p>
            <a:pPr marL="45720" indent="0">
              <a:buNone/>
            </a:pPr>
            <a:endParaRPr lang="en-GB" dirty="0" smtClean="0"/>
          </a:p>
          <a:p>
            <a:pPr marL="45720" indent="0">
              <a:buNone/>
            </a:pPr>
            <a:endParaRPr lang="en-GB" dirty="0"/>
          </a:p>
          <a:p>
            <a:pPr marL="45720" indent="0">
              <a:buNone/>
            </a:pPr>
            <a:endParaRPr lang="en-GB" dirty="0" smtClean="0"/>
          </a:p>
          <a:p>
            <a:pPr marL="45720" indent="0">
              <a:buNone/>
            </a:pPr>
            <a:endParaRPr lang="en-US" dirty="0" smtClean="0"/>
          </a:p>
          <a:p>
            <a:pPr marL="45720" indent="0" algn="r">
              <a:buNone/>
            </a:pPr>
            <a:endParaRPr lang="en-US" dirty="0" smtClean="0"/>
          </a:p>
          <a:p>
            <a:pPr marL="45720" indent="0" algn="r">
              <a:buNone/>
            </a:pPr>
            <a:endParaRPr lang="en-GB" dirty="0" smtClean="0"/>
          </a:p>
          <a:p>
            <a:pPr marL="45720" indent="0" algn="r">
              <a:buNone/>
            </a:pPr>
            <a:r>
              <a:rPr lang="en-GB" dirty="0" smtClean="0"/>
              <a:t>UWTSD Attendance Policy, 2016–2017 (</a:t>
            </a:r>
            <a:r>
              <a:rPr lang="en-US" dirty="0" smtClean="0">
                <a:hlinkClick r:id="rId3"/>
              </a:rPr>
              <a:t>http</a:t>
            </a:r>
            <a:r>
              <a:rPr lang="en-US" dirty="0">
                <a:hlinkClick r:id="rId3"/>
              </a:rPr>
              <a:t>://www.uwtsd.ac.uk/media/uwtsd-website/content-assets/documents/academic-office/quality-handbook/UWTSD-Attendance-Policy-2016-17-(Wales-campuses).</a:t>
            </a:r>
            <a:r>
              <a:rPr lang="en-US" dirty="0" smtClean="0">
                <a:hlinkClick r:id="rId3"/>
              </a:rPr>
              <a:t>pdf)</a:t>
            </a:r>
            <a:endParaRPr lang="en-US" dirty="0" smtClean="0"/>
          </a:p>
          <a:p>
            <a:pPr marL="45720" indent="0">
              <a:buNone/>
            </a:pPr>
            <a:endParaRPr lang="en-US" dirty="0"/>
          </a:p>
        </p:txBody>
      </p:sp>
      <p:sp>
        <p:nvSpPr>
          <p:cNvPr id="7" name="Title 3"/>
          <p:cNvSpPr>
            <a:spLocks noGrp="1"/>
          </p:cNvSpPr>
          <p:nvPr>
            <p:ph type="title"/>
          </p:nvPr>
        </p:nvSpPr>
        <p:spPr/>
        <p:txBody>
          <a:bodyPr/>
          <a:lstStyle/>
          <a:p>
            <a:r>
              <a:rPr lang="en-GB" dirty="0" smtClean="0"/>
              <a:t>Universities and immigration-related issues</a:t>
            </a:r>
            <a:endParaRPr lang="en-US" dirty="0"/>
          </a:p>
        </p:txBody>
      </p:sp>
      <p:pic>
        <p:nvPicPr>
          <p:cNvPr id="4" name="Picture 3"/>
          <p:cNvPicPr>
            <a:picLocks noChangeAspect="1"/>
          </p:cNvPicPr>
          <p:nvPr/>
        </p:nvPicPr>
        <p:blipFill>
          <a:blip r:embed="rId4"/>
          <a:stretch>
            <a:fillRect/>
          </a:stretch>
        </p:blipFill>
        <p:spPr>
          <a:xfrm>
            <a:off x="6885852" y="4059934"/>
            <a:ext cx="5230821" cy="1201016"/>
          </a:xfrm>
          <a:prstGeom prst="rect">
            <a:avLst/>
          </a:prstGeom>
        </p:spPr>
      </p:pic>
      <p:pic>
        <p:nvPicPr>
          <p:cNvPr id="8" name="Picture 7"/>
          <p:cNvPicPr>
            <a:picLocks noChangeAspect="1"/>
          </p:cNvPicPr>
          <p:nvPr/>
        </p:nvPicPr>
        <p:blipFill>
          <a:blip r:embed="rId5"/>
          <a:stretch>
            <a:fillRect/>
          </a:stretch>
        </p:blipFill>
        <p:spPr>
          <a:xfrm>
            <a:off x="8525435" y="1617847"/>
            <a:ext cx="3429468" cy="2448641"/>
          </a:xfrm>
          <a:prstGeom prst="rect">
            <a:avLst/>
          </a:prstGeom>
        </p:spPr>
      </p:pic>
    </p:spTree>
    <p:extLst>
      <p:ext uri="{BB962C8B-B14F-4D97-AF65-F5344CB8AC3E}">
        <p14:creationId xmlns:p14="http://schemas.microsoft.com/office/powerpoint/2010/main" val="18332047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600" y="1719072"/>
            <a:ext cx="10972800" cy="5058246"/>
          </a:xfrm>
        </p:spPr>
        <p:txBody>
          <a:bodyPr>
            <a:noAutofit/>
          </a:bodyPr>
          <a:lstStyle/>
          <a:p>
            <a:pPr marL="45720" indent="0" algn="just">
              <a:buNone/>
            </a:pPr>
            <a:r>
              <a:rPr lang="en-US" sz="2000" dirty="0" smtClean="0"/>
              <a:t>“Universities </a:t>
            </a:r>
            <a:r>
              <a:rPr lang="en-US" sz="2000" dirty="0"/>
              <a:t>must keep records of international students’ contact details and a copy of their biometric residence permit, and, perhaps most </a:t>
            </a:r>
            <a:r>
              <a:rPr lang="en-US" sz="2000" dirty="0" smtClean="0"/>
              <a:t>significantly, formally </a:t>
            </a:r>
            <a:r>
              <a:rPr lang="en-US" sz="2000" dirty="0"/>
              <a:t>monitor attendance. </a:t>
            </a:r>
            <a:r>
              <a:rPr lang="en-US" sz="2000" b="1" dirty="0"/>
              <a:t>Institutions which do not fully comply have their right to sponsor international students withdrawn and lose a valuable source of revenue</a:t>
            </a:r>
            <a:r>
              <a:rPr lang="en-US" sz="2000" b="1" dirty="0" smtClean="0"/>
              <a:t>.</a:t>
            </a:r>
          </a:p>
          <a:p>
            <a:pPr marL="45720" indent="0" algn="just">
              <a:buNone/>
            </a:pPr>
            <a:r>
              <a:rPr lang="en-GB" sz="2000" dirty="0"/>
              <a:t>	</a:t>
            </a:r>
            <a:r>
              <a:rPr lang="en-GB" sz="2000" dirty="0" smtClean="0"/>
              <a:t>“</a:t>
            </a:r>
            <a:r>
              <a:rPr lang="en-US" sz="2000" dirty="0"/>
              <a:t>In singling out international students, </a:t>
            </a:r>
            <a:r>
              <a:rPr lang="en-US" sz="2000" b="1" dirty="0"/>
              <a:t>such demands risk contravening institutional equality and diversity policies</a:t>
            </a:r>
            <a:r>
              <a:rPr lang="en-US" sz="2000" dirty="0"/>
              <a:t>. </a:t>
            </a:r>
            <a:r>
              <a:rPr lang="en-US" sz="2000" b="1" dirty="0"/>
              <a:t>The preferred solution is often to monitor the attendance of every student to avoid accusations of unequal treatment</a:t>
            </a:r>
            <a:r>
              <a:rPr lang="en-US" sz="2000" dirty="0"/>
              <a:t>. This imposes additional, time-consuming procedures upon university staff and, worse, it undermines the long-held assumption that students are adults, in charge of their own learning and free to determine for themselves the extent of their </a:t>
            </a:r>
            <a:r>
              <a:rPr lang="en-US" sz="2000" dirty="0" smtClean="0"/>
              <a:t>participation.”</a:t>
            </a:r>
          </a:p>
          <a:p>
            <a:pPr algn="r">
              <a:buFontTx/>
              <a:buChar char="-"/>
            </a:pPr>
            <a:r>
              <a:rPr lang="en-GB" sz="1600" dirty="0" smtClean="0"/>
              <a:t>Joanna Williams, ‘C</a:t>
            </a:r>
            <a:r>
              <a:rPr lang="en-US" sz="1600" dirty="0" err="1" smtClean="0"/>
              <a:t>ounterterrorism</a:t>
            </a:r>
            <a:r>
              <a:rPr lang="en-US" sz="1600" dirty="0" smtClean="0"/>
              <a:t> </a:t>
            </a:r>
            <a:r>
              <a:rPr lang="en-US" sz="1600" dirty="0"/>
              <a:t>laws are stifling research and debate in UK </a:t>
            </a:r>
            <a:r>
              <a:rPr lang="en-US" sz="1600" dirty="0" smtClean="0"/>
              <a:t>universities,’ </a:t>
            </a:r>
            <a:r>
              <a:rPr lang="en-US" sz="1600" i="1" dirty="0" smtClean="0"/>
              <a:t>Spiked </a:t>
            </a:r>
            <a:r>
              <a:rPr lang="en-US" sz="1600" dirty="0" smtClean="0"/>
              <a:t>online magazine</a:t>
            </a:r>
            <a:r>
              <a:rPr lang="en-US" sz="1600" dirty="0"/>
              <a:t>, January 15 2016 (</a:t>
            </a:r>
            <a:r>
              <a:rPr lang="en-US" sz="1600" dirty="0">
                <a:hlinkClick r:id="rId3"/>
              </a:rPr>
              <a:t>http://www.spiked-online.com/newsite/article/universities-are-no-place-for-the-anti-terror-thought-police/16471#.</a:t>
            </a:r>
            <a:r>
              <a:rPr lang="en-US" sz="1600" dirty="0" smtClean="0">
                <a:hlinkClick r:id="rId3"/>
              </a:rPr>
              <a:t>WCHXuPRSGSo</a:t>
            </a:r>
            <a:r>
              <a:rPr lang="en-US" sz="1600" dirty="0" smtClean="0"/>
              <a:t>).</a:t>
            </a:r>
          </a:p>
        </p:txBody>
      </p:sp>
      <p:sp>
        <p:nvSpPr>
          <p:cNvPr id="6" name="Title 3"/>
          <p:cNvSpPr>
            <a:spLocks noGrp="1"/>
          </p:cNvSpPr>
          <p:nvPr>
            <p:ph type="title"/>
          </p:nvPr>
        </p:nvSpPr>
        <p:spPr/>
        <p:txBody>
          <a:bodyPr/>
          <a:lstStyle/>
          <a:p>
            <a:r>
              <a:rPr lang="en-GB" dirty="0" smtClean="0"/>
              <a:t>Universities and immigration-related issues</a:t>
            </a:r>
            <a:endParaRPr lang="en-US" dirty="0"/>
          </a:p>
        </p:txBody>
      </p:sp>
    </p:spTree>
    <p:extLst>
      <p:ext uri="{BB962C8B-B14F-4D97-AF65-F5344CB8AC3E}">
        <p14:creationId xmlns:p14="http://schemas.microsoft.com/office/powerpoint/2010/main" val="24615980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600" y="1719072"/>
            <a:ext cx="5384800" cy="4993700"/>
          </a:xfrm>
        </p:spPr>
        <p:txBody>
          <a:bodyPr>
            <a:normAutofit fontScale="40000" lnSpcReduction="20000"/>
          </a:bodyPr>
          <a:lstStyle/>
          <a:p>
            <a:pPr marL="45720" indent="0" algn="just">
              <a:buNone/>
            </a:pPr>
            <a:r>
              <a:rPr lang="en-US" sz="4300" dirty="0" smtClean="0"/>
              <a:t>“In </a:t>
            </a:r>
            <a:r>
              <a:rPr lang="en-US" sz="4300" dirty="0"/>
              <a:t>determining whether a student is ‘engaged’ with their </a:t>
            </a:r>
            <a:r>
              <a:rPr lang="en-US" sz="4300" dirty="0" err="1"/>
              <a:t>programme</a:t>
            </a:r>
            <a:r>
              <a:rPr lang="en-US" sz="4300" dirty="0"/>
              <a:t> of studies or not, it </a:t>
            </a:r>
            <a:r>
              <a:rPr lang="en-US" sz="4300" dirty="0" smtClean="0"/>
              <a:t>is appropriate </a:t>
            </a:r>
            <a:r>
              <a:rPr lang="en-US" sz="4300" dirty="0"/>
              <a:t>for Schools to exercise a degree of academic </a:t>
            </a:r>
            <a:r>
              <a:rPr lang="en-US" sz="4300" dirty="0" err="1"/>
              <a:t>judgement</a:t>
            </a:r>
            <a:r>
              <a:rPr lang="en-US" sz="4300" dirty="0"/>
              <a:t> to decide when </a:t>
            </a:r>
            <a:r>
              <a:rPr lang="en-US" sz="4300" dirty="0" smtClean="0"/>
              <a:t>a lack </a:t>
            </a:r>
            <a:r>
              <a:rPr lang="en-US" sz="4300" dirty="0"/>
              <a:t>of attendance is having a negative effect on a student's academic progress </a:t>
            </a:r>
            <a:r>
              <a:rPr lang="en-US" sz="4300" dirty="0" smtClean="0"/>
              <a:t>and whether </a:t>
            </a:r>
            <a:r>
              <a:rPr lang="en-US" sz="4300" dirty="0"/>
              <a:t>a student is submitting formative/summative coursework in a timely manner </a:t>
            </a:r>
            <a:r>
              <a:rPr lang="en-US" sz="4300" dirty="0" smtClean="0"/>
              <a:t>and attending </a:t>
            </a:r>
            <a:r>
              <a:rPr lang="en-US" sz="4300" dirty="0"/>
              <a:t>all required examinations</a:t>
            </a:r>
            <a:r>
              <a:rPr lang="en-US" sz="4300" dirty="0" smtClean="0"/>
              <a:t>.</a:t>
            </a:r>
          </a:p>
          <a:p>
            <a:pPr marL="45720" indent="0" algn="just">
              <a:buNone/>
            </a:pPr>
            <a:r>
              <a:rPr lang="en-GB" sz="4300" dirty="0"/>
              <a:t>	</a:t>
            </a:r>
            <a:r>
              <a:rPr lang="en-GB" sz="4300" dirty="0" smtClean="0"/>
              <a:t>“… </a:t>
            </a:r>
            <a:r>
              <a:rPr lang="en-US" sz="4300" dirty="0"/>
              <a:t>Actions taken with respect to the </a:t>
            </a:r>
            <a:r>
              <a:rPr lang="en-US" sz="4300" dirty="0" smtClean="0">
                <a:solidFill>
                  <a:srgbClr val="FF0000"/>
                </a:solidFill>
              </a:rPr>
              <a:t>monitoring of </a:t>
            </a:r>
            <a:r>
              <a:rPr lang="en-US" sz="4300" dirty="0">
                <a:solidFill>
                  <a:srgbClr val="FF0000"/>
                </a:solidFill>
              </a:rPr>
              <a:t>student attendance for engagement and attainment will not normally be used as part </a:t>
            </a:r>
            <a:r>
              <a:rPr lang="en-US" sz="4300" dirty="0" smtClean="0">
                <a:solidFill>
                  <a:srgbClr val="FF0000"/>
                </a:solidFill>
              </a:rPr>
              <a:t>of the </a:t>
            </a:r>
            <a:r>
              <a:rPr lang="en-US" sz="4300" dirty="0">
                <a:solidFill>
                  <a:srgbClr val="FF0000"/>
                </a:solidFill>
              </a:rPr>
              <a:t>attendance management data for UKVI-related attendance management purposes</a:t>
            </a:r>
            <a:r>
              <a:rPr lang="en-US" sz="4300" dirty="0"/>
              <a:t>.</a:t>
            </a:r>
          </a:p>
          <a:p>
            <a:pPr marL="45720" indent="0" algn="just">
              <a:buNone/>
            </a:pPr>
            <a:r>
              <a:rPr lang="en-US" sz="4300" dirty="0"/>
              <a:t>	</a:t>
            </a:r>
            <a:r>
              <a:rPr lang="en-US" sz="4300" dirty="0" smtClean="0"/>
              <a:t>“At </a:t>
            </a:r>
            <a:r>
              <a:rPr lang="en-US" sz="4300" dirty="0"/>
              <a:t>the beginning of each academic term or semester (as appropriate), the Registry </a:t>
            </a:r>
            <a:r>
              <a:rPr lang="en-US" sz="4300" dirty="0" smtClean="0"/>
              <a:t>will provide </a:t>
            </a:r>
            <a:r>
              <a:rPr lang="en-US" sz="4300" dirty="0"/>
              <a:t>Faculties with a list of visa students whose attendance must be </a:t>
            </a:r>
            <a:r>
              <a:rPr lang="en-US" sz="4300" b="1" dirty="0" smtClean="0">
                <a:solidFill>
                  <a:srgbClr val="7030A0"/>
                </a:solidFill>
              </a:rPr>
              <a:t>monitored</a:t>
            </a:r>
            <a:r>
              <a:rPr lang="en-US" sz="4300" dirty="0" smtClean="0"/>
              <a:t>.</a:t>
            </a:r>
            <a:r>
              <a:rPr lang="en-US" dirty="0" smtClean="0"/>
              <a:t>	</a:t>
            </a:r>
          </a:p>
          <a:p>
            <a:pPr marL="45720" indent="0" algn="just">
              <a:buNone/>
            </a:pPr>
            <a:r>
              <a:rPr lang="en-US" dirty="0" smtClean="0"/>
              <a:t>	</a:t>
            </a:r>
            <a:endParaRPr lang="en-US" dirty="0"/>
          </a:p>
        </p:txBody>
      </p:sp>
      <p:sp>
        <p:nvSpPr>
          <p:cNvPr id="3" name="Content Placeholder 2"/>
          <p:cNvSpPr>
            <a:spLocks noGrp="1"/>
          </p:cNvSpPr>
          <p:nvPr>
            <p:ph sz="half" idx="2"/>
          </p:nvPr>
        </p:nvSpPr>
        <p:spPr>
          <a:xfrm>
            <a:off x="6197600" y="1719071"/>
            <a:ext cx="5384800" cy="4821577"/>
          </a:xfrm>
        </p:spPr>
        <p:txBody>
          <a:bodyPr>
            <a:normAutofit fontScale="40000" lnSpcReduction="20000"/>
          </a:bodyPr>
          <a:lstStyle/>
          <a:p>
            <a:pPr marL="45720" indent="0" algn="just">
              <a:buNone/>
            </a:pPr>
            <a:r>
              <a:rPr lang="en-US" sz="4300" dirty="0"/>
              <a:t>“The University will inform Tier 4 students of the specific attendance requirements in a statement in the student </a:t>
            </a:r>
            <a:r>
              <a:rPr lang="en-US" sz="4300" dirty="0" err="1"/>
              <a:t>Programme</a:t>
            </a:r>
            <a:r>
              <a:rPr lang="en-US" sz="4300" dirty="0"/>
              <a:t> of Study Handbook or other suitable medium that is made available to students.</a:t>
            </a:r>
          </a:p>
          <a:p>
            <a:pPr marL="45720" indent="0" algn="just">
              <a:buNone/>
            </a:pPr>
            <a:r>
              <a:rPr lang="en-US" sz="4300" dirty="0"/>
              <a:t>	“Attendance data will be recorded in the electronic </a:t>
            </a:r>
            <a:r>
              <a:rPr lang="en-US" sz="4300" dirty="0" smtClean="0"/>
              <a:t>system …. </a:t>
            </a:r>
            <a:r>
              <a:rPr lang="en-US" sz="4300" i="1" dirty="0"/>
              <a:t>Where the data has been input by module tutors, the Faculty Office will conduct accuracy-checks </a:t>
            </a:r>
            <a:r>
              <a:rPr lang="en-US" sz="4300" i="1" dirty="0" smtClean="0"/>
              <a:t>of the </a:t>
            </a:r>
            <a:r>
              <a:rPr lang="en-US" sz="4300" i="1" dirty="0"/>
              <a:t>registers to reconcile the paper register entries for international students with those recorded in the electronic system</a:t>
            </a:r>
            <a:r>
              <a:rPr lang="en-US" sz="4300" dirty="0"/>
              <a:t>.</a:t>
            </a:r>
          </a:p>
          <a:p>
            <a:pPr marL="45720" indent="0" algn="just">
              <a:buNone/>
            </a:pPr>
            <a:r>
              <a:rPr lang="en-US" sz="4300" dirty="0" smtClean="0"/>
              <a:t>	“</a:t>
            </a:r>
            <a:r>
              <a:rPr lang="en-US" sz="4300" dirty="0"/>
              <a:t>Each academic session represents an ‘attendance point’, that is, a scheduled </a:t>
            </a:r>
            <a:r>
              <a:rPr lang="en-US" sz="4300" dirty="0" smtClean="0"/>
              <a:t>academic learning</a:t>
            </a:r>
            <a:r>
              <a:rPr lang="en-US" sz="4300" dirty="0"/>
              <a:t>, </a:t>
            </a:r>
            <a:r>
              <a:rPr lang="en-US" sz="4300" dirty="0" smtClean="0"/>
              <a:t>teaching </a:t>
            </a:r>
            <a:r>
              <a:rPr lang="en-US" sz="4300" dirty="0"/>
              <a:t>or assessment event at which a lecturer, tutor or supervisor is </a:t>
            </a:r>
            <a:r>
              <a:rPr lang="en-US" sz="4300" dirty="0" smtClean="0"/>
              <a:t>in attendance</a:t>
            </a:r>
            <a:r>
              <a:rPr lang="en-US" sz="4300" dirty="0"/>
              <a:t>. The location of the event is </a:t>
            </a:r>
            <a:r>
              <a:rPr lang="en-US" sz="4300" dirty="0" smtClean="0"/>
              <a:t>irrelevant.”</a:t>
            </a:r>
            <a:endParaRPr lang="en-US" sz="4300" dirty="0"/>
          </a:p>
          <a:p>
            <a:pPr marL="45720" indent="0">
              <a:buNone/>
            </a:pPr>
            <a:endParaRPr lang="en-US" dirty="0"/>
          </a:p>
        </p:txBody>
      </p:sp>
      <p:pic>
        <p:nvPicPr>
          <p:cNvPr id="5" name="Picture 4"/>
          <p:cNvPicPr>
            <a:picLocks noChangeAspect="1"/>
          </p:cNvPicPr>
          <p:nvPr/>
        </p:nvPicPr>
        <p:blipFill>
          <a:blip r:embed="rId3"/>
          <a:stretch>
            <a:fillRect/>
          </a:stretch>
        </p:blipFill>
        <p:spPr>
          <a:xfrm>
            <a:off x="6788075" y="5652679"/>
            <a:ext cx="5231802" cy="1196799"/>
          </a:xfrm>
          <a:prstGeom prst="rect">
            <a:avLst/>
          </a:prstGeom>
        </p:spPr>
      </p:pic>
      <p:sp>
        <p:nvSpPr>
          <p:cNvPr id="6" name="Title 3"/>
          <p:cNvSpPr>
            <a:spLocks noGrp="1"/>
          </p:cNvSpPr>
          <p:nvPr>
            <p:ph type="title"/>
          </p:nvPr>
        </p:nvSpPr>
        <p:spPr/>
        <p:txBody>
          <a:bodyPr/>
          <a:lstStyle/>
          <a:p>
            <a:r>
              <a:rPr lang="en-GB" dirty="0" smtClean="0"/>
              <a:t>Universities and immigration-related issues</a:t>
            </a:r>
            <a:endParaRPr lang="en-US" dirty="0"/>
          </a:p>
        </p:txBody>
      </p:sp>
    </p:spTree>
    <p:extLst>
      <p:ext uri="{BB962C8B-B14F-4D97-AF65-F5344CB8AC3E}">
        <p14:creationId xmlns:p14="http://schemas.microsoft.com/office/powerpoint/2010/main" val="8287613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2"/>
          </p:nvPr>
        </p:nvSpPr>
        <p:spPr>
          <a:xfrm>
            <a:off x="204396" y="1636637"/>
            <a:ext cx="9091624" cy="5000831"/>
          </a:xfrm>
        </p:spPr>
        <p:txBody>
          <a:bodyPr lIns="360000" tIns="360000" rIns="360000" bIns="360000">
            <a:normAutofit lnSpcReduction="10000"/>
          </a:bodyPr>
          <a:lstStyle/>
          <a:p>
            <a:pPr marL="45720" indent="0" algn="just">
              <a:buNone/>
            </a:pPr>
            <a:r>
              <a:rPr lang="en-GB" dirty="0" smtClean="0"/>
              <a:t>FOUCAULT on MICRO-POWER structures </a:t>
            </a:r>
          </a:p>
          <a:p>
            <a:pPr marL="45720" indent="0" algn="just">
              <a:buNone/>
            </a:pPr>
            <a:r>
              <a:rPr lang="en-GB" dirty="0" smtClean="0"/>
              <a:t>“… </a:t>
            </a:r>
            <a:r>
              <a:rPr lang="en-GB" b="1" dirty="0" smtClean="0"/>
              <a:t>Power </a:t>
            </a:r>
            <a:r>
              <a:rPr lang="en-GB" b="1" dirty="0"/>
              <a:t>is exercised rather than possessed; it is not the ‘privilege,’ acquired or preserved</a:t>
            </a:r>
            <a:r>
              <a:rPr lang="en-GB" dirty="0"/>
              <a:t>, of the dominant class, but the overall effect of its strategic </a:t>
            </a:r>
            <a:r>
              <a:rPr lang="en-GB" dirty="0" smtClean="0"/>
              <a:t>positions – </a:t>
            </a:r>
            <a:r>
              <a:rPr lang="en-GB" dirty="0"/>
              <a:t>an effect that is </a:t>
            </a:r>
            <a:r>
              <a:rPr lang="en-GB" b="1" dirty="0"/>
              <a:t>manifested and sometimes extended by the position of those who are dominated</a:t>
            </a:r>
            <a:r>
              <a:rPr lang="en-GB" dirty="0"/>
              <a:t>. </a:t>
            </a:r>
            <a:endParaRPr lang="en-GB" dirty="0" smtClean="0"/>
          </a:p>
          <a:p>
            <a:pPr marL="45720" indent="0" algn="just">
              <a:buNone/>
            </a:pPr>
            <a:r>
              <a:rPr lang="en-GB" dirty="0"/>
              <a:t>	</a:t>
            </a:r>
            <a:r>
              <a:rPr lang="en-GB" dirty="0" smtClean="0"/>
              <a:t>“</a:t>
            </a:r>
            <a:r>
              <a:rPr lang="en-GB" b="1" dirty="0" smtClean="0"/>
              <a:t>Furthermore</a:t>
            </a:r>
            <a:r>
              <a:rPr lang="en-GB" b="1" dirty="0"/>
              <a:t>, </a:t>
            </a:r>
            <a:r>
              <a:rPr lang="en-GB" b="1" dirty="0" smtClean="0"/>
              <a:t>power </a:t>
            </a:r>
            <a:r>
              <a:rPr lang="en-GB" b="1" dirty="0"/>
              <a:t>is not exercised simply as an obligation or a prohibition on those who ‘do not have it’; it invests them, is transmitted by them and through them; it exerts pressure upon them, just as they themselves, in their struggle against it, resist the grip it has on them</a:t>
            </a:r>
            <a:r>
              <a:rPr lang="en-GB" dirty="0" smtClean="0"/>
              <a:t>.”</a:t>
            </a:r>
            <a:endParaRPr lang="en-GB" dirty="0"/>
          </a:p>
        </p:txBody>
      </p:sp>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3"/>
          <a:stretch>
            <a:fillRect/>
          </a:stretch>
        </p:blipFill>
        <p:spPr>
          <a:xfrm>
            <a:off x="9324973" y="1632322"/>
            <a:ext cx="2621507" cy="3944454"/>
          </a:xfrm>
          <a:prstGeom prst="rect">
            <a:avLst/>
          </a:prstGeom>
        </p:spPr>
      </p:pic>
      <p:sp>
        <p:nvSpPr>
          <p:cNvPr id="15" name="Rectangle 14"/>
          <p:cNvSpPr/>
          <p:nvPr/>
        </p:nvSpPr>
        <p:spPr>
          <a:xfrm>
            <a:off x="9296019" y="5576776"/>
            <a:ext cx="2650461" cy="646331"/>
          </a:xfrm>
          <a:prstGeom prst="rect">
            <a:avLst/>
          </a:prstGeom>
        </p:spPr>
        <p:txBody>
          <a:bodyPr wrap="square">
            <a:spAutoFit/>
          </a:bodyPr>
          <a:lstStyle/>
          <a:p>
            <a:pPr marL="45720" indent="0">
              <a:buNone/>
            </a:pPr>
            <a:r>
              <a:rPr lang="en-GB" dirty="0" smtClean="0"/>
              <a:t>Foucault, </a:t>
            </a:r>
            <a:r>
              <a:rPr lang="en-GB" i="1" dirty="0" smtClean="0"/>
              <a:t>Discipline and Punish</a:t>
            </a:r>
            <a:r>
              <a:rPr lang="en-GB" dirty="0" smtClean="0"/>
              <a:t>, pp. 26–27</a:t>
            </a:r>
            <a:endParaRPr lang="en-US" dirty="0"/>
          </a:p>
        </p:txBody>
      </p:sp>
    </p:spTree>
    <p:extLst>
      <p:ext uri="{BB962C8B-B14F-4D97-AF65-F5344CB8AC3E}">
        <p14:creationId xmlns:p14="http://schemas.microsoft.com/office/powerpoint/2010/main" val="20646195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p:txBody>
          <a:bodyPr/>
          <a:lstStyle/>
          <a:p>
            <a:pPr marL="45720" indent="0">
              <a:buNone/>
            </a:pPr>
            <a:endParaRPr lang="en-GB" dirty="0"/>
          </a:p>
        </p:txBody>
      </p:sp>
      <p:sp>
        <p:nvSpPr>
          <p:cNvPr id="4" name="Title 3"/>
          <p:cNvSpPr>
            <a:spLocks noGrp="1"/>
          </p:cNvSpPr>
          <p:nvPr>
            <p:ph type="title"/>
          </p:nvPr>
        </p:nvSpPr>
        <p:spPr/>
        <p:txBody>
          <a:bodyPr/>
          <a:lstStyle/>
          <a:p>
            <a:r>
              <a:rPr lang="en-GB" dirty="0" err="1"/>
              <a:t>Panopticism</a:t>
            </a:r>
            <a:r>
              <a:rPr lang="en-GB" dirty="0"/>
              <a:t> and disciplinary society</a:t>
            </a:r>
          </a:p>
        </p:txBody>
      </p:sp>
      <p:sp>
        <p:nvSpPr>
          <p:cNvPr id="5" name="Content Placeholder 4"/>
          <p:cNvSpPr>
            <a:spLocks noGrp="1"/>
          </p:cNvSpPr>
          <p:nvPr>
            <p:ph sz="half" idx="1"/>
          </p:nvPr>
        </p:nvSpPr>
        <p:spPr/>
        <p:txBody>
          <a:bodyPr/>
          <a:lstStyle/>
          <a:p>
            <a:endParaRPr lang="en-GB"/>
          </a:p>
        </p:txBody>
      </p:sp>
      <p:pic>
        <p:nvPicPr>
          <p:cNvPr id="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968" t="30819" r="11789" b="8836"/>
          <a:stretch/>
        </p:blipFill>
        <p:spPr bwMode="auto">
          <a:xfrm>
            <a:off x="0" y="1466193"/>
            <a:ext cx="12184772" cy="4966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25436" r="47297" b="19860"/>
          <a:stretch/>
        </p:blipFill>
        <p:spPr bwMode="auto">
          <a:xfrm>
            <a:off x="-1" y="2963917"/>
            <a:ext cx="3491511" cy="2995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Oval 10"/>
          <p:cNvSpPr/>
          <p:nvPr/>
        </p:nvSpPr>
        <p:spPr>
          <a:xfrm>
            <a:off x="3137338" y="5691352"/>
            <a:ext cx="8135007" cy="96169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170013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886</TotalTime>
  <Words>3179</Words>
  <Application>Microsoft Office PowerPoint</Application>
  <PresentationFormat>Widescreen</PresentationFormat>
  <Paragraphs>202</Paragraphs>
  <Slides>18</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18</vt:i4>
      </vt:variant>
    </vt:vector>
  </HeadingPairs>
  <TitlesOfParts>
    <vt:vector size="25" baseType="lpstr">
      <vt:lpstr>Arial</vt:lpstr>
      <vt:lpstr>Calibri</vt:lpstr>
      <vt:lpstr>Franklin Gothic Medium</vt:lpstr>
      <vt:lpstr>Wingdings</vt:lpstr>
      <vt:lpstr>Wingdings 2</vt:lpstr>
      <vt:lpstr>Grid</vt:lpstr>
      <vt:lpstr>1_Grid</vt:lpstr>
      <vt:lpstr>AHHI6013 Week 7 ‘That Het’rogeneous Thing’: Immigration in British Politics, Society and Culture Lecture 1: immigration and state control – Contemporary issues  </vt:lpstr>
      <vt:lpstr>Week 7 Lectures – key themes</vt:lpstr>
      <vt:lpstr>FRIDAY LECTURE</vt:lpstr>
      <vt:lpstr>PowerPoint Presentation</vt:lpstr>
      <vt:lpstr>Migration and British politics, AUTUMN 2017</vt:lpstr>
      <vt:lpstr>Migration and British politics 2016</vt:lpstr>
      <vt:lpstr>PowerPoint Presentation</vt:lpstr>
      <vt:lpstr>Migration and British politics 2015</vt:lpstr>
      <vt:lpstr>EU REFERENDUM</vt:lpstr>
      <vt:lpstr>EU REFERENDUM</vt:lpstr>
      <vt:lpstr>EU REFERENDUM</vt:lpstr>
      <vt:lpstr>Universities and immigration-related issues</vt:lpstr>
      <vt:lpstr>Universities and immigration-related issues</vt:lpstr>
      <vt:lpstr>Universities and immigration-related issues</vt:lpstr>
      <vt:lpstr>Universities and immigration-related issues</vt:lpstr>
      <vt:lpstr>Universities and immigration-related issues</vt:lpstr>
      <vt:lpstr>Panopticism and disciplinary society</vt:lpstr>
      <vt:lpstr>Panopticism and disciplinary society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AHHI6013 Week 6 ‘That Het’rogeneous Thing’: Immigration in British Politics, Society and Culture Lecture 1: immigration and state control</dc:title>
  <dc:creator>Alexander Scott</dc:creator>
  <cp:lastModifiedBy>Alexander Scott</cp:lastModifiedBy>
  <cp:revision>70</cp:revision>
  <cp:lastPrinted>2017-11-14T12:48:55Z</cp:lastPrinted>
  <dcterms:created xsi:type="dcterms:W3CDTF">2016-11-07T14:44:39Z</dcterms:created>
  <dcterms:modified xsi:type="dcterms:W3CDTF">2017-11-14T13:56:48Z</dcterms:modified>
</cp:coreProperties>
</file>