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65" r:id="rId1"/>
  </p:sldMasterIdLst>
  <p:notesMasterIdLst>
    <p:notesMasterId r:id="rId16"/>
  </p:notesMasterIdLst>
  <p:sldIdLst>
    <p:sldId id="258" r:id="rId2"/>
    <p:sldId id="270" r:id="rId3"/>
    <p:sldId id="271" r:id="rId4"/>
    <p:sldId id="276" r:id="rId5"/>
    <p:sldId id="277" r:id="rId6"/>
    <p:sldId id="278" r:id="rId7"/>
    <p:sldId id="279" r:id="rId8"/>
    <p:sldId id="280" r:id="rId9"/>
    <p:sldId id="283" r:id="rId10"/>
    <p:sldId id="284" r:id="rId11"/>
    <p:sldId id="285" r:id="rId12"/>
    <p:sldId id="291" r:id="rId13"/>
    <p:sldId id="292"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1" autoAdjust="0"/>
    <p:restoredTop sz="85696" autoAdjust="0"/>
  </p:normalViewPr>
  <p:slideViewPr>
    <p:cSldViewPr snapToGrid="0">
      <p:cViewPr varScale="1">
        <p:scale>
          <a:sx n="73" d="100"/>
          <a:sy n="73" d="100"/>
        </p:scale>
        <p:origin x="72" y="181"/>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2/24/2024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591383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a:t>
            </a:fld>
            <a:endParaRPr lang="en-US"/>
          </a:p>
        </p:txBody>
      </p:sp>
    </p:spTree>
    <p:extLst>
      <p:ext uri="{BB962C8B-B14F-4D97-AF65-F5344CB8AC3E}">
        <p14:creationId xmlns:p14="http://schemas.microsoft.com/office/powerpoint/2010/main" val="1430762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a:t>
            </a:fld>
            <a:endParaRPr lang="en-US"/>
          </a:p>
        </p:txBody>
      </p:sp>
    </p:spTree>
    <p:extLst>
      <p:ext uri="{BB962C8B-B14F-4D97-AF65-F5344CB8AC3E}">
        <p14:creationId xmlns:p14="http://schemas.microsoft.com/office/powerpoint/2010/main" val="4131384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3</a:t>
            </a:fld>
            <a:endParaRPr lang="en-US"/>
          </a:p>
        </p:txBody>
      </p:sp>
    </p:spTree>
    <p:extLst>
      <p:ext uri="{BB962C8B-B14F-4D97-AF65-F5344CB8AC3E}">
        <p14:creationId xmlns:p14="http://schemas.microsoft.com/office/powerpoint/2010/main" val="32772171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0746DE6-3336-457D-A091-FA20AC1C536E}" type="slidenum">
              <a:rPr lang="en-US" smtClean="0"/>
              <a:t>4</a:t>
            </a:fld>
            <a:endParaRPr lang="en-US"/>
          </a:p>
        </p:txBody>
      </p:sp>
      <p:sp>
        <p:nvSpPr>
          <p:cNvPr id="6" name="Notes Placeholder 5">
            <a:extLst>
              <a:ext uri="{FF2B5EF4-FFF2-40B4-BE49-F238E27FC236}">
                <a16:creationId xmlns:a16="http://schemas.microsoft.com/office/drawing/2014/main" id="{70E1F9BB-A3B0-69E1-534C-FF3B2E4CD5A7}"/>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8336775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court’s decision making process </a:t>
            </a:r>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21197295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6</a:t>
            </a:fld>
            <a:endParaRPr lang="en-US"/>
          </a:p>
        </p:txBody>
      </p:sp>
    </p:spTree>
    <p:extLst>
      <p:ext uri="{BB962C8B-B14F-4D97-AF65-F5344CB8AC3E}">
        <p14:creationId xmlns:p14="http://schemas.microsoft.com/office/powerpoint/2010/main" val="4559897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63ED1-A44E-3467-13AD-218DF44BEA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44B537-67AE-6238-1220-93B48F4FCE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6F450D-47F9-4A67-F7CB-6CB6466C84FB}"/>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5" name="Footer Placeholder 4">
            <a:extLst>
              <a:ext uri="{FF2B5EF4-FFF2-40B4-BE49-F238E27FC236}">
                <a16:creationId xmlns:a16="http://schemas.microsoft.com/office/drawing/2014/main" id="{1197C5BB-BD04-D065-06A5-FA5581C994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B74FB9-E4B2-F109-F3B5-BF6B2C5AB114}"/>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106907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E2450-C39C-EC28-54C3-D8F2CB3A20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ABB264-9DA6-E7BD-50F9-EDA0BBC9D7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881F32-30F2-FDB4-152A-4AFA16A77AF1}"/>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5" name="Footer Placeholder 4">
            <a:extLst>
              <a:ext uri="{FF2B5EF4-FFF2-40B4-BE49-F238E27FC236}">
                <a16:creationId xmlns:a16="http://schemas.microsoft.com/office/drawing/2014/main" id="{ED7E0DB6-5292-EA6A-7E6E-CB8602E4E8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E94E5E-3ADA-2EAD-9530-0C04B91C3210}"/>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831002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F162A-77F1-9EC7-1021-68255FF02A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C18279-B66E-BC91-0FB0-D3838D10A9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56FD45-D4E5-D248-1DE2-D4CF89B21477}"/>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5" name="Footer Placeholder 4">
            <a:extLst>
              <a:ext uri="{FF2B5EF4-FFF2-40B4-BE49-F238E27FC236}">
                <a16:creationId xmlns:a16="http://schemas.microsoft.com/office/drawing/2014/main" id="{43181D6A-AD6A-B63A-7681-E565CAB12B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1CA0ED-EB0F-0C7C-FCDA-9BBC1F842E76}"/>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005832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61E21-EBCF-77B1-855A-8BC75C2417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6280D2-BD50-839C-3318-71B649F90B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84627C-3159-4181-6490-82CBBE4BE9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CA47FF-C62D-237C-6229-EBBF50A8869B}"/>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6" name="Footer Placeholder 5">
            <a:extLst>
              <a:ext uri="{FF2B5EF4-FFF2-40B4-BE49-F238E27FC236}">
                <a16:creationId xmlns:a16="http://schemas.microsoft.com/office/drawing/2014/main" id="{461181FE-FAEB-373D-DC75-D51E5FC99A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DD7B4-1C1E-7961-1E4C-A4941BE02C38}"/>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689959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5085E-F6D8-F658-9D1E-C51DF756CB4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1E5F9D-EEBC-3392-87A2-B8D0A39FE0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FAEA03-57A6-4817-0D8D-4BEA8DC7ED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A4E9E4-B353-7948-E6F7-EC23264BFB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73D8AD-6FB4-DA1F-18AF-6246944202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3A75E2-45EC-4EEF-2E44-39F504523ACB}"/>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8" name="Footer Placeholder 7">
            <a:extLst>
              <a:ext uri="{FF2B5EF4-FFF2-40B4-BE49-F238E27FC236}">
                <a16:creationId xmlns:a16="http://schemas.microsoft.com/office/drawing/2014/main" id="{475724CA-E3E9-709B-12AB-AD01E6DB770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72F7C6-6C3D-0472-59B7-F640E55B030D}"/>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109800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65834-5686-481F-BAE6-C9CF5EF131C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B1EC7C-F415-B18F-16F2-29D107CAE78C}"/>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4" name="Footer Placeholder 3">
            <a:extLst>
              <a:ext uri="{FF2B5EF4-FFF2-40B4-BE49-F238E27FC236}">
                <a16:creationId xmlns:a16="http://schemas.microsoft.com/office/drawing/2014/main" id="{EF446284-DFA7-F01A-5B77-7F42088E65D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ABDC43-B624-CF93-F844-A1225B1A93F0}"/>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112464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06C318-02E5-EF7F-7BE0-7704F2A9A6E6}"/>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3" name="Footer Placeholder 2">
            <a:extLst>
              <a:ext uri="{FF2B5EF4-FFF2-40B4-BE49-F238E27FC236}">
                <a16:creationId xmlns:a16="http://schemas.microsoft.com/office/drawing/2014/main" id="{41A67B36-7DD0-E217-CAF1-8A1F51DD49B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E0A4C21-E835-D9F5-06F7-655FB6FF302F}"/>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403545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0D26-3C73-B1F5-FF39-D27BE75E53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9B1BA0-2BFF-E189-76B6-2766EB4571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79147A-20BC-503F-FE8C-0554FA3E21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0691B9-C209-72AA-C15F-8E25DDDDE5DE}"/>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6" name="Footer Placeholder 5">
            <a:extLst>
              <a:ext uri="{FF2B5EF4-FFF2-40B4-BE49-F238E27FC236}">
                <a16:creationId xmlns:a16="http://schemas.microsoft.com/office/drawing/2014/main" id="{57B375DE-5384-D97A-B618-1761FEEFB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5F10470-D4C7-FD16-F603-A48E2E408C01}"/>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2735690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3C8C5-303D-1746-8C53-B6BD919722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829B1B-4851-5F08-40EC-398785983A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BB89798-D15B-9E7D-DBB9-690C517B4B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06ADE1-3616-96C8-BA6C-A56202666B57}"/>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6" name="Footer Placeholder 5">
            <a:extLst>
              <a:ext uri="{FF2B5EF4-FFF2-40B4-BE49-F238E27FC236}">
                <a16:creationId xmlns:a16="http://schemas.microsoft.com/office/drawing/2014/main" id="{78875B0E-F087-15B5-C96E-B84359F7A5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DAEF82-3A45-0F35-BFC1-A69592A3D5DF}"/>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798933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0DCCE-686A-7F6F-CAFD-EB1FBEE831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81F078-0F53-ED05-18B8-E3493253CF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D2AC71-414A-78A5-995E-2C0130D5187F}"/>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5" name="Footer Placeholder 4">
            <a:extLst>
              <a:ext uri="{FF2B5EF4-FFF2-40B4-BE49-F238E27FC236}">
                <a16:creationId xmlns:a16="http://schemas.microsoft.com/office/drawing/2014/main" id="{9DA40251-46D3-0BF1-0372-6B17D67BC9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8340BC-E179-A40A-1CB1-71782D724658}"/>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991242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D35689-48AB-F923-103D-2A853FFF54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E74F72-043C-7EC8-62BB-EA9D28B1F46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358481-014A-1CF8-750D-9102BCA70777}"/>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5" name="Footer Placeholder 4">
            <a:extLst>
              <a:ext uri="{FF2B5EF4-FFF2-40B4-BE49-F238E27FC236}">
                <a16:creationId xmlns:a16="http://schemas.microsoft.com/office/drawing/2014/main" id="{8428502D-2B7D-44F8-856B-3E1F527D29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DFF8E6-E066-544D-25E5-6711253A3920}"/>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544654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01FAE0-4F46-7772-94C5-D057C79A6D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2F6CC7-FBDD-964D-BD95-0422DCEF1C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987C49-A710-A400-6F33-8F9AD92489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12D574-25AB-4ED9-A06D-4279CBFE7127}" type="datetimeFigureOut">
              <a:rPr lang="en-US" smtClean="0"/>
              <a:t>2/24/2024</a:t>
            </a:fld>
            <a:endParaRPr lang="en-US"/>
          </a:p>
        </p:txBody>
      </p:sp>
      <p:sp>
        <p:nvSpPr>
          <p:cNvPr id="5" name="Footer Placeholder 4">
            <a:extLst>
              <a:ext uri="{FF2B5EF4-FFF2-40B4-BE49-F238E27FC236}">
                <a16:creationId xmlns:a16="http://schemas.microsoft.com/office/drawing/2014/main" id="{8AAB134B-07AA-9FD3-2718-717C7657F2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58EA05F-9B3C-26F3-EFE6-463287E696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FBE95E-9360-4856-B5BA-33A9034977AE}" type="slidenum">
              <a:rPr lang="en-US" smtClean="0"/>
              <a:t>‹#›</a:t>
            </a:fld>
            <a:endParaRPr lang="en-US"/>
          </a:p>
        </p:txBody>
      </p:sp>
    </p:spTree>
    <p:extLst>
      <p:ext uri="{BB962C8B-B14F-4D97-AF65-F5344CB8AC3E}">
        <p14:creationId xmlns:p14="http://schemas.microsoft.com/office/powerpoint/2010/main" val="1208160934"/>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legislation.gov.uk/ukpga/1976/63/section/5"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justice.gov.uk/courts/procedure-rules/criminal/docs/2015/crim-proc-rules-2015-part-14.pdf" TargetMode="External"/><Relationship Id="rId4" Type="http://schemas.openxmlformats.org/officeDocument/2006/relationships/hyperlink" Target="https://www.legislation.gov.uk/ukpga/1981/54/section/81"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charged-crime/bail" TargetMode="External"/><Relationship Id="rId2" Type="http://schemas.openxmlformats.org/officeDocument/2006/relationships/hyperlink" Target="https://www.cps.gov.uk/legal-guidance/bai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26925" y="790943"/>
            <a:ext cx="4565372" cy="2595722"/>
          </a:xfrm>
        </p:spPr>
        <p:txBody>
          <a:bodyPr>
            <a:normAutofit/>
          </a:bodyPr>
          <a:lstStyle/>
          <a:p>
            <a:pPr>
              <a:lnSpc>
                <a:spcPct val="90000"/>
              </a:lnSpc>
            </a:pPr>
            <a:r>
              <a:rPr lang="en-US" dirty="0"/>
              <a:t>Criminal Litigation</a:t>
            </a:r>
          </a:p>
        </p:txBody>
      </p:sp>
      <p:sp>
        <p:nvSpPr>
          <p:cNvPr id="3" name="Content Placeholder 2"/>
          <p:cNvSpPr>
            <a:spLocks noGrp="1"/>
          </p:cNvSpPr>
          <p:nvPr>
            <p:ph type="subTitle" idx="1"/>
          </p:nvPr>
        </p:nvSpPr>
        <p:spPr>
          <a:xfrm>
            <a:off x="7346417" y="3712776"/>
            <a:ext cx="3745879" cy="1933463"/>
          </a:xfrm>
        </p:spPr>
        <p:txBody>
          <a:bodyPr>
            <a:normAutofit fontScale="92500"/>
          </a:bodyPr>
          <a:lstStyle/>
          <a:p>
            <a:r>
              <a:rPr lang="en-GB" sz="3600" b="1" dirty="0"/>
              <a:t>Week 5</a:t>
            </a:r>
          </a:p>
          <a:p>
            <a:r>
              <a:rPr lang="en-GB" sz="6000" b="1" dirty="0"/>
              <a:t>Bail-  Part 2</a:t>
            </a:r>
            <a:endParaRPr sz="6000" b="1" dirty="0"/>
          </a:p>
        </p:txBody>
      </p:sp>
      <p:pic>
        <p:nvPicPr>
          <p:cNvPr id="4" name="Picture 3" descr="Royal Courts of Justice, Londo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6518" y="1505607"/>
            <a:ext cx="5017842" cy="3763381"/>
          </a:xfrm>
          <a:prstGeom prst="rect">
            <a:avLst/>
          </a:prstGeom>
        </p:spPr>
      </p:pic>
    </p:spTree>
    <p:extLst>
      <p:ext uri="{BB962C8B-B14F-4D97-AF65-F5344CB8AC3E}">
        <p14:creationId xmlns:p14="http://schemas.microsoft.com/office/powerpoint/2010/main" val="1511520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721EB-B203-4790-B37F-E3AB1D171BBE}"/>
              </a:ext>
            </a:extLst>
          </p:cNvPr>
          <p:cNvSpPr>
            <a:spLocks noGrp="1"/>
          </p:cNvSpPr>
          <p:nvPr>
            <p:ph type="title"/>
          </p:nvPr>
        </p:nvSpPr>
        <p:spPr/>
        <p:txBody>
          <a:bodyPr/>
          <a:lstStyle/>
          <a:p>
            <a:r>
              <a:rPr lang="en-GB" b="1" dirty="0"/>
              <a:t>Bail procedure</a:t>
            </a:r>
          </a:p>
        </p:txBody>
      </p:sp>
      <p:sp>
        <p:nvSpPr>
          <p:cNvPr id="3" name="Content Placeholder 2">
            <a:extLst>
              <a:ext uri="{FF2B5EF4-FFF2-40B4-BE49-F238E27FC236}">
                <a16:creationId xmlns:a16="http://schemas.microsoft.com/office/drawing/2014/main" id="{23C6A5B8-2D8D-4D45-855B-2D40BFCED6E0}"/>
              </a:ext>
            </a:extLst>
          </p:cNvPr>
          <p:cNvSpPr>
            <a:spLocks noGrp="1"/>
          </p:cNvSpPr>
          <p:nvPr>
            <p:ph idx="1"/>
          </p:nvPr>
        </p:nvSpPr>
        <p:spPr/>
        <p:txBody>
          <a:bodyPr>
            <a:normAutofit lnSpcReduction="10000"/>
          </a:bodyPr>
          <a:lstStyle/>
          <a:p>
            <a:r>
              <a:rPr lang="en-GB" altLang="en-US" dirty="0"/>
              <a:t>Most common ground  for opposing bail –  Prosecution has substantial reason to believe D will abscond, commit further offences, interfere with witnesses (para 2(1))</a:t>
            </a:r>
          </a:p>
          <a:p>
            <a:r>
              <a:rPr lang="en-GB" altLang="en-US" dirty="0"/>
              <a:t>Submissions made by Prosecution and then Defence</a:t>
            </a:r>
          </a:p>
          <a:p>
            <a:r>
              <a:rPr lang="en-US" altLang="en-US" dirty="0" err="1"/>
              <a:t>Defence</a:t>
            </a:r>
            <a:r>
              <a:rPr lang="en-US" altLang="en-US" dirty="0"/>
              <a:t> may offer conditions</a:t>
            </a:r>
          </a:p>
          <a:p>
            <a:r>
              <a:rPr lang="en-GB" altLang="en-US" dirty="0"/>
              <a:t>The reasons for withholding bail or imposing conditions must be stated in open court – </a:t>
            </a:r>
            <a:r>
              <a:rPr lang="en-GB" altLang="en-US" u="sng" dirty="0">
                <a:hlinkClick r:id="rId3"/>
              </a:rPr>
              <a:t>s5 BA</a:t>
            </a:r>
            <a:endParaRPr lang="en-GB" altLang="en-US" dirty="0"/>
          </a:p>
          <a:p>
            <a:r>
              <a:rPr lang="en-GB" altLang="en-US" dirty="0"/>
              <a:t>A notice should be given to the D</a:t>
            </a:r>
          </a:p>
          <a:p>
            <a:r>
              <a:rPr lang="en-GB" altLang="en-US" dirty="0"/>
              <a:t>Thereafter there is a duty on the court to consider bail at each hearing </a:t>
            </a:r>
          </a:p>
          <a:p>
            <a:endParaRPr lang="en-GB" altLang="en-US" dirty="0"/>
          </a:p>
          <a:p>
            <a:endParaRPr lang="en-US" altLang="en-US" dirty="0"/>
          </a:p>
          <a:p>
            <a:endParaRPr lang="en-GB" dirty="0"/>
          </a:p>
        </p:txBody>
      </p:sp>
    </p:spTree>
    <p:extLst>
      <p:ext uri="{BB962C8B-B14F-4D97-AF65-F5344CB8AC3E}">
        <p14:creationId xmlns:p14="http://schemas.microsoft.com/office/powerpoint/2010/main" val="12369044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 hand holding a pen and shading circles on a sheet">
            <a:extLst>
              <a:ext uri="{FF2B5EF4-FFF2-40B4-BE49-F238E27FC236}">
                <a16:creationId xmlns:a16="http://schemas.microsoft.com/office/drawing/2014/main" id="{CFB682A5-0745-7B18-32CF-5978F4A523C3}"/>
              </a:ext>
            </a:extLst>
          </p:cNvPr>
          <p:cNvPicPr>
            <a:picLocks noChangeAspect="1"/>
          </p:cNvPicPr>
          <p:nvPr/>
        </p:nvPicPr>
        <p:blipFill rotWithShape="1">
          <a:blip r:embed="rId3">
            <a:duotone>
              <a:schemeClr val="bg2">
                <a:shade val="45000"/>
                <a:satMod val="135000"/>
              </a:schemeClr>
              <a:prstClr val="white"/>
            </a:duotone>
            <a:alphaModFix amt="25000"/>
          </a:blip>
          <a:srcRect b="3434"/>
          <a:stretch/>
        </p:blipFill>
        <p:spPr>
          <a:xfrm>
            <a:off x="-350500" y="-434330"/>
            <a:ext cx="12191980" cy="6857990"/>
          </a:xfrm>
          <a:prstGeom prst="rect">
            <a:avLst/>
          </a:prstGeom>
        </p:spPr>
      </p:pic>
      <p:sp>
        <p:nvSpPr>
          <p:cNvPr id="2" name="Title 1">
            <a:extLst>
              <a:ext uri="{FF2B5EF4-FFF2-40B4-BE49-F238E27FC236}">
                <a16:creationId xmlns:a16="http://schemas.microsoft.com/office/drawing/2014/main" id="{6202EDFF-05E1-4712-A764-C92016353F4B}"/>
              </a:ext>
            </a:extLst>
          </p:cNvPr>
          <p:cNvSpPr>
            <a:spLocks noGrp="1"/>
          </p:cNvSpPr>
          <p:nvPr>
            <p:ph type="title"/>
          </p:nvPr>
        </p:nvSpPr>
        <p:spPr>
          <a:xfrm>
            <a:off x="838200" y="365125"/>
            <a:ext cx="10515600" cy="922655"/>
          </a:xfrm>
        </p:spPr>
        <p:txBody>
          <a:bodyPr>
            <a:normAutofit/>
          </a:bodyPr>
          <a:lstStyle/>
          <a:p>
            <a:r>
              <a:rPr lang="en-GB" b="1" dirty="0"/>
              <a:t>Refusal of bail</a:t>
            </a:r>
          </a:p>
        </p:txBody>
      </p:sp>
      <p:sp>
        <p:nvSpPr>
          <p:cNvPr id="3" name="Content Placeholder 2">
            <a:extLst>
              <a:ext uri="{FF2B5EF4-FFF2-40B4-BE49-F238E27FC236}">
                <a16:creationId xmlns:a16="http://schemas.microsoft.com/office/drawing/2014/main" id="{BDF4E24D-1D2E-4CFD-B7DF-6732D276E31E}"/>
              </a:ext>
            </a:extLst>
          </p:cNvPr>
          <p:cNvSpPr>
            <a:spLocks noGrp="1"/>
          </p:cNvSpPr>
          <p:nvPr>
            <p:ph idx="1"/>
          </p:nvPr>
        </p:nvSpPr>
        <p:spPr>
          <a:xfrm>
            <a:off x="556260" y="1459864"/>
            <a:ext cx="11094720" cy="4963795"/>
          </a:xfrm>
        </p:spPr>
        <p:txBody>
          <a:bodyPr>
            <a:normAutofit/>
          </a:bodyPr>
          <a:lstStyle/>
          <a:p>
            <a:pPr>
              <a:buFontTx/>
              <a:buNone/>
            </a:pPr>
            <a:r>
              <a:rPr lang="en-GB" altLang="en-US" dirty="0"/>
              <a:t>Possible further applications by D having been refused bail</a:t>
            </a:r>
          </a:p>
          <a:p>
            <a:pPr lvl="1"/>
            <a:r>
              <a:rPr lang="en-GB" altLang="en-US" sz="2800" dirty="0"/>
              <a:t>To magistrates’ court – one only on the </a:t>
            </a:r>
            <a:r>
              <a:rPr lang="en-GB" altLang="en-US" sz="2800" u="sng" dirty="0"/>
              <a:t>same</a:t>
            </a:r>
            <a:r>
              <a:rPr lang="en-GB" altLang="en-US" sz="2800" dirty="0"/>
              <a:t> facts, </a:t>
            </a:r>
            <a:r>
              <a:rPr lang="en-GB" altLang="en-US" sz="2800" b="1" dirty="0"/>
              <a:t>at the first next hearing</a:t>
            </a:r>
            <a:r>
              <a:rPr lang="en-GB" altLang="en-US" sz="2800" dirty="0"/>
              <a:t>, otherwise change in circumstances required (</a:t>
            </a:r>
            <a:r>
              <a:rPr lang="en-GB" altLang="en-US" sz="2800" dirty="0" err="1"/>
              <a:t>BA,Sch</a:t>
            </a:r>
            <a:r>
              <a:rPr lang="en-GB" altLang="en-US" sz="2800" dirty="0"/>
              <a:t> 1,Pt IIA). </a:t>
            </a:r>
          </a:p>
          <a:p>
            <a:pPr marL="342900" lvl="1" indent="-342900">
              <a:buNone/>
            </a:pPr>
            <a:r>
              <a:rPr lang="en-GB" altLang="en-US" sz="2800" dirty="0"/>
              <a:t>If Magistrates remand in custody after hearing a full bail application, a “full argument certificate” must be issued (BA s6A). Or</a:t>
            </a:r>
          </a:p>
          <a:p>
            <a:pPr marL="742950" lvl="2" indent="-342900"/>
            <a:r>
              <a:rPr lang="en-GB" altLang="en-US" sz="2800" dirty="0"/>
              <a:t>To Crown Court – on 24 hours notice, before judge in chambers – </a:t>
            </a:r>
            <a:r>
              <a:rPr lang="en-GB" altLang="en-US" sz="2800" u="sng" dirty="0">
                <a:hlinkClick r:id="rId4"/>
              </a:rPr>
              <a:t>s81 Senior Courts Act 1981</a:t>
            </a:r>
            <a:r>
              <a:rPr lang="en-GB" altLang="en-US" sz="2800" u="sng" dirty="0"/>
              <a:t>/</a:t>
            </a:r>
            <a:r>
              <a:rPr lang="en-GB" altLang="en-US" sz="2800" u="sng" dirty="0" err="1">
                <a:hlinkClick r:id="rId5"/>
              </a:rPr>
              <a:t>CrPR</a:t>
            </a:r>
            <a:r>
              <a:rPr lang="en-GB" altLang="en-US" sz="2800" u="sng" dirty="0">
                <a:hlinkClick r:id="rId5"/>
              </a:rPr>
              <a:t> 14.8</a:t>
            </a:r>
            <a:endParaRPr lang="en-GB" altLang="en-US" sz="2800" u="sng" dirty="0"/>
          </a:p>
          <a:p>
            <a:pPr marL="742950" lvl="2" indent="-342900"/>
            <a:r>
              <a:rPr lang="en-GB" altLang="en-US" sz="2800" dirty="0"/>
              <a:t>Heard within 48 hours</a:t>
            </a:r>
          </a:p>
          <a:p>
            <a:pPr marL="742950" lvl="2" indent="-342900"/>
            <a:r>
              <a:rPr lang="en-GB" altLang="en-US" sz="2800" dirty="0"/>
              <a:t>Complete rehearing</a:t>
            </a:r>
          </a:p>
          <a:p>
            <a:pPr marL="742950" lvl="2" indent="-342900"/>
            <a:r>
              <a:rPr lang="en-GB" altLang="en-US" sz="2800" dirty="0"/>
              <a:t>Cost covered by existing Representation Order</a:t>
            </a:r>
          </a:p>
          <a:p>
            <a:pPr lvl="1"/>
            <a:endParaRPr lang="en-GB" altLang="en-US" dirty="0"/>
          </a:p>
          <a:p>
            <a:endParaRPr lang="en-GB" dirty="0"/>
          </a:p>
        </p:txBody>
      </p:sp>
    </p:spTree>
    <p:extLst>
      <p:ext uri="{BB962C8B-B14F-4D97-AF65-F5344CB8AC3E}">
        <p14:creationId xmlns:p14="http://schemas.microsoft.com/office/powerpoint/2010/main" val="4108492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360DC-9C1E-A891-DD00-469C3D57D82D}"/>
              </a:ext>
            </a:extLst>
          </p:cNvPr>
          <p:cNvSpPr>
            <a:spLocks noGrp="1"/>
          </p:cNvSpPr>
          <p:nvPr>
            <p:ph type="title"/>
          </p:nvPr>
        </p:nvSpPr>
        <p:spPr>
          <a:xfrm>
            <a:off x="990602" y="213360"/>
            <a:ext cx="8596668" cy="1320800"/>
          </a:xfrm>
        </p:spPr>
        <p:txBody>
          <a:bodyPr>
            <a:normAutofit/>
          </a:bodyPr>
          <a:lstStyle/>
          <a:p>
            <a:r>
              <a:rPr lang="en-GB" b="1" dirty="0"/>
              <a:t>D’s failure to surrender to bail</a:t>
            </a:r>
          </a:p>
        </p:txBody>
      </p:sp>
      <p:sp>
        <p:nvSpPr>
          <p:cNvPr id="3" name="Content Placeholder 2">
            <a:extLst>
              <a:ext uri="{FF2B5EF4-FFF2-40B4-BE49-F238E27FC236}">
                <a16:creationId xmlns:a16="http://schemas.microsoft.com/office/drawing/2014/main" id="{717296F1-14F5-733E-D649-3397B41743C7}"/>
              </a:ext>
            </a:extLst>
          </p:cNvPr>
          <p:cNvSpPr>
            <a:spLocks noGrp="1"/>
          </p:cNvSpPr>
          <p:nvPr>
            <p:ph idx="1"/>
          </p:nvPr>
        </p:nvSpPr>
        <p:spPr>
          <a:xfrm>
            <a:off x="662942" y="1406209"/>
            <a:ext cx="10599418" cy="5108891"/>
          </a:xfrm>
        </p:spPr>
        <p:txBody>
          <a:bodyPr>
            <a:normAutofit fontScale="85000" lnSpcReduction="20000"/>
          </a:bodyPr>
          <a:lstStyle/>
          <a:p>
            <a:r>
              <a:rPr lang="en-GB" sz="3800" b="0" i="0" dirty="0">
                <a:effectLst/>
              </a:rPr>
              <a:t>Under </a:t>
            </a:r>
            <a:r>
              <a:rPr lang="en-GB" sz="3800" b="1" i="0" dirty="0">
                <a:effectLst/>
              </a:rPr>
              <a:t>s6(1) BA 1976</a:t>
            </a:r>
            <a:r>
              <a:rPr lang="en-GB" sz="3800" b="0" i="0" dirty="0">
                <a:effectLst/>
              </a:rPr>
              <a:t> it is an offence for a defendant to fail to surrender to bail (i.e. not to turn up at the place and time stated). </a:t>
            </a:r>
          </a:p>
          <a:p>
            <a:r>
              <a:rPr lang="en-GB" sz="3800" b="0" i="0" dirty="0">
                <a:effectLst/>
              </a:rPr>
              <a:t>If the defendant fails to surrender to bail (also called “absconding”), the court can issue a warrant for their arrest. </a:t>
            </a:r>
          </a:p>
          <a:p>
            <a:r>
              <a:rPr lang="en-GB" sz="3800" b="0" i="0" dirty="0">
                <a:effectLst/>
              </a:rPr>
              <a:t>When the defendant is arrested on that warrant or surrenders to the court, they can be charged with an offence of failing to surrender to bail. </a:t>
            </a:r>
          </a:p>
          <a:p>
            <a:r>
              <a:rPr lang="en-GB" sz="3800" b="0" i="0" dirty="0">
                <a:effectLst/>
              </a:rPr>
              <a:t>They can have a defence to this offence if they have a reasonable excuse for failing to surrender to bail, such as they were ill on the day set for them to attend. The person bailed would have to satisfy the court about this reasonable excuse.</a:t>
            </a:r>
          </a:p>
          <a:p>
            <a:endParaRPr lang="en-GB" dirty="0"/>
          </a:p>
        </p:txBody>
      </p:sp>
    </p:spTree>
    <p:extLst>
      <p:ext uri="{BB962C8B-B14F-4D97-AF65-F5344CB8AC3E}">
        <p14:creationId xmlns:p14="http://schemas.microsoft.com/office/powerpoint/2010/main" val="3044401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06BB2-492E-E7A7-AAA7-E9AE77B87644}"/>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9D697BD4-DC50-42C7-C4C0-11CEBCC69C68}"/>
              </a:ext>
            </a:extLst>
          </p:cNvPr>
          <p:cNvPicPr>
            <a:picLocks noGrp="1" noChangeAspect="1"/>
          </p:cNvPicPr>
          <p:nvPr>
            <p:ph idx="1"/>
          </p:nvPr>
        </p:nvPicPr>
        <p:blipFill>
          <a:blip r:embed="rId3"/>
          <a:stretch>
            <a:fillRect/>
          </a:stretch>
        </p:blipFill>
        <p:spPr>
          <a:xfrm>
            <a:off x="715374" y="213852"/>
            <a:ext cx="10181223" cy="6502859"/>
          </a:xfrm>
          <a:prstGeom prst="rect">
            <a:avLst/>
          </a:prstGeom>
        </p:spPr>
      </p:pic>
    </p:spTree>
    <p:extLst>
      <p:ext uri="{BB962C8B-B14F-4D97-AF65-F5344CB8AC3E}">
        <p14:creationId xmlns:p14="http://schemas.microsoft.com/office/powerpoint/2010/main" val="16122053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2A49F-6DBA-4C70-E1D8-9A3F9879E52F}"/>
              </a:ext>
            </a:extLst>
          </p:cNvPr>
          <p:cNvSpPr>
            <a:spLocks noGrp="1"/>
          </p:cNvSpPr>
          <p:nvPr>
            <p:ph type="title"/>
          </p:nvPr>
        </p:nvSpPr>
        <p:spPr>
          <a:xfrm>
            <a:off x="358140" y="220345"/>
            <a:ext cx="10515600" cy="1325563"/>
          </a:xfrm>
        </p:spPr>
        <p:txBody>
          <a:bodyPr/>
          <a:lstStyle/>
          <a:p>
            <a:r>
              <a:rPr lang="en-GB" b="1" dirty="0"/>
              <a:t>When bail is refused </a:t>
            </a:r>
          </a:p>
        </p:txBody>
      </p:sp>
      <p:sp>
        <p:nvSpPr>
          <p:cNvPr id="3" name="Content Placeholder 2">
            <a:extLst>
              <a:ext uri="{FF2B5EF4-FFF2-40B4-BE49-F238E27FC236}">
                <a16:creationId xmlns:a16="http://schemas.microsoft.com/office/drawing/2014/main" id="{080AE667-316E-4A52-76BE-F242EB9CAEFA}"/>
              </a:ext>
            </a:extLst>
          </p:cNvPr>
          <p:cNvSpPr>
            <a:spLocks noGrp="1"/>
          </p:cNvSpPr>
          <p:nvPr>
            <p:ph idx="1"/>
          </p:nvPr>
        </p:nvSpPr>
        <p:spPr>
          <a:xfrm>
            <a:off x="358140" y="1444624"/>
            <a:ext cx="11414760" cy="5093335"/>
          </a:xfrm>
        </p:spPr>
        <p:txBody>
          <a:bodyPr>
            <a:noAutofit/>
          </a:bodyPr>
          <a:lstStyle/>
          <a:p>
            <a:r>
              <a:rPr lang="en-GB" b="0" i="0" dirty="0">
                <a:solidFill>
                  <a:srgbClr val="000000"/>
                </a:solidFill>
                <a:effectLst/>
                <a:latin typeface="+mj-lt"/>
              </a:rPr>
              <a:t>If the accused is refused bail, the law prescribes the maximum period that they can be detained in custody. </a:t>
            </a:r>
          </a:p>
          <a:p>
            <a:r>
              <a:rPr lang="en-GB" b="0" i="0" dirty="0">
                <a:solidFill>
                  <a:srgbClr val="000000"/>
                </a:solidFill>
                <a:effectLst/>
                <a:latin typeface="+mj-lt"/>
              </a:rPr>
              <a:t>The general rule is that before trial, where a defendant is refused bail in the Magistrates’ Court, they can first be remanded in custody for a maximum of eight clear days. </a:t>
            </a:r>
          </a:p>
          <a:p>
            <a:r>
              <a:rPr lang="en-GB" b="1" i="0" dirty="0">
                <a:solidFill>
                  <a:srgbClr val="000000"/>
                </a:solidFill>
                <a:effectLst/>
                <a:latin typeface="+mj-lt"/>
              </a:rPr>
              <a:t>s128 Magistrates’ Court Act 1980 (MCA 1980)</a:t>
            </a:r>
            <a:r>
              <a:rPr lang="en-GB" b="0" i="0" dirty="0">
                <a:solidFill>
                  <a:srgbClr val="000000"/>
                </a:solidFill>
                <a:effectLst/>
                <a:latin typeface="+mj-lt"/>
              </a:rPr>
              <a:t> provides that, on the first or any subsequent occasion when the magistrates propose to adjourn and remand in custody prior to sending to the Crown Court or summary trial, </a:t>
            </a:r>
            <a:r>
              <a:rPr lang="en-GB" b="1" i="0" dirty="0">
                <a:solidFill>
                  <a:srgbClr val="000000"/>
                </a:solidFill>
                <a:effectLst/>
                <a:latin typeface="+mj-lt"/>
              </a:rPr>
              <a:t>if the defendant consents</a:t>
            </a:r>
            <a:r>
              <a:rPr lang="en-GB" b="0" i="0" dirty="0">
                <a:solidFill>
                  <a:srgbClr val="000000"/>
                </a:solidFill>
                <a:effectLst/>
                <a:latin typeface="+mj-lt"/>
              </a:rPr>
              <a:t> and has legal representation, they may be remanded for up to three consecutive occasions in their absence, although their case will be mentioned each week so that the magistrates may formally remand in custody again. The defendant must be produced on the fourth occasion.</a:t>
            </a:r>
            <a:endParaRPr lang="en-GB" dirty="0">
              <a:latin typeface="+mj-lt"/>
            </a:endParaRPr>
          </a:p>
        </p:txBody>
      </p:sp>
    </p:spTree>
    <p:extLst>
      <p:ext uri="{BB962C8B-B14F-4D97-AF65-F5344CB8AC3E}">
        <p14:creationId xmlns:p14="http://schemas.microsoft.com/office/powerpoint/2010/main" val="240919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6A973-5A2F-7A8D-A814-DDC907BA889B}"/>
              </a:ext>
            </a:extLst>
          </p:cNvPr>
          <p:cNvSpPr>
            <a:spLocks noGrp="1"/>
          </p:cNvSpPr>
          <p:nvPr>
            <p:ph type="title"/>
          </p:nvPr>
        </p:nvSpPr>
        <p:spPr/>
        <p:txBody>
          <a:bodyPr/>
          <a:lstStyle/>
          <a:p>
            <a:r>
              <a:rPr lang="en-GB" b="1" dirty="0"/>
              <a:t>When bail is refused ..</a:t>
            </a:r>
            <a:endParaRPr lang="en-GB" dirty="0"/>
          </a:p>
        </p:txBody>
      </p:sp>
      <p:sp>
        <p:nvSpPr>
          <p:cNvPr id="3" name="Content Placeholder 2">
            <a:extLst>
              <a:ext uri="{FF2B5EF4-FFF2-40B4-BE49-F238E27FC236}">
                <a16:creationId xmlns:a16="http://schemas.microsoft.com/office/drawing/2014/main" id="{C05C52F1-4E58-970C-9B14-89CCF6E72DD0}"/>
              </a:ext>
            </a:extLst>
          </p:cNvPr>
          <p:cNvSpPr>
            <a:spLocks noGrp="1"/>
          </p:cNvSpPr>
          <p:nvPr>
            <p:ph idx="1"/>
          </p:nvPr>
        </p:nvSpPr>
        <p:spPr>
          <a:xfrm>
            <a:off x="350520" y="1490344"/>
            <a:ext cx="11445240" cy="4879975"/>
          </a:xfrm>
        </p:spPr>
        <p:txBody>
          <a:bodyPr>
            <a:noAutofit/>
          </a:bodyPr>
          <a:lstStyle/>
          <a:p>
            <a:r>
              <a:rPr lang="en-GB" sz="3200" b="1" i="0" dirty="0">
                <a:solidFill>
                  <a:srgbClr val="000000"/>
                </a:solidFill>
                <a:effectLst/>
                <a:latin typeface="+mj-lt"/>
              </a:rPr>
              <a:t>s128A MCA 1980</a:t>
            </a:r>
            <a:r>
              <a:rPr lang="en-GB" sz="3200" b="0" i="0" dirty="0">
                <a:solidFill>
                  <a:srgbClr val="000000"/>
                </a:solidFill>
                <a:effectLst/>
                <a:latin typeface="+mj-lt"/>
              </a:rPr>
              <a:t> - if D consents or not, they can be remanded for up to 28 days if they have previously been remanded (the first 8 clear days), the case is now before the court </a:t>
            </a:r>
            <a:r>
              <a:rPr lang="en-GB" sz="3200" b="1" i="0" dirty="0">
                <a:solidFill>
                  <a:srgbClr val="000000"/>
                </a:solidFill>
                <a:effectLst/>
                <a:latin typeface="+mj-lt"/>
              </a:rPr>
              <a:t>and</a:t>
            </a:r>
            <a:r>
              <a:rPr lang="en-GB" sz="3200" b="0" i="0" dirty="0">
                <a:solidFill>
                  <a:srgbClr val="000000"/>
                </a:solidFill>
                <a:effectLst/>
                <a:latin typeface="+mj-lt"/>
              </a:rPr>
              <a:t> the court has fixed a date for the next “effective” hearing, where a further step will be made in the proceedings.</a:t>
            </a:r>
          </a:p>
          <a:p>
            <a:r>
              <a:rPr lang="en-GB" sz="3200" b="0" i="0" dirty="0">
                <a:solidFill>
                  <a:srgbClr val="000000"/>
                </a:solidFill>
                <a:effectLst/>
                <a:latin typeface="+mj-lt"/>
              </a:rPr>
              <a:t>When a court is considering exercising the power conferred by </a:t>
            </a:r>
            <a:r>
              <a:rPr lang="en-GB" sz="3200" b="1" i="0" dirty="0">
                <a:solidFill>
                  <a:srgbClr val="000000"/>
                </a:solidFill>
                <a:effectLst/>
                <a:latin typeface="+mj-lt"/>
              </a:rPr>
              <a:t>s128A MCA 1980</a:t>
            </a:r>
            <a:r>
              <a:rPr lang="en-GB" sz="3200" b="0" i="0" dirty="0">
                <a:solidFill>
                  <a:srgbClr val="000000"/>
                </a:solidFill>
                <a:effectLst/>
                <a:latin typeface="+mj-lt"/>
              </a:rPr>
              <a:t>, it must have regard to the total length of time which the accused would spend in custody if it were to exercise the power.</a:t>
            </a:r>
            <a:endParaRPr lang="en-GB" sz="3200" dirty="0">
              <a:latin typeface="+mj-lt"/>
            </a:endParaRPr>
          </a:p>
        </p:txBody>
      </p:sp>
    </p:spTree>
    <p:extLst>
      <p:ext uri="{BB962C8B-B14F-4D97-AF65-F5344CB8AC3E}">
        <p14:creationId xmlns:p14="http://schemas.microsoft.com/office/powerpoint/2010/main" val="741960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D2FF4-F438-FD04-A32A-0A2C09856693}"/>
              </a:ext>
            </a:extLst>
          </p:cNvPr>
          <p:cNvSpPr>
            <a:spLocks noGrp="1"/>
          </p:cNvSpPr>
          <p:nvPr>
            <p:ph type="title"/>
          </p:nvPr>
        </p:nvSpPr>
        <p:spPr>
          <a:xfrm>
            <a:off x="312420" y="67945"/>
            <a:ext cx="10515600" cy="1325563"/>
          </a:xfrm>
        </p:spPr>
        <p:txBody>
          <a:bodyPr/>
          <a:lstStyle/>
          <a:p>
            <a:r>
              <a:rPr lang="en-GB" b="1" dirty="0"/>
              <a:t>Reapplication and appeals </a:t>
            </a:r>
          </a:p>
        </p:txBody>
      </p:sp>
      <p:sp>
        <p:nvSpPr>
          <p:cNvPr id="3" name="Content Placeholder 2">
            <a:extLst>
              <a:ext uri="{FF2B5EF4-FFF2-40B4-BE49-F238E27FC236}">
                <a16:creationId xmlns:a16="http://schemas.microsoft.com/office/drawing/2014/main" id="{0161BB79-5039-E292-0E85-FD2624133B4A}"/>
              </a:ext>
            </a:extLst>
          </p:cNvPr>
          <p:cNvSpPr>
            <a:spLocks noGrp="1"/>
          </p:cNvSpPr>
          <p:nvPr>
            <p:ph idx="1"/>
          </p:nvPr>
        </p:nvSpPr>
        <p:spPr>
          <a:xfrm>
            <a:off x="381000" y="1536064"/>
            <a:ext cx="11376660" cy="5017135"/>
          </a:xfrm>
        </p:spPr>
        <p:txBody>
          <a:bodyPr>
            <a:normAutofit lnSpcReduction="10000"/>
          </a:bodyPr>
          <a:lstStyle/>
          <a:p>
            <a:pPr algn="just"/>
            <a:r>
              <a:rPr lang="en-GB" sz="3200" b="0" i="0" dirty="0">
                <a:solidFill>
                  <a:srgbClr val="000000"/>
                </a:solidFill>
                <a:effectLst/>
                <a:latin typeface="+mj-lt"/>
              </a:rPr>
              <a:t>The defendant generally has </a:t>
            </a:r>
            <a:r>
              <a:rPr lang="en-GB" sz="3200" b="1" i="0" u="sng" dirty="0">
                <a:solidFill>
                  <a:srgbClr val="000000"/>
                </a:solidFill>
                <a:effectLst/>
                <a:latin typeface="+mj-lt"/>
              </a:rPr>
              <a:t>two </a:t>
            </a:r>
            <a:r>
              <a:rPr lang="en-GB" sz="3200" b="1" i="1" u="sng" dirty="0">
                <a:solidFill>
                  <a:srgbClr val="000000"/>
                </a:solidFill>
                <a:effectLst/>
                <a:latin typeface="+mj-lt"/>
              </a:rPr>
              <a:t>opportunities</a:t>
            </a:r>
            <a:r>
              <a:rPr lang="en-GB" sz="3200" b="1" i="0" u="sng" dirty="0">
                <a:solidFill>
                  <a:srgbClr val="000000"/>
                </a:solidFill>
                <a:effectLst/>
                <a:latin typeface="+mj-lt"/>
              </a:rPr>
              <a:t> </a:t>
            </a:r>
            <a:r>
              <a:rPr lang="en-GB" sz="3200" b="0" i="0" dirty="0">
                <a:solidFill>
                  <a:srgbClr val="000000"/>
                </a:solidFill>
                <a:effectLst/>
                <a:latin typeface="+mj-lt"/>
              </a:rPr>
              <a:t>to apply for bail. </a:t>
            </a:r>
          </a:p>
          <a:p>
            <a:pPr algn="just"/>
            <a:r>
              <a:rPr lang="en-GB" sz="3200" b="0" i="0" dirty="0">
                <a:solidFill>
                  <a:srgbClr val="000000"/>
                </a:solidFill>
                <a:effectLst/>
                <a:latin typeface="+mj-lt"/>
              </a:rPr>
              <a:t>If bail is refused at the first hearing, an application may be made at the next hearing, and can be based on the same grounds as the first.</a:t>
            </a:r>
          </a:p>
          <a:p>
            <a:pPr algn="just"/>
            <a:r>
              <a:rPr lang="en-GB" sz="3200" b="0" i="0" dirty="0">
                <a:solidFill>
                  <a:srgbClr val="000000"/>
                </a:solidFill>
                <a:effectLst/>
                <a:latin typeface="+mj-lt"/>
              </a:rPr>
              <a:t>If a full argument is not made by the defendant at the first hearing, then that opportunity to apply for bail is lost, which means that if bail is refused at the next hearing, the two opportunities for bail are used. </a:t>
            </a:r>
          </a:p>
          <a:p>
            <a:pPr algn="just"/>
            <a:r>
              <a:rPr lang="en-GB" sz="3200" b="0" i="0" dirty="0">
                <a:solidFill>
                  <a:srgbClr val="000000"/>
                </a:solidFill>
                <a:effectLst/>
                <a:latin typeface="+mj-lt"/>
              </a:rPr>
              <a:t>Similarly, if an argument is made at the first hearing but not at the second, there is no right to a second application for bail at the third hearing.</a:t>
            </a:r>
          </a:p>
          <a:p>
            <a:endParaRPr lang="en-GB" dirty="0"/>
          </a:p>
        </p:txBody>
      </p:sp>
    </p:spTree>
    <p:extLst>
      <p:ext uri="{BB962C8B-B14F-4D97-AF65-F5344CB8AC3E}">
        <p14:creationId xmlns:p14="http://schemas.microsoft.com/office/powerpoint/2010/main" val="2477155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9827F-3E92-024C-A432-950CE4D9944D}"/>
              </a:ext>
            </a:extLst>
          </p:cNvPr>
          <p:cNvSpPr>
            <a:spLocks noGrp="1"/>
          </p:cNvSpPr>
          <p:nvPr>
            <p:ph type="title"/>
          </p:nvPr>
        </p:nvSpPr>
        <p:spPr>
          <a:xfrm>
            <a:off x="297180" y="205105"/>
            <a:ext cx="10515600" cy="1325563"/>
          </a:xfrm>
        </p:spPr>
        <p:txBody>
          <a:bodyPr/>
          <a:lstStyle/>
          <a:p>
            <a:r>
              <a:rPr lang="en-GB" b="1" dirty="0"/>
              <a:t>The defence</a:t>
            </a:r>
          </a:p>
        </p:txBody>
      </p:sp>
      <p:sp>
        <p:nvSpPr>
          <p:cNvPr id="3" name="Content Placeholder 2">
            <a:extLst>
              <a:ext uri="{FF2B5EF4-FFF2-40B4-BE49-F238E27FC236}">
                <a16:creationId xmlns:a16="http://schemas.microsoft.com/office/drawing/2014/main" id="{A70B2727-DC50-D1EC-0696-BCC99B95D52A}"/>
              </a:ext>
            </a:extLst>
          </p:cNvPr>
          <p:cNvSpPr>
            <a:spLocks noGrp="1"/>
          </p:cNvSpPr>
          <p:nvPr>
            <p:ph idx="1"/>
          </p:nvPr>
        </p:nvSpPr>
        <p:spPr>
          <a:xfrm>
            <a:off x="297180" y="1253330"/>
            <a:ext cx="11597640" cy="5330349"/>
          </a:xfrm>
        </p:spPr>
        <p:txBody>
          <a:bodyPr>
            <a:normAutofit lnSpcReduction="10000"/>
          </a:bodyPr>
          <a:lstStyle/>
          <a:p>
            <a:pPr algn="just"/>
            <a:r>
              <a:rPr lang="en-GB" sz="3000" b="0" i="0" dirty="0">
                <a:solidFill>
                  <a:srgbClr val="000000"/>
                </a:solidFill>
                <a:effectLst/>
                <a:latin typeface="+mj-lt"/>
              </a:rPr>
              <a:t>A defendant who has been refused bail (twice) can apply for bail to be reconsidered by a Crown Court Judge (</a:t>
            </a:r>
            <a:r>
              <a:rPr lang="en-GB" sz="3000" b="1" i="0" dirty="0">
                <a:solidFill>
                  <a:srgbClr val="000000"/>
                </a:solidFill>
                <a:effectLst/>
                <a:latin typeface="+mj-lt"/>
              </a:rPr>
              <a:t>s81 Senior Courts Act 1981</a:t>
            </a:r>
            <a:r>
              <a:rPr lang="en-GB" sz="3000" b="0" i="0" dirty="0">
                <a:solidFill>
                  <a:srgbClr val="000000"/>
                </a:solidFill>
                <a:effectLst/>
                <a:latin typeface="+mj-lt"/>
              </a:rPr>
              <a:t>). </a:t>
            </a:r>
          </a:p>
          <a:p>
            <a:pPr algn="just"/>
            <a:r>
              <a:rPr lang="en-GB" sz="3000" b="0" i="0" dirty="0">
                <a:solidFill>
                  <a:srgbClr val="000000"/>
                </a:solidFill>
                <a:effectLst/>
                <a:latin typeface="+mj-lt"/>
              </a:rPr>
              <a:t>Notice must be given to the CPS and a full argument certificate must have been issued by the Magistrates’ Court. </a:t>
            </a:r>
          </a:p>
          <a:p>
            <a:pPr algn="just"/>
            <a:r>
              <a:rPr lang="en-GB" sz="3000" b="0" i="0" dirty="0">
                <a:solidFill>
                  <a:srgbClr val="000000"/>
                </a:solidFill>
                <a:effectLst/>
                <a:latin typeface="+mj-lt"/>
              </a:rPr>
              <a:t>Applications are usually dealt with within 48 hours of the initial refusal, although the defendant must give 24 hours’ notice to the CPS of their intention to appeal.</a:t>
            </a:r>
          </a:p>
          <a:p>
            <a:pPr algn="just"/>
            <a:r>
              <a:rPr lang="en-GB" sz="3000" b="0" i="0" dirty="0">
                <a:solidFill>
                  <a:srgbClr val="000000"/>
                </a:solidFill>
                <a:effectLst/>
                <a:latin typeface="+mj-lt"/>
              </a:rPr>
              <a:t>There is a full re-hearing of the bail application before the Crown Court Judge. </a:t>
            </a:r>
          </a:p>
          <a:p>
            <a:pPr algn="just"/>
            <a:r>
              <a:rPr lang="en-GB" sz="3000" b="0" i="0" dirty="0">
                <a:solidFill>
                  <a:srgbClr val="000000"/>
                </a:solidFill>
                <a:effectLst/>
                <a:latin typeface="+mj-lt"/>
              </a:rPr>
              <a:t>If the judge grants bail, it will usually be subject to conditions. </a:t>
            </a:r>
          </a:p>
          <a:p>
            <a:pPr algn="just"/>
            <a:r>
              <a:rPr lang="en-GB" sz="3000" b="0" i="0" dirty="0">
                <a:solidFill>
                  <a:srgbClr val="000000"/>
                </a:solidFill>
                <a:effectLst/>
                <a:latin typeface="+mj-lt"/>
              </a:rPr>
              <a:t>No right of appeal from a decision of the Crown Court in relation to a refusal of bail.</a:t>
            </a:r>
          </a:p>
          <a:p>
            <a:endParaRPr lang="en-GB" dirty="0"/>
          </a:p>
        </p:txBody>
      </p:sp>
    </p:spTree>
    <p:extLst>
      <p:ext uri="{BB962C8B-B14F-4D97-AF65-F5344CB8AC3E}">
        <p14:creationId xmlns:p14="http://schemas.microsoft.com/office/powerpoint/2010/main" val="712037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7EB7A-CD6C-9804-A65F-14625662E15F}"/>
              </a:ext>
            </a:extLst>
          </p:cNvPr>
          <p:cNvSpPr>
            <a:spLocks noGrp="1"/>
          </p:cNvSpPr>
          <p:nvPr>
            <p:ph type="title"/>
          </p:nvPr>
        </p:nvSpPr>
        <p:spPr/>
        <p:txBody>
          <a:bodyPr/>
          <a:lstStyle/>
          <a:p>
            <a:r>
              <a:rPr lang="en-GB" b="1" dirty="0"/>
              <a:t>The prosecution</a:t>
            </a:r>
          </a:p>
        </p:txBody>
      </p:sp>
      <p:sp>
        <p:nvSpPr>
          <p:cNvPr id="3" name="Content Placeholder 2">
            <a:extLst>
              <a:ext uri="{FF2B5EF4-FFF2-40B4-BE49-F238E27FC236}">
                <a16:creationId xmlns:a16="http://schemas.microsoft.com/office/drawing/2014/main" id="{FC69FDF3-CAA5-ECB4-29B4-579995B46D4D}"/>
              </a:ext>
            </a:extLst>
          </p:cNvPr>
          <p:cNvSpPr>
            <a:spLocks noGrp="1"/>
          </p:cNvSpPr>
          <p:nvPr>
            <p:ph idx="1"/>
          </p:nvPr>
        </p:nvSpPr>
        <p:spPr>
          <a:xfrm>
            <a:off x="266700" y="1558925"/>
            <a:ext cx="11330940" cy="4933950"/>
          </a:xfrm>
        </p:spPr>
        <p:txBody>
          <a:bodyPr>
            <a:normAutofit/>
          </a:bodyPr>
          <a:lstStyle/>
          <a:p>
            <a:r>
              <a:rPr lang="en-GB" b="0" i="0" dirty="0">
                <a:solidFill>
                  <a:srgbClr val="000000"/>
                </a:solidFill>
                <a:effectLst/>
                <a:latin typeface="+mj-lt"/>
              </a:rPr>
              <a:t>The prosecution has a limited right of appeal. </a:t>
            </a:r>
          </a:p>
          <a:p>
            <a:r>
              <a:rPr lang="en-GB" b="0" i="0" dirty="0">
                <a:solidFill>
                  <a:srgbClr val="000000"/>
                </a:solidFill>
                <a:effectLst/>
                <a:latin typeface="+mj-lt"/>
              </a:rPr>
              <a:t>The </a:t>
            </a:r>
            <a:r>
              <a:rPr lang="en-GB" b="1" i="0" dirty="0">
                <a:solidFill>
                  <a:srgbClr val="000000"/>
                </a:solidFill>
                <a:effectLst/>
                <a:latin typeface="+mj-lt"/>
              </a:rPr>
              <a:t>Bail (Amendment) Act 1993</a:t>
            </a:r>
            <a:r>
              <a:rPr lang="en-GB" b="0" i="0" dirty="0">
                <a:solidFill>
                  <a:srgbClr val="000000"/>
                </a:solidFill>
                <a:effectLst/>
                <a:latin typeface="+mj-lt"/>
              </a:rPr>
              <a:t> (</a:t>
            </a:r>
            <a:r>
              <a:rPr lang="en-GB" b="1" i="0" dirty="0">
                <a:solidFill>
                  <a:srgbClr val="000000"/>
                </a:solidFill>
                <a:effectLst/>
                <a:latin typeface="+mj-lt"/>
              </a:rPr>
              <a:t>B(A)A 1993</a:t>
            </a:r>
            <a:r>
              <a:rPr lang="en-GB" b="0" i="0" dirty="0">
                <a:solidFill>
                  <a:srgbClr val="000000"/>
                </a:solidFill>
                <a:effectLst/>
                <a:latin typeface="+mj-lt"/>
              </a:rPr>
              <a:t>) gives power to the prosecution to appeal against the granting of bail by the Magistrates’ Court where the offence is punishable by imprisonment. </a:t>
            </a:r>
          </a:p>
          <a:p>
            <a:r>
              <a:rPr lang="en-GB" b="0" i="0" dirty="0">
                <a:solidFill>
                  <a:srgbClr val="000000"/>
                </a:solidFill>
                <a:effectLst/>
                <a:latin typeface="+mj-lt"/>
              </a:rPr>
              <a:t>There is a strict procedure to be followed. </a:t>
            </a:r>
          </a:p>
          <a:p>
            <a:r>
              <a:rPr lang="en-GB" b="0" i="0" dirty="0">
                <a:solidFill>
                  <a:srgbClr val="000000"/>
                </a:solidFill>
                <a:effectLst/>
                <a:latin typeface="+mj-lt"/>
              </a:rPr>
              <a:t>Oral notice of intent must be given to the court at the end of the hearing followed by written notice from the CPS within two hours. </a:t>
            </a:r>
          </a:p>
          <a:p>
            <a:r>
              <a:rPr lang="en-GB" b="0" i="0" dirty="0">
                <a:solidFill>
                  <a:srgbClr val="000000"/>
                </a:solidFill>
                <a:effectLst/>
                <a:latin typeface="+mj-lt"/>
              </a:rPr>
              <a:t>That notice must also be served on the defence. </a:t>
            </a:r>
          </a:p>
          <a:p>
            <a:r>
              <a:rPr lang="en-GB" b="0" i="0" dirty="0">
                <a:solidFill>
                  <a:srgbClr val="000000"/>
                </a:solidFill>
                <a:effectLst/>
                <a:latin typeface="+mj-lt"/>
              </a:rPr>
              <a:t>The defendant remains remanded in custody pending the outcome of the appeal.</a:t>
            </a:r>
            <a:endParaRPr lang="en-GB" dirty="0">
              <a:latin typeface="+mj-lt"/>
            </a:endParaRPr>
          </a:p>
        </p:txBody>
      </p:sp>
    </p:spTree>
    <p:extLst>
      <p:ext uri="{BB962C8B-B14F-4D97-AF65-F5344CB8AC3E}">
        <p14:creationId xmlns:p14="http://schemas.microsoft.com/office/powerpoint/2010/main" val="712930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5794D-9957-390E-7E0F-5D60AE843DA1}"/>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DD1CFC9C-F15B-B02B-110E-329CBAE026D6}"/>
              </a:ext>
            </a:extLst>
          </p:cNvPr>
          <p:cNvSpPr>
            <a:spLocks noGrp="1"/>
          </p:cNvSpPr>
          <p:nvPr>
            <p:ph idx="1"/>
          </p:nvPr>
        </p:nvSpPr>
        <p:spPr/>
        <p:txBody>
          <a:bodyPr>
            <a:normAutofit lnSpcReduction="10000"/>
          </a:bodyPr>
          <a:lstStyle/>
          <a:p>
            <a:pPr algn="just">
              <a:buFont typeface="Arial" panose="020B0604020202020204" pitchFamily="34" charset="0"/>
              <a:buChar char="•"/>
            </a:pPr>
            <a:r>
              <a:rPr lang="en-GB" b="0" i="0" dirty="0">
                <a:solidFill>
                  <a:srgbClr val="000000"/>
                </a:solidFill>
                <a:effectLst/>
                <a:latin typeface="+mj-lt"/>
              </a:rPr>
              <a:t>Most defendants have a presumed right to bail. There are some exceptions to this principle in relation to serious indictable offences, postconviction proceedings and some drug offences.</a:t>
            </a:r>
          </a:p>
          <a:p>
            <a:pPr algn="just">
              <a:buFont typeface="Arial" panose="020B0604020202020204" pitchFamily="34" charset="0"/>
              <a:buChar char="•"/>
            </a:pPr>
            <a:r>
              <a:rPr lang="en-GB" b="0" i="0" dirty="0">
                <a:solidFill>
                  <a:srgbClr val="000000"/>
                </a:solidFill>
                <a:effectLst/>
                <a:latin typeface="+mj-lt"/>
              </a:rPr>
              <a:t>Magistrates cannot consider bail if the defendant has been charged with murder.</a:t>
            </a:r>
          </a:p>
          <a:p>
            <a:pPr algn="just">
              <a:buFont typeface="Arial" panose="020B0604020202020204" pitchFamily="34" charset="0"/>
              <a:buChar char="•"/>
            </a:pPr>
            <a:r>
              <a:rPr lang="en-GB" b="0" i="0" dirty="0">
                <a:solidFill>
                  <a:srgbClr val="000000"/>
                </a:solidFill>
                <a:effectLst/>
                <a:latin typeface="+mj-lt"/>
              </a:rPr>
              <a:t>Bail will not be granted if the court has substantial grounds to believe that one of the exceptions to the right to bail in </a:t>
            </a:r>
            <a:r>
              <a:rPr lang="en-GB" b="1" i="0" dirty="0">
                <a:solidFill>
                  <a:srgbClr val="000000"/>
                </a:solidFill>
                <a:effectLst/>
                <a:latin typeface="+mj-lt"/>
              </a:rPr>
              <a:t>para 2 or para 2ZA BA 1976</a:t>
            </a:r>
            <a:r>
              <a:rPr lang="en-GB" b="0" i="0" dirty="0">
                <a:solidFill>
                  <a:srgbClr val="000000"/>
                </a:solidFill>
                <a:effectLst/>
                <a:latin typeface="+mj-lt"/>
              </a:rPr>
              <a:t> is present.</a:t>
            </a:r>
          </a:p>
          <a:p>
            <a:pPr algn="just">
              <a:buFont typeface="Arial" panose="020B0604020202020204" pitchFamily="34" charset="0"/>
              <a:buChar char="•"/>
            </a:pPr>
            <a:r>
              <a:rPr lang="en-GB" b="0" i="0" dirty="0">
                <a:solidFill>
                  <a:srgbClr val="000000"/>
                </a:solidFill>
                <a:effectLst/>
                <a:latin typeface="+mj-lt"/>
              </a:rPr>
              <a:t>When determining whether there are grounds to find that an exception to the right to bail exists, the court will consider the factors in </a:t>
            </a:r>
            <a:r>
              <a:rPr lang="en-GB" b="1" i="0" dirty="0">
                <a:solidFill>
                  <a:srgbClr val="000000"/>
                </a:solidFill>
                <a:effectLst/>
                <a:latin typeface="+mj-lt"/>
              </a:rPr>
              <a:t>para 9 BA 1976.</a:t>
            </a:r>
            <a:endParaRPr lang="en-GB" b="0" i="0" dirty="0">
              <a:solidFill>
                <a:srgbClr val="000000"/>
              </a:solidFill>
              <a:effectLst/>
              <a:latin typeface="+mj-lt"/>
            </a:endParaRPr>
          </a:p>
          <a:p>
            <a:endParaRPr lang="en-GB" dirty="0"/>
          </a:p>
        </p:txBody>
      </p:sp>
    </p:spTree>
    <p:extLst>
      <p:ext uri="{BB962C8B-B14F-4D97-AF65-F5344CB8AC3E}">
        <p14:creationId xmlns:p14="http://schemas.microsoft.com/office/powerpoint/2010/main" val="3721482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111CB-9FDC-6C46-3584-DC199EE1B0F7}"/>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0F64B175-0120-9BC5-DC24-28F3861965D8}"/>
              </a:ext>
            </a:extLst>
          </p:cNvPr>
          <p:cNvSpPr>
            <a:spLocks noGrp="1"/>
          </p:cNvSpPr>
          <p:nvPr>
            <p:ph idx="1"/>
          </p:nvPr>
        </p:nvSpPr>
        <p:spPr>
          <a:xfrm>
            <a:off x="762000" y="1825412"/>
            <a:ext cx="10706099" cy="3688480"/>
          </a:xfrm>
        </p:spPr>
        <p:txBody>
          <a:bodyPr>
            <a:normAutofit fontScale="85000" lnSpcReduction="20000"/>
          </a:bodyPr>
          <a:lstStyle/>
          <a:p>
            <a:pPr algn="just">
              <a:buFont typeface="Arial" panose="020B0604020202020204" pitchFamily="34" charset="0"/>
              <a:buChar char="•"/>
            </a:pPr>
            <a:r>
              <a:rPr lang="en-GB" sz="3600" b="0" i="0" dirty="0">
                <a:solidFill>
                  <a:srgbClr val="000000"/>
                </a:solidFill>
                <a:effectLst/>
                <a:latin typeface="+mj-lt"/>
              </a:rPr>
              <a:t>If the court thinks that their concerns about the exceptions to the right to bail can be allayed by the imposition of conditions, the defendant should be released on bail subject to those conditions. Any breach of bail conditions will lead to the defendant being arrested and brought back to court, where it is less likely they will be re-released (assuming the breach is admitted or proved).</a:t>
            </a:r>
          </a:p>
          <a:p>
            <a:pPr algn="just">
              <a:buFont typeface="Arial" panose="020B0604020202020204" pitchFamily="34" charset="0"/>
              <a:buChar char="•"/>
            </a:pPr>
            <a:r>
              <a:rPr lang="en-GB" sz="3600" b="0" i="0" dirty="0">
                <a:solidFill>
                  <a:srgbClr val="000000"/>
                </a:solidFill>
                <a:effectLst/>
                <a:latin typeface="+mj-lt"/>
              </a:rPr>
              <a:t>If the defendant, having been released on bail, fails to attend court as directed, they may be charged with an additional offence under </a:t>
            </a:r>
            <a:r>
              <a:rPr lang="en-GB" sz="3600" b="1" i="0" dirty="0">
                <a:solidFill>
                  <a:srgbClr val="000000"/>
                </a:solidFill>
                <a:effectLst/>
                <a:latin typeface="+mj-lt"/>
              </a:rPr>
              <a:t>s6 BA 1976.</a:t>
            </a:r>
            <a:endParaRPr lang="en-GB" sz="3600" b="0" i="0" dirty="0">
              <a:solidFill>
                <a:srgbClr val="000000"/>
              </a:solidFill>
              <a:effectLst/>
              <a:latin typeface="+mj-lt"/>
            </a:endParaRPr>
          </a:p>
          <a:p>
            <a:endParaRPr lang="en-GB" dirty="0"/>
          </a:p>
        </p:txBody>
      </p:sp>
    </p:spTree>
    <p:extLst>
      <p:ext uri="{BB962C8B-B14F-4D97-AF65-F5344CB8AC3E}">
        <p14:creationId xmlns:p14="http://schemas.microsoft.com/office/powerpoint/2010/main" val="1101620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BD56B-3A0E-FB6F-4058-DBCCA8C4891D}"/>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EE8F6839-E3DB-59E3-9EB9-7A2D5EB36521}"/>
              </a:ext>
            </a:extLst>
          </p:cNvPr>
          <p:cNvSpPr>
            <a:spLocks noGrp="1"/>
          </p:cNvSpPr>
          <p:nvPr>
            <p:ph idx="1"/>
          </p:nvPr>
        </p:nvSpPr>
        <p:spPr>
          <a:xfrm>
            <a:off x="541020" y="1612265"/>
            <a:ext cx="10515600" cy="4351338"/>
          </a:xfrm>
        </p:spPr>
        <p:txBody>
          <a:bodyPr/>
          <a:lstStyle/>
          <a:p>
            <a:pPr algn="just">
              <a:buFont typeface="Arial" panose="020B0604020202020204" pitchFamily="34" charset="0"/>
              <a:buChar char="•"/>
            </a:pPr>
            <a:r>
              <a:rPr lang="en-GB" sz="3200" b="0" i="0" dirty="0">
                <a:solidFill>
                  <a:srgbClr val="000000"/>
                </a:solidFill>
                <a:effectLst/>
                <a:latin typeface="+mj-lt"/>
              </a:rPr>
              <a:t>A defendant has two </a:t>
            </a:r>
            <a:r>
              <a:rPr lang="en-GB" sz="3200" b="1" i="0" dirty="0">
                <a:solidFill>
                  <a:srgbClr val="000000"/>
                </a:solidFill>
                <a:effectLst/>
                <a:latin typeface="+mj-lt"/>
              </a:rPr>
              <a:t>opportunities</a:t>
            </a:r>
            <a:r>
              <a:rPr lang="en-GB" sz="3200" b="0" i="0" dirty="0">
                <a:solidFill>
                  <a:srgbClr val="000000"/>
                </a:solidFill>
                <a:effectLst/>
                <a:latin typeface="+mj-lt"/>
              </a:rPr>
              <a:t> to apply for bail. A refusal of bail in the Magistrates’ Court may be appealed to a Crown Court judge. Any further reconsideration would be by way of Judicial Review.</a:t>
            </a:r>
          </a:p>
          <a:p>
            <a:pPr algn="just">
              <a:buFont typeface="Arial" panose="020B0604020202020204" pitchFamily="34" charset="0"/>
              <a:buChar char="•"/>
            </a:pPr>
            <a:r>
              <a:rPr lang="en-GB" sz="3200" b="0" i="0" dirty="0">
                <a:solidFill>
                  <a:srgbClr val="000000"/>
                </a:solidFill>
                <a:effectLst/>
                <a:latin typeface="+mj-lt"/>
              </a:rPr>
              <a:t>The prosecution can appeal a grant of bail to the Crown Court in relation to an imprisonable offence. There is a further possibility of appealing a grant of bail to the High Court.</a:t>
            </a:r>
          </a:p>
          <a:p>
            <a:endParaRPr lang="en-GB" dirty="0"/>
          </a:p>
        </p:txBody>
      </p:sp>
    </p:spTree>
    <p:extLst>
      <p:ext uri="{BB962C8B-B14F-4D97-AF65-F5344CB8AC3E}">
        <p14:creationId xmlns:p14="http://schemas.microsoft.com/office/powerpoint/2010/main" val="8922412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752C8-945C-4F5A-B8E2-B498FA4A9B57}"/>
              </a:ext>
            </a:extLst>
          </p:cNvPr>
          <p:cNvSpPr>
            <a:spLocks noGrp="1"/>
          </p:cNvSpPr>
          <p:nvPr>
            <p:ph type="title"/>
          </p:nvPr>
        </p:nvSpPr>
        <p:spPr/>
        <p:txBody>
          <a:bodyPr/>
          <a:lstStyle/>
          <a:p>
            <a:r>
              <a:rPr lang="en-GB"/>
              <a:t>Useful </a:t>
            </a:r>
            <a:r>
              <a:rPr lang="en-GB" dirty="0"/>
              <a:t>Links</a:t>
            </a:r>
          </a:p>
        </p:txBody>
      </p:sp>
      <p:sp>
        <p:nvSpPr>
          <p:cNvPr id="3" name="Content Placeholder 2">
            <a:extLst>
              <a:ext uri="{FF2B5EF4-FFF2-40B4-BE49-F238E27FC236}">
                <a16:creationId xmlns:a16="http://schemas.microsoft.com/office/drawing/2014/main" id="{C7E18F0F-5ADA-44BF-9647-12E98574C2AF}"/>
              </a:ext>
            </a:extLst>
          </p:cNvPr>
          <p:cNvSpPr>
            <a:spLocks noGrp="1"/>
          </p:cNvSpPr>
          <p:nvPr>
            <p:ph idx="1"/>
          </p:nvPr>
        </p:nvSpPr>
        <p:spPr/>
        <p:txBody>
          <a:bodyPr/>
          <a:lstStyle/>
          <a:p>
            <a:r>
              <a:rPr lang="en-GB" dirty="0"/>
              <a:t>Please click on this link to review the CPS guidance on Bail: </a:t>
            </a:r>
            <a:r>
              <a:rPr lang="en-GB" dirty="0">
                <a:hlinkClick r:id="rId2"/>
              </a:rPr>
              <a:t>https://www.cps.gov.uk/legal-guidance/bail</a:t>
            </a:r>
            <a:r>
              <a:rPr lang="en-GB" dirty="0"/>
              <a:t> </a:t>
            </a:r>
          </a:p>
          <a:p>
            <a:r>
              <a:rPr lang="en-GB" dirty="0"/>
              <a:t>Please click on this link to review the Government advice on Bail:</a:t>
            </a:r>
          </a:p>
          <a:p>
            <a:pPr marL="0" indent="0">
              <a:buNone/>
            </a:pPr>
            <a:r>
              <a:rPr lang="en-GB" dirty="0">
                <a:hlinkClick r:id="rId3"/>
              </a:rPr>
              <a:t>https://www.gov.uk/charged-crime/bail</a:t>
            </a:r>
            <a:r>
              <a:rPr lang="en-GB" dirty="0"/>
              <a:t> </a:t>
            </a:r>
          </a:p>
        </p:txBody>
      </p:sp>
    </p:spTree>
    <p:extLst>
      <p:ext uri="{BB962C8B-B14F-4D97-AF65-F5344CB8AC3E}">
        <p14:creationId xmlns:p14="http://schemas.microsoft.com/office/powerpoint/2010/main" val="13015703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1307</Words>
  <Application>Microsoft Office PowerPoint</Application>
  <PresentationFormat>Widescreen</PresentationFormat>
  <Paragraphs>72</Paragraphs>
  <Slides>14</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Calibri</vt:lpstr>
      <vt:lpstr>Arial</vt:lpstr>
      <vt:lpstr>Calibri Light</vt:lpstr>
      <vt:lpstr>Office Theme</vt:lpstr>
      <vt:lpstr>Criminal Litigation</vt:lpstr>
      <vt:lpstr>Bail procedure</vt:lpstr>
      <vt:lpstr>Refusal of bail</vt:lpstr>
      <vt:lpstr>D’s failure to surrender to bail</vt:lpstr>
      <vt:lpstr>PowerPoint Presentation</vt:lpstr>
      <vt:lpstr>When bail is refused </vt:lpstr>
      <vt:lpstr>When bail is refused ..</vt:lpstr>
      <vt:lpstr>Reapplication and appeals </vt:lpstr>
      <vt:lpstr>The defence</vt:lpstr>
      <vt:lpstr>The prosecution</vt:lpstr>
      <vt:lpstr>Summary</vt:lpstr>
      <vt:lpstr>Summary</vt:lpstr>
      <vt:lpstr>Summary</vt:lpstr>
      <vt:lpstr>Useful 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Sian Turvey</dc:creator>
  <cp:lastModifiedBy>Cerys Davies</cp:lastModifiedBy>
  <cp:revision>7</cp:revision>
  <dcterms:created xsi:type="dcterms:W3CDTF">2021-02-04T21:53:54Z</dcterms:created>
  <dcterms:modified xsi:type="dcterms:W3CDTF">2024-02-24T18:52:43Z</dcterms:modified>
</cp:coreProperties>
</file>