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9" r:id="rId4"/>
    <p:sldId id="261"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9" autoAdjust="0"/>
    <p:restoredTop sz="75881" autoAdjust="0"/>
  </p:normalViewPr>
  <p:slideViewPr>
    <p:cSldViewPr snapToGrid="0">
      <p:cViewPr>
        <p:scale>
          <a:sx n="50" d="100"/>
          <a:sy n="50" d="100"/>
        </p:scale>
        <p:origin x="18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100556-3149-4ED4-89B3-13DEADDE5A2D}" type="datetimeFigureOut">
              <a:rPr lang="en-GB" smtClean="0"/>
              <a:t>28/01/2018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210403-8A9A-4501-ACC5-0F8AE63F690C}" type="slidenum">
              <a:rPr lang="en-GB" smtClean="0"/>
              <a:t>‹#›</a:t>
            </a:fld>
            <a:endParaRPr lang="en-GB"/>
          </a:p>
        </p:txBody>
      </p:sp>
    </p:spTree>
    <p:extLst>
      <p:ext uri="{BB962C8B-B14F-4D97-AF65-F5344CB8AC3E}">
        <p14:creationId xmlns:p14="http://schemas.microsoft.com/office/powerpoint/2010/main" val="33530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 I start with is that …</a:t>
            </a:r>
            <a:br>
              <a:rPr lang="en-GB" sz="1200" b="1" dirty="0"/>
            </a:br>
            <a:endParaRPr lang="en-US" sz="1200" b="1" dirty="0"/>
          </a:p>
          <a:p>
            <a:endParaRPr lang="en-US" sz="1200" b="1" dirty="0"/>
          </a:p>
          <a:p>
            <a:r>
              <a:rPr lang="en-US" sz="1200" b="1" dirty="0"/>
              <a:t>HOW do you interpret this quotation, and what does it reveal about historiographical debates surrounding the history of empire? </a:t>
            </a:r>
            <a:r>
              <a:rPr lang="en-GB" sz="1200" b="1" dirty="0"/>
              <a:t>Refer to other scholars/historians’ work when answering.</a:t>
            </a:r>
            <a:endParaRPr lang="en-GB" dirty="0"/>
          </a:p>
        </p:txBody>
      </p:sp>
      <p:sp>
        <p:nvSpPr>
          <p:cNvPr id="4" name="Slide Number Placeholder 3"/>
          <p:cNvSpPr>
            <a:spLocks noGrp="1"/>
          </p:cNvSpPr>
          <p:nvPr>
            <p:ph type="sldNum" sz="quarter" idx="10"/>
          </p:nvPr>
        </p:nvSpPr>
        <p:spPr/>
        <p:txBody>
          <a:bodyPr/>
          <a:lstStyle/>
          <a:p>
            <a:fld id="{B1210403-8A9A-4501-ACC5-0F8AE63F690C}" type="slidenum">
              <a:rPr lang="en-GB" smtClean="0"/>
              <a:t>1</a:t>
            </a:fld>
            <a:endParaRPr lang="en-GB"/>
          </a:p>
        </p:txBody>
      </p:sp>
    </p:spTree>
    <p:extLst>
      <p:ext uri="{BB962C8B-B14F-4D97-AF65-F5344CB8AC3E}">
        <p14:creationId xmlns:p14="http://schemas.microsoft.com/office/powerpoint/2010/main" val="11675000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start by asking the question that what is meant by western colonisation and why colonisation is always a bad thing.</a:t>
            </a:r>
          </a:p>
          <a:p>
            <a:r>
              <a:rPr lang="en-GB" dirty="0"/>
              <a:t>From this definition we can infer that colonisation is a bad thing is it implies taken through violence and force with little respect for human rights which is what we think from the term colonisation. </a:t>
            </a:r>
          </a:p>
          <a:p>
            <a:r>
              <a:rPr lang="en-GB" dirty="0"/>
              <a:t>‘…’</a:t>
            </a:r>
          </a:p>
          <a:p>
            <a:r>
              <a:rPr lang="en-GB" dirty="0"/>
              <a:t>Therefore when we here the word colonisation, we think about the slave trade and automatically thing it’s a bad thing, which it is. However we don’t necessarily thing of the positives of colonisation and therefore Bruce gilley argument that colonisation is a bad thing needs to be rethought is valid .</a:t>
            </a:r>
          </a:p>
          <a:p>
            <a:r>
              <a:rPr lang="en-GB" dirty="0"/>
              <a:t>The number 264,000 infers </a:t>
            </a:r>
          </a:p>
        </p:txBody>
      </p:sp>
      <p:sp>
        <p:nvSpPr>
          <p:cNvPr id="4" name="Slide Number Placeholder 3"/>
          <p:cNvSpPr>
            <a:spLocks noGrp="1"/>
          </p:cNvSpPr>
          <p:nvPr>
            <p:ph type="sldNum" sz="quarter" idx="10"/>
          </p:nvPr>
        </p:nvSpPr>
        <p:spPr/>
        <p:txBody>
          <a:bodyPr/>
          <a:lstStyle/>
          <a:p>
            <a:fld id="{B1210403-8A9A-4501-ACC5-0F8AE63F690C}" type="slidenum">
              <a:rPr lang="en-GB" smtClean="0"/>
              <a:t>2</a:t>
            </a:fld>
            <a:endParaRPr lang="en-GB"/>
          </a:p>
        </p:txBody>
      </p:sp>
    </p:spTree>
    <p:extLst>
      <p:ext uri="{BB962C8B-B14F-4D97-AF65-F5344CB8AC3E}">
        <p14:creationId xmlns:p14="http://schemas.microsoft.com/office/powerpoint/2010/main" val="1306199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This quote applies to the European partition of Africa at the end of the nineteenth century.  It also shows that colonisation did bring an economy to the country being colonised, in this case Africa. However the country being colonised may of not benefited by receiving that money they were still protected because they were responsible for the product that was boosting the economy. Furthermore, they may of not received the money made, but some of that money may have been invested back into their job to further boost their economy and their work conditions. Therefore Bruce gilley argument of colonisation as a bad thing needs to be rethought as shown by this quote that colonisation wasn’t a universally bad thing as they were still protected although this was for the interest of Britain itself and not the colony.</a:t>
            </a:r>
          </a:p>
          <a:p>
            <a:endParaRPr lang="en-GB" dirty="0"/>
          </a:p>
          <a:p>
            <a:r>
              <a:rPr lang="en-GB" dirty="0"/>
              <a:t>“…”The expense of the empire created demand for goods in Britain but also the demand of goods created a need for a larger British empire. Whilst this benefited the British, it could be argued to some extent that it also benefited the colonies as it increased he demand for goods, it also increased the workload, providing the need for more jobs. </a:t>
            </a:r>
          </a:p>
          <a:p>
            <a:endParaRPr lang="en-GB" dirty="0"/>
          </a:p>
          <a:p>
            <a:r>
              <a:rPr lang="en-GB" dirty="0"/>
              <a:t>Furthermore Kenneth Morgan also states “…” this suggests that protecting the colonies as mentioned previously by Cain and Hopkins had not been a burden to the British empire giving further evidence that colonisation could necessarily not be a total bad thing as the British empire had significant reason to protect their colonies due to the reasoning that the British empire had still benefited by protecting these colonies.</a:t>
            </a:r>
          </a:p>
        </p:txBody>
      </p:sp>
      <p:sp>
        <p:nvSpPr>
          <p:cNvPr id="4" name="Slide Number Placeholder 3"/>
          <p:cNvSpPr>
            <a:spLocks noGrp="1"/>
          </p:cNvSpPr>
          <p:nvPr>
            <p:ph type="sldNum" sz="quarter" idx="10"/>
          </p:nvPr>
        </p:nvSpPr>
        <p:spPr/>
        <p:txBody>
          <a:bodyPr/>
          <a:lstStyle/>
          <a:p>
            <a:fld id="{B1210403-8A9A-4501-ACC5-0F8AE63F690C}" type="slidenum">
              <a:rPr lang="en-GB" smtClean="0"/>
              <a:t>3</a:t>
            </a:fld>
            <a:endParaRPr lang="en-GB"/>
          </a:p>
        </p:txBody>
      </p:sp>
    </p:spTree>
    <p:extLst>
      <p:ext uri="{BB962C8B-B14F-4D97-AF65-F5344CB8AC3E}">
        <p14:creationId xmlns:p14="http://schemas.microsoft.com/office/powerpoint/2010/main" val="2431955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10403-8A9A-4501-ACC5-0F8AE63F690C}" type="slidenum">
              <a:rPr lang="en-GB" smtClean="0"/>
              <a:t>5</a:t>
            </a:fld>
            <a:endParaRPr lang="en-GB"/>
          </a:p>
        </p:txBody>
      </p:sp>
    </p:spTree>
    <p:extLst>
      <p:ext uri="{BB962C8B-B14F-4D97-AF65-F5344CB8AC3E}">
        <p14:creationId xmlns:p14="http://schemas.microsoft.com/office/powerpoint/2010/main" val="2530542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D6744-53F2-4AA2-82FC-E062BDA1FD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E7F0FC-7E72-4CFC-8A98-B3B3151547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0357B-40EE-47D8-A373-673BD9FB5707}"/>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5" name="Footer Placeholder 4">
            <a:extLst>
              <a:ext uri="{FF2B5EF4-FFF2-40B4-BE49-F238E27FC236}">
                <a16:creationId xmlns:a16="http://schemas.microsoft.com/office/drawing/2014/main" id="{119C88C0-2B46-4BEC-8CF5-0C2AFBAAD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7FDEBD-334F-493E-97ED-3D08AAAF3724}"/>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2965266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3C809-8843-4760-A482-6DE0885685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1DD7BD-BA43-4F13-A4D3-F891CF0A3FC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95ADD3-330C-4F74-BA6D-A2C8C795C214}"/>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5" name="Footer Placeholder 4">
            <a:extLst>
              <a:ext uri="{FF2B5EF4-FFF2-40B4-BE49-F238E27FC236}">
                <a16:creationId xmlns:a16="http://schemas.microsoft.com/office/drawing/2014/main" id="{5000721E-0EAD-4DD9-8E26-052F62AFC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CA456C-8711-4B7A-BB7A-92E6DA9440BB}"/>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2158547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C8E1B-94E2-4A84-8E67-9649205EA7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25DD67-5561-4C93-B186-1584C97F27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77484B7-6816-483A-8B01-EDB9B613BDA4}"/>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5" name="Footer Placeholder 4">
            <a:extLst>
              <a:ext uri="{FF2B5EF4-FFF2-40B4-BE49-F238E27FC236}">
                <a16:creationId xmlns:a16="http://schemas.microsoft.com/office/drawing/2014/main" id="{FFBFDB82-B659-4FAB-9037-CE2E7346E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DE368B-975C-4002-9F55-DE78C411B718}"/>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2727392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E2223-98AE-4108-AFAA-06DB04C09E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3A1E50-B449-49BE-879C-37EEFBEEBB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1F37DE-6360-40FD-ACF9-3B3C4A65642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76DBE7-D047-4085-95EF-74328977174E}"/>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6" name="Footer Placeholder 5">
            <a:extLst>
              <a:ext uri="{FF2B5EF4-FFF2-40B4-BE49-F238E27FC236}">
                <a16:creationId xmlns:a16="http://schemas.microsoft.com/office/drawing/2014/main" id="{330BAEAF-F04F-42EC-8A8A-2402559A71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B3C0A8-01FC-4EDF-BFC4-43804CF920CE}"/>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1257285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4F58-71B7-4616-A323-B289E58ABF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1A5ED1-341E-4EEC-A0B0-D53743A24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34A7002-CE04-41B8-A7DE-091B3A8B5E1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732BF4-61A4-418B-8005-FA467B241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34F50DF-BC16-49E4-8FB6-F536F4C9345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10FDD4-9B44-4293-97F5-F64A568E155D}"/>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8" name="Footer Placeholder 7">
            <a:extLst>
              <a:ext uri="{FF2B5EF4-FFF2-40B4-BE49-F238E27FC236}">
                <a16:creationId xmlns:a16="http://schemas.microsoft.com/office/drawing/2014/main" id="{D38C8589-E9BD-48A7-BDC8-E627E0D558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5A32FB-5A52-4311-AF4C-F36FAF4A30D2}"/>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1214513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180C-7A75-4592-BD9A-ECDF029A5A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C34863-6EEA-4222-8B6C-29674C029811}"/>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4" name="Footer Placeholder 3">
            <a:extLst>
              <a:ext uri="{FF2B5EF4-FFF2-40B4-BE49-F238E27FC236}">
                <a16:creationId xmlns:a16="http://schemas.microsoft.com/office/drawing/2014/main" id="{F786CDC1-2931-4EEB-B8F3-6B6912C25F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B7B373-9170-4E97-AAA1-82D7CDB5FBCE}"/>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1294588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E5D2DE-CC48-4149-B76F-B14DB9FFA18D}"/>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3" name="Footer Placeholder 2">
            <a:extLst>
              <a:ext uri="{FF2B5EF4-FFF2-40B4-BE49-F238E27FC236}">
                <a16:creationId xmlns:a16="http://schemas.microsoft.com/office/drawing/2014/main" id="{A4C3F041-DD92-43F9-82C4-F75B31BE3B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2B6597-5896-48C1-9EAC-AF0AB876ED17}"/>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2579206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8702-46E3-4D01-8EF4-934D9E88C2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C00405-01B9-4A33-A62A-33DD679A25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C03994-0E0F-4482-AA9C-211797C73D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C4377BD-EC9A-4264-999F-CB4B1AF7F32E}"/>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6" name="Footer Placeholder 5">
            <a:extLst>
              <a:ext uri="{FF2B5EF4-FFF2-40B4-BE49-F238E27FC236}">
                <a16:creationId xmlns:a16="http://schemas.microsoft.com/office/drawing/2014/main" id="{2E9323FE-E78F-400A-A180-C26FDD3816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193127-C1FF-4F58-815A-DE69D707EF67}"/>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126815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FCED7-6AB3-48AF-B8F1-3AF514ABD4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68A0DE-3E5A-46B8-8CE6-92EF41A760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D281A3-68D9-495A-920A-BE1B7C78C0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D86D9AE-59F0-4B90-B03A-3667117A9005}"/>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6" name="Footer Placeholder 5">
            <a:extLst>
              <a:ext uri="{FF2B5EF4-FFF2-40B4-BE49-F238E27FC236}">
                <a16:creationId xmlns:a16="http://schemas.microsoft.com/office/drawing/2014/main" id="{0122870D-2F3D-46C1-912B-D738E592B7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07E0BA-B29F-4379-B24C-6C73408012A3}"/>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433688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B0B34-1E1B-48D4-B82C-29639BF069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72B830-E8F8-4E78-9AD3-C6DE792521C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A6316F-CFC7-4E91-A876-E89729947906}"/>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5" name="Footer Placeholder 4">
            <a:extLst>
              <a:ext uri="{FF2B5EF4-FFF2-40B4-BE49-F238E27FC236}">
                <a16:creationId xmlns:a16="http://schemas.microsoft.com/office/drawing/2014/main" id="{349DB5AA-047A-449B-BEA9-1BB01D01B6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00806-B26B-48A1-97A0-B7719DA29A90}"/>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2446679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B652B8-2CD6-491D-B74E-78B6A13801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608054-DF48-4CA8-B913-E86FD7E5F93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9C036A-36CF-432A-BC57-311149E882AD}"/>
              </a:ext>
            </a:extLst>
          </p:cNvPr>
          <p:cNvSpPr>
            <a:spLocks noGrp="1"/>
          </p:cNvSpPr>
          <p:nvPr>
            <p:ph type="dt" sz="half" idx="10"/>
          </p:nvPr>
        </p:nvSpPr>
        <p:spPr/>
        <p:txBody>
          <a:bodyPr/>
          <a:lstStyle/>
          <a:p>
            <a:fld id="{BC41AC9C-7A10-4568-A220-BFD499B61AE2}" type="datetimeFigureOut">
              <a:rPr lang="en-GB" smtClean="0"/>
              <a:t>28/01/2018</a:t>
            </a:fld>
            <a:endParaRPr lang="en-GB"/>
          </a:p>
        </p:txBody>
      </p:sp>
      <p:sp>
        <p:nvSpPr>
          <p:cNvPr id="5" name="Footer Placeholder 4">
            <a:extLst>
              <a:ext uri="{FF2B5EF4-FFF2-40B4-BE49-F238E27FC236}">
                <a16:creationId xmlns:a16="http://schemas.microsoft.com/office/drawing/2014/main" id="{B981327C-BC37-4660-91C7-A7B4BB254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2CA153-113D-4248-87B6-C9F1DF06966E}"/>
              </a:ext>
            </a:extLst>
          </p:cNvPr>
          <p:cNvSpPr>
            <a:spLocks noGrp="1"/>
          </p:cNvSpPr>
          <p:nvPr>
            <p:ph type="sldNum" sz="quarter" idx="12"/>
          </p:nvPr>
        </p:nvSpPr>
        <p:spPr/>
        <p:txBody>
          <a:bodyPr/>
          <a:lstStyle/>
          <a:p>
            <a:fld id="{E86311FD-EFEC-4641-ADFE-B6CD223AADA3}" type="slidenum">
              <a:rPr lang="en-GB" smtClean="0"/>
              <a:t>‹#›</a:t>
            </a:fld>
            <a:endParaRPr lang="en-GB"/>
          </a:p>
        </p:txBody>
      </p:sp>
    </p:spTree>
    <p:extLst>
      <p:ext uri="{BB962C8B-B14F-4D97-AF65-F5344CB8AC3E}">
        <p14:creationId xmlns:p14="http://schemas.microsoft.com/office/powerpoint/2010/main" val="64062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1DA8E7-AD4C-499B-A10F-DCEF6A08FD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A2BEBA-91CF-4F9E-8B9E-6A92D29F4A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5A37C8-C0AE-41A4-93EF-6A842547A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41AC9C-7A10-4568-A220-BFD499B61AE2}" type="datetimeFigureOut">
              <a:rPr lang="en-GB" smtClean="0"/>
              <a:t>28/01/2018</a:t>
            </a:fld>
            <a:endParaRPr lang="en-GB"/>
          </a:p>
        </p:txBody>
      </p:sp>
      <p:sp>
        <p:nvSpPr>
          <p:cNvPr id="5" name="Footer Placeholder 4">
            <a:extLst>
              <a:ext uri="{FF2B5EF4-FFF2-40B4-BE49-F238E27FC236}">
                <a16:creationId xmlns:a16="http://schemas.microsoft.com/office/drawing/2014/main" id="{3753B8FB-9D39-4ACB-AFC9-3F608AA09E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E4DAE8-FC0F-4AD0-8417-94DFCD8C61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6311FD-EFEC-4641-ADFE-B6CD223AADA3}" type="slidenum">
              <a:rPr lang="en-GB" smtClean="0"/>
              <a:t>‹#›</a:t>
            </a:fld>
            <a:endParaRPr lang="en-GB"/>
          </a:p>
        </p:txBody>
      </p:sp>
    </p:spTree>
    <p:extLst>
      <p:ext uri="{BB962C8B-B14F-4D97-AF65-F5344CB8AC3E}">
        <p14:creationId xmlns:p14="http://schemas.microsoft.com/office/powerpoint/2010/main" val="1678200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ritannica.com/topic/colonialis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bbc.co.uk/history/british/empire_seapower/trade_empire_01.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63D8-16D9-439C-A2D9-ABE9DC4B2DCB}"/>
              </a:ext>
            </a:extLst>
          </p:cNvPr>
          <p:cNvSpPr>
            <a:spLocks noGrp="1"/>
          </p:cNvSpPr>
          <p:nvPr>
            <p:ph type="ctrTitle"/>
          </p:nvPr>
        </p:nvSpPr>
        <p:spPr>
          <a:xfrm>
            <a:off x="1524000" y="754613"/>
            <a:ext cx="9144000" cy="4004956"/>
          </a:xfrm>
        </p:spPr>
        <p:txBody>
          <a:bodyPr>
            <a:normAutofit/>
          </a:bodyPr>
          <a:lstStyle/>
          <a:p>
            <a:r>
              <a:rPr lang="en-GB" sz="3100" b="1" dirty="0"/>
              <a:t>Political scientist Bruce Gilley recently wrote that “t</a:t>
            </a:r>
            <a:r>
              <a:rPr lang="en-US" sz="3100" b="1" dirty="0"/>
              <a:t>he case for Western colonialism is about rethinking the past as well as improving the future … </a:t>
            </a:r>
            <a:r>
              <a:rPr lang="en-GB" sz="3100" b="1" dirty="0"/>
              <a:t>the notion that colonialism is always and everywhere a bad thing needs to be rethought.” </a:t>
            </a:r>
            <a:br>
              <a:rPr lang="en-GB" sz="3100" b="1" dirty="0"/>
            </a:br>
            <a:endParaRPr lang="en-GB" dirty="0"/>
          </a:p>
        </p:txBody>
      </p:sp>
      <p:sp>
        <p:nvSpPr>
          <p:cNvPr id="3" name="Subtitle 2">
            <a:extLst>
              <a:ext uri="{FF2B5EF4-FFF2-40B4-BE49-F238E27FC236}">
                <a16:creationId xmlns:a16="http://schemas.microsoft.com/office/drawing/2014/main" id="{01ED79C8-C813-4DDA-8202-12621E1A84F5}"/>
              </a:ext>
            </a:extLst>
          </p:cNvPr>
          <p:cNvSpPr>
            <a:spLocks noGrp="1"/>
          </p:cNvSpPr>
          <p:nvPr>
            <p:ph type="subTitle" idx="1"/>
          </p:nvPr>
        </p:nvSpPr>
        <p:spPr>
          <a:xfrm>
            <a:off x="1524000" y="5367887"/>
            <a:ext cx="9144000" cy="735500"/>
          </a:xfrm>
        </p:spPr>
        <p:txBody>
          <a:bodyPr>
            <a:normAutofit fontScale="92500" lnSpcReduction="20000"/>
          </a:bodyPr>
          <a:lstStyle/>
          <a:p>
            <a:r>
              <a:rPr lang="en-GB" dirty="0"/>
              <a:t>Charlotte Smith </a:t>
            </a:r>
          </a:p>
          <a:p>
            <a:r>
              <a:rPr lang="en-GB" dirty="0"/>
              <a:t>17023907</a:t>
            </a:r>
          </a:p>
        </p:txBody>
      </p:sp>
    </p:spTree>
    <p:extLst>
      <p:ext uri="{BB962C8B-B14F-4D97-AF65-F5344CB8AC3E}">
        <p14:creationId xmlns:p14="http://schemas.microsoft.com/office/powerpoint/2010/main" val="3046494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C0A2-7C14-4D21-A36A-EF38F91B39F6}"/>
              </a:ext>
            </a:extLst>
          </p:cNvPr>
          <p:cNvSpPr>
            <a:spLocks noGrp="1"/>
          </p:cNvSpPr>
          <p:nvPr>
            <p:ph type="title"/>
          </p:nvPr>
        </p:nvSpPr>
        <p:spPr/>
        <p:txBody>
          <a:bodyPr/>
          <a:lstStyle/>
          <a:p>
            <a:r>
              <a:rPr lang="en-GB" dirty="0"/>
              <a:t>Western colonisation </a:t>
            </a:r>
          </a:p>
        </p:txBody>
      </p:sp>
      <p:sp>
        <p:nvSpPr>
          <p:cNvPr id="3" name="Content Placeholder 2">
            <a:extLst>
              <a:ext uri="{FF2B5EF4-FFF2-40B4-BE49-F238E27FC236}">
                <a16:creationId xmlns:a16="http://schemas.microsoft.com/office/drawing/2014/main" id="{E3EF7A96-709B-43ED-A721-A51BE90F8D34}"/>
              </a:ext>
            </a:extLst>
          </p:cNvPr>
          <p:cNvSpPr>
            <a:spLocks noGrp="1"/>
          </p:cNvSpPr>
          <p:nvPr>
            <p:ph idx="1"/>
          </p:nvPr>
        </p:nvSpPr>
        <p:spPr/>
        <p:txBody>
          <a:bodyPr>
            <a:normAutofit lnSpcReduction="10000"/>
          </a:bodyPr>
          <a:lstStyle/>
          <a:p>
            <a:r>
              <a:rPr lang="en-GB" dirty="0"/>
              <a:t>What is meant by western colonisation?</a:t>
            </a:r>
          </a:p>
          <a:p>
            <a:r>
              <a:rPr lang="en-GB" dirty="0"/>
              <a:t> “ A political- economic phenomenon whereby various European nations explored, conquered, settled and exploited large area’s of the world.”</a:t>
            </a:r>
          </a:p>
          <a:p>
            <a:r>
              <a:rPr lang="en-GB" dirty="0"/>
              <a:t>Why colonisation is always thought as a bad thing?</a:t>
            </a:r>
          </a:p>
          <a:p>
            <a:r>
              <a:rPr lang="en-GB" dirty="0"/>
              <a:t>One of the main ways Britain and many other countries made money through colonisation was the slave trade.</a:t>
            </a:r>
          </a:p>
          <a:p>
            <a:r>
              <a:rPr lang="en-GB" dirty="0"/>
              <a:t>“In the seventeenth century some 264,000 slaves were imported in the British islands.” “throughout it’s slave trading history the British carried almost 3 million slaves.”</a:t>
            </a:r>
          </a:p>
        </p:txBody>
      </p:sp>
    </p:spTree>
    <p:extLst>
      <p:ext uri="{BB962C8B-B14F-4D97-AF65-F5344CB8AC3E}">
        <p14:creationId xmlns:p14="http://schemas.microsoft.com/office/powerpoint/2010/main" val="3930210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DBCCB-D1DA-4CD5-B565-6FF040F77CB3}"/>
              </a:ext>
            </a:extLst>
          </p:cNvPr>
          <p:cNvSpPr>
            <a:spLocks noGrp="1"/>
          </p:cNvSpPr>
          <p:nvPr>
            <p:ph type="title"/>
          </p:nvPr>
        </p:nvSpPr>
        <p:spPr/>
        <p:txBody>
          <a:bodyPr/>
          <a:lstStyle/>
          <a:p>
            <a:r>
              <a:rPr lang="en-GB" dirty="0"/>
              <a:t>Histiographical debate </a:t>
            </a:r>
          </a:p>
        </p:txBody>
      </p:sp>
      <p:sp>
        <p:nvSpPr>
          <p:cNvPr id="3" name="Content Placeholder 2">
            <a:extLst>
              <a:ext uri="{FF2B5EF4-FFF2-40B4-BE49-F238E27FC236}">
                <a16:creationId xmlns:a16="http://schemas.microsoft.com/office/drawing/2014/main" id="{71B0CDD7-A228-4053-9141-3B861B625263}"/>
              </a:ext>
            </a:extLst>
          </p:cNvPr>
          <p:cNvSpPr>
            <a:spLocks noGrp="1"/>
          </p:cNvSpPr>
          <p:nvPr>
            <p:ph idx="1"/>
          </p:nvPr>
        </p:nvSpPr>
        <p:spPr/>
        <p:txBody>
          <a:bodyPr>
            <a:normAutofit fontScale="92500"/>
          </a:bodyPr>
          <a:lstStyle/>
          <a:p>
            <a:r>
              <a:rPr lang="en-GB" dirty="0"/>
              <a:t>However Bruce Gilley’s argument that colonisation is always and everywhere a bad thing needs to be rethought is partially true as colonisation did bring ideas such as economy, medicine and worldwide trade to the colonies. </a:t>
            </a:r>
          </a:p>
          <a:p>
            <a:endParaRPr lang="en-GB" dirty="0"/>
          </a:p>
          <a:p>
            <a:r>
              <a:rPr lang="en-GB" dirty="0"/>
              <a:t>“ Cain and Hopkins suggest that Britain's participation was dictated by a determination to protect her economic interests”</a:t>
            </a:r>
          </a:p>
          <a:p>
            <a:pPr marL="0" indent="0">
              <a:buNone/>
            </a:pPr>
            <a:endParaRPr lang="en-GB" dirty="0"/>
          </a:p>
          <a:p>
            <a:r>
              <a:rPr lang="en-GB" dirty="0"/>
              <a:t>Kenneth Morgan states that “trade and empire went hand in hand”</a:t>
            </a:r>
          </a:p>
          <a:p>
            <a:r>
              <a:rPr lang="en-GB" dirty="0"/>
              <a:t>“There can be little doubt that trade and empire gave a significant boost.”</a:t>
            </a:r>
          </a:p>
        </p:txBody>
      </p:sp>
    </p:spTree>
    <p:extLst>
      <p:ext uri="{BB962C8B-B14F-4D97-AF65-F5344CB8AC3E}">
        <p14:creationId xmlns:p14="http://schemas.microsoft.com/office/powerpoint/2010/main" val="3137900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D768-3DFD-4B92-82B9-8E93F800A24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5E920A9-69FF-4C98-BFE0-07EB44183DBE}"/>
              </a:ext>
            </a:extLst>
          </p:cNvPr>
          <p:cNvSpPr>
            <a:spLocks noGrp="1"/>
          </p:cNvSpPr>
          <p:nvPr>
            <p:ph idx="1"/>
          </p:nvPr>
        </p:nvSpPr>
        <p:spPr/>
        <p:txBody>
          <a:bodyPr/>
          <a:lstStyle/>
          <a:p>
            <a:r>
              <a:rPr lang="en-GB" dirty="0"/>
              <a:t>Bruce Gilley argument is valid but not necessarily true.</a:t>
            </a:r>
          </a:p>
          <a:p>
            <a:r>
              <a:rPr lang="en-GB" dirty="0"/>
              <a:t>The notion that colonisation is always and everywhere a bad thing needs to be rethought is true and there were some positives of colonisation such as the boost in economy and trade but universally colonisation is mostly a bad thing as they money made did not necessarily support the colonies .</a:t>
            </a:r>
          </a:p>
          <a:p>
            <a:endParaRPr lang="en-GB" dirty="0"/>
          </a:p>
        </p:txBody>
      </p:sp>
    </p:spTree>
    <p:extLst>
      <p:ext uri="{BB962C8B-B14F-4D97-AF65-F5344CB8AC3E}">
        <p14:creationId xmlns:p14="http://schemas.microsoft.com/office/powerpoint/2010/main" val="24926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BCAEB-101D-4287-B631-A7CF498402F1}"/>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86AA6788-E4A8-4B4F-AA12-DA41C0F3C3C3}"/>
              </a:ext>
            </a:extLst>
          </p:cNvPr>
          <p:cNvSpPr>
            <a:spLocks noGrp="1"/>
          </p:cNvSpPr>
          <p:nvPr>
            <p:ph idx="1"/>
          </p:nvPr>
        </p:nvSpPr>
        <p:spPr/>
        <p:txBody>
          <a:bodyPr>
            <a:normAutofit lnSpcReduction="10000"/>
          </a:bodyPr>
          <a:lstStyle/>
          <a:p>
            <a:r>
              <a:rPr lang="en-GB" dirty="0"/>
              <a:t>Charles E. Nowell, Harry Magdoff, Richard A. Webster, Colonialism, Western politics, [</a:t>
            </a:r>
            <a:r>
              <a:rPr lang="en-GB" dirty="0">
                <a:hlinkClick r:id="rId3"/>
              </a:rPr>
              <a:t>https://www.britannica.com/topic/colonialism</a:t>
            </a:r>
            <a:r>
              <a:rPr lang="en-GB" dirty="0"/>
              <a:t>] 1</a:t>
            </a:r>
            <a:r>
              <a:rPr lang="en-GB" baseline="30000" dirty="0"/>
              <a:t>st</a:t>
            </a:r>
            <a:r>
              <a:rPr lang="en-GB" dirty="0"/>
              <a:t> January 2018</a:t>
            </a:r>
          </a:p>
          <a:p>
            <a:r>
              <a:rPr lang="en-GB" dirty="0"/>
              <a:t>James Walvin, </a:t>
            </a:r>
            <a:r>
              <a:rPr lang="en-GB" i="1" dirty="0"/>
              <a:t>Slaves and slavery: the British Colonial Experience , (</a:t>
            </a:r>
            <a:r>
              <a:rPr lang="en-GB" dirty="0"/>
              <a:t>Manchester, Manchester university press),1992</a:t>
            </a:r>
            <a:r>
              <a:rPr lang="en-GB" i="1" dirty="0"/>
              <a:t>,</a:t>
            </a:r>
            <a:r>
              <a:rPr lang="en-GB" b="1" dirty="0"/>
              <a:t> </a:t>
            </a:r>
            <a:r>
              <a:rPr lang="en-GB" dirty="0"/>
              <a:t>P.26.</a:t>
            </a:r>
          </a:p>
          <a:p>
            <a:r>
              <a:rPr lang="en-GB" dirty="0"/>
              <a:t>Simon C. Smith, </a:t>
            </a:r>
            <a:r>
              <a:rPr lang="en-GB" i="1" dirty="0"/>
              <a:t>British Imperialism: 1750 – 1970</a:t>
            </a:r>
            <a:r>
              <a:rPr lang="en-GB" dirty="0"/>
              <a:t>, (Cambridge, Cambridge University Press, 1998), P.75.</a:t>
            </a:r>
          </a:p>
          <a:p>
            <a:r>
              <a:rPr lang="en-GB" dirty="0"/>
              <a:t>Kenneth Morgan, Symbiosis: trade and the British empire, 17</a:t>
            </a:r>
            <a:r>
              <a:rPr lang="en-GB" baseline="30000" dirty="0"/>
              <a:t>th</a:t>
            </a:r>
            <a:r>
              <a:rPr lang="en-GB" dirty="0"/>
              <a:t> February 2011, [</a:t>
            </a:r>
            <a:r>
              <a:rPr lang="en-GB" dirty="0">
                <a:hlinkClick r:id="rId4"/>
              </a:rPr>
              <a:t>http://www.bbc.co.uk/history/british/empire_seapower/trade_empire_01.shtml</a:t>
            </a:r>
            <a:r>
              <a:rPr lang="en-GB" dirty="0"/>
              <a:t>] 2</a:t>
            </a:r>
            <a:r>
              <a:rPr lang="en-GB" baseline="30000" dirty="0"/>
              <a:t>nd</a:t>
            </a:r>
            <a:r>
              <a:rPr lang="en-GB" dirty="0"/>
              <a:t> January 2018</a:t>
            </a:r>
          </a:p>
        </p:txBody>
      </p:sp>
    </p:spTree>
    <p:extLst>
      <p:ext uri="{BB962C8B-B14F-4D97-AF65-F5344CB8AC3E}">
        <p14:creationId xmlns:p14="http://schemas.microsoft.com/office/powerpoint/2010/main" val="13888996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473</TotalTime>
  <Words>824</Words>
  <Application>Microsoft Office PowerPoint</Application>
  <PresentationFormat>Widescreen</PresentationFormat>
  <Paragraphs>41</Paragraphs>
  <Slides>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Political scientist Bruce Gilley recently wrote that “the case for Western colonialism is about rethinking the past as well as improving the future … the notion that colonialism is always and everywhere a bad thing needs to be rethought.”  </vt:lpstr>
      <vt:lpstr>Western colonisation </vt:lpstr>
      <vt:lpstr>Histiographical debate </vt:lpstr>
      <vt:lpstr>Conclusion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Political scientist Bruce Gilley recently wrote that “the case for Western colonialism is about rethinking the past as well as improving the future … the notion that colonialism is always and everywhere a bad thing needs to be rethought.” How do you interpret this quotation, and what does it reveal about historiographical debates surrounding the history of empire? Refer to other scholars/historians’ work when answering.   </dc:title>
  <dc:creator>Charlotte Smith</dc:creator>
  <cp:lastModifiedBy>Charlotte Smith</cp:lastModifiedBy>
  <cp:revision>37</cp:revision>
  <dcterms:created xsi:type="dcterms:W3CDTF">2017-12-15T14:25:13Z</dcterms:created>
  <dcterms:modified xsi:type="dcterms:W3CDTF">2018-01-28T17:23:27Z</dcterms:modified>
</cp:coreProperties>
</file>