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handoutMasterIdLst>
    <p:handoutMasterId r:id="rId15"/>
  </p:handoutMasterIdLst>
  <p:sldIdLst>
    <p:sldId id="256" r:id="rId2"/>
    <p:sldId id="258" r:id="rId3"/>
    <p:sldId id="257" r:id="rId4"/>
    <p:sldId id="259" r:id="rId5"/>
    <p:sldId id="260" r:id="rId6"/>
    <p:sldId id="262" r:id="rId7"/>
    <p:sldId id="266" r:id="rId8"/>
    <p:sldId id="263" r:id="rId9"/>
    <p:sldId id="267" r:id="rId10"/>
    <p:sldId id="264" r:id="rId11"/>
    <p:sldId id="265"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ys Hughes" initials="CH" lastIdx="1" clrIdx="0">
    <p:extLst>
      <p:ext uri="{19B8F6BF-5375-455C-9EA6-DF929625EA0E}">
        <p15:presenceInfo xmlns:p15="http://schemas.microsoft.com/office/powerpoint/2012/main" userId="0922d100dda28c7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1688" autoAdjust="0"/>
  </p:normalViewPr>
  <p:slideViewPr>
    <p:cSldViewPr snapToGrid="0">
      <p:cViewPr varScale="1">
        <p:scale>
          <a:sx n="61" d="100"/>
          <a:sy n="61" d="100"/>
        </p:scale>
        <p:origin x="10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C758386-9E0B-4FF6-B0D9-C38212488250}" type="datetimeFigureOut">
              <a:rPr lang="en-GB" smtClean="0"/>
              <a:t>22/01/2018</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53B9B9-3927-4C4D-876E-04CDB3BB3B7B}" type="slidenum">
              <a:rPr lang="en-GB" smtClean="0"/>
              <a:t>‹#›</a:t>
            </a:fld>
            <a:endParaRPr lang="en-GB"/>
          </a:p>
        </p:txBody>
      </p:sp>
    </p:spTree>
    <p:extLst>
      <p:ext uri="{BB962C8B-B14F-4D97-AF65-F5344CB8AC3E}">
        <p14:creationId xmlns:p14="http://schemas.microsoft.com/office/powerpoint/2010/main" val="10525406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916F6D-A784-4071-8020-00DAFC842102}" type="datetimeFigureOut">
              <a:rPr lang="en-GB" smtClean="0"/>
              <a:t>22/01/2018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42CA6-9DA8-4AE1-8210-D79016A98683}" type="slidenum">
              <a:rPr lang="en-GB" smtClean="0"/>
              <a:t>‹#›</a:t>
            </a:fld>
            <a:endParaRPr lang="en-GB"/>
          </a:p>
        </p:txBody>
      </p:sp>
    </p:spTree>
    <p:extLst>
      <p:ext uri="{BB962C8B-B14F-4D97-AF65-F5344CB8AC3E}">
        <p14:creationId xmlns:p14="http://schemas.microsoft.com/office/powerpoint/2010/main" val="894926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nkusa.org/AboutUs/index.cf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142CA6-9DA8-4AE1-8210-D79016A98683}" type="slidenum">
              <a:rPr lang="en-GB" smtClean="0"/>
              <a:t>3</a:t>
            </a:fld>
            <a:endParaRPr lang="en-GB"/>
          </a:p>
        </p:txBody>
      </p:sp>
    </p:spTree>
    <p:extLst>
      <p:ext uri="{BB962C8B-B14F-4D97-AF65-F5344CB8AC3E}">
        <p14:creationId xmlns:p14="http://schemas.microsoft.com/office/powerpoint/2010/main" val="3743519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1. Brown, B., 'Orthodox Judaism', </a:t>
            </a:r>
            <a:r>
              <a:rPr lang="en-GB" sz="1200" i="1" kern="1200" dirty="0" smtClean="0">
                <a:solidFill>
                  <a:schemeClr val="tx1"/>
                </a:solidFill>
                <a:effectLst/>
                <a:latin typeface="+mn-lt"/>
                <a:ea typeface="+mn-ea"/>
                <a:cs typeface="+mn-cs"/>
              </a:rPr>
              <a:t>The Blackwell Companion to Judaism</a:t>
            </a:r>
            <a:r>
              <a:rPr lang="en-GB" sz="1200" kern="1200" dirty="0" smtClean="0">
                <a:solidFill>
                  <a:schemeClr val="tx1"/>
                </a:solidFill>
                <a:effectLst/>
                <a:latin typeface="+mn-lt"/>
                <a:ea typeface="+mn-ea"/>
                <a:cs typeface="+mn-cs"/>
              </a:rPr>
              <a:t>, eds. J. </a:t>
            </a:r>
            <a:r>
              <a:rPr lang="en-GB" sz="1200" kern="1200" dirty="0" err="1" smtClean="0">
                <a:solidFill>
                  <a:schemeClr val="tx1"/>
                </a:solidFill>
                <a:effectLst/>
                <a:latin typeface="+mn-lt"/>
                <a:ea typeface="+mn-ea"/>
                <a:cs typeface="+mn-cs"/>
              </a:rPr>
              <a:t>Neusner</a:t>
            </a:r>
            <a:r>
              <a:rPr lang="en-GB" sz="1200" kern="1200" dirty="0" smtClean="0">
                <a:solidFill>
                  <a:schemeClr val="tx1"/>
                </a:solidFill>
                <a:effectLst/>
                <a:latin typeface="+mn-lt"/>
                <a:ea typeface="+mn-ea"/>
                <a:cs typeface="+mn-cs"/>
              </a:rPr>
              <a:t> and A. J. Avery-Peck (</a:t>
            </a:r>
            <a:r>
              <a:rPr lang="en-GB" sz="1200" kern="1200" dirty="0" err="1" smtClean="0">
                <a:solidFill>
                  <a:schemeClr val="tx1"/>
                </a:solidFill>
                <a:effectLst/>
                <a:latin typeface="+mn-lt"/>
                <a:ea typeface="+mn-ea"/>
                <a:cs typeface="+mn-cs"/>
              </a:rPr>
              <a:t>Rhydychen</a:t>
            </a:r>
            <a:r>
              <a:rPr lang="en-GB" sz="1200" kern="1200" dirty="0" smtClean="0">
                <a:solidFill>
                  <a:schemeClr val="tx1"/>
                </a:solidFill>
                <a:effectLst/>
                <a:latin typeface="+mn-lt"/>
                <a:ea typeface="+mn-ea"/>
                <a:cs typeface="+mn-cs"/>
              </a:rPr>
              <a:t>: Blackwell, 2003), t. 311.</a:t>
            </a:r>
            <a:endParaRPr lang="en-GB" dirty="0"/>
          </a:p>
        </p:txBody>
      </p:sp>
      <p:sp>
        <p:nvSpPr>
          <p:cNvPr id="4" name="Slide Number Placeholder 3"/>
          <p:cNvSpPr>
            <a:spLocks noGrp="1"/>
          </p:cNvSpPr>
          <p:nvPr>
            <p:ph type="sldNum" sz="quarter" idx="10"/>
          </p:nvPr>
        </p:nvSpPr>
        <p:spPr/>
        <p:txBody>
          <a:bodyPr/>
          <a:lstStyle/>
          <a:p>
            <a:fld id="{0B142CA6-9DA8-4AE1-8210-D79016A98683}" type="slidenum">
              <a:rPr lang="en-GB" smtClean="0"/>
              <a:t>4</a:t>
            </a:fld>
            <a:endParaRPr lang="en-GB"/>
          </a:p>
        </p:txBody>
      </p:sp>
    </p:spTree>
    <p:extLst>
      <p:ext uri="{BB962C8B-B14F-4D97-AF65-F5344CB8AC3E}">
        <p14:creationId xmlns:p14="http://schemas.microsoft.com/office/powerpoint/2010/main" val="3336849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3.</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Pilkington, C. M., </a:t>
            </a:r>
            <a:r>
              <a:rPr lang="en-GB" sz="1200" i="1" kern="1200" dirty="0" err="1" smtClean="0">
                <a:solidFill>
                  <a:schemeClr val="tx1"/>
                </a:solidFill>
                <a:effectLst/>
                <a:latin typeface="+mn-lt"/>
                <a:ea typeface="+mn-ea"/>
                <a:cs typeface="+mn-cs"/>
              </a:rPr>
              <a:t>Iddewiaeth</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cyf</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gan</a:t>
            </a:r>
            <a:r>
              <a:rPr lang="en-GB" sz="1200" kern="1200" dirty="0" smtClean="0">
                <a:solidFill>
                  <a:schemeClr val="tx1"/>
                </a:solidFill>
                <a:effectLst/>
                <a:latin typeface="+mn-lt"/>
                <a:ea typeface="+mn-ea"/>
                <a:cs typeface="+mn-cs"/>
              </a:rPr>
              <a:t> Sian A. Edwards</a:t>
            </a:r>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Caerdydd</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Gwasg</a:t>
            </a:r>
            <a:r>
              <a:rPr lang="en-GB" sz="1200" kern="1200" dirty="0" smtClean="0">
                <a:solidFill>
                  <a:schemeClr val="tx1"/>
                </a:solidFill>
                <a:effectLst/>
                <a:latin typeface="+mn-lt"/>
                <a:ea typeface="+mn-ea"/>
                <a:cs typeface="+mn-cs"/>
              </a:rPr>
              <a:t> UWIC, 2005) t. 246.</a:t>
            </a:r>
          </a:p>
          <a:p>
            <a:endParaRPr lang="en-GB" dirty="0" smtClean="0"/>
          </a:p>
          <a:p>
            <a:r>
              <a:rPr lang="en-GB" dirty="0" smtClean="0"/>
              <a:t>2.</a:t>
            </a:r>
            <a:r>
              <a:rPr lang="en-GB" sz="1200" kern="1200" dirty="0" smtClean="0">
                <a:solidFill>
                  <a:schemeClr val="tx1"/>
                </a:solidFill>
                <a:effectLst/>
                <a:latin typeface="+mn-lt"/>
                <a:ea typeface="+mn-ea"/>
                <a:cs typeface="+mn-cs"/>
              </a:rPr>
              <a:t> Robinson, G., </a:t>
            </a:r>
            <a:r>
              <a:rPr lang="en-GB" sz="1200" i="1" kern="1200" dirty="0" smtClean="0">
                <a:solidFill>
                  <a:schemeClr val="tx1"/>
                </a:solidFill>
                <a:effectLst/>
                <a:latin typeface="+mn-lt"/>
                <a:ea typeface="+mn-ea"/>
                <a:cs typeface="+mn-cs"/>
              </a:rPr>
              <a:t>Essential Judaism: A Complete Guide to Beliefs, Customs, and Rituals</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Efrog</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Newydd</a:t>
            </a:r>
            <a:r>
              <a:rPr lang="en-GB" sz="1200" kern="1200" dirty="0" smtClean="0">
                <a:solidFill>
                  <a:schemeClr val="tx1"/>
                </a:solidFill>
                <a:effectLst/>
                <a:latin typeface="+mn-lt"/>
                <a:ea typeface="+mn-ea"/>
                <a:cs typeface="+mn-cs"/>
              </a:rPr>
              <a:t>: Atria, 2000), t.</a:t>
            </a:r>
            <a:r>
              <a:rPr lang="en-GB" sz="1200" kern="1200" baseline="0" dirty="0" smtClean="0">
                <a:solidFill>
                  <a:schemeClr val="tx1"/>
                </a:solidFill>
                <a:effectLst/>
                <a:latin typeface="+mn-lt"/>
                <a:ea typeface="+mn-ea"/>
                <a:cs typeface="+mn-cs"/>
              </a:rPr>
              <a:t> 63.</a:t>
            </a:r>
            <a:endParaRPr lang="en-GB" dirty="0"/>
          </a:p>
        </p:txBody>
      </p:sp>
      <p:sp>
        <p:nvSpPr>
          <p:cNvPr id="4" name="Slide Number Placeholder 3"/>
          <p:cNvSpPr>
            <a:spLocks noGrp="1"/>
          </p:cNvSpPr>
          <p:nvPr>
            <p:ph type="sldNum" sz="quarter" idx="10"/>
          </p:nvPr>
        </p:nvSpPr>
        <p:spPr/>
        <p:txBody>
          <a:bodyPr/>
          <a:lstStyle/>
          <a:p>
            <a:fld id="{0B142CA6-9DA8-4AE1-8210-D79016A98683}" type="slidenum">
              <a:rPr lang="en-GB" smtClean="0"/>
              <a:t>6</a:t>
            </a:fld>
            <a:endParaRPr lang="en-GB"/>
          </a:p>
        </p:txBody>
      </p:sp>
    </p:spTree>
    <p:extLst>
      <p:ext uri="{BB962C8B-B14F-4D97-AF65-F5344CB8AC3E}">
        <p14:creationId xmlns:p14="http://schemas.microsoft.com/office/powerpoint/2010/main" val="1108301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4. Neutrei Karta International, ‘</a:t>
            </a:r>
            <a:r>
              <a:rPr lang="en-GB" sz="1200" kern="1200" cap="all" dirty="0" smtClean="0">
                <a:solidFill>
                  <a:schemeClr val="tx1"/>
                </a:solidFill>
                <a:effectLst/>
                <a:latin typeface="+mn-lt"/>
                <a:ea typeface="+mn-ea"/>
                <a:cs typeface="+mn-cs"/>
              </a:rPr>
              <a:t>What is the </a:t>
            </a:r>
            <a:r>
              <a:rPr lang="en-GB" sz="1200" kern="1200" cap="all" dirty="0" err="1" smtClean="0">
                <a:solidFill>
                  <a:schemeClr val="tx1"/>
                </a:solidFill>
                <a:effectLst/>
                <a:latin typeface="+mn-lt"/>
                <a:ea typeface="+mn-ea"/>
                <a:cs typeface="+mn-cs"/>
              </a:rPr>
              <a:t>neturei</a:t>
            </a:r>
            <a:r>
              <a:rPr lang="en-GB" sz="1200" kern="1200" cap="all" dirty="0" smtClean="0">
                <a:solidFill>
                  <a:schemeClr val="tx1"/>
                </a:solidFill>
                <a:effectLst/>
                <a:latin typeface="+mn-lt"/>
                <a:ea typeface="+mn-ea"/>
                <a:cs typeface="+mn-cs"/>
              </a:rPr>
              <a:t> Karta?</a:t>
            </a:r>
            <a:r>
              <a:rPr lang="en-GB" dirty="0" smtClean="0">
                <a:effectLst/>
              </a:rPr>
              <a:t>’. </a:t>
            </a:r>
            <a:r>
              <a:rPr lang="en-GB" sz="1200" u="none" strike="noStrike" kern="1200" dirty="0" smtClean="0">
                <a:solidFill>
                  <a:schemeClr val="tx1"/>
                </a:solidFill>
                <a:effectLst/>
                <a:latin typeface="+mn-lt"/>
                <a:ea typeface="+mn-ea"/>
                <a:cs typeface="+mn-cs"/>
                <a:hlinkClick r:id="rId3"/>
              </a:rPr>
              <a:t>http://www.nkusa.org/AboutUs/index.cfm</a:t>
            </a:r>
            <a:r>
              <a:rPr lang="en-GB" dirty="0" smtClean="0">
                <a:effectLst/>
              </a:rPr>
              <a:t> [</a:t>
            </a:r>
            <a:r>
              <a:rPr lang="en-GB" dirty="0" err="1" smtClean="0">
                <a:effectLst/>
              </a:rPr>
              <a:t>Cyrchiwyr</a:t>
            </a:r>
            <a:r>
              <a:rPr lang="en-GB" dirty="0" smtClean="0">
                <a:effectLst/>
              </a:rPr>
              <a:t> 15/01/2018]</a:t>
            </a:r>
            <a:endParaRPr lang="en-GB" dirty="0"/>
          </a:p>
        </p:txBody>
      </p:sp>
      <p:sp>
        <p:nvSpPr>
          <p:cNvPr id="4" name="Slide Number Placeholder 3"/>
          <p:cNvSpPr>
            <a:spLocks noGrp="1"/>
          </p:cNvSpPr>
          <p:nvPr>
            <p:ph type="sldNum" sz="quarter" idx="10"/>
          </p:nvPr>
        </p:nvSpPr>
        <p:spPr/>
        <p:txBody>
          <a:bodyPr/>
          <a:lstStyle/>
          <a:p>
            <a:fld id="{0B142CA6-9DA8-4AE1-8210-D79016A98683}" type="slidenum">
              <a:rPr lang="en-GB" smtClean="0"/>
              <a:t>7</a:t>
            </a:fld>
            <a:endParaRPr lang="en-GB"/>
          </a:p>
        </p:txBody>
      </p:sp>
    </p:spTree>
    <p:extLst>
      <p:ext uri="{BB962C8B-B14F-4D97-AF65-F5344CB8AC3E}">
        <p14:creationId xmlns:p14="http://schemas.microsoft.com/office/powerpoint/2010/main" val="1982391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https://www.google.co.uk/search?q=neturei+karta+holding+anti+zionism+flag&amp;source=lnms&amp;tbm=isch&amp;sa=X&amp;ved=0ahUKEwiqy5SsiefYAhVSY1AKHdtUDJYQ_AUICigB&amp;biw=1188&amp;bih=566#imgrc=JmIHAamjNSW85M:</a:t>
            </a:r>
          </a:p>
          <a:p>
            <a:endParaRPr lang="en-GB" dirty="0" smtClean="0"/>
          </a:p>
          <a:p>
            <a:r>
              <a:rPr lang="en-GB" dirty="0" smtClean="0"/>
              <a:t>https://www.google.co.uk/search?q=neturei+karta+burning+flag&amp;source=lnms&amp;tbm=isch&amp;sa=X&amp;ved=0ahUKEwjw0MGMiefYAhXKmLQKHZ5-DM0Q_AUICigB&amp;biw=1188&amp;bih=566#imgdii=tbC6Y9rKufVt7M:&amp;imgrc=RWfQahikvcYxbM:</a:t>
            </a:r>
          </a:p>
          <a:p>
            <a:endParaRPr lang="en-GB" dirty="0" smtClean="0"/>
          </a:p>
        </p:txBody>
      </p:sp>
      <p:sp>
        <p:nvSpPr>
          <p:cNvPr id="4" name="Slide Number Placeholder 3"/>
          <p:cNvSpPr>
            <a:spLocks noGrp="1"/>
          </p:cNvSpPr>
          <p:nvPr>
            <p:ph type="sldNum" sz="quarter" idx="10"/>
          </p:nvPr>
        </p:nvSpPr>
        <p:spPr/>
        <p:txBody>
          <a:bodyPr/>
          <a:lstStyle/>
          <a:p>
            <a:fld id="{0B142CA6-9DA8-4AE1-8210-D79016A98683}" type="slidenum">
              <a:rPr lang="en-GB" smtClean="0"/>
              <a:t>9</a:t>
            </a:fld>
            <a:endParaRPr lang="en-GB"/>
          </a:p>
        </p:txBody>
      </p:sp>
    </p:spTree>
    <p:extLst>
      <p:ext uri="{BB962C8B-B14F-4D97-AF65-F5344CB8AC3E}">
        <p14:creationId xmlns:p14="http://schemas.microsoft.com/office/powerpoint/2010/main" val="322643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5. Brown, B., 'Orthodox Judaism', </a:t>
            </a:r>
            <a:r>
              <a:rPr lang="en-GB" sz="1200" i="1" kern="1200" dirty="0" smtClean="0">
                <a:solidFill>
                  <a:schemeClr val="tx1"/>
                </a:solidFill>
                <a:effectLst/>
                <a:latin typeface="+mn-lt"/>
                <a:ea typeface="+mn-ea"/>
                <a:cs typeface="+mn-cs"/>
              </a:rPr>
              <a:t>The Blackwell Companion to Judaism</a:t>
            </a:r>
            <a:r>
              <a:rPr lang="en-GB" sz="1200" kern="1200" dirty="0" smtClean="0">
                <a:solidFill>
                  <a:schemeClr val="tx1"/>
                </a:solidFill>
                <a:effectLst/>
                <a:latin typeface="+mn-lt"/>
                <a:ea typeface="+mn-ea"/>
                <a:cs typeface="+mn-cs"/>
              </a:rPr>
              <a:t>, eds. J. </a:t>
            </a:r>
            <a:r>
              <a:rPr lang="en-GB" sz="1200" kern="1200" dirty="0" err="1" smtClean="0">
                <a:solidFill>
                  <a:schemeClr val="tx1"/>
                </a:solidFill>
                <a:effectLst/>
                <a:latin typeface="+mn-lt"/>
                <a:ea typeface="+mn-ea"/>
                <a:cs typeface="+mn-cs"/>
              </a:rPr>
              <a:t>Neusner</a:t>
            </a:r>
            <a:r>
              <a:rPr lang="en-GB" sz="1200" kern="1200" dirty="0" smtClean="0">
                <a:solidFill>
                  <a:schemeClr val="tx1"/>
                </a:solidFill>
                <a:effectLst/>
                <a:latin typeface="+mn-lt"/>
                <a:ea typeface="+mn-ea"/>
                <a:cs typeface="+mn-cs"/>
              </a:rPr>
              <a:t> and A. J. Avery-Peck (</a:t>
            </a:r>
            <a:r>
              <a:rPr lang="en-GB" sz="1200" kern="1200" dirty="0" err="1" smtClean="0">
                <a:solidFill>
                  <a:schemeClr val="tx1"/>
                </a:solidFill>
                <a:effectLst/>
                <a:latin typeface="+mn-lt"/>
                <a:ea typeface="+mn-ea"/>
                <a:cs typeface="+mn-cs"/>
              </a:rPr>
              <a:t>Rhydychen</a:t>
            </a:r>
            <a:r>
              <a:rPr lang="en-GB" sz="1200" kern="1200" dirty="0" smtClean="0">
                <a:solidFill>
                  <a:schemeClr val="tx1"/>
                </a:solidFill>
                <a:effectLst/>
                <a:latin typeface="+mn-lt"/>
                <a:ea typeface="+mn-ea"/>
                <a:cs typeface="+mn-cs"/>
              </a:rPr>
              <a:t>: Blackwell, 2003), t.</a:t>
            </a:r>
            <a:r>
              <a:rPr lang="en-GB" sz="1200" kern="1200" baseline="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mn-cs"/>
              </a:rPr>
              <a:t>320</a:t>
            </a:r>
            <a:r>
              <a:rPr lang="en-GB" sz="1200" kern="1200" baseline="0" dirty="0" smtClean="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0B142CA6-9DA8-4AE1-8210-D79016A98683}" type="slidenum">
              <a:rPr lang="en-GB" smtClean="0"/>
              <a:t>10</a:t>
            </a:fld>
            <a:endParaRPr lang="en-GB"/>
          </a:p>
        </p:txBody>
      </p:sp>
    </p:spTree>
    <p:extLst>
      <p:ext uri="{BB962C8B-B14F-4D97-AF65-F5344CB8AC3E}">
        <p14:creationId xmlns:p14="http://schemas.microsoft.com/office/powerpoint/2010/main" val="2475878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E9462EF3-3C4F-43EE-ACEE-D4B806740EA3}" type="datetimeFigureOut">
              <a:rPr lang="en-US" dirty="0"/>
              <a:pPr/>
              <a:t>1/22/2018</a:t>
            </a:fld>
            <a:endParaRPr lang="en-US"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r>
              <a:rPr lang="en-US" dirty="0"/>
              <a:t>
              </a:t>
            </a:r>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76C0EF2-9919-473B-8215-8616BAF10692}" type="datetimeFigureOut">
              <a:rPr lang="en-US" dirty="0"/>
              <a:t>1/22/2018</a:t>
            </a:fld>
            <a:endParaRPr lang="en-US" dirty="0"/>
          </a:p>
        </p:txBody>
      </p:sp>
      <p:sp>
        <p:nvSpPr>
          <p:cNvPr id="5" name="Footer Placeholder 4"/>
          <p:cNvSpPr>
            <a:spLocks noGrp="1"/>
          </p:cNvSpPr>
          <p:nvPr>
            <p:ph type="ftr" sz="quarter" idx="11"/>
          </p:nvPr>
        </p:nvSpPr>
        <p:spPr/>
        <p:txBody>
          <a:bodyPr/>
          <a:lstStyle>
            <a:lvl1pPr>
              <a:defRPr sz="1000" b="1"/>
            </a:lvl1p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09472EB-AC54-4713-BFC2-BEB621108C63}" type="datetimeFigureOut">
              <a:rPr lang="en-US" dirty="0"/>
              <a:t>1/22/2018</a:t>
            </a:fld>
            <a:endParaRPr lang="en-US" dirty="0"/>
          </a:p>
        </p:txBody>
      </p:sp>
      <p:sp>
        <p:nvSpPr>
          <p:cNvPr id="5" name="Footer Placeholder 4"/>
          <p:cNvSpPr>
            <a:spLocks noGrp="1"/>
          </p:cNvSpPr>
          <p:nvPr>
            <p:ph type="ftr" sz="quarter" idx="11"/>
          </p:nvPr>
        </p:nvSpPr>
        <p:spPr/>
        <p:txBody>
          <a:bodyPr/>
          <a:lstStyle>
            <a:lvl1pPr>
              <a:defRPr sz="1000" b="1"/>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455A0C-791E-4545-B787-F98AD45CD761}" type="datetimeFigureOut">
              <a:rPr lang="en-US" dirty="0"/>
              <a:t>1/22/2018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536B77-F4F4-4427-AC4F-9A623798AD82}" type="datetimeFigureOut">
              <a:rPr lang="en-US" dirty="0"/>
              <a:t>1/22/2018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8BE790C-34EB-4565-8437-CACF4CDB7822}" type="datetimeFigureOut">
              <a:rPr lang="en-US" dirty="0"/>
              <a:t>1/22/2018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A4C11-22B8-4A4E-8126-B3AF6B948A8E}" type="datetimeFigureOut">
              <a:rPr lang="en-US" dirty="0"/>
              <a:t>1/22/2018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6ED06B6-C816-4861-964D-15A98395707D}" type="datetimeFigureOut">
              <a:rPr lang="en-US" dirty="0"/>
              <a:t>1/22/2018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0B1A8AB-EA7C-4B1B-9D73-E2551851FABE}" type="datetimeFigureOut">
              <a:rPr lang="en-US" dirty="0"/>
              <a:t>1/22/2018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343B39-165A-4B68-AA5C-581F5336313C}" type="datetimeFigureOut">
              <a:rPr lang="en-US" dirty="0"/>
              <a:t>1/22/2018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42C8C57-33F9-4259-AC4F-0E3F5BEC9B94}" type="datetimeFigureOut">
              <a:rPr lang="en-US" dirty="0"/>
              <a:t>1/22/2018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smtClean="0"/>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48772B-8FA2-401F-A0A1-A59855EDBC3E}" type="datetimeFigureOut">
              <a:rPr lang="en-US" dirty="0"/>
              <a:t>1/22/2018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DD5BDE-5A90-4611-82E9-0FC5746D30C5}" type="datetimeFigureOut">
              <a:rPr lang="en-US" dirty="0"/>
              <a:t>1/22/2018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DDA17D-0BEA-4E76-A7FC-F7C188BC48D1}" type="datetimeFigureOut">
              <a:rPr lang="en-US" dirty="0"/>
              <a:t>1/22/2018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09AC7D-18CA-4236-82B9-D75EB1D66EAE}" type="datetimeFigureOut">
              <a:rPr lang="en-US" dirty="0"/>
              <a:t>1/22/2018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68300E-C023-45CD-A0BE-EDB7A8C6EA8B}" type="datetimeFigureOut">
              <a:rPr lang="en-US" dirty="0"/>
              <a:t>1/22/2018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620EAD-E369-4933-8469-ED7764B56A1B}" type="datetimeFigureOut">
              <a:rPr lang="en-US" dirty="0"/>
              <a:t>1/22/2018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90786BE5-D2A3-4BF0-8B30-D7403E61B3DC}" type="datetimeFigureOut">
              <a:rPr lang="en-US" dirty="0"/>
              <a:t>1/22/2018</a:t>
            </a:fld>
            <a:endParaRPr lang="en-US"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r>
              <a:rPr lang="en-US" dirty="0"/>
              <a:t>
              </a:t>
            </a:r>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nkusa.org/AboutUs/index.cf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2490" y="2152547"/>
            <a:ext cx="10320121" cy="1737965"/>
          </a:xfrm>
        </p:spPr>
        <p:txBody>
          <a:bodyPr/>
          <a:lstStyle/>
          <a:p>
            <a:r>
              <a:rPr lang="en-GB" sz="6600" dirty="0" err="1" smtClean="0"/>
              <a:t>Iddewiaeth</a:t>
            </a:r>
            <a:r>
              <a:rPr lang="en-GB" sz="6600" dirty="0" smtClean="0"/>
              <a:t> Uniongred</a:t>
            </a:r>
            <a:endParaRPr lang="en-GB" sz="6600" dirty="0"/>
          </a:p>
        </p:txBody>
      </p:sp>
    </p:spTree>
    <p:extLst>
      <p:ext uri="{BB962C8B-B14F-4D97-AF65-F5344CB8AC3E}">
        <p14:creationId xmlns:p14="http://schemas.microsoft.com/office/powerpoint/2010/main" val="23076579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870638"/>
            <a:ext cx="8825659" cy="706964"/>
          </a:xfrm>
        </p:spPr>
        <p:txBody>
          <a:bodyPr/>
          <a:lstStyle/>
          <a:p>
            <a:r>
              <a:rPr lang="en-GB" sz="4000" dirty="0" smtClean="0"/>
              <a:t>Beth </a:t>
            </a:r>
            <a:r>
              <a:rPr lang="en-GB" sz="4000" dirty="0" err="1" smtClean="0"/>
              <a:t>arweiniodd</a:t>
            </a:r>
            <a:r>
              <a:rPr lang="en-GB" sz="4000" dirty="0" smtClean="0"/>
              <a:t> at </a:t>
            </a:r>
            <a:r>
              <a:rPr lang="en-GB" sz="4000" dirty="0" err="1" smtClean="0"/>
              <a:t>Iddewiaeth</a:t>
            </a:r>
            <a:r>
              <a:rPr lang="en-GB" sz="4000" dirty="0" smtClean="0"/>
              <a:t> </a:t>
            </a:r>
            <a:r>
              <a:rPr lang="en-GB" sz="4000" dirty="0" err="1" smtClean="0"/>
              <a:t>yn</a:t>
            </a:r>
            <a:r>
              <a:rPr lang="en-GB" sz="4000" dirty="0" smtClean="0"/>
              <a:t> </a:t>
            </a:r>
            <a:r>
              <a:rPr lang="en-GB" sz="4000" dirty="0" err="1" smtClean="0"/>
              <a:t>rhannu</a:t>
            </a:r>
            <a:r>
              <a:rPr lang="en-GB" sz="4000" dirty="0" smtClean="0"/>
              <a:t> </a:t>
            </a:r>
            <a:r>
              <a:rPr lang="en-GB" sz="4000" dirty="0" err="1" smtClean="0"/>
              <a:t>i</a:t>
            </a:r>
            <a:r>
              <a:rPr lang="en-GB" sz="4000" dirty="0" smtClean="0"/>
              <a:t> </a:t>
            </a:r>
            <a:r>
              <a:rPr lang="en-GB" sz="4000" dirty="0" err="1" smtClean="0"/>
              <a:t>cangenau</a:t>
            </a:r>
            <a:r>
              <a:rPr lang="en-GB" sz="4000" dirty="0" smtClean="0"/>
              <a:t> </a:t>
            </a:r>
            <a:r>
              <a:rPr lang="en-GB" sz="4000" dirty="0" err="1" smtClean="0"/>
              <a:t>gwahanol</a:t>
            </a:r>
            <a:r>
              <a:rPr lang="en-GB" sz="4000" dirty="0" smtClean="0"/>
              <a:t>?</a:t>
            </a:r>
            <a:endParaRPr lang="en-GB" sz="4000" dirty="0"/>
          </a:p>
        </p:txBody>
      </p:sp>
      <p:sp>
        <p:nvSpPr>
          <p:cNvPr id="3" name="Content Placeholder 2"/>
          <p:cNvSpPr>
            <a:spLocks noGrp="1"/>
          </p:cNvSpPr>
          <p:nvPr>
            <p:ph idx="1"/>
          </p:nvPr>
        </p:nvSpPr>
        <p:spPr/>
        <p:txBody>
          <a:bodyPr>
            <a:normAutofit/>
          </a:bodyPr>
          <a:lstStyle/>
          <a:p>
            <a:r>
              <a:rPr lang="en-GB" sz="2400" dirty="0"/>
              <a:t>Rhyddfreiniad 1751-1820</a:t>
            </a:r>
          </a:p>
          <a:p>
            <a:pPr lvl="2"/>
            <a:r>
              <a:rPr lang="en-GB" sz="2000" dirty="0"/>
              <a:t>Iddewon </a:t>
            </a:r>
            <a:r>
              <a:rPr lang="en-GB" sz="2000" dirty="0" err="1"/>
              <a:t>yn</a:t>
            </a:r>
            <a:r>
              <a:rPr lang="en-GB" sz="2000" dirty="0"/>
              <a:t> </a:t>
            </a:r>
            <a:r>
              <a:rPr lang="en-GB" sz="2000" dirty="0" err="1"/>
              <a:t>gorfod</a:t>
            </a:r>
            <a:r>
              <a:rPr lang="en-GB" sz="2000" dirty="0"/>
              <a:t>  </a:t>
            </a:r>
            <a:r>
              <a:rPr lang="en-GB" sz="2000" dirty="0" err="1"/>
              <a:t>integreiddio</a:t>
            </a:r>
            <a:r>
              <a:rPr lang="en-GB" sz="2000" dirty="0"/>
              <a:t> </a:t>
            </a:r>
            <a:r>
              <a:rPr lang="en-GB" sz="2000" dirty="0" err="1"/>
              <a:t>i</a:t>
            </a:r>
            <a:r>
              <a:rPr lang="en-GB" sz="2000" dirty="0"/>
              <a:t> </a:t>
            </a:r>
            <a:r>
              <a:rPr lang="en-GB" sz="2000" dirty="0" err="1"/>
              <a:t>gymdeithas</a:t>
            </a:r>
            <a:r>
              <a:rPr lang="en-GB" sz="2000" dirty="0"/>
              <a:t> </a:t>
            </a:r>
            <a:r>
              <a:rPr lang="en-GB" sz="2000" dirty="0" err="1"/>
              <a:t>er</a:t>
            </a:r>
            <a:r>
              <a:rPr lang="en-GB" sz="2000" dirty="0"/>
              <a:t> </a:t>
            </a:r>
            <a:r>
              <a:rPr lang="en-GB" sz="2000" dirty="0" err="1" smtClean="0"/>
              <a:t>mwyn</a:t>
            </a:r>
            <a:r>
              <a:rPr lang="en-GB" sz="2000" dirty="0" smtClean="0"/>
              <a:t> </a:t>
            </a:r>
            <a:r>
              <a:rPr lang="en-GB" sz="2000" dirty="0" err="1" smtClean="0"/>
              <a:t>caniatáu</a:t>
            </a:r>
            <a:r>
              <a:rPr lang="en-GB" sz="2000" dirty="0" smtClean="0"/>
              <a:t> </a:t>
            </a:r>
            <a:r>
              <a:rPr lang="en-GB" sz="2000" dirty="0" err="1"/>
              <a:t>dinasyddiaeth</a:t>
            </a:r>
            <a:r>
              <a:rPr lang="en-GB" sz="2000" dirty="0"/>
              <a:t> a </a:t>
            </a:r>
            <a:r>
              <a:rPr lang="en-GB" sz="2000" dirty="0" err="1"/>
              <a:t>hawliau</a:t>
            </a:r>
            <a:r>
              <a:rPr lang="en-GB" sz="2000" dirty="0"/>
              <a:t> </a:t>
            </a:r>
            <a:r>
              <a:rPr lang="en-GB" sz="2000" dirty="0" err="1"/>
              <a:t>cyfartal</a:t>
            </a:r>
            <a:r>
              <a:rPr lang="en-GB" sz="2000" dirty="0"/>
              <a:t>.</a:t>
            </a:r>
          </a:p>
          <a:p>
            <a:endParaRPr lang="en-GB" sz="2400" dirty="0"/>
          </a:p>
          <a:p>
            <a:r>
              <a:rPr lang="en-GB" sz="2400" dirty="0" err="1"/>
              <a:t>Cyfnod</a:t>
            </a:r>
            <a:r>
              <a:rPr lang="en-GB" sz="2400" dirty="0"/>
              <a:t> o </a:t>
            </a:r>
            <a:r>
              <a:rPr lang="en-GB" sz="2400" dirty="0" err="1"/>
              <a:t>oleuedigaeth</a:t>
            </a:r>
            <a:r>
              <a:rPr lang="en-GB" sz="2400" dirty="0"/>
              <a:t> </a:t>
            </a:r>
            <a:r>
              <a:rPr lang="en-GB" sz="2400" dirty="0" err="1"/>
              <a:t>Iddewig</a:t>
            </a:r>
            <a:r>
              <a:rPr lang="en-GB" sz="2400" dirty="0"/>
              <a:t> (</a:t>
            </a:r>
            <a:r>
              <a:rPr lang="en-GB" sz="2400" dirty="0" err="1"/>
              <a:t>Haskalah</a:t>
            </a:r>
            <a:r>
              <a:rPr lang="en-GB" sz="2400" dirty="0"/>
              <a:t>)</a:t>
            </a:r>
          </a:p>
          <a:p>
            <a:pPr lvl="2"/>
            <a:r>
              <a:rPr lang="en-GB" sz="2000" dirty="0"/>
              <a:t>Cael </a:t>
            </a:r>
            <a:r>
              <a:rPr lang="en-GB" sz="2000" dirty="0" err="1"/>
              <a:t>gwared</a:t>
            </a:r>
            <a:r>
              <a:rPr lang="en-GB" sz="2000" dirty="0"/>
              <a:t> </a:t>
            </a:r>
            <a:r>
              <a:rPr lang="en-GB" sz="2000" dirty="0" err="1"/>
              <a:t>ar</a:t>
            </a:r>
            <a:r>
              <a:rPr lang="en-GB" sz="2000" dirty="0"/>
              <a:t> </a:t>
            </a:r>
            <a:r>
              <a:rPr lang="en-GB" sz="2000" dirty="0" err="1" smtClean="0"/>
              <a:t>ofergoeledd</a:t>
            </a:r>
            <a:r>
              <a:rPr lang="en-GB" sz="2000" dirty="0" smtClean="0"/>
              <a:t> </a:t>
            </a:r>
            <a:r>
              <a:rPr lang="en-GB" sz="2000" dirty="0" err="1"/>
              <a:t>canoloesol</a:t>
            </a:r>
            <a:r>
              <a:rPr lang="en-GB" sz="2000" dirty="0"/>
              <a:t> ac </a:t>
            </a:r>
            <a:r>
              <a:rPr lang="en-GB" sz="2000" dirty="0" err="1"/>
              <a:t>yn</a:t>
            </a:r>
            <a:r>
              <a:rPr lang="en-GB" sz="2000" dirty="0"/>
              <a:t> </a:t>
            </a:r>
            <a:r>
              <a:rPr lang="en-GB" sz="2000" dirty="0" err="1"/>
              <a:t>lle</a:t>
            </a:r>
            <a:r>
              <a:rPr lang="en-GB" sz="2000" dirty="0"/>
              <a:t> </a:t>
            </a:r>
            <a:r>
              <a:rPr lang="en-GB" sz="2000" dirty="0" err="1"/>
              <a:t>hyrwyddo</a:t>
            </a:r>
            <a:r>
              <a:rPr lang="en-GB" sz="2000" dirty="0"/>
              <a:t> </a:t>
            </a:r>
            <a:r>
              <a:rPr lang="en-GB" sz="2000" dirty="0" err="1"/>
              <a:t>rheswm</a:t>
            </a:r>
            <a:r>
              <a:rPr lang="en-GB" sz="2000" dirty="0"/>
              <a:t>, </a:t>
            </a:r>
            <a:r>
              <a:rPr lang="en-GB" sz="2000" dirty="0" err="1"/>
              <a:t>goddefgarwch</a:t>
            </a:r>
            <a:r>
              <a:rPr lang="en-GB" sz="2000" dirty="0"/>
              <a:t> a </a:t>
            </a:r>
            <a:r>
              <a:rPr lang="en-GB" sz="2000" dirty="0" err="1"/>
              <a:t>moesoldeb</a:t>
            </a:r>
            <a:r>
              <a:rPr lang="en-GB" sz="2000" dirty="0"/>
              <a:t>.</a:t>
            </a:r>
          </a:p>
        </p:txBody>
      </p:sp>
    </p:spTree>
    <p:extLst>
      <p:ext uri="{BB962C8B-B14F-4D97-AF65-F5344CB8AC3E}">
        <p14:creationId xmlns:p14="http://schemas.microsoft.com/office/powerpoint/2010/main" val="9498169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err="1" smtClean="0"/>
              <a:t>Prif</a:t>
            </a:r>
            <a:r>
              <a:rPr lang="en-GB" sz="4000" dirty="0" smtClean="0"/>
              <a:t> </a:t>
            </a:r>
            <a:r>
              <a:rPr lang="en-GB" sz="4000" dirty="0" err="1" smtClean="0"/>
              <a:t>canghenau</a:t>
            </a:r>
            <a:r>
              <a:rPr lang="en-GB" sz="4000" dirty="0" smtClean="0"/>
              <a:t> </a:t>
            </a:r>
            <a:r>
              <a:rPr lang="en-GB" sz="4000" dirty="0" err="1" smtClean="0"/>
              <a:t>Iddewiaeth</a:t>
            </a:r>
            <a:r>
              <a:rPr lang="en-GB" sz="4000" dirty="0" smtClean="0"/>
              <a:t> </a:t>
            </a:r>
            <a:r>
              <a:rPr lang="en-GB" sz="4000" dirty="0" err="1" smtClean="0"/>
              <a:t>gyfoes</a:t>
            </a:r>
            <a:endParaRPr lang="en-GB" sz="4000" dirty="0"/>
          </a:p>
        </p:txBody>
      </p:sp>
      <p:sp>
        <p:nvSpPr>
          <p:cNvPr id="3" name="Content Placeholder 2"/>
          <p:cNvSpPr>
            <a:spLocks noGrp="1"/>
          </p:cNvSpPr>
          <p:nvPr>
            <p:ph idx="1"/>
          </p:nvPr>
        </p:nvSpPr>
        <p:spPr/>
        <p:txBody>
          <a:bodyPr/>
          <a:lstStyle/>
          <a:p>
            <a:r>
              <a:rPr lang="en-GB" sz="2400" dirty="0"/>
              <a:t> </a:t>
            </a:r>
            <a:r>
              <a:rPr lang="en-GB" sz="2400" dirty="0" err="1"/>
              <a:t>Iddewiaeth</a:t>
            </a:r>
            <a:r>
              <a:rPr lang="en-GB" sz="2400" dirty="0"/>
              <a:t> </a:t>
            </a:r>
            <a:r>
              <a:rPr lang="en-GB" sz="2400" dirty="0" err="1"/>
              <a:t>Uniongred</a:t>
            </a:r>
            <a:r>
              <a:rPr lang="en-GB" sz="2400" dirty="0"/>
              <a:t> </a:t>
            </a:r>
          </a:p>
          <a:p>
            <a:endParaRPr lang="en-GB" sz="2400" dirty="0"/>
          </a:p>
          <a:p>
            <a:r>
              <a:rPr lang="en-GB" sz="2400" dirty="0" err="1"/>
              <a:t>Iddewiaeth</a:t>
            </a:r>
            <a:r>
              <a:rPr lang="en-GB" sz="2400" dirty="0"/>
              <a:t> </a:t>
            </a:r>
            <a:r>
              <a:rPr lang="en-GB" sz="2400" dirty="0" err="1"/>
              <a:t>Geidwadol</a:t>
            </a:r>
            <a:r>
              <a:rPr lang="en-GB" sz="2400" dirty="0"/>
              <a:t>  </a:t>
            </a:r>
          </a:p>
          <a:p>
            <a:endParaRPr lang="en-GB" sz="2400" dirty="0"/>
          </a:p>
          <a:p>
            <a:r>
              <a:rPr lang="en-GB" sz="2400" dirty="0" err="1"/>
              <a:t>Iddewiaeth</a:t>
            </a:r>
            <a:r>
              <a:rPr lang="en-GB" sz="2400" dirty="0"/>
              <a:t> </a:t>
            </a:r>
            <a:r>
              <a:rPr lang="en-GB" sz="2400" dirty="0" err="1"/>
              <a:t>Ddiwygiedig</a:t>
            </a:r>
            <a:r>
              <a:rPr lang="en-GB" sz="2400" dirty="0"/>
              <a:t> </a:t>
            </a:r>
          </a:p>
          <a:p>
            <a:pPr marL="0" indent="0">
              <a:buNone/>
            </a:pPr>
            <a:endParaRPr lang="en-GB" dirty="0"/>
          </a:p>
        </p:txBody>
      </p:sp>
    </p:spTree>
    <p:extLst>
      <p:ext uri="{BB962C8B-B14F-4D97-AF65-F5344CB8AC3E}">
        <p14:creationId xmlns:p14="http://schemas.microsoft.com/office/powerpoint/2010/main" val="18357114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Iddewiaeth</a:t>
            </a:r>
            <a:r>
              <a:rPr lang="en-GB" dirty="0" smtClean="0"/>
              <a:t> Uniongred</a:t>
            </a:r>
            <a:endParaRPr lang="en-GB" dirty="0"/>
          </a:p>
        </p:txBody>
      </p:sp>
      <p:sp>
        <p:nvSpPr>
          <p:cNvPr id="3" name="Content Placeholder 2"/>
          <p:cNvSpPr>
            <a:spLocks noGrp="1"/>
          </p:cNvSpPr>
          <p:nvPr>
            <p:ph idx="1"/>
          </p:nvPr>
        </p:nvSpPr>
        <p:spPr>
          <a:xfrm>
            <a:off x="734098" y="3078050"/>
            <a:ext cx="10972798" cy="2382593"/>
          </a:xfrm>
          <a:solidFill>
            <a:schemeClr val="bg1">
              <a:lumMod val="95000"/>
            </a:schemeClr>
          </a:solidFill>
          <a:ln w="57150">
            <a:solidFill>
              <a:srgbClr val="002060"/>
            </a:solidFill>
          </a:ln>
          <a:effectLst>
            <a:softEdge rad="31750"/>
          </a:effectLst>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endParaRPr lang="en-GB" sz="2000" dirty="0"/>
          </a:p>
          <a:p>
            <a:pPr marL="457200" lvl="1" indent="0">
              <a:buNone/>
            </a:pPr>
            <a:r>
              <a:rPr lang="en-GB" sz="2000" dirty="0" smtClean="0"/>
              <a:t> “Orthodoxy (Greek: ‘true opinion’) is a Jewish religious movement that advocates the full observance of Jewish religious law (</a:t>
            </a:r>
            <a:r>
              <a:rPr lang="en-GB" sz="2000" i="1" dirty="0" smtClean="0"/>
              <a:t>the </a:t>
            </a:r>
            <a:r>
              <a:rPr lang="en-GB" sz="2000" i="1" dirty="0" err="1" smtClean="0"/>
              <a:t>halakhah</a:t>
            </a:r>
            <a:r>
              <a:rPr lang="en-GB" sz="2000" dirty="0" smtClean="0"/>
              <a:t>), interpreted in traditional ways, and is critical of modernity and its values. In its adherence to the laws, customs, and beliefs of the ancestors, Orthodoxy portrays itself as the faithful continuation of traditional Jewish society.”</a:t>
            </a:r>
            <a:r>
              <a:rPr lang="en-GB" sz="1400" dirty="0" smtClean="0"/>
              <a:t>1</a:t>
            </a:r>
            <a:r>
              <a:rPr lang="en-GB" sz="2000" dirty="0" smtClean="0"/>
              <a:t> - Benjamin Brown</a:t>
            </a:r>
            <a:endParaRPr lang="en-GB" sz="2000" dirty="0"/>
          </a:p>
        </p:txBody>
      </p:sp>
    </p:spTree>
    <p:extLst>
      <p:ext uri="{BB962C8B-B14F-4D97-AF65-F5344CB8AC3E}">
        <p14:creationId xmlns:p14="http://schemas.microsoft.com/office/powerpoint/2010/main" val="13573576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Pwysigrwydd</a:t>
            </a:r>
            <a:r>
              <a:rPr lang="en-GB" dirty="0" smtClean="0"/>
              <a:t> </a:t>
            </a:r>
            <a:r>
              <a:rPr lang="en-GB" dirty="0" err="1" smtClean="0"/>
              <a:t>Iddewiaeth</a:t>
            </a:r>
            <a:r>
              <a:rPr lang="en-GB" dirty="0" smtClean="0"/>
              <a:t> Uniongred</a:t>
            </a:r>
            <a:endParaRPr lang="en-GB" dirty="0"/>
          </a:p>
        </p:txBody>
      </p:sp>
      <p:sp>
        <p:nvSpPr>
          <p:cNvPr id="6" name="Rounded Rectangle 5"/>
          <p:cNvSpPr/>
          <p:nvPr/>
        </p:nvSpPr>
        <p:spPr>
          <a:xfrm>
            <a:off x="312120" y="2143574"/>
            <a:ext cx="5679068" cy="45502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4"/>
          <p:cNvSpPr txBox="1">
            <a:spLocks noGrp="1"/>
          </p:cNvSpPr>
          <p:nvPr>
            <p:ph idx="1"/>
          </p:nvPr>
        </p:nvSpPr>
        <p:spPr>
          <a:xfrm>
            <a:off x="431313" y="2458165"/>
            <a:ext cx="5543969" cy="4549964"/>
          </a:xfrm>
          <a:prstGeom prst="rect">
            <a:avLst/>
          </a:prstGeom>
          <a:noFill/>
        </p:spPr>
        <p:txBody>
          <a:bodyPr wrap="square" rtlCol="0">
            <a:spAutoFit/>
          </a:bodyPr>
          <a:lstStyle/>
          <a:p>
            <a:pPr>
              <a:buClr>
                <a:schemeClr val="bg1"/>
              </a:buClr>
              <a:buFont typeface="Courier New" panose="02070309020205020404" pitchFamily="49" charset="0"/>
              <a:buChar char="o"/>
            </a:pPr>
            <a:r>
              <a:rPr lang="en-GB" dirty="0" err="1">
                <a:solidFill>
                  <a:schemeClr val="bg1"/>
                </a:solidFill>
              </a:rPr>
              <a:t>Ystyried</a:t>
            </a:r>
            <a:r>
              <a:rPr lang="en-GB" dirty="0">
                <a:solidFill>
                  <a:schemeClr val="bg1"/>
                </a:solidFill>
              </a:rPr>
              <a:t> </a:t>
            </a:r>
            <a:r>
              <a:rPr lang="en-GB" dirty="0" err="1" smtClean="0">
                <a:solidFill>
                  <a:schemeClr val="bg1"/>
                </a:solidFill>
              </a:rPr>
              <a:t>eu</a:t>
            </a:r>
            <a:r>
              <a:rPr lang="en-GB" dirty="0" smtClean="0">
                <a:solidFill>
                  <a:schemeClr val="bg1"/>
                </a:solidFill>
              </a:rPr>
              <a:t> </a:t>
            </a:r>
            <a:r>
              <a:rPr lang="en-GB" dirty="0" err="1">
                <a:solidFill>
                  <a:schemeClr val="bg1"/>
                </a:solidFill>
              </a:rPr>
              <a:t>hun</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fod</a:t>
            </a:r>
            <a:r>
              <a:rPr lang="en-GB" dirty="0">
                <a:solidFill>
                  <a:schemeClr val="bg1"/>
                </a:solidFill>
              </a:rPr>
              <a:t> </a:t>
            </a:r>
            <a:r>
              <a:rPr lang="en-GB" dirty="0" err="1">
                <a:solidFill>
                  <a:schemeClr val="bg1"/>
                </a:solidFill>
              </a:rPr>
              <a:t>efo’r</a:t>
            </a:r>
            <a:r>
              <a:rPr lang="en-GB" dirty="0">
                <a:solidFill>
                  <a:schemeClr val="bg1"/>
                </a:solidFill>
              </a:rPr>
              <a:t> </a:t>
            </a:r>
            <a:r>
              <a:rPr lang="en-GB" dirty="0" err="1">
                <a:solidFill>
                  <a:schemeClr val="bg1"/>
                </a:solidFill>
              </a:rPr>
              <a:t>gred</a:t>
            </a:r>
            <a:r>
              <a:rPr lang="en-GB" dirty="0">
                <a:solidFill>
                  <a:schemeClr val="bg1"/>
                </a:solidFill>
              </a:rPr>
              <a:t> </a:t>
            </a:r>
            <a:r>
              <a:rPr lang="en-GB" dirty="0" err="1">
                <a:solidFill>
                  <a:schemeClr val="bg1"/>
                </a:solidFill>
              </a:rPr>
              <a:t>gywir</a:t>
            </a:r>
            <a:r>
              <a:rPr lang="en-GB" dirty="0">
                <a:solidFill>
                  <a:schemeClr val="bg1"/>
                </a:solidFill>
              </a:rPr>
              <a:t> a bod </a:t>
            </a:r>
            <a:r>
              <a:rPr lang="en-GB" dirty="0" err="1">
                <a:solidFill>
                  <a:schemeClr val="bg1"/>
                </a:solidFill>
              </a:rPr>
              <a:t>pob</a:t>
            </a:r>
            <a:r>
              <a:rPr lang="en-GB" dirty="0">
                <a:solidFill>
                  <a:schemeClr val="bg1"/>
                </a:solidFill>
              </a:rPr>
              <a:t> </a:t>
            </a:r>
            <a:r>
              <a:rPr lang="en-GB" dirty="0" err="1">
                <a:solidFill>
                  <a:schemeClr val="bg1"/>
                </a:solidFill>
              </a:rPr>
              <a:t>cangen</a:t>
            </a:r>
            <a:r>
              <a:rPr lang="en-GB" dirty="0">
                <a:solidFill>
                  <a:schemeClr val="bg1"/>
                </a:solidFill>
              </a:rPr>
              <a:t> </a:t>
            </a:r>
            <a:r>
              <a:rPr lang="en-GB" dirty="0" err="1">
                <a:solidFill>
                  <a:schemeClr val="bg1"/>
                </a:solidFill>
              </a:rPr>
              <a:t>arall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annilys</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groes</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reolau</a:t>
            </a:r>
            <a:r>
              <a:rPr lang="en-GB" dirty="0">
                <a:solidFill>
                  <a:schemeClr val="bg1"/>
                </a:solidFill>
              </a:rPr>
              <a:t> </a:t>
            </a:r>
            <a:r>
              <a:rPr lang="en-GB" dirty="0" err="1">
                <a:solidFill>
                  <a:schemeClr val="bg1"/>
                </a:solidFill>
              </a:rPr>
              <a:t>Duw</a:t>
            </a:r>
            <a:r>
              <a:rPr lang="en-GB" dirty="0">
                <a:solidFill>
                  <a:schemeClr val="bg1"/>
                </a:solidFill>
              </a:rPr>
              <a:t>. </a:t>
            </a:r>
          </a:p>
          <a:p>
            <a:pPr>
              <a:buClr>
                <a:schemeClr val="bg1"/>
              </a:buClr>
              <a:buFont typeface="Courier New" panose="02070309020205020404" pitchFamily="49" charset="0"/>
              <a:buChar char="o"/>
            </a:pPr>
            <a:endParaRPr lang="en-GB" dirty="0">
              <a:solidFill>
                <a:schemeClr val="bg1"/>
              </a:solidFill>
            </a:endParaRPr>
          </a:p>
          <a:p>
            <a:pPr>
              <a:buClr>
                <a:schemeClr val="bg1"/>
              </a:buClr>
              <a:buFont typeface="Courier New" panose="02070309020205020404" pitchFamily="49" charset="0"/>
              <a:buChar char="o"/>
            </a:pPr>
            <a:r>
              <a:rPr lang="en-GB" dirty="0" err="1">
                <a:solidFill>
                  <a:schemeClr val="bg1"/>
                </a:solidFill>
              </a:rPr>
              <a:t>Ffocws</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gadw</a:t>
            </a:r>
            <a:r>
              <a:rPr lang="en-GB" dirty="0">
                <a:solidFill>
                  <a:schemeClr val="bg1"/>
                </a:solidFill>
              </a:rPr>
              <a:t> </a:t>
            </a:r>
            <a:r>
              <a:rPr lang="en-GB" dirty="0" err="1">
                <a:solidFill>
                  <a:schemeClr val="bg1"/>
                </a:solidFill>
              </a:rPr>
              <a:t>credoau</a:t>
            </a:r>
            <a:r>
              <a:rPr lang="en-GB" dirty="0">
                <a:solidFill>
                  <a:schemeClr val="bg1"/>
                </a:solidFill>
              </a:rPr>
              <a:t> a </a:t>
            </a:r>
            <a:r>
              <a:rPr lang="en-GB" dirty="0" err="1">
                <a:solidFill>
                  <a:schemeClr val="bg1"/>
                </a:solidFill>
              </a:rPr>
              <a:t>rheolau</a:t>
            </a:r>
            <a:r>
              <a:rPr lang="en-GB" dirty="0">
                <a:solidFill>
                  <a:schemeClr val="bg1"/>
                </a:solidFill>
              </a:rPr>
              <a:t> </a:t>
            </a:r>
            <a:r>
              <a:rPr lang="en-GB" dirty="0" err="1">
                <a:solidFill>
                  <a:schemeClr val="bg1"/>
                </a:solidFill>
              </a:rPr>
              <a:t>traddodiadol</a:t>
            </a:r>
            <a:r>
              <a:rPr lang="en-GB" dirty="0">
                <a:solidFill>
                  <a:schemeClr val="bg1"/>
                </a:solidFill>
              </a:rPr>
              <a:t> </a:t>
            </a:r>
            <a:r>
              <a:rPr lang="en-GB" dirty="0" err="1">
                <a:solidFill>
                  <a:schemeClr val="bg1"/>
                </a:solidFill>
              </a:rPr>
              <a:t>Iddewiaeth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fyw</a:t>
            </a:r>
            <a:r>
              <a:rPr lang="en-GB" dirty="0">
                <a:solidFill>
                  <a:schemeClr val="bg1"/>
                </a:solidFill>
              </a:rPr>
              <a:t> a </a:t>
            </a:r>
            <a:r>
              <a:rPr lang="en-GB" dirty="0" err="1">
                <a:solidFill>
                  <a:schemeClr val="bg1"/>
                </a:solidFill>
              </a:rPr>
              <a:t>pheidio</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haddasu</a:t>
            </a:r>
            <a:r>
              <a:rPr lang="en-GB" dirty="0">
                <a:solidFill>
                  <a:schemeClr val="bg1"/>
                </a:solidFill>
              </a:rPr>
              <a:t>. </a:t>
            </a:r>
          </a:p>
          <a:p>
            <a:pPr>
              <a:buClr>
                <a:schemeClr val="bg1"/>
              </a:buClr>
              <a:buFont typeface="Courier New" panose="02070309020205020404" pitchFamily="49" charset="0"/>
              <a:buChar char="o"/>
            </a:pPr>
            <a:endParaRPr lang="en-GB" dirty="0">
              <a:solidFill>
                <a:schemeClr val="bg1"/>
              </a:solidFill>
            </a:endParaRPr>
          </a:p>
          <a:p>
            <a:pPr>
              <a:buClr>
                <a:schemeClr val="bg1"/>
              </a:buClr>
              <a:buFont typeface="Courier New" panose="02070309020205020404" pitchFamily="49" charset="0"/>
              <a:buChar char="o"/>
            </a:pPr>
            <a:r>
              <a:rPr lang="en-GB" dirty="0">
                <a:solidFill>
                  <a:schemeClr val="bg1"/>
                </a:solidFill>
              </a:rPr>
              <a:t>Mae cred </a:t>
            </a:r>
            <a:r>
              <a:rPr lang="en-GB" dirty="0" err="1">
                <a:solidFill>
                  <a:schemeClr val="bg1"/>
                </a:solidFill>
              </a:rPr>
              <a:t>gryf</a:t>
            </a:r>
            <a:r>
              <a:rPr lang="en-GB" dirty="0">
                <a:solidFill>
                  <a:schemeClr val="bg1"/>
                </a:solidFill>
              </a:rPr>
              <a:t> </a:t>
            </a:r>
            <a:r>
              <a:rPr lang="en-GB" dirty="0" err="1">
                <a:solidFill>
                  <a:schemeClr val="bg1"/>
                </a:solidFill>
              </a:rPr>
              <a:t>gan</a:t>
            </a:r>
            <a:r>
              <a:rPr lang="en-GB" dirty="0">
                <a:solidFill>
                  <a:schemeClr val="bg1"/>
                </a:solidFill>
              </a:rPr>
              <a:t> Iddewon </a:t>
            </a:r>
            <a:r>
              <a:rPr lang="en-GB" dirty="0" err="1">
                <a:solidFill>
                  <a:schemeClr val="bg1"/>
                </a:solidFill>
              </a:rPr>
              <a:t>uniongred</a:t>
            </a:r>
            <a:r>
              <a:rPr lang="en-GB" dirty="0">
                <a:solidFill>
                  <a:schemeClr val="bg1"/>
                </a:solidFill>
              </a:rPr>
              <a:t> </a:t>
            </a:r>
            <a:r>
              <a:rPr lang="en-GB" dirty="0" err="1">
                <a:solidFill>
                  <a:schemeClr val="bg1"/>
                </a:solidFill>
              </a:rPr>
              <a:t>fod</a:t>
            </a:r>
            <a:r>
              <a:rPr lang="en-GB" dirty="0">
                <a:solidFill>
                  <a:schemeClr val="bg1"/>
                </a:solidFill>
              </a:rPr>
              <a:t> </a:t>
            </a:r>
            <a:r>
              <a:rPr lang="en-GB" dirty="0" err="1">
                <a:solidFill>
                  <a:schemeClr val="bg1"/>
                </a:solidFill>
              </a:rPr>
              <a:t>brawdoliaeth</a:t>
            </a:r>
            <a:r>
              <a:rPr lang="en-GB" dirty="0">
                <a:solidFill>
                  <a:schemeClr val="bg1"/>
                </a:solidFill>
              </a:rPr>
              <a:t> o </a:t>
            </a:r>
            <a:r>
              <a:rPr lang="en-GB" dirty="0" err="1">
                <a:solidFill>
                  <a:schemeClr val="bg1"/>
                </a:solidFill>
              </a:rPr>
              <a:t>fewn</a:t>
            </a:r>
            <a:r>
              <a:rPr lang="en-GB" dirty="0">
                <a:solidFill>
                  <a:schemeClr val="bg1"/>
                </a:solidFill>
              </a:rPr>
              <a:t> </a:t>
            </a:r>
            <a:r>
              <a:rPr lang="en-GB" dirty="0" err="1">
                <a:solidFill>
                  <a:schemeClr val="bg1"/>
                </a:solidFill>
              </a:rPr>
              <a:t>Iddewiaeth</a:t>
            </a:r>
            <a:r>
              <a:rPr lang="en-GB" dirty="0">
                <a:solidFill>
                  <a:schemeClr val="bg1"/>
                </a:solidFill>
              </a:rPr>
              <a:t> a bod </a:t>
            </a:r>
            <a:r>
              <a:rPr lang="en-GB" dirty="0" err="1">
                <a:solidFill>
                  <a:schemeClr val="bg1"/>
                </a:solidFill>
              </a:rPr>
              <a:t>pob</a:t>
            </a:r>
            <a:r>
              <a:rPr lang="en-GB" dirty="0">
                <a:solidFill>
                  <a:schemeClr val="bg1"/>
                </a:solidFill>
              </a:rPr>
              <a:t> </a:t>
            </a:r>
            <a:r>
              <a:rPr lang="en-GB" dirty="0" err="1">
                <a:solidFill>
                  <a:schemeClr val="bg1"/>
                </a:solidFill>
              </a:rPr>
              <a:t>Iddew</a:t>
            </a:r>
            <a:r>
              <a:rPr lang="en-GB" dirty="0">
                <a:solidFill>
                  <a:schemeClr val="bg1"/>
                </a:solidFill>
              </a:rPr>
              <a:t> </a:t>
            </a:r>
            <a:r>
              <a:rPr lang="en-GB" dirty="0" err="1">
                <a:solidFill>
                  <a:schemeClr val="bg1"/>
                </a:solidFill>
              </a:rPr>
              <a:t>wedi’u</a:t>
            </a:r>
            <a:r>
              <a:rPr lang="en-GB" dirty="0">
                <a:solidFill>
                  <a:schemeClr val="bg1"/>
                </a:solidFill>
              </a:rPr>
              <a:t> </a:t>
            </a:r>
            <a:r>
              <a:rPr lang="en-GB" dirty="0" err="1">
                <a:solidFill>
                  <a:schemeClr val="bg1"/>
                </a:solidFill>
              </a:rPr>
              <a:t>uno</a:t>
            </a:r>
            <a:r>
              <a:rPr lang="en-GB" dirty="0">
                <a:solidFill>
                  <a:schemeClr val="bg1"/>
                </a:solidFill>
              </a:rPr>
              <a:t>  </a:t>
            </a:r>
            <a:r>
              <a:rPr lang="en-GB" dirty="0" err="1">
                <a:solidFill>
                  <a:schemeClr val="bg1"/>
                </a:solidFill>
              </a:rPr>
              <a:t>gan</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gwasanaeth</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Dduw</a:t>
            </a:r>
            <a:r>
              <a:rPr lang="en-GB" dirty="0">
                <a:solidFill>
                  <a:schemeClr val="bg1"/>
                </a:solidFill>
              </a:rPr>
              <a:t>, </a:t>
            </a:r>
            <a:r>
              <a:rPr lang="en-GB" dirty="0" err="1">
                <a:solidFill>
                  <a:schemeClr val="bg1"/>
                </a:solidFill>
              </a:rPr>
              <a:t>syniad</a:t>
            </a:r>
            <a:r>
              <a:rPr lang="en-GB" dirty="0">
                <a:solidFill>
                  <a:schemeClr val="bg1"/>
                </a:solidFill>
              </a:rPr>
              <a:t> </a:t>
            </a:r>
            <a:r>
              <a:rPr lang="en-GB" dirty="0" err="1">
                <a:solidFill>
                  <a:schemeClr val="bg1"/>
                </a:solidFill>
              </a:rPr>
              <a:t>sydd</a:t>
            </a:r>
            <a:r>
              <a:rPr lang="en-GB" dirty="0">
                <a:solidFill>
                  <a:schemeClr val="bg1"/>
                </a:solidFill>
              </a:rPr>
              <a:t> </a:t>
            </a:r>
            <a:r>
              <a:rPr lang="en-GB" dirty="0" err="1">
                <a:solidFill>
                  <a:schemeClr val="bg1"/>
                </a:solidFill>
              </a:rPr>
              <a:t>wedi</a:t>
            </a:r>
            <a:r>
              <a:rPr lang="en-GB" dirty="0">
                <a:solidFill>
                  <a:schemeClr val="bg1"/>
                </a:solidFill>
              </a:rPr>
              <a:t> </a:t>
            </a:r>
            <a:r>
              <a:rPr lang="en-GB" dirty="0" err="1">
                <a:solidFill>
                  <a:schemeClr val="bg1"/>
                </a:solidFill>
              </a:rPr>
              <a:t>ei</a:t>
            </a:r>
            <a:r>
              <a:rPr lang="en-GB" dirty="0">
                <a:solidFill>
                  <a:schemeClr val="bg1"/>
                </a:solidFill>
              </a:rPr>
              <a:t> </a:t>
            </a:r>
            <a:r>
              <a:rPr lang="en-GB" dirty="0" err="1">
                <a:solidFill>
                  <a:schemeClr val="bg1"/>
                </a:solidFill>
              </a:rPr>
              <a:t>golli</a:t>
            </a:r>
            <a:r>
              <a:rPr lang="en-GB" dirty="0">
                <a:solidFill>
                  <a:schemeClr val="bg1"/>
                </a:solidFill>
              </a:rPr>
              <a:t> </a:t>
            </a:r>
            <a:r>
              <a:rPr lang="en-GB" dirty="0" err="1">
                <a:solidFill>
                  <a:schemeClr val="bg1"/>
                </a:solidFill>
              </a:rPr>
              <a:t>gan</a:t>
            </a:r>
            <a:r>
              <a:rPr lang="en-GB" dirty="0">
                <a:solidFill>
                  <a:schemeClr val="bg1"/>
                </a:solidFill>
              </a:rPr>
              <a:t> Iddewon </a:t>
            </a:r>
            <a:r>
              <a:rPr lang="en-GB" dirty="0" err="1">
                <a:solidFill>
                  <a:schemeClr val="bg1"/>
                </a:solidFill>
              </a:rPr>
              <a:t>diwygiedig</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ôl</a:t>
            </a:r>
            <a:r>
              <a:rPr lang="en-GB" dirty="0">
                <a:solidFill>
                  <a:schemeClr val="bg1"/>
                </a:solidFill>
              </a:rPr>
              <a:t> </a:t>
            </a:r>
            <a:r>
              <a:rPr lang="en-GB" dirty="0" err="1">
                <a:solidFill>
                  <a:schemeClr val="bg1"/>
                </a:solidFill>
              </a:rPr>
              <a:t>rhai</a:t>
            </a:r>
            <a:r>
              <a:rPr lang="en-GB" dirty="0">
                <a:solidFill>
                  <a:schemeClr val="bg1"/>
                </a:solidFill>
              </a:rPr>
              <a:t> </a:t>
            </a:r>
            <a:r>
              <a:rPr lang="en-GB" dirty="0" err="1">
                <a:solidFill>
                  <a:schemeClr val="bg1"/>
                </a:solidFill>
              </a:rPr>
              <a:t>uniongred</a:t>
            </a:r>
            <a:endParaRPr lang="en-GB" dirty="0">
              <a:solidFill>
                <a:schemeClr val="bg1"/>
              </a:solidFill>
            </a:endParaRPr>
          </a:p>
          <a:p>
            <a:pPr>
              <a:buClr>
                <a:schemeClr val="bg1"/>
              </a:buClr>
              <a:buFont typeface="Courier New" panose="02070309020205020404" pitchFamily="49" charset="0"/>
              <a:buChar char="o"/>
            </a:pPr>
            <a:endParaRPr lang="en-GB" sz="1400" dirty="0" smtClean="0">
              <a:solidFill>
                <a:schemeClr val="bg1"/>
              </a:solidFill>
            </a:endParaRPr>
          </a:p>
        </p:txBody>
      </p:sp>
      <p:sp>
        <p:nvSpPr>
          <p:cNvPr id="7" name="Rounded Rectangle 6"/>
          <p:cNvSpPr/>
          <p:nvPr/>
        </p:nvSpPr>
        <p:spPr>
          <a:xfrm>
            <a:off x="6862895" y="2307781"/>
            <a:ext cx="5035639" cy="4221807"/>
          </a:xfrm>
          <a:prstGeom prst="roundRect">
            <a:avLst/>
          </a:prstGeom>
          <a:solidFill>
            <a:schemeClr val="bg1"/>
          </a:solid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5871994" y="4199743"/>
            <a:ext cx="824247" cy="437882"/>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7210624" y="2987523"/>
            <a:ext cx="4340180" cy="2862322"/>
          </a:xfrm>
          <a:prstGeom prst="rect">
            <a:avLst/>
          </a:prstGeom>
          <a:noFill/>
        </p:spPr>
        <p:txBody>
          <a:bodyPr wrap="square" rtlCol="0">
            <a:spAutoFit/>
          </a:bodyPr>
          <a:lstStyle/>
          <a:p>
            <a:r>
              <a:rPr lang="en-GB" dirty="0">
                <a:solidFill>
                  <a:schemeClr val="accent1"/>
                </a:solidFill>
              </a:rPr>
              <a:t>Iddewon </a:t>
            </a:r>
            <a:r>
              <a:rPr lang="en-GB" dirty="0" err="1">
                <a:solidFill>
                  <a:schemeClr val="accent1"/>
                </a:solidFill>
              </a:rPr>
              <a:t>Uniongred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credu</a:t>
            </a:r>
            <a:r>
              <a:rPr lang="en-GB" dirty="0">
                <a:solidFill>
                  <a:schemeClr val="accent1"/>
                </a:solidFill>
              </a:rPr>
              <a:t> </a:t>
            </a:r>
            <a:r>
              <a:rPr lang="en-GB" dirty="0" err="1">
                <a:solidFill>
                  <a:schemeClr val="accent1"/>
                </a:solidFill>
              </a:rPr>
              <a:t>wrth</a:t>
            </a:r>
            <a:r>
              <a:rPr lang="en-GB" dirty="0">
                <a:solidFill>
                  <a:schemeClr val="accent1"/>
                </a:solidFill>
              </a:rPr>
              <a:t> </a:t>
            </a:r>
            <a:r>
              <a:rPr lang="en-GB" dirty="0" err="1">
                <a:solidFill>
                  <a:schemeClr val="accent1"/>
                </a:solidFill>
              </a:rPr>
              <a:t>esblygu</a:t>
            </a:r>
            <a:r>
              <a:rPr lang="en-GB" dirty="0">
                <a:solidFill>
                  <a:schemeClr val="accent1"/>
                </a:solidFill>
              </a:rPr>
              <a:t> ac </a:t>
            </a:r>
            <a:r>
              <a:rPr lang="en-GB" dirty="0" err="1">
                <a:solidFill>
                  <a:schemeClr val="accent1"/>
                </a:solidFill>
              </a:rPr>
              <a:t>integreiddio</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gymunedau</a:t>
            </a:r>
            <a:r>
              <a:rPr lang="en-GB" dirty="0">
                <a:solidFill>
                  <a:schemeClr val="accent1"/>
                </a:solidFill>
              </a:rPr>
              <a:t> </a:t>
            </a:r>
            <a:r>
              <a:rPr lang="en-GB" dirty="0" err="1">
                <a:solidFill>
                  <a:schemeClr val="accent1"/>
                </a:solidFill>
              </a:rPr>
              <a:t>seciwlar</a:t>
            </a:r>
            <a:r>
              <a:rPr lang="en-GB" dirty="0">
                <a:solidFill>
                  <a:schemeClr val="accent1"/>
                </a:solidFill>
              </a:rPr>
              <a:t> </a:t>
            </a:r>
            <a:r>
              <a:rPr lang="en-GB" dirty="0" err="1">
                <a:solidFill>
                  <a:schemeClr val="accent1"/>
                </a:solidFill>
              </a:rPr>
              <a:t>mae</a:t>
            </a:r>
            <a:r>
              <a:rPr lang="en-GB" dirty="0">
                <a:solidFill>
                  <a:schemeClr val="accent1"/>
                </a:solidFill>
              </a:rPr>
              <a:t> Iddewon </a:t>
            </a:r>
            <a:r>
              <a:rPr lang="en-GB" dirty="0" err="1">
                <a:solidFill>
                  <a:schemeClr val="accent1"/>
                </a:solidFill>
              </a:rPr>
              <a:t>diwygiedig</a:t>
            </a:r>
            <a:r>
              <a:rPr lang="en-GB" dirty="0">
                <a:solidFill>
                  <a:schemeClr val="accent1"/>
                </a:solidFill>
              </a:rPr>
              <a:t> a </a:t>
            </a:r>
            <a:r>
              <a:rPr lang="en-GB" dirty="0" err="1">
                <a:solidFill>
                  <a:schemeClr val="accent1"/>
                </a:solidFill>
              </a:rPr>
              <a:t>ceidwadol</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troi</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erbyn</a:t>
            </a:r>
            <a:r>
              <a:rPr lang="en-GB" dirty="0">
                <a:solidFill>
                  <a:schemeClr val="accent1"/>
                </a:solidFill>
              </a:rPr>
              <a:t> </a:t>
            </a:r>
            <a:r>
              <a:rPr lang="en-GB" dirty="0" err="1">
                <a:solidFill>
                  <a:schemeClr val="accent1"/>
                </a:solidFill>
              </a:rPr>
              <a:t>gorchmynion</a:t>
            </a:r>
            <a:r>
              <a:rPr lang="en-GB" dirty="0">
                <a:solidFill>
                  <a:schemeClr val="accent1"/>
                </a:solidFill>
              </a:rPr>
              <a:t> </a:t>
            </a:r>
            <a:r>
              <a:rPr lang="en-GB" dirty="0" err="1">
                <a:solidFill>
                  <a:schemeClr val="accent1"/>
                </a:solidFill>
              </a:rPr>
              <a:t>Duw</a:t>
            </a:r>
            <a:r>
              <a:rPr lang="en-GB" dirty="0">
                <a:solidFill>
                  <a:schemeClr val="accent1"/>
                </a:solidFill>
              </a:rPr>
              <a:t> ac </a:t>
            </a:r>
            <a:r>
              <a:rPr lang="en-GB" dirty="0" err="1">
                <a:solidFill>
                  <a:schemeClr val="accent1"/>
                </a:solidFill>
              </a:rPr>
              <a:t>yn</a:t>
            </a:r>
            <a:r>
              <a:rPr lang="en-GB" dirty="0">
                <a:solidFill>
                  <a:schemeClr val="accent1"/>
                </a:solidFill>
              </a:rPr>
              <a:t> </a:t>
            </a:r>
            <a:r>
              <a:rPr lang="en-GB" dirty="0" err="1">
                <a:solidFill>
                  <a:schemeClr val="accent1"/>
                </a:solidFill>
              </a:rPr>
              <a:t>syrthio</a:t>
            </a:r>
            <a:r>
              <a:rPr lang="en-GB" dirty="0">
                <a:solidFill>
                  <a:schemeClr val="accent1"/>
                </a:solidFill>
              </a:rPr>
              <a:t> </a:t>
            </a:r>
            <a:r>
              <a:rPr lang="en-GB" dirty="0" err="1">
                <a:solidFill>
                  <a:schemeClr val="accent1"/>
                </a:solidFill>
              </a:rPr>
              <a:t>i’r</a:t>
            </a:r>
            <a:r>
              <a:rPr lang="en-GB" dirty="0">
                <a:solidFill>
                  <a:schemeClr val="accent1"/>
                </a:solidFill>
              </a:rPr>
              <a:t> </a:t>
            </a:r>
            <a:r>
              <a:rPr lang="en-GB" dirty="0" err="1">
                <a:solidFill>
                  <a:schemeClr val="accent1"/>
                </a:solidFill>
              </a:rPr>
              <a:t>demtasiwn</a:t>
            </a:r>
            <a:r>
              <a:rPr lang="en-GB" dirty="0">
                <a:solidFill>
                  <a:schemeClr val="accent1"/>
                </a:solidFill>
              </a:rPr>
              <a:t> o </a:t>
            </a:r>
            <a:r>
              <a:rPr lang="en-GB" dirty="0" err="1">
                <a:solidFill>
                  <a:schemeClr val="accent1"/>
                </a:solidFill>
              </a:rPr>
              <a:t>ddilyn</a:t>
            </a:r>
            <a:r>
              <a:rPr lang="en-GB" dirty="0">
                <a:solidFill>
                  <a:schemeClr val="accent1"/>
                </a:solidFill>
              </a:rPr>
              <a:t> </a:t>
            </a:r>
            <a:r>
              <a:rPr lang="en-GB" dirty="0" err="1">
                <a:solidFill>
                  <a:schemeClr val="accent1"/>
                </a:solidFill>
              </a:rPr>
              <a:t>bywyd</a:t>
            </a:r>
            <a:r>
              <a:rPr lang="en-GB" dirty="0">
                <a:solidFill>
                  <a:schemeClr val="accent1"/>
                </a:solidFill>
              </a:rPr>
              <a:t> </a:t>
            </a:r>
            <a:r>
              <a:rPr lang="en-GB" dirty="0" err="1">
                <a:solidFill>
                  <a:schemeClr val="accent1"/>
                </a:solidFill>
              </a:rPr>
              <a:t>mwy</a:t>
            </a:r>
            <a:r>
              <a:rPr lang="en-GB" dirty="0">
                <a:solidFill>
                  <a:schemeClr val="accent1"/>
                </a:solidFill>
              </a:rPr>
              <a:t> </a:t>
            </a:r>
            <a:r>
              <a:rPr lang="en-GB" dirty="0" err="1">
                <a:solidFill>
                  <a:schemeClr val="accent1"/>
                </a:solidFill>
              </a:rPr>
              <a:t>seciwlar</a:t>
            </a:r>
            <a:r>
              <a:rPr lang="en-GB" dirty="0">
                <a:solidFill>
                  <a:schemeClr val="accent1"/>
                </a:solidFill>
              </a:rPr>
              <a:t>. Credir </a:t>
            </a:r>
            <a:r>
              <a:rPr lang="en-GB" dirty="0" err="1">
                <a:solidFill>
                  <a:schemeClr val="accent1"/>
                </a:solidFill>
              </a:rPr>
              <a:t>hefyd</a:t>
            </a:r>
            <a:r>
              <a:rPr lang="en-GB" dirty="0">
                <a:solidFill>
                  <a:schemeClr val="accent1"/>
                </a:solidFill>
              </a:rPr>
              <a:t> bod Iddewon </a:t>
            </a:r>
            <a:r>
              <a:rPr lang="en-GB" dirty="0" err="1">
                <a:solidFill>
                  <a:schemeClr val="accent1"/>
                </a:solidFill>
              </a:rPr>
              <a:t>diwygiedig</a:t>
            </a:r>
            <a:r>
              <a:rPr lang="en-GB" dirty="0">
                <a:solidFill>
                  <a:schemeClr val="accent1"/>
                </a:solidFill>
              </a:rPr>
              <a:t> </a:t>
            </a:r>
            <a:r>
              <a:rPr lang="en-GB" dirty="0" err="1">
                <a:solidFill>
                  <a:schemeClr val="accent1"/>
                </a:solidFill>
              </a:rPr>
              <a:t>wedi</a:t>
            </a:r>
            <a:r>
              <a:rPr lang="en-GB" dirty="0">
                <a:solidFill>
                  <a:schemeClr val="accent1"/>
                </a:solidFill>
              </a:rPr>
              <a:t> </a:t>
            </a:r>
            <a:r>
              <a:rPr lang="en-GB" dirty="0" err="1">
                <a:solidFill>
                  <a:schemeClr val="accent1"/>
                </a:solidFill>
              </a:rPr>
              <a:t>colli’r</a:t>
            </a:r>
            <a:r>
              <a:rPr lang="en-GB" dirty="0">
                <a:solidFill>
                  <a:schemeClr val="accent1"/>
                </a:solidFill>
              </a:rPr>
              <a:t> </a:t>
            </a:r>
            <a:r>
              <a:rPr lang="en-GB" dirty="0" err="1">
                <a:solidFill>
                  <a:schemeClr val="accent1"/>
                </a:solidFill>
              </a:rPr>
              <a:t>ffocws</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frawdoliaeth</a:t>
            </a:r>
            <a:r>
              <a:rPr lang="en-GB" dirty="0">
                <a:solidFill>
                  <a:schemeClr val="accent1"/>
                </a:solidFill>
              </a:rPr>
              <a:t> a </a:t>
            </a:r>
            <a:r>
              <a:rPr lang="en-GB" dirty="0" err="1">
                <a:solidFill>
                  <a:schemeClr val="accent1"/>
                </a:solidFill>
              </a:rPr>
              <a:t>ddim</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cyflawni’r</a:t>
            </a:r>
            <a:r>
              <a:rPr lang="en-GB" dirty="0">
                <a:solidFill>
                  <a:schemeClr val="accent1"/>
                </a:solidFill>
              </a:rPr>
              <a:t> </a:t>
            </a:r>
            <a:r>
              <a:rPr lang="en-GB" dirty="0" err="1">
                <a:solidFill>
                  <a:schemeClr val="accent1"/>
                </a:solidFill>
              </a:rPr>
              <a:t>dasg</a:t>
            </a:r>
            <a:r>
              <a:rPr lang="en-GB" dirty="0">
                <a:solidFill>
                  <a:schemeClr val="accent1"/>
                </a:solidFill>
              </a:rPr>
              <a:t> o </a:t>
            </a:r>
            <a:r>
              <a:rPr lang="en-GB" dirty="0" err="1">
                <a:solidFill>
                  <a:schemeClr val="accent1"/>
                </a:solidFill>
              </a:rPr>
              <a:t>wasanaethu</a:t>
            </a:r>
            <a:r>
              <a:rPr lang="en-GB" dirty="0">
                <a:solidFill>
                  <a:schemeClr val="accent1"/>
                </a:solidFill>
              </a:rPr>
              <a:t> </a:t>
            </a:r>
            <a:r>
              <a:rPr lang="en-GB" dirty="0" err="1">
                <a:solidFill>
                  <a:schemeClr val="accent1"/>
                </a:solidFill>
              </a:rPr>
              <a:t>Duw</a:t>
            </a:r>
            <a:r>
              <a:rPr lang="en-GB" dirty="0">
                <a:solidFill>
                  <a:schemeClr val="accent1"/>
                </a:solidFill>
              </a:rPr>
              <a:t>.</a:t>
            </a:r>
          </a:p>
        </p:txBody>
      </p:sp>
    </p:spTree>
    <p:extLst>
      <p:ext uri="{BB962C8B-B14F-4D97-AF65-F5344CB8AC3E}">
        <p14:creationId xmlns:p14="http://schemas.microsoft.com/office/powerpoint/2010/main" val="42431390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7528" y="754728"/>
            <a:ext cx="9933756" cy="706964"/>
          </a:xfrm>
        </p:spPr>
        <p:txBody>
          <a:bodyPr/>
          <a:lstStyle/>
          <a:p>
            <a:r>
              <a:rPr lang="en-GB" sz="3200" dirty="0" smtClean="0"/>
              <a:t>Dau </a:t>
            </a:r>
            <a:r>
              <a:rPr lang="en-GB" sz="3200" dirty="0" err="1" smtClean="0"/>
              <a:t>farn</a:t>
            </a:r>
            <a:r>
              <a:rPr lang="en-GB" sz="3200" dirty="0" smtClean="0"/>
              <a:t> </a:t>
            </a:r>
            <a:r>
              <a:rPr lang="en-GB" sz="3200" dirty="0" err="1" smtClean="0"/>
              <a:t>wrthwynebol</a:t>
            </a:r>
            <a:r>
              <a:rPr lang="en-GB" sz="3200" dirty="0" smtClean="0"/>
              <a:t> o </a:t>
            </a:r>
            <a:r>
              <a:rPr lang="en-GB" sz="3200" dirty="0" err="1" smtClean="0"/>
              <a:t>fewn</a:t>
            </a:r>
            <a:r>
              <a:rPr lang="en-GB" sz="3200" dirty="0" smtClean="0"/>
              <a:t> </a:t>
            </a:r>
            <a:r>
              <a:rPr lang="en-GB" sz="3200" dirty="0" err="1" smtClean="0"/>
              <a:t>Iddewiaeth</a:t>
            </a:r>
            <a:r>
              <a:rPr lang="en-GB" sz="3200" dirty="0" smtClean="0"/>
              <a:t> Uniongred </a:t>
            </a:r>
            <a:r>
              <a:rPr lang="en-GB" sz="3200" dirty="0" err="1" smtClean="0"/>
              <a:t>yn</a:t>
            </a:r>
            <a:r>
              <a:rPr lang="en-GB" sz="3200" dirty="0" smtClean="0"/>
              <a:t> </a:t>
            </a:r>
            <a:r>
              <a:rPr lang="en-GB" sz="3200" dirty="0" err="1" smtClean="0"/>
              <a:t>ymwneud</a:t>
            </a:r>
            <a:r>
              <a:rPr lang="en-GB" sz="3200" dirty="0" smtClean="0"/>
              <a:t> a </a:t>
            </a:r>
            <a:r>
              <a:rPr lang="en-GB" sz="3200" dirty="0" err="1" smtClean="0"/>
              <a:t>Seioniaeth</a:t>
            </a:r>
            <a:r>
              <a:rPr lang="en-GB" sz="3200" dirty="0" smtClean="0"/>
              <a:t> </a:t>
            </a:r>
            <a:r>
              <a:rPr lang="en-GB" sz="3200" dirty="0" err="1" smtClean="0"/>
              <a:t>wleidyddol</a:t>
            </a:r>
            <a:r>
              <a:rPr lang="en-GB" sz="3200" dirty="0" smtClean="0"/>
              <a:t>.</a:t>
            </a:r>
            <a:endParaRPr lang="en-GB" sz="3200" dirty="0"/>
          </a:p>
        </p:txBody>
      </p:sp>
      <p:sp>
        <p:nvSpPr>
          <p:cNvPr id="3" name="Content Placeholder 2"/>
          <p:cNvSpPr>
            <a:spLocks noGrp="1"/>
          </p:cNvSpPr>
          <p:nvPr>
            <p:ph idx="1"/>
          </p:nvPr>
        </p:nvSpPr>
        <p:spPr>
          <a:xfrm>
            <a:off x="987528" y="2405275"/>
            <a:ext cx="10191334" cy="745007"/>
          </a:xfrm>
        </p:spPr>
        <p:txBody>
          <a:bodyPr/>
          <a:lstStyle/>
          <a:p>
            <a:r>
              <a:rPr lang="en-GB" dirty="0" err="1"/>
              <a:t>Arweiniodd</a:t>
            </a:r>
            <a:r>
              <a:rPr lang="en-GB" dirty="0"/>
              <a:t> Israel </a:t>
            </a:r>
            <a:r>
              <a:rPr lang="en-GB" dirty="0" err="1"/>
              <a:t>yn</a:t>
            </a:r>
            <a:r>
              <a:rPr lang="en-GB" dirty="0"/>
              <a:t> </a:t>
            </a:r>
            <a:r>
              <a:rPr lang="en-GB" dirty="0" err="1"/>
              <a:t>cael</a:t>
            </a:r>
            <a:r>
              <a:rPr lang="en-GB" dirty="0"/>
              <a:t> </a:t>
            </a:r>
            <a:r>
              <a:rPr lang="en-GB" dirty="0" err="1"/>
              <a:t>ei</a:t>
            </a:r>
            <a:r>
              <a:rPr lang="en-GB" dirty="0"/>
              <a:t> </a:t>
            </a:r>
            <a:r>
              <a:rPr lang="en-GB" dirty="0" err="1"/>
              <a:t>sefydlu</a:t>
            </a:r>
            <a:r>
              <a:rPr lang="en-GB" dirty="0"/>
              <a:t> </a:t>
            </a:r>
            <a:r>
              <a:rPr lang="en-GB" dirty="0" err="1"/>
              <a:t>fel</a:t>
            </a:r>
            <a:r>
              <a:rPr lang="en-GB" dirty="0"/>
              <a:t> </a:t>
            </a:r>
            <a:r>
              <a:rPr lang="en-GB" dirty="0" err="1"/>
              <a:t>gwladwriaeth</a:t>
            </a:r>
            <a:r>
              <a:rPr lang="en-GB" dirty="0"/>
              <a:t> </a:t>
            </a:r>
            <a:r>
              <a:rPr lang="en-GB" dirty="0" err="1"/>
              <a:t>yn</a:t>
            </a:r>
            <a:r>
              <a:rPr lang="en-GB" dirty="0"/>
              <a:t> 1948 at Iddewon </a:t>
            </a:r>
            <a:r>
              <a:rPr lang="en-GB" dirty="0" err="1"/>
              <a:t>uniongred</a:t>
            </a:r>
            <a:r>
              <a:rPr lang="en-GB" dirty="0"/>
              <a:t> </a:t>
            </a:r>
            <a:r>
              <a:rPr lang="en-GB" dirty="0" err="1"/>
              <a:t>gwahanol</a:t>
            </a:r>
            <a:r>
              <a:rPr lang="en-GB" dirty="0"/>
              <a:t> </a:t>
            </a:r>
            <a:r>
              <a:rPr lang="en-GB" dirty="0" err="1"/>
              <a:t>yn</a:t>
            </a:r>
            <a:r>
              <a:rPr lang="en-GB" dirty="0"/>
              <a:t> </a:t>
            </a:r>
            <a:r>
              <a:rPr lang="en-GB" dirty="0" err="1"/>
              <a:t>cael</a:t>
            </a:r>
            <a:r>
              <a:rPr lang="en-GB" dirty="0"/>
              <a:t> barn </a:t>
            </a:r>
            <a:r>
              <a:rPr lang="en-GB" dirty="0" err="1"/>
              <a:t>wrthwynebol</a:t>
            </a:r>
            <a:r>
              <a:rPr lang="en-GB" dirty="0"/>
              <a:t> </a:t>
            </a:r>
            <a:r>
              <a:rPr lang="en-GB" dirty="0" err="1"/>
              <a:t>ar</a:t>
            </a:r>
            <a:r>
              <a:rPr lang="en-GB" dirty="0"/>
              <a:t> </a:t>
            </a:r>
            <a:r>
              <a:rPr lang="en-GB" dirty="0" err="1"/>
              <a:t>Seioniaeth</a:t>
            </a:r>
            <a:r>
              <a:rPr lang="en-GB" dirty="0"/>
              <a:t>.</a:t>
            </a:r>
          </a:p>
        </p:txBody>
      </p:sp>
      <p:sp>
        <p:nvSpPr>
          <p:cNvPr id="4" name="TextBox 3"/>
          <p:cNvSpPr txBox="1"/>
          <p:nvPr/>
        </p:nvSpPr>
        <p:spPr>
          <a:xfrm>
            <a:off x="987528" y="3150282"/>
            <a:ext cx="4750332" cy="313932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buClr>
                <a:schemeClr val="accent1"/>
              </a:buClr>
            </a:pPr>
            <a:r>
              <a:rPr lang="en-GB" u="sng" dirty="0" err="1"/>
              <a:t>U</a:t>
            </a:r>
            <a:r>
              <a:rPr lang="en-GB" u="sng" dirty="0" err="1" smtClean="0"/>
              <a:t>niongred</a:t>
            </a:r>
            <a:r>
              <a:rPr lang="en-GB" u="sng" dirty="0" smtClean="0"/>
              <a:t> </a:t>
            </a:r>
            <a:r>
              <a:rPr lang="en-GB" u="sng" dirty="0"/>
              <a:t>Modern </a:t>
            </a:r>
          </a:p>
          <a:p>
            <a:pPr marL="285750" indent="-285750">
              <a:buClr>
                <a:schemeClr val="accent1"/>
              </a:buClr>
              <a:buFont typeface="Arial" panose="020B0604020202020204" pitchFamily="34" charset="0"/>
              <a:buChar char="•"/>
            </a:pPr>
            <a:r>
              <a:rPr lang="en-GB" dirty="0" err="1"/>
              <a:t>Mabwysiadu</a:t>
            </a:r>
            <a:r>
              <a:rPr lang="en-GB" dirty="0"/>
              <a:t> </a:t>
            </a:r>
            <a:r>
              <a:rPr lang="en-GB" dirty="0" err="1"/>
              <a:t>elfennau</a:t>
            </a:r>
            <a:r>
              <a:rPr lang="en-GB" dirty="0"/>
              <a:t> o </a:t>
            </a:r>
            <a:r>
              <a:rPr lang="en-GB" dirty="0" err="1"/>
              <a:t>ddiwylliant</a:t>
            </a:r>
            <a:r>
              <a:rPr lang="en-GB" dirty="0"/>
              <a:t> </a:t>
            </a:r>
            <a:r>
              <a:rPr lang="en-GB" dirty="0" err="1"/>
              <a:t>seciwlar</a:t>
            </a:r>
            <a:r>
              <a:rPr lang="en-GB" dirty="0"/>
              <a:t> a </a:t>
            </a:r>
            <a:r>
              <a:rPr lang="en-GB" dirty="0" err="1"/>
              <a:t>moderneiddio</a:t>
            </a:r>
            <a:r>
              <a:rPr lang="en-GB" dirty="0"/>
              <a:t>.</a:t>
            </a:r>
          </a:p>
          <a:p>
            <a:pPr marL="285750" indent="-285750">
              <a:buClr>
                <a:schemeClr val="accent1"/>
              </a:buClr>
              <a:buFont typeface="Arial" panose="020B0604020202020204" pitchFamily="34" charset="0"/>
              <a:buChar char="•"/>
            </a:pPr>
            <a:r>
              <a:rPr lang="en-GB" dirty="0" err="1"/>
              <a:t>Awydd</a:t>
            </a:r>
            <a:r>
              <a:rPr lang="en-GB" dirty="0"/>
              <a:t> </a:t>
            </a:r>
            <a:r>
              <a:rPr lang="en-GB" dirty="0" err="1"/>
              <a:t>cryf</a:t>
            </a:r>
            <a:r>
              <a:rPr lang="en-GB" dirty="0"/>
              <a:t> </a:t>
            </a:r>
            <a:r>
              <a:rPr lang="en-GB" dirty="0" err="1"/>
              <a:t>i</a:t>
            </a:r>
            <a:r>
              <a:rPr lang="en-GB" dirty="0"/>
              <a:t> </a:t>
            </a:r>
            <a:r>
              <a:rPr lang="en-GB" dirty="0" err="1"/>
              <a:t>integreiddio</a:t>
            </a:r>
            <a:r>
              <a:rPr lang="en-GB" dirty="0"/>
              <a:t> </a:t>
            </a:r>
            <a:r>
              <a:rPr lang="en-GB" dirty="0" err="1"/>
              <a:t>i</a:t>
            </a:r>
            <a:r>
              <a:rPr lang="en-GB" dirty="0"/>
              <a:t> </a:t>
            </a:r>
            <a:r>
              <a:rPr lang="en-GB" dirty="0" err="1"/>
              <a:t>gymdeithas</a:t>
            </a:r>
            <a:r>
              <a:rPr lang="en-GB" dirty="0"/>
              <a:t> </a:t>
            </a:r>
            <a:r>
              <a:rPr lang="en-GB" dirty="0" err="1"/>
              <a:t>Isareli</a:t>
            </a:r>
            <a:r>
              <a:rPr lang="en-GB" dirty="0"/>
              <a:t>.</a:t>
            </a:r>
          </a:p>
          <a:p>
            <a:pPr marL="285750" indent="-285750">
              <a:buClr>
                <a:schemeClr val="accent1"/>
              </a:buClr>
              <a:buFont typeface="Arial" panose="020B0604020202020204" pitchFamily="34" charset="0"/>
              <a:buChar char="•"/>
            </a:pPr>
            <a:r>
              <a:rPr lang="en-GB" dirty="0" err="1"/>
              <a:t>Derbyn</a:t>
            </a:r>
            <a:r>
              <a:rPr lang="en-GB" dirty="0"/>
              <a:t> y </a:t>
            </a:r>
            <a:r>
              <a:rPr lang="en-GB" dirty="0" err="1"/>
              <a:t>syniad</a:t>
            </a:r>
            <a:r>
              <a:rPr lang="en-GB" dirty="0"/>
              <a:t> o </a:t>
            </a:r>
            <a:r>
              <a:rPr lang="en-GB" dirty="0" err="1"/>
              <a:t>wladwriaeth</a:t>
            </a:r>
            <a:r>
              <a:rPr lang="en-GB" dirty="0"/>
              <a:t> </a:t>
            </a:r>
            <a:r>
              <a:rPr lang="en-GB" dirty="0" err="1"/>
              <a:t>Iddewig</a:t>
            </a:r>
            <a:r>
              <a:rPr lang="en-GB" dirty="0"/>
              <a:t> </a:t>
            </a:r>
            <a:r>
              <a:rPr lang="en-GB" dirty="0" err="1"/>
              <a:t>yn</a:t>
            </a:r>
            <a:r>
              <a:rPr lang="en-GB" dirty="0"/>
              <a:t> Israel.</a:t>
            </a:r>
          </a:p>
          <a:p>
            <a:pPr marL="285750" indent="-285750">
              <a:buClr>
                <a:schemeClr val="accent1"/>
              </a:buClr>
              <a:buFont typeface="Arial" panose="020B0604020202020204" pitchFamily="34" charset="0"/>
              <a:buChar char="•"/>
            </a:pPr>
            <a:r>
              <a:rPr lang="en-GB" dirty="0" err="1"/>
              <a:t>digon</a:t>
            </a:r>
            <a:r>
              <a:rPr lang="en-GB" dirty="0"/>
              <a:t> </a:t>
            </a:r>
            <a:r>
              <a:rPr lang="en-GB" dirty="0" err="1"/>
              <a:t>parod</a:t>
            </a:r>
            <a:r>
              <a:rPr lang="en-GB" dirty="0"/>
              <a:t> </a:t>
            </a:r>
            <a:r>
              <a:rPr lang="en-GB" dirty="0" err="1"/>
              <a:t>i</a:t>
            </a:r>
            <a:r>
              <a:rPr lang="en-GB" dirty="0"/>
              <a:t> </a:t>
            </a:r>
            <a:r>
              <a:rPr lang="en-GB" dirty="0" err="1"/>
              <a:t>fabwysiadu</a:t>
            </a:r>
            <a:r>
              <a:rPr lang="en-GB" dirty="0"/>
              <a:t> </a:t>
            </a:r>
            <a:r>
              <a:rPr lang="en-GB" dirty="0" err="1"/>
              <a:t>gwerthoedd</a:t>
            </a:r>
            <a:r>
              <a:rPr lang="en-GB" dirty="0"/>
              <a:t> modern </a:t>
            </a:r>
            <a:r>
              <a:rPr lang="en-GB" dirty="0" smtClean="0"/>
              <a:t> </a:t>
            </a:r>
            <a:r>
              <a:rPr lang="en-GB" dirty="0" err="1" smtClean="0"/>
              <a:t>a’i</a:t>
            </a:r>
            <a:r>
              <a:rPr lang="en-GB" dirty="0" smtClean="0"/>
              <a:t> </a:t>
            </a:r>
            <a:r>
              <a:rPr lang="en-GB" dirty="0" err="1" smtClean="0"/>
              <a:t>cyfuno</a:t>
            </a:r>
            <a:r>
              <a:rPr lang="en-GB" dirty="0" smtClean="0"/>
              <a:t> â </a:t>
            </a:r>
            <a:r>
              <a:rPr lang="en-GB" dirty="0" err="1" smtClean="0"/>
              <a:t>Iddewiaeth</a:t>
            </a:r>
            <a:r>
              <a:rPr lang="en-GB" dirty="0" smtClean="0"/>
              <a:t> </a:t>
            </a:r>
            <a:r>
              <a:rPr lang="en-GB" dirty="0" err="1"/>
              <a:t>draddodiadol</a:t>
            </a:r>
            <a:r>
              <a:rPr lang="en-GB" dirty="0"/>
              <a:t>. </a:t>
            </a:r>
            <a:r>
              <a:rPr lang="en-GB" sz="1600" dirty="0"/>
              <a:t>2</a:t>
            </a:r>
            <a:endParaRPr lang="en-GB" dirty="0"/>
          </a:p>
          <a:p>
            <a:pPr marL="742950" lvl="1" indent="-285750">
              <a:buClr>
                <a:schemeClr val="accent1"/>
              </a:buClr>
              <a:buFont typeface="Arial" panose="020B0604020202020204" pitchFamily="34" charset="0"/>
              <a:buChar char="•"/>
            </a:pPr>
            <a:endParaRPr lang="en-GB" dirty="0"/>
          </a:p>
        </p:txBody>
      </p:sp>
      <p:sp>
        <p:nvSpPr>
          <p:cNvPr id="5" name="TextBox 4"/>
          <p:cNvSpPr txBox="1"/>
          <p:nvPr/>
        </p:nvSpPr>
        <p:spPr>
          <a:xfrm>
            <a:off x="6149340" y="3150282"/>
            <a:ext cx="4771944" cy="313932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buClr>
                <a:schemeClr val="accent1"/>
              </a:buClr>
            </a:pPr>
            <a:r>
              <a:rPr lang="en-GB" u="sng" dirty="0"/>
              <a:t>Charedi (Iddewon </a:t>
            </a:r>
            <a:r>
              <a:rPr lang="en-GB" u="sng" dirty="0" err="1"/>
              <a:t>gwrth-Seioniaeth</a:t>
            </a:r>
            <a:r>
              <a:rPr lang="en-GB" u="sng" dirty="0"/>
              <a:t>)</a:t>
            </a:r>
          </a:p>
          <a:p>
            <a:pPr marL="285750" indent="-285750">
              <a:buClr>
                <a:schemeClr val="accent1"/>
              </a:buClr>
              <a:buFont typeface="Arial" panose="020B0604020202020204" pitchFamily="34" charset="0"/>
              <a:buChar char="•"/>
            </a:pPr>
            <a:endParaRPr lang="en-GB" u="sng" dirty="0"/>
          </a:p>
          <a:p>
            <a:pPr marL="285750" indent="-285750">
              <a:buClr>
                <a:schemeClr val="accent1"/>
              </a:buClr>
              <a:buFont typeface="Arial" panose="020B0604020202020204" pitchFamily="34" charset="0"/>
              <a:buChar char="•"/>
            </a:pPr>
            <a:r>
              <a:rPr lang="en-GB" dirty="0" err="1"/>
              <a:t>gelyniaeth</a:t>
            </a:r>
            <a:r>
              <a:rPr lang="en-GB" dirty="0"/>
              <a:t> </a:t>
            </a:r>
            <a:r>
              <a:rPr lang="en-GB" dirty="0" err="1"/>
              <a:t>gynyddol</a:t>
            </a:r>
            <a:r>
              <a:rPr lang="en-GB" dirty="0"/>
              <a:t> </a:t>
            </a:r>
            <a:r>
              <a:rPr lang="en-GB" dirty="0" err="1"/>
              <a:t>tuag</a:t>
            </a:r>
            <a:r>
              <a:rPr lang="en-GB" dirty="0"/>
              <a:t> at </a:t>
            </a:r>
            <a:r>
              <a:rPr lang="en-GB" dirty="0" err="1"/>
              <a:t>ddiwylliant</a:t>
            </a:r>
            <a:r>
              <a:rPr lang="en-GB" dirty="0"/>
              <a:t> </a:t>
            </a:r>
            <a:r>
              <a:rPr lang="en-GB" dirty="0" err="1"/>
              <a:t>gorllewinol</a:t>
            </a:r>
            <a:r>
              <a:rPr lang="en-GB" dirty="0"/>
              <a:t>.</a:t>
            </a:r>
          </a:p>
          <a:p>
            <a:pPr marL="285750" indent="-285750">
              <a:buClr>
                <a:schemeClr val="accent1"/>
              </a:buClr>
              <a:buFont typeface="Arial" panose="020B0604020202020204" pitchFamily="34" charset="0"/>
              <a:buChar char="•"/>
            </a:pPr>
            <a:endParaRPr lang="en-GB" dirty="0"/>
          </a:p>
          <a:p>
            <a:pPr marL="285750" indent="-285750">
              <a:buClr>
                <a:schemeClr val="accent1"/>
              </a:buClr>
              <a:buFont typeface="Arial" panose="020B0604020202020204" pitchFamily="34" charset="0"/>
              <a:buChar char="•"/>
            </a:pPr>
            <a:r>
              <a:rPr lang="en-GB" dirty="0"/>
              <a:t>Credu bod y </a:t>
            </a:r>
            <a:r>
              <a:rPr lang="en-GB" dirty="0" err="1"/>
              <a:t>wlad</a:t>
            </a:r>
            <a:r>
              <a:rPr lang="en-GB" dirty="0"/>
              <a:t> </a:t>
            </a:r>
            <a:r>
              <a:rPr lang="en-GB" dirty="0" err="1"/>
              <a:t>wedi</a:t>
            </a:r>
            <a:r>
              <a:rPr lang="en-GB" dirty="0"/>
              <a:t> </a:t>
            </a:r>
            <a:r>
              <a:rPr lang="en-GB" dirty="0" err="1"/>
              <a:t>ei</a:t>
            </a:r>
            <a:r>
              <a:rPr lang="en-GB" dirty="0"/>
              <a:t> </a:t>
            </a:r>
            <a:r>
              <a:rPr lang="en-GB" dirty="0" err="1"/>
              <a:t>rhoi</a:t>
            </a:r>
            <a:r>
              <a:rPr lang="en-GB" dirty="0"/>
              <a:t> ac </a:t>
            </a:r>
            <a:r>
              <a:rPr lang="en-GB" dirty="0" err="1"/>
              <a:t>yna’i</a:t>
            </a:r>
            <a:r>
              <a:rPr lang="en-GB" dirty="0"/>
              <a:t> </a:t>
            </a:r>
            <a:r>
              <a:rPr lang="en-GB" dirty="0" err="1"/>
              <a:t>chymryd</a:t>
            </a:r>
            <a:r>
              <a:rPr lang="en-GB" dirty="0"/>
              <a:t> </a:t>
            </a:r>
            <a:r>
              <a:rPr lang="en-GB" dirty="0" err="1"/>
              <a:t>i</a:t>
            </a:r>
            <a:r>
              <a:rPr lang="en-GB" dirty="0"/>
              <a:t> </a:t>
            </a:r>
            <a:r>
              <a:rPr lang="en-GB" dirty="0" err="1"/>
              <a:t>ffwrdd</a:t>
            </a:r>
            <a:r>
              <a:rPr lang="en-GB" dirty="0"/>
              <a:t> o </a:t>
            </a:r>
            <a:r>
              <a:rPr lang="en-GB" dirty="0" err="1"/>
              <a:t>bobl</a:t>
            </a:r>
            <a:r>
              <a:rPr lang="en-GB" dirty="0"/>
              <a:t> Israel am </a:t>
            </a:r>
            <a:r>
              <a:rPr lang="en-GB" dirty="0" err="1"/>
              <a:t>eu</a:t>
            </a:r>
            <a:r>
              <a:rPr lang="en-GB" dirty="0"/>
              <a:t> bod </a:t>
            </a:r>
            <a:r>
              <a:rPr lang="en-GB" dirty="0" err="1"/>
              <a:t>wedi</a:t>
            </a:r>
            <a:r>
              <a:rPr lang="en-GB" dirty="0"/>
              <a:t> </a:t>
            </a:r>
            <a:r>
              <a:rPr lang="en-GB" dirty="0" err="1"/>
              <a:t>anufuddhau’r</a:t>
            </a:r>
            <a:r>
              <a:rPr lang="en-GB" dirty="0"/>
              <a:t> </a:t>
            </a:r>
            <a:r>
              <a:rPr lang="en-GB" dirty="0" err="1"/>
              <a:t>cyfamod</a:t>
            </a:r>
            <a:r>
              <a:rPr lang="en-GB" dirty="0"/>
              <a:t>, a </a:t>
            </a:r>
            <a:r>
              <a:rPr lang="en-GB" dirty="0" err="1"/>
              <a:t>bydd</a:t>
            </a:r>
            <a:r>
              <a:rPr lang="en-GB" dirty="0"/>
              <a:t>  y </a:t>
            </a:r>
            <a:r>
              <a:rPr lang="en-GB" dirty="0" err="1"/>
              <a:t>wlad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hadfer</a:t>
            </a:r>
            <a:r>
              <a:rPr lang="en-GB" dirty="0"/>
              <a:t> </a:t>
            </a:r>
            <a:r>
              <a:rPr lang="en-GB" dirty="0" err="1"/>
              <a:t>i’r</a:t>
            </a:r>
            <a:r>
              <a:rPr lang="en-GB" dirty="0"/>
              <a:t> </a:t>
            </a:r>
            <a:r>
              <a:rPr lang="en-GB" dirty="0" err="1"/>
              <a:t>bobl</a:t>
            </a:r>
            <a:r>
              <a:rPr lang="en-GB" dirty="0"/>
              <a:t> </a:t>
            </a:r>
            <a:r>
              <a:rPr lang="en-GB" dirty="0" err="1"/>
              <a:t>ar</a:t>
            </a:r>
            <a:r>
              <a:rPr lang="en-GB" dirty="0"/>
              <a:t> </a:t>
            </a:r>
            <a:r>
              <a:rPr lang="en-GB" dirty="0" err="1"/>
              <a:t>ôl</a:t>
            </a:r>
            <a:r>
              <a:rPr lang="en-GB" dirty="0"/>
              <a:t> </a:t>
            </a:r>
            <a:r>
              <a:rPr lang="en-GB" dirty="0" err="1"/>
              <a:t>i</a:t>
            </a:r>
            <a:r>
              <a:rPr lang="en-GB" dirty="0"/>
              <a:t> </a:t>
            </a:r>
            <a:r>
              <a:rPr lang="en-GB" dirty="0" err="1"/>
              <a:t>Dduw</a:t>
            </a:r>
            <a:r>
              <a:rPr lang="en-GB" dirty="0"/>
              <a:t> </a:t>
            </a:r>
            <a:r>
              <a:rPr lang="en-GB" dirty="0" err="1"/>
              <a:t>cyhoeddi</a:t>
            </a:r>
            <a:r>
              <a:rPr lang="en-GB" dirty="0"/>
              <a:t> </a:t>
            </a:r>
            <a:r>
              <a:rPr lang="en-GB" dirty="0" err="1"/>
              <a:t>dyfodiad</a:t>
            </a:r>
            <a:r>
              <a:rPr lang="en-GB" dirty="0"/>
              <a:t> </a:t>
            </a:r>
            <a:r>
              <a:rPr lang="en-GB" dirty="0" err="1"/>
              <a:t>Oes</a:t>
            </a:r>
            <a:r>
              <a:rPr lang="en-GB" dirty="0"/>
              <a:t> y </a:t>
            </a:r>
            <a:r>
              <a:rPr lang="en-GB" dirty="0" smtClean="0"/>
              <a:t>Meseia.</a:t>
            </a:r>
            <a:r>
              <a:rPr lang="en-GB" sz="1400" dirty="0"/>
              <a:t>3</a:t>
            </a:r>
          </a:p>
        </p:txBody>
      </p:sp>
    </p:spTree>
    <p:extLst>
      <p:ext uri="{BB962C8B-B14F-4D97-AF65-F5344CB8AC3E}">
        <p14:creationId xmlns:p14="http://schemas.microsoft.com/office/powerpoint/2010/main" val="12902996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a:t>Uniongred</a:t>
            </a:r>
            <a:r>
              <a:rPr lang="en-GB" u="sng" dirty="0"/>
              <a:t> </a:t>
            </a:r>
            <a:r>
              <a:rPr lang="en-GB" u="sng" dirty="0" err="1"/>
              <a:t>Eithafol</a:t>
            </a:r>
            <a:r>
              <a:rPr lang="en-GB" dirty="0"/>
              <a:t/>
            </a:r>
            <a:br>
              <a:rPr lang="en-GB" dirty="0"/>
            </a:br>
            <a:r>
              <a:rPr lang="en-GB" dirty="0" smtClean="0"/>
              <a:t>Charedi </a:t>
            </a:r>
            <a:r>
              <a:rPr lang="en-GB" dirty="0"/>
              <a:t>– </a:t>
            </a:r>
            <a:r>
              <a:rPr lang="en-GB" dirty="0" err="1"/>
              <a:t>Neturei</a:t>
            </a:r>
            <a:r>
              <a:rPr lang="en-GB" dirty="0"/>
              <a:t> Karta</a:t>
            </a:r>
          </a:p>
        </p:txBody>
      </p:sp>
      <p:sp>
        <p:nvSpPr>
          <p:cNvPr id="6" name="Rounded Rectangle 5"/>
          <p:cNvSpPr/>
          <p:nvPr/>
        </p:nvSpPr>
        <p:spPr>
          <a:xfrm>
            <a:off x="1531620" y="4696604"/>
            <a:ext cx="8294961" cy="15972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961752" y="2371779"/>
            <a:ext cx="10422187" cy="2204863"/>
          </a:xfrm>
        </p:spPr>
        <p:txBody>
          <a:bodyPr>
            <a:normAutofit fontScale="62500" lnSpcReduction="20000"/>
          </a:bodyPr>
          <a:lstStyle/>
          <a:p>
            <a:pPr>
              <a:buFont typeface="Courier New" panose="02070309020205020404" pitchFamily="49" charset="0"/>
              <a:buChar char="o"/>
            </a:pPr>
            <a:r>
              <a:rPr lang="en-GB" sz="3800" dirty="0"/>
              <a:t>Cael </a:t>
            </a:r>
            <a:r>
              <a:rPr lang="en-GB" sz="3800" dirty="0" err="1" smtClean="0"/>
              <a:t>eu</a:t>
            </a:r>
            <a:r>
              <a:rPr lang="en-GB" sz="3800" dirty="0" smtClean="0"/>
              <a:t> </a:t>
            </a:r>
            <a:r>
              <a:rPr lang="en-GB" sz="3800" dirty="0" err="1"/>
              <a:t>ystyried</a:t>
            </a:r>
            <a:r>
              <a:rPr lang="en-GB" sz="3800" dirty="0"/>
              <a:t> </a:t>
            </a:r>
            <a:r>
              <a:rPr lang="en-GB" sz="3800" dirty="0" err="1"/>
              <a:t>i</a:t>
            </a:r>
            <a:r>
              <a:rPr lang="en-GB" sz="3800" dirty="0"/>
              <a:t> </a:t>
            </a:r>
            <a:r>
              <a:rPr lang="en-GB" sz="3800" dirty="0" err="1"/>
              <a:t>fod</a:t>
            </a:r>
            <a:r>
              <a:rPr lang="en-GB" sz="3800" dirty="0"/>
              <a:t> </a:t>
            </a:r>
            <a:r>
              <a:rPr lang="en-GB" sz="3800" dirty="0" err="1"/>
              <a:t>yn</a:t>
            </a:r>
            <a:r>
              <a:rPr lang="en-GB" sz="3800" dirty="0"/>
              <a:t> Iddewon </a:t>
            </a:r>
            <a:r>
              <a:rPr lang="en-GB" sz="3800" dirty="0" err="1"/>
              <a:t>Uniongred</a:t>
            </a:r>
            <a:r>
              <a:rPr lang="en-GB" sz="3800" dirty="0"/>
              <a:t> </a:t>
            </a:r>
            <a:r>
              <a:rPr lang="en-GB" sz="3800" dirty="0" err="1"/>
              <a:t>eithafol</a:t>
            </a:r>
            <a:r>
              <a:rPr lang="en-GB" sz="3800" dirty="0"/>
              <a:t> am </a:t>
            </a:r>
            <a:r>
              <a:rPr lang="en-GB" sz="3800" dirty="0" err="1"/>
              <a:t>eu</a:t>
            </a:r>
            <a:r>
              <a:rPr lang="en-GB" sz="3800" dirty="0"/>
              <a:t> bod </a:t>
            </a:r>
            <a:r>
              <a:rPr lang="en-GB" sz="3800" dirty="0" err="1"/>
              <a:t>yn</a:t>
            </a:r>
            <a:r>
              <a:rPr lang="en-GB" sz="3800" dirty="0"/>
              <a:t> </a:t>
            </a:r>
            <a:r>
              <a:rPr lang="en-GB" sz="3800" dirty="0" err="1"/>
              <a:t>ffocysu’n</a:t>
            </a:r>
            <a:r>
              <a:rPr lang="en-GB" sz="3800" dirty="0"/>
              <a:t> </a:t>
            </a:r>
            <a:r>
              <a:rPr lang="en-GB" sz="3800" dirty="0" err="1"/>
              <a:t>llwyr</a:t>
            </a:r>
            <a:r>
              <a:rPr lang="en-GB" sz="3800" dirty="0"/>
              <a:t> </a:t>
            </a:r>
            <a:r>
              <a:rPr lang="en-GB" sz="3800" dirty="0" err="1"/>
              <a:t>ar</a:t>
            </a:r>
            <a:r>
              <a:rPr lang="en-GB" sz="3800" dirty="0"/>
              <a:t> air y Torah ac </a:t>
            </a:r>
            <a:r>
              <a:rPr lang="en-GB" sz="3800" dirty="0" err="1"/>
              <a:t>yn</a:t>
            </a:r>
            <a:r>
              <a:rPr lang="en-GB" sz="3800" dirty="0"/>
              <a:t> </a:t>
            </a:r>
            <a:r>
              <a:rPr lang="en-GB" sz="3800" dirty="0" err="1"/>
              <a:t>byw</a:t>
            </a:r>
            <a:r>
              <a:rPr lang="en-GB" sz="3800" dirty="0"/>
              <a:t> </a:t>
            </a:r>
            <a:r>
              <a:rPr lang="en-GB" sz="3800" dirty="0" err="1"/>
              <a:t>bywydau</a:t>
            </a:r>
            <a:r>
              <a:rPr lang="en-GB" sz="3800" dirty="0"/>
              <a:t> </a:t>
            </a:r>
            <a:r>
              <a:rPr lang="en-GB" sz="3800" dirty="0" err="1"/>
              <a:t>llym</a:t>
            </a:r>
            <a:r>
              <a:rPr lang="en-GB" sz="3800" dirty="0"/>
              <a:t> </a:t>
            </a:r>
            <a:r>
              <a:rPr lang="en-GB" sz="3800" dirty="0" err="1"/>
              <a:t>er</a:t>
            </a:r>
            <a:r>
              <a:rPr lang="en-GB" sz="3800" dirty="0"/>
              <a:t> </a:t>
            </a:r>
            <a:r>
              <a:rPr lang="en-GB" sz="3800" dirty="0" err="1"/>
              <a:t>mwyn</a:t>
            </a:r>
            <a:r>
              <a:rPr lang="en-GB" sz="3800" dirty="0"/>
              <a:t> </a:t>
            </a:r>
            <a:r>
              <a:rPr lang="en-GB" sz="3800" dirty="0" err="1"/>
              <a:t>cyflawni</a:t>
            </a:r>
            <a:r>
              <a:rPr lang="en-GB" sz="3800" dirty="0"/>
              <a:t> </a:t>
            </a:r>
            <a:r>
              <a:rPr lang="en-GB" sz="3800" dirty="0" err="1"/>
              <a:t>gorchmynion</a:t>
            </a:r>
            <a:r>
              <a:rPr lang="en-GB" sz="3800" dirty="0"/>
              <a:t> </a:t>
            </a:r>
            <a:r>
              <a:rPr lang="en-GB" sz="3800" dirty="0" err="1"/>
              <a:t>rhoddi’r</a:t>
            </a:r>
            <a:r>
              <a:rPr lang="en-GB" sz="3800" dirty="0"/>
              <a:t> </a:t>
            </a:r>
            <a:r>
              <a:rPr lang="en-GB" sz="3800" dirty="0" err="1"/>
              <a:t>gan</a:t>
            </a:r>
            <a:r>
              <a:rPr lang="en-GB" sz="3800" dirty="0"/>
              <a:t> </a:t>
            </a:r>
            <a:r>
              <a:rPr lang="en-GB" sz="3800" dirty="0" err="1"/>
              <a:t>Dduw</a:t>
            </a:r>
            <a:r>
              <a:rPr lang="en-GB" sz="3800" dirty="0"/>
              <a:t>.</a:t>
            </a:r>
          </a:p>
          <a:p>
            <a:pPr>
              <a:buFont typeface="Courier New" panose="02070309020205020404" pitchFamily="49" charset="0"/>
              <a:buChar char="o"/>
            </a:pPr>
            <a:endParaRPr lang="en-GB" sz="3800" dirty="0"/>
          </a:p>
          <a:p>
            <a:pPr>
              <a:buFont typeface="Courier New" panose="02070309020205020404" pitchFamily="49" charset="0"/>
              <a:buChar char="o"/>
            </a:pPr>
            <a:r>
              <a:rPr lang="en-GB" sz="3800" dirty="0"/>
              <a:t>Mae’r </a:t>
            </a:r>
            <a:r>
              <a:rPr lang="en-GB" sz="3800" dirty="0" err="1"/>
              <a:t>enw</a:t>
            </a:r>
            <a:r>
              <a:rPr lang="en-GB" sz="3800" dirty="0"/>
              <a:t> </a:t>
            </a:r>
            <a:r>
              <a:rPr lang="en-GB" sz="3800" dirty="0" err="1"/>
              <a:t>Neturei</a:t>
            </a:r>
            <a:r>
              <a:rPr lang="en-GB" sz="3800" dirty="0"/>
              <a:t> Karta </a:t>
            </a:r>
            <a:r>
              <a:rPr lang="en-GB" sz="3800" dirty="0" err="1"/>
              <a:t>yn</a:t>
            </a:r>
            <a:r>
              <a:rPr lang="en-GB" sz="3800" dirty="0"/>
              <a:t> </a:t>
            </a:r>
            <a:r>
              <a:rPr lang="en-GB" sz="3800" dirty="0" err="1"/>
              <a:t>gwreiddio</a:t>
            </a:r>
            <a:r>
              <a:rPr lang="en-GB" sz="3800" dirty="0"/>
              <a:t> </a:t>
            </a:r>
            <a:r>
              <a:rPr lang="en-GB" sz="3800" dirty="0" err="1"/>
              <a:t>o’r</a:t>
            </a:r>
            <a:r>
              <a:rPr lang="en-GB" sz="3800" dirty="0"/>
              <a:t> term </a:t>
            </a:r>
            <a:r>
              <a:rPr lang="en-GB" sz="3800" dirty="0" err="1"/>
              <a:t>Aramaeg</a:t>
            </a:r>
            <a:r>
              <a:rPr lang="en-GB" sz="3800" dirty="0"/>
              <a:t> "Guardians of the </a:t>
            </a:r>
            <a:r>
              <a:rPr lang="en-GB" sz="3800" dirty="0" smtClean="0"/>
              <a:t>City”</a:t>
            </a:r>
            <a:endParaRPr lang="en-GB" sz="3800" dirty="0"/>
          </a:p>
          <a:p>
            <a:pPr>
              <a:buFont typeface="Courier New" panose="02070309020205020404" pitchFamily="49" charset="0"/>
              <a:buChar char="o"/>
            </a:pPr>
            <a:endParaRPr lang="en-GB" sz="3800" dirty="0"/>
          </a:p>
        </p:txBody>
      </p:sp>
      <p:sp>
        <p:nvSpPr>
          <p:cNvPr id="8" name="TextBox 7"/>
          <p:cNvSpPr txBox="1"/>
          <p:nvPr/>
        </p:nvSpPr>
        <p:spPr>
          <a:xfrm>
            <a:off x="1827189" y="4696603"/>
            <a:ext cx="7703821" cy="1508105"/>
          </a:xfrm>
          <a:prstGeom prst="rect">
            <a:avLst/>
          </a:prstGeom>
          <a:noFill/>
        </p:spPr>
        <p:txBody>
          <a:bodyPr wrap="square" rtlCol="0">
            <a:spAutoFit/>
          </a:bodyPr>
          <a:lstStyle/>
          <a:p>
            <a:r>
              <a:rPr lang="en-GB" dirty="0" smtClean="0">
                <a:solidFill>
                  <a:schemeClr val="bg1"/>
                </a:solidFill>
                <a:cs typeface="Segoe UI Light" panose="020B0502040204020203" pitchFamily="34" charset="0"/>
              </a:rPr>
              <a:t>“The </a:t>
            </a:r>
            <a:r>
              <a:rPr lang="en-GB" dirty="0">
                <a:solidFill>
                  <a:schemeClr val="bg1"/>
                </a:solidFill>
                <a:cs typeface="Segoe UI Light" panose="020B0502040204020203" pitchFamily="34" charset="0"/>
              </a:rPr>
              <a:t>name was given to a group of Orthodox Jews in Jerusalem </a:t>
            </a:r>
            <a:r>
              <a:rPr lang="en-GB" dirty="0" smtClean="0">
                <a:solidFill>
                  <a:schemeClr val="bg1"/>
                </a:solidFill>
                <a:cs typeface="Segoe UI Light" panose="020B0502040204020203" pitchFamily="34" charset="0"/>
              </a:rPr>
              <a:t>who refused </a:t>
            </a:r>
            <a:r>
              <a:rPr lang="en-GB" dirty="0">
                <a:solidFill>
                  <a:schemeClr val="bg1"/>
                </a:solidFill>
                <a:cs typeface="Segoe UI Light" panose="020B0502040204020203" pitchFamily="34" charset="0"/>
              </a:rPr>
              <a:t>(and still refuse) to recognize the existence or authority of the so-called "State of Israel" and made (and still make) a point of </a:t>
            </a:r>
            <a:r>
              <a:rPr lang="en-GB" dirty="0" smtClean="0">
                <a:solidFill>
                  <a:schemeClr val="bg1"/>
                </a:solidFill>
                <a:cs typeface="Segoe UI Light" panose="020B0502040204020203" pitchFamily="34" charset="0"/>
              </a:rPr>
              <a:t>publicly demonstrating </a:t>
            </a:r>
            <a:r>
              <a:rPr lang="en-GB" dirty="0">
                <a:solidFill>
                  <a:schemeClr val="bg1"/>
                </a:solidFill>
                <a:cs typeface="Segoe UI Light" panose="020B0502040204020203" pitchFamily="34" charset="0"/>
              </a:rPr>
              <a:t>their position, the position of the Torah and authentic unadulterated Judaism</a:t>
            </a:r>
            <a:r>
              <a:rPr lang="en-GB" dirty="0" smtClean="0">
                <a:solidFill>
                  <a:schemeClr val="bg1"/>
                </a:solidFill>
                <a:cs typeface="Segoe UI Light" panose="020B0502040204020203" pitchFamily="34" charset="0"/>
              </a:rPr>
              <a:t>.”</a:t>
            </a:r>
            <a:r>
              <a:rPr lang="en-GB" sz="1200" dirty="0" smtClean="0">
                <a:solidFill>
                  <a:schemeClr val="bg1"/>
                </a:solidFill>
                <a:cs typeface="Segoe UI Light" panose="020B0502040204020203" pitchFamily="34" charset="0"/>
              </a:rPr>
              <a:t>4</a:t>
            </a:r>
            <a:r>
              <a:rPr lang="en-GB" dirty="0" smtClean="0">
                <a:solidFill>
                  <a:schemeClr val="bg1"/>
                </a:solidFill>
                <a:cs typeface="Segoe UI Light" panose="020B0502040204020203" pitchFamily="34" charset="0"/>
              </a:rPr>
              <a:t> - </a:t>
            </a:r>
            <a:r>
              <a:rPr lang="en-GB" dirty="0" err="1" smtClean="0">
                <a:solidFill>
                  <a:schemeClr val="bg1"/>
                </a:solidFill>
                <a:cs typeface="Segoe UI Light" panose="020B0502040204020203" pitchFamily="34" charset="0"/>
              </a:rPr>
              <a:t>Gwefan</a:t>
            </a:r>
            <a:r>
              <a:rPr lang="en-GB" dirty="0" smtClean="0">
                <a:solidFill>
                  <a:schemeClr val="bg1"/>
                </a:solidFill>
                <a:cs typeface="Segoe UI Light" panose="020B0502040204020203" pitchFamily="34" charset="0"/>
              </a:rPr>
              <a:t> NKUSA</a:t>
            </a:r>
            <a:endParaRPr lang="en-GB" dirty="0">
              <a:solidFill>
                <a:schemeClr val="bg1"/>
              </a:solidFill>
              <a:cs typeface="Segoe UI Light" panose="020B0502040204020203" pitchFamily="34" charset="0"/>
            </a:endParaRPr>
          </a:p>
        </p:txBody>
      </p:sp>
    </p:spTree>
    <p:extLst>
      <p:ext uri="{BB962C8B-B14F-4D97-AF65-F5344CB8AC3E}">
        <p14:creationId xmlns:p14="http://schemas.microsoft.com/office/powerpoint/2010/main" val="17294432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870638"/>
            <a:ext cx="8825659" cy="706964"/>
          </a:xfrm>
        </p:spPr>
        <p:txBody>
          <a:bodyPr/>
          <a:lstStyle/>
          <a:p>
            <a:r>
              <a:rPr lang="en-GB" dirty="0" err="1" smtClean="0"/>
              <a:t>Credoau</a:t>
            </a:r>
            <a:r>
              <a:rPr lang="en-GB" dirty="0" smtClean="0"/>
              <a:t> Iddewon Haredi y </a:t>
            </a:r>
            <a:r>
              <a:rPr lang="en-GB" dirty="0" err="1" smtClean="0"/>
              <a:t>grŵp</a:t>
            </a:r>
            <a:r>
              <a:rPr lang="en-GB" dirty="0" smtClean="0"/>
              <a:t> </a:t>
            </a:r>
            <a:r>
              <a:rPr lang="en-GB" dirty="0" err="1" smtClean="0"/>
              <a:t>Neturei</a:t>
            </a:r>
            <a:r>
              <a:rPr lang="en-GB" dirty="0" smtClean="0"/>
              <a:t> Karta</a:t>
            </a:r>
            <a:endParaRPr lang="en-GB" dirty="0"/>
          </a:p>
        </p:txBody>
      </p:sp>
      <p:sp>
        <p:nvSpPr>
          <p:cNvPr id="3" name="Content Placeholder 2"/>
          <p:cNvSpPr>
            <a:spLocks noGrp="1"/>
          </p:cNvSpPr>
          <p:nvPr>
            <p:ph idx="1"/>
          </p:nvPr>
        </p:nvSpPr>
        <p:spPr>
          <a:xfrm>
            <a:off x="1154954" y="2511380"/>
            <a:ext cx="8825659" cy="3508420"/>
          </a:xfrm>
        </p:spPr>
        <p:txBody>
          <a:bodyPr>
            <a:normAutofit/>
          </a:bodyPr>
          <a:lstStyle/>
          <a:p>
            <a:pPr marL="0" indent="0">
              <a:buNone/>
            </a:pPr>
            <a:endParaRPr lang="en-GB" dirty="0" smtClean="0"/>
          </a:p>
          <a:p>
            <a:pPr marL="0" indent="0">
              <a:buNone/>
            </a:pPr>
            <a:r>
              <a:rPr lang="en-GB" sz="2000" dirty="0"/>
              <a:t>Credir Iddewon Haredi…….</a:t>
            </a:r>
          </a:p>
          <a:p>
            <a:r>
              <a:rPr lang="en-GB" sz="2000" dirty="0" smtClean="0"/>
              <a:t>bod </a:t>
            </a:r>
            <a:r>
              <a:rPr lang="en-GB" sz="2000" dirty="0" err="1"/>
              <a:t>Seioniaeth</a:t>
            </a:r>
            <a:r>
              <a:rPr lang="en-GB" sz="2000" dirty="0"/>
              <a:t> </a:t>
            </a:r>
            <a:r>
              <a:rPr lang="en-GB" sz="2000" dirty="0" err="1"/>
              <a:t>yn</a:t>
            </a:r>
            <a:r>
              <a:rPr lang="en-GB" sz="2000" dirty="0"/>
              <a:t> </a:t>
            </a:r>
            <a:r>
              <a:rPr lang="en-GB" sz="2000" dirty="0" err="1"/>
              <a:t>gwbl</a:t>
            </a:r>
            <a:r>
              <a:rPr lang="en-GB" sz="2000" dirty="0"/>
              <a:t> </a:t>
            </a:r>
            <a:r>
              <a:rPr lang="en-GB" sz="2000" dirty="0" err="1"/>
              <a:t>groes</a:t>
            </a:r>
            <a:r>
              <a:rPr lang="en-GB" sz="2000" dirty="0"/>
              <a:t> </a:t>
            </a:r>
            <a:r>
              <a:rPr lang="en-GB" sz="2000" dirty="0" err="1"/>
              <a:t>i</a:t>
            </a:r>
            <a:r>
              <a:rPr lang="en-GB" sz="2000" dirty="0"/>
              <a:t> </a:t>
            </a:r>
            <a:r>
              <a:rPr lang="en-GB" sz="2000" dirty="0" err="1"/>
              <a:t>wir</a:t>
            </a:r>
            <a:r>
              <a:rPr lang="en-GB" sz="2000" dirty="0"/>
              <a:t> </a:t>
            </a:r>
            <a:r>
              <a:rPr lang="en-GB" sz="2000" dirty="0" err="1"/>
              <a:t>hanfod</a:t>
            </a:r>
            <a:r>
              <a:rPr lang="en-GB" sz="2000" dirty="0"/>
              <a:t> a Sylfaen </a:t>
            </a:r>
            <a:r>
              <a:rPr lang="en-GB" sz="2000" dirty="0" err="1"/>
              <a:t>Iddewiaeth</a:t>
            </a:r>
            <a:endParaRPr lang="en-GB" sz="2000" dirty="0"/>
          </a:p>
          <a:p>
            <a:r>
              <a:rPr lang="en-GB" sz="2000" dirty="0" smtClean="0"/>
              <a:t>bod </a:t>
            </a:r>
            <a:r>
              <a:rPr lang="en-GB" sz="2000" dirty="0"/>
              <a:t>y Torah </a:t>
            </a:r>
            <a:r>
              <a:rPr lang="en-GB" sz="2000" dirty="0" err="1"/>
              <a:t>yn</a:t>
            </a:r>
            <a:r>
              <a:rPr lang="en-GB" sz="2000" dirty="0"/>
              <a:t> </a:t>
            </a:r>
            <a:r>
              <a:rPr lang="en-GB" sz="2000" dirty="0" err="1"/>
              <a:t>ymatal</a:t>
            </a:r>
            <a:r>
              <a:rPr lang="en-GB" sz="2000" dirty="0"/>
              <a:t> Iddewon </a:t>
            </a:r>
            <a:r>
              <a:rPr lang="en-GB" sz="2000" dirty="0" err="1"/>
              <a:t>rhag</a:t>
            </a:r>
            <a:r>
              <a:rPr lang="en-GB" sz="2000" dirty="0"/>
              <a:t> </a:t>
            </a:r>
            <a:r>
              <a:rPr lang="en-GB" sz="2000" dirty="0" err="1"/>
              <a:t>dod</a:t>
            </a:r>
            <a:r>
              <a:rPr lang="en-GB" sz="2000" dirty="0"/>
              <a:t> </a:t>
            </a:r>
            <a:r>
              <a:rPr lang="en-GB" sz="2000" dirty="0" err="1"/>
              <a:t>a’r</a:t>
            </a:r>
            <a:r>
              <a:rPr lang="en-GB" sz="2000" dirty="0"/>
              <a:t> </a:t>
            </a:r>
            <a:r>
              <a:rPr lang="en-GB" sz="2000" dirty="0" err="1"/>
              <a:t>alltudiaeth</a:t>
            </a:r>
            <a:r>
              <a:rPr lang="en-GB" sz="2000" dirty="0"/>
              <a:t> </a:t>
            </a:r>
            <a:r>
              <a:rPr lang="en-GB" sz="2000" dirty="0" err="1"/>
              <a:t>i</a:t>
            </a:r>
            <a:r>
              <a:rPr lang="en-GB" sz="2000" dirty="0"/>
              <a:t> ben a </a:t>
            </a:r>
            <a:r>
              <a:rPr lang="en-GB" sz="2000" dirty="0" err="1"/>
              <a:t>sefydlu</a:t>
            </a:r>
            <a:r>
              <a:rPr lang="en-GB" sz="2000" dirty="0"/>
              <a:t> </a:t>
            </a:r>
            <a:r>
              <a:rPr lang="en-GB" sz="2000" dirty="0" err="1"/>
              <a:t>gwladwriaeth</a:t>
            </a:r>
            <a:r>
              <a:rPr lang="en-GB" sz="2000" dirty="0"/>
              <a:t> </a:t>
            </a:r>
            <a:r>
              <a:rPr lang="en-GB" sz="2000" dirty="0" err="1"/>
              <a:t>nes</a:t>
            </a:r>
            <a:r>
              <a:rPr lang="en-GB" sz="2000" dirty="0"/>
              <a:t> bod </a:t>
            </a:r>
            <a:r>
              <a:rPr lang="en-GB" sz="2000" dirty="0" err="1"/>
              <a:t>Duw</a:t>
            </a:r>
            <a:r>
              <a:rPr lang="en-GB" sz="2000" dirty="0"/>
              <a:t> </a:t>
            </a:r>
            <a:r>
              <a:rPr lang="en-GB" sz="2000" dirty="0" err="1"/>
              <a:t>yn</a:t>
            </a:r>
            <a:r>
              <a:rPr lang="en-GB" sz="2000" dirty="0"/>
              <a:t> </a:t>
            </a:r>
            <a:r>
              <a:rPr lang="en-GB" sz="2000" dirty="0" err="1"/>
              <a:t>gwneud</a:t>
            </a:r>
            <a:r>
              <a:rPr lang="en-GB" sz="2000" dirty="0"/>
              <a:t> </a:t>
            </a:r>
            <a:r>
              <a:rPr lang="en-GB" sz="2000" dirty="0" err="1"/>
              <a:t>hynny</a:t>
            </a:r>
            <a:r>
              <a:rPr lang="en-GB" sz="2000" dirty="0"/>
              <a:t> </a:t>
            </a:r>
            <a:r>
              <a:rPr lang="en-GB" sz="2000" dirty="0" err="1"/>
              <a:t>iddynt</a:t>
            </a:r>
            <a:r>
              <a:rPr lang="en-GB" sz="2000" dirty="0"/>
              <a:t>.</a:t>
            </a:r>
          </a:p>
          <a:p>
            <a:r>
              <a:rPr lang="en-GB" sz="2000" dirty="0"/>
              <a:t> bod </a:t>
            </a:r>
            <a:r>
              <a:rPr lang="en-GB" sz="2000" dirty="0" err="1"/>
              <a:t>gweithredoedd</a:t>
            </a:r>
            <a:r>
              <a:rPr lang="en-GB" sz="2000" dirty="0"/>
              <a:t> y </a:t>
            </a:r>
            <a:r>
              <a:rPr lang="en-GB" sz="2000" dirty="0" err="1"/>
              <a:t>Seionyddion</a:t>
            </a:r>
            <a:r>
              <a:rPr lang="en-GB" sz="2000" dirty="0"/>
              <a:t> </a:t>
            </a:r>
            <a:r>
              <a:rPr lang="en-GB" sz="2000" dirty="0" err="1"/>
              <a:t>yn</a:t>
            </a:r>
            <a:r>
              <a:rPr lang="en-GB" sz="2000" dirty="0"/>
              <a:t> </a:t>
            </a:r>
            <a:r>
              <a:rPr lang="en-GB" sz="2000" dirty="0" err="1"/>
              <a:t>gwrthwynebu</a:t>
            </a:r>
            <a:r>
              <a:rPr lang="en-GB" sz="2000" dirty="0"/>
              <a:t> </a:t>
            </a:r>
            <a:r>
              <a:rPr lang="en-GB" sz="2000" dirty="0" err="1"/>
              <a:t>Iddewiaeth</a:t>
            </a:r>
            <a:r>
              <a:rPr lang="en-GB" sz="2000" dirty="0"/>
              <a:t> a </a:t>
            </a:r>
            <a:r>
              <a:rPr lang="en-GB" sz="2000" dirty="0" err="1"/>
              <a:t>gorchmynion</a:t>
            </a:r>
            <a:r>
              <a:rPr lang="en-GB" sz="2000" dirty="0"/>
              <a:t> y Torah.</a:t>
            </a:r>
          </a:p>
          <a:p>
            <a:r>
              <a:rPr lang="en-GB" sz="2000" dirty="0" smtClean="0"/>
              <a:t>bod </a:t>
            </a:r>
            <a:r>
              <a:rPr lang="en-GB" sz="2000" dirty="0" err="1"/>
              <a:t>cefnogwyr</a:t>
            </a:r>
            <a:r>
              <a:rPr lang="en-GB" sz="2000" dirty="0"/>
              <a:t> </a:t>
            </a:r>
            <a:r>
              <a:rPr lang="en-GB" sz="2000" dirty="0" err="1"/>
              <a:t>Seioniaeth</a:t>
            </a:r>
            <a:r>
              <a:rPr lang="en-GB" sz="2000" dirty="0"/>
              <a:t> </a:t>
            </a:r>
            <a:r>
              <a:rPr lang="en-GB" sz="2000" dirty="0" err="1"/>
              <a:t>yn</a:t>
            </a:r>
            <a:r>
              <a:rPr lang="en-GB" sz="2000" dirty="0"/>
              <a:t> </a:t>
            </a:r>
            <a:r>
              <a:rPr lang="en-GB" sz="2000" dirty="0" err="1"/>
              <a:t>gwneud</a:t>
            </a:r>
            <a:r>
              <a:rPr lang="en-GB" sz="2000" dirty="0"/>
              <a:t> </a:t>
            </a:r>
            <a:r>
              <a:rPr lang="en-GB" sz="2000" dirty="0" err="1"/>
              <a:t>popeth</a:t>
            </a:r>
            <a:r>
              <a:rPr lang="en-GB" sz="2000" dirty="0"/>
              <a:t> </a:t>
            </a:r>
            <a:r>
              <a:rPr lang="en-GB" sz="2000" dirty="0" err="1"/>
              <a:t>yn</a:t>
            </a:r>
            <a:r>
              <a:rPr lang="en-GB" sz="2000" dirty="0"/>
              <a:t> </a:t>
            </a:r>
            <a:r>
              <a:rPr lang="en-GB" sz="2000" dirty="0" err="1"/>
              <a:t>eu</a:t>
            </a:r>
            <a:r>
              <a:rPr lang="en-GB" sz="2000" dirty="0"/>
              <a:t> </a:t>
            </a:r>
            <a:r>
              <a:rPr lang="en-GB" sz="2000" dirty="0" err="1"/>
              <a:t>gallu</a:t>
            </a:r>
            <a:r>
              <a:rPr lang="en-GB" sz="2000" dirty="0"/>
              <a:t> </a:t>
            </a:r>
            <a:r>
              <a:rPr lang="en-GB" sz="2000" dirty="0" err="1"/>
              <a:t>i</a:t>
            </a:r>
            <a:r>
              <a:rPr lang="en-GB" sz="2000" dirty="0"/>
              <a:t> </a:t>
            </a:r>
            <a:r>
              <a:rPr lang="en-GB" sz="2000" dirty="0" err="1"/>
              <a:t>atal</a:t>
            </a:r>
            <a:r>
              <a:rPr lang="en-GB" sz="2000" dirty="0"/>
              <a:t> </a:t>
            </a:r>
            <a:r>
              <a:rPr lang="en-GB" sz="2000" dirty="0" err="1"/>
              <a:t>eraill</a:t>
            </a:r>
            <a:r>
              <a:rPr lang="en-GB" sz="2000" dirty="0"/>
              <a:t> </a:t>
            </a:r>
            <a:r>
              <a:rPr lang="en-GB" sz="2000" dirty="0" err="1"/>
              <a:t>i</a:t>
            </a:r>
            <a:r>
              <a:rPr lang="en-GB" sz="2000" dirty="0"/>
              <a:t> </a:t>
            </a:r>
            <a:r>
              <a:rPr lang="en-GB" sz="2000" dirty="0" err="1"/>
              <a:t>gyflawni</a:t>
            </a:r>
            <a:r>
              <a:rPr lang="en-GB" sz="2000" dirty="0"/>
              <a:t> nod a </a:t>
            </a:r>
            <a:r>
              <a:rPr lang="en-GB" sz="2000" dirty="0" err="1"/>
              <a:t>gorchmynion</a:t>
            </a:r>
            <a:r>
              <a:rPr lang="en-GB" sz="2000" dirty="0"/>
              <a:t> y </a:t>
            </a:r>
            <a:r>
              <a:rPr lang="en-GB" sz="2000" dirty="0"/>
              <a:t>T</a:t>
            </a:r>
            <a:r>
              <a:rPr lang="en-GB" sz="2000" dirty="0" smtClean="0"/>
              <a:t>orah</a:t>
            </a:r>
            <a:r>
              <a:rPr lang="en-GB" sz="2000" dirty="0"/>
              <a:t>. </a:t>
            </a:r>
          </a:p>
          <a:p>
            <a:pPr>
              <a:buFont typeface="+mj-lt"/>
              <a:buAutoNum type="arabicPeriod"/>
            </a:pPr>
            <a:endParaRPr lang="en-GB" dirty="0" smtClean="0"/>
          </a:p>
          <a:p>
            <a:endParaRPr lang="en-GB" dirty="0"/>
          </a:p>
        </p:txBody>
      </p:sp>
    </p:spTree>
    <p:extLst>
      <p:ext uri="{BB962C8B-B14F-4D97-AF65-F5344CB8AC3E}">
        <p14:creationId xmlns:p14="http://schemas.microsoft.com/office/powerpoint/2010/main" val="22901371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Gweithredoed</a:t>
            </a:r>
            <a:r>
              <a:rPr lang="en-GB" dirty="0" smtClean="0"/>
              <a:t> y </a:t>
            </a:r>
            <a:r>
              <a:rPr lang="en-GB" dirty="0" err="1" smtClean="0"/>
              <a:t>Neturei</a:t>
            </a:r>
            <a:r>
              <a:rPr lang="en-GB" dirty="0" smtClean="0"/>
              <a:t> Karta </a:t>
            </a:r>
            <a:r>
              <a:rPr lang="en-GB" dirty="0" err="1" smtClean="0"/>
              <a:t>yn</a:t>
            </a:r>
            <a:r>
              <a:rPr lang="en-GB" dirty="0" smtClean="0"/>
              <a:t> </a:t>
            </a:r>
            <a:r>
              <a:rPr lang="en-GB" dirty="0" err="1" smtClean="0"/>
              <a:t>erbyn</a:t>
            </a:r>
            <a:r>
              <a:rPr lang="en-GB" dirty="0" smtClean="0"/>
              <a:t> </a:t>
            </a:r>
            <a:r>
              <a:rPr lang="en-GB" dirty="0" err="1" smtClean="0"/>
              <a:t>Seioniaeth</a:t>
            </a:r>
            <a:endParaRPr lang="en-GB" dirty="0"/>
          </a:p>
        </p:txBody>
      </p:sp>
      <p:sp>
        <p:nvSpPr>
          <p:cNvPr id="3" name="Content Placeholder 2"/>
          <p:cNvSpPr>
            <a:spLocks noGrp="1"/>
          </p:cNvSpPr>
          <p:nvPr>
            <p:ph idx="1"/>
          </p:nvPr>
        </p:nvSpPr>
        <p:spPr>
          <a:xfrm>
            <a:off x="1154954" y="2603500"/>
            <a:ext cx="7626439" cy="3416300"/>
          </a:xfrm>
        </p:spPr>
        <p:txBody>
          <a:bodyPr/>
          <a:lstStyle/>
          <a:p>
            <a:pPr>
              <a:buFont typeface="Courier New" panose="02070309020205020404" pitchFamily="49" charset="0"/>
              <a:buChar char="o"/>
            </a:pPr>
            <a:r>
              <a:rPr lang="en-GB" sz="2000" dirty="0" smtClean="0">
                <a:solidFill>
                  <a:srgbClr val="000000"/>
                </a:solidFill>
                <a:cs typeface="Segoe UI Light" panose="020B0502040204020203" pitchFamily="34" charset="0"/>
              </a:rPr>
              <a:t> </a:t>
            </a:r>
            <a:r>
              <a:rPr lang="en-GB" sz="2000" dirty="0">
                <a:solidFill>
                  <a:srgbClr val="000000"/>
                </a:solidFill>
                <a:cs typeface="Segoe UI Light" panose="020B0502040204020203" pitchFamily="34" charset="0"/>
              </a:rPr>
              <a:t>Mae’r </a:t>
            </a:r>
            <a:r>
              <a:rPr lang="en-GB" sz="2000" dirty="0" err="1">
                <a:solidFill>
                  <a:srgbClr val="000000"/>
                </a:solidFill>
                <a:cs typeface="Segoe UI Light" panose="020B0502040204020203" pitchFamily="34" charset="0"/>
              </a:rPr>
              <a:t>neturei</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karta</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yn</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gwrthod</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cydnabod</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hawl</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unrhyw</a:t>
            </a:r>
            <a:r>
              <a:rPr lang="en-GB" sz="2000" dirty="0">
                <a:solidFill>
                  <a:srgbClr val="000000"/>
                </a:solidFill>
                <a:cs typeface="Segoe UI Light" panose="020B0502040204020203" pitchFamily="34" charset="0"/>
              </a:rPr>
              <a:t> un </a:t>
            </a:r>
            <a:r>
              <a:rPr lang="en-GB" sz="2000" dirty="0" err="1">
                <a:solidFill>
                  <a:srgbClr val="000000"/>
                </a:solidFill>
                <a:cs typeface="Segoe UI Light" panose="020B0502040204020203" pitchFamily="34" charset="0"/>
              </a:rPr>
              <a:t>i</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sefydlu</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gwladwriaeth</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Iddewig</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yn</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ystod</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eu</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cyfnod</a:t>
            </a:r>
            <a:r>
              <a:rPr lang="en-GB" sz="2000" dirty="0">
                <a:solidFill>
                  <a:srgbClr val="000000"/>
                </a:solidFill>
                <a:cs typeface="Segoe UI Light" panose="020B0502040204020203" pitchFamily="34" charset="0"/>
              </a:rPr>
              <a:t> </a:t>
            </a:r>
            <a:r>
              <a:rPr lang="en-GB" sz="2000" dirty="0" smtClean="0">
                <a:solidFill>
                  <a:srgbClr val="000000"/>
                </a:solidFill>
                <a:cs typeface="Segoe UI Light" panose="020B0502040204020203" pitchFamily="34" charset="0"/>
              </a:rPr>
              <a:t>o </a:t>
            </a:r>
            <a:r>
              <a:rPr lang="en-GB" sz="2000" dirty="0" err="1" smtClean="0">
                <a:solidFill>
                  <a:srgbClr val="000000"/>
                </a:solidFill>
                <a:cs typeface="Segoe UI Light" panose="020B0502040204020203" pitchFamily="34" charset="0"/>
              </a:rPr>
              <a:t>alltud</a:t>
            </a:r>
            <a:r>
              <a:rPr lang="en-GB" sz="2000" dirty="0" smtClean="0">
                <a:solidFill>
                  <a:srgbClr val="000000"/>
                </a:solidFill>
                <a:cs typeface="Segoe UI Light" panose="020B0502040204020203" pitchFamily="34" charset="0"/>
              </a:rPr>
              <a:t>. </a:t>
            </a:r>
          </a:p>
          <a:p>
            <a:pPr>
              <a:buFont typeface="Courier New" panose="02070309020205020404" pitchFamily="49" charset="0"/>
              <a:buChar char="o"/>
            </a:pPr>
            <a:r>
              <a:rPr lang="en-GB" sz="2000" dirty="0" err="1" smtClean="0">
                <a:solidFill>
                  <a:srgbClr val="000000"/>
                </a:solidFill>
                <a:cs typeface="Segoe UI Light" panose="020B0502040204020203" pitchFamily="34" charset="0"/>
              </a:rPr>
              <a:t>Ymladd</a:t>
            </a:r>
            <a:r>
              <a:rPr lang="en-GB" sz="2000" dirty="0" smtClean="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yn</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erbyn</a:t>
            </a:r>
            <a:r>
              <a:rPr lang="en-GB" sz="2000" dirty="0">
                <a:solidFill>
                  <a:srgbClr val="000000"/>
                </a:solidFill>
                <a:cs typeface="Segoe UI Light" panose="020B0502040204020203" pitchFamily="34" charset="0"/>
              </a:rPr>
              <a:t> y </a:t>
            </a:r>
            <a:r>
              <a:rPr lang="en-GB" sz="2000" dirty="0" err="1">
                <a:solidFill>
                  <a:srgbClr val="000000"/>
                </a:solidFill>
                <a:cs typeface="Segoe UI Light" panose="020B0502040204020203" pitchFamily="34" charset="0"/>
              </a:rPr>
              <a:t>newidiadau</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sydd</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wedi</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cael</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ei</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gwneud</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gan</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Seioniaeth</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wleidyddol</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dros</a:t>
            </a:r>
            <a:r>
              <a:rPr lang="en-GB" sz="2000" dirty="0">
                <a:solidFill>
                  <a:srgbClr val="000000"/>
                </a:solidFill>
                <a:cs typeface="Segoe UI Light" panose="020B0502040204020203" pitchFamily="34" charset="0"/>
              </a:rPr>
              <a:t> y can </a:t>
            </a:r>
            <a:r>
              <a:rPr lang="en-GB" sz="2000" dirty="0" err="1">
                <a:solidFill>
                  <a:srgbClr val="000000"/>
                </a:solidFill>
                <a:cs typeface="Segoe UI Light" panose="020B0502040204020203" pitchFamily="34" charset="0"/>
              </a:rPr>
              <a:t>blynedd</a:t>
            </a:r>
            <a:r>
              <a:rPr lang="en-GB" sz="2000" dirty="0">
                <a:solidFill>
                  <a:srgbClr val="000000"/>
                </a:solidFill>
                <a:cs typeface="Segoe UI Light" panose="020B0502040204020203" pitchFamily="34" charset="0"/>
              </a:rPr>
              <a:t> </a:t>
            </a:r>
            <a:r>
              <a:rPr lang="en-GB" sz="2000" dirty="0" err="1" smtClean="0">
                <a:solidFill>
                  <a:srgbClr val="000000"/>
                </a:solidFill>
                <a:cs typeface="Segoe UI Light" panose="020B0502040204020203" pitchFamily="34" charset="0"/>
              </a:rPr>
              <a:t>diwethaf</a:t>
            </a:r>
            <a:endParaRPr lang="en-GB" sz="2000" dirty="0">
              <a:solidFill>
                <a:srgbClr val="000000"/>
              </a:solidFill>
              <a:cs typeface="Segoe UI Light" panose="020B0502040204020203" pitchFamily="34" charset="0"/>
            </a:endParaRPr>
          </a:p>
          <a:p>
            <a:pPr>
              <a:buFont typeface="Courier New" panose="02070309020205020404" pitchFamily="49" charset="0"/>
              <a:buChar char="o"/>
            </a:pPr>
            <a:r>
              <a:rPr lang="en-GB" sz="2000" dirty="0" err="1" smtClean="0">
                <a:solidFill>
                  <a:srgbClr val="000000"/>
                </a:solidFill>
                <a:cs typeface="Segoe UI Light" panose="020B0502040204020203" pitchFamily="34" charset="0"/>
              </a:rPr>
              <a:t>Mynychu</a:t>
            </a:r>
            <a:r>
              <a:rPr lang="en-GB" sz="2000" dirty="0" smtClean="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protestiadau</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yn</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erbyn</a:t>
            </a:r>
            <a:r>
              <a:rPr lang="en-GB" sz="2000" dirty="0">
                <a:solidFill>
                  <a:srgbClr val="000000"/>
                </a:solidFill>
                <a:cs typeface="Segoe UI Light" panose="020B0502040204020203" pitchFamily="34" charset="0"/>
              </a:rPr>
              <a:t> </a:t>
            </a:r>
            <a:r>
              <a:rPr lang="en-GB" sz="2000" dirty="0" err="1" smtClean="0">
                <a:solidFill>
                  <a:srgbClr val="000000"/>
                </a:solidFill>
                <a:cs typeface="Segoe UI Light" panose="020B0502040204020203" pitchFamily="34" charset="0"/>
              </a:rPr>
              <a:t>Seioniaeth</a:t>
            </a:r>
            <a:r>
              <a:rPr lang="en-GB" sz="2000" dirty="0" smtClean="0">
                <a:solidFill>
                  <a:srgbClr val="000000"/>
                </a:solidFill>
                <a:cs typeface="Segoe UI Light" panose="020B0502040204020203" pitchFamily="34" charset="0"/>
              </a:rPr>
              <a:t>.</a:t>
            </a:r>
          </a:p>
          <a:p>
            <a:pPr>
              <a:buFont typeface="Courier New" panose="02070309020205020404" pitchFamily="49" charset="0"/>
              <a:buChar char="o"/>
            </a:pPr>
            <a:r>
              <a:rPr lang="en-GB" sz="2000" dirty="0" err="1" smtClean="0">
                <a:solidFill>
                  <a:srgbClr val="000000"/>
                </a:solidFill>
                <a:cs typeface="Segoe UI Light" panose="020B0502040204020203" pitchFamily="34" charset="0"/>
              </a:rPr>
              <a:t>Llosgi’r</a:t>
            </a:r>
            <a:r>
              <a:rPr lang="en-GB" sz="2000" dirty="0" smtClean="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fflag</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Iddewig</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i</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ddangos</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ei</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gwrthwynebiad</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i</a:t>
            </a:r>
            <a:r>
              <a:rPr lang="en-GB" sz="2000" dirty="0">
                <a:solidFill>
                  <a:srgbClr val="000000"/>
                </a:solidFill>
                <a:cs typeface="Segoe UI Light" panose="020B0502040204020203" pitchFamily="34" charset="0"/>
              </a:rPr>
              <a:t> </a:t>
            </a:r>
            <a:r>
              <a:rPr lang="en-GB" sz="2000" dirty="0" err="1">
                <a:solidFill>
                  <a:srgbClr val="000000"/>
                </a:solidFill>
                <a:cs typeface="Segoe UI Light" panose="020B0502040204020203" pitchFamily="34" charset="0"/>
              </a:rPr>
              <a:t>Seioniaeth</a:t>
            </a:r>
            <a:r>
              <a:rPr lang="en-GB" sz="2000" dirty="0">
                <a:solidFill>
                  <a:srgbClr val="000000"/>
                </a:solidFill>
                <a:cs typeface="Segoe UI Light" panose="020B0502040204020203" pitchFamily="34" charset="0"/>
              </a:rPr>
              <a:t>.</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50817" y="4460281"/>
            <a:ext cx="2996527" cy="220590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50817" y="2196623"/>
            <a:ext cx="2886130" cy="2115027"/>
          </a:xfrm>
          <a:prstGeom prst="rect">
            <a:avLst/>
          </a:prstGeom>
        </p:spPr>
      </p:pic>
    </p:spTree>
    <p:extLst>
      <p:ext uri="{BB962C8B-B14F-4D97-AF65-F5344CB8AC3E}">
        <p14:creationId xmlns:p14="http://schemas.microsoft.com/office/powerpoint/2010/main" val="39451846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Iddewiaeth</a:t>
            </a:r>
            <a:r>
              <a:rPr lang="en-GB" dirty="0" smtClean="0"/>
              <a:t> Uniongred Modern </a:t>
            </a:r>
            <a:endParaRPr lang="en-GB" dirty="0"/>
          </a:p>
        </p:txBody>
      </p:sp>
      <p:sp>
        <p:nvSpPr>
          <p:cNvPr id="4" name="Rounded Rectangle 3"/>
          <p:cNvSpPr/>
          <p:nvPr/>
        </p:nvSpPr>
        <p:spPr>
          <a:xfrm>
            <a:off x="1154954" y="4371734"/>
            <a:ext cx="9032235" cy="19833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p:txBody>
          <a:bodyPr>
            <a:normAutofit fontScale="92500" lnSpcReduction="10000"/>
          </a:bodyPr>
          <a:lstStyle/>
          <a:p>
            <a:r>
              <a:rPr lang="en-GB" dirty="0" err="1"/>
              <a:t>Dehonglodd</a:t>
            </a:r>
            <a:r>
              <a:rPr lang="en-GB" dirty="0"/>
              <a:t> </a:t>
            </a:r>
            <a:r>
              <a:rPr lang="en-GB" dirty="0" err="1"/>
              <a:t>genhedlaeth</a:t>
            </a:r>
            <a:r>
              <a:rPr lang="en-GB" dirty="0"/>
              <a:t> </a:t>
            </a:r>
            <a:r>
              <a:rPr lang="en-GB" dirty="0" err="1"/>
              <a:t>newydd</a:t>
            </a:r>
            <a:r>
              <a:rPr lang="en-GB" dirty="0"/>
              <a:t> </a:t>
            </a:r>
            <a:r>
              <a:rPr lang="en-GB" dirty="0" err="1" smtClean="0"/>
              <a:t>seionistig</a:t>
            </a:r>
            <a:r>
              <a:rPr lang="en-GB" dirty="0" smtClean="0"/>
              <a:t>, </a:t>
            </a:r>
            <a:r>
              <a:rPr lang="en-GB" dirty="0" err="1"/>
              <a:t>genedigaeth</a:t>
            </a:r>
            <a:r>
              <a:rPr lang="en-GB" dirty="0"/>
              <a:t> y </a:t>
            </a:r>
            <a:r>
              <a:rPr lang="en-GB" dirty="0" err="1"/>
              <a:t>wladwriaeth</a:t>
            </a:r>
            <a:r>
              <a:rPr lang="en-GB" dirty="0"/>
              <a:t> </a:t>
            </a:r>
            <a:r>
              <a:rPr lang="en-GB" dirty="0" err="1"/>
              <a:t>fel</a:t>
            </a:r>
            <a:r>
              <a:rPr lang="en-GB" dirty="0"/>
              <a:t> gwireddiad o </a:t>
            </a:r>
            <a:r>
              <a:rPr lang="en-GB" dirty="0" err="1"/>
              <a:t>addewid</a:t>
            </a:r>
            <a:r>
              <a:rPr lang="en-GB" dirty="0"/>
              <a:t> </a:t>
            </a:r>
            <a:r>
              <a:rPr lang="en-GB" dirty="0" err="1"/>
              <a:t>ddwyfol</a:t>
            </a:r>
            <a:r>
              <a:rPr lang="en-GB" dirty="0" smtClean="0"/>
              <a:t>.</a:t>
            </a:r>
          </a:p>
          <a:p>
            <a:endParaRPr lang="en-GB" dirty="0" smtClean="0"/>
          </a:p>
          <a:p>
            <a:r>
              <a:rPr lang="en-GB" dirty="0" smtClean="0"/>
              <a:t>Credu bod </a:t>
            </a:r>
            <a:r>
              <a:rPr lang="en-GB" dirty="0" err="1" smtClean="0"/>
              <a:t>modd</a:t>
            </a:r>
            <a:r>
              <a:rPr lang="en-GB" dirty="0" smtClean="0"/>
              <a:t> </a:t>
            </a:r>
            <a:r>
              <a:rPr lang="en-GB" dirty="0" err="1" smtClean="0"/>
              <a:t>cefnogi</a:t>
            </a:r>
            <a:r>
              <a:rPr lang="en-GB" dirty="0" smtClean="0"/>
              <a:t> </a:t>
            </a:r>
            <a:r>
              <a:rPr lang="en-GB" dirty="0" err="1" smtClean="0"/>
              <a:t>Seioniaeth</a:t>
            </a:r>
            <a:r>
              <a:rPr lang="en-GB" dirty="0" smtClean="0"/>
              <a:t> a </a:t>
            </a:r>
            <a:r>
              <a:rPr lang="en-GB" dirty="0" err="1" smtClean="0"/>
              <a:t>cynnwys</a:t>
            </a:r>
            <a:r>
              <a:rPr lang="en-GB" dirty="0" smtClean="0"/>
              <a:t> </a:t>
            </a:r>
            <a:r>
              <a:rPr lang="en-GB" dirty="0" err="1" smtClean="0"/>
              <a:t>arferion</a:t>
            </a:r>
            <a:r>
              <a:rPr lang="en-GB" dirty="0" smtClean="0"/>
              <a:t> </a:t>
            </a:r>
            <a:r>
              <a:rPr lang="en-GB" dirty="0" err="1" smtClean="0"/>
              <a:t>Iddewig</a:t>
            </a:r>
            <a:r>
              <a:rPr lang="en-GB" dirty="0" smtClean="0"/>
              <a:t> a modern </a:t>
            </a:r>
            <a:r>
              <a:rPr lang="en-GB" dirty="0" err="1" smtClean="0"/>
              <a:t>i</a:t>
            </a:r>
            <a:r>
              <a:rPr lang="en-GB" dirty="0" smtClean="0"/>
              <a:t> </a:t>
            </a:r>
            <a:r>
              <a:rPr lang="en-GB" dirty="0" err="1" smtClean="0"/>
              <a:t>mewn</a:t>
            </a:r>
            <a:r>
              <a:rPr lang="en-GB" dirty="0" smtClean="0"/>
              <a:t> </a:t>
            </a:r>
            <a:r>
              <a:rPr lang="en-GB" dirty="0" err="1" smtClean="0"/>
              <a:t>i’w</a:t>
            </a:r>
            <a:r>
              <a:rPr lang="en-GB" dirty="0" smtClean="0"/>
              <a:t> </a:t>
            </a:r>
            <a:r>
              <a:rPr lang="en-GB" dirty="0" err="1" smtClean="0"/>
              <a:t>crefydd</a:t>
            </a:r>
            <a:r>
              <a:rPr lang="en-GB" dirty="0" smtClean="0"/>
              <a:t>.</a:t>
            </a:r>
            <a:endParaRPr lang="en-GB" dirty="0"/>
          </a:p>
          <a:p>
            <a:pPr marL="0" indent="0">
              <a:buNone/>
            </a:pPr>
            <a:endParaRPr lang="en-GB" dirty="0">
              <a:solidFill>
                <a:srgbClr val="FF0000"/>
              </a:solidFill>
            </a:endParaRPr>
          </a:p>
          <a:p>
            <a:pPr>
              <a:buClr>
                <a:schemeClr val="bg1"/>
              </a:buClr>
            </a:pPr>
            <a:r>
              <a:rPr lang="en-GB" dirty="0" smtClean="0">
                <a:solidFill>
                  <a:schemeClr val="bg1"/>
                </a:solidFill>
              </a:rPr>
              <a:t>“Thus Zionist orthodoxy joined secular authorities in building the fledging state. A military draft, efforts to settle land, and the promotion of the new </a:t>
            </a:r>
            <a:r>
              <a:rPr lang="en-GB" i="1" dirty="0" smtClean="0">
                <a:solidFill>
                  <a:schemeClr val="bg1"/>
                </a:solidFill>
              </a:rPr>
              <a:t>sabra</a:t>
            </a:r>
            <a:r>
              <a:rPr lang="en-GB" dirty="0" smtClean="0">
                <a:solidFill>
                  <a:schemeClr val="bg1"/>
                </a:solidFill>
              </a:rPr>
              <a:t> identity took on religious significance and were incorporated into a Zionist orthodox theology, which took shape in a new religious group, known as “Zionist-Religious” (</a:t>
            </a:r>
            <a:r>
              <a:rPr lang="en-GB" dirty="0" err="1" smtClean="0">
                <a:solidFill>
                  <a:schemeClr val="bg1"/>
                </a:solidFill>
              </a:rPr>
              <a:t>Dati-Tzaioni</a:t>
            </a:r>
            <a:r>
              <a:rPr lang="en-GB" dirty="0" smtClean="0">
                <a:solidFill>
                  <a:schemeClr val="bg1"/>
                </a:solidFill>
              </a:rPr>
              <a:t>) or “National-Religious” (</a:t>
            </a:r>
            <a:r>
              <a:rPr lang="en-GB" dirty="0" err="1" smtClean="0">
                <a:solidFill>
                  <a:schemeClr val="bg1"/>
                </a:solidFill>
              </a:rPr>
              <a:t>Dati-Le’umi</a:t>
            </a:r>
            <a:r>
              <a:rPr lang="en-GB" dirty="0" smtClean="0">
                <a:solidFill>
                  <a:schemeClr val="bg1"/>
                </a:solidFill>
              </a:rPr>
              <a:t>).”</a:t>
            </a:r>
            <a:r>
              <a:rPr lang="en-GB" sz="1300" dirty="0" smtClean="0">
                <a:solidFill>
                  <a:schemeClr val="bg1"/>
                </a:solidFill>
              </a:rPr>
              <a:t>5</a:t>
            </a:r>
            <a:r>
              <a:rPr lang="en-GB" dirty="0" smtClean="0">
                <a:solidFill>
                  <a:schemeClr val="bg1"/>
                </a:solidFill>
              </a:rPr>
              <a:t> - Benjamin Brown</a:t>
            </a:r>
            <a:endParaRPr lang="en-GB" dirty="0">
              <a:solidFill>
                <a:schemeClr val="bg1"/>
              </a:solidFill>
            </a:endParaRPr>
          </a:p>
        </p:txBody>
      </p:sp>
    </p:spTree>
    <p:extLst>
      <p:ext uri="{BB962C8B-B14F-4D97-AF65-F5344CB8AC3E}">
        <p14:creationId xmlns:p14="http://schemas.microsoft.com/office/powerpoint/2010/main" val="33087444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1320" y="1050942"/>
            <a:ext cx="8825659" cy="706964"/>
          </a:xfrm>
        </p:spPr>
        <p:txBody>
          <a:bodyPr/>
          <a:lstStyle/>
          <a:p>
            <a:pPr algn="ctr"/>
            <a:r>
              <a:rPr lang="en-GB" sz="4800" dirty="0" err="1" smtClean="0"/>
              <a:t>Diolch</a:t>
            </a:r>
            <a:r>
              <a:rPr lang="en-GB" sz="4800" dirty="0" smtClean="0"/>
              <a:t> am </a:t>
            </a:r>
            <a:r>
              <a:rPr lang="en-GB" sz="4800" dirty="0" err="1" smtClean="0"/>
              <a:t>wrando</a:t>
            </a:r>
            <a:endParaRPr lang="en-GB" sz="4800" dirty="0"/>
          </a:p>
        </p:txBody>
      </p:sp>
      <p:sp>
        <p:nvSpPr>
          <p:cNvPr id="3" name="Content Placeholder 2"/>
          <p:cNvSpPr>
            <a:spLocks noGrp="1"/>
          </p:cNvSpPr>
          <p:nvPr>
            <p:ph idx="1"/>
          </p:nvPr>
        </p:nvSpPr>
        <p:spPr>
          <a:xfrm>
            <a:off x="1257985" y="2768958"/>
            <a:ext cx="8825659" cy="2581140"/>
          </a:xfrm>
        </p:spPr>
        <p:txBody>
          <a:bodyPr>
            <a:normAutofit/>
          </a:bodyPr>
          <a:lstStyle/>
          <a:p>
            <a:pPr marL="0" indent="0">
              <a:buNone/>
            </a:pPr>
            <a:endParaRPr lang="en-GB" sz="2800" dirty="0"/>
          </a:p>
          <a:p>
            <a:r>
              <a:rPr lang="en-GB" sz="2800" dirty="0" err="1"/>
              <a:t>Yn</a:t>
            </a:r>
            <a:r>
              <a:rPr lang="en-GB" sz="2800" dirty="0"/>
              <a:t> </a:t>
            </a:r>
            <a:r>
              <a:rPr lang="en-GB" sz="2800" dirty="0" err="1"/>
              <a:t>eich</a:t>
            </a:r>
            <a:r>
              <a:rPr lang="en-GB" sz="2800" dirty="0"/>
              <a:t> barn chi  a </a:t>
            </a:r>
            <a:r>
              <a:rPr lang="en-GB" sz="2800" dirty="0" err="1"/>
              <a:t>ddylid</a:t>
            </a:r>
            <a:r>
              <a:rPr lang="en-GB" sz="2800" dirty="0"/>
              <a:t> Iddewon </a:t>
            </a:r>
            <a:r>
              <a:rPr lang="en-GB" sz="2800" dirty="0" err="1"/>
              <a:t>Uniongred</a:t>
            </a:r>
            <a:r>
              <a:rPr lang="en-GB" sz="2800" dirty="0"/>
              <a:t> </a:t>
            </a:r>
            <a:r>
              <a:rPr lang="en-GB" sz="2800" dirty="0" err="1"/>
              <a:t>gwrthod</a:t>
            </a:r>
            <a:r>
              <a:rPr lang="en-GB" sz="2800" dirty="0"/>
              <a:t> </a:t>
            </a:r>
            <a:r>
              <a:rPr lang="en-GB" sz="2800" dirty="0" err="1"/>
              <a:t>Seioniaeth</a:t>
            </a:r>
            <a:r>
              <a:rPr lang="en-GB" sz="2800" dirty="0"/>
              <a:t> am </a:t>
            </a:r>
            <a:r>
              <a:rPr lang="en-GB" sz="2800" dirty="0" err="1"/>
              <a:t>ei</a:t>
            </a:r>
            <a:r>
              <a:rPr lang="en-GB" sz="2800" dirty="0"/>
              <a:t> </a:t>
            </a:r>
            <a:r>
              <a:rPr lang="en-GB" sz="2800" dirty="0" err="1"/>
              <a:t>fod</a:t>
            </a:r>
            <a:r>
              <a:rPr lang="en-GB" sz="2800" dirty="0"/>
              <a:t> </a:t>
            </a:r>
            <a:r>
              <a:rPr lang="en-GB" sz="2800" dirty="0" err="1"/>
              <a:t>yn</a:t>
            </a:r>
            <a:r>
              <a:rPr lang="en-GB" sz="2800" dirty="0"/>
              <a:t> </a:t>
            </a:r>
            <a:r>
              <a:rPr lang="en-GB" sz="2800" dirty="0" err="1"/>
              <a:t>mynd</a:t>
            </a:r>
            <a:r>
              <a:rPr lang="en-GB" sz="2800" dirty="0"/>
              <a:t> </a:t>
            </a:r>
            <a:r>
              <a:rPr lang="en-GB" sz="2800" dirty="0" err="1"/>
              <a:t>yn</a:t>
            </a:r>
            <a:r>
              <a:rPr lang="en-GB" sz="2800" dirty="0"/>
              <a:t> </a:t>
            </a:r>
            <a:r>
              <a:rPr lang="en-GB" sz="2800" dirty="0" err="1"/>
              <a:t>groes</a:t>
            </a:r>
            <a:r>
              <a:rPr lang="en-GB" sz="2800" dirty="0"/>
              <a:t> </a:t>
            </a:r>
            <a:r>
              <a:rPr lang="en-GB" sz="2800" dirty="0" err="1"/>
              <a:t>i’r</a:t>
            </a:r>
            <a:r>
              <a:rPr lang="en-GB" sz="2800" dirty="0"/>
              <a:t> </a:t>
            </a:r>
            <a:r>
              <a:rPr lang="en-GB" sz="2800" dirty="0" err="1"/>
              <a:t>gred</a:t>
            </a:r>
            <a:r>
              <a:rPr lang="en-GB" sz="2800" dirty="0"/>
              <a:t> y </a:t>
            </a:r>
            <a:r>
              <a:rPr lang="en-GB" sz="2800" dirty="0" err="1"/>
              <a:t>bydd</a:t>
            </a:r>
            <a:r>
              <a:rPr lang="en-GB" sz="2800" dirty="0"/>
              <a:t> </a:t>
            </a:r>
            <a:r>
              <a:rPr lang="en-GB" sz="2800" dirty="0" err="1"/>
              <a:t>Duw</a:t>
            </a:r>
            <a:r>
              <a:rPr lang="en-GB" sz="2800" dirty="0"/>
              <a:t> </a:t>
            </a:r>
            <a:r>
              <a:rPr lang="en-GB" sz="2800" dirty="0" err="1"/>
              <a:t>yn</a:t>
            </a:r>
            <a:r>
              <a:rPr lang="en-GB" sz="2800" dirty="0"/>
              <a:t> </a:t>
            </a:r>
            <a:r>
              <a:rPr lang="en-GB" sz="2800" dirty="0" err="1"/>
              <a:t>gwobrwyo</a:t>
            </a:r>
            <a:r>
              <a:rPr lang="en-GB" sz="2800" dirty="0"/>
              <a:t> </a:t>
            </a:r>
            <a:r>
              <a:rPr lang="en-GB" sz="2800" dirty="0" err="1"/>
              <a:t>ei</a:t>
            </a:r>
            <a:r>
              <a:rPr lang="en-GB" sz="2800" dirty="0"/>
              <a:t> </a:t>
            </a:r>
            <a:r>
              <a:rPr lang="en-GB" sz="2800" dirty="0" err="1"/>
              <a:t>ddilynwyr</a:t>
            </a:r>
            <a:r>
              <a:rPr lang="en-GB" sz="2800" dirty="0"/>
              <a:t> </a:t>
            </a:r>
            <a:r>
              <a:rPr lang="en-GB" sz="2800" dirty="0" err="1"/>
              <a:t>efo</a:t>
            </a:r>
            <a:r>
              <a:rPr lang="en-GB" sz="2800" dirty="0"/>
              <a:t> </a:t>
            </a:r>
            <a:r>
              <a:rPr lang="en-GB" sz="2800" dirty="0" err="1"/>
              <a:t>gwladwriaeth</a:t>
            </a:r>
            <a:r>
              <a:rPr lang="en-GB" sz="2800" dirty="0"/>
              <a:t> </a:t>
            </a:r>
            <a:r>
              <a:rPr lang="en-GB" sz="2800" dirty="0" err="1"/>
              <a:t>ei</a:t>
            </a:r>
            <a:r>
              <a:rPr lang="en-GB" sz="2800" dirty="0"/>
              <a:t> </a:t>
            </a:r>
            <a:r>
              <a:rPr lang="en-GB" sz="2800" dirty="0" err="1"/>
              <a:t>hun</a:t>
            </a:r>
            <a:r>
              <a:rPr lang="en-GB" sz="2800" dirty="0"/>
              <a:t> pan </a:t>
            </a:r>
            <a:r>
              <a:rPr lang="en-GB" sz="2800" dirty="0" err="1"/>
              <a:t>ddaw'r</a:t>
            </a:r>
            <a:r>
              <a:rPr lang="en-GB" sz="2800" dirty="0"/>
              <a:t> </a:t>
            </a:r>
            <a:r>
              <a:rPr lang="en-GB" sz="2800" dirty="0" err="1"/>
              <a:t>Meseia</a:t>
            </a:r>
            <a:r>
              <a:rPr lang="en-GB" sz="2800" dirty="0"/>
              <a:t>?</a:t>
            </a:r>
          </a:p>
        </p:txBody>
      </p:sp>
    </p:spTree>
    <p:extLst>
      <p:ext uri="{BB962C8B-B14F-4D97-AF65-F5344CB8AC3E}">
        <p14:creationId xmlns:p14="http://schemas.microsoft.com/office/powerpoint/2010/main" val="13721216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Llyfryddiaeth</a:t>
            </a:r>
            <a:r>
              <a:rPr lang="en-GB" dirty="0" smtClean="0"/>
              <a:t> </a:t>
            </a:r>
            <a:endParaRPr lang="en-GB" dirty="0"/>
          </a:p>
        </p:txBody>
      </p:sp>
      <p:sp>
        <p:nvSpPr>
          <p:cNvPr id="3" name="Content Placeholder 2"/>
          <p:cNvSpPr>
            <a:spLocks noGrp="1"/>
          </p:cNvSpPr>
          <p:nvPr>
            <p:ph idx="1"/>
          </p:nvPr>
        </p:nvSpPr>
        <p:spPr>
          <a:xfrm>
            <a:off x="472966" y="2382783"/>
            <a:ext cx="11524593" cy="3718472"/>
          </a:xfrm>
        </p:spPr>
        <p:txBody>
          <a:bodyPr>
            <a:normAutofit lnSpcReduction="10000"/>
          </a:bodyPr>
          <a:lstStyle/>
          <a:p>
            <a:r>
              <a:rPr lang="en-GB" sz="1600" dirty="0">
                <a:solidFill>
                  <a:schemeClr val="tx1"/>
                </a:solidFill>
              </a:rPr>
              <a:t>Brown, B., 'Orthodox Judaism', </a:t>
            </a:r>
            <a:r>
              <a:rPr lang="en-GB" sz="1600" i="1" dirty="0">
                <a:solidFill>
                  <a:schemeClr val="tx1"/>
                </a:solidFill>
              </a:rPr>
              <a:t>The Blackwell Companion to Judaism</a:t>
            </a:r>
            <a:r>
              <a:rPr lang="en-GB" sz="1600" dirty="0">
                <a:solidFill>
                  <a:schemeClr val="tx1"/>
                </a:solidFill>
              </a:rPr>
              <a:t>, eds. J. </a:t>
            </a:r>
            <a:r>
              <a:rPr lang="en-GB" sz="1600" dirty="0" err="1">
                <a:solidFill>
                  <a:schemeClr val="tx1"/>
                </a:solidFill>
              </a:rPr>
              <a:t>Neusner</a:t>
            </a:r>
            <a:r>
              <a:rPr lang="en-GB" sz="1600" dirty="0">
                <a:solidFill>
                  <a:schemeClr val="tx1"/>
                </a:solidFill>
              </a:rPr>
              <a:t> and A. J. Avery-Peck (</a:t>
            </a:r>
            <a:r>
              <a:rPr lang="en-GB" sz="1600" dirty="0" err="1">
                <a:solidFill>
                  <a:schemeClr val="tx1"/>
                </a:solidFill>
              </a:rPr>
              <a:t>Rhydychen</a:t>
            </a:r>
            <a:r>
              <a:rPr lang="en-GB" sz="1600" dirty="0">
                <a:solidFill>
                  <a:schemeClr val="tx1"/>
                </a:solidFill>
              </a:rPr>
              <a:t>: Blackwell, </a:t>
            </a:r>
            <a:r>
              <a:rPr lang="en-GB" sz="1600" dirty="0" smtClean="0">
                <a:solidFill>
                  <a:schemeClr val="tx1"/>
                </a:solidFill>
              </a:rPr>
              <a:t>2003</a:t>
            </a:r>
          </a:p>
          <a:p>
            <a:r>
              <a:rPr lang="en-GB" sz="1600" dirty="0">
                <a:solidFill>
                  <a:schemeClr val="tx1"/>
                </a:solidFill>
              </a:rPr>
              <a:t>Neutrei Karta International, ‘</a:t>
            </a:r>
            <a:r>
              <a:rPr lang="en-GB" sz="1600" cap="all" dirty="0">
                <a:solidFill>
                  <a:schemeClr val="tx1"/>
                </a:solidFill>
              </a:rPr>
              <a:t>What is the </a:t>
            </a:r>
            <a:r>
              <a:rPr lang="en-GB" sz="1600" cap="all" dirty="0" err="1">
                <a:solidFill>
                  <a:schemeClr val="tx1"/>
                </a:solidFill>
              </a:rPr>
              <a:t>neturei</a:t>
            </a:r>
            <a:r>
              <a:rPr lang="en-GB" sz="1600" cap="all" dirty="0">
                <a:solidFill>
                  <a:schemeClr val="tx1"/>
                </a:solidFill>
              </a:rPr>
              <a:t> Karta?</a:t>
            </a:r>
            <a:r>
              <a:rPr lang="en-GB" sz="1600" dirty="0"/>
              <a:t>’. </a:t>
            </a:r>
            <a:r>
              <a:rPr lang="en-GB" sz="1600" dirty="0">
                <a:solidFill>
                  <a:schemeClr val="tx1"/>
                </a:solidFill>
                <a:hlinkClick r:id="rId2"/>
              </a:rPr>
              <a:t>http://www.nkusa.org/AboutUs/index.cfm</a:t>
            </a:r>
            <a:r>
              <a:rPr lang="en-GB" sz="1600" dirty="0"/>
              <a:t> [</a:t>
            </a:r>
            <a:r>
              <a:rPr lang="en-GB" sz="1600" dirty="0" err="1"/>
              <a:t>Cyrchiwyr</a:t>
            </a:r>
            <a:r>
              <a:rPr lang="en-GB" sz="1600" dirty="0"/>
              <a:t> 15/01/2018</a:t>
            </a:r>
            <a:r>
              <a:rPr lang="en-GB" sz="1600" dirty="0" smtClean="0"/>
              <a:t>]</a:t>
            </a:r>
          </a:p>
          <a:p>
            <a:r>
              <a:rPr lang="en-GB" sz="1600" dirty="0">
                <a:solidFill>
                  <a:schemeClr val="tx1"/>
                </a:solidFill>
              </a:rPr>
              <a:t>Pilkington, C. M., </a:t>
            </a:r>
            <a:r>
              <a:rPr lang="en-GB" sz="1600" i="1" dirty="0" err="1">
                <a:solidFill>
                  <a:schemeClr val="tx1"/>
                </a:solidFill>
              </a:rPr>
              <a:t>Iddewiaeth</a:t>
            </a:r>
            <a:r>
              <a:rPr lang="en-GB" sz="1600" dirty="0">
                <a:solidFill>
                  <a:schemeClr val="tx1"/>
                </a:solidFill>
              </a:rPr>
              <a:t>, </a:t>
            </a:r>
            <a:r>
              <a:rPr lang="en-GB" sz="1600" dirty="0" err="1">
                <a:solidFill>
                  <a:schemeClr val="tx1"/>
                </a:solidFill>
              </a:rPr>
              <a:t>cyf</a:t>
            </a:r>
            <a:r>
              <a:rPr lang="en-GB" sz="1600" dirty="0">
                <a:solidFill>
                  <a:schemeClr val="tx1"/>
                </a:solidFill>
              </a:rPr>
              <a:t>. </a:t>
            </a:r>
            <a:r>
              <a:rPr lang="en-GB" sz="1600" dirty="0" err="1">
                <a:solidFill>
                  <a:schemeClr val="tx1"/>
                </a:solidFill>
              </a:rPr>
              <a:t>gan</a:t>
            </a:r>
            <a:r>
              <a:rPr lang="en-GB" sz="1600" dirty="0">
                <a:solidFill>
                  <a:schemeClr val="tx1"/>
                </a:solidFill>
              </a:rPr>
              <a:t> Sian A. Edwards</a:t>
            </a:r>
            <a:r>
              <a:rPr lang="en-GB" sz="1600" i="1" dirty="0">
                <a:solidFill>
                  <a:schemeClr val="tx1"/>
                </a:solidFill>
              </a:rPr>
              <a:t> </a:t>
            </a:r>
            <a:r>
              <a:rPr lang="en-GB" sz="1600" dirty="0">
                <a:solidFill>
                  <a:schemeClr val="tx1"/>
                </a:solidFill>
              </a:rPr>
              <a:t>(</a:t>
            </a:r>
            <a:r>
              <a:rPr lang="en-GB" sz="1600" dirty="0" err="1">
                <a:solidFill>
                  <a:schemeClr val="tx1"/>
                </a:solidFill>
              </a:rPr>
              <a:t>Caerdydd</a:t>
            </a:r>
            <a:r>
              <a:rPr lang="en-GB" sz="1600" dirty="0">
                <a:solidFill>
                  <a:schemeClr val="tx1"/>
                </a:solidFill>
              </a:rPr>
              <a:t>: </a:t>
            </a:r>
            <a:r>
              <a:rPr lang="en-GB" sz="1600" dirty="0" err="1">
                <a:solidFill>
                  <a:schemeClr val="tx1"/>
                </a:solidFill>
              </a:rPr>
              <a:t>Gwasg</a:t>
            </a:r>
            <a:r>
              <a:rPr lang="en-GB" sz="1600" dirty="0">
                <a:solidFill>
                  <a:schemeClr val="tx1"/>
                </a:solidFill>
              </a:rPr>
              <a:t> UWIC, 2005) </a:t>
            </a:r>
            <a:endParaRPr lang="en-GB" sz="1600" dirty="0"/>
          </a:p>
          <a:p>
            <a:r>
              <a:rPr lang="en-GB" sz="1600" dirty="0">
                <a:solidFill>
                  <a:schemeClr val="tx1"/>
                </a:solidFill>
              </a:rPr>
              <a:t>Robinson, G., </a:t>
            </a:r>
            <a:r>
              <a:rPr lang="en-GB" sz="1600" i="1" dirty="0">
                <a:solidFill>
                  <a:schemeClr val="tx1"/>
                </a:solidFill>
              </a:rPr>
              <a:t>Essential Judaism: A Complete Guide to Beliefs, Customs, and Rituals</a:t>
            </a:r>
            <a:r>
              <a:rPr lang="en-GB" sz="1600" dirty="0">
                <a:solidFill>
                  <a:schemeClr val="tx1"/>
                </a:solidFill>
              </a:rPr>
              <a:t> (</a:t>
            </a:r>
            <a:r>
              <a:rPr lang="en-GB" sz="1600" dirty="0" err="1">
                <a:solidFill>
                  <a:schemeClr val="tx1"/>
                </a:solidFill>
              </a:rPr>
              <a:t>Efrog</a:t>
            </a:r>
            <a:r>
              <a:rPr lang="en-GB" sz="1600" dirty="0">
                <a:solidFill>
                  <a:schemeClr val="tx1"/>
                </a:solidFill>
              </a:rPr>
              <a:t> </a:t>
            </a:r>
            <a:r>
              <a:rPr lang="en-GB" sz="1600" dirty="0" err="1">
                <a:solidFill>
                  <a:schemeClr val="tx1"/>
                </a:solidFill>
              </a:rPr>
              <a:t>Newydd</a:t>
            </a:r>
            <a:r>
              <a:rPr lang="en-GB" sz="1600" dirty="0">
                <a:solidFill>
                  <a:schemeClr val="tx1"/>
                </a:solidFill>
              </a:rPr>
              <a:t>: Atria, </a:t>
            </a:r>
            <a:r>
              <a:rPr lang="en-GB" sz="1600" dirty="0" smtClean="0">
                <a:solidFill>
                  <a:schemeClr val="tx1"/>
                </a:solidFill>
              </a:rPr>
              <a:t>2000)</a:t>
            </a:r>
          </a:p>
          <a:p>
            <a:pPr marL="0" indent="0">
              <a:buNone/>
            </a:pPr>
            <a:r>
              <a:rPr lang="en-GB" u="sng" dirty="0" err="1" smtClean="0">
                <a:solidFill>
                  <a:schemeClr val="tx1"/>
                </a:solidFill>
              </a:rPr>
              <a:t>Lluniau</a:t>
            </a:r>
            <a:endParaRPr lang="en-GB" u="sng" dirty="0">
              <a:solidFill>
                <a:schemeClr val="tx1"/>
              </a:solidFill>
            </a:endParaRPr>
          </a:p>
          <a:p>
            <a:pPr defTabSz="914400">
              <a:spcBef>
                <a:spcPts val="0"/>
              </a:spcBef>
              <a:buSzTx/>
              <a:defRPr/>
            </a:pPr>
            <a:r>
              <a:rPr lang="en-GB" sz="1700" dirty="0"/>
              <a:t>https://www.google.co.uk/search?q=neturei+karta+holding+anti+zionism+flag&amp;source=lnms&amp;tbm=isch&amp;sa=X&amp;ved=0ahUKEwiqy5SsiefYAhVSY1AKHdtUDJYQ_AUICigB&amp;biw=1188&amp;bih=566#imgrc=JmIHAamjNSW85M</a:t>
            </a:r>
            <a:r>
              <a:rPr lang="en-GB" sz="1700" dirty="0" smtClean="0"/>
              <a:t>:</a:t>
            </a:r>
            <a:endParaRPr lang="en-GB" sz="1700" dirty="0"/>
          </a:p>
          <a:p>
            <a:r>
              <a:rPr lang="en-GB" sz="1700" dirty="0"/>
              <a:t>https://www.google.co.uk/search?q=neturei+karta+burning+flag&amp;source=lnms&amp;tbm=isch&amp;sa=X&amp;ved=0ahUKEwjw0MGMiefYAhXKmLQKHZ5-DM0Q_AUICigB&amp;biw=1188&amp;bih=566#imgdii=tbC6Y9rKufVt7M:&amp;imgrc=RWfQahikvcYxbM:</a:t>
            </a:r>
          </a:p>
          <a:p>
            <a:endParaRPr lang="en-GB" dirty="0" smtClean="0">
              <a:solidFill>
                <a:schemeClr val="tx1"/>
              </a:solidFill>
            </a:endParaRPr>
          </a:p>
          <a:p>
            <a:endParaRPr lang="en-GB" dirty="0"/>
          </a:p>
        </p:txBody>
      </p:sp>
    </p:spTree>
    <p:extLst>
      <p:ext uri="{BB962C8B-B14F-4D97-AF65-F5344CB8AC3E}">
        <p14:creationId xmlns:p14="http://schemas.microsoft.com/office/powerpoint/2010/main" val="35923935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2176</TotalTime>
  <Words>1034</Words>
  <Application>Microsoft Office PowerPoint</Application>
  <PresentationFormat>Widescreen</PresentationFormat>
  <Paragraphs>84</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Courier New</vt:lpstr>
      <vt:lpstr>Segoe UI Light</vt:lpstr>
      <vt:lpstr>Wingdings 3</vt:lpstr>
      <vt:lpstr>Ion Boardroom</vt:lpstr>
      <vt:lpstr>Iddewiaeth Uniongred</vt:lpstr>
      <vt:lpstr>Beth arweiniodd at Iddewiaeth yn rhannu i cangenau gwahanol?</vt:lpstr>
      <vt:lpstr>Prif canghenau Iddewiaeth gyfoes</vt:lpstr>
      <vt:lpstr>Iddewiaeth Uniongred</vt:lpstr>
      <vt:lpstr>Pwysigrwydd Iddewiaeth Uniongred</vt:lpstr>
      <vt:lpstr>Dau farn wrthwynebol o fewn Iddewiaeth Uniongred yn ymwneud a Seioniaeth wleidyddol.</vt:lpstr>
      <vt:lpstr>Uniongred Eithafol Charedi – Neturei Karta</vt:lpstr>
      <vt:lpstr>Credoau Iddewon Haredi y grŵp Neturei Karta</vt:lpstr>
      <vt:lpstr>Gweithredoed y Neturei Karta yn erbyn Seioniaeth</vt:lpstr>
      <vt:lpstr>Iddewiaeth Uniongred Modern </vt:lpstr>
      <vt:lpstr>Diolch am wrando</vt:lpstr>
      <vt:lpstr>Llyfryddiaeth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Iddewiaeth Uniongred</dc:title>
  <dc:creator>Carys Hughes</dc:creator>
  <cp:lastModifiedBy>Carys Hughes</cp:lastModifiedBy>
  <cp:revision>64</cp:revision>
  <dcterms:created xsi:type="dcterms:W3CDTF">2018-01-12T15:29:25Z</dcterms:created>
  <dcterms:modified xsi:type="dcterms:W3CDTF">2018-01-22T23:40:12Z</dcterms:modified>
</cp:coreProperties>
</file>