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5" r:id="rId1"/>
  </p:sldMasterIdLst>
  <p:sldIdLst>
    <p:sldId id="256" r:id="rId2"/>
    <p:sldId id="268" r:id="rId3"/>
    <p:sldId id="261" r:id="rId4"/>
    <p:sldId id="257" r:id="rId5"/>
    <p:sldId id="258" r:id="rId6"/>
    <p:sldId id="260" r:id="rId7"/>
    <p:sldId id="262" r:id="rId8"/>
    <p:sldId id="259" r:id="rId9"/>
    <p:sldId id="263" r:id="rId10"/>
    <p:sldId id="269"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787"/>
  </p:normalViewPr>
  <p:slideViewPr>
    <p:cSldViewPr snapToGrid="0">
      <p:cViewPr varScale="1">
        <p:scale>
          <a:sx n="90" d="100"/>
          <a:sy n="90" d="100"/>
        </p:scale>
        <p:origin x="232"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3341EE12-F28E-4B03-A404-A8FCAE0F6316}" type="datetime1">
              <a:rPr lang="en-US" smtClean="0"/>
              <a:t>1/20/25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3185321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62799E-EB8E-4038-8063-81BB57C732D4}" type="datetime1">
              <a:rPr lang="en-US" smtClean="0"/>
              <a:t>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57459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217A73C3-B243-44D3-809D-EF8FDFBD85D4}" type="datetime1">
              <a:rPr lang="en-US" smtClean="0"/>
              <a:t>1/20/25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922583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C9B6D3E3-28E2-4380-A113-67698215C5F8}" type="datetime1">
              <a:rPr lang="en-US" smtClean="0"/>
              <a:t>1/20/25</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872166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9EFCB61-04AD-47C9-BF79-2BD8B9CEC07A}" type="datetime1">
              <a:rPr lang="en-US" smtClean="0"/>
              <a:t>1/20/25</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322208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535E0C-D585-492F-8146-7493F4086301}" type="datetime1">
              <a:rPr lang="en-US" smtClean="0"/>
              <a:t>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879948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8CE48390-48B5-49AB-B019-A7C8FB8C31F6}" type="datetime1">
              <a:rPr lang="en-US" smtClean="0"/>
              <a:t>1/20/25</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876935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62E767E-8A14-4E70-91B9-2101CBC4D7BD}" type="datetime1">
              <a:rPr lang="en-US" smtClean="0"/>
              <a:t>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715758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01AF0C4B-5A4A-45CA-ABEC-10F107160D33}" type="datetime1">
              <a:rPr lang="en-US" smtClean="0"/>
              <a:t>1/20/25</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36895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8B8189-0D9C-48A6-9FA3-862227B094CE}" type="datetime1">
              <a:rPr lang="en-US" smtClean="0"/>
              <a:t>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865866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26ADDCAE-6443-42C3-9C19-F95985500186}" type="datetime1">
              <a:rPr lang="en-US" smtClean="0"/>
              <a:t>1/20/25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528507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989806E-8E94-473C-AEE7-BE6F15F85533}" type="datetime1">
              <a:rPr lang="en-US" smtClean="0"/>
              <a:t>1/20/25</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2406190219"/>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Ls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librar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EF6C-ED46-A80F-E3F2-93BA51C41CC7}"/>
              </a:ext>
            </a:extLst>
          </p:cNvPr>
          <p:cNvSpPr>
            <a:spLocks noGrp="1"/>
          </p:cNvSpPr>
          <p:nvPr>
            <p:ph type="ctrTitle"/>
          </p:nvPr>
        </p:nvSpPr>
        <p:spPr>
          <a:xfrm>
            <a:off x="761801" y="858983"/>
            <a:ext cx="9906799" cy="1161594"/>
          </a:xfrm>
        </p:spPr>
        <p:txBody>
          <a:bodyPr vert="horz" lIns="91440" tIns="45720" rIns="91440" bIns="45720" rtlCol="0" anchor="ctr">
            <a:normAutofit/>
          </a:bodyPr>
          <a:lstStyle/>
          <a:p>
            <a:pPr>
              <a:lnSpc>
                <a:spcPct val="90000"/>
              </a:lnSpc>
            </a:pPr>
            <a:r>
              <a:rPr lang="en-US" sz="1800" dirty="0">
                <a:effectLst/>
              </a:rPr>
              <a:t> What are the ethical implications of surveillance in counter-terrorism efforts?</a:t>
            </a:r>
            <a:br>
              <a:rPr lang="en-US" sz="1800" dirty="0">
                <a:effectLst/>
              </a:rPr>
            </a:br>
            <a:br>
              <a:rPr lang="en-US" sz="1800" dirty="0">
                <a:effectLst/>
              </a:rPr>
            </a:br>
            <a:br>
              <a:rPr lang="en-US" sz="1800" dirty="0">
                <a:effectLst/>
              </a:rPr>
            </a:br>
            <a:endParaRPr lang="en-US" sz="1800" dirty="0"/>
          </a:p>
        </p:txBody>
      </p:sp>
      <p:sp>
        <p:nvSpPr>
          <p:cNvPr id="3" name="Subtitle 2">
            <a:extLst>
              <a:ext uri="{FF2B5EF4-FFF2-40B4-BE49-F238E27FC236}">
                <a16:creationId xmlns:a16="http://schemas.microsoft.com/office/drawing/2014/main" id="{CEEE1AFC-1A83-437C-79B5-2944997E066D}"/>
              </a:ext>
            </a:extLst>
          </p:cNvPr>
          <p:cNvSpPr>
            <a:spLocks noGrp="1"/>
          </p:cNvSpPr>
          <p:nvPr>
            <p:ph type="subTitle" idx="1"/>
          </p:nvPr>
        </p:nvSpPr>
        <p:spPr>
          <a:xfrm>
            <a:off x="3641624" y="1439780"/>
            <a:ext cx="5111222" cy="3601581"/>
          </a:xfrm>
        </p:spPr>
        <p:txBody>
          <a:bodyPr vert="horz" lIns="91440" tIns="45720" rIns="91440" bIns="45720" rtlCol="0" anchor="ctr">
            <a:normAutofit/>
          </a:bodyPr>
          <a:lstStyle/>
          <a:p>
            <a:r>
              <a:rPr lang="en-US" sz="2400" b="1" dirty="0">
                <a:solidFill>
                  <a:schemeClr val="tx1"/>
                </a:solidFill>
                <a:effectLst/>
                <a:latin typeface="+mj-lt"/>
              </a:rPr>
              <a:t> What are the ethical implications of surveillance in counter-terrorism efforts?</a:t>
            </a:r>
            <a:br>
              <a:rPr lang="en-US" sz="1800" dirty="0">
                <a:effectLst/>
                <a:latin typeface="+mj-lt"/>
              </a:rPr>
            </a:br>
            <a:endParaRPr lang="en-US" dirty="0">
              <a:latin typeface="+mj-lt"/>
            </a:endParaRPr>
          </a:p>
        </p:txBody>
      </p:sp>
      <p:sp>
        <p:nvSpPr>
          <p:cNvPr id="4" name="TextBox 3">
            <a:extLst>
              <a:ext uri="{FF2B5EF4-FFF2-40B4-BE49-F238E27FC236}">
                <a16:creationId xmlns:a16="http://schemas.microsoft.com/office/drawing/2014/main" id="{D70AE7D9-2439-654B-6A1B-CC0119494C9F}"/>
              </a:ext>
            </a:extLst>
          </p:cNvPr>
          <p:cNvSpPr txBox="1"/>
          <p:nvPr/>
        </p:nvSpPr>
        <p:spPr>
          <a:xfrm>
            <a:off x="7522464" y="5622158"/>
            <a:ext cx="3877056" cy="369332"/>
          </a:xfrm>
          <a:prstGeom prst="rect">
            <a:avLst/>
          </a:prstGeom>
          <a:noFill/>
        </p:spPr>
        <p:txBody>
          <a:bodyPr wrap="square" rtlCol="0">
            <a:spAutoFit/>
          </a:bodyPr>
          <a:lstStyle/>
          <a:p>
            <a:r>
              <a:rPr lang="en-US" dirty="0">
                <a:latin typeface="+mj-lt"/>
              </a:rPr>
              <a:t>By Saffron, Cerys and Cassy</a:t>
            </a:r>
            <a:r>
              <a:rPr lang="en-US" dirty="0"/>
              <a:t>.</a:t>
            </a:r>
          </a:p>
        </p:txBody>
      </p:sp>
      <p:pic>
        <p:nvPicPr>
          <p:cNvPr id="5" name="Picture 4">
            <a:extLst>
              <a:ext uri="{FF2B5EF4-FFF2-40B4-BE49-F238E27FC236}">
                <a16:creationId xmlns:a16="http://schemas.microsoft.com/office/drawing/2014/main" id="{A5F6BAE8-B6A4-DF0C-4F46-6D5DEF35DF0F}"/>
              </a:ext>
            </a:extLst>
          </p:cNvPr>
          <p:cNvPicPr>
            <a:picLocks noChangeAspect="1"/>
          </p:cNvPicPr>
          <p:nvPr/>
        </p:nvPicPr>
        <p:blipFill>
          <a:blip r:embed="rId2"/>
          <a:stretch>
            <a:fillRect/>
          </a:stretch>
        </p:blipFill>
        <p:spPr>
          <a:xfrm>
            <a:off x="1972818" y="3240570"/>
            <a:ext cx="1888251" cy="1888251"/>
          </a:xfrm>
          <a:prstGeom prst="rect">
            <a:avLst/>
          </a:prstGeom>
        </p:spPr>
      </p:pic>
    </p:spTree>
    <p:extLst>
      <p:ext uri="{BB962C8B-B14F-4D97-AF65-F5344CB8AC3E}">
        <p14:creationId xmlns:p14="http://schemas.microsoft.com/office/powerpoint/2010/main" val="4099990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D035-BC65-B33B-345D-49BB4CE58854}"/>
              </a:ext>
            </a:extLst>
          </p:cNvPr>
          <p:cNvSpPr>
            <a:spLocks noGrp="1"/>
          </p:cNvSpPr>
          <p:nvPr>
            <p:ph type="title"/>
          </p:nvPr>
        </p:nvSpPr>
        <p:spPr/>
        <p:txBody>
          <a:bodyPr>
            <a:normAutofit/>
          </a:bodyPr>
          <a:lstStyle/>
          <a:p>
            <a:r>
              <a:rPr lang="en-US" sz="3600" b="0" i="0" u="none" strike="noStrike" dirty="0">
                <a:solidFill>
                  <a:srgbClr val="000000"/>
                </a:solidFill>
                <a:effectLst/>
              </a:rPr>
              <a:t>Aims and objectives.</a:t>
            </a:r>
            <a:endParaRPr lang="en-US" sz="6600" dirty="0"/>
          </a:p>
        </p:txBody>
      </p:sp>
      <p:sp>
        <p:nvSpPr>
          <p:cNvPr id="3" name="Content Placeholder 2">
            <a:extLst>
              <a:ext uri="{FF2B5EF4-FFF2-40B4-BE49-F238E27FC236}">
                <a16:creationId xmlns:a16="http://schemas.microsoft.com/office/drawing/2014/main" id="{790E69D3-CEA9-A94E-BBF5-F45FBC2683EC}"/>
              </a:ext>
            </a:extLst>
          </p:cNvPr>
          <p:cNvSpPr>
            <a:spLocks noGrp="1"/>
          </p:cNvSpPr>
          <p:nvPr>
            <p:ph idx="1"/>
          </p:nvPr>
        </p:nvSpPr>
        <p:spPr/>
        <p:txBody>
          <a:bodyPr/>
          <a:lstStyle/>
          <a:p>
            <a:pPr algn="l" rtl="0" fontAlgn="base"/>
            <a:r>
              <a:rPr lang="en-GB" sz="1800" b="0" i="0" u="none" strike="noStrike" dirty="0">
                <a:solidFill>
                  <a:srgbClr val="000000"/>
                </a:solidFill>
                <a:effectLst/>
                <a:latin typeface="+mj-lt"/>
              </a:rPr>
              <a:t>Aim – Define what surveillance and counter-terrorism is.</a:t>
            </a:r>
            <a:r>
              <a:rPr lang="en-US" sz="1800" b="0" i="0" dirty="0">
                <a:solidFill>
                  <a:srgbClr val="000000"/>
                </a:solidFill>
                <a:effectLst/>
                <a:latin typeface="+mj-lt"/>
              </a:rPr>
              <a:t>​</a:t>
            </a:r>
            <a:endParaRPr lang="en-US" b="0" i="0" dirty="0">
              <a:solidFill>
                <a:srgbClr val="000000"/>
              </a:solidFill>
              <a:effectLst/>
              <a:latin typeface="+mj-lt"/>
            </a:endParaRPr>
          </a:p>
          <a:p>
            <a:pPr marL="0" indent="0" algn="l" rtl="0" fontAlgn="base">
              <a:buNone/>
            </a:pPr>
            <a:endParaRPr lang="en-GB" b="0" i="0" dirty="0">
              <a:solidFill>
                <a:srgbClr val="000000"/>
              </a:solidFill>
              <a:effectLst/>
              <a:latin typeface="+mj-lt"/>
            </a:endParaRPr>
          </a:p>
          <a:p>
            <a:pPr algn="l" rtl="0" fontAlgn="base"/>
            <a:r>
              <a:rPr lang="en-GB" sz="1800" b="0" i="0" u="none" strike="noStrike" dirty="0">
                <a:solidFill>
                  <a:srgbClr val="000000"/>
                </a:solidFill>
                <a:effectLst/>
                <a:latin typeface="+mj-lt"/>
              </a:rPr>
              <a:t>Objective 1- Cover relevant legislation. </a:t>
            </a:r>
            <a:r>
              <a:rPr lang="en-US" sz="1800" b="0" i="0" dirty="0">
                <a:solidFill>
                  <a:srgbClr val="000000"/>
                </a:solidFill>
                <a:effectLst/>
                <a:latin typeface="+mj-lt"/>
              </a:rPr>
              <a:t>​</a:t>
            </a:r>
            <a:endParaRPr lang="en-US" b="0" i="0" dirty="0">
              <a:solidFill>
                <a:srgbClr val="000000"/>
              </a:solidFill>
              <a:effectLst/>
              <a:latin typeface="+mj-lt"/>
            </a:endParaRPr>
          </a:p>
          <a:p>
            <a:pPr marL="0" indent="0" algn="l" rtl="0" fontAlgn="base">
              <a:buNone/>
            </a:pPr>
            <a:endParaRPr lang="en-GB" b="0" i="0" dirty="0">
              <a:solidFill>
                <a:srgbClr val="000000"/>
              </a:solidFill>
              <a:effectLst/>
              <a:latin typeface="+mj-lt"/>
            </a:endParaRPr>
          </a:p>
          <a:p>
            <a:pPr algn="l" rtl="0" fontAlgn="base"/>
            <a:r>
              <a:rPr lang="en-GB" sz="1800" b="0" i="0" u="none" strike="noStrike" dirty="0">
                <a:solidFill>
                  <a:srgbClr val="000000"/>
                </a:solidFill>
                <a:effectLst/>
                <a:latin typeface="+mj-lt"/>
              </a:rPr>
              <a:t>Objective 2- Discuss positive and negative ethical implications. </a:t>
            </a:r>
            <a:r>
              <a:rPr lang="en-US" sz="1800" b="0" i="0" dirty="0">
                <a:solidFill>
                  <a:srgbClr val="000000"/>
                </a:solidFill>
                <a:effectLst/>
                <a:latin typeface="+mj-lt"/>
              </a:rPr>
              <a:t>​</a:t>
            </a:r>
            <a:endParaRPr lang="en-US" b="0" i="0" dirty="0">
              <a:solidFill>
                <a:srgbClr val="000000"/>
              </a:solidFill>
              <a:effectLst/>
              <a:latin typeface="+mj-lt"/>
            </a:endParaRPr>
          </a:p>
          <a:p>
            <a:pPr marL="0" indent="0" algn="l" rtl="0" fontAlgn="base">
              <a:buNone/>
            </a:pPr>
            <a:endParaRPr lang="en-GB" b="0" i="0" dirty="0">
              <a:solidFill>
                <a:srgbClr val="000000"/>
              </a:solidFill>
              <a:effectLst/>
              <a:latin typeface="+mj-lt"/>
            </a:endParaRPr>
          </a:p>
          <a:p>
            <a:pPr algn="l" rtl="0" fontAlgn="base"/>
            <a:r>
              <a:rPr lang="en-GB" sz="1800" b="0" i="0" u="none" strike="noStrike" dirty="0">
                <a:solidFill>
                  <a:srgbClr val="000000"/>
                </a:solidFill>
                <a:effectLst/>
                <a:latin typeface="+mj-lt"/>
              </a:rPr>
              <a:t>Objective 3- Implement real life events associated with surveillance. </a:t>
            </a:r>
            <a:endParaRPr lang="en-US" b="0" i="0" dirty="0">
              <a:solidFill>
                <a:srgbClr val="000000"/>
              </a:solidFill>
              <a:effectLst/>
              <a:latin typeface="+mj-lt"/>
            </a:endParaRPr>
          </a:p>
          <a:p>
            <a:endParaRPr lang="en-US" dirty="0"/>
          </a:p>
        </p:txBody>
      </p:sp>
    </p:spTree>
    <p:extLst>
      <p:ext uri="{BB962C8B-B14F-4D97-AF65-F5344CB8AC3E}">
        <p14:creationId xmlns:p14="http://schemas.microsoft.com/office/powerpoint/2010/main" val="3248287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892DD75-0F21-4634-99B7-E84CA5367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2FF33740-2A83-42E8-A598-9AE61A3F0A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6899C82F-20B6-4E2D-AB9D-1713FB3E67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5D89ADB3-2D4B-4770-A268-498E3840E2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5034FDD9-592C-44B5-BC27-2E924BF3B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4770B370-A883-43EB-9548-9F4DF8AFB0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B4352703-BD5E-41FD-B464-679A4C6B76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5030174A-A42D-4ECB-8A60-CF7D87327B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28551ADF-F4C9-471C-B42F-D2D31E333F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93A66B57-AB21-4F33-AA9A-B7EB77A1E7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4A1B8DCE-9DBF-48EC-85D4-5FC8358151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52FA78DE-98F5-44CD-B9E3-7A5ED0ABC9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F3E719C3-D321-48DD-8374-FF3B01E3CB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CA9A2902-2BBF-4AD3-BA2E-88A033E76E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3052E19B-E780-4BD7-AAE5-F0087C6DE5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26318BCD-2E45-42B7-81DD-3D91924DDF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F32B7AC7-D1A6-46B1-91B3-36A119862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B04127CF-94AE-471B-AABC-7884E900E9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0AB28A6D-6244-4B44-9B35-11BB6B8A17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220F393F-FEF8-4D1A-A959-F0EC20D655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F0CE6A4D-5C7D-460B-B2FD-8E85CD5AB7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8A535C9C-6C1A-4BCF-BA51-CD74AA7E7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36530B88-C8C1-478A-B785-86E745DD5C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7C83982-ED63-38A2-5ADF-D8469530A85E}"/>
              </a:ext>
            </a:extLst>
          </p:cNvPr>
          <p:cNvSpPr>
            <a:spLocks noGrp="1"/>
          </p:cNvSpPr>
          <p:nvPr>
            <p:ph type="title"/>
          </p:nvPr>
        </p:nvSpPr>
        <p:spPr>
          <a:xfrm>
            <a:off x="7269686" y="795527"/>
            <a:ext cx="4123738" cy="1433323"/>
          </a:xfrm>
        </p:spPr>
        <p:txBody>
          <a:bodyPr>
            <a:normAutofit/>
          </a:bodyPr>
          <a:lstStyle/>
          <a:p>
            <a:pPr algn="l"/>
            <a:r>
              <a:rPr lang="en-US" sz="3200">
                <a:solidFill>
                  <a:schemeClr val="tx2"/>
                </a:solidFill>
              </a:rPr>
              <a:t>What is surveillance?</a:t>
            </a:r>
          </a:p>
        </p:txBody>
      </p:sp>
      <p:sp>
        <p:nvSpPr>
          <p:cNvPr id="65" name="Rectangle 6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4F58B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C31765-5DCD-1802-381E-C13C47DEB076}"/>
              </a:ext>
            </a:extLst>
          </p:cNvPr>
          <p:cNvPicPr>
            <a:picLocks noChangeAspect="1"/>
          </p:cNvPicPr>
          <p:nvPr/>
        </p:nvPicPr>
        <p:blipFill>
          <a:blip r:embed="rId2"/>
          <a:srcRect l="3464" r="10634"/>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0C934BE4-D2C2-FE04-43DD-4885B88BCAAD}"/>
              </a:ext>
            </a:extLst>
          </p:cNvPr>
          <p:cNvSpPr>
            <a:spLocks noGrp="1"/>
          </p:cNvSpPr>
          <p:nvPr>
            <p:ph idx="1"/>
          </p:nvPr>
        </p:nvSpPr>
        <p:spPr>
          <a:xfrm>
            <a:off x="7293817" y="2338388"/>
            <a:ext cx="4099607" cy="3678237"/>
          </a:xfrm>
        </p:spPr>
        <p:txBody>
          <a:bodyPr>
            <a:normAutofit/>
          </a:bodyPr>
          <a:lstStyle/>
          <a:p>
            <a:pPr>
              <a:lnSpc>
                <a:spcPct val="110000"/>
              </a:lnSpc>
              <a:buClr>
                <a:srgbClr val="4F58B7"/>
              </a:buClr>
            </a:pPr>
            <a:r>
              <a:rPr lang="en-US" sz="1500" dirty="0">
                <a:latin typeface="+mj-lt"/>
                <a:cs typeface="Arial" panose="020B0604020202020204" pitchFamily="34" charset="0"/>
              </a:rPr>
              <a:t>The observation, listening or monitoring an individual and recording anything that is being monitored, listened or observed during the surveillance being carried out by the assistance of a device. </a:t>
            </a:r>
            <a:r>
              <a:rPr lang="en-GB" sz="1500" dirty="0">
                <a:effectLst/>
                <a:latin typeface="+mj-lt"/>
                <a:ea typeface="Aptos" panose="020B0004020202020204" pitchFamily="34" charset="0"/>
                <a:cs typeface="Arial" panose="020B0604020202020204" pitchFamily="34" charset="0"/>
              </a:rPr>
              <a:t>(</a:t>
            </a:r>
            <a:r>
              <a:rPr lang="en-GB" sz="1500" dirty="0" err="1">
                <a:effectLst/>
                <a:latin typeface="+mj-lt"/>
                <a:ea typeface="Aptos" panose="020B0004020202020204" pitchFamily="34" charset="0"/>
                <a:cs typeface="Arial" panose="020B0604020202020204" pitchFamily="34" charset="0"/>
              </a:rPr>
              <a:t>Zappe</a:t>
            </a:r>
            <a:r>
              <a:rPr lang="en-GB" sz="1500" dirty="0">
                <a:effectLst/>
                <a:latin typeface="+mj-lt"/>
                <a:ea typeface="Aptos" panose="020B0004020202020204" pitchFamily="34" charset="0"/>
                <a:cs typeface="Arial" panose="020B0604020202020204" pitchFamily="34" charset="0"/>
              </a:rPr>
              <a:t> &amp; Gross, 2020)</a:t>
            </a:r>
            <a:endParaRPr lang="en-US" sz="1500" dirty="0">
              <a:latin typeface="+mj-lt"/>
              <a:cs typeface="Arial" panose="020B0604020202020204" pitchFamily="34" charset="0"/>
            </a:endParaRPr>
          </a:p>
          <a:p>
            <a:pPr>
              <a:lnSpc>
                <a:spcPct val="110000"/>
              </a:lnSpc>
              <a:buClr>
                <a:srgbClr val="4F58B7"/>
              </a:buClr>
            </a:pPr>
            <a:r>
              <a:rPr lang="en-US" sz="1500" dirty="0">
                <a:latin typeface="+mj-lt"/>
                <a:cs typeface="Arial" panose="020B0604020202020204" pitchFamily="34" charset="0"/>
              </a:rPr>
              <a:t> </a:t>
            </a:r>
            <a:r>
              <a:rPr lang="en-GB" sz="1500" dirty="0">
                <a:latin typeface="+mj-lt"/>
                <a:cs typeface="Arial" panose="020B0604020202020204" pitchFamily="34" charset="0"/>
              </a:rPr>
              <a:t>Surveillance used within police forces is the covert monitoring of an individual or group of individual’s including their actions, activities and conversations.</a:t>
            </a:r>
          </a:p>
          <a:p>
            <a:pPr>
              <a:lnSpc>
                <a:spcPct val="110000"/>
              </a:lnSpc>
              <a:buClr>
                <a:srgbClr val="4F58B7"/>
              </a:buClr>
            </a:pPr>
            <a:r>
              <a:rPr lang="en-GB" sz="1500" dirty="0">
                <a:latin typeface="+mj-lt"/>
                <a:cs typeface="Arial" panose="020B0604020202020204" pitchFamily="34" charset="0"/>
              </a:rPr>
              <a:t>Covert means that the monitoring of an individual is being carried out under surveillance is unaware that this is being carried out.</a:t>
            </a:r>
          </a:p>
          <a:p>
            <a:pPr>
              <a:lnSpc>
                <a:spcPct val="110000"/>
              </a:lnSpc>
              <a:buClr>
                <a:srgbClr val="4F58B7"/>
              </a:buClr>
            </a:pPr>
            <a:endParaRPr lang="en-US" sz="1500" dirty="0"/>
          </a:p>
        </p:txBody>
      </p:sp>
    </p:spTree>
    <p:extLst>
      <p:ext uri="{BB962C8B-B14F-4D97-AF65-F5344CB8AC3E}">
        <p14:creationId xmlns:p14="http://schemas.microsoft.com/office/powerpoint/2010/main" val="57725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D63C807-02E0-435B-A672-4C5077F71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B132A9F-E0B4-43C9-AF44-B08D48AE6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4" name="Freeform 5">
              <a:extLst>
                <a:ext uri="{FF2B5EF4-FFF2-40B4-BE49-F238E27FC236}">
                  <a16:creationId xmlns:a16="http://schemas.microsoft.com/office/drawing/2014/main" id="{3CDDA571-273B-4115-B65C-6A600E961D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6">
              <a:extLst>
                <a:ext uri="{FF2B5EF4-FFF2-40B4-BE49-F238E27FC236}">
                  <a16:creationId xmlns:a16="http://schemas.microsoft.com/office/drawing/2014/main" id="{C453D5E4-8AF2-4A22-971A-B7DC2B04C5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4DDE79AF-E955-40FB-82B0-12584B6EE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8">
              <a:extLst>
                <a:ext uri="{FF2B5EF4-FFF2-40B4-BE49-F238E27FC236}">
                  <a16:creationId xmlns:a16="http://schemas.microsoft.com/office/drawing/2014/main" id="{DD615635-4C48-46EA-B6C0-1CF9A7C05F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9">
              <a:extLst>
                <a:ext uri="{FF2B5EF4-FFF2-40B4-BE49-F238E27FC236}">
                  <a16:creationId xmlns:a16="http://schemas.microsoft.com/office/drawing/2014/main" id="{53AEF918-AB14-4A93-BD40-9374CFCE8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0">
              <a:extLst>
                <a:ext uri="{FF2B5EF4-FFF2-40B4-BE49-F238E27FC236}">
                  <a16:creationId xmlns:a16="http://schemas.microsoft.com/office/drawing/2014/main" id="{AF8FE79C-8E90-4E0C-8B1D-D45FB3729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1">
              <a:extLst>
                <a:ext uri="{FF2B5EF4-FFF2-40B4-BE49-F238E27FC236}">
                  <a16:creationId xmlns:a16="http://schemas.microsoft.com/office/drawing/2014/main" id="{809B7FA2-4BF4-48B2-83E9-86A4EBACFB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2">
              <a:extLst>
                <a:ext uri="{FF2B5EF4-FFF2-40B4-BE49-F238E27FC236}">
                  <a16:creationId xmlns:a16="http://schemas.microsoft.com/office/drawing/2014/main" id="{F7D38CA0-8753-4082-AE2A-F25AB51243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3">
              <a:extLst>
                <a:ext uri="{FF2B5EF4-FFF2-40B4-BE49-F238E27FC236}">
                  <a16:creationId xmlns:a16="http://schemas.microsoft.com/office/drawing/2014/main" id="{60A37D67-8531-40F3-9EAC-5AE9A443E4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4">
              <a:extLst>
                <a:ext uri="{FF2B5EF4-FFF2-40B4-BE49-F238E27FC236}">
                  <a16:creationId xmlns:a16="http://schemas.microsoft.com/office/drawing/2014/main" id="{7394C2AC-13E8-4E78-9B45-20251421A1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5">
              <a:extLst>
                <a:ext uri="{FF2B5EF4-FFF2-40B4-BE49-F238E27FC236}">
                  <a16:creationId xmlns:a16="http://schemas.microsoft.com/office/drawing/2014/main" id="{E079392E-9217-4FD5-9AFE-8857865367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6">
              <a:extLst>
                <a:ext uri="{FF2B5EF4-FFF2-40B4-BE49-F238E27FC236}">
                  <a16:creationId xmlns:a16="http://schemas.microsoft.com/office/drawing/2014/main" id="{895E226B-A11B-4B6A-9F4B-F8101862CB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7">
              <a:extLst>
                <a:ext uri="{FF2B5EF4-FFF2-40B4-BE49-F238E27FC236}">
                  <a16:creationId xmlns:a16="http://schemas.microsoft.com/office/drawing/2014/main" id="{7E54BA76-165C-406F-A529-9AB7F673CB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8">
              <a:extLst>
                <a:ext uri="{FF2B5EF4-FFF2-40B4-BE49-F238E27FC236}">
                  <a16:creationId xmlns:a16="http://schemas.microsoft.com/office/drawing/2014/main" id="{4B45F616-DE46-4302-AA7E-C572D1124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9">
              <a:extLst>
                <a:ext uri="{FF2B5EF4-FFF2-40B4-BE49-F238E27FC236}">
                  <a16:creationId xmlns:a16="http://schemas.microsoft.com/office/drawing/2014/main" id="{1C59DE11-57AC-4BED-8F21-58D43DCFCC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0">
              <a:extLst>
                <a:ext uri="{FF2B5EF4-FFF2-40B4-BE49-F238E27FC236}">
                  <a16:creationId xmlns:a16="http://schemas.microsoft.com/office/drawing/2014/main" id="{1420426D-CE99-4AC7-9639-E5FFDD1DCE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1">
              <a:extLst>
                <a:ext uri="{FF2B5EF4-FFF2-40B4-BE49-F238E27FC236}">
                  <a16:creationId xmlns:a16="http://schemas.microsoft.com/office/drawing/2014/main" id="{3B8E012B-C2AC-428B-A3F9-4FC65D99EF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2">
              <a:extLst>
                <a:ext uri="{FF2B5EF4-FFF2-40B4-BE49-F238E27FC236}">
                  <a16:creationId xmlns:a16="http://schemas.microsoft.com/office/drawing/2014/main" id="{58697112-32DC-49FA-A213-3CEF936A1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23">
              <a:extLst>
                <a:ext uri="{FF2B5EF4-FFF2-40B4-BE49-F238E27FC236}">
                  <a16:creationId xmlns:a16="http://schemas.microsoft.com/office/drawing/2014/main" id="{EA494057-77B3-4FDB-9DD6-D97320F364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24">
              <a:extLst>
                <a:ext uri="{FF2B5EF4-FFF2-40B4-BE49-F238E27FC236}">
                  <a16:creationId xmlns:a16="http://schemas.microsoft.com/office/drawing/2014/main" id="{C8387DA2-C736-4034-9C48-9C5B181E6D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25">
              <a:extLst>
                <a:ext uri="{FF2B5EF4-FFF2-40B4-BE49-F238E27FC236}">
                  <a16:creationId xmlns:a16="http://schemas.microsoft.com/office/drawing/2014/main" id="{D9B27D89-0F00-4575-9F17-2DA3209917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6" name="Group 45">
            <a:extLst>
              <a:ext uri="{FF2B5EF4-FFF2-40B4-BE49-F238E27FC236}">
                <a16:creationId xmlns:a16="http://schemas.microsoft.com/office/drawing/2014/main" id="{A09C6C7D-D584-4192-9D9A-F231C465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7" name="Rectangle 46">
              <a:extLst>
                <a:ext uri="{FF2B5EF4-FFF2-40B4-BE49-F238E27FC236}">
                  <a16:creationId xmlns:a16="http://schemas.microsoft.com/office/drawing/2014/main" id="{381FD820-FF1F-4493-8299-AB2AD4CDF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22">
              <a:extLst>
                <a:ext uri="{FF2B5EF4-FFF2-40B4-BE49-F238E27FC236}">
                  <a16:creationId xmlns:a16="http://schemas.microsoft.com/office/drawing/2014/main" id="{09A82435-5040-4B90-A76C-53EBA5839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81394C4-2E97-4E91-82A9-6D7E5AB70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064B135-AD2A-A47A-72DA-5C477C118898}"/>
              </a:ext>
            </a:extLst>
          </p:cNvPr>
          <p:cNvSpPr>
            <a:spLocks noGrp="1"/>
          </p:cNvSpPr>
          <p:nvPr>
            <p:ph type="title"/>
          </p:nvPr>
        </p:nvSpPr>
        <p:spPr>
          <a:xfrm>
            <a:off x="888631" y="2358391"/>
            <a:ext cx="3498979" cy="2453676"/>
          </a:xfrm>
        </p:spPr>
        <p:txBody>
          <a:bodyPr>
            <a:normAutofit/>
          </a:bodyPr>
          <a:lstStyle/>
          <a:p>
            <a:r>
              <a:rPr lang="en-US"/>
              <a:t>What is surveillance?</a:t>
            </a:r>
          </a:p>
        </p:txBody>
      </p:sp>
      <p:sp>
        <p:nvSpPr>
          <p:cNvPr id="3" name="Content Placeholder 2">
            <a:extLst>
              <a:ext uri="{FF2B5EF4-FFF2-40B4-BE49-F238E27FC236}">
                <a16:creationId xmlns:a16="http://schemas.microsoft.com/office/drawing/2014/main" id="{1099129A-2C83-E6D6-2AFD-5911203C7390}"/>
              </a:ext>
            </a:extLst>
          </p:cNvPr>
          <p:cNvSpPr>
            <a:spLocks noGrp="1"/>
          </p:cNvSpPr>
          <p:nvPr>
            <p:ph idx="1"/>
          </p:nvPr>
        </p:nvSpPr>
        <p:spPr>
          <a:xfrm>
            <a:off x="5118447" y="797594"/>
            <a:ext cx="6281873" cy="2982051"/>
          </a:xfrm>
        </p:spPr>
        <p:txBody>
          <a:bodyPr>
            <a:normAutofit lnSpcReduction="10000"/>
          </a:bodyPr>
          <a:lstStyle/>
          <a:p>
            <a:pPr>
              <a:lnSpc>
                <a:spcPct val="110000"/>
              </a:lnSpc>
            </a:pPr>
            <a:r>
              <a:rPr lang="en-GB" sz="1700" dirty="0">
                <a:latin typeface="+mj-lt"/>
              </a:rPr>
              <a:t>There are two main types of surveillance:</a:t>
            </a:r>
          </a:p>
          <a:p>
            <a:pPr>
              <a:lnSpc>
                <a:spcPct val="110000"/>
              </a:lnSpc>
              <a:buFont typeface="Arial" panose="020B0604020202020204" pitchFamily="34" charset="0"/>
              <a:buChar char="•"/>
            </a:pPr>
            <a:r>
              <a:rPr lang="en-GB" sz="1700" b="1" i="0" dirty="0">
                <a:effectLst/>
                <a:latin typeface="+mj-lt"/>
              </a:rPr>
              <a:t>Directed surveillance</a:t>
            </a:r>
            <a:r>
              <a:rPr lang="en-GB" sz="1700" dirty="0">
                <a:latin typeface="+mj-lt"/>
              </a:rPr>
              <a:t>-</a:t>
            </a:r>
            <a:r>
              <a:rPr lang="en-GB" sz="1700" b="0" i="0" dirty="0">
                <a:effectLst/>
                <a:latin typeface="+mj-lt"/>
              </a:rPr>
              <a:t> Where an individual is watched or followed but cannot trespass onto their property including officers following them in vehicles, from observation points or follow them </a:t>
            </a:r>
            <a:r>
              <a:rPr lang="en-GB" sz="1700" dirty="0">
                <a:latin typeface="+mj-lt"/>
              </a:rPr>
              <a:t>by foot.</a:t>
            </a:r>
          </a:p>
          <a:p>
            <a:pPr>
              <a:lnSpc>
                <a:spcPct val="110000"/>
              </a:lnSpc>
              <a:buFont typeface="Arial" panose="020B0604020202020204" pitchFamily="34" charset="0"/>
              <a:buChar char="•"/>
            </a:pPr>
            <a:r>
              <a:rPr lang="en-GB" sz="1700" dirty="0">
                <a:latin typeface="+mj-lt"/>
              </a:rPr>
              <a:t>Under the Regulation of Investigatory Powers Act 200, directed surveillance comes under covert surveillance if it carried out for the reason of a specific investigation or operation. This includes having to obtain private information about individuals.</a:t>
            </a:r>
          </a:p>
          <a:p>
            <a:pPr marL="0" indent="0">
              <a:lnSpc>
                <a:spcPct val="110000"/>
              </a:lnSpc>
              <a:buNone/>
            </a:pPr>
            <a:r>
              <a:rPr lang="en-GB" sz="1800" dirty="0">
                <a:effectLst/>
                <a:latin typeface="+mj-lt"/>
                <a:ea typeface="Aptos" panose="020B0004020202020204" pitchFamily="34" charset="0"/>
                <a:cs typeface="Times New Roman" panose="02020603050405020304" pitchFamily="18" charset="0"/>
              </a:rPr>
              <a:t>(College of Policing, 2021)</a:t>
            </a:r>
            <a:endParaRPr lang="en-GB" sz="1700" dirty="0">
              <a:latin typeface="+mj-lt"/>
            </a:endParaRPr>
          </a:p>
          <a:p>
            <a:pPr>
              <a:lnSpc>
                <a:spcPct val="110000"/>
              </a:lnSpc>
            </a:pPr>
            <a:endParaRPr lang="en-US" sz="1700" dirty="0"/>
          </a:p>
        </p:txBody>
      </p:sp>
      <p:pic>
        <p:nvPicPr>
          <p:cNvPr id="4" name="Picture 3">
            <a:extLst>
              <a:ext uri="{FF2B5EF4-FFF2-40B4-BE49-F238E27FC236}">
                <a16:creationId xmlns:a16="http://schemas.microsoft.com/office/drawing/2014/main" id="{A8463B4D-5F4D-67BF-4739-98AA39C8F97B}"/>
              </a:ext>
            </a:extLst>
          </p:cNvPr>
          <p:cNvPicPr>
            <a:picLocks noChangeAspect="1"/>
          </p:cNvPicPr>
          <p:nvPr/>
        </p:nvPicPr>
        <p:blipFill>
          <a:blip r:embed="rId2"/>
          <a:srcRect t="17897" r="-2" b="25089"/>
          <a:stretch/>
        </p:blipFill>
        <p:spPr>
          <a:xfrm>
            <a:off x="5115908" y="4268968"/>
            <a:ext cx="6274561" cy="1788642"/>
          </a:xfrm>
          <a:prstGeom prst="rect">
            <a:avLst/>
          </a:prstGeom>
          <a:ln w="9525">
            <a:solidFill>
              <a:schemeClr val="tx1">
                <a:alpha val="20000"/>
              </a:schemeClr>
            </a:solidFill>
          </a:ln>
        </p:spPr>
      </p:pic>
    </p:spTree>
    <p:extLst>
      <p:ext uri="{BB962C8B-B14F-4D97-AF65-F5344CB8AC3E}">
        <p14:creationId xmlns:p14="http://schemas.microsoft.com/office/powerpoint/2010/main" val="281797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8">
            <a:extLst>
              <a:ext uri="{FF2B5EF4-FFF2-40B4-BE49-F238E27FC236}">
                <a16:creationId xmlns:a16="http://schemas.microsoft.com/office/drawing/2014/main" id="{48502C74-5431-489C-B80C-2664E845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10">
            <a:extLst>
              <a:ext uri="{FF2B5EF4-FFF2-40B4-BE49-F238E27FC236}">
                <a16:creationId xmlns:a16="http://schemas.microsoft.com/office/drawing/2014/main" id="{9C134B5E-4174-4CD7-A7B7-D3713F835E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0" name="Freeform 5">
              <a:extLst>
                <a:ext uri="{FF2B5EF4-FFF2-40B4-BE49-F238E27FC236}">
                  <a16:creationId xmlns:a16="http://schemas.microsoft.com/office/drawing/2014/main" id="{FC6B5718-5BE5-4119-BBD7-1D15F3DE08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6">
              <a:extLst>
                <a:ext uri="{FF2B5EF4-FFF2-40B4-BE49-F238E27FC236}">
                  <a16:creationId xmlns:a16="http://schemas.microsoft.com/office/drawing/2014/main" id="{AF8BC3B5-3314-42F8-BEA4-3E28C50BFF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1C7063B0-2FAC-4FF2-AD0E-2AFF7E5B78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CC624F3E-EB8D-48A3-ADCC-074C2EF9A7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9">
              <a:extLst>
                <a:ext uri="{FF2B5EF4-FFF2-40B4-BE49-F238E27FC236}">
                  <a16:creationId xmlns:a16="http://schemas.microsoft.com/office/drawing/2014/main" id="{AC4A1D40-8D35-47AF-9E0A-3F979BC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0">
              <a:extLst>
                <a:ext uri="{FF2B5EF4-FFF2-40B4-BE49-F238E27FC236}">
                  <a16:creationId xmlns:a16="http://schemas.microsoft.com/office/drawing/2014/main" id="{BCE9F603-5E83-40D8-9E55-89EAACF555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1">
              <a:extLst>
                <a:ext uri="{FF2B5EF4-FFF2-40B4-BE49-F238E27FC236}">
                  <a16:creationId xmlns:a16="http://schemas.microsoft.com/office/drawing/2014/main" id="{0322FEAC-3F81-4F7A-B72B-0BE9A52C56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2">
              <a:extLst>
                <a:ext uri="{FF2B5EF4-FFF2-40B4-BE49-F238E27FC236}">
                  <a16:creationId xmlns:a16="http://schemas.microsoft.com/office/drawing/2014/main" id="{983FE699-A293-4E08-B065-EA33A2B3BD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3">
              <a:extLst>
                <a:ext uri="{FF2B5EF4-FFF2-40B4-BE49-F238E27FC236}">
                  <a16:creationId xmlns:a16="http://schemas.microsoft.com/office/drawing/2014/main" id="{50AA497A-A75D-428C-9D83-DA1E609AC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4">
              <a:extLst>
                <a:ext uri="{FF2B5EF4-FFF2-40B4-BE49-F238E27FC236}">
                  <a16:creationId xmlns:a16="http://schemas.microsoft.com/office/drawing/2014/main" id="{9F98FA28-B83B-45F4-A58E-A0B7C565B2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5">
              <a:extLst>
                <a:ext uri="{FF2B5EF4-FFF2-40B4-BE49-F238E27FC236}">
                  <a16:creationId xmlns:a16="http://schemas.microsoft.com/office/drawing/2014/main" id="{FFB51381-ABD5-4D0C-BC2D-F8F24D5B1A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6">
              <a:extLst>
                <a:ext uri="{FF2B5EF4-FFF2-40B4-BE49-F238E27FC236}">
                  <a16:creationId xmlns:a16="http://schemas.microsoft.com/office/drawing/2014/main" id="{9785169A-878D-48A7-A9D6-D84A046B1E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7">
              <a:extLst>
                <a:ext uri="{FF2B5EF4-FFF2-40B4-BE49-F238E27FC236}">
                  <a16:creationId xmlns:a16="http://schemas.microsoft.com/office/drawing/2014/main" id="{20ACCB3C-07CE-46E6-9EC1-1255D8036E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8">
              <a:extLst>
                <a:ext uri="{FF2B5EF4-FFF2-40B4-BE49-F238E27FC236}">
                  <a16:creationId xmlns:a16="http://schemas.microsoft.com/office/drawing/2014/main" id="{041B44FD-A25C-440D-A07F-258E6C90F4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9">
              <a:extLst>
                <a:ext uri="{FF2B5EF4-FFF2-40B4-BE49-F238E27FC236}">
                  <a16:creationId xmlns:a16="http://schemas.microsoft.com/office/drawing/2014/main" id="{8D69F7CD-D448-4527-B012-CD2BD5867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0">
              <a:extLst>
                <a:ext uri="{FF2B5EF4-FFF2-40B4-BE49-F238E27FC236}">
                  <a16:creationId xmlns:a16="http://schemas.microsoft.com/office/drawing/2014/main" id="{9964E4F6-453F-449B-AB47-06D573562D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1">
              <a:extLst>
                <a:ext uri="{FF2B5EF4-FFF2-40B4-BE49-F238E27FC236}">
                  <a16:creationId xmlns:a16="http://schemas.microsoft.com/office/drawing/2014/main" id="{F68C9137-CEE2-49C8-A17B-C036AFEC62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2">
              <a:extLst>
                <a:ext uri="{FF2B5EF4-FFF2-40B4-BE49-F238E27FC236}">
                  <a16:creationId xmlns:a16="http://schemas.microsoft.com/office/drawing/2014/main" id="{6BE46FF1-996A-4249-8535-8CF2C2F2FB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3">
              <a:extLst>
                <a:ext uri="{FF2B5EF4-FFF2-40B4-BE49-F238E27FC236}">
                  <a16:creationId xmlns:a16="http://schemas.microsoft.com/office/drawing/2014/main" id="{73AF40C3-FA30-4AAC-8CF0-231119D2F5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4">
              <a:extLst>
                <a:ext uri="{FF2B5EF4-FFF2-40B4-BE49-F238E27FC236}">
                  <a16:creationId xmlns:a16="http://schemas.microsoft.com/office/drawing/2014/main" id="{C9605299-EA9C-49E1-A0DD-C67ABCCCA2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5">
              <a:extLst>
                <a:ext uri="{FF2B5EF4-FFF2-40B4-BE49-F238E27FC236}">
                  <a16:creationId xmlns:a16="http://schemas.microsoft.com/office/drawing/2014/main" id="{ACF928EB-F2DC-4D02-ABD2-13B58B5ABE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1" name="Group 33">
            <a:extLst>
              <a:ext uri="{FF2B5EF4-FFF2-40B4-BE49-F238E27FC236}">
                <a16:creationId xmlns:a16="http://schemas.microsoft.com/office/drawing/2014/main" id="{3EA07751-D94C-4FEE-83A4-CD46E73778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5" name="Rectangle 34">
              <a:extLst>
                <a:ext uri="{FF2B5EF4-FFF2-40B4-BE49-F238E27FC236}">
                  <a16:creationId xmlns:a16="http://schemas.microsoft.com/office/drawing/2014/main" id="{DAFB9B11-02B1-458F-A21F-96952C0A11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22">
              <a:extLst>
                <a:ext uri="{FF2B5EF4-FFF2-40B4-BE49-F238E27FC236}">
                  <a16:creationId xmlns:a16="http://schemas.microsoft.com/office/drawing/2014/main" id="{509608E6-93FC-46EA-ADDC-384526952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041D2CF-7FFC-4057-A778-5C48CDF9B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AA02E07-0122-3310-4759-03EB48CD9B6B}"/>
              </a:ext>
            </a:extLst>
          </p:cNvPr>
          <p:cNvPicPr>
            <a:picLocks noChangeAspect="1"/>
          </p:cNvPicPr>
          <p:nvPr/>
        </p:nvPicPr>
        <p:blipFill>
          <a:blip r:embed="rId2"/>
          <a:srcRect l="3956" r="20942"/>
          <a:stretch/>
        </p:blipFill>
        <p:spPr>
          <a:xfrm>
            <a:off x="5900436" y="421084"/>
            <a:ext cx="4571017" cy="2169086"/>
          </a:xfrm>
          <a:prstGeom prst="rect">
            <a:avLst/>
          </a:prstGeom>
          <a:ln w="9525">
            <a:solidFill>
              <a:schemeClr val="tx1">
                <a:alpha val="20000"/>
              </a:schemeClr>
            </a:solidFill>
          </a:ln>
        </p:spPr>
      </p:pic>
      <p:sp>
        <p:nvSpPr>
          <p:cNvPr id="3" name="Content Placeholder 2">
            <a:extLst>
              <a:ext uri="{FF2B5EF4-FFF2-40B4-BE49-F238E27FC236}">
                <a16:creationId xmlns:a16="http://schemas.microsoft.com/office/drawing/2014/main" id="{3C246788-4EF5-4CE3-B381-544AA60FF6DE}"/>
              </a:ext>
            </a:extLst>
          </p:cNvPr>
          <p:cNvSpPr>
            <a:spLocks noGrp="1"/>
          </p:cNvSpPr>
          <p:nvPr>
            <p:ph idx="1"/>
          </p:nvPr>
        </p:nvSpPr>
        <p:spPr>
          <a:xfrm>
            <a:off x="5118447" y="2945770"/>
            <a:ext cx="6281873" cy="3106037"/>
          </a:xfrm>
        </p:spPr>
        <p:txBody>
          <a:bodyPr>
            <a:normAutofit fontScale="92500" lnSpcReduction="20000"/>
          </a:bodyPr>
          <a:lstStyle/>
          <a:p>
            <a:pPr>
              <a:lnSpc>
                <a:spcPct val="110000"/>
              </a:lnSpc>
              <a:buFont typeface="Arial" panose="020B0604020202020204" pitchFamily="34" charset="0"/>
              <a:buChar char="•"/>
            </a:pPr>
            <a:r>
              <a:rPr lang="en-GB" sz="1600" dirty="0">
                <a:latin typeface="+mj-lt"/>
              </a:rPr>
              <a:t> </a:t>
            </a:r>
            <a:r>
              <a:rPr lang="en-GB" sz="1600" b="1" i="0" dirty="0">
                <a:effectLst/>
                <a:latin typeface="+mj-lt"/>
              </a:rPr>
              <a:t>Intrusive surveillance</a:t>
            </a:r>
            <a:r>
              <a:rPr lang="en-GB" sz="1600" b="0" i="0" dirty="0">
                <a:effectLst/>
                <a:latin typeface="+mj-lt"/>
              </a:rPr>
              <a:t>: This involves interfering and observing a property or individuals within a property for example placing devices in cars or within properties. </a:t>
            </a:r>
            <a:r>
              <a:rPr lang="en-GB" sz="1800" dirty="0">
                <a:effectLst/>
                <a:latin typeface="+mj-lt"/>
                <a:ea typeface="Aptos" panose="020B0004020202020204" pitchFamily="34" charset="0"/>
                <a:cs typeface="Times New Roman" panose="02020603050405020304" pitchFamily="18" charset="0"/>
              </a:rPr>
              <a:t>(His Majesty's Inspectorate of Constabulary and Fire &amp; Rescue Services , 2023)</a:t>
            </a:r>
            <a:endParaRPr lang="en-GB" sz="1600" b="0" i="0" dirty="0">
              <a:effectLst/>
              <a:latin typeface="+mj-lt"/>
            </a:endParaRPr>
          </a:p>
          <a:p>
            <a:pPr>
              <a:lnSpc>
                <a:spcPct val="110000"/>
              </a:lnSpc>
              <a:buFont typeface="Arial" panose="020B0604020202020204" pitchFamily="34" charset="0"/>
              <a:buChar char="•"/>
            </a:pPr>
            <a:r>
              <a:rPr lang="en-GB" sz="1600" dirty="0">
                <a:latin typeface="+mj-lt"/>
              </a:rPr>
              <a:t>Under Section 26(4) of the Regulation of Investigatory Powers Act 200 covert surveillance is called intrusive surveillance if it meets the criteria of being carried out in relation to anything taking place on a residential premises or in a private vehicle. This may also involve the presence of individuals on the premises or in the vehicle or is carried out by means of surveillance device.</a:t>
            </a:r>
            <a:endParaRPr lang="en-GB" sz="1600" b="0" i="0" dirty="0">
              <a:effectLst/>
              <a:latin typeface="+mj-lt"/>
            </a:endParaRPr>
          </a:p>
          <a:p>
            <a:pPr fontAlgn="ctr">
              <a:lnSpc>
                <a:spcPct val="110000"/>
              </a:lnSpc>
              <a:buFont typeface="Arial" panose="020B0604020202020204" pitchFamily="34" charset="0"/>
              <a:buChar char="•"/>
            </a:pPr>
            <a:r>
              <a:rPr lang="en-GB" sz="1600" b="1" i="0" dirty="0">
                <a:effectLst/>
                <a:latin typeface="+mj-lt"/>
              </a:rPr>
              <a:t>Covert human intelligence sources</a:t>
            </a:r>
            <a:r>
              <a:rPr lang="en-GB" sz="1600" dirty="0">
                <a:latin typeface="+mj-lt"/>
              </a:rPr>
              <a:t>-</a:t>
            </a:r>
            <a:r>
              <a:rPr lang="en-GB" sz="1600" b="0" i="0" dirty="0">
                <a:effectLst/>
                <a:latin typeface="+mj-lt"/>
              </a:rPr>
              <a:t> includes the use of officers to provide important information to keep the United Kingdom safe. </a:t>
            </a:r>
            <a:r>
              <a:rPr lang="en-GB" sz="1800" dirty="0">
                <a:effectLst/>
                <a:latin typeface="+mj-lt"/>
                <a:ea typeface="Aptos" panose="020B0004020202020204" pitchFamily="34" charset="0"/>
                <a:cs typeface="Times New Roman" panose="02020603050405020304" pitchFamily="18" charset="0"/>
              </a:rPr>
              <a:t>(</a:t>
            </a:r>
            <a:r>
              <a:rPr lang="en-GB" sz="1800" dirty="0" err="1">
                <a:effectLst/>
                <a:latin typeface="+mj-lt"/>
                <a:ea typeface="Aptos" panose="020B0004020202020204" pitchFamily="34" charset="0"/>
                <a:cs typeface="Times New Roman" panose="02020603050405020304" pitchFamily="18" charset="0"/>
              </a:rPr>
              <a:t>Harfield</a:t>
            </a:r>
            <a:r>
              <a:rPr lang="en-GB" sz="1800" dirty="0">
                <a:effectLst/>
                <a:latin typeface="+mj-lt"/>
                <a:ea typeface="Aptos" panose="020B0004020202020204" pitchFamily="34" charset="0"/>
                <a:cs typeface="Times New Roman" panose="02020603050405020304" pitchFamily="18" charset="0"/>
              </a:rPr>
              <a:t> &amp; </a:t>
            </a:r>
            <a:r>
              <a:rPr lang="en-GB" sz="1800" dirty="0" err="1">
                <a:effectLst/>
                <a:latin typeface="+mj-lt"/>
                <a:ea typeface="Aptos" panose="020B0004020202020204" pitchFamily="34" charset="0"/>
                <a:cs typeface="Times New Roman" panose="02020603050405020304" pitchFamily="18" charset="0"/>
              </a:rPr>
              <a:t>Harfield</a:t>
            </a:r>
            <a:r>
              <a:rPr lang="en-GB" sz="1800" dirty="0">
                <a:effectLst/>
                <a:latin typeface="+mj-lt"/>
                <a:ea typeface="Aptos" panose="020B0004020202020204" pitchFamily="34" charset="0"/>
                <a:cs typeface="Times New Roman" panose="02020603050405020304" pitchFamily="18" charset="0"/>
              </a:rPr>
              <a:t>, 2023)</a:t>
            </a:r>
          </a:p>
        </p:txBody>
      </p:sp>
    </p:spTree>
    <p:extLst>
      <p:ext uri="{BB962C8B-B14F-4D97-AF65-F5344CB8AC3E}">
        <p14:creationId xmlns:p14="http://schemas.microsoft.com/office/powerpoint/2010/main" val="343681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ADEC65-8A9D-4BFD-8952-4292D9641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CA598F98-1ED1-49F8-8941-FA80E09E4E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776BE4FA-2E51-4414-B36E-E9C2435704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37C761B2-B29B-4774-B1B9-82B840BA98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7D422D47-D3D9-4157-B69F-7579A629EE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73710294-125D-4FEB-87CB-D7F9866C92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73ECDC0F-DD80-4BEF-B454-D6B271A454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BBFC4311-57A4-4F83-985E-54C832C8F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B0FA9269-2B29-4953-9336-C447C2464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1531100F-8EB1-4CC3-80E8-5D8DFCD4E6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FD986FA3-069E-41DF-B27E-6F325270AD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13E944B7-8F14-4E7E-B8C6-FD98ED5924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BFDB624B-2C95-4709-9243-CB5A7BED6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7473935A-FEE6-449A-9949-56942013C8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18DE41AB-6742-43A9-97E2-2396738B7F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3A0D9041-5B58-41F5-96FB-9C515AF02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9AC1228C-05B5-4CBA-A753-CE44334295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247AEB02-5FB4-41A4-8986-C0315B018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A3035AE-75DC-4CAD-A5CC-780F4F82C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A22F2ECE-FD49-45F4-8BE9-6F856752E5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8B5FE05D-6CD9-447F-A57C-FF0DB34718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6A261809-CAF8-482A-8D8D-4ED0BFC8B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BD896033-5562-4541-BFB3-67EA201E3C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Rectangle 34">
            <a:extLst>
              <a:ext uri="{FF2B5EF4-FFF2-40B4-BE49-F238E27FC236}">
                <a16:creationId xmlns:a16="http://schemas.microsoft.com/office/drawing/2014/main" id="{F383072D-B582-418C-85C8-0FE6EB64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B0D860EA-325C-4881-82E0-C86A0FEAF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5DF50772-9A10-451C-B7A6-6E302FB08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80F90-55C2-C170-D4E6-BB1B7450CBE4}"/>
              </a:ext>
            </a:extLst>
          </p:cNvPr>
          <p:cNvSpPr>
            <a:spLocks noGrp="1"/>
          </p:cNvSpPr>
          <p:nvPr>
            <p:ph type="title"/>
          </p:nvPr>
        </p:nvSpPr>
        <p:spPr>
          <a:xfrm>
            <a:off x="843153" y="920383"/>
            <a:ext cx="5767566" cy="1072378"/>
          </a:xfrm>
        </p:spPr>
        <p:txBody>
          <a:bodyPr anchor="ctr">
            <a:normAutofit/>
          </a:bodyPr>
          <a:lstStyle/>
          <a:p>
            <a:r>
              <a:rPr lang="en-GB" sz="2300" dirty="0">
                <a:solidFill>
                  <a:schemeClr val="tx1"/>
                </a:solidFill>
                <a:latin typeface="Google Sans"/>
              </a:rPr>
              <a:t>Regulation of Investigatory Powers Act 200.</a:t>
            </a:r>
            <a:br>
              <a:rPr lang="en-GB" sz="2300" dirty="0">
                <a:latin typeface="Google Sans"/>
              </a:rPr>
            </a:br>
            <a:endParaRPr lang="en-US" sz="2300" dirty="0"/>
          </a:p>
        </p:txBody>
      </p:sp>
      <p:sp>
        <p:nvSpPr>
          <p:cNvPr id="3" name="Content Placeholder 2">
            <a:extLst>
              <a:ext uri="{FF2B5EF4-FFF2-40B4-BE49-F238E27FC236}">
                <a16:creationId xmlns:a16="http://schemas.microsoft.com/office/drawing/2014/main" id="{B9044E5B-F377-3661-FFE9-0217B21E1030}"/>
              </a:ext>
            </a:extLst>
          </p:cNvPr>
          <p:cNvSpPr>
            <a:spLocks noGrp="1"/>
          </p:cNvSpPr>
          <p:nvPr>
            <p:ph idx="1"/>
          </p:nvPr>
        </p:nvSpPr>
        <p:spPr>
          <a:xfrm>
            <a:off x="704659" y="1676741"/>
            <a:ext cx="5936885" cy="4017622"/>
          </a:xfrm>
        </p:spPr>
        <p:txBody>
          <a:bodyPr>
            <a:normAutofit fontScale="92500" lnSpcReduction="20000"/>
          </a:bodyPr>
          <a:lstStyle/>
          <a:p>
            <a:pPr marL="0" indent="0">
              <a:lnSpc>
                <a:spcPct val="110000"/>
              </a:lnSpc>
              <a:buNone/>
            </a:pPr>
            <a:r>
              <a:rPr lang="en-GB" sz="1000" b="0" i="0" dirty="0">
                <a:solidFill>
                  <a:srgbClr val="FFFFFE"/>
                </a:solidFill>
                <a:effectLst/>
                <a:latin typeface="Google Sans"/>
              </a:rPr>
              <a:t>-</a:t>
            </a:r>
            <a:r>
              <a:rPr lang="en-GB" sz="1700" b="0" i="0" dirty="0">
                <a:effectLst/>
                <a:latin typeface="+mj-lt"/>
                <a:cs typeface="Arial" panose="020B0604020202020204" pitchFamily="34" charset="0"/>
              </a:rPr>
              <a:t>Provides a framework to ensure investigatory techniques are used in a way that is compatible with the Article 8 right to respect for private and family life, ensures that these techniques are used in a regulated way and provides safeguards against the abuse of such methods. Police and intelligence services can carry out surveillance under the Regulation of Investigatory Powers Act 2000 (RIPA). </a:t>
            </a:r>
          </a:p>
          <a:p>
            <a:pPr>
              <a:lnSpc>
                <a:spcPct val="110000"/>
              </a:lnSpc>
            </a:pPr>
            <a:r>
              <a:rPr lang="en-GB" sz="1700" b="0" i="0" dirty="0">
                <a:effectLst/>
                <a:latin typeface="+mj-lt"/>
                <a:cs typeface="Arial" panose="020B0604020202020204" pitchFamily="34" charset="0"/>
              </a:rPr>
              <a:t>-Surveillance is only authorized if it's considered: </a:t>
            </a:r>
          </a:p>
          <a:p>
            <a:pPr fontAlgn="ctr">
              <a:lnSpc>
                <a:spcPct val="110000"/>
              </a:lnSpc>
              <a:buFont typeface="Arial" panose="020B0604020202020204" pitchFamily="34" charset="0"/>
              <a:buChar char="•"/>
            </a:pPr>
            <a:r>
              <a:rPr lang="en-GB" sz="1700" b="0" i="0" dirty="0">
                <a:effectLst/>
                <a:latin typeface="+mj-lt"/>
                <a:cs typeface="Arial" panose="020B0604020202020204" pitchFamily="34" charset="0"/>
              </a:rPr>
              <a:t>-Proportionate </a:t>
            </a:r>
          </a:p>
          <a:p>
            <a:pPr fontAlgn="ctr">
              <a:lnSpc>
                <a:spcPct val="110000"/>
              </a:lnSpc>
              <a:buFont typeface="Arial" panose="020B0604020202020204" pitchFamily="34" charset="0"/>
              <a:buChar char="•"/>
            </a:pPr>
            <a:r>
              <a:rPr lang="en-GB" sz="1700" b="0" i="0" dirty="0">
                <a:effectLst/>
                <a:latin typeface="+mj-lt"/>
                <a:cs typeface="Arial" panose="020B0604020202020204" pitchFamily="34" charset="0"/>
              </a:rPr>
              <a:t>-Necessary </a:t>
            </a:r>
          </a:p>
          <a:p>
            <a:pPr fontAlgn="ctr">
              <a:lnSpc>
                <a:spcPct val="110000"/>
              </a:lnSpc>
              <a:buFont typeface="Arial" panose="020B0604020202020204" pitchFamily="34" charset="0"/>
              <a:buChar char="•"/>
            </a:pPr>
            <a:r>
              <a:rPr lang="en-GB" sz="1700" b="0" i="0" dirty="0">
                <a:effectLst/>
                <a:latin typeface="+mj-lt"/>
                <a:cs typeface="Arial" panose="020B0604020202020204" pitchFamily="34" charset="0"/>
              </a:rPr>
              <a:t>In the interests of national security, public safety, public health, or to prevent or detect crime </a:t>
            </a:r>
          </a:p>
          <a:p>
            <a:pPr fontAlgn="ctr">
              <a:lnSpc>
                <a:spcPct val="110000"/>
              </a:lnSpc>
              <a:buFont typeface="Arial" panose="020B0604020202020204" pitchFamily="34" charset="0"/>
              <a:buChar char="•"/>
            </a:pPr>
            <a:r>
              <a:rPr lang="en-GB" sz="1700" b="0" i="0" dirty="0">
                <a:effectLst/>
                <a:latin typeface="+mj-lt"/>
                <a:cs typeface="Arial" panose="020B0604020202020204" pitchFamily="34" charset="0"/>
              </a:rPr>
              <a:t>The invasion of privacy is the minimum possible </a:t>
            </a:r>
          </a:p>
          <a:p>
            <a:pPr>
              <a:lnSpc>
                <a:spcPct val="110000"/>
              </a:lnSpc>
            </a:pPr>
            <a:r>
              <a:rPr lang="en-GB" sz="1700" b="0" i="0" dirty="0">
                <a:effectLst/>
                <a:latin typeface="+mj-lt"/>
                <a:cs typeface="Arial" panose="020B0604020202020204" pitchFamily="34" charset="0"/>
              </a:rPr>
              <a:t>If properly authorized, the results of surveillance can be admissible in criminal trials.</a:t>
            </a:r>
          </a:p>
          <a:p>
            <a:pPr>
              <a:lnSpc>
                <a:spcPct val="110000"/>
              </a:lnSpc>
            </a:pPr>
            <a:endParaRPr lang="en-US" sz="1000" dirty="0">
              <a:solidFill>
                <a:srgbClr val="FFFFFE"/>
              </a:solidFill>
            </a:endParaRPr>
          </a:p>
        </p:txBody>
      </p:sp>
      <p:pic>
        <p:nvPicPr>
          <p:cNvPr id="5" name="Picture 4">
            <a:extLst>
              <a:ext uri="{FF2B5EF4-FFF2-40B4-BE49-F238E27FC236}">
                <a16:creationId xmlns:a16="http://schemas.microsoft.com/office/drawing/2014/main" id="{F68BEE85-A5F2-8AE3-CE24-156B055ECCF4}"/>
              </a:ext>
            </a:extLst>
          </p:cNvPr>
          <p:cNvPicPr>
            <a:picLocks noChangeAspect="1"/>
          </p:cNvPicPr>
          <p:nvPr/>
        </p:nvPicPr>
        <p:blipFill>
          <a:blip r:embed="rId2"/>
          <a:srcRect r="9638" b="1"/>
          <a:stretch/>
        </p:blipFill>
        <p:spPr>
          <a:xfrm>
            <a:off x="7549862" y="227"/>
            <a:ext cx="4641833" cy="6858000"/>
          </a:xfrm>
          <a:prstGeom prst="rect">
            <a:avLst/>
          </a:prstGeom>
        </p:spPr>
      </p:pic>
      <p:sp>
        <p:nvSpPr>
          <p:cNvPr id="4" name="TextBox 3">
            <a:extLst>
              <a:ext uri="{FF2B5EF4-FFF2-40B4-BE49-F238E27FC236}">
                <a16:creationId xmlns:a16="http://schemas.microsoft.com/office/drawing/2014/main" id="{DD91A8C4-CC4C-2E1C-3DBD-0585EDB2276D}"/>
              </a:ext>
            </a:extLst>
          </p:cNvPr>
          <p:cNvSpPr txBox="1"/>
          <p:nvPr/>
        </p:nvSpPr>
        <p:spPr>
          <a:xfrm>
            <a:off x="1001713" y="6049963"/>
            <a:ext cx="2647662" cy="646331"/>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Home Office, 2023)</a:t>
            </a:r>
          </a:p>
          <a:p>
            <a:endParaRPr lang="en-US" dirty="0"/>
          </a:p>
        </p:txBody>
      </p:sp>
    </p:spTree>
    <p:extLst>
      <p:ext uri="{BB962C8B-B14F-4D97-AF65-F5344CB8AC3E}">
        <p14:creationId xmlns:p14="http://schemas.microsoft.com/office/powerpoint/2010/main" val="2123739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8">
            <a:extLst>
              <a:ext uri="{FF2B5EF4-FFF2-40B4-BE49-F238E27FC236}">
                <a16:creationId xmlns:a16="http://schemas.microsoft.com/office/drawing/2014/main" id="{FD63C807-02E0-435B-A672-4C5077F71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10">
            <a:extLst>
              <a:ext uri="{FF2B5EF4-FFF2-40B4-BE49-F238E27FC236}">
                <a16:creationId xmlns:a16="http://schemas.microsoft.com/office/drawing/2014/main" id="{3B132A9F-E0B4-43C9-AF44-B08D48AE6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3CDDA571-273B-4115-B65C-6A600E961D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C453D5E4-8AF2-4A22-971A-B7DC2B04C5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4DDE79AF-E955-40FB-82B0-12584B6EE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DD615635-4C48-46EA-B6C0-1CF9A7C05F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53AEF918-AB14-4A93-BD40-9374CFCE8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AF8FE79C-8E90-4E0C-8B1D-D45FB3729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809B7FA2-4BF4-48B2-83E9-86A4EBACFB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F7D38CA0-8753-4082-AE2A-F25AB51243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60A37D67-8531-40F3-9EAC-5AE9A443E4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7394C2AC-13E8-4E78-9B45-20251421A1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E079392E-9217-4FD5-9AFE-8857865367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895E226B-A11B-4B6A-9F4B-F8101862CB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7E54BA76-165C-406F-A529-9AB7F673CB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4B45F616-DE46-4302-AA7E-C572D1124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1C59DE11-57AC-4BED-8F21-58D43DCFCC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1420426D-CE99-4AC7-9639-E5FFDD1DCE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3B8E012B-C2AC-428B-A3F9-4FC65D99EF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58697112-32DC-49FA-A213-3CEF936A1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EA494057-77B3-4FDB-9DD6-D97320F364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C8387DA2-C736-4034-9C48-9C5B181E6D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D9B27D89-0F00-4575-9F17-2DA3209917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2" name="Group 33">
            <a:extLst>
              <a:ext uri="{FF2B5EF4-FFF2-40B4-BE49-F238E27FC236}">
                <a16:creationId xmlns:a16="http://schemas.microsoft.com/office/drawing/2014/main" id="{A09C6C7D-D584-4192-9D9A-F231C465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3" name="Rectangle 34">
              <a:extLst>
                <a:ext uri="{FF2B5EF4-FFF2-40B4-BE49-F238E27FC236}">
                  <a16:creationId xmlns:a16="http://schemas.microsoft.com/office/drawing/2014/main" id="{381FD820-FF1F-4493-8299-AB2AD4CDF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Isosceles Triangle 22">
              <a:extLst>
                <a:ext uri="{FF2B5EF4-FFF2-40B4-BE49-F238E27FC236}">
                  <a16:creationId xmlns:a16="http://schemas.microsoft.com/office/drawing/2014/main" id="{09A82435-5040-4B90-A76C-53EBA5839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36">
              <a:extLst>
                <a:ext uri="{FF2B5EF4-FFF2-40B4-BE49-F238E27FC236}">
                  <a16:creationId xmlns:a16="http://schemas.microsoft.com/office/drawing/2014/main" id="{F81394C4-2E97-4E91-82A9-6D7E5AB70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5BBF2B5-7DE4-83CC-01E1-D966F5BC3634}"/>
              </a:ext>
            </a:extLst>
          </p:cNvPr>
          <p:cNvSpPr>
            <a:spLocks noGrp="1"/>
          </p:cNvSpPr>
          <p:nvPr>
            <p:ph type="title"/>
          </p:nvPr>
        </p:nvSpPr>
        <p:spPr>
          <a:xfrm>
            <a:off x="888631" y="2358391"/>
            <a:ext cx="3498979" cy="2453676"/>
          </a:xfrm>
        </p:spPr>
        <p:txBody>
          <a:bodyPr>
            <a:normAutofit/>
          </a:bodyPr>
          <a:lstStyle/>
          <a:p>
            <a:r>
              <a:rPr lang="en-US"/>
              <a:t>Advantages</a:t>
            </a:r>
            <a:endParaRPr lang="en-US" dirty="0"/>
          </a:p>
        </p:txBody>
      </p:sp>
      <p:sp>
        <p:nvSpPr>
          <p:cNvPr id="3" name="Content Placeholder 2">
            <a:extLst>
              <a:ext uri="{FF2B5EF4-FFF2-40B4-BE49-F238E27FC236}">
                <a16:creationId xmlns:a16="http://schemas.microsoft.com/office/drawing/2014/main" id="{CFD0A97A-BDDD-9177-EB3E-A5052DDB1321}"/>
              </a:ext>
            </a:extLst>
          </p:cNvPr>
          <p:cNvSpPr>
            <a:spLocks noGrp="1"/>
          </p:cNvSpPr>
          <p:nvPr>
            <p:ph idx="1"/>
          </p:nvPr>
        </p:nvSpPr>
        <p:spPr>
          <a:xfrm>
            <a:off x="4622801" y="291767"/>
            <a:ext cx="6777519" cy="5097795"/>
          </a:xfrm>
        </p:spPr>
        <p:txBody>
          <a:bodyPr>
            <a:normAutofit fontScale="55000" lnSpcReduction="20000"/>
          </a:bodyPr>
          <a:lstStyle/>
          <a:p>
            <a:pPr>
              <a:lnSpc>
                <a:spcPct val="110000"/>
              </a:lnSpc>
              <a:buFont typeface="Arial" panose="020B0604020202020204" pitchFamily="34" charset="0"/>
              <a:buChar char="•"/>
            </a:pPr>
            <a:r>
              <a:rPr lang="en-GB" sz="2900" b="1" i="0" dirty="0">
                <a:effectLst/>
                <a:latin typeface="+mj-lt"/>
              </a:rPr>
              <a:t>Identifying individuals involved.</a:t>
            </a:r>
            <a:endParaRPr lang="en-GB" sz="2900" b="0" i="0" dirty="0">
              <a:effectLst/>
              <a:latin typeface="+mj-lt"/>
            </a:endParaRPr>
          </a:p>
          <a:p>
            <a:pPr marL="0" indent="0" fontAlgn="ctr">
              <a:lnSpc>
                <a:spcPct val="110000"/>
              </a:lnSpc>
              <a:buNone/>
            </a:pPr>
            <a:r>
              <a:rPr lang="en-GB" sz="2900" b="0" i="0" dirty="0">
                <a:effectLst/>
                <a:latin typeface="+mj-lt"/>
              </a:rPr>
              <a:t>-Intelligence agencies use surveillance to identify individuals that are involved and who support terrorist attacks. </a:t>
            </a:r>
            <a:r>
              <a:rPr lang="en-GB" sz="2900" dirty="0">
                <a:effectLst/>
                <a:latin typeface="+mj-lt"/>
                <a:ea typeface="Aptos" panose="020B0004020202020204" pitchFamily="34" charset="0"/>
                <a:cs typeface="Times New Roman" panose="02020603050405020304" pitchFamily="18" charset="0"/>
              </a:rPr>
              <a:t> (</a:t>
            </a:r>
            <a:r>
              <a:rPr lang="en-GB" sz="2900" dirty="0" err="1">
                <a:effectLst/>
                <a:latin typeface="+mj-lt"/>
                <a:ea typeface="Aptos" panose="020B0004020202020204" pitchFamily="34" charset="0"/>
                <a:cs typeface="Times New Roman" panose="02020603050405020304" pitchFamily="18" charset="0"/>
              </a:rPr>
              <a:t>Macnish</a:t>
            </a:r>
            <a:r>
              <a:rPr lang="en-GB" sz="2900" dirty="0">
                <a:effectLst/>
                <a:latin typeface="+mj-lt"/>
                <a:ea typeface="Aptos" panose="020B0004020202020204" pitchFamily="34" charset="0"/>
                <a:cs typeface="Times New Roman" panose="02020603050405020304" pitchFamily="18" charset="0"/>
              </a:rPr>
              <a:t> &amp; </a:t>
            </a:r>
            <a:r>
              <a:rPr lang="en-GB" sz="2900" dirty="0" err="1">
                <a:effectLst/>
                <a:latin typeface="+mj-lt"/>
                <a:ea typeface="Aptos" panose="020B0004020202020204" pitchFamily="34" charset="0"/>
                <a:cs typeface="Times New Roman" panose="02020603050405020304" pitchFamily="18" charset="0"/>
              </a:rPr>
              <a:t>Henschke</a:t>
            </a:r>
            <a:r>
              <a:rPr lang="en-GB" sz="2900" dirty="0">
                <a:effectLst/>
                <a:latin typeface="+mj-lt"/>
                <a:ea typeface="Aptos" panose="020B0004020202020204" pitchFamily="34" charset="0"/>
                <a:cs typeface="Times New Roman" panose="02020603050405020304" pitchFamily="18" charset="0"/>
              </a:rPr>
              <a:t>, 2023)</a:t>
            </a:r>
            <a:endParaRPr lang="en-GB" sz="2900" b="0" i="0" dirty="0">
              <a:effectLst/>
              <a:latin typeface="+mj-lt"/>
            </a:endParaRPr>
          </a:p>
          <a:p>
            <a:pPr>
              <a:lnSpc>
                <a:spcPct val="110000"/>
              </a:lnSpc>
              <a:buFont typeface="Arial" panose="020B0604020202020204" pitchFamily="34" charset="0"/>
              <a:buChar char="•"/>
            </a:pPr>
            <a:r>
              <a:rPr lang="en-GB" sz="2900" b="1" i="0" dirty="0">
                <a:effectLst/>
                <a:latin typeface="+mj-lt"/>
              </a:rPr>
              <a:t>Predicting terrorist attacks.</a:t>
            </a:r>
            <a:endParaRPr lang="en-GB" sz="2900" b="0" i="0" dirty="0">
              <a:effectLst/>
              <a:latin typeface="+mj-lt"/>
            </a:endParaRPr>
          </a:p>
          <a:p>
            <a:pPr marL="0" indent="0" fontAlgn="ctr">
              <a:lnSpc>
                <a:spcPct val="110000"/>
              </a:lnSpc>
              <a:buNone/>
            </a:pPr>
            <a:r>
              <a:rPr lang="en-GB" sz="2900" dirty="0">
                <a:latin typeface="+mj-lt"/>
              </a:rPr>
              <a:t>-</a:t>
            </a:r>
            <a:r>
              <a:rPr lang="en-GB" sz="2900" b="0" i="0" dirty="0">
                <a:effectLst/>
                <a:latin typeface="+mj-lt"/>
              </a:rPr>
              <a:t>an analyse individual’s that are associated and have intelligence against them in advance </a:t>
            </a:r>
            <a:r>
              <a:rPr lang="en-GB" sz="2900" dirty="0">
                <a:latin typeface="+mj-lt"/>
              </a:rPr>
              <a:t>from their </a:t>
            </a:r>
            <a:r>
              <a:rPr lang="en-GB" sz="2900" b="0" i="0" dirty="0">
                <a:effectLst/>
                <a:latin typeface="+mj-lt"/>
              </a:rPr>
              <a:t>social media activity, and other intelligence sources to predict potential terrorist attacks. </a:t>
            </a:r>
          </a:p>
          <a:p>
            <a:pPr>
              <a:lnSpc>
                <a:spcPct val="110000"/>
              </a:lnSpc>
              <a:buFont typeface="Arial" panose="020B0604020202020204" pitchFamily="34" charset="0"/>
              <a:buChar char="•"/>
            </a:pPr>
            <a:r>
              <a:rPr lang="en-GB" sz="2900" b="1" i="0" dirty="0">
                <a:effectLst/>
                <a:latin typeface="+mj-lt"/>
              </a:rPr>
              <a:t>Identifying radicalization.</a:t>
            </a:r>
            <a:endParaRPr lang="en-GB" sz="2900" b="0" i="0" dirty="0">
              <a:effectLst/>
              <a:latin typeface="+mj-lt"/>
            </a:endParaRPr>
          </a:p>
          <a:p>
            <a:pPr marL="0" indent="0" fontAlgn="ctr">
              <a:lnSpc>
                <a:spcPct val="110000"/>
              </a:lnSpc>
              <a:buNone/>
            </a:pPr>
            <a:r>
              <a:rPr lang="en-GB" sz="2900" b="0" i="0" dirty="0">
                <a:effectLst/>
                <a:latin typeface="+mj-lt"/>
              </a:rPr>
              <a:t>-Monitor the behaviour of individuals to identify signs of radicalization-the action of causing an individual to adopt radical positions on social or political issues.</a:t>
            </a:r>
          </a:p>
          <a:p>
            <a:pPr>
              <a:lnSpc>
                <a:spcPct val="110000"/>
              </a:lnSpc>
              <a:buFont typeface="Arial" panose="020B0604020202020204" pitchFamily="34" charset="0"/>
              <a:buChar char="•"/>
            </a:pPr>
            <a:r>
              <a:rPr lang="en-GB" sz="2900" b="1" i="0" dirty="0">
                <a:effectLst/>
                <a:latin typeface="+mj-lt"/>
              </a:rPr>
              <a:t>Allocation of resources.</a:t>
            </a:r>
            <a:endParaRPr lang="en-GB" sz="2900" b="0" i="0" dirty="0">
              <a:effectLst/>
              <a:latin typeface="+mj-lt"/>
            </a:endParaRPr>
          </a:p>
          <a:p>
            <a:pPr>
              <a:lnSpc>
                <a:spcPct val="110000"/>
              </a:lnSpc>
              <a:buFont typeface="Arial" panose="020B0604020202020204" pitchFamily="34" charset="0"/>
              <a:buChar char="•"/>
            </a:pPr>
            <a:r>
              <a:rPr lang="en-GB" sz="2900" dirty="0">
                <a:latin typeface="+mj-lt"/>
              </a:rPr>
              <a:t>O</a:t>
            </a:r>
            <a:r>
              <a:rPr lang="en-GB" sz="2900" b="0" i="0" dirty="0">
                <a:effectLst/>
                <a:latin typeface="+mj-lt"/>
              </a:rPr>
              <a:t>ptimize resource allocation for monitoring or operations</a:t>
            </a:r>
            <a:r>
              <a:rPr lang="en-GB" sz="2900" dirty="0">
                <a:latin typeface="+mj-lt"/>
              </a:rPr>
              <a:t> such as</a:t>
            </a:r>
            <a:r>
              <a:rPr lang="en-GB" sz="2900" b="0" i="0" dirty="0">
                <a:effectLst/>
                <a:latin typeface="+mj-lt"/>
              </a:rPr>
              <a:t> equipment are effectively deployed and monitoring personnel</a:t>
            </a:r>
            <a:r>
              <a:rPr lang="en-GB" sz="2900" dirty="0">
                <a:latin typeface="+mj-lt"/>
              </a:rPr>
              <a:t>. </a:t>
            </a:r>
            <a:r>
              <a:rPr lang="en-GB" sz="2900" dirty="0">
                <a:effectLst/>
                <a:latin typeface="+mj-lt"/>
                <a:ea typeface="Aptos" panose="020B0004020202020204" pitchFamily="34" charset="0"/>
                <a:cs typeface="Times New Roman" panose="02020603050405020304" pitchFamily="18" charset="0"/>
              </a:rPr>
              <a:t>(Bloom, 2019)</a:t>
            </a:r>
          </a:p>
          <a:p>
            <a:pPr>
              <a:lnSpc>
                <a:spcPct val="110000"/>
              </a:lnSpc>
              <a:buFont typeface="Arial" panose="020B0604020202020204" pitchFamily="34" charset="0"/>
              <a:buChar char="•"/>
            </a:pPr>
            <a:r>
              <a:rPr lang="en-GB" sz="2900" b="0" i="0" u="none" strike="noStrike" dirty="0">
                <a:solidFill>
                  <a:srgbClr val="000000"/>
                </a:solidFill>
                <a:effectLst/>
                <a:latin typeface="+mj-lt"/>
              </a:rPr>
              <a:t>Sarah Everard’s disappearance-Surveillance and CCTV played a crucial role of enabling locating her moments before the kidnapping and helped identify the suspect that killed her. CCTV and surveillance from a bus speaking to an individual in rental car that was the suspect.</a:t>
            </a:r>
            <a:endParaRPr lang="en-GB" sz="2900" b="0" i="0" dirty="0">
              <a:effectLst/>
              <a:latin typeface="+mj-lt"/>
            </a:endParaRPr>
          </a:p>
          <a:p>
            <a:pPr>
              <a:lnSpc>
                <a:spcPct val="110000"/>
              </a:lnSpc>
            </a:pPr>
            <a:endParaRPr lang="en-US" sz="1000" dirty="0"/>
          </a:p>
        </p:txBody>
      </p:sp>
      <p:pic>
        <p:nvPicPr>
          <p:cNvPr id="4" name="Picture 3">
            <a:extLst>
              <a:ext uri="{FF2B5EF4-FFF2-40B4-BE49-F238E27FC236}">
                <a16:creationId xmlns:a16="http://schemas.microsoft.com/office/drawing/2014/main" id="{5B1DE10E-E2A8-A575-8C1A-C2C5D1EB2345}"/>
              </a:ext>
            </a:extLst>
          </p:cNvPr>
          <p:cNvPicPr>
            <a:picLocks noChangeAspect="1"/>
          </p:cNvPicPr>
          <p:nvPr/>
        </p:nvPicPr>
        <p:blipFill>
          <a:blip r:embed="rId2"/>
          <a:srcRect t="32708" r="-1" b="27021"/>
          <a:stretch/>
        </p:blipFill>
        <p:spPr>
          <a:xfrm>
            <a:off x="4574068" y="5270501"/>
            <a:ext cx="6960707" cy="1490031"/>
          </a:xfrm>
          <a:prstGeom prst="rect">
            <a:avLst/>
          </a:prstGeom>
          <a:ln w="9525">
            <a:solidFill>
              <a:schemeClr val="tx1">
                <a:alpha val="20000"/>
              </a:schemeClr>
            </a:solidFill>
          </a:ln>
        </p:spPr>
      </p:pic>
    </p:spTree>
    <p:extLst>
      <p:ext uri="{BB962C8B-B14F-4D97-AF65-F5344CB8AC3E}">
        <p14:creationId xmlns:p14="http://schemas.microsoft.com/office/powerpoint/2010/main" val="303921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92DD75-0F21-4634-99B7-E84CA5367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FF33740-2A83-42E8-A598-9AE61A3F0A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6899C82F-20B6-4E2D-AB9D-1713FB3E67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D89ADB3-2D4B-4770-A268-498E3840E2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5034FDD9-592C-44B5-BC27-2E924BF3B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4770B370-A883-43EB-9548-9F4DF8AFB0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4352703-BD5E-41FD-B464-679A4C6B76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5030174A-A42D-4ECB-8A60-CF7D87327B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28551ADF-F4C9-471C-B42F-D2D31E333F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93A66B57-AB21-4F33-AA9A-B7EB77A1E7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A1B8DCE-9DBF-48EC-85D4-5FC8358151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52FA78DE-98F5-44CD-B9E3-7A5ED0ABC9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F3E719C3-D321-48DD-8374-FF3B01E3CB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CA9A2902-2BBF-4AD3-BA2E-88A033E76E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3052E19B-E780-4BD7-AAE5-F0087C6DE5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26318BCD-2E45-42B7-81DD-3D91924DDF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F32B7AC7-D1A6-46B1-91B3-36A119862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B04127CF-94AE-471B-AABC-7884E900E9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0AB28A6D-6244-4B44-9B35-11BB6B8A17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220F393F-FEF8-4D1A-A959-F0EC20D655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F0CE6A4D-5C7D-460B-B2FD-8E85CD5AB7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8A535C9C-6C1A-4BCF-BA51-CD74AA7E7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36530B88-C8C1-478A-B785-86E745DD5C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96585A3-B5EC-BBDB-76FB-5D72996FF76D}"/>
              </a:ext>
            </a:extLst>
          </p:cNvPr>
          <p:cNvSpPr>
            <a:spLocks noGrp="1"/>
          </p:cNvSpPr>
          <p:nvPr>
            <p:ph type="title"/>
          </p:nvPr>
        </p:nvSpPr>
        <p:spPr>
          <a:xfrm>
            <a:off x="2464910" y="-266158"/>
            <a:ext cx="4123738" cy="1433323"/>
          </a:xfrm>
        </p:spPr>
        <p:txBody>
          <a:bodyPr>
            <a:normAutofit/>
          </a:bodyPr>
          <a:lstStyle/>
          <a:p>
            <a:pPr algn="l"/>
            <a:r>
              <a:rPr lang="en-US" sz="3200" dirty="0">
                <a:solidFill>
                  <a:schemeClr val="tx2"/>
                </a:solidFill>
              </a:rPr>
              <a:t>Disadvantages.</a:t>
            </a: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33A9B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0FEE0EC-ADBB-3E61-5A56-5F79F4050E7E}"/>
              </a:ext>
            </a:extLst>
          </p:cNvPr>
          <p:cNvPicPr>
            <a:picLocks noChangeAspect="1"/>
          </p:cNvPicPr>
          <p:nvPr/>
        </p:nvPicPr>
        <p:blipFill>
          <a:blip r:embed="rId2"/>
          <a:srcRect l="24792" r="3074" b="-2"/>
          <a:stretch/>
        </p:blipFill>
        <p:spPr>
          <a:xfrm>
            <a:off x="1184901" y="1086265"/>
            <a:ext cx="4957042" cy="4322348"/>
          </a:xfrm>
          <a:prstGeom prst="rect">
            <a:avLst/>
          </a:prstGeom>
          <a:ln w="12700">
            <a:noFill/>
          </a:ln>
        </p:spPr>
      </p:pic>
      <p:sp>
        <p:nvSpPr>
          <p:cNvPr id="3" name="Content Placeholder 2">
            <a:extLst>
              <a:ext uri="{FF2B5EF4-FFF2-40B4-BE49-F238E27FC236}">
                <a16:creationId xmlns:a16="http://schemas.microsoft.com/office/drawing/2014/main" id="{1F24DC12-6D0A-CE73-82A0-A0B9791B6225}"/>
              </a:ext>
            </a:extLst>
          </p:cNvPr>
          <p:cNvSpPr>
            <a:spLocks noGrp="1"/>
          </p:cNvSpPr>
          <p:nvPr>
            <p:ph idx="1"/>
          </p:nvPr>
        </p:nvSpPr>
        <p:spPr>
          <a:xfrm>
            <a:off x="6825773" y="138112"/>
            <a:ext cx="5065743" cy="6727889"/>
          </a:xfrm>
        </p:spPr>
        <p:txBody>
          <a:bodyPr>
            <a:normAutofit lnSpcReduction="10000"/>
          </a:bodyPr>
          <a:lstStyle/>
          <a:p>
            <a:pPr fontAlgn="ctr">
              <a:lnSpc>
                <a:spcPct val="110000"/>
              </a:lnSpc>
              <a:buClr>
                <a:srgbClr val="33A9B8"/>
              </a:buClr>
              <a:buFont typeface="Arial" panose="020B0604020202020204" pitchFamily="34" charset="0"/>
              <a:buChar char="•"/>
            </a:pPr>
            <a:r>
              <a:rPr lang="en-GB" sz="1600" b="1" i="0" dirty="0">
                <a:effectLst/>
                <a:latin typeface="+mj-lt"/>
              </a:rPr>
              <a:t>Privacy</a:t>
            </a:r>
            <a:endParaRPr lang="en-GB" sz="1600" dirty="0">
              <a:latin typeface="+mj-lt"/>
            </a:endParaRPr>
          </a:p>
          <a:p>
            <a:pPr marL="0" indent="0" fontAlgn="ctr">
              <a:lnSpc>
                <a:spcPct val="110000"/>
              </a:lnSpc>
              <a:buClr>
                <a:srgbClr val="33A9B8"/>
              </a:buClr>
              <a:buNone/>
            </a:pPr>
            <a:r>
              <a:rPr lang="en-GB" sz="1600" b="0" i="0" dirty="0">
                <a:effectLst/>
                <a:latin typeface="+mj-lt"/>
              </a:rPr>
              <a:t>- Surveillance can threaten individual’s privacy</a:t>
            </a:r>
            <a:r>
              <a:rPr lang="en-GB" sz="1600" dirty="0">
                <a:latin typeface="+mj-lt"/>
              </a:rPr>
              <a:t> that can cause a negative stigma towards the police from society feeling as though they are crossing a boundary. </a:t>
            </a:r>
            <a:r>
              <a:rPr lang="en-GB" sz="1800" dirty="0">
                <a:effectLst/>
                <a:latin typeface="+mj-lt"/>
                <a:ea typeface="Aptos" panose="020B0004020202020204" pitchFamily="34" charset="0"/>
                <a:cs typeface="Times New Roman" panose="02020603050405020304" pitchFamily="18" charset="0"/>
              </a:rPr>
              <a:t>(</a:t>
            </a:r>
            <a:r>
              <a:rPr lang="en-GB" sz="1800" dirty="0" err="1">
                <a:effectLst/>
                <a:latin typeface="+mj-lt"/>
                <a:ea typeface="Aptos" panose="020B0004020202020204" pitchFamily="34" charset="0"/>
                <a:cs typeface="Times New Roman" panose="02020603050405020304" pitchFamily="18" charset="0"/>
              </a:rPr>
              <a:t>Véliz</a:t>
            </a:r>
            <a:r>
              <a:rPr lang="en-GB" sz="1800" dirty="0">
                <a:effectLst/>
                <a:latin typeface="+mj-lt"/>
                <a:ea typeface="Aptos" panose="020B0004020202020204" pitchFamily="34" charset="0"/>
                <a:cs typeface="Times New Roman" panose="02020603050405020304" pitchFamily="18" charset="0"/>
              </a:rPr>
              <a:t>, 2024)</a:t>
            </a:r>
            <a:endParaRPr lang="en-GB" sz="1600" dirty="0">
              <a:latin typeface="+mj-lt"/>
            </a:endParaRPr>
          </a:p>
          <a:p>
            <a:pPr fontAlgn="ctr">
              <a:lnSpc>
                <a:spcPct val="110000"/>
              </a:lnSpc>
              <a:buClr>
                <a:srgbClr val="33A9B8"/>
              </a:buClr>
            </a:pPr>
            <a:r>
              <a:rPr lang="en-GB" sz="1600" b="1" i="0" dirty="0">
                <a:effectLst/>
                <a:latin typeface="+mj-lt"/>
              </a:rPr>
              <a:t>Trust</a:t>
            </a:r>
          </a:p>
          <a:p>
            <a:pPr marL="0" indent="0" fontAlgn="ctr">
              <a:lnSpc>
                <a:spcPct val="110000"/>
              </a:lnSpc>
              <a:buClr>
                <a:srgbClr val="33A9B8"/>
              </a:buClr>
              <a:buNone/>
            </a:pPr>
            <a:r>
              <a:rPr lang="en-GB" sz="1600" b="0" i="0" dirty="0">
                <a:effectLst/>
                <a:latin typeface="+mj-lt"/>
              </a:rPr>
              <a:t>- Lack of trust in the police as a result of feeling as though communities are unable to have the privacy that they have the right to. Individual’s feel as though they are sacrificing their privacy affecting their feeling of freedom.</a:t>
            </a:r>
            <a:r>
              <a:rPr lang="en-GB" sz="1400" b="0" i="0" dirty="0">
                <a:effectLst/>
                <a:latin typeface="+mj-lt"/>
                <a:cs typeface="Arial" panose="020B0604020202020204" pitchFamily="34" charset="0"/>
              </a:rPr>
              <a:t> </a:t>
            </a:r>
            <a:r>
              <a:rPr lang="en-GB" sz="1400" dirty="0">
                <a:effectLst/>
                <a:latin typeface="+mj-lt"/>
                <a:ea typeface="Aptos" panose="020B0004020202020204" pitchFamily="34" charset="0"/>
                <a:cs typeface="Arial" panose="020B0604020202020204" pitchFamily="34" charset="0"/>
              </a:rPr>
              <a:t>(Viola &amp; </a:t>
            </a:r>
            <a:r>
              <a:rPr lang="en-GB" sz="1400" dirty="0" err="1">
                <a:effectLst/>
                <a:latin typeface="+mj-lt"/>
                <a:ea typeface="Aptos" panose="020B0004020202020204" pitchFamily="34" charset="0"/>
                <a:cs typeface="Arial" panose="020B0604020202020204" pitchFamily="34" charset="0"/>
              </a:rPr>
              <a:t>Laidler</a:t>
            </a:r>
            <a:r>
              <a:rPr lang="en-GB" sz="1400" dirty="0">
                <a:effectLst/>
                <a:latin typeface="+mj-lt"/>
                <a:ea typeface="Aptos" panose="020B0004020202020204" pitchFamily="34" charset="0"/>
                <a:cs typeface="Arial" panose="020B0604020202020204" pitchFamily="34" charset="0"/>
              </a:rPr>
              <a:t>, 2022)</a:t>
            </a:r>
            <a:endParaRPr lang="en-GB" sz="1600" b="0" i="0" dirty="0">
              <a:effectLst/>
              <a:latin typeface="+mj-lt"/>
            </a:endParaRPr>
          </a:p>
          <a:p>
            <a:pPr fontAlgn="ctr">
              <a:lnSpc>
                <a:spcPct val="110000"/>
              </a:lnSpc>
              <a:buClr>
                <a:srgbClr val="33A9B8"/>
              </a:buClr>
              <a:buFont typeface="Arial" panose="020B0604020202020204" pitchFamily="34" charset="0"/>
              <a:buChar char="•"/>
            </a:pPr>
            <a:r>
              <a:rPr lang="en-GB" sz="1600" b="1" i="0" dirty="0">
                <a:effectLst/>
                <a:latin typeface="+mj-lt"/>
              </a:rPr>
              <a:t>Intelligence sharing</a:t>
            </a:r>
            <a:endParaRPr lang="en-GB" sz="1600" dirty="0">
              <a:latin typeface="+mj-lt"/>
            </a:endParaRPr>
          </a:p>
          <a:p>
            <a:pPr marL="0" indent="0" fontAlgn="ctr">
              <a:lnSpc>
                <a:spcPct val="110000"/>
              </a:lnSpc>
              <a:buClr>
                <a:srgbClr val="33A9B8"/>
              </a:buClr>
              <a:buNone/>
            </a:pPr>
            <a:r>
              <a:rPr lang="en-GB" sz="1600" b="0" i="0" dirty="0">
                <a:effectLst/>
                <a:latin typeface="+mj-lt"/>
              </a:rPr>
              <a:t>- Different agencies have different regulations when it comes to data sharing and </a:t>
            </a:r>
            <a:r>
              <a:rPr lang="en-GB" sz="1600" dirty="0">
                <a:latin typeface="+mj-lt"/>
              </a:rPr>
              <a:t>s</a:t>
            </a:r>
            <a:r>
              <a:rPr lang="en-GB" sz="1600" b="0" i="0" dirty="0">
                <a:effectLst/>
                <a:latin typeface="+mj-lt"/>
              </a:rPr>
              <a:t>haring intelligence therefore, it may come like a challenge to agencies with the lack of knowledge regarding what they think they are able to share that may be crucial part of evidence for conducting counter terrorism investigations. </a:t>
            </a:r>
          </a:p>
          <a:p>
            <a:pPr marL="0" indent="0" fontAlgn="ctr">
              <a:lnSpc>
                <a:spcPct val="110000"/>
              </a:lnSpc>
              <a:buClr>
                <a:srgbClr val="33A9B8"/>
              </a:buClr>
              <a:buNone/>
            </a:pPr>
            <a:r>
              <a:rPr lang="en-GB" sz="1600" b="0" i="0" dirty="0">
                <a:effectLst/>
                <a:latin typeface="+mj-lt"/>
              </a:rPr>
              <a:t>-It’s crucial to establish clear guidelines and regulations regarding security and privacy. </a:t>
            </a:r>
            <a:r>
              <a:rPr lang="en-GB" sz="1800" dirty="0">
                <a:effectLst/>
                <a:latin typeface="+mj-lt"/>
                <a:ea typeface="Aptos" panose="020B0004020202020204" pitchFamily="34" charset="0"/>
                <a:cs typeface="Times New Roman" panose="02020603050405020304" pitchFamily="18" charset="0"/>
              </a:rPr>
              <a:t>(</a:t>
            </a:r>
            <a:r>
              <a:rPr lang="en-GB" sz="1800" dirty="0" err="1">
                <a:effectLst/>
                <a:latin typeface="+mj-lt"/>
                <a:ea typeface="Aptos" panose="020B0004020202020204" pitchFamily="34" charset="0"/>
                <a:cs typeface="Times New Roman" panose="02020603050405020304" pitchFamily="18" charset="0"/>
              </a:rPr>
              <a:t>Iphofen</a:t>
            </a:r>
            <a:r>
              <a:rPr lang="en-GB" sz="1800" dirty="0">
                <a:effectLst/>
                <a:latin typeface="+mj-lt"/>
                <a:ea typeface="Aptos" panose="020B0004020202020204" pitchFamily="34" charset="0"/>
                <a:cs typeface="Times New Roman" panose="02020603050405020304" pitchFamily="18" charset="0"/>
              </a:rPr>
              <a:t>, 2022)</a:t>
            </a:r>
            <a:endParaRPr lang="en-GB" sz="1600" b="0" i="0" dirty="0">
              <a:effectLst/>
              <a:latin typeface="+mj-lt"/>
            </a:endParaRPr>
          </a:p>
          <a:p>
            <a:pPr fontAlgn="ctr">
              <a:lnSpc>
                <a:spcPct val="110000"/>
              </a:lnSpc>
              <a:buClr>
                <a:srgbClr val="33A9B8"/>
              </a:buClr>
              <a:buFont typeface="Arial" panose="020B0604020202020204" pitchFamily="34" charset="0"/>
              <a:buChar char="•"/>
            </a:pPr>
            <a:r>
              <a:rPr lang="en-GB" sz="1600" b="1" i="0" dirty="0">
                <a:effectLst/>
                <a:latin typeface="+mj-lt"/>
              </a:rPr>
              <a:t>Collateral intrusion</a:t>
            </a:r>
            <a:endParaRPr lang="en-GB" sz="1600" dirty="0">
              <a:latin typeface="+mj-lt"/>
            </a:endParaRPr>
          </a:p>
          <a:p>
            <a:pPr marL="0" indent="0" fontAlgn="ctr">
              <a:lnSpc>
                <a:spcPct val="110000"/>
              </a:lnSpc>
              <a:buClr>
                <a:srgbClr val="33A9B8"/>
              </a:buClr>
              <a:buNone/>
            </a:pPr>
            <a:r>
              <a:rPr lang="en-GB" sz="1600" b="0" i="0" dirty="0">
                <a:effectLst/>
                <a:latin typeface="+mj-lt"/>
              </a:rPr>
              <a:t>- Is the ethical limit on intelligence gathering. </a:t>
            </a:r>
          </a:p>
          <a:p>
            <a:pPr>
              <a:lnSpc>
                <a:spcPct val="110000"/>
              </a:lnSpc>
              <a:buClr>
                <a:srgbClr val="33A9B8"/>
              </a:buClr>
            </a:pPr>
            <a:endParaRPr lang="en-US" sz="900" dirty="0"/>
          </a:p>
        </p:txBody>
      </p:sp>
    </p:spTree>
    <p:extLst>
      <p:ext uri="{BB962C8B-B14F-4D97-AF65-F5344CB8AC3E}">
        <p14:creationId xmlns:p14="http://schemas.microsoft.com/office/powerpoint/2010/main" val="3066310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502C74-5431-489C-B80C-2664E845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C134B5E-4174-4CD7-A7B7-D3713F835E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FC6B5718-5BE5-4119-BBD7-1D15F3DE08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AF8BC3B5-3314-42F8-BEA4-3E28C50BFF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C7063B0-2FAC-4FF2-AD0E-2AFF7E5B78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CC624F3E-EB8D-48A3-ADCC-074C2EF9A7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AC4A1D40-8D35-47AF-9E0A-3F979BC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BCE9F603-5E83-40D8-9E55-89EAACF555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0322FEAC-3F81-4F7A-B72B-0BE9A52C56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983FE699-A293-4E08-B065-EA33A2B3BD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50AA497A-A75D-428C-9D83-DA1E609AC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9F98FA28-B83B-45F4-A58E-A0B7C565B2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FFB51381-ABD5-4D0C-BC2D-F8F24D5B1A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9785169A-878D-48A7-A9D6-D84A046B1E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ACCB3C-07CE-46E6-9EC1-1255D8036E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041B44FD-A25C-440D-A07F-258E6C90F4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D69F7CD-D448-4527-B012-CD2BD5867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9964E4F6-453F-449B-AB47-06D573562D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F68C9137-CEE2-49C8-A17B-C036AFEC62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6BE46FF1-996A-4249-8535-8CF2C2F2FB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73AF40C3-FA30-4AAC-8CF0-231119D2F5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C9605299-EA9C-49E1-A0DD-C67ABCCCA2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ACF928EB-F2DC-4D02-ABD2-13B58B5ABE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4" name="Group 33">
            <a:extLst>
              <a:ext uri="{FF2B5EF4-FFF2-40B4-BE49-F238E27FC236}">
                <a16:creationId xmlns:a16="http://schemas.microsoft.com/office/drawing/2014/main" id="{3EA07751-D94C-4FEE-83A4-CD46E73778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5" name="Rectangle 34">
              <a:extLst>
                <a:ext uri="{FF2B5EF4-FFF2-40B4-BE49-F238E27FC236}">
                  <a16:creationId xmlns:a16="http://schemas.microsoft.com/office/drawing/2014/main" id="{DAFB9B11-02B1-458F-A21F-96952C0A11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22">
              <a:extLst>
                <a:ext uri="{FF2B5EF4-FFF2-40B4-BE49-F238E27FC236}">
                  <a16:creationId xmlns:a16="http://schemas.microsoft.com/office/drawing/2014/main" id="{509608E6-93FC-46EA-ADDC-384526952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041D2CF-7FFC-4057-A778-5C48CDF9B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11030F4-1E65-290B-88F2-D9A69A6BFB4F}"/>
              </a:ext>
            </a:extLst>
          </p:cNvPr>
          <p:cNvSpPr>
            <a:spLocks noGrp="1"/>
          </p:cNvSpPr>
          <p:nvPr>
            <p:ph type="title"/>
          </p:nvPr>
        </p:nvSpPr>
        <p:spPr>
          <a:xfrm>
            <a:off x="888631" y="2358391"/>
            <a:ext cx="3498979" cy="2453676"/>
          </a:xfrm>
        </p:spPr>
        <p:txBody>
          <a:bodyPr>
            <a:normAutofit/>
          </a:bodyPr>
          <a:lstStyle/>
          <a:p>
            <a:r>
              <a:rPr lang="en-US" dirty="0"/>
              <a:t>Disadvantages.</a:t>
            </a:r>
          </a:p>
        </p:txBody>
      </p:sp>
      <p:pic>
        <p:nvPicPr>
          <p:cNvPr id="4" name="Picture 3">
            <a:extLst>
              <a:ext uri="{FF2B5EF4-FFF2-40B4-BE49-F238E27FC236}">
                <a16:creationId xmlns:a16="http://schemas.microsoft.com/office/drawing/2014/main" id="{30F9AEA4-AD67-0686-609F-55AEF8D5E78B}"/>
              </a:ext>
            </a:extLst>
          </p:cNvPr>
          <p:cNvPicPr>
            <a:picLocks noChangeAspect="1"/>
          </p:cNvPicPr>
          <p:nvPr/>
        </p:nvPicPr>
        <p:blipFill>
          <a:blip r:embed="rId2"/>
          <a:srcRect t="15263" r="-1" b="-1"/>
          <a:stretch/>
        </p:blipFill>
        <p:spPr>
          <a:xfrm>
            <a:off x="5328694" y="188977"/>
            <a:ext cx="4817059" cy="1395984"/>
          </a:xfrm>
          <a:prstGeom prst="rect">
            <a:avLst/>
          </a:prstGeom>
          <a:ln w="9525">
            <a:solidFill>
              <a:schemeClr val="tx1">
                <a:alpha val="20000"/>
              </a:schemeClr>
            </a:solidFill>
          </a:ln>
        </p:spPr>
      </p:pic>
      <p:sp>
        <p:nvSpPr>
          <p:cNvPr id="3" name="Content Placeholder 2">
            <a:extLst>
              <a:ext uri="{FF2B5EF4-FFF2-40B4-BE49-F238E27FC236}">
                <a16:creationId xmlns:a16="http://schemas.microsoft.com/office/drawing/2014/main" id="{95CC7714-B1A4-3EF2-32F8-69D070C4BDE0}"/>
              </a:ext>
            </a:extLst>
          </p:cNvPr>
          <p:cNvSpPr>
            <a:spLocks noGrp="1"/>
          </p:cNvSpPr>
          <p:nvPr>
            <p:ph idx="1"/>
          </p:nvPr>
        </p:nvSpPr>
        <p:spPr>
          <a:xfrm>
            <a:off x="4636892" y="1667914"/>
            <a:ext cx="7325267" cy="5419343"/>
          </a:xfrm>
        </p:spPr>
        <p:txBody>
          <a:bodyPr>
            <a:normAutofit fontScale="70000" lnSpcReduction="20000"/>
          </a:bodyPr>
          <a:lstStyle/>
          <a:p>
            <a:pPr>
              <a:lnSpc>
                <a:spcPct val="110000"/>
              </a:lnSpc>
              <a:buFont typeface="Arial" panose="020B0604020202020204" pitchFamily="34" charset="0"/>
              <a:buChar char="•"/>
            </a:pPr>
            <a:r>
              <a:rPr lang="en-GB" sz="2200" b="1" i="0" dirty="0">
                <a:effectLst/>
                <a:latin typeface="+mj-lt"/>
              </a:rPr>
              <a:t>Technical issues</a:t>
            </a:r>
            <a:endParaRPr lang="en-GB" sz="2200" b="0" i="0" dirty="0">
              <a:effectLst/>
              <a:latin typeface="+mj-lt"/>
            </a:endParaRPr>
          </a:p>
          <a:p>
            <a:pPr marL="0" indent="0" fontAlgn="ctr">
              <a:lnSpc>
                <a:spcPct val="110000"/>
              </a:lnSpc>
              <a:buNone/>
            </a:pPr>
            <a:r>
              <a:rPr lang="en-GB" sz="2200" b="0" i="0" dirty="0">
                <a:effectLst/>
                <a:latin typeface="+mj-lt"/>
              </a:rPr>
              <a:t>-Surveillance systems can fail, have technical issues such poor image quality or be hacked. </a:t>
            </a:r>
            <a:r>
              <a:rPr lang="en-GB" sz="2200" dirty="0">
                <a:effectLst/>
                <a:latin typeface="+mj-lt"/>
                <a:ea typeface="Aptos" panose="020B0004020202020204" pitchFamily="34" charset="0"/>
                <a:cs typeface="Times New Roman" panose="02020603050405020304" pitchFamily="18" charset="0"/>
              </a:rPr>
              <a:t>(James, 2016)</a:t>
            </a:r>
            <a:r>
              <a:rPr lang="en-GB" sz="2200" b="0" i="0" dirty="0">
                <a:effectLst/>
                <a:latin typeface="+mj-lt"/>
              </a:rPr>
              <a:t> </a:t>
            </a:r>
          </a:p>
          <a:p>
            <a:pPr marL="0" indent="0" fontAlgn="ctr">
              <a:lnSpc>
                <a:spcPct val="110000"/>
              </a:lnSpc>
              <a:buNone/>
            </a:pPr>
            <a:r>
              <a:rPr lang="en-GB" sz="2200" dirty="0">
                <a:latin typeface="+mj-lt"/>
              </a:rPr>
              <a:t>-</a:t>
            </a:r>
            <a:r>
              <a:rPr lang="en-GB" sz="2200" b="0" i="0" dirty="0">
                <a:effectLst/>
                <a:latin typeface="+mj-lt"/>
              </a:rPr>
              <a:t>Home Office and police report found that over 80% of CCTV pictures were poor quality and not useful for police purposes. </a:t>
            </a:r>
            <a:r>
              <a:rPr lang="en-GB" sz="2200" dirty="0">
                <a:effectLst/>
                <a:latin typeface="+mj-lt"/>
                <a:ea typeface="Aptos" panose="020B0004020202020204" pitchFamily="34" charset="0"/>
                <a:cs typeface="Times New Roman" panose="02020603050405020304" pitchFamily="18" charset="0"/>
              </a:rPr>
              <a:t>(Home Office, 2024)</a:t>
            </a:r>
            <a:endParaRPr lang="en-GB" sz="2200" b="0" i="0" dirty="0">
              <a:effectLst/>
              <a:latin typeface="+mj-lt"/>
            </a:endParaRPr>
          </a:p>
          <a:p>
            <a:pPr>
              <a:lnSpc>
                <a:spcPct val="110000"/>
              </a:lnSpc>
              <a:buFont typeface="Arial" panose="020B0604020202020204" pitchFamily="34" charset="0"/>
              <a:buChar char="•"/>
            </a:pPr>
            <a:r>
              <a:rPr lang="en-GB" sz="2200" b="1" i="0" dirty="0">
                <a:effectLst/>
                <a:latin typeface="+mj-lt"/>
              </a:rPr>
              <a:t>Effectiveness</a:t>
            </a:r>
            <a:endParaRPr lang="en-GB" sz="2200" b="0" i="0" dirty="0">
              <a:effectLst/>
              <a:latin typeface="+mj-lt"/>
            </a:endParaRPr>
          </a:p>
          <a:p>
            <a:pPr fontAlgn="ctr">
              <a:lnSpc>
                <a:spcPct val="110000"/>
              </a:lnSpc>
              <a:buFont typeface="Arial" panose="020B0604020202020204" pitchFamily="34" charset="0"/>
              <a:buChar char="•"/>
            </a:pPr>
            <a:r>
              <a:rPr lang="en-GB" sz="2200" b="0" i="0" dirty="0">
                <a:effectLst/>
                <a:latin typeface="+mj-lt"/>
              </a:rPr>
              <a:t>In some cases, it can be hard to  predict or prevent a terrorist act based on individual cases based on surveillance. </a:t>
            </a:r>
          </a:p>
          <a:p>
            <a:pPr>
              <a:lnSpc>
                <a:spcPct val="110000"/>
              </a:lnSpc>
              <a:buFont typeface="Arial" panose="020B0604020202020204" pitchFamily="34" charset="0"/>
              <a:buChar char="•"/>
            </a:pPr>
            <a:r>
              <a:rPr lang="en-GB" sz="2200" b="1" i="0" dirty="0">
                <a:effectLst/>
                <a:latin typeface="+mj-lt"/>
              </a:rPr>
              <a:t>Impact on human rights</a:t>
            </a:r>
            <a:endParaRPr lang="en-GB" sz="2200" b="0" i="0" dirty="0">
              <a:effectLst/>
              <a:latin typeface="+mj-lt"/>
            </a:endParaRPr>
          </a:p>
          <a:p>
            <a:pPr>
              <a:lnSpc>
                <a:spcPct val="110000"/>
              </a:lnSpc>
              <a:buFont typeface="Arial" panose="020B0604020202020204" pitchFamily="34" charset="0"/>
              <a:buChar char="•"/>
            </a:pPr>
            <a:r>
              <a:rPr lang="en-GB" sz="2200" b="0" i="0" dirty="0">
                <a:effectLst/>
                <a:latin typeface="+mj-lt"/>
              </a:rPr>
              <a:t>Have a negative impact on human rights, good governance, and the rule of law.</a:t>
            </a:r>
          </a:p>
          <a:p>
            <a:pPr algn="l" rtl="0" fontAlgn="base"/>
            <a:r>
              <a:rPr lang="en-GB" sz="2200" b="0" i="0" u="none" strike="noStrike" dirty="0">
                <a:solidFill>
                  <a:srgbClr val="000000"/>
                </a:solidFill>
                <a:effectLst/>
                <a:latin typeface="+mj-lt"/>
              </a:rPr>
              <a:t>European Court of Human Rights state “a system of secret surveillance set up to protect national security may undermine or even destroy democracy under the cloak of defending it”. </a:t>
            </a:r>
            <a:r>
              <a:rPr lang="en-GB" sz="2200" b="0" i="0" dirty="0">
                <a:solidFill>
                  <a:srgbClr val="000000"/>
                </a:solidFill>
                <a:effectLst/>
                <a:latin typeface="+mj-lt"/>
              </a:rPr>
              <a:t>​</a:t>
            </a:r>
          </a:p>
          <a:p>
            <a:pPr algn="l" rtl="0" fontAlgn="base"/>
            <a:r>
              <a:rPr lang="en-GB" sz="2200" b="0" i="0" u="none" strike="noStrike" dirty="0">
                <a:solidFill>
                  <a:srgbClr val="000000"/>
                </a:solidFill>
                <a:effectLst/>
                <a:latin typeface="+mj-lt"/>
              </a:rPr>
              <a:t>Breaches the public’s right to privacy.</a:t>
            </a:r>
          </a:p>
          <a:p>
            <a:pPr algn="l" rtl="0" fontAlgn="base"/>
            <a:r>
              <a:rPr lang="en-GB" sz="2200" b="0" i="0" u="none" strike="noStrike" dirty="0">
                <a:solidFill>
                  <a:srgbClr val="000000"/>
                </a:solidFill>
                <a:effectLst/>
                <a:latin typeface="+mj-lt"/>
              </a:rPr>
              <a:t>European Court of Human Rights state “a system of secret surveillance set up to protect national security may undermine or even destroy democracy under the cloak of defending it”. </a:t>
            </a:r>
            <a:r>
              <a:rPr lang="en-GB" sz="2200" b="0" i="0" dirty="0">
                <a:solidFill>
                  <a:srgbClr val="000000"/>
                </a:solidFill>
                <a:effectLst/>
                <a:latin typeface="+mj-lt"/>
              </a:rPr>
              <a:t>​</a:t>
            </a:r>
          </a:p>
          <a:p>
            <a:pPr algn="l" rtl="0" fontAlgn="base"/>
            <a:r>
              <a:rPr lang="en-GB" sz="2200" b="0" i="0" u="none" strike="noStrike" dirty="0">
                <a:solidFill>
                  <a:srgbClr val="000000"/>
                </a:solidFill>
                <a:effectLst/>
                <a:latin typeface="+mj-lt"/>
              </a:rPr>
              <a:t>Breaches the public’s right to privacy.</a:t>
            </a:r>
            <a:endParaRPr lang="en-GB" sz="2200" b="0" i="0" dirty="0">
              <a:solidFill>
                <a:srgbClr val="000000"/>
              </a:solidFill>
              <a:effectLst/>
              <a:latin typeface="+mj-lt"/>
            </a:endParaRPr>
          </a:p>
          <a:p>
            <a:pPr>
              <a:lnSpc>
                <a:spcPct val="110000"/>
              </a:lnSpc>
              <a:buFont typeface="Arial" panose="020B0604020202020204" pitchFamily="34" charset="0"/>
              <a:buChar char="•"/>
            </a:pPr>
            <a:endParaRPr lang="en-GB" b="0" i="0" dirty="0">
              <a:effectLst/>
              <a:latin typeface="Google Sans"/>
            </a:endParaRPr>
          </a:p>
        </p:txBody>
      </p:sp>
      <p:sp>
        <p:nvSpPr>
          <p:cNvPr id="5" name="TextBox 4">
            <a:extLst>
              <a:ext uri="{FF2B5EF4-FFF2-40B4-BE49-F238E27FC236}">
                <a16:creationId xmlns:a16="http://schemas.microsoft.com/office/drawing/2014/main" id="{305F9F48-A913-EAC8-7717-5A2995F6C1C4}"/>
              </a:ext>
            </a:extLst>
          </p:cNvPr>
          <p:cNvSpPr txBox="1"/>
          <p:nvPr/>
        </p:nvSpPr>
        <p:spPr>
          <a:xfrm>
            <a:off x="1270633" y="5802997"/>
            <a:ext cx="2204783" cy="646331"/>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a:t>
            </a:r>
            <a:r>
              <a:rPr lang="en-GB" sz="1800" dirty="0" err="1">
                <a:effectLst/>
                <a:latin typeface="Aptos" panose="020B0004020202020204" pitchFamily="34" charset="0"/>
                <a:ea typeface="Aptos" panose="020B0004020202020204" pitchFamily="34" charset="0"/>
                <a:cs typeface="Times New Roman" panose="02020603050405020304" pitchFamily="18" charset="0"/>
              </a:rPr>
              <a:t>Friedewald</a:t>
            </a:r>
            <a:r>
              <a:rPr lang="en-GB" sz="1800" dirty="0">
                <a:effectLst/>
                <a:latin typeface="Aptos" panose="020B0004020202020204" pitchFamily="34" charset="0"/>
                <a:ea typeface="Aptos" panose="020B0004020202020204" pitchFamily="34" charset="0"/>
                <a:cs typeface="Times New Roman" panose="02020603050405020304" pitchFamily="18" charset="0"/>
              </a:rPr>
              <a:t>, 2017)</a:t>
            </a:r>
          </a:p>
          <a:p>
            <a:endParaRPr lang="en-US" dirty="0"/>
          </a:p>
        </p:txBody>
      </p:sp>
    </p:spTree>
    <p:extLst>
      <p:ext uri="{BB962C8B-B14F-4D97-AF65-F5344CB8AC3E}">
        <p14:creationId xmlns:p14="http://schemas.microsoft.com/office/powerpoint/2010/main" val="1527275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1AB5B0-263B-4251-A882-934C776F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78ABF88-46E8-4029-AB46-E4771F4734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A593930E-DC99-4A6F-8D1B-FCB4393EC7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A9F599E6-CA6D-46B2-AA6A-CB51C9674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A12B52D1-9634-439A-BF00-9A83528A25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BDC62A16-3789-4407-98CB-FE9204C07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5B3E90E5-D147-40EE-A247-7E7FA76D9C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4B6FABF9-7C96-401D-B639-971F46EFF5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317ABAB0-8B6B-4191-9022-B4387F6B6E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4D27EFFC-691E-43D3-A8B0-072BD810E5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556C61FB-950E-48E2-9BA3-C08FB72776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9EE5CF75-7832-472F-9A10-C6940AE7BD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B25CB582-3404-4E8B-88DF-C913EA2335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BD3AE87A-86BB-4608-98F3-F97A5FB3D3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D3C04704-0E90-43BD-8C48-CB17683BF3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00590DBF-511F-42DE-8D80-9DA44D4C4E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92D85413-70BF-48F7-BA51-5CA843FD3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C4BC7756-F570-451B-A402-3667C0BBF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BDAC7596-8288-4C88-849A-1AAD5FFD5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DBDDB9B0-48C6-4884-AE49-0CDC0770C0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FE44F16A-C4EC-43CB-A4B0-05825FDB6E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B1D66A51-8EB2-47CB-8909-5879319D88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E5A9A04F-DABB-442E-BFF9-C2A735C632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3EEE1EB-C881-92B2-2DA5-8C7A503F1177}"/>
              </a:ext>
            </a:extLst>
          </p:cNvPr>
          <p:cNvSpPr>
            <a:spLocks noGrp="1"/>
          </p:cNvSpPr>
          <p:nvPr>
            <p:ph type="title"/>
          </p:nvPr>
        </p:nvSpPr>
        <p:spPr>
          <a:xfrm>
            <a:off x="904877" y="795527"/>
            <a:ext cx="10488547" cy="1190912"/>
          </a:xfrm>
        </p:spPr>
        <p:txBody>
          <a:bodyPr>
            <a:normAutofit/>
          </a:bodyPr>
          <a:lstStyle/>
          <a:p>
            <a:r>
              <a:rPr lang="en-US">
                <a:solidFill>
                  <a:schemeClr val="tx2"/>
                </a:solidFill>
              </a:rPr>
              <a:t>Conclusion.</a:t>
            </a: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73B0F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7E3017-FFE5-336C-743F-1541AB155E87}"/>
              </a:ext>
            </a:extLst>
          </p:cNvPr>
          <p:cNvPicPr>
            <a:picLocks noChangeAspect="1"/>
          </p:cNvPicPr>
          <p:nvPr/>
        </p:nvPicPr>
        <p:blipFill>
          <a:blip r:embed="rId2"/>
          <a:srcRect l="10883" r="6167"/>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6FAD3273-65E2-3657-A4F6-6A34228F97AE}"/>
              </a:ext>
            </a:extLst>
          </p:cNvPr>
          <p:cNvSpPr>
            <a:spLocks noGrp="1"/>
          </p:cNvSpPr>
          <p:nvPr>
            <p:ph idx="1"/>
          </p:nvPr>
        </p:nvSpPr>
        <p:spPr>
          <a:xfrm>
            <a:off x="6380703" y="2228850"/>
            <a:ext cx="5028928" cy="3699669"/>
          </a:xfrm>
        </p:spPr>
        <p:txBody>
          <a:bodyPr>
            <a:normAutofit/>
          </a:bodyPr>
          <a:lstStyle/>
          <a:p>
            <a:pPr>
              <a:buClr>
                <a:srgbClr val="73B0F7"/>
              </a:buClr>
            </a:pPr>
            <a:r>
              <a:rPr lang="en-US" dirty="0">
                <a:latin typeface="+mj-lt"/>
              </a:rPr>
              <a:t>I have covered:</a:t>
            </a:r>
            <a:endParaRPr lang="en-US">
              <a:latin typeface="+mj-lt"/>
            </a:endParaRPr>
          </a:p>
          <a:p>
            <a:pPr marL="0" indent="0">
              <a:buClr>
                <a:srgbClr val="73B0F7"/>
              </a:buClr>
              <a:buNone/>
            </a:pPr>
            <a:r>
              <a:rPr lang="en-US" dirty="0">
                <a:latin typeface="+mj-lt"/>
              </a:rPr>
              <a:t>-The definition of surveillance.</a:t>
            </a:r>
            <a:endParaRPr lang="en-US">
              <a:latin typeface="+mj-lt"/>
            </a:endParaRPr>
          </a:p>
          <a:p>
            <a:pPr marL="0" indent="0">
              <a:buClr>
                <a:srgbClr val="73B0F7"/>
              </a:buClr>
              <a:buNone/>
            </a:pPr>
            <a:r>
              <a:rPr lang="en-US" dirty="0">
                <a:latin typeface="+mj-lt"/>
              </a:rPr>
              <a:t>-The relevant legislation surrounding surveillance.</a:t>
            </a:r>
            <a:endParaRPr lang="en-US">
              <a:latin typeface="+mj-lt"/>
            </a:endParaRPr>
          </a:p>
          <a:p>
            <a:pPr marL="0" indent="0">
              <a:buClr>
                <a:srgbClr val="73B0F7"/>
              </a:buClr>
              <a:buNone/>
            </a:pPr>
            <a:r>
              <a:rPr lang="en-US" dirty="0">
                <a:latin typeface="+mj-lt"/>
              </a:rPr>
              <a:t>-The advantages and disadvantages to surveillance.</a:t>
            </a:r>
            <a:endParaRPr lang="en-US">
              <a:latin typeface="+mj-lt"/>
            </a:endParaRPr>
          </a:p>
          <a:p>
            <a:pPr marL="0" indent="0">
              <a:buClr>
                <a:srgbClr val="73B0F7"/>
              </a:buClr>
              <a:buNone/>
            </a:pPr>
            <a:endParaRPr lang="en-US">
              <a:latin typeface="+mj-lt"/>
            </a:endParaRPr>
          </a:p>
          <a:p>
            <a:pPr marL="0" indent="0">
              <a:buClr>
                <a:srgbClr val="73B0F7"/>
              </a:buClr>
              <a:buNone/>
            </a:pPr>
            <a:endParaRPr lang="en-US">
              <a:latin typeface="+mj-lt"/>
            </a:endParaRPr>
          </a:p>
          <a:p>
            <a:pPr marL="0" indent="0">
              <a:buClr>
                <a:srgbClr val="73B0F7"/>
              </a:buClr>
              <a:buNone/>
            </a:pPr>
            <a:endParaRPr lang="en-US">
              <a:latin typeface="+mj-lt"/>
            </a:endParaRPr>
          </a:p>
          <a:p>
            <a:pPr marL="0" indent="0">
              <a:buClr>
                <a:srgbClr val="73B0F7"/>
              </a:buClr>
              <a:buNone/>
            </a:pPr>
            <a:r>
              <a:rPr lang="en-US" dirty="0">
                <a:latin typeface="+mj-lt"/>
              </a:rPr>
              <a:t>Is there any questions?</a:t>
            </a:r>
            <a:endParaRPr lang="en-US">
              <a:latin typeface="+mj-lt"/>
            </a:endParaRPr>
          </a:p>
        </p:txBody>
      </p:sp>
    </p:spTree>
    <p:extLst>
      <p:ext uri="{BB962C8B-B14F-4D97-AF65-F5344CB8AC3E}">
        <p14:creationId xmlns:p14="http://schemas.microsoft.com/office/powerpoint/2010/main" val="968141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8860F-AF33-134E-E9FE-E8F34DC718F4}"/>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888DE354-46F1-B11B-62B7-FD5BE2E03C9E}"/>
              </a:ext>
            </a:extLst>
          </p:cNvPr>
          <p:cNvSpPr>
            <a:spLocks noGrp="1"/>
          </p:cNvSpPr>
          <p:nvPr>
            <p:ph idx="1"/>
          </p:nvPr>
        </p:nvSpPr>
        <p:spPr>
          <a:xfrm>
            <a:off x="4620769" y="803186"/>
            <a:ext cx="6779552" cy="5756110"/>
          </a:xfrm>
        </p:spPr>
        <p:txBody>
          <a:bodyPr>
            <a:normAutofit fontScale="85000" lnSpcReduction="20000"/>
          </a:bodyPr>
          <a:lstStyle/>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Bloom, P., (2019) </a:t>
            </a:r>
            <a:r>
              <a:rPr lang="en-GB" sz="1800" i="1" dirty="0">
                <a:effectLst/>
                <a:latin typeface="Aptos" panose="020B0004020202020204" pitchFamily="34" charset="0"/>
                <a:ea typeface="Aptos" panose="020B0004020202020204" pitchFamily="34" charset="0"/>
                <a:cs typeface="Times New Roman" panose="02020603050405020304" pitchFamily="18" charset="0"/>
              </a:rPr>
              <a:t>Monitored : Business and Surveillance in a Time of Big Data.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London: Pluto Press.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College of Policing, (2021) </a:t>
            </a:r>
            <a:r>
              <a:rPr lang="en-GB" sz="1800" i="1" dirty="0">
                <a:effectLst/>
                <a:latin typeface="Aptos" panose="020B0004020202020204" pitchFamily="34" charset="0"/>
                <a:ea typeface="Aptos" panose="020B0004020202020204" pitchFamily="34" charset="0"/>
                <a:cs typeface="Times New Roman" panose="02020603050405020304" pitchFamily="18" charset="0"/>
              </a:rPr>
              <a:t>Undercover </a:t>
            </a:r>
            <a:r>
              <a:rPr lang="en-GB" sz="1800" i="1" dirty="0" err="1">
                <a:effectLst/>
                <a:latin typeface="Aptos" panose="020B0004020202020204" pitchFamily="34" charset="0"/>
                <a:ea typeface="Aptos" panose="020B0004020202020204" pitchFamily="34" charset="0"/>
                <a:cs typeface="Times New Roman" panose="02020603050405020304" pitchFamily="18" charset="0"/>
              </a:rPr>
              <a:t>policing.</a:t>
            </a:r>
            <a:r>
              <a:rPr lang="en-GB" sz="1800" dirty="0" err="1">
                <a:effectLst/>
                <a:latin typeface="Aptos" panose="020B0004020202020204" pitchFamily="34" charset="0"/>
                <a:ea typeface="Aptos" panose="020B0004020202020204" pitchFamily="34" charset="0"/>
                <a:cs typeface="Times New Roman" panose="02020603050405020304" pitchFamily="18" charset="0"/>
              </a:rPr>
              <a:t>Available</a:t>
            </a:r>
            <a:r>
              <a:rPr lang="en-GB" sz="1800" dirty="0">
                <a:effectLst/>
                <a:latin typeface="Aptos" panose="020B0004020202020204" pitchFamily="34" charset="0"/>
                <a:ea typeface="Aptos" panose="020B0004020202020204" pitchFamily="34" charset="0"/>
                <a:cs typeface="Times New Roman" panose="02020603050405020304" pitchFamily="18" charset="0"/>
              </a:rPr>
              <a:t> at:  </a:t>
            </a:r>
            <a:r>
              <a:rPr lang="en-GB" sz="1800" u="sng" dirty="0">
                <a:effectLst/>
                <a:latin typeface="Aptos" panose="020B0004020202020204" pitchFamily="34" charset="0"/>
                <a:ea typeface="Aptos" panose="020B0004020202020204" pitchFamily="34" charset="0"/>
                <a:cs typeface="Times New Roman" panose="02020603050405020304" pitchFamily="18" charset="0"/>
                <a:hlinkClick r:id="rId2"/>
              </a:rPr>
              <a:t>https://</a:t>
            </a:r>
            <a:r>
              <a:rPr lang="en-GB" sz="1800" u="sng" dirty="0" err="1">
                <a:effectLst/>
                <a:latin typeface="Aptos" panose="020B0004020202020204" pitchFamily="34" charset="0"/>
                <a:ea typeface="Aptos" panose="020B0004020202020204" pitchFamily="34" charset="0"/>
                <a:cs typeface="Times New Roman" panose="02020603050405020304" pitchFamily="18" charset="0"/>
                <a:hlinkClick r:id="rId2"/>
              </a:rPr>
              <a:t>library</a:t>
            </a:r>
            <a:r>
              <a:rPr lang="en-GB" sz="1800" u="sng" dirty="0" err="1">
                <a:effectLst/>
                <a:latin typeface="Aptos" panose="020B0004020202020204" pitchFamily="34" charset="0"/>
                <a:ea typeface="Aptos" panose="020B0004020202020204" pitchFamily="34" charset="0"/>
                <a:cs typeface="Times New Roman" panose="02020603050405020304" pitchFamily="18" charset="0"/>
              </a:rPr>
              <a:t>.college.police.uk</a:t>
            </a:r>
            <a:r>
              <a:rPr lang="en-GB" sz="1800" u="sng" dirty="0">
                <a:effectLst/>
                <a:latin typeface="Aptos" panose="020B0004020202020204" pitchFamily="34" charset="0"/>
                <a:ea typeface="Aptos" panose="020B0004020202020204" pitchFamily="34" charset="0"/>
                <a:cs typeface="Times New Roman" panose="02020603050405020304" pitchFamily="18" charset="0"/>
              </a:rPr>
              <a:t>/docs/college-of-policing/APP-Undercover-policing-February-2021v2.pdf</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[Accessed 17 December 2024].</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Friedewald</a:t>
            </a:r>
            <a:r>
              <a:rPr lang="en-GB" sz="1800" dirty="0">
                <a:effectLst/>
                <a:latin typeface="Aptos" panose="020B0004020202020204" pitchFamily="34" charset="0"/>
                <a:ea typeface="Aptos" panose="020B0004020202020204" pitchFamily="34" charset="0"/>
                <a:cs typeface="Times New Roman" panose="02020603050405020304" pitchFamily="18" charset="0"/>
              </a:rPr>
              <a:t>, M., (2017) </a:t>
            </a:r>
            <a:r>
              <a:rPr lang="en-GB" sz="1800" i="1" dirty="0">
                <a:effectLst/>
                <a:latin typeface="Aptos" panose="020B0004020202020204" pitchFamily="34" charset="0"/>
                <a:ea typeface="Aptos" panose="020B0004020202020204" pitchFamily="34" charset="0"/>
                <a:cs typeface="Times New Roman" panose="02020603050405020304" pitchFamily="18" charset="0"/>
              </a:rPr>
              <a:t>Surveillance, privacy and security : citizens' perspectives.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Oxfordshire: Taylor &amp; Francis.</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Harfield</a:t>
            </a:r>
            <a:r>
              <a:rPr lang="en-GB" sz="1800" dirty="0">
                <a:effectLst/>
                <a:latin typeface="Aptos" panose="020B0004020202020204" pitchFamily="34" charset="0"/>
                <a:ea typeface="Aptos" panose="020B0004020202020204" pitchFamily="34" charset="0"/>
                <a:cs typeface="Times New Roman" panose="02020603050405020304" pitchFamily="18" charset="0"/>
              </a:rPr>
              <a:t> , C. &amp; </a:t>
            </a:r>
            <a:r>
              <a:rPr lang="en-GB" sz="1800" dirty="0" err="1">
                <a:effectLst/>
                <a:latin typeface="Aptos" panose="020B0004020202020204" pitchFamily="34" charset="0"/>
                <a:ea typeface="Aptos" panose="020B0004020202020204" pitchFamily="34" charset="0"/>
                <a:cs typeface="Times New Roman" panose="02020603050405020304" pitchFamily="18" charset="0"/>
              </a:rPr>
              <a:t>Harfield</a:t>
            </a:r>
            <a:r>
              <a:rPr lang="en-GB" sz="1800" dirty="0">
                <a:effectLst/>
                <a:latin typeface="Aptos" panose="020B0004020202020204" pitchFamily="34" charset="0"/>
                <a:ea typeface="Aptos" panose="020B0004020202020204" pitchFamily="34" charset="0"/>
                <a:cs typeface="Times New Roman" panose="02020603050405020304" pitchFamily="18" charset="0"/>
              </a:rPr>
              <a:t>, K.,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Covert investigation. </a:t>
            </a:r>
            <a:r>
              <a:rPr lang="en-GB" sz="1800" dirty="0">
                <a:effectLst/>
                <a:latin typeface="Aptos" panose="020B0004020202020204" pitchFamily="34" charset="0"/>
                <a:ea typeface="Aptos" panose="020B0004020202020204" pitchFamily="34" charset="0"/>
                <a:cs typeface="Times New Roman" panose="02020603050405020304" pitchFamily="18" charset="0"/>
              </a:rPr>
              <a:t>6th Edition ed. Oxford: Oxford University Press.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His Majesty's Inspectorate of Constabulary and Fire &amp; Rescue Services ,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Intrusive surveillance. </a:t>
            </a: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effectLst/>
                <a:latin typeface="Aptos" panose="020B0004020202020204" pitchFamily="34" charset="0"/>
                <a:ea typeface="Aptos" panose="020B0004020202020204" pitchFamily="34" charset="0"/>
                <a:cs typeface="Times New Roman" panose="02020603050405020304" pitchFamily="18" charset="0"/>
              </a:rPr>
              <a:t>https://</a:t>
            </a:r>
            <a:r>
              <a:rPr lang="en-GB" sz="1800" u="sng" dirty="0" err="1">
                <a:effectLst/>
                <a:latin typeface="Aptos" panose="020B0004020202020204" pitchFamily="34" charset="0"/>
                <a:ea typeface="Aptos" panose="020B0004020202020204" pitchFamily="34" charset="0"/>
                <a:cs typeface="Times New Roman" panose="02020603050405020304" pitchFamily="18" charset="0"/>
              </a:rPr>
              <a:t>hmicfrs.justiceinspectorates.gov.uk</a:t>
            </a:r>
            <a:r>
              <a:rPr lang="en-GB" sz="1800" u="sng" dirty="0">
                <a:effectLst/>
                <a:latin typeface="Aptos" panose="020B0004020202020204" pitchFamily="34" charset="0"/>
                <a:ea typeface="Aptos" panose="020B0004020202020204" pitchFamily="34" charset="0"/>
                <a:cs typeface="Times New Roman" panose="02020603050405020304" pitchFamily="18" charset="0"/>
              </a:rPr>
              <a:t>/glossary/intrusive-surveillance/</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[Accessed 17 December 2024].</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Home Office,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Public attitudes towards CCTV: results from the Pre-intervention Public Attitude Survey carried out in areas implementing CCTV. </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effectLst/>
                <a:latin typeface="Aptos" panose="020B0004020202020204" pitchFamily="34" charset="0"/>
                <a:ea typeface="Aptos" panose="020B0004020202020204" pitchFamily="34" charset="0"/>
                <a:cs typeface="Times New Roman" panose="02020603050405020304" pitchFamily="18" charset="0"/>
              </a:rPr>
              <a:t>https://</a:t>
            </a:r>
            <a:r>
              <a:rPr lang="en-GB" sz="1800" u="sng" dirty="0" err="1">
                <a:effectLst/>
                <a:latin typeface="Aptos" panose="020B0004020202020204" pitchFamily="34" charset="0"/>
                <a:ea typeface="Aptos" panose="020B0004020202020204" pitchFamily="34" charset="0"/>
                <a:cs typeface="Times New Roman" panose="02020603050405020304" pitchFamily="18" charset="0"/>
              </a:rPr>
              <a:t>library.college.police.uk</a:t>
            </a:r>
            <a:r>
              <a:rPr lang="en-GB" sz="1800" u="sng" dirty="0">
                <a:effectLst/>
                <a:latin typeface="Aptos" panose="020B0004020202020204" pitchFamily="34" charset="0"/>
                <a:ea typeface="Aptos" panose="020B0004020202020204" pitchFamily="34" charset="0"/>
                <a:cs typeface="Times New Roman" panose="02020603050405020304" pitchFamily="18" charset="0"/>
              </a:rPr>
              <a:t>/docs/</a:t>
            </a:r>
            <a:r>
              <a:rPr lang="en-GB" sz="1800" u="sng" dirty="0" err="1">
                <a:effectLst/>
                <a:latin typeface="Aptos" panose="020B0004020202020204" pitchFamily="34" charset="0"/>
                <a:ea typeface="Aptos" panose="020B0004020202020204" pitchFamily="34" charset="0"/>
                <a:cs typeface="Times New Roman" panose="02020603050405020304" pitchFamily="18" charset="0"/>
              </a:rPr>
              <a:t>hordsolr</a:t>
            </a:r>
            <a:r>
              <a:rPr lang="en-GB" sz="1800" u="sng" dirty="0">
                <a:effectLst/>
                <a:latin typeface="Aptos" panose="020B0004020202020204" pitchFamily="34" charset="0"/>
                <a:ea typeface="Aptos" panose="020B0004020202020204" pitchFamily="34" charset="0"/>
                <a:cs typeface="Times New Roman" panose="02020603050405020304" pitchFamily="18" charset="0"/>
              </a:rPr>
              <a:t>/rdsolr1005.pdf</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[Accessed 23 December 2024].</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Iphofen</a:t>
            </a:r>
            <a:r>
              <a:rPr lang="en-GB" sz="1800" dirty="0">
                <a:effectLst/>
                <a:latin typeface="Aptos" panose="020B0004020202020204" pitchFamily="34" charset="0"/>
                <a:ea typeface="Aptos" panose="020B0004020202020204" pitchFamily="34" charset="0"/>
                <a:cs typeface="Times New Roman" panose="02020603050405020304" pitchFamily="18" charset="0"/>
              </a:rPr>
              <a:t>, R., (2022) </a:t>
            </a:r>
            <a:r>
              <a:rPr lang="en-GB" sz="1800" i="1" dirty="0">
                <a:effectLst/>
                <a:latin typeface="Aptos" panose="020B0004020202020204" pitchFamily="34" charset="0"/>
                <a:ea typeface="Aptos" panose="020B0004020202020204" pitchFamily="34" charset="0"/>
                <a:cs typeface="Times New Roman" panose="02020603050405020304" pitchFamily="18" charset="0"/>
              </a:rPr>
              <a:t>Ethical issues in covert, security and surveillance research.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Leeds: Emerald Publishing.</a:t>
            </a:r>
          </a:p>
          <a:p>
            <a:pPr marL="0" indent="0">
              <a:buNone/>
            </a:pPr>
            <a:endParaRPr lang="en-US" dirty="0"/>
          </a:p>
        </p:txBody>
      </p:sp>
    </p:spTree>
    <p:extLst>
      <p:ext uri="{BB962C8B-B14F-4D97-AF65-F5344CB8AC3E}">
        <p14:creationId xmlns:p14="http://schemas.microsoft.com/office/powerpoint/2010/main" val="42340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6560E-42EF-7345-EE4C-FA61DA6643D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F923746-E31C-E104-350B-5008958D6986}"/>
              </a:ext>
            </a:extLst>
          </p:cNvPr>
          <p:cNvSpPr>
            <a:spLocks noGrp="1"/>
          </p:cNvSpPr>
          <p:nvPr>
            <p:ph idx="1"/>
          </p:nvPr>
        </p:nvSpPr>
        <p:spPr/>
        <p:txBody>
          <a:bodyPr>
            <a:normAutofit fontScale="92500" lnSpcReduction="20000"/>
          </a:bodyPr>
          <a:lstStyle/>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James, A., (2016) </a:t>
            </a:r>
            <a:r>
              <a:rPr lang="en-GB" sz="1800" i="1" dirty="0">
                <a:effectLst/>
                <a:latin typeface="Aptos" panose="020B0004020202020204" pitchFamily="34" charset="0"/>
                <a:ea typeface="Aptos" panose="020B0004020202020204" pitchFamily="34" charset="0"/>
                <a:cs typeface="Times New Roman" panose="02020603050405020304" pitchFamily="18" charset="0"/>
              </a:rPr>
              <a:t>Understanding police intelligence work.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Bristol: Policy Press.</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Macnish</a:t>
            </a:r>
            <a:r>
              <a:rPr lang="en-GB" sz="1800" dirty="0">
                <a:effectLst/>
                <a:latin typeface="Aptos" panose="020B0004020202020204" pitchFamily="34" charset="0"/>
                <a:ea typeface="Aptos" panose="020B0004020202020204" pitchFamily="34" charset="0"/>
                <a:cs typeface="Times New Roman" panose="02020603050405020304" pitchFamily="18" charset="0"/>
              </a:rPr>
              <a:t> , K. &amp; </a:t>
            </a:r>
            <a:r>
              <a:rPr lang="en-GB" sz="1800" dirty="0" err="1">
                <a:effectLst/>
                <a:latin typeface="Aptos" panose="020B0004020202020204" pitchFamily="34" charset="0"/>
                <a:ea typeface="Aptos" panose="020B0004020202020204" pitchFamily="34" charset="0"/>
                <a:cs typeface="Times New Roman" panose="02020603050405020304" pitchFamily="18" charset="0"/>
              </a:rPr>
              <a:t>Henschke</a:t>
            </a:r>
            <a:r>
              <a:rPr lang="en-GB" sz="1800" dirty="0">
                <a:effectLst/>
                <a:latin typeface="Aptos" panose="020B0004020202020204" pitchFamily="34" charset="0"/>
                <a:ea typeface="Aptos" panose="020B0004020202020204" pitchFamily="34" charset="0"/>
                <a:cs typeface="Times New Roman" panose="02020603050405020304" pitchFamily="18" charset="0"/>
              </a:rPr>
              <a:t>, A.,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Ethics of Surveillance in Times of Emergency.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2023: Oxford University Press.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The Home Office,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Regulation of Investigatory Powers Act 2000 (RIPA). </a:t>
            </a:r>
            <a:r>
              <a:rPr lang="en-GB" sz="1800" dirty="0">
                <a:effectLst/>
                <a:latin typeface="Aptos" panose="020B0004020202020204" pitchFamily="34" charset="0"/>
                <a:ea typeface="Aptos" panose="020B0004020202020204" pitchFamily="34" charset="0"/>
                <a:cs typeface="Times New Roman" panose="02020603050405020304" pitchFamily="18" charset="0"/>
              </a:rPr>
              <a:t>[Online] Available at:  </a:t>
            </a:r>
            <a:r>
              <a:rPr lang="en-GB" sz="1800" u="sng" dirty="0">
                <a:effectLst/>
                <a:latin typeface="Aptos" panose="020B0004020202020204" pitchFamily="34" charset="0"/>
                <a:ea typeface="Aptos" panose="020B0004020202020204" pitchFamily="34" charset="0"/>
                <a:cs typeface="Times New Roman" panose="02020603050405020304" pitchFamily="18" charset="0"/>
              </a:rPr>
              <a:t>https://</a:t>
            </a:r>
            <a:r>
              <a:rPr lang="en-GB" sz="1800" u="sng" dirty="0" err="1">
                <a:effectLst/>
                <a:latin typeface="Aptos" panose="020B0004020202020204" pitchFamily="34" charset="0"/>
                <a:ea typeface="Aptos" panose="020B0004020202020204" pitchFamily="34" charset="0"/>
                <a:cs typeface="Times New Roman" panose="02020603050405020304" pitchFamily="18" charset="0"/>
              </a:rPr>
              <a:t>www.gov.uk</a:t>
            </a:r>
            <a:r>
              <a:rPr lang="en-GB" sz="1800" u="sng" dirty="0">
                <a:effectLst/>
                <a:latin typeface="Aptos" panose="020B0004020202020204" pitchFamily="34" charset="0"/>
                <a:ea typeface="Aptos" panose="020B0004020202020204" pitchFamily="34" charset="0"/>
                <a:cs typeface="Times New Roman" panose="02020603050405020304" pitchFamily="18" charset="0"/>
              </a:rPr>
              <a:t>/government/publications/regulation-of-investigatory-powers-act-2000-ripa/regulation-of-investigatory-powers-act-2000-ripa</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[Accessed 17 December 2024].</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Véliz</a:t>
            </a:r>
            <a:r>
              <a:rPr lang="en-GB" sz="1800" dirty="0">
                <a:effectLst/>
                <a:latin typeface="Aptos" panose="020B0004020202020204" pitchFamily="34" charset="0"/>
                <a:ea typeface="Aptos" panose="020B0004020202020204" pitchFamily="34" charset="0"/>
                <a:cs typeface="Times New Roman" panose="02020603050405020304" pitchFamily="18" charset="0"/>
              </a:rPr>
              <a:t>, C.,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ethics of privacy and surveillance.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Oxford: Oxford University Press.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Viola, L. &amp; </a:t>
            </a:r>
            <a:r>
              <a:rPr lang="en-GB" sz="1800" dirty="0" err="1">
                <a:effectLst/>
                <a:latin typeface="Aptos" panose="020B0004020202020204" pitchFamily="34" charset="0"/>
                <a:ea typeface="Aptos" panose="020B0004020202020204" pitchFamily="34" charset="0"/>
                <a:cs typeface="Times New Roman" panose="02020603050405020304" pitchFamily="18" charset="0"/>
              </a:rPr>
              <a:t>Laidler</a:t>
            </a:r>
            <a:r>
              <a:rPr lang="en-GB" sz="1800" dirty="0">
                <a:effectLst/>
                <a:latin typeface="Aptos" panose="020B0004020202020204" pitchFamily="34" charset="0"/>
                <a:ea typeface="Aptos" panose="020B0004020202020204" pitchFamily="34" charset="0"/>
                <a:cs typeface="Times New Roman" panose="02020603050405020304" pitchFamily="18" charset="0"/>
              </a:rPr>
              <a:t>, P., (2022) </a:t>
            </a:r>
            <a:r>
              <a:rPr lang="en-GB" sz="1800" i="1" dirty="0">
                <a:effectLst/>
                <a:latin typeface="Aptos" panose="020B0004020202020204" pitchFamily="34" charset="0"/>
                <a:ea typeface="Aptos" panose="020B0004020202020204" pitchFamily="34" charset="0"/>
                <a:cs typeface="Times New Roman" panose="02020603050405020304" pitchFamily="18" charset="0"/>
              </a:rPr>
              <a:t>Trust and Transparency in an Age of Surveillance.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Oxfordshire: Taylor &amp; Francis.</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Zappe</a:t>
            </a:r>
            <a:r>
              <a:rPr lang="en-GB" sz="1800" dirty="0">
                <a:effectLst/>
                <a:latin typeface="Aptos" panose="020B0004020202020204" pitchFamily="34" charset="0"/>
                <a:ea typeface="Aptos" panose="020B0004020202020204" pitchFamily="34" charset="0"/>
                <a:cs typeface="Times New Roman" panose="02020603050405020304" pitchFamily="18" charset="0"/>
              </a:rPr>
              <a:t>, F. &amp; Gross, A., (2020) </a:t>
            </a:r>
            <a:r>
              <a:rPr lang="en-GB" sz="1800" i="1" dirty="0">
                <a:effectLst/>
                <a:latin typeface="Aptos" panose="020B0004020202020204" pitchFamily="34" charset="0"/>
                <a:ea typeface="Aptos" panose="020B0004020202020204" pitchFamily="34" charset="0"/>
                <a:cs typeface="Times New Roman" panose="02020603050405020304" pitchFamily="18" charset="0"/>
              </a:rPr>
              <a:t>Surveillance/society/culture. </a:t>
            </a:r>
            <a:r>
              <a:rPr lang="en-GB" sz="1800" dirty="0">
                <a:effectLst/>
                <a:latin typeface="Aptos" panose="020B0004020202020204" pitchFamily="34" charset="0"/>
                <a:ea typeface="Aptos" panose="020B0004020202020204" pitchFamily="34" charset="0"/>
                <a:cs typeface="Times New Roman" panose="02020603050405020304" pitchFamily="18" charset="0"/>
              </a:rPr>
              <a:t>1st Edition ed. Oxford: Peter Lang International Academic Publishing Group.</a:t>
            </a:r>
          </a:p>
          <a:p>
            <a:pPr marL="0" indent="0">
              <a:buNone/>
            </a:pPr>
            <a:endParaRPr lang="en-US" dirty="0"/>
          </a:p>
        </p:txBody>
      </p:sp>
    </p:spTree>
    <p:extLst>
      <p:ext uri="{BB962C8B-B14F-4D97-AF65-F5344CB8AC3E}">
        <p14:creationId xmlns:p14="http://schemas.microsoft.com/office/powerpoint/2010/main" val="242882011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docProps/app.xml><?xml version="1.0" encoding="utf-8"?>
<Properties xmlns="http://schemas.openxmlformats.org/officeDocument/2006/extended-properties" xmlns:vt="http://schemas.openxmlformats.org/officeDocument/2006/docPropsVTypes">
  <Template>{416F57D0-674C-2F47-82AF-97241FEB74F6}tf16401369</Template>
  <TotalTime>2964</TotalTime>
  <Words>1493</Words>
  <Application>Microsoft Macintosh PowerPoint</Application>
  <PresentationFormat>Widescreen</PresentationFormat>
  <Paragraphs>88</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 Light</vt:lpstr>
      <vt:lpstr>Google Sans</vt:lpstr>
      <vt:lpstr>Rockwell</vt:lpstr>
      <vt:lpstr>Wingdings</vt:lpstr>
      <vt:lpstr>Atlas</vt:lpstr>
      <vt:lpstr> What are the ethical implications of surveillance in counter-terrorism efforts?   </vt:lpstr>
      <vt:lpstr>Aims and objectives.</vt:lpstr>
      <vt:lpstr>What is surveillance?</vt:lpstr>
      <vt:lpstr>What is surveillance?</vt:lpstr>
      <vt:lpstr>PowerPoint Presentation</vt:lpstr>
      <vt:lpstr>Regulation of Investigatory Powers Act 200. </vt:lpstr>
      <vt:lpstr>Advantages</vt:lpstr>
      <vt:lpstr>Disadvantages.</vt:lpstr>
      <vt:lpstr>Disadvantages.</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vvvvvv</dc:title>
  <dc:creator>Cerys Bowen (2203320)</dc:creator>
  <cp:lastModifiedBy>Cerys Bowen (2203320)</cp:lastModifiedBy>
  <cp:revision>9</cp:revision>
  <dcterms:created xsi:type="dcterms:W3CDTF">2024-12-07T15:37:16Z</dcterms:created>
  <dcterms:modified xsi:type="dcterms:W3CDTF">2025-01-20T21:52:23Z</dcterms:modified>
</cp:coreProperties>
</file>