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4630400" cy="8229600"/>
  <p:notesSz cx="8229600" cy="14630400"/>
  <p:embeddedFontLst>
    <p:embeddedFont>
      <p:font typeface="Bricolage Grotesque Semi Bold" panose="020B0604020202020204" charset="0"/>
      <p:regular r:id="rId18"/>
    </p:embeddedFont>
    <p:embeddedFont>
      <p:font typeface="Inter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47" d="100"/>
          <a:sy n="47" d="100"/>
        </p:scale>
        <p:origin x="103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55647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urth.com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restaurant.opentable.com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986558"/>
            <a:ext cx="7556421" cy="31003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Leadership and Operational Development in Restaurant Management: A Reflective Review of My Placement Experience</a:t>
            </a:r>
            <a:endParaRPr lang="en-US" sz="3900" dirty="0"/>
          </a:p>
        </p:txBody>
      </p:sp>
      <p:sp>
        <p:nvSpPr>
          <p:cNvPr id="4" name="Text 1"/>
          <p:cNvSpPr/>
          <p:nvPr/>
        </p:nvSpPr>
        <p:spPr>
          <a:xfrm>
            <a:off x="793790" y="5384602"/>
            <a:ext cx="75564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Dumitru Cojocariu (1920263)</a:t>
            </a:r>
            <a:endParaRPr lang="en-US" sz="1550" dirty="0"/>
          </a:p>
        </p:txBody>
      </p:sp>
      <p:sp>
        <p:nvSpPr>
          <p:cNvPr id="5" name="Text 2"/>
          <p:cNvSpPr/>
          <p:nvPr/>
        </p:nvSpPr>
        <p:spPr>
          <a:xfrm>
            <a:off x="793790" y="5925383"/>
            <a:ext cx="75564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Module: Developing Restaurant Management</a:t>
            </a:r>
            <a:endParaRPr lang="en-US" sz="15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823680"/>
            <a:ext cx="5455087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Presentation Overview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2840593"/>
            <a:ext cx="130428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This presentation reflects on my placement experience at Llwyn Country House, examining how I developed essential skills in restaurant management through practical application and theoretical frameworks.</a:t>
            </a:r>
            <a:endParaRPr lang="en-US" sz="155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3973711"/>
            <a:ext cx="4215289" cy="91440"/>
          </a:xfrm>
          <a:prstGeom prst="rect">
            <a:avLst/>
          </a:prstGeom>
        </p:spPr>
      </p:pic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3778" y="3698915"/>
            <a:ext cx="595313" cy="595313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2782372" y="3847743"/>
            <a:ext cx="238125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000000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1</a:t>
            </a:r>
            <a:endParaRPr lang="en-US" sz="1850" dirty="0"/>
          </a:p>
        </p:txBody>
      </p:sp>
      <p:sp>
        <p:nvSpPr>
          <p:cNvPr id="7" name="Text 3"/>
          <p:cNvSpPr/>
          <p:nvPr/>
        </p:nvSpPr>
        <p:spPr>
          <a:xfrm>
            <a:off x="1015008" y="4492704"/>
            <a:ext cx="3772853" cy="6203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Communication &amp; Team Leadership</a:t>
            </a:r>
            <a:endParaRPr lang="en-US" sz="1950" dirty="0"/>
          </a:p>
        </p:txBody>
      </p:sp>
      <p:sp>
        <p:nvSpPr>
          <p:cNvPr id="8" name="Text 4"/>
          <p:cNvSpPr/>
          <p:nvPr/>
        </p:nvSpPr>
        <p:spPr>
          <a:xfrm>
            <a:off x="1015008" y="5232083"/>
            <a:ext cx="3772853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Developing effective team coordination, briefing strategies and leadership approaches.</a:t>
            </a:r>
            <a:endParaRPr lang="en-US" sz="15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7437" y="3973711"/>
            <a:ext cx="4215408" cy="91440"/>
          </a:xfrm>
          <a:prstGeom prst="rect">
            <a:avLst/>
          </a:prstGeom>
        </p:spPr>
      </p:pic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7425" y="3698915"/>
            <a:ext cx="595313" cy="595313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7196018" y="3847743"/>
            <a:ext cx="238125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000000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2</a:t>
            </a:r>
            <a:endParaRPr lang="en-US" sz="1850" dirty="0"/>
          </a:p>
        </p:txBody>
      </p:sp>
      <p:sp>
        <p:nvSpPr>
          <p:cNvPr id="12" name="Text 6"/>
          <p:cNvSpPr/>
          <p:nvPr/>
        </p:nvSpPr>
        <p:spPr>
          <a:xfrm>
            <a:off x="5428655" y="4492704"/>
            <a:ext cx="3300532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Troubleshooting &amp; Initiative</a:t>
            </a:r>
            <a:endParaRPr lang="en-US" sz="1950" dirty="0"/>
          </a:p>
        </p:txBody>
      </p:sp>
      <p:sp>
        <p:nvSpPr>
          <p:cNvPr id="13" name="Text 7"/>
          <p:cNvSpPr/>
          <p:nvPr/>
        </p:nvSpPr>
        <p:spPr>
          <a:xfrm>
            <a:off x="5428655" y="4921925"/>
            <a:ext cx="3772972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Responding to operational challenges and guest complaints with creative problem-solving.</a:t>
            </a:r>
            <a:endParaRPr lang="en-US" sz="1550" dirty="0"/>
          </a:p>
        </p:txBody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21203" y="3973711"/>
            <a:ext cx="4215289" cy="91440"/>
          </a:xfrm>
          <a:prstGeom prst="rect">
            <a:avLst/>
          </a:prstGeom>
        </p:spPr>
      </p:pic>
      <p:pic>
        <p:nvPicPr>
          <p:cNvPr id="15" name="Image 5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31191" y="3698915"/>
            <a:ext cx="595313" cy="595313"/>
          </a:xfrm>
          <a:prstGeom prst="rect">
            <a:avLst/>
          </a:prstGeom>
        </p:spPr>
      </p:pic>
      <p:sp>
        <p:nvSpPr>
          <p:cNvPr id="16" name="Text 8"/>
          <p:cNvSpPr/>
          <p:nvPr/>
        </p:nvSpPr>
        <p:spPr>
          <a:xfrm>
            <a:off x="11609784" y="3847743"/>
            <a:ext cx="238125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50" dirty="0">
                <a:solidFill>
                  <a:srgbClr val="000000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3</a:t>
            </a:r>
            <a:endParaRPr lang="en-US" sz="1850" dirty="0"/>
          </a:p>
        </p:txBody>
      </p:sp>
      <p:sp>
        <p:nvSpPr>
          <p:cNvPr id="17" name="Text 9"/>
          <p:cNvSpPr/>
          <p:nvPr/>
        </p:nvSpPr>
        <p:spPr>
          <a:xfrm>
            <a:off x="9842421" y="4492704"/>
            <a:ext cx="3772853" cy="6203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Operational Systems &amp; Data Insights</a:t>
            </a:r>
            <a:endParaRPr lang="en-US" sz="1950" dirty="0"/>
          </a:p>
        </p:txBody>
      </p:sp>
      <p:sp>
        <p:nvSpPr>
          <p:cNvPr id="18" name="Text 10"/>
          <p:cNvSpPr/>
          <p:nvPr/>
        </p:nvSpPr>
        <p:spPr>
          <a:xfrm>
            <a:off x="9842421" y="5232083"/>
            <a:ext cx="3772853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Utilising booking, stock and sales systems to enhance service performance and business outcomes.</a:t>
            </a:r>
            <a:endParaRPr lang="en-US" sz="15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3761" y="387548"/>
            <a:ext cx="6842879" cy="4405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450"/>
              </a:lnSpc>
              <a:buNone/>
            </a:pPr>
            <a:r>
              <a:rPr lang="en-US" sz="27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Coordinating Daily Breakfast Operations</a:t>
            </a:r>
            <a:endParaRPr lang="en-US" sz="2750" dirty="0"/>
          </a:p>
        </p:txBody>
      </p:sp>
      <p:sp>
        <p:nvSpPr>
          <p:cNvPr id="3" name="Text 1"/>
          <p:cNvSpPr/>
          <p:nvPr/>
        </p:nvSpPr>
        <p:spPr>
          <a:xfrm>
            <a:off x="563761" y="1180267"/>
            <a:ext cx="1761887" cy="2202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The Challenge</a:t>
            </a:r>
            <a:endParaRPr lang="en-US" sz="1350" dirty="0"/>
          </a:p>
        </p:txBody>
      </p:sp>
      <p:sp>
        <p:nvSpPr>
          <p:cNvPr id="4" name="Text 2"/>
          <p:cNvSpPr/>
          <p:nvPr/>
        </p:nvSpPr>
        <p:spPr>
          <a:xfrm>
            <a:off x="563761" y="1541383"/>
            <a:ext cx="6579513" cy="2255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1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Managing high-volume breakfast service whilst maintaining quality and guest satisfaction.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563761" y="1907738"/>
            <a:ext cx="1761887" cy="2202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My Approach</a:t>
            </a:r>
            <a:endParaRPr lang="en-US" sz="1350" dirty="0"/>
          </a:p>
        </p:txBody>
      </p:sp>
      <p:sp>
        <p:nvSpPr>
          <p:cNvPr id="6" name="Text 4"/>
          <p:cNvSpPr/>
          <p:nvPr/>
        </p:nvSpPr>
        <p:spPr>
          <a:xfrm>
            <a:off x="563761" y="2268855"/>
            <a:ext cx="6579513" cy="2255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1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Developed strategic shift rotas based on occupancy forecasts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563761" y="2543651"/>
            <a:ext cx="6579513" cy="2255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1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Implemented comprehensive pre-service briefings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563761" y="2818448"/>
            <a:ext cx="6579513" cy="2255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1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Established clear FOH-BOH communication channels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563761" y="3093244"/>
            <a:ext cx="6579513" cy="2255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1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Anticipated dietary requirements in advance</a:t>
            </a:r>
            <a:endParaRPr lang="en-US" sz="1100" dirty="0"/>
          </a:p>
        </p:txBody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4746" y="1197888"/>
            <a:ext cx="6579513" cy="6579513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7494746" y="7935873"/>
            <a:ext cx="1912382" cy="2202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Measurable Outcomes</a:t>
            </a:r>
            <a:endParaRPr lang="en-US" sz="1350" dirty="0"/>
          </a:p>
        </p:txBody>
      </p:sp>
      <p:sp>
        <p:nvSpPr>
          <p:cNvPr id="12" name="Text 9"/>
          <p:cNvSpPr/>
          <p:nvPr/>
        </p:nvSpPr>
        <p:spPr>
          <a:xfrm>
            <a:off x="7494746" y="8296989"/>
            <a:ext cx="6579513" cy="2255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1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Service speed improved by 15%</a:t>
            </a:r>
            <a:endParaRPr lang="en-US" sz="1100" dirty="0"/>
          </a:p>
        </p:txBody>
      </p:sp>
      <p:sp>
        <p:nvSpPr>
          <p:cNvPr id="13" name="Text 10"/>
          <p:cNvSpPr/>
          <p:nvPr/>
        </p:nvSpPr>
        <p:spPr>
          <a:xfrm>
            <a:off x="7494746" y="8571786"/>
            <a:ext cx="6579513" cy="2255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1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Positive guest feedback increased</a:t>
            </a:r>
            <a:endParaRPr lang="en-US" sz="1100" dirty="0"/>
          </a:p>
        </p:txBody>
      </p:sp>
      <p:sp>
        <p:nvSpPr>
          <p:cNvPr id="14" name="Text 11"/>
          <p:cNvSpPr/>
          <p:nvPr/>
        </p:nvSpPr>
        <p:spPr>
          <a:xfrm>
            <a:off x="7494746" y="8846582"/>
            <a:ext cx="6579513" cy="2255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1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Reduced food wastage from special orders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60484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3721298"/>
            <a:ext cx="10715625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Implementing Team Briefings and Handovers</a:t>
            </a:r>
            <a:endParaRPr lang="en-US" sz="3900" dirty="0"/>
          </a:p>
        </p:txBody>
      </p:sp>
      <p:sp>
        <p:nvSpPr>
          <p:cNvPr id="4" name="Shape 1"/>
          <p:cNvSpPr/>
          <p:nvPr/>
        </p:nvSpPr>
        <p:spPr>
          <a:xfrm>
            <a:off x="793790" y="4639032"/>
            <a:ext cx="4215289" cy="2350056"/>
          </a:xfrm>
          <a:prstGeom prst="roundRect">
            <a:avLst>
              <a:gd name="adj" fmla="val 3547"/>
            </a:avLst>
          </a:prstGeom>
          <a:noFill/>
          <a:ln w="22860">
            <a:solidFill>
              <a:srgbClr val="F8EC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1015008" y="4860250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Briefing Structure</a:t>
            </a:r>
            <a:endParaRPr lang="en-US" sz="1950" dirty="0"/>
          </a:p>
        </p:txBody>
      </p:sp>
      <p:sp>
        <p:nvSpPr>
          <p:cNvPr id="6" name="Text 3"/>
          <p:cNvSpPr/>
          <p:nvPr/>
        </p:nvSpPr>
        <p:spPr>
          <a:xfrm>
            <a:off x="1015008" y="5289471"/>
            <a:ext cx="3772853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Daily specials and promotions</a:t>
            </a:r>
            <a:endParaRPr lang="en-US" sz="1550" dirty="0"/>
          </a:p>
        </p:txBody>
      </p:sp>
      <p:sp>
        <p:nvSpPr>
          <p:cNvPr id="7" name="Text 4"/>
          <p:cNvSpPr/>
          <p:nvPr/>
        </p:nvSpPr>
        <p:spPr>
          <a:xfrm>
            <a:off x="1015008" y="5676424"/>
            <a:ext cx="3772853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VIP guests and special requirements</a:t>
            </a:r>
            <a:endParaRPr lang="en-US" sz="1550" dirty="0"/>
          </a:p>
        </p:txBody>
      </p:sp>
      <p:sp>
        <p:nvSpPr>
          <p:cNvPr id="8" name="Text 5"/>
          <p:cNvSpPr/>
          <p:nvPr/>
        </p:nvSpPr>
        <p:spPr>
          <a:xfrm>
            <a:off x="1015008" y="6063377"/>
            <a:ext cx="3772853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Housekeeping updates</a:t>
            </a:r>
            <a:endParaRPr lang="en-US" sz="1550" dirty="0"/>
          </a:p>
        </p:txBody>
      </p:sp>
      <p:sp>
        <p:nvSpPr>
          <p:cNvPr id="9" name="Text 6"/>
          <p:cNvSpPr/>
          <p:nvPr/>
        </p:nvSpPr>
        <p:spPr>
          <a:xfrm>
            <a:off x="1015008" y="6450330"/>
            <a:ext cx="3772853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Service priorities and focus areas</a:t>
            </a:r>
            <a:endParaRPr lang="en-US" sz="1550" dirty="0"/>
          </a:p>
        </p:txBody>
      </p:sp>
      <p:sp>
        <p:nvSpPr>
          <p:cNvPr id="10" name="Shape 7"/>
          <p:cNvSpPr/>
          <p:nvPr/>
        </p:nvSpPr>
        <p:spPr>
          <a:xfrm>
            <a:off x="5207437" y="4639032"/>
            <a:ext cx="4215408" cy="2350056"/>
          </a:xfrm>
          <a:prstGeom prst="roundRect">
            <a:avLst>
              <a:gd name="adj" fmla="val 3547"/>
            </a:avLst>
          </a:prstGeom>
          <a:noFill/>
          <a:ln w="22860">
            <a:solidFill>
              <a:srgbClr val="F8EC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5428655" y="4860250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Handover Protocol</a:t>
            </a:r>
            <a:endParaRPr lang="en-US" sz="1950" dirty="0"/>
          </a:p>
        </p:txBody>
      </p:sp>
      <p:sp>
        <p:nvSpPr>
          <p:cNvPr id="12" name="Text 9"/>
          <p:cNvSpPr/>
          <p:nvPr/>
        </p:nvSpPr>
        <p:spPr>
          <a:xfrm>
            <a:off x="5428655" y="5289471"/>
            <a:ext cx="3772972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Table status documentation</a:t>
            </a:r>
            <a:endParaRPr lang="en-US" sz="1550" dirty="0"/>
          </a:p>
        </p:txBody>
      </p:sp>
      <p:sp>
        <p:nvSpPr>
          <p:cNvPr id="13" name="Text 10"/>
          <p:cNvSpPr/>
          <p:nvPr/>
        </p:nvSpPr>
        <p:spPr>
          <a:xfrm>
            <a:off x="5428655" y="5676424"/>
            <a:ext cx="3772972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Pending orders tracking</a:t>
            </a:r>
            <a:endParaRPr lang="en-US" sz="1550" dirty="0"/>
          </a:p>
        </p:txBody>
      </p:sp>
      <p:sp>
        <p:nvSpPr>
          <p:cNvPr id="14" name="Text 11"/>
          <p:cNvSpPr/>
          <p:nvPr/>
        </p:nvSpPr>
        <p:spPr>
          <a:xfrm>
            <a:off x="5428655" y="6063377"/>
            <a:ext cx="3772972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Special arrangements notation</a:t>
            </a:r>
            <a:endParaRPr lang="en-US" sz="1550" dirty="0"/>
          </a:p>
        </p:txBody>
      </p:sp>
      <p:sp>
        <p:nvSpPr>
          <p:cNvPr id="15" name="Text 12"/>
          <p:cNvSpPr/>
          <p:nvPr/>
        </p:nvSpPr>
        <p:spPr>
          <a:xfrm>
            <a:off x="5428655" y="6450330"/>
            <a:ext cx="3772972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Stock level updates</a:t>
            </a:r>
            <a:endParaRPr lang="en-US" sz="1550" dirty="0"/>
          </a:p>
        </p:txBody>
      </p:sp>
      <p:sp>
        <p:nvSpPr>
          <p:cNvPr id="16" name="Shape 13"/>
          <p:cNvSpPr/>
          <p:nvPr/>
        </p:nvSpPr>
        <p:spPr>
          <a:xfrm>
            <a:off x="9621203" y="4639032"/>
            <a:ext cx="4215289" cy="2350056"/>
          </a:xfrm>
          <a:prstGeom prst="roundRect">
            <a:avLst>
              <a:gd name="adj" fmla="val 3547"/>
            </a:avLst>
          </a:prstGeom>
          <a:noFill/>
          <a:ln w="22860">
            <a:solidFill>
              <a:srgbClr val="F8EC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9842421" y="4860250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Observed Benefits</a:t>
            </a:r>
            <a:endParaRPr lang="en-US" sz="1950" dirty="0"/>
          </a:p>
        </p:txBody>
      </p:sp>
      <p:sp>
        <p:nvSpPr>
          <p:cNvPr id="18" name="Text 15"/>
          <p:cNvSpPr/>
          <p:nvPr/>
        </p:nvSpPr>
        <p:spPr>
          <a:xfrm>
            <a:off x="9842421" y="5289471"/>
            <a:ext cx="3772853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Enhanced team alignment</a:t>
            </a:r>
            <a:endParaRPr lang="en-US" sz="1550" dirty="0"/>
          </a:p>
        </p:txBody>
      </p:sp>
      <p:sp>
        <p:nvSpPr>
          <p:cNvPr id="19" name="Text 16"/>
          <p:cNvSpPr/>
          <p:nvPr/>
        </p:nvSpPr>
        <p:spPr>
          <a:xfrm>
            <a:off x="9842421" y="5676424"/>
            <a:ext cx="3772853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Improved operational clarity</a:t>
            </a:r>
            <a:endParaRPr lang="en-US" sz="1550" dirty="0"/>
          </a:p>
        </p:txBody>
      </p:sp>
      <p:sp>
        <p:nvSpPr>
          <p:cNvPr id="20" name="Text 17"/>
          <p:cNvSpPr/>
          <p:nvPr/>
        </p:nvSpPr>
        <p:spPr>
          <a:xfrm>
            <a:off x="9842421" y="6063377"/>
            <a:ext cx="3772853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Increased staff morale</a:t>
            </a:r>
            <a:endParaRPr lang="en-US" sz="1550" dirty="0"/>
          </a:p>
        </p:txBody>
      </p:sp>
      <p:sp>
        <p:nvSpPr>
          <p:cNvPr id="21" name="Text 18"/>
          <p:cNvSpPr/>
          <p:nvPr/>
        </p:nvSpPr>
        <p:spPr>
          <a:xfrm>
            <a:off x="9842421" y="6450330"/>
            <a:ext cx="3772853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More consistent guest experience</a:t>
            </a:r>
            <a:endParaRPr lang="en-US" sz="15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41246" y="303252"/>
            <a:ext cx="5416034" cy="3446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Reflective Evaluation of Leadership Style</a:t>
            </a:r>
            <a:endParaRPr lang="en-US" sz="2150" dirty="0"/>
          </a:p>
        </p:txBody>
      </p:sp>
      <p:sp>
        <p:nvSpPr>
          <p:cNvPr id="3" name="Text 1"/>
          <p:cNvSpPr/>
          <p:nvPr/>
        </p:nvSpPr>
        <p:spPr>
          <a:xfrm>
            <a:off x="441246" y="923568"/>
            <a:ext cx="1660088" cy="1722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My Leadership Approach</a:t>
            </a:r>
            <a:endParaRPr lang="en-US" sz="1050" dirty="0"/>
          </a:p>
        </p:txBody>
      </p:sp>
      <p:sp>
        <p:nvSpPr>
          <p:cNvPr id="4" name="Text 2"/>
          <p:cNvSpPr/>
          <p:nvPr/>
        </p:nvSpPr>
        <p:spPr>
          <a:xfrm>
            <a:off x="441246" y="1206103"/>
            <a:ext cx="6739414" cy="1765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8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Through critical self-reflection, I identified my natural inclination towards a participative leadership style, characterised by:</a:t>
            </a:r>
            <a:endParaRPr lang="en-US" sz="850" dirty="0"/>
          </a:p>
        </p:txBody>
      </p:sp>
      <p:sp>
        <p:nvSpPr>
          <p:cNvPr id="5" name="Text 3"/>
          <p:cNvSpPr/>
          <p:nvPr/>
        </p:nvSpPr>
        <p:spPr>
          <a:xfrm>
            <a:off x="441246" y="1481852"/>
            <a:ext cx="6739414" cy="1765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350"/>
              </a:lnSpc>
              <a:buSzPct val="100000"/>
              <a:buChar char="•"/>
            </a:pPr>
            <a:r>
              <a:rPr lang="en-US" sz="8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Collaborative decision-making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441246" y="1696998"/>
            <a:ext cx="6739414" cy="1765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350"/>
              </a:lnSpc>
              <a:buSzPct val="100000"/>
              <a:buChar char="•"/>
            </a:pPr>
            <a:r>
              <a:rPr lang="en-US" sz="8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Active team member input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441246" y="1912144"/>
            <a:ext cx="6739414" cy="1765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350"/>
              </a:lnSpc>
              <a:buSzPct val="100000"/>
              <a:buChar char="•"/>
            </a:pPr>
            <a:r>
              <a:rPr lang="en-US" sz="8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Shared responsibility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441246" y="2127290"/>
            <a:ext cx="6739414" cy="1765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350"/>
              </a:lnSpc>
              <a:buSzPct val="100000"/>
              <a:buChar char="•"/>
            </a:pPr>
            <a:r>
              <a:rPr lang="en-US" sz="8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Supportive guidance rather than directive control</a:t>
            </a:r>
            <a:endParaRPr lang="en-US" sz="850" dirty="0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7361" y="937379"/>
            <a:ext cx="6739414" cy="6739414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7457361" y="7800856"/>
            <a:ext cx="2359104" cy="1722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Application of Kolb's Learning Cycle</a:t>
            </a:r>
            <a:endParaRPr lang="en-US" sz="1050" dirty="0"/>
          </a:p>
        </p:txBody>
      </p:sp>
      <p:sp>
        <p:nvSpPr>
          <p:cNvPr id="11" name="Text 8"/>
          <p:cNvSpPr/>
          <p:nvPr/>
        </p:nvSpPr>
        <p:spPr>
          <a:xfrm>
            <a:off x="7457361" y="8083391"/>
            <a:ext cx="6739414" cy="1765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8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My development followed Kolb's experiential learning model:</a:t>
            </a:r>
            <a:endParaRPr lang="en-US" sz="850" dirty="0"/>
          </a:p>
        </p:txBody>
      </p:sp>
      <p:sp>
        <p:nvSpPr>
          <p:cNvPr id="12" name="Text 9"/>
          <p:cNvSpPr/>
          <p:nvPr/>
        </p:nvSpPr>
        <p:spPr>
          <a:xfrm>
            <a:off x="7457361" y="8359140"/>
            <a:ext cx="6739414" cy="1765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350"/>
              </a:lnSpc>
              <a:buSzPct val="100000"/>
              <a:buFont typeface="+mj-lt"/>
              <a:buAutoNum type="arabicPeriod"/>
            </a:pPr>
            <a:r>
              <a:rPr lang="en-US" sz="8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Concrete experience (leading service)</a:t>
            </a:r>
            <a:endParaRPr lang="en-US" sz="850" dirty="0"/>
          </a:p>
        </p:txBody>
      </p:sp>
      <p:sp>
        <p:nvSpPr>
          <p:cNvPr id="13" name="Text 10"/>
          <p:cNvSpPr/>
          <p:nvPr/>
        </p:nvSpPr>
        <p:spPr>
          <a:xfrm>
            <a:off x="7457361" y="8574286"/>
            <a:ext cx="6739414" cy="1765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350"/>
              </a:lnSpc>
              <a:buSzPct val="100000"/>
              <a:buFont typeface="+mj-lt"/>
              <a:buAutoNum type="arabicPeriod" startAt="2"/>
            </a:pPr>
            <a:r>
              <a:rPr lang="en-US" sz="8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Reflective observation (evaluating outcomes)</a:t>
            </a:r>
            <a:endParaRPr lang="en-US" sz="850" dirty="0"/>
          </a:p>
        </p:txBody>
      </p:sp>
      <p:sp>
        <p:nvSpPr>
          <p:cNvPr id="14" name="Text 11"/>
          <p:cNvSpPr/>
          <p:nvPr/>
        </p:nvSpPr>
        <p:spPr>
          <a:xfrm>
            <a:off x="7457361" y="8789432"/>
            <a:ext cx="6739414" cy="1765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350"/>
              </a:lnSpc>
              <a:buSzPct val="100000"/>
              <a:buFont typeface="+mj-lt"/>
              <a:buAutoNum type="arabicPeriod" startAt="3"/>
            </a:pPr>
            <a:r>
              <a:rPr lang="en-US" sz="8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Abstract conceptualisation (linking to theory)</a:t>
            </a:r>
            <a:endParaRPr lang="en-US" sz="850" dirty="0"/>
          </a:p>
        </p:txBody>
      </p:sp>
      <p:sp>
        <p:nvSpPr>
          <p:cNvPr id="15" name="Text 12"/>
          <p:cNvSpPr/>
          <p:nvPr/>
        </p:nvSpPr>
        <p:spPr>
          <a:xfrm>
            <a:off x="7457361" y="9004578"/>
            <a:ext cx="6739414" cy="1765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350"/>
              </a:lnSpc>
              <a:buSzPct val="100000"/>
              <a:buFont typeface="+mj-lt"/>
              <a:buAutoNum type="arabicPeriod" startAt="4"/>
            </a:pPr>
            <a:r>
              <a:rPr lang="en-US" sz="8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Active experimentation (trying new approaches)</a:t>
            </a:r>
            <a:endParaRPr lang="en-US" sz="850" dirty="0"/>
          </a:p>
        </p:txBody>
      </p:sp>
      <p:sp>
        <p:nvSpPr>
          <p:cNvPr id="16" name="Text 13"/>
          <p:cNvSpPr/>
          <p:nvPr/>
        </p:nvSpPr>
        <p:spPr>
          <a:xfrm>
            <a:off x="441246" y="9385102"/>
            <a:ext cx="1378863" cy="1722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Development Areas</a:t>
            </a:r>
            <a:endParaRPr lang="en-US" sz="1050" dirty="0"/>
          </a:p>
        </p:txBody>
      </p:sp>
      <p:sp>
        <p:nvSpPr>
          <p:cNvPr id="17" name="Text 14"/>
          <p:cNvSpPr/>
          <p:nvPr/>
        </p:nvSpPr>
        <p:spPr>
          <a:xfrm>
            <a:off x="441246" y="9722763"/>
            <a:ext cx="13747909" cy="1765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8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While I demonstrated strengths in active listening and coordination, I identified delegation as a key development area requiring further attention.</a:t>
            </a:r>
            <a:endParaRPr lang="en-US" sz="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54023" y="668298"/>
            <a:ext cx="7635954" cy="11782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600"/>
              </a:lnSpc>
              <a:buNone/>
            </a:pPr>
            <a:r>
              <a:rPr lang="en-US" sz="37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Responding to Staffing Shortages</a:t>
            </a:r>
            <a:endParaRPr lang="en-US" sz="3700" dirty="0"/>
          </a:p>
        </p:txBody>
      </p:sp>
      <p:sp>
        <p:nvSpPr>
          <p:cNvPr id="4" name="Shape 1"/>
          <p:cNvSpPr/>
          <p:nvPr/>
        </p:nvSpPr>
        <p:spPr>
          <a:xfrm>
            <a:off x="966073" y="2129314"/>
            <a:ext cx="22860" cy="5431869"/>
          </a:xfrm>
          <a:prstGeom prst="roundRect">
            <a:avLst>
              <a:gd name="adj" fmla="val 346370"/>
            </a:avLst>
          </a:prstGeom>
          <a:solidFill>
            <a:srgbClr val="F8ECD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1155263" y="2329934"/>
            <a:ext cx="565547" cy="22860"/>
          </a:xfrm>
          <a:prstGeom prst="roundRect">
            <a:avLst>
              <a:gd name="adj" fmla="val 346370"/>
            </a:avLst>
          </a:prstGeom>
          <a:solidFill>
            <a:srgbClr val="F8ECD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754023" y="2129314"/>
            <a:ext cx="424101" cy="424101"/>
          </a:xfrm>
          <a:prstGeom prst="roundRect">
            <a:avLst>
              <a:gd name="adj" fmla="val 18670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24686" y="2164675"/>
            <a:ext cx="282773" cy="3533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00"/>
              </a:lnSpc>
              <a:buNone/>
            </a:pPr>
            <a:r>
              <a:rPr lang="en-US" sz="22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1</a:t>
            </a:r>
            <a:endParaRPr lang="en-US" sz="2200" dirty="0"/>
          </a:p>
        </p:txBody>
      </p:sp>
      <p:sp>
        <p:nvSpPr>
          <p:cNvPr id="8" name="Text 5"/>
          <p:cNvSpPr/>
          <p:nvPr/>
        </p:nvSpPr>
        <p:spPr>
          <a:xfrm>
            <a:off x="1908691" y="2194084"/>
            <a:ext cx="2356485" cy="2944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The Challenge</a:t>
            </a:r>
            <a:endParaRPr lang="en-US" sz="1850" dirty="0"/>
          </a:p>
        </p:txBody>
      </p:sp>
      <p:sp>
        <p:nvSpPr>
          <p:cNvPr id="9" name="Text 6"/>
          <p:cNvSpPr/>
          <p:nvPr/>
        </p:nvSpPr>
        <p:spPr>
          <a:xfrm>
            <a:off x="1908691" y="2601635"/>
            <a:ext cx="6481286" cy="6029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Two staff members called in sick during a fully booked Friday evening service with 85% occupancy and two large party bookings.</a:t>
            </a:r>
            <a:endParaRPr lang="en-US" sz="1450" dirty="0"/>
          </a:p>
        </p:txBody>
      </p:sp>
      <p:sp>
        <p:nvSpPr>
          <p:cNvPr id="10" name="Shape 7"/>
          <p:cNvSpPr/>
          <p:nvPr/>
        </p:nvSpPr>
        <p:spPr>
          <a:xfrm>
            <a:off x="1155263" y="3782139"/>
            <a:ext cx="565547" cy="22860"/>
          </a:xfrm>
          <a:prstGeom prst="roundRect">
            <a:avLst>
              <a:gd name="adj" fmla="val 346370"/>
            </a:avLst>
          </a:prstGeom>
          <a:solidFill>
            <a:srgbClr val="F8ECD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754023" y="3581519"/>
            <a:ext cx="424101" cy="424101"/>
          </a:xfrm>
          <a:prstGeom prst="roundRect">
            <a:avLst>
              <a:gd name="adj" fmla="val 18670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824686" y="3616881"/>
            <a:ext cx="282773" cy="3533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00"/>
              </a:lnSpc>
              <a:buNone/>
            </a:pPr>
            <a:r>
              <a:rPr lang="en-US" sz="22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2</a:t>
            </a:r>
            <a:endParaRPr lang="en-US" sz="2200" dirty="0"/>
          </a:p>
        </p:txBody>
      </p:sp>
      <p:sp>
        <p:nvSpPr>
          <p:cNvPr id="13" name="Text 10"/>
          <p:cNvSpPr/>
          <p:nvPr/>
        </p:nvSpPr>
        <p:spPr>
          <a:xfrm>
            <a:off x="1908691" y="3646289"/>
            <a:ext cx="2393037" cy="2944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Immediate Response</a:t>
            </a:r>
            <a:endParaRPr lang="en-US" sz="1850" dirty="0"/>
          </a:p>
        </p:txBody>
      </p:sp>
      <p:sp>
        <p:nvSpPr>
          <p:cNvPr id="14" name="Text 11"/>
          <p:cNvSpPr/>
          <p:nvPr/>
        </p:nvSpPr>
        <p:spPr>
          <a:xfrm>
            <a:off x="1908691" y="4053840"/>
            <a:ext cx="6481286" cy="6029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Reorganised floor plan, consolidated sections, and reassigned responsibilities based on staff strengths and experience levels.</a:t>
            </a:r>
            <a:endParaRPr lang="en-US" sz="1450" dirty="0"/>
          </a:p>
        </p:txBody>
      </p:sp>
      <p:sp>
        <p:nvSpPr>
          <p:cNvPr id="15" name="Shape 12"/>
          <p:cNvSpPr/>
          <p:nvPr/>
        </p:nvSpPr>
        <p:spPr>
          <a:xfrm>
            <a:off x="1155263" y="5234345"/>
            <a:ext cx="565547" cy="22860"/>
          </a:xfrm>
          <a:prstGeom prst="roundRect">
            <a:avLst>
              <a:gd name="adj" fmla="val 346370"/>
            </a:avLst>
          </a:prstGeom>
          <a:solidFill>
            <a:srgbClr val="F8ECD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754023" y="5033724"/>
            <a:ext cx="424101" cy="424101"/>
          </a:xfrm>
          <a:prstGeom prst="roundRect">
            <a:avLst>
              <a:gd name="adj" fmla="val 18670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824686" y="5069086"/>
            <a:ext cx="282773" cy="3533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00"/>
              </a:lnSpc>
              <a:buNone/>
            </a:pPr>
            <a:r>
              <a:rPr lang="en-US" sz="22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3</a:t>
            </a:r>
            <a:endParaRPr lang="en-US" sz="2200" dirty="0"/>
          </a:p>
        </p:txBody>
      </p:sp>
      <p:sp>
        <p:nvSpPr>
          <p:cNvPr id="18" name="Text 15"/>
          <p:cNvSpPr/>
          <p:nvPr/>
        </p:nvSpPr>
        <p:spPr>
          <a:xfrm>
            <a:off x="1908691" y="5098494"/>
            <a:ext cx="2356485" cy="2944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My Contribution</a:t>
            </a:r>
            <a:endParaRPr lang="en-US" sz="1850" dirty="0"/>
          </a:p>
        </p:txBody>
      </p:sp>
      <p:sp>
        <p:nvSpPr>
          <p:cNvPr id="19" name="Text 16"/>
          <p:cNvSpPr/>
          <p:nvPr/>
        </p:nvSpPr>
        <p:spPr>
          <a:xfrm>
            <a:off x="1908691" y="5506045"/>
            <a:ext cx="6481286" cy="6029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Stepped into front-of-house operations, supporting service delivery whilst maintaining oversight of overall operations.</a:t>
            </a:r>
            <a:endParaRPr lang="en-US" sz="1450" dirty="0"/>
          </a:p>
        </p:txBody>
      </p:sp>
      <p:sp>
        <p:nvSpPr>
          <p:cNvPr id="20" name="Shape 17"/>
          <p:cNvSpPr/>
          <p:nvPr/>
        </p:nvSpPr>
        <p:spPr>
          <a:xfrm>
            <a:off x="1155263" y="6686550"/>
            <a:ext cx="565547" cy="22860"/>
          </a:xfrm>
          <a:prstGeom prst="roundRect">
            <a:avLst>
              <a:gd name="adj" fmla="val 346370"/>
            </a:avLst>
          </a:prstGeom>
          <a:solidFill>
            <a:srgbClr val="F8ECD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8"/>
          <p:cNvSpPr/>
          <p:nvPr/>
        </p:nvSpPr>
        <p:spPr>
          <a:xfrm>
            <a:off x="754023" y="6485930"/>
            <a:ext cx="424101" cy="424101"/>
          </a:xfrm>
          <a:prstGeom prst="roundRect">
            <a:avLst>
              <a:gd name="adj" fmla="val 18670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824686" y="6521291"/>
            <a:ext cx="282773" cy="3533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00"/>
              </a:lnSpc>
              <a:buNone/>
            </a:pPr>
            <a:r>
              <a:rPr lang="en-US" sz="22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4</a:t>
            </a:r>
            <a:endParaRPr lang="en-US" sz="2200" dirty="0"/>
          </a:p>
        </p:txBody>
      </p:sp>
      <p:sp>
        <p:nvSpPr>
          <p:cNvPr id="23" name="Text 20"/>
          <p:cNvSpPr/>
          <p:nvPr/>
        </p:nvSpPr>
        <p:spPr>
          <a:xfrm>
            <a:off x="1908691" y="6550700"/>
            <a:ext cx="2356485" cy="2944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Outcome</a:t>
            </a:r>
            <a:endParaRPr lang="en-US" sz="1850" dirty="0"/>
          </a:p>
        </p:txBody>
      </p:sp>
      <p:sp>
        <p:nvSpPr>
          <p:cNvPr id="24" name="Text 21"/>
          <p:cNvSpPr/>
          <p:nvPr/>
        </p:nvSpPr>
        <p:spPr>
          <a:xfrm>
            <a:off x="1908691" y="6958251"/>
            <a:ext cx="6481286" cy="6029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Service delivered seamlessly with no guest complaints and positive feedback on attentiveness despite visible staffing constraints.</a:t>
            </a:r>
            <a:endParaRPr lang="en-US" sz="14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77917" y="328493"/>
            <a:ext cx="6214348" cy="3733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3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Handling Guest Complaints with Diplomacy</a:t>
            </a:r>
            <a:endParaRPr lang="en-US" sz="2350" dirty="0"/>
          </a:p>
        </p:txBody>
      </p:sp>
      <p:sp>
        <p:nvSpPr>
          <p:cNvPr id="3" name="Text 1"/>
          <p:cNvSpPr/>
          <p:nvPr/>
        </p:nvSpPr>
        <p:spPr>
          <a:xfrm>
            <a:off x="477917" y="1000482"/>
            <a:ext cx="2373154" cy="1865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Case Study: Cold Meal Complaint</a:t>
            </a:r>
            <a:endParaRPr lang="en-US" sz="1150" dirty="0"/>
          </a:p>
        </p:txBody>
      </p:sp>
      <p:sp>
        <p:nvSpPr>
          <p:cNvPr id="4" name="Text 2"/>
          <p:cNvSpPr/>
          <p:nvPr/>
        </p:nvSpPr>
        <p:spPr>
          <a:xfrm>
            <a:off x="477917" y="1306473"/>
            <a:ext cx="6691551" cy="1912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couple celebrating their anniversary received a main course that had fallen below optimal serving temperature.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477917" y="1617107"/>
            <a:ext cx="1493520" cy="1865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My LAST Approach: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477917" y="1923098"/>
            <a:ext cx="6691551" cy="1912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90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Listen:</a:t>
            </a:r>
            <a:r>
              <a:rPr lang="en-US" sz="9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Gave full attention to understand their experience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477917" y="2156103"/>
            <a:ext cx="6691551" cy="1912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90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Apologise:</a:t>
            </a:r>
            <a:r>
              <a:rPr lang="en-US" sz="9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Offered sincere, non-defensive apology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477917" y="2389108"/>
            <a:ext cx="6691551" cy="1912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90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Solve:</a:t>
            </a:r>
            <a:r>
              <a:rPr lang="en-US" sz="9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Expedited replacement meal with chef's special attention</a:t>
            </a: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477917" y="2622113"/>
            <a:ext cx="6691551" cy="1912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900" b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Thank:</a:t>
            </a:r>
            <a:r>
              <a:rPr lang="en-US" sz="9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Expressed gratitude for their feedback</a:t>
            </a:r>
            <a:endParaRPr lang="en-US" sz="900" dirty="0"/>
          </a:p>
        </p:txBody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8553" y="1015484"/>
            <a:ext cx="6691551" cy="6691551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7468553" y="7841456"/>
            <a:ext cx="1493520" cy="1865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Follow-up Actions:</a:t>
            </a:r>
            <a:endParaRPr lang="en-US" sz="1150" dirty="0"/>
          </a:p>
        </p:txBody>
      </p:sp>
      <p:sp>
        <p:nvSpPr>
          <p:cNvPr id="12" name="Text 9"/>
          <p:cNvSpPr/>
          <p:nvPr/>
        </p:nvSpPr>
        <p:spPr>
          <a:xfrm>
            <a:off x="7468553" y="8147447"/>
            <a:ext cx="6691551" cy="1912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9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Complimentary drinks provided</a:t>
            </a:r>
            <a:endParaRPr lang="en-US" sz="900" dirty="0"/>
          </a:p>
        </p:txBody>
      </p:sp>
      <p:sp>
        <p:nvSpPr>
          <p:cNvPr id="13" name="Text 10"/>
          <p:cNvSpPr/>
          <p:nvPr/>
        </p:nvSpPr>
        <p:spPr>
          <a:xfrm>
            <a:off x="7468553" y="8380452"/>
            <a:ext cx="6691551" cy="1912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9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Personal check-in from manager</a:t>
            </a:r>
            <a:endParaRPr lang="en-US" sz="900" dirty="0"/>
          </a:p>
        </p:txBody>
      </p:sp>
      <p:sp>
        <p:nvSpPr>
          <p:cNvPr id="14" name="Text 11"/>
          <p:cNvSpPr/>
          <p:nvPr/>
        </p:nvSpPr>
        <p:spPr>
          <a:xfrm>
            <a:off x="7468553" y="8613458"/>
            <a:ext cx="6691551" cy="1912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9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Dessert service prioritised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7468553" y="8846463"/>
            <a:ext cx="6691551" cy="1912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9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Heat lamp procedure reviewed with kitchen</a:t>
            </a:r>
            <a:endParaRPr lang="en-US" sz="900" dirty="0"/>
          </a:p>
        </p:txBody>
      </p:sp>
      <p:sp>
        <p:nvSpPr>
          <p:cNvPr id="16" name="Text 13"/>
          <p:cNvSpPr/>
          <p:nvPr/>
        </p:nvSpPr>
        <p:spPr>
          <a:xfrm>
            <a:off x="7468553" y="9145191"/>
            <a:ext cx="6691551" cy="3824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guests later left a 5-star review mentioning how well their complaint was handled, demonstrating the service recovery paradox in action.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323856"/>
            <a:ext cx="10986016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Critical Analysis of Problem-Solving Approach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2254091" y="2478524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Reflection-in-action</a:t>
            </a:r>
            <a:endParaRPr lang="en-US" sz="1950" dirty="0"/>
          </a:p>
        </p:txBody>
      </p:sp>
      <p:sp>
        <p:nvSpPr>
          <p:cNvPr id="4" name="Text 2"/>
          <p:cNvSpPr/>
          <p:nvPr/>
        </p:nvSpPr>
        <p:spPr>
          <a:xfrm>
            <a:off x="793790" y="2907744"/>
            <a:ext cx="3941207" cy="1587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Applying Schön's concept of thinking critically whilst responding to situations, not just afterwards. This allowed for dynamic adjustments during service challenges.</a:t>
            </a:r>
            <a:endParaRPr lang="en-US" sz="15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2653" y="2340769"/>
            <a:ext cx="4564975" cy="4564975"/>
          </a:xfrm>
          <a:prstGeom prst="rect">
            <a:avLst/>
          </a:prstGeom>
        </p:spPr>
      </p:pic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7864" y="3130451"/>
            <a:ext cx="296942" cy="371118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9895284" y="2637234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Situational Analysis</a:t>
            </a:r>
            <a:endParaRPr lang="en-US" sz="1950" dirty="0"/>
          </a:p>
        </p:txBody>
      </p:sp>
      <p:sp>
        <p:nvSpPr>
          <p:cNvPr id="8" name="Text 4"/>
          <p:cNvSpPr/>
          <p:nvPr/>
        </p:nvSpPr>
        <p:spPr>
          <a:xfrm>
            <a:off x="9895284" y="3066455"/>
            <a:ext cx="3941326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Quickly assessing operational issues within their broader context, considering impacts on guest experience, team dynamics and restaurant reputation.</a:t>
            </a:r>
            <a:endParaRPr lang="en-US" sz="15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2653" y="2340769"/>
            <a:ext cx="4564975" cy="4564975"/>
          </a:xfrm>
          <a:prstGeom prst="rect">
            <a:avLst/>
          </a:prstGeom>
        </p:spPr>
      </p:pic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73738" y="3518952"/>
            <a:ext cx="296942" cy="371118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9895284" y="5227320"/>
            <a:ext cx="2953107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Solution Implementation</a:t>
            </a:r>
            <a:endParaRPr lang="en-US" sz="1950" dirty="0"/>
          </a:p>
        </p:txBody>
      </p:sp>
      <p:sp>
        <p:nvSpPr>
          <p:cNvPr id="12" name="Text 6"/>
          <p:cNvSpPr/>
          <p:nvPr/>
        </p:nvSpPr>
        <p:spPr>
          <a:xfrm>
            <a:off x="9895284" y="5656540"/>
            <a:ext cx="3941326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Balancing immediate fixes with consideration of long-term improvements to prevent similar issues recurring.</a:t>
            </a:r>
            <a:endParaRPr lang="en-US" sz="155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2653" y="2340769"/>
            <a:ext cx="4564975" cy="4564975"/>
          </a:xfrm>
          <a:prstGeom prst="rect">
            <a:avLst/>
          </a:prstGeom>
        </p:spPr>
      </p:pic>
      <p:pic>
        <p:nvPicPr>
          <p:cNvPr id="14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85237" y="5744825"/>
            <a:ext cx="296942" cy="371118"/>
          </a:xfrm>
          <a:prstGeom prst="rect">
            <a:avLst/>
          </a:prstGeom>
        </p:spPr>
      </p:pic>
      <p:sp>
        <p:nvSpPr>
          <p:cNvPr id="15" name="Text 7"/>
          <p:cNvSpPr/>
          <p:nvPr/>
        </p:nvSpPr>
        <p:spPr>
          <a:xfrm>
            <a:off x="2254091" y="5068610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Critical Evaluation</a:t>
            </a:r>
            <a:endParaRPr lang="en-US" sz="1950" dirty="0"/>
          </a:p>
        </p:txBody>
      </p:sp>
      <p:sp>
        <p:nvSpPr>
          <p:cNvPr id="16" name="Text 8"/>
          <p:cNvSpPr/>
          <p:nvPr/>
        </p:nvSpPr>
        <p:spPr>
          <a:xfrm>
            <a:off x="793790" y="5497830"/>
            <a:ext cx="3941207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Identified missed opportunities, particularly the lack of structured post-incident team debriefs to create collective learning moments.</a:t>
            </a:r>
            <a:endParaRPr lang="en-US" sz="1550" dirty="0"/>
          </a:p>
        </p:txBody>
      </p:sp>
      <p:pic>
        <p:nvPicPr>
          <p:cNvPr id="17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32653" y="2340769"/>
            <a:ext cx="4564975" cy="4564975"/>
          </a:xfrm>
          <a:prstGeom prst="rect">
            <a:avLst/>
          </a:prstGeom>
        </p:spPr>
      </p:pic>
      <p:pic>
        <p:nvPicPr>
          <p:cNvPr id="18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59363" y="5356324"/>
            <a:ext cx="296942" cy="371118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6972" y="369094"/>
            <a:ext cx="7425690" cy="4194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Point-of-Sale and Booking System Proficiency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36972" y="1124069"/>
            <a:ext cx="1678186" cy="2097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System Utilisation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536972" y="1468041"/>
            <a:ext cx="6614517" cy="4295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0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Developed comprehensive skills in managing both EPOS and OpenTable systems to enhance operational efficiency.</a:t>
            </a: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536972" y="2031802"/>
            <a:ext cx="1678186" cy="2097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Key Tasks Mastered: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536972" y="2375773"/>
            <a:ext cx="6614517" cy="2147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50"/>
              </a:lnSpc>
              <a:buSzPct val="100000"/>
              <a:buChar char="•"/>
            </a:pPr>
            <a:r>
              <a:rPr lang="en-US" sz="10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Complex bill splitting across payment methods</a:t>
            </a:r>
            <a:endParaRPr lang="en-US" sz="1050" dirty="0"/>
          </a:p>
        </p:txBody>
      </p:sp>
      <p:sp>
        <p:nvSpPr>
          <p:cNvPr id="7" name="Text 5"/>
          <p:cNvSpPr/>
          <p:nvPr/>
        </p:nvSpPr>
        <p:spPr>
          <a:xfrm>
            <a:off x="536972" y="2637473"/>
            <a:ext cx="6614517" cy="2147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50"/>
              </a:lnSpc>
              <a:buSzPct val="100000"/>
              <a:buChar char="•"/>
            </a:pPr>
            <a:r>
              <a:rPr lang="en-US" sz="10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Dynamic table allocation during peak periods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536972" y="2899172"/>
            <a:ext cx="6614517" cy="2147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50"/>
              </a:lnSpc>
              <a:buSzPct val="100000"/>
              <a:buChar char="•"/>
            </a:pPr>
            <a:r>
              <a:rPr lang="en-US" sz="10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Detailed guest preference notation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536972" y="3160871"/>
            <a:ext cx="6614517" cy="2147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50"/>
              </a:lnSpc>
              <a:buSzPct val="100000"/>
              <a:buChar char="•"/>
            </a:pPr>
            <a:r>
              <a:rPr lang="en-US" sz="10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Integration of dietary requirements with kitchen systems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536972" y="3422571"/>
            <a:ext cx="6614517" cy="2147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50"/>
              </a:lnSpc>
              <a:buSzPct val="100000"/>
              <a:buChar char="•"/>
            </a:pPr>
            <a:r>
              <a:rPr lang="en-US" sz="10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Special occasion tracking and management</a:t>
            </a:r>
            <a:endParaRPr lang="en-US" sz="1050" dirty="0"/>
          </a:p>
        </p:txBody>
      </p:sp>
      <p:pic>
        <p:nvPicPr>
          <p:cNvPr id="11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6531" y="1140857"/>
            <a:ext cx="6614517" cy="6614517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7486531" y="7906345"/>
            <a:ext cx="1678186" cy="2097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Measurable Impact:</a:t>
            </a:r>
            <a:endParaRPr lang="en-US" sz="1300" dirty="0"/>
          </a:p>
        </p:txBody>
      </p:sp>
      <p:sp>
        <p:nvSpPr>
          <p:cNvPr id="13" name="Text 10"/>
          <p:cNvSpPr/>
          <p:nvPr/>
        </p:nvSpPr>
        <p:spPr>
          <a:xfrm>
            <a:off x="7486531" y="8250317"/>
            <a:ext cx="6614517" cy="2147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50"/>
              </a:lnSpc>
              <a:buSzPct val="100000"/>
              <a:buChar char="•"/>
            </a:pPr>
            <a:r>
              <a:rPr lang="en-US" sz="10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Reduced average wait time by 3 minutes</a:t>
            </a:r>
            <a:endParaRPr lang="en-US" sz="1050" dirty="0"/>
          </a:p>
        </p:txBody>
      </p:sp>
      <p:sp>
        <p:nvSpPr>
          <p:cNvPr id="14" name="Text 11"/>
          <p:cNvSpPr/>
          <p:nvPr/>
        </p:nvSpPr>
        <p:spPr>
          <a:xfrm>
            <a:off x="7486531" y="8512016"/>
            <a:ext cx="6614517" cy="2147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50"/>
              </a:lnSpc>
              <a:buSzPct val="100000"/>
              <a:buChar char="•"/>
            </a:pPr>
            <a:r>
              <a:rPr lang="en-US" sz="10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Enhanced personalisation of guest experience</a:t>
            </a:r>
            <a:endParaRPr lang="en-US" sz="1050" dirty="0"/>
          </a:p>
        </p:txBody>
      </p:sp>
      <p:sp>
        <p:nvSpPr>
          <p:cNvPr id="15" name="Text 12"/>
          <p:cNvSpPr/>
          <p:nvPr/>
        </p:nvSpPr>
        <p:spPr>
          <a:xfrm>
            <a:off x="7486531" y="8773716"/>
            <a:ext cx="6614517" cy="2147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50"/>
              </a:lnSpc>
              <a:buSzPct val="100000"/>
              <a:buChar char="•"/>
            </a:pPr>
            <a:r>
              <a:rPr lang="en-US" sz="10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Improved table turnover efficiency</a:t>
            </a:r>
            <a:endParaRPr lang="en-US" sz="1050" dirty="0"/>
          </a:p>
        </p:txBody>
      </p:sp>
      <p:sp>
        <p:nvSpPr>
          <p:cNvPr id="16" name="Text 13"/>
          <p:cNvSpPr/>
          <p:nvPr/>
        </p:nvSpPr>
        <p:spPr>
          <a:xfrm>
            <a:off x="7486531" y="9035415"/>
            <a:ext cx="6614517" cy="2147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50"/>
              </a:lnSpc>
              <a:buSzPct val="100000"/>
              <a:buChar char="•"/>
            </a:pPr>
            <a:r>
              <a:rPr lang="en-US" sz="10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More accurate special request fulfillment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60484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3666649"/>
            <a:ext cx="10414873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Stock Ordering &amp; End-of-Day Reconciliation</a:t>
            </a:r>
            <a:endParaRPr lang="en-US" sz="3900" dirty="0"/>
          </a:p>
        </p:txBody>
      </p:sp>
      <p:sp>
        <p:nvSpPr>
          <p:cNvPr id="4" name="Shape 1"/>
          <p:cNvSpPr/>
          <p:nvPr/>
        </p:nvSpPr>
        <p:spPr>
          <a:xfrm>
            <a:off x="793790" y="4584383"/>
            <a:ext cx="4215289" cy="2459355"/>
          </a:xfrm>
          <a:prstGeom prst="roundRect">
            <a:avLst>
              <a:gd name="adj" fmla="val 4462"/>
            </a:avLst>
          </a:prstGeom>
          <a:noFill/>
          <a:ln w="22860">
            <a:solidFill>
              <a:srgbClr val="F8EC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930" y="4584383"/>
            <a:ext cx="91440" cy="2459355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083588" y="4805601"/>
            <a:ext cx="3704273" cy="6203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Inventory Management Systems</a:t>
            </a:r>
            <a:endParaRPr lang="en-US" sz="1950" dirty="0"/>
          </a:p>
        </p:txBody>
      </p:sp>
      <p:sp>
        <p:nvSpPr>
          <p:cNvPr id="7" name="Text 3"/>
          <p:cNvSpPr/>
          <p:nvPr/>
        </p:nvSpPr>
        <p:spPr>
          <a:xfrm>
            <a:off x="1083588" y="5544979"/>
            <a:ext cx="3704273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Utilised Fourth Hospitality software and Excel spreadsheets to track, order and maintain optimal stock levels across food and beverage categories.</a:t>
            </a:r>
            <a:endParaRPr lang="en-US" sz="1550" dirty="0"/>
          </a:p>
        </p:txBody>
      </p:sp>
      <p:sp>
        <p:nvSpPr>
          <p:cNvPr id="8" name="Shape 4"/>
          <p:cNvSpPr/>
          <p:nvPr/>
        </p:nvSpPr>
        <p:spPr>
          <a:xfrm>
            <a:off x="5207437" y="4584383"/>
            <a:ext cx="4215408" cy="2459355"/>
          </a:xfrm>
          <a:prstGeom prst="roundRect">
            <a:avLst>
              <a:gd name="adj" fmla="val 4462"/>
            </a:avLst>
          </a:prstGeom>
          <a:noFill/>
          <a:ln w="22860">
            <a:solidFill>
              <a:srgbClr val="F8EC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4577" y="4584383"/>
            <a:ext cx="91440" cy="2459355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5497235" y="4805601"/>
            <a:ext cx="2670572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Par Level Optimisation</a:t>
            </a:r>
            <a:endParaRPr lang="en-US" sz="1950" dirty="0"/>
          </a:p>
        </p:txBody>
      </p:sp>
      <p:sp>
        <p:nvSpPr>
          <p:cNvPr id="11" name="Text 6"/>
          <p:cNvSpPr/>
          <p:nvPr/>
        </p:nvSpPr>
        <p:spPr>
          <a:xfrm>
            <a:off x="5497235" y="5234821"/>
            <a:ext cx="3704392" cy="1587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Analysed usage patterns to adjust par levels for frequently depleted items, particularly fresh juices and speciality breakfast items. This intervention reduced both stockouts and waste.</a:t>
            </a:r>
            <a:endParaRPr lang="en-US" sz="1550" dirty="0"/>
          </a:p>
        </p:txBody>
      </p:sp>
      <p:sp>
        <p:nvSpPr>
          <p:cNvPr id="12" name="Shape 7"/>
          <p:cNvSpPr/>
          <p:nvPr/>
        </p:nvSpPr>
        <p:spPr>
          <a:xfrm>
            <a:off x="9621203" y="4584383"/>
            <a:ext cx="4215289" cy="2459355"/>
          </a:xfrm>
          <a:prstGeom prst="roundRect">
            <a:avLst>
              <a:gd name="adj" fmla="val 4462"/>
            </a:avLst>
          </a:prstGeom>
          <a:noFill/>
          <a:ln w="22860">
            <a:solidFill>
              <a:srgbClr val="F8EC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98343" y="4584383"/>
            <a:ext cx="91440" cy="2459355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9911001" y="4805601"/>
            <a:ext cx="283523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Financial Reconciliation</a:t>
            </a:r>
            <a:endParaRPr lang="en-US" sz="1950" dirty="0"/>
          </a:p>
        </p:txBody>
      </p:sp>
      <p:sp>
        <p:nvSpPr>
          <p:cNvPr id="15" name="Text 9"/>
          <p:cNvSpPr/>
          <p:nvPr/>
        </p:nvSpPr>
        <p:spPr>
          <a:xfrm>
            <a:off x="9911001" y="5234821"/>
            <a:ext cx="3704273" cy="1587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Conducted thorough end-of-day reconciliation of cash and card transactions, ensuring accurate financial reporting and identifying discrepancies for immediate resolution.</a:t>
            </a:r>
            <a:endParaRPr lang="en-US" sz="15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40174" y="302538"/>
            <a:ext cx="4669036" cy="3438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Data Analysis &amp; Operational Insight</a:t>
            </a:r>
            <a:endParaRPr lang="en-US" sz="2150" dirty="0"/>
          </a:p>
        </p:txBody>
      </p:sp>
      <p:sp>
        <p:nvSpPr>
          <p:cNvPr id="3" name="Text 1"/>
          <p:cNvSpPr/>
          <p:nvPr/>
        </p:nvSpPr>
        <p:spPr>
          <a:xfrm>
            <a:off x="440174" y="921425"/>
            <a:ext cx="1375648" cy="1718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Analytical Approach</a:t>
            </a:r>
            <a:endParaRPr lang="en-US" sz="1050" dirty="0"/>
          </a:p>
        </p:txBody>
      </p:sp>
      <p:sp>
        <p:nvSpPr>
          <p:cNvPr id="4" name="Text 2"/>
          <p:cNvSpPr/>
          <p:nvPr/>
        </p:nvSpPr>
        <p:spPr>
          <a:xfrm>
            <a:off x="440174" y="1203246"/>
            <a:ext cx="6740843" cy="1759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8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Regularly reviewed sales data, guest feedback and operational metrics to identify patterns and opportunities for improvement.</a:t>
            </a:r>
            <a:endParaRPr lang="en-US" sz="850" dirty="0"/>
          </a:p>
        </p:txBody>
      </p:sp>
      <p:sp>
        <p:nvSpPr>
          <p:cNvPr id="5" name="Text 3"/>
          <p:cNvSpPr/>
          <p:nvPr/>
        </p:nvSpPr>
        <p:spPr>
          <a:xfrm>
            <a:off x="440174" y="1489234"/>
            <a:ext cx="1375648" cy="1718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Key Findings:</a:t>
            </a:r>
            <a:endParaRPr lang="en-US" sz="1050" dirty="0"/>
          </a:p>
        </p:txBody>
      </p:sp>
      <p:sp>
        <p:nvSpPr>
          <p:cNvPr id="6" name="Text 4"/>
          <p:cNvSpPr/>
          <p:nvPr/>
        </p:nvSpPr>
        <p:spPr>
          <a:xfrm>
            <a:off x="440174" y="1771055"/>
            <a:ext cx="6740843" cy="1759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350"/>
              </a:lnSpc>
              <a:buSzPct val="100000"/>
              <a:buChar char="•"/>
            </a:pPr>
            <a:r>
              <a:rPr lang="en-US" sz="8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Strong correlation between staff engagement and dessert sales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440174" y="1985486"/>
            <a:ext cx="6740843" cy="1759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350"/>
              </a:lnSpc>
              <a:buSzPct val="100000"/>
              <a:buChar char="•"/>
            </a:pPr>
            <a:r>
              <a:rPr lang="en-US" sz="8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Weekend breakfast periods showed consistently higher beverage attachment rates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440174" y="2199918"/>
            <a:ext cx="6740843" cy="1759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350"/>
              </a:lnSpc>
              <a:buSzPct val="100000"/>
              <a:buChar char="•"/>
            </a:pPr>
            <a:r>
              <a:rPr lang="en-US" sz="8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Certain table configurations generated higher average spend</a:t>
            </a:r>
            <a:endParaRPr lang="en-US" sz="850" dirty="0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7003" y="935117"/>
            <a:ext cx="6740843" cy="6740843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7457003" y="7799665"/>
            <a:ext cx="1723192" cy="1718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Strategic Implementation:</a:t>
            </a:r>
            <a:endParaRPr lang="en-US" sz="1050" dirty="0"/>
          </a:p>
        </p:txBody>
      </p:sp>
      <p:sp>
        <p:nvSpPr>
          <p:cNvPr id="11" name="Text 8"/>
          <p:cNvSpPr/>
          <p:nvPr/>
        </p:nvSpPr>
        <p:spPr>
          <a:xfrm>
            <a:off x="7457003" y="8081486"/>
            <a:ext cx="6740843" cy="1759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8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Proposed and implemented a modest staff incentive programme for dessert upselling, resulting in:</a:t>
            </a:r>
            <a:endParaRPr lang="en-US" sz="850" dirty="0"/>
          </a:p>
        </p:txBody>
      </p:sp>
      <p:sp>
        <p:nvSpPr>
          <p:cNvPr id="12" name="Shape 9"/>
          <p:cNvSpPr/>
          <p:nvPr/>
        </p:nvSpPr>
        <p:spPr>
          <a:xfrm>
            <a:off x="7457003" y="8436173"/>
            <a:ext cx="6436876" cy="137517"/>
          </a:xfrm>
          <a:prstGeom prst="roundRect">
            <a:avLst>
              <a:gd name="adj" fmla="val 33613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7003" y="8436173"/>
            <a:ext cx="514945" cy="137517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13976390" y="8436173"/>
            <a:ext cx="221456" cy="1375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050"/>
              </a:lnSpc>
              <a:buNone/>
            </a:pPr>
            <a:r>
              <a:rPr lang="en-US" sz="10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8%</a:t>
            </a:r>
            <a:endParaRPr lang="en-US" sz="1050" dirty="0"/>
          </a:p>
        </p:txBody>
      </p:sp>
      <p:sp>
        <p:nvSpPr>
          <p:cNvPr id="15" name="Text 11"/>
          <p:cNvSpPr/>
          <p:nvPr/>
        </p:nvSpPr>
        <p:spPr>
          <a:xfrm>
            <a:off x="7457003" y="8711208"/>
            <a:ext cx="1728668" cy="1718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Dessert Revenue Increase</a:t>
            </a:r>
            <a:endParaRPr lang="en-US" sz="1050" dirty="0"/>
          </a:p>
        </p:txBody>
      </p:sp>
      <p:sp>
        <p:nvSpPr>
          <p:cNvPr id="16" name="Shape 12"/>
          <p:cNvSpPr/>
          <p:nvPr/>
        </p:nvSpPr>
        <p:spPr>
          <a:xfrm>
            <a:off x="7457003" y="9213056"/>
            <a:ext cx="6398062" cy="137517"/>
          </a:xfrm>
          <a:prstGeom prst="roundRect">
            <a:avLst>
              <a:gd name="adj" fmla="val 33613"/>
            </a:avLst>
          </a:prstGeom>
          <a:solidFill>
            <a:srgbClr val="FFFFFF"/>
          </a:solidFill>
          <a:ln w="7620">
            <a:solidFill>
              <a:srgbClr val="F8EC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57003" y="9213056"/>
            <a:ext cx="767715" cy="137517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13937575" y="9213056"/>
            <a:ext cx="260271" cy="1375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050"/>
              </a:lnSpc>
              <a:buNone/>
            </a:pPr>
            <a:r>
              <a:rPr lang="en-US" sz="10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12%</a:t>
            </a:r>
            <a:endParaRPr lang="en-US" sz="1050" dirty="0"/>
          </a:p>
        </p:txBody>
      </p:sp>
      <p:sp>
        <p:nvSpPr>
          <p:cNvPr id="19" name="Text 14"/>
          <p:cNvSpPr/>
          <p:nvPr/>
        </p:nvSpPr>
        <p:spPr>
          <a:xfrm>
            <a:off x="7457003" y="9488091"/>
            <a:ext cx="2122646" cy="1718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Staff Engagement Improvement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033939"/>
            <a:ext cx="6431994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Summary of Key Learnings</a:t>
            </a:r>
            <a:endParaRPr lang="en-US" sz="39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050852"/>
            <a:ext cx="6521410" cy="79379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92148" y="3042999"/>
            <a:ext cx="296989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Leadership Development</a:t>
            </a:r>
            <a:endParaRPr lang="en-US" sz="1950" dirty="0"/>
          </a:p>
        </p:txBody>
      </p:sp>
      <p:sp>
        <p:nvSpPr>
          <p:cNvPr id="5" name="Text 2"/>
          <p:cNvSpPr/>
          <p:nvPr/>
        </p:nvSpPr>
        <p:spPr>
          <a:xfrm>
            <a:off x="992148" y="3472220"/>
            <a:ext cx="6124694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Strengthened participative leadership style, improved team coordination, and enhanced briefing techniques to support operational excellence.</a:t>
            </a:r>
            <a:endParaRPr lang="en-US" sz="15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200" y="2050852"/>
            <a:ext cx="6521410" cy="79379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7513558" y="3042999"/>
            <a:ext cx="3036689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Operational Management</a:t>
            </a:r>
            <a:endParaRPr lang="en-US" sz="1950" dirty="0"/>
          </a:p>
        </p:txBody>
      </p:sp>
      <p:sp>
        <p:nvSpPr>
          <p:cNvPr id="8" name="Text 4"/>
          <p:cNvSpPr/>
          <p:nvPr/>
        </p:nvSpPr>
        <p:spPr>
          <a:xfrm>
            <a:off x="7513558" y="3472220"/>
            <a:ext cx="6124694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Refined system utilisation skills, developed analytical approaches to inventory, and improved resource allocation during service challenges.</a:t>
            </a:r>
            <a:endParaRPr lang="en-US" sz="15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790" y="4623197"/>
            <a:ext cx="6521410" cy="793790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992148" y="5615345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Decision-Making</a:t>
            </a:r>
            <a:endParaRPr lang="en-US" sz="1950" dirty="0"/>
          </a:p>
        </p:txBody>
      </p:sp>
      <p:sp>
        <p:nvSpPr>
          <p:cNvPr id="11" name="Text 6"/>
          <p:cNvSpPr/>
          <p:nvPr/>
        </p:nvSpPr>
        <p:spPr>
          <a:xfrm>
            <a:off x="992148" y="6044565"/>
            <a:ext cx="6124694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Enhanced ability to make rapid, informed decisions under pressure while balancing guest satisfaction with operational constraints.</a:t>
            </a:r>
            <a:endParaRPr lang="en-US" sz="155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5200" y="4623197"/>
            <a:ext cx="6521410" cy="793790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7513558" y="5615345"/>
            <a:ext cx="2928223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Professional Confidence</a:t>
            </a:r>
            <a:endParaRPr lang="en-US" sz="1950" dirty="0"/>
          </a:p>
        </p:txBody>
      </p:sp>
      <p:sp>
        <p:nvSpPr>
          <p:cNvPr id="14" name="Text 8"/>
          <p:cNvSpPr/>
          <p:nvPr/>
        </p:nvSpPr>
        <p:spPr>
          <a:xfrm>
            <a:off x="7513558" y="6044565"/>
            <a:ext cx="6124694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Developed greater confidence in managing a service team, handling complaints, and implementing system improvements based on data analysis.</a:t>
            </a:r>
            <a:endParaRPr lang="en-US" sz="15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12683" y="352425"/>
            <a:ext cx="6517838" cy="4006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50"/>
              </a:lnSpc>
              <a:buNone/>
            </a:pPr>
            <a:r>
              <a:rPr lang="en-US" sz="25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Critical Reflection and Future Applications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12683" y="1073468"/>
            <a:ext cx="2862262" cy="2002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2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Application of Gibbs' Reflective Cycle</a:t>
            </a:r>
            <a:endParaRPr lang="en-US" sz="1250" dirty="0"/>
          </a:p>
        </p:txBody>
      </p:sp>
      <p:sp>
        <p:nvSpPr>
          <p:cNvPr id="4" name="Text 2"/>
          <p:cNvSpPr/>
          <p:nvPr/>
        </p:nvSpPr>
        <p:spPr>
          <a:xfrm>
            <a:off x="512683" y="1401842"/>
            <a:ext cx="6646188" cy="4102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0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Throughout my placement, I employed Gibbs' structured reflection model to evaluate experiences and extract meaningful learning: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12683" y="1927503"/>
            <a:ext cx="6646188" cy="2051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00"/>
              </a:lnSpc>
              <a:buSzPct val="100000"/>
              <a:buFont typeface="+mj-lt"/>
              <a:buAutoNum type="arabicPeriod"/>
            </a:pPr>
            <a:r>
              <a:rPr lang="en-US" sz="10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Description: What happened?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512683" y="2177415"/>
            <a:ext cx="6646188" cy="2051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00"/>
              </a:lnSpc>
              <a:buSzPct val="100000"/>
              <a:buFont typeface="+mj-lt"/>
              <a:buAutoNum type="arabicPeriod" startAt="2"/>
            </a:pPr>
            <a:r>
              <a:rPr lang="en-US" sz="10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Feelings: What was I thinking/feeling?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512683" y="2427327"/>
            <a:ext cx="6646188" cy="2051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00"/>
              </a:lnSpc>
              <a:buSzPct val="100000"/>
              <a:buFont typeface="+mj-lt"/>
              <a:buAutoNum type="arabicPeriod" startAt="3"/>
            </a:pPr>
            <a:r>
              <a:rPr lang="en-US" sz="10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Evaluation: What was good/bad?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512683" y="2677239"/>
            <a:ext cx="6646188" cy="2051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00"/>
              </a:lnSpc>
              <a:buSzPct val="100000"/>
              <a:buFont typeface="+mj-lt"/>
              <a:buAutoNum type="arabicPeriod" startAt="4"/>
            </a:pPr>
            <a:r>
              <a:rPr lang="en-US" sz="10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Analysis: What sense can I make?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512683" y="2927152"/>
            <a:ext cx="6646188" cy="2051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00"/>
              </a:lnSpc>
              <a:buSzPct val="100000"/>
              <a:buFont typeface="+mj-lt"/>
              <a:buAutoNum type="arabicPeriod" startAt="5"/>
            </a:pPr>
            <a:r>
              <a:rPr lang="en-US" sz="10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Conclusion: What else could I have done?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512683" y="3177064"/>
            <a:ext cx="6646188" cy="2051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00"/>
              </a:lnSpc>
              <a:buSzPct val="100000"/>
              <a:buFont typeface="+mj-lt"/>
              <a:buAutoNum type="arabicPeriod" startAt="6"/>
            </a:pPr>
            <a:r>
              <a:rPr lang="en-US" sz="10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Action Plan: What would I do next time?</a:t>
            </a:r>
            <a:endParaRPr lang="en-US" sz="1000" dirty="0"/>
          </a:p>
        </p:txBody>
      </p:sp>
      <p:pic>
        <p:nvPicPr>
          <p:cNvPr id="11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9149" y="1089541"/>
            <a:ext cx="6646188" cy="6646188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7479149" y="7879913"/>
            <a:ext cx="2325648" cy="2002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2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Development Areas Identified:</a:t>
            </a:r>
            <a:endParaRPr lang="en-US" sz="1250" dirty="0"/>
          </a:p>
        </p:txBody>
      </p:sp>
      <p:sp>
        <p:nvSpPr>
          <p:cNvPr id="13" name="Text 10"/>
          <p:cNvSpPr/>
          <p:nvPr/>
        </p:nvSpPr>
        <p:spPr>
          <a:xfrm>
            <a:off x="7479149" y="8208288"/>
            <a:ext cx="6646188" cy="2051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00"/>
              </a:lnSpc>
              <a:buSzPct val="100000"/>
              <a:buChar char="•"/>
            </a:pPr>
            <a:r>
              <a:rPr lang="en-US" sz="10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Establish formal team feedback mechanisms</a:t>
            </a:r>
            <a:endParaRPr lang="en-US" sz="1000" dirty="0"/>
          </a:p>
        </p:txBody>
      </p:sp>
      <p:sp>
        <p:nvSpPr>
          <p:cNvPr id="14" name="Text 11"/>
          <p:cNvSpPr/>
          <p:nvPr/>
        </p:nvSpPr>
        <p:spPr>
          <a:xfrm>
            <a:off x="7479149" y="8458200"/>
            <a:ext cx="6646188" cy="2051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00"/>
              </a:lnSpc>
              <a:buSzPct val="100000"/>
              <a:buChar char="•"/>
            </a:pPr>
            <a:r>
              <a:rPr lang="en-US" sz="10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Develop coaching and mentoring capabilities</a:t>
            </a:r>
            <a:endParaRPr lang="en-US" sz="1000" dirty="0"/>
          </a:p>
        </p:txBody>
      </p:sp>
      <p:sp>
        <p:nvSpPr>
          <p:cNvPr id="15" name="Text 12"/>
          <p:cNvSpPr/>
          <p:nvPr/>
        </p:nvSpPr>
        <p:spPr>
          <a:xfrm>
            <a:off x="7479149" y="8708112"/>
            <a:ext cx="6646188" cy="2051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00"/>
              </a:lnSpc>
              <a:buSzPct val="100000"/>
              <a:buChar char="•"/>
            </a:pPr>
            <a:r>
              <a:rPr lang="en-US" sz="10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Enhance delegation skills</a:t>
            </a:r>
            <a:endParaRPr lang="en-US" sz="1000" dirty="0"/>
          </a:p>
        </p:txBody>
      </p:sp>
      <p:sp>
        <p:nvSpPr>
          <p:cNvPr id="16" name="Text 13"/>
          <p:cNvSpPr/>
          <p:nvPr/>
        </p:nvSpPr>
        <p:spPr>
          <a:xfrm>
            <a:off x="7479149" y="8958024"/>
            <a:ext cx="6646188" cy="2051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00"/>
              </a:lnSpc>
              <a:buSzPct val="100000"/>
              <a:buChar char="•"/>
            </a:pPr>
            <a:r>
              <a:rPr lang="en-US" sz="10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Structure post-incident learning opportunities</a:t>
            </a:r>
            <a:endParaRPr lang="en-US" sz="1000" dirty="0"/>
          </a:p>
        </p:txBody>
      </p:sp>
      <p:sp>
        <p:nvSpPr>
          <p:cNvPr id="17" name="Text 14"/>
          <p:cNvSpPr/>
          <p:nvPr/>
        </p:nvSpPr>
        <p:spPr>
          <a:xfrm>
            <a:off x="7479149" y="9207937"/>
            <a:ext cx="6646188" cy="2051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00"/>
              </a:lnSpc>
              <a:buSzPct val="100000"/>
              <a:buChar char="•"/>
            </a:pPr>
            <a:r>
              <a:rPr lang="en-US" sz="10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Improve documentation of operational insights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72358" y="531019"/>
            <a:ext cx="4827746" cy="6034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750"/>
              </a:lnSpc>
              <a:buNone/>
            </a:pPr>
            <a:r>
              <a:rPr lang="en-US" sz="38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Reference List</a:t>
            </a:r>
            <a:endParaRPr lang="en-US" sz="3800" dirty="0"/>
          </a:p>
        </p:txBody>
      </p:sp>
      <p:sp>
        <p:nvSpPr>
          <p:cNvPr id="3" name="Text 1"/>
          <p:cNvSpPr/>
          <p:nvPr/>
        </p:nvSpPr>
        <p:spPr>
          <a:xfrm>
            <a:off x="772358" y="1597700"/>
            <a:ext cx="6307336" cy="6179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Argyris, C. and Schön, D.A. (1996) </a:t>
            </a:r>
            <a:r>
              <a:rPr lang="en-US" sz="150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Organizational Learning II: Theory, Method and Practice</a:t>
            </a: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Reading, MA: Addison-Wesley.</a:t>
            </a:r>
            <a:endParaRPr lang="en-US" sz="1500" dirty="0"/>
          </a:p>
        </p:txBody>
      </p:sp>
      <p:sp>
        <p:nvSpPr>
          <p:cNvPr id="4" name="Text 2"/>
          <p:cNvSpPr/>
          <p:nvPr/>
        </p:nvSpPr>
        <p:spPr>
          <a:xfrm>
            <a:off x="772358" y="2283143"/>
            <a:ext cx="6307336" cy="6179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Gibbs, G. (1988) </a:t>
            </a:r>
            <a:r>
              <a:rPr lang="en-US" sz="150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Learning by Doing: A Guide to Teaching and Learning Methods</a:t>
            </a: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Oxford: Oxford Polytechnic.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72358" y="2968585"/>
            <a:ext cx="6307336" cy="6179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Goleman, D. (1998) </a:t>
            </a:r>
            <a:r>
              <a:rPr lang="en-US" sz="150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Working with Emotional Intelligence</a:t>
            </a: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London: Bloomsbury.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772358" y="3654028"/>
            <a:ext cx="6307336" cy="9269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Hart, C.W., Heskett, J.L. and Sasser Jr, W.E. (1990) 'The Profitable Art of Service Recovery', </a:t>
            </a:r>
            <a:r>
              <a:rPr lang="en-US" sz="150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Harvard Business Review</a:t>
            </a: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68(4), pp. 148–156.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772358" y="4648438"/>
            <a:ext cx="6307336" cy="6179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Jones, P. and Lockwood, A. (2002) </a:t>
            </a:r>
            <a:r>
              <a:rPr lang="en-US" sz="150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Management of Hotel Operations</a:t>
            </a: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London: Cengage Learning EMEA.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772358" y="5333881"/>
            <a:ext cx="6307336" cy="9269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Kolb, D.A. (1984) </a:t>
            </a:r>
            <a:r>
              <a:rPr lang="en-US" sz="150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Experiential Learning: Experience as the Source of Learning and Development</a:t>
            </a: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Englewood Cliffs, NJ: Prentice Hall.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772358" y="6328291"/>
            <a:ext cx="6307336" cy="6179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Kotler, P., Bowen, J. and Makens, J. (2017) </a:t>
            </a:r>
            <a:r>
              <a:rPr lang="en-US" sz="150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Marketing for Hospitality and Tourism</a:t>
            </a: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7th edn. Harlow: Pearson Education.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772358" y="7013734"/>
            <a:ext cx="6307336" cy="6179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O'Fallon, M.J. and Rutherford, D.G. (2011) </a:t>
            </a:r>
            <a:r>
              <a:rPr lang="en-US" sz="150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Hotel Management and Operations</a:t>
            </a: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5th edn. Hoboken: Wiley.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7558326" y="1597700"/>
            <a:ext cx="6307336" cy="6179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Pizam, A. (2010) </a:t>
            </a:r>
            <a:r>
              <a:rPr lang="en-US" sz="150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International Encyclopedia of Hospitality Management</a:t>
            </a: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Oxford: Butterworth-Heinemann.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7558326" y="2283143"/>
            <a:ext cx="6307336" cy="6179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Schön, D.A. (1983) </a:t>
            </a:r>
            <a:r>
              <a:rPr lang="en-US" sz="150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Reflective Practitioner: How Professionals Think in Action</a:t>
            </a: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New York: Basic Books.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7558326" y="2968585"/>
            <a:ext cx="6307336" cy="6179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Slack, N., Brandon-Jones, A. and Johnston, R. (2010) </a:t>
            </a:r>
            <a:r>
              <a:rPr lang="en-US" sz="150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Operations Management</a:t>
            </a: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6th edn. Harlow: Pearson Education.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7558326" y="3654028"/>
            <a:ext cx="6307336" cy="6179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Walker, J.R. and Walker, J.T. (2016) </a:t>
            </a:r>
            <a:r>
              <a:rPr lang="en-US" sz="150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Introduction to Hospitality Management</a:t>
            </a: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5th edn. Harlow: Pearson.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7558326" y="4339471"/>
            <a:ext cx="6307336" cy="6179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Wood, R.C. (2013) </a:t>
            </a:r>
            <a:r>
              <a:rPr lang="en-US" sz="150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Key Concepts in Hospitality Management</a:t>
            </a: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London: SAGE Publications.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7558326" y="5024914"/>
            <a:ext cx="6307336" cy="9269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Fourth Hospitality (2023) </a:t>
            </a:r>
            <a:r>
              <a:rPr lang="en-US" sz="150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Fourth Restaurant Management Software</a:t>
            </a: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Available at: </a:t>
            </a:r>
            <a:r>
              <a:rPr lang="en-US" sz="1500" u="sng" dirty="0">
                <a:solidFill>
                  <a:srgbClr val="D4A33A"/>
                </a:solidFill>
                <a:latin typeface="Inter" pitchFamily="34" charset="0"/>
                <a:ea typeface="Inter" pitchFamily="34" charset="-122"/>
                <a:cs typeface="Inter" pitchFamily="34" charset="-12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https://www.fourth.com</a:t>
            </a: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(Accessed: 10 July 2025).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7558326" y="6019324"/>
            <a:ext cx="6307336" cy="9269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OpenTable (2023) </a:t>
            </a:r>
            <a:r>
              <a:rPr lang="en-US" sz="1500" i="1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Restaurant Booking and Guest Management Platform</a:t>
            </a: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Available at: </a:t>
            </a:r>
            <a:r>
              <a:rPr lang="en-US" sz="1500" u="sng" dirty="0">
                <a:solidFill>
                  <a:srgbClr val="D4A33A"/>
                </a:solidFill>
                <a:latin typeface="Inter" pitchFamily="34" charset="0"/>
                <a:ea typeface="Inter" pitchFamily="34" charset="-122"/>
                <a:cs typeface="Inter" pitchFamily="34" charset="-12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https://restaurant.opentable.com</a:t>
            </a:r>
            <a:r>
              <a:rPr lang="en-US" sz="150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(Accessed: 10 July 2025).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879640"/>
            <a:ext cx="6854190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Thank You for Your Attention</a:t>
            </a:r>
            <a:endParaRPr lang="en-US" sz="3900" dirty="0"/>
          </a:p>
        </p:txBody>
      </p:sp>
      <p:sp>
        <p:nvSpPr>
          <p:cNvPr id="4" name="Text 1"/>
          <p:cNvSpPr/>
          <p:nvPr/>
        </p:nvSpPr>
        <p:spPr>
          <a:xfrm>
            <a:off x="793790" y="2797373"/>
            <a:ext cx="75564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 welcome any questions about my placement experience or reflections on the application of theory to practice in restaurant management.</a:t>
            </a:r>
            <a:endParaRPr lang="en-US" sz="1550" dirty="0"/>
          </a:p>
        </p:txBody>
      </p:sp>
      <p:sp>
        <p:nvSpPr>
          <p:cNvPr id="5" name="Text 2"/>
          <p:cNvSpPr/>
          <p:nvPr/>
        </p:nvSpPr>
        <p:spPr>
          <a:xfrm>
            <a:off x="793790" y="3754874"/>
            <a:ext cx="2353389" cy="6549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150"/>
              </a:lnSpc>
              <a:buNone/>
            </a:pPr>
            <a:r>
              <a:rPr lang="en-US" sz="51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12</a:t>
            </a:r>
            <a:endParaRPr lang="en-US" sz="5150" dirty="0"/>
          </a:p>
        </p:txBody>
      </p:sp>
      <p:sp>
        <p:nvSpPr>
          <p:cNvPr id="6" name="Text 3"/>
          <p:cNvSpPr/>
          <p:nvPr/>
        </p:nvSpPr>
        <p:spPr>
          <a:xfrm>
            <a:off x="793790" y="4657844"/>
            <a:ext cx="2353389" cy="6203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Weeks of Placement</a:t>
            </a:r>
            <a:endParaRPr lang="en-US" sz="1950" dirty="0"/>
          </a:p>
        </p:txBody>
      </p:sp>
      <p:sp>
        <p:nvSpPr>
          <p:cNvPr id="7" name="Text 4"/>
          <p:cNvSpPr/>
          <p:nvPr/>
        </p:nvSpPr>
        <p:spPr>
          <a:xfrm>
            <a:off x="793790" y="5397222"/>
            <a:ext cx="2353389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Intensive operational experience across all service periods</a:t>
            </a:r>
            <a:endParaRPr lang="en-US" sz="1550" dirty="0"/>
          </a:p>
        </p:txBody>
      </p:sp>
      <p:sp>
        <p:nvSpPr>
          <p:cNvPr id="8" name="Text 5"/>
          <p:cNvSpPr/>
          <p:nvPr/>
        </p:nvSpPr>
        <p:spPr>
          <a:xfrm>
            <a:off x="3395186" y="3754874"/>
            <a:ext cx="2353508" cy="6549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150"/>
              </a:lnSpc>
              <a:buNone/>
            </a:pPr>
            <a:r>
              <a:rPr lang="en-US" sz="51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3</a:t>
            </a:r>
            <a:endParaRPr lang="en-US" sz="5150" dirty="0"/>
          </a:p>
        </p:txBody>
      </p:sp>
      <p:sp>
        <p:nvSpPr>
          <p:cNvPr id="9" name="Text 6"/>
          <p:cNvSpPr/>
          <p:nvPr/>
        </p:nvSpPr>
        <p:spPr>
          <a:xfrm>
            <a:off x="3395186" y="4657844"/>
            <a:ext cx="2353508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Key Skill Areas</a:t>
            </a:r>
            <a:endParaRPr lang="en-US" sz="1950" dirty="0"/>
          </a:p>
        </p:txBody>
      </p:sp>
      <p:sp>
        <p:nvSpPr>
          <p:cNvPr id="10" name="Text 7"/>
          <p:cNvSpPr/>
          <p:nvPr/>
        </p:nvSpPr>
        <p:spPr>
          <a:xfrm>
            <a:off x="3395186" y="5087064"/>
            <a:ext cx="2353508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Leadership, problem-solving and systems management</a:t>
            </a:r>
            <a:endParaRPr lang="en-US" sz="1550" dirty="0"/>
          </a:p>
        </p:txBody>
      </p:sp>
      <p:sp>
        <p:nvSpPr>
          <p:cNvPr id="11" name="Text 8"/>
          <p:cNvSpPr/>
          <p:nvPr/>
        </p:nvSpPr>
        <p:spPr>
          <a:xfrm>
            <a:off x="5996702" y="3754874"/>
            <a:ext cx="2353389" cy="6549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150"/>
              </a:lnSpc>
              <a:buNone/>
            </a:pPr>
            <a:r>
              <a:rPr lang="en-US" sz="51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∞</a:t>
            </a:r>
            <a:endParaRPr lang="en-US" sz="5150" dirty="0"/>
          </a:p>
        </p:txBody>
      </p:sp>
      <p:sp>
        <p:nvSpPr>
          <p:cNvPr id="12" name="Text 9"/>
          <p:cNvSpPr/>
          <p:nvPr/>
        </p:nvSpPr>
        <p:spPr>
          <a:xfrm>
            <a:off x="5996702" y="4657844"/>
            <a:ext cx="2353389" cy="6203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950" dirty="0">
                <a:solidFill>
                  <a:srgbClr val="2C2926"/>
                </a:solidFill>
                <a:latin typeface="Bricolage Grotesque Semi Bold" pitchFamily="34" charset="0"/>
                <a:ea typeface="Bricolage Grotesque Semi Bold" pitchFamily="34" charset="-122"/>
                <a:cs typeface="Bricolage Grotesque Semi Bold" pitchFamily="34" charset="-120"/>
              </a:rPr>
              <a:t>Learning Opportunities</a:t>
            </a:r>
            <a:endParaRPr lang="en-US" sz="1950" dirty="0"/>
          </a:p>
        </p:txBody>
      </p:sp>
      <p:sp>
        <p:nvSpPr>
          <p:cNvPr id="13" name="Text 10"/>
          <p:cNvSpPr/>
          <p:nvPr/>
        </p:nvSpPr>
        <p:spPr>
          <a:xfrm>
            <a:off x="5996702" y="5397222"/>
            <a:ext cx="2353389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00"/>
              </a:lnSpc>
              <a:buNone/>
            </a:pPr>
            <a:r>
              <a:rPr lang="en-US" sz="1550" dirty="0">
                <a:solidFill>
                  <a:srgbClr val="2C292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Continuous professional development through reflection</a:t>
            </a:r>
            <a:endParaRPr lang="en-US" sz="15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1503</Words>
  <Application>Microsoft Office PowerPoint</Application>
  <PresentationFormat>Custom</PresentationFormat>
  <Paragraphs>193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Inter</vt:lpstr>
      <vt:lpstr>Arial</vt:lpstr>
      <vt:lpstr>Bricolage Grotesque Semi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2025-07-17T15:50:17Z</dcterms:created>
  <dcterms:modified xsi:type="dcterms:W3CDTF">2025-07-17T15:51:17Z</dcterms:modified>
</cp:coreProperties>
</file>