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74"/>
  </p:notesMasterIdLst>
  <p:sldIdLst>
    <p:sldId id="365" r:id="rId6"/>
    <p:sldId id="258" r:id="rId7"/>
    <p:sldId id="259" r:id="rId8"/>
    <p:sldId id="260" r:id="rId9"/>
    <p:sldId id="261" r:id="rId10"/>
    <p:sldId id="262" r:id="rId11"/>
    <p:sldId id="263" r:id="rId12"/>
    <p:sldId id="264" r:id="rId13"/>
    <p:sldId id="334" r:id="rId14"/>
    <p:sldId id="302" r:id="rId15"/>
    <p:sldId id="310" r:id="rId16"/>
    <p:sldId id="265" r:id="rId17"/>
    <p:sldId id="267" r:id="rId18"/>
    <p:sldId id="271" r:id="rId19"/>
    <p:sldId id="270" r:id="rId20"/>
    <p:sldId id="305" r:id="rId21"/>
    <p:sldId id="303" r:id="rId22"/>
    <p:sldId id="266" r:id="rId23"/>
    <p:sldId id="304" r:id="rId24"/>
    <p:sldId id="274" r:id="rId25"/>
    <p:sldId id="269" r:id="rId26"/>
    <p:sldId id="268" r:id="rId27"/>
    <p:sldId id="273" r:id="rId28"/>
    <p:sldId id="311" r:id="rId29"/>
    <p:sldId id="316" r:id="rId30"/>
    <p:sldId id="312" r:id="rId31"/>
    <p:sldId id="313" r:id="rId32"/>
    <p:sldId id="314" r:id="rId33"/>
    <p:sldId id="315" r:id="rId34"/>
    <p:sldId id="317" r:id="rId35"/>
    <p:sldId id="318" r:id="rId36"/>
    <p:sldId id="319" r:id="rId37"/>
    <p:sldId id="320" r:id="rId38"/>
    <p:sldId id="321" r:id="rId39"/>
    <p:sldId id="338" r:id="rId40"/>
    <p:sldId id="322" r:id="rId41"/>
    <p:sldId id="323" r:id="rId42"/>
    <p:sldId id="324" r:id="rId43"/>
    <p:sldId id="335" r:id="rId44"/>
    <p:sldId id="332" r:id="rId45"/>
    <p:sldId id="333" r:id="rId46"/>
    <p:sldId id="336" r:id="rId47"/>
    <p:sldId id="337" r:id="rId48"/>
    <p:sldId id="366" r:id="rId49"/>
    <p:sldId id="325" r:id="rId50"/>
    <p:sldId id="326" r:id="rId51"/>
    <p:sldId id="327" r:id="rId52"/>
    <p:sldId id="328" r:id="rId53"/>
    <p:sldId id="329" r:id="rId54"/>
    <p:sldId id="330" r:id="rId55"/>
    <p:sldId id="331" r:id="rId56"/>
    <p:sldId id="339" r:id="rId57"/>
    <p:sldId id="309" r:id="rId58"/>
    <p:sldId id="299" r:id="rId59"/>
    <p:sldId id="300" r:id="rId60"/>
    <p:sldId id="294" r:id="rId61"/>
    <p:sldId id="296" r:id="rId62"/>
    <p:sldId id="287" r:id="rId63"/>
    <p:sldId id="293" r:id="rId64"/>
    <p:sldId id="295" r:id="rId65"/>
    <p:sldId id="297" r:id="rId66"/>
    <p:sldId id="288" r:id="rId67"/>
    <p:sldId id="290" r:id="rId68"/>
    <p:sldId id="289" r:id="rId69"/>
    <p:sldId id="291" r:id="rId70"/>
    <p:sldId id="292" r:id="rId71"/>
    <p:sldId id="307" r:id="rId72"/>
    <p:sldId id="308" r:id="rId7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notesMaster" Target="notesMasters/notesMaster1.xml"/><Relationship Id="rId79"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E19FBD-C7E3-4163-BACD-EBA6DF4F31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02B4506-9411-4EFC-9E11-51BF017C2FC6}">
      <dgm:prSet/>
      <dgm:spPr/>
      <dgm:t>
        <a:bodyPr/>
        <a:lstStyle/>
        <a:p>
          <a:r>
            <a:rPr lang="en-GB" dirty="0">
              <a:solidFill>
                <a:schemeClr val="tx1"/>
              </a:solidFill>
            </a:rPr>
            <a:t>What are the factors that influence adolescent development?</a:t>
          </a:r>
          <a:endParaRPr lang="en-US" dirty="0">
            <a:solidFill>
              <a:schemeClr val="tx1"/>
            </a:solidFill>
          </a:endParaRPr>
        </a:p>
      </dgm:t>
    </dgm:pt>
    <dgm:pt modelId="{83BC123D-8077-4C1A-987F-4CBD3997ABFC}" type="parTrans" cxnId="{69712DEB-B7D7-4D1B-A4D9-189E85BE2A15}">
      <dgm:prSet/>
      <dgm:spPr/>
      <dgm:t>
        <a:bodyPr/>
        <a:lstStyle/>
        <a:p>
          <a:endParaRPr lang="en-US"/>
        </a:p>
      </dgm:t>
    </dgm:pt>
    <dgm:pt modelId="{D1FE0447-236E-40B3-95DF-0B25558D87DE}" type="sibTrans" cxnId="{69712DEB-B7D7-4D1B-A4D9-189E85BE2A15}">
      <dgm:prSet/>
      <dgm:spPr/>
      <dgm:t>
        <a:bodyPr/>
        <a:lstStyle/>
        <a:p>
          <a:endParaRPr lang="en-US"/>
        </a:p>
      </dgm:t>
    </dgm:pt>
    <dgm:pt modelId="{E74797BD-F610-4EF5-A180-A04546E72A2F}">
      <dgm:prSet/>
      <dgm:spPr/>
      <dgm:t>
        <a:bodyPr/>
        <a:lstStyle/>
        <a:p>
          <a:r>
            <a:rPr lang="en-GB" dirty="0">
              <a:solidFill>
                <a:schemeClr val="tx1"/>
              </a:solidFill>
            </a:rPr>
            <a:t>Discussion and sharing of practice (pairs).</a:t>
          </a:r>
          <a:endParaRPr lang="en-US" dirty="0">
            <a:solidFill>
              <a:schemeClr val="tx1"/>
            </a:solidFill>
          </a:endParaRPr>
        </a:p>
      </dgm:t>
    </dgm:pt>
    <dgm:pt modelId="{17873E35-4542-4F67-BD3A-28AC66CED671}" type="parTrans" cxnId="{82BD69BF-3454-453A-AC2B-F30F72FC00AA}">
      <dgm:prSet/>
      <dgm:spPr/>
      <dgm:t>
        <a:bodyPr/>
        <a:lstStyle/>
        <a:p>
          <a:endParaRPr lang="en-US"/>
        </a:p>
      </dgm:t>
    </dgm:pt>
    <dgm:pt modelId="{D0B9B9B2-973C-4C73-BCB9-F5538E6944D8}" type="sibTrans" cxnId="{82BD69BF-3454-453A-AC2B-F30F72FC00AA}">
      <dgm:prSet/>
      <dgm:spPr/>
      <dgm:t>
        <a:bodyPr/>
        <a:lstStyle/>
        <a:p>
          <a:endParaRPr lang="en-US"/>
        </a:p>
      </dgm:t>
    </dgm:pt>
    <dgm:pt modelId="{CFCAE22E-213A-463C-B673-B5C96D455505}" type="pres">
      <dgm:prSet presAssocID="{48E19FBD-C7E3-4163-BACD-EBA6DF4F31B0}" presName="linear" presStyleCnt="0">
        <dgm:presLayoutVars>
          <dgm:animLvl val="lvl"/>
          <dgm:resizeHandles val="exact"/>
        </dgm:presLayoutVars>
      </dgm:prSet>
      <dgm:spPr/>
    </dgm:pt>
    <dgm:pt modelId="{6AE56D12-7BB8-4643-A40C-AADF1085E56F}" type="pres">
      <dgm:prSet presAssocID="{502B4506-9411-4EFC-9E11-51BF017C2FC6}" presName="parentText" presStyleLbl="node1" presStyleIdx="0" presStyleCnt="2">
        <dgm:presLayoutVars>
          <dgm:chMax val="0"/>
          <dgm:bulletEnabled val="1"/>
        </dgm:presLayoutVars>
      </dgm:prSet>
      <dgm:spPr/>
    </dgm:pt>
    <dgm:pt modelId="{ABB4896B-7650-4C98-BD6C-F9BBCF2A0D91}" type="pres">
      <dgm:prSet presAssocID="{D1FE0447-236E-40B3-95DF-0B25558D87DE}" presName="spacer" presStyleCnt="0"/>
      <dgm:spPr/>
    </dgm:pt>
    <dgm:pt modelId="{F9E404EF-3B05-4FE3-B1C3-0406A27ED3F4}" type="pres">
      <dgm:prSet presAssocID="{E74797BD-F610-4EF5-A180-A04546E72A2F}" presName="parentText" presStyleLbl="node1" presStyleIdx="1" presStyleCnt="2">
        <dgm:presLayoutVars>
          <dgm:chMax val="0"/>
          <dgm:bulletEnabled val="1"/>
        </dgm:presLayoutVars>
      </dgm:prSet>
      <dgm:spPr/>
    </dgm:pt>
  </dgm:ptLst>
  <dgm:cxnLst>
    <dgm:cxn modelId="{3B83BD9C-C1ED-4015-856C-1CC116409E6A}" type="presOf" srcId="{48E19FBD-C7E3-4163-BACD-EBA6DF4F31B0}" destId="{CFCAE22E-213A-463C-B673-B5C96D455505}" srcOrd="0" destOrd="0" presId="urn:microsoft.com/office/officeart/2005/8/layout/vList2"/>
    <dgm:cxn modelId="{82BD69BF-3454-453A-AC2B-F30F72FC00AA}" srcId="{48E19FBD-C7E3-4163-BACD-EBA6DF4F31B0}" destId="{E74797BD-F610-4EF5-A180-A04546E72A2F}" srcOrd="1" destOrd="0" parTransId="{17873E35-4542-4F67-BD3A-28AC66CED671}" sibTransId="{D0B9B9B2-973C-4C73-BCB9-F5538E6944D8}"/>
    <dgm:cxn modelId="{317839D3-0D72-4062-80C9-7FB3FFC23B73}" type="presOf" srcId="{E74797BD-F610-4EF5-A180-A04546E72A2F}" destId="{F9E404EF-3B05-4FE3-B1C3-0406A27ED3F4}" srcOrd="0" destOrd="0" presId="urn:microsoft.com/office/officeart/2005/8/layout/vList2"/>
    <dgm:cxn modelId="{69712DEB-B7D7-4D1B-A4D9-189E85BE2A15}" srcId="{48E19FBD-C7E3-4163-BACD-EBA6DF4F31B0}" destId="{502B4506-9411-4EFC-9E11-51BF017C2FC6}" srcOrd="0" destOrd="0" parTransId="{83BC123D-8077-4C1A-987F-4CBD3997ABFC}" sibTransId="{D1FE0447-236E-40B3-95DF-0B25558D87DE}"/>
    <dgm:cxn modelId="{EAA09FEC-0809-4DFF-8B23-DE7585E7BC50}" type="presOf" srcId="{502B4506-9411-4EFC-9E11-51BF017C2FC6}" destId="{6AE56D12-7BB8-4643-A40C-AADF1085E56F}" srcOrd="0" destOrd="0" presId="urn:microsoft.com/office/officeart/2005/8/layout/vList2"/>
    <dgm:cxn modelId="{FC67A6CB-2FD3-463E-8088-F2FDBC6DF05C}" type="presParOf" srcId="{CFCAE22E-213A-463C-B673-B5C96D455505}" destId="{6AE56D12-7BB8-4643-A40C-AADF1085E56F}" srcOrd="0" destOrd="0" presId="urn:microsoft.com/office/officeart/2005/8/layout/vList2"/>
    <dgm:cxn modelId="{5D70CB2D-D2D8-441D-90A4-142F1D00D4E8}" type="presParOf" srcId="{CFCAE22E-213A-463C-B673-B5C96D455505}" destId="{ABB4896B-7650-4C98-BD6C-F9BBCF2A0D91}" srcOrd="1" destOrd="0" presId="urn:microsoft.com/office/officeart/2005/8/layout/vList2"/>
    <dgm:cxn modelId="{9B2E8C00-9936-4A58-A948-C6D8C5C598BE}" type="presParOf" srcId="{CFCAE22E-213A-463C-B673-B5C96D455505}" destId="{F9E404EF-3B05-4FE3-B1C3-0406A27ED3F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8750BD-7E05-45E6-92B3-48423891923E}"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E711EA4F-3E52-4D75-A05D-FE164FF155D2}">
      <dgm:prSet/>
      <dgm:spPr/>
      <dgm:t>
        <a:bodyPr/>
        <a:lstStyle/>
        <a:p>
          <a:r>
            <a:rPr lang="en-GB"/>
            <a:t>There is a clear inequalities dimension to ACEs. </a:t>
          </a:r>
          <a:endParaRPr lang="en-US"/>
        </a:p>
      </dgm:t>
    </dgm:pt>
    <dgm:pt modelId="{72C50DF8-D516-4B70-A280-9FDDD9BFCDB9}" type="parTrans" cxnId="{DA4BB0D3-FF39-4FC9-9C9F-46E0A6ABD636}">
      <dgm:prSet/>
      <dgm:spPr/>
      <dgm:t>
        <a:bodyPr/>
        <a:lstStyle/>
        <a:p>
          <a:endParaRPr lang="en-US"/>
        </a:p>
      </dgm:t>
    </dgm:pt>
    <dgm:pt modelId="{FC0C6B48-6AEA-4450-8CFF-D647225D4C30}" type="sibTrans" cxnId="{DA4BB0D3-FF39-4FC9-9C9F-46E0A6ABD636}">
      <dgm:prSet/>
      <dgm:spPr/>
      <dgm:t>
        <a:bodyPr/>
        <a:lstStyle/>
        <a:p>
          <a:endParaRPr lang="en-US"/>
        </a:p>
      </dgm:t>
    </dgm:pt>
    <dgm:pt modelId="{1AB8CAE1-CCAF-4855-A40B-4692507945E0}">
      <dgm:prSet/>
      <dgm:spPr/>
      <dgm:t>
        <a:bodyPr/>
        <a:lstStyle/>
        <a:p>
          <a:r>
            <a:rPr lang="en-GB"/>
            <a:t>While all ACEs are present across society, inequalities in wealth, disadvantage and the existence of poverty impact on the chances of experiencing ACE.</a:t>
          </a:r>
          <a:endParaRPr lang="en-US"/>
        </a:p>
      </dgm:t>
    </dgm:pt>
    <dgm:pt modelId="{F9EEF59F-E6BC-4A99-96A6-B758258CCEDB}" type="parTrans" cxnId="{305A8B73-F0B3-4161-BC30-FDA348A8464C}">
      <dgm:prSet/>
      <dgm:spPr/>
      <dgm:t>
        <a:bodyPr/>
        <a:lstStyle/>
        <a:p>
          <a:endParaRPr lang="en-US"/>
        </a:p>
      </dgm:t>
    </dgm:pt>
    <dgm:pt modelId="{247F807B-59D0-47E0-96EA-0FFA5FF9609E}" type="sibTrans" cxnId="{305A8B73-F0B3-4161-BC30-FDA348A8464C}">
      <dgm:prSet/>
      <dgm:spPr/>
      <dgm:t>
        <a:bodyPr/>
        <a:lstStyle/>
        <a:p>
          <a:endParaRPr lang="en-US"/>
        </a:p>
      </dgm:t>
    </dgm:pt>
    <dgm:pt modelId="{4327395E-6C3E-48BD-BABC-CCCA9C98A98A}">
      <dgm:prSet/>
      <dgm:spPr/>
      <dgm:t>
        <a:bodyPr/>
        <a:lstStyle/>
        <a:p>
          <a:r>
            <a:rPr lang="en-GB"/>
            <a:t>Children growing up in disadvantaged areas, in poverty, and those of a lower socioeconomic status are more likely to be exposed to ACEs compared to their more advantaged peers – and more likely to experience ‘clustering’ (co-occurring) of ACEs.</a:t>
          </a:r>
          <a:endParaRPr lang="en-US"/>
        </a:p>
      </dgm:t>
    </dgm:pt>
    <dgm:pt modelId="{C74D28A4-F06F-4568-B45D-4101D8FC5C6B}" type="parTrans" cxnId="{299E9D40-A96F-4B0C-86D7-997774099109}">
      <dgm:prSet/>
      <dgm:spPr/>
      <dgm:t>
        <a:bodyPr/>
        <a:lstStyle/>
        <a:p>
          <a:endParaRPr lang="en-US"/>
        </a:p>
      </dgm:t>
    </dgm:pt>
    <dgm:pt modelId="{9160C7EC-16D9-47E7-B568-0AB3DCA8E1F2}" type="sibTrans" cxnId="{299E9D40-A96F-4B0C-86D7-997774099109}">
      <dgm:prSet/>
      <dgm:spPr/>
      <dgm:t>
        <a:bodyPr/>
        <a:lstStyle/>
        <a:p>
          <a:endParaRPr lang="en-US"/>
        </a:p>
      </dgm:t>
    </dgm:pt>
    <dgm:pt modelId="{37A9CBDE-1974-4601-AD05-294A6517E041}">
      <dgm:prSet/>
      <dgm:spPr/>
      <dgm:t>
        <a:bodyPr/>
        <a:lstStyle/>
        <a:p>
          <a:r>
            <a:rPr lang="en-GB"/>
            <a:t>Aside from these socioeconomic factors, there is a range of other risk factors for ACE, including poor and harmful parenting approaches and the relative stress under which families live.</a:t>
          </a:r>
          <a:endParaRPr lang="en-US"/>
        </a:p>
      </dgm:t>
    </dgm:pt>
    <dgm:pt modelId="{B8DAF9C6-BEAB-4AB0-A1D2-6B57CB151EA4}" type="parTrans" cxnId="{22BFC684-C5E8-4098-834F-205A7DA8EBCB}">
      <dgm:prSet/>
      <dgm:spPr/>
      <dgm:t>
        <a:bodyPr/>
        <a:lstStyle/>
        <a:p>
          <a:endParaRPr lang="en-US"/>
        </a:p>
      </dgm:t>
    </dgm:pt>
    <dgm:pt modelId="{2F6C2760-CAB1-4233-BA08-817ADD061F5B}" type="sibTrans" cxnId="{22BFC684-C5E8-4098-834F-205A7DA8EBCB}">
      <dgm:prSet/>
      <dgm:spPr/>
      <dgm:t>
        <a:bodyPr/>
        <a:lstStyle/>
        <a:p>
          <a:endParaRPr lang="en-US"/>
        </a:p>
      </dgm:t>
    </dgm:pt>
    <dgm:pt modelId="{4F75B2EA-2F8D-485F-B6F3-970A90E03083}">
      <dgm:prSet/>
      <dgm:spPr/>
      <dgm:t>
        <a:bodyPr/>
        <a:lstStyle/>
        <a:p>
          <a:r>
            <a:rPr lang="en-GB"/>
            <a:t>These risk factors are also universal but are again more likely to occur lower down the social gradient.</a:t>
          </a:r>
          <a:endParaRPr lang="en-US"/>
        </a:p>
      </dgm:t>
    </dgm:pt>
    <dgm:pt modelId="{80D9FFD7-E42E-4959-8CC4-AD0BBFFB48CA}" type="parTrans" cxnId="{DB0A3A81-60EF-4156-A745-5E4706DFE468}">
      <dgm:prSet/>
      <dgm:spPr/>
      <dgm:t>
        <a:bodyPr/>
        <a:lstStyle/>
        <a:p>
          <a:endParaRPr lang="en-US"/>
        </a:p>
      </dgm:t>
    </dgm:pt>
    <dgm:pt modelId="{6C2756A5-0E57-46E3-8222-EF1C63B042B2}" type="sibTrans" cxnId="{DB0A3A81-60EF-4156-A745-5E4706DFE468}">
      <dgm:prSet/>
      <dgm:spPr/>
      <dgm:t>
        <a:bodyPr/>
        <a:lstStyle/>
        <a:p>
          <a:endParaRPr lang="en-US"/>
        </a:p>
      </dgm:t>
    </dgm:pt>
    <dgm:pt modelId="{BAD36129-CF53-44A6-B738-4157B077D46B}" type="pres">
      <dgm:prSet presAssocID="{428750BD-7E05-45E6-92B3-48423891923E}" presName="vert0" presStyleCnt="0">
        <dgm:presLayoutVars>
          <dgm:dir/>
          <dgm:animOne val="branch"/>
          <dgm:animLvl val="lvl"/>
        </dgm:presLayoutVars>
      </dgm:prSet>
      <dgm:spPr/>
    </dgm:pt>
    <dgm:pt modelId="{59B18A1E-CEB1-41CF-A3EA-C8858038D46E}" type="pres">
      <dgm:prSet presAssocID="{E711EA4F-3E52-4D75-A05D-FE164FF155D2}" presName="thickLine" presStyleLbl="alignNode1" presStyleIdx="0" presStyleCnt="5"/>
      <dgm:spPr/>
    </dgm:pt>
    <dgm:pt modelId="{57B149A0-BF55-46AA-AB72-6096B51E0FC9}" type="pres">
      <dgm:prSet presAssocID="{E711EA4F-3E52-4D75-A05D-FE164FF155D2}" presName="horz1" presStyleCnt="0"/>
      <dgm:spPr/>
    </dgm:pt>
    <dgm:pt modelId="{83B80CCB-B3B3-4B02-ADE9-C20CD8374068}" type="pres">
      <dgm:prSet presAssocID="{E711EA4F-3E52-4D75-A05D-FE164FF155D2}" presName="tx1" presStyleLbl="revTx" presStyleIdx="0" presStyleCnt="5"/>
      <dgm:spPr/>
    </dgm:pt>
    <dgm:pt modelId="{931C633F-28D8-4E08-92CC-FDD36F54E057}" type="pres">
      <dgm:prSet presAssocID="{E711EA4F-3E52-4D75-A05D-FE164FF155D2}" presName="vert1" presStyleCnt="0"/>
      <dgm:spPr/>
    </dgm:pt>
    <dgm:pt modelId="{C56921E4-44D1-47DB-9335-960E9958A808}" type="pres">
      <dgm:prSet presAssocID="{1AB8CAE1-CCAF-4855-A40B-4692507945E0}" presName="thickLine" presStyleLbl="alignNode1" presStyleIdx="1" presStyleCnt="5"/>
      <dgm:spPr/>
    </dgm:pt>
    <dgm:pt modelId="{04EE9D2B-7F22-4E47-A8A5-558918EA7270}" type="pres">
      <dgm:prSet presAssocID="{1AB8CAE1-CCAF-4855-A40B-4692507945E0}" presName="horz1" presStyleCnt="0"/>
      <dgm:spPr/>
    </dgm:pt>
    <dgm:pt modelId="{5E9F08C0-D771-4994-8757-3610369C714E}" type="pres">
      <dgm:prSet presAssocID="{1AB8CAE1-CCAF-4855-A40B-4692507945E0}" presName="tx1" presStyleLbl="revTx" presStyleIdx="1" presStyleCnt="5"/>
      <dgm:spPr/>
    </dgm:pt>
    <dgm:pt modelId="{1668EEBA-3A8F-4746-95E5-6A9EE13EBDD1}" type="pres">
      <dgm:prSet presAssocID="{1AB8CAE1-CCAF-4855-A40B-4692507945E0}" presName="vert1" presStyleCnt="0"/>
      <dgm:spPr/>
    </dgm:pt>
    <dgm:pt modelId="{3FC0E678-F0C7-4B51-8236-66D5759A666D}" type="pres">
      <dgm:prSet presAssocID="{4327395E-6C3E-48BD-BABC-CCCA9C98A98A}" presName="thickLine" presStyleLbl="alignNode1" presStyleIdx="2" presStyleCnt="5"/>
      <dgm:spPr/>
    </dgm:pt>
    <dgm:pt modelId="{D0E3C883-183A-45FC-A2BB-AFB293E98879}" type="pres">
      <dgm:prSet presAssocID="{4327395E-6C3E-48BD-BABC-CCCA9C98A98A}" presName="horz1" presStyleCnt="0"/>
      <dgm:spPr/>
    </dgm:pt>
    <dgm:pt modelId="{4BC85270-BF1E-49C0-A327-D5159AAF1129}" type="pres">
      <dgm:prSet presAssocID="{4327395E-6C3E-48BD-BABC-CCCA9C98A98A}" presName="tx1" presStyleLbl="revTx" presStyleIdx="2" presStyleCnt="5"/>
      <dgm:spPr/>
    </dgm:pt>
    <dgm:pt modelId="{ED527668-3E45-46F5-9FA9-7870ED351A9A}" type="pres">
      <dgm:prSet presAssocID="{4327395E-6C3E-48BD-BABC-CCCA9C98A98A}" presName="vert1" presStyleCnt="0"/>
      <dgm:spPr/>
    </dgm:pt>
    <dgm:pt modelId="{9FADD87B-AE33-475C-8BAE-739DF9ADE88B}" type="pres">
      <dgm:prSet presAssocID="{37A9CBDE-1974-4601-AD05-294A6517E041}" presName="thickLine" presStyleLbl="alignNode1" presStyleIdx="3" presStyleCnt="5"/>
      <dgm:spPr/>
    </dgm:pt>
    <dgm:pt modelId="{D4CF48D2-C016-4DBB-8C56-1A6732B051DE}" type="pres">
      <dgm:prSet presAssocID="{37A9CBDE-1974-4601-AD05-294A6517E041}" presName="horz1" presStyleCnt="0"/>
      <dgm:spPr/>
    </dgm:pt>
    <dgm:pt modelId="{2B3E0FD1-1997-4414-83D6-80B8A92AA495}" type="pres">
      <dgm:prSet presAssocID="{37A9CBDE-1974-4601-AD05-294A6517E041}" presName="tx1" presStyleLbl="revTx" presStyleIdx="3" presStyleCnt="5"/>
      <dgm:spPr/>
    </dgm:pt>
    <dgm:pt modelId="{05EF8EEF-31ED-4FDE-8632-5D9424ACE45A}" type="pres">
      <dgm:prSet presAssocID="{37A9CBDE-1974-4601-AD05-294A6517E041}" presName="vert1" presStyleCnt="0"/>
      <dgm:spPr/>
    </dgm:pt>
    <dgm:pt modelId="{67284B9D-E336-4512-989C-F58015096A2F}" type="pres">
      <dgm:prSet presAssocID="{4F75B2EA-2F8D-485F-B6F3-970A90E03083}" presName="thickLine" presStyleLbl="alignNode1" presStyleIdx="4" presStyleCnt="5"/>
      <dgm:spPr/>
    </dgm:pt>
    <dgm:pt modelId="{13FC6307-6023-4F73-A3F7-F56E8A99B48A}" type="pres">
      <dgm:prSet presAssocID="{4F75B2EA-2F8D-485F-B6F3-970A90E03083}" presName="horz1" presStyleCnt="0"/>
      <dgm:spPr/>
    </dgm:pt>
    <dgm:pt modelId="{998E7B29-1EAD-4AC0-A4C5-C145ADBE0510}" type="pres">
      <dgm:prSet presAssocID="{4F75B2EA-2F8D-485F-B6F3-970A90E03083}" presName="tx1" presStyleLbl="revTx" presStyleIdx="4" presStyleCnt="5"/>
      <dgm:spPr/>
    </dgm:pt>
    <dgm:pt modelId="{B018333D-ECF6-4C37-B7BE-DB941852F0F4}" type="pres">
      <dgm:prSet presAssocID="{4F75B2EA-2F8D-485F-B6F3-970A90E03083}" presName="vert1" presStyleCnt="0"/>
      <dgm:spPr/>
    </dgm:pt>
  </dgm:ptLst>
  <dgm:cxnLst>
    <dgm:cxn modelId="{22782800-E6A2-45FD-8119-D760A37EE305}" type="presOf" srcId="{428750BD-7E05-45E6-92B3-48423891923E}" destId="{BAD36129-CF53-44A6-B738-4157B077D46B}" srcOrd="0" destOrd="0" presId="urn:microsoft.com/office/officeart/2008/layout/LinedList"/>
    <dgm:cxn modelId="{FFECDC2B-AA53-4760-9313-4782D9069217}" type="presOf" srcId="{1AB8CAE1-CCAF-4855-A40B-4692507945E0}" destId="{5E9F08C0-D771-4994-8757-3610369C714E}" srcOrd="0" destOrd="0" presId="urn:microsoft.com/office/officeart/2008/layout/LinedList"/>
    <dgm:cxn modelId="{299E9D40-A96F-4B0C-86D7-997774099109}" srcId="{428750BD-7E05-45E6-92B3-48423891923E}" destId="{4327395E-6C3E-48BD-BABC-CCCA9C98A98A}" srcOrd="2" destOrd="0" parTransId="{C74D28A4-F06F-4568-B45D-4101D8FC5C6B}" sibTransId="{9160C7EC-16D9-47E7-B568-0AB3DCA8E1F2}"/>
    <dgm:cxn modelId="{F0DC8465-6997-4F93-B16B-5EEBD46F352E}" type="presOf" srcId="{4327395E-6C3E-48BD-BABC-CCCA9C98A98A}" destId="{4BC85270-BF1E-49C0-A327-D5159AAF1129}" srcOrd="0" destOrd="0" presId="urn:microsoft.com/office/officeart/2008/layout/LinedList"/>
    <dgm:cxn modelId="{3B1DF645-9E00-406B-B144-9D481F26D3D0}" type="presOf" srcId="{4F75B2EA-2F8D-485F-B6F3-970A90E03083}" destId="{998E7B29-1EAD-4AC0-A4C5-C145ADBE0510}" srcOrd="0" destOrd="0" presId="urn:microsoft.com/office/officeart/2008/layout/LinedList"/>
    <dgm:cxn modelId="{B4F8466C-9172-4FE0-9153-09ACE8CEFA9C}" type="presOf" srcId="{37A9CBDE-1974-4601-AD05-294A6517E041}" destId="{2B3E0FD1-1997-4414-83D6-80B8A92AA495}" srcOrd="0" destOrd="0" presId="urn:microsoft.com/office/officeart/2008/layout/LinedList"/>
    <dgm:cxn modelId="{305A8B73-F0B3-4161-BC30-FDA348A8464C}" srcId="{428750BD-7E05-45E6-92B3-48423891923E}" destId="{1AB8CAE1-CCAF-4855-A40B-4692507945E0}" srcOrd="1" destOrd="0" parTransId="{F9EEF59F-E6BC-4A99-96A6-B758258CCEDB}" sibTransId="{247F807B-59D0-47E0-96EA-0FFA5FF9609E}"/>
    <dgm:cxn modelId="{DB0A3A81-60EF-4156-A745-5E4706DFE468}" srcId="{428750BD-7E05-45E6-92B3-48423891923E}" destId="{4F75B2EA-2F8D-485F-B6F3-970A90E03083}" srcOrd="4" destOrd="0" parTransId="{80D9FFD7-E42E-4959-8CC4-AD0BBFFB48CA}" sibTransId="{6C2756A5-0E57-46E3-8222-EF1C63B042B2}"/>
    <dgm:cxn modelId="{22BFC684-C5E8-4098-834F-205A7DA8EBCB}" srcId="{428750BD-7E05-45E6-92B3-48423891923E}" destId="{37A9CBDE-1974-4601-AD05-294A6517E041}" srcOrd="3" destOrd="0" parTransId="{B8DAF9C6-BEAB-4AB0-A1D2-6B57CB151EA4}" sibTransId="{2F6C2760-CAB1-4233-BA08-817ADD061F5B}"/>
    <dgm:cxn modelId="{DA4BB0D3-FF39-4FC9-9C9F-46E0A6ABD636}" srcId="{428750BD-7E05-45E6-92B3-48423891923E}" destId="{E711EA4F-3E52-4D75-A05D-FE164FF155D2}" srcOrd="0" destOrd="0" parTransId="{72C50DF8-D516-4B70-A280-9FDDD9BFCDB9}" sibTransId="{FC0C6B48-6AEA-4450-8CFF-D647225D4C30}"/>
    <dgm:cxn modelId="{6DE07AF1-05EE-4C2C-9E3C-5245E6B91667}" type="presOf" srcId="{E711EA4F-3E52-4D75-A05D-FE164FF155D2}" destId="{83B80CCB-B3B3-4B02-ADE9-C20CD8374068}" srcOrd="0" destOrd="0" presId="urn:microsoft.com/office/officeart/2008/layout/LinedList"/>
    <dgm:cxn modelId="{3CEB2504-14B0-45D0-821C-42DAF3AE5B98}" type="presParOf" srcId="{BAD36129-CF53-44A6-B738-4157B077D46B}" destId="{59B18A1E-CEB1-41CF-A3EA-C8858038D46E}" srcOrd="0" destOrd="0" presId="urn:microsoft.com/office/officeart/2008/layout/LinedList"/>
    <dgm:cxn modelId="{C195EF8A-CFF8-4B7C-ACE5-D33DCCE52C12}" type="presParOf" srcId="{BAD36129-CF53-44A6-B738-4157B077D46B}" destId="{57B149A0-BF55-46AA-AB72-6096B51E0FC9}" srcOrd="1" destOrd="0" presId="urn:microsoft.com/office/officeart/2008/layout/LinedList"/>
    <dgm:cxn modelId="{EF7BE4A6-BBA0-4CD3-A0F3-59B2AF91F0A9}" type="presParOf" srcId="{57B149A0-BF55-46AA-AB72-6096B51E0FC9}" destId="{83B80CCB-B3B3-4B02-ADE9-C20CD8374068}" srcOrd="0" destOrd="0" presId="urn:microsoft.com/office/officeart/2008/layout/LinedList"/>
    <dgm:cxn modelId="{4F628B72-6B59-4196-95C9-E720C2F1CB97}" type="presParOf" srcId="{57B149A0-BF55-46AA-AB72-6096B51E0FC9}" destId="{931C633F-28D8-4E08-92CC-FDD36F54E057}" srcOrd="1" destOrd="0" presId="urn:microsoft.com/office/officeart/2008/layout/LinedList"/>
    <dgm:cxn modelId="{C854426D-ED66-42E2-9365-79364F01EF67}" type="presParOf" srcId="{BAD36129-CF53-44A6-B738-4157B077D46B}" destId="{C56921E4-44D1-47DB-9335-960E9958A808}" srcOrd="2" destOrd="0" presId="urn:microsoft.com/office/officeart/2008/layout/LinedList"/>
    <dgm:cxn modelId="{70CAE335-B74F-4C6E-AC3F-F22369F6D2E5}" type="presParOf" srcId="{BAD36129-CF53-44A6-B738-4157B077D46B}" destId="{04EE9D2B-7F22-4E47-A8A5-558918EA7270}" srcOrd="3" destOrd="0" presId="urn:microsoft.com/office/officeart/2008/layout/LinedList"/>
    <dgm:cxn modelId="{98AFC8E2-B6D8-4585-8581-2AC07C94D1EE}" type="presParOf" srcId="{04EE9D2B-7F22-4E47-A8A5-558918EA7270}" destId="{5E9F08C0-D771-4994-8757-3610369C714E}" srcOrd="0" destOrd="0" presId="urn:microsoft.com/office/officeart/2008/layout/LinedList"/>
    <dgm:cxn modelId="{06801D61-82DB-4BD9-9803-AA4E3B2C50BB}" type="presParOf" srcId="{04EE9D2B-7F22-4E47-A8A5-558918EA7270}" destId="{1668EEBA-3A8F-4746-95E5-6A9EE13EBDD1}" srcOrd="1" destOrd="0" presId="urn:microsoft.com/office/officeart/2008/layout/LinedList"/>
    <dgm:cxn modelId="{AA96CFDA-FCDF-4799-B862-50C6E784B6B0}" type="presParOf" srcId="{BAD36129-CF53-44A6-B738-4157B077D46B}" destId="{3FC0E678-F0C7-4B51-8236-66D5759A666D}" srcOrd="4" destOrd="0" presId="urn:microsoft.com/office/officeart/2008/layout/LinedList"/>
    <dgm:cxn modelId="{534E9254-C705-4915-9EE3-499862F8497E}" type="presParOf" srcId="{BAD36129-CF53-44A6-B738-4157B077D46B}" destId="{D0E3C883-183A-45FC-A2BB-AFB293E98879}" srcOrd="5" destOrd="0" presId="urn:microsoft.com/office/officeart/2008/layout/LinedList"/>
    <dgm:cxn modelId="{FE5DA3D9-5EE9-495F-B9BB-238079426AEB}" type="presParOf" srcId="{D0E3C883-183A-45FC-A2BB-AFB293E98879}" destId="{4BC85270-BF1E-49C0-A327-D5159AAF1129}" srcOrd="0" destOrd="0" presId="urn:microsoft.com/office/officeart/2008/layout/LinedList"/>
    <dgm:cxn modelId="{B35414CD-58E4-449E-88D9-56F217FF40CE}" type="presParOf" srcId="{D0E3C883-183A-45FC-A2BB-AFB293E98879}" destId="{ED527668-3E45-46F5-9FA9-7870ED351A9A}" srcOrd="1" destOrd="0" presId="urn:microsoft.com/office/officeart/2008/layout/LinedList"/>
    <dgm:cxn modelId="{C8FCFDD9-8906-4DD2-A694-511E8B1FB2C7}" type="presParOf" srcId="{BAD36129-CF53-44A6-B738-4157B077D46B}" destId="{9FADD87B-AE33-475C-8BAE-739DF9ADE88B}" srcOrd="6" destOrd="0" presId="urn:microsoft.com/office/officeart/2008/layout/LinedList"/>
    <dgm:cxn modelId="{85223306-E752-44C3-9A72-50B6F5360386}" type="presParOf" srcId="{BAD36129-CF53-44A6-B738-4157B077D46B}" destId="{D4CF48D2-C016-4DBB-8C56-1A6732B051DE}" srcOrd="7" destOrd="0" presId="urn:microsoft.com/office/officeart/2008/layout/LinedList"/>
    <dgm:cxn modelId="{464C128B-F99C-4B4D-80F7-30D97AAD3836}" type="presParOf" srcId="{D4CF48D2-C016-4DBB-8C56-1A6732B051DE}" destId="{2B3E0FD1-1997-4414-83D6-80B8A92AA495}" srcOrd="0" destOrd="0" presId="urn:microsoft.com/office/officeart/2008/layout/LinedList"/>
    <dgm:cxn modelId="{636A16C2-132D-40E3-827C-EE3E431ED830}" type="presParOf" srcId="{D4CF48D2-C016-4DBB-8C56-1A6732B051DE}" destId="{05EF8EEF-31ED-4FDE-8632-5D9424ACE45A}" srcOrd="1" destOrd="0" presId="urn:microsoft.com/office/officeart/2008/layout/LinedList"/>
    <dgm:cxn modelId="{8DAEE445-367A-4E97-8714-EF90F9A007C3}" type="presParOf" srcId="{BAD36129-CF53-44A6-B738-4157B077D46B}" destId="{67284B9D-E336-4512-989C-F58015096A2F}" srcOrd="8" destOrd="0" presId="urn:microsoft.com/office/officeart/2008/layout/LinedList"/>
    <dgm:cxn modelId="{F41786B2-91AB-425B-A354-2D4817EB4D5F}" type="presParOf" srcId="{BAD36129-CF53-44A6-B738-4157B077D46B}" destId="{13FC6307-6023-4F73-A3F7-F56E8A99B48A}" srcOrd="9" destOrd="0" presId="urn:microsoft.com/office/officeart/2008/layout/LinedList"/>
    <dgm:cxn modelId="{F0FE7E11-E27D-48CE-85D8-8A15381ABB53}" type="presParOf" srcId="{13FC6307-6023-4F73-A3F7-F56E8A99B48A}" destId="{998E7B29-1EAD-4AC0-A4C5-C145ADBE0510}" srcOrd="0" destOrd="0" presId="urn:microsoft.com/office/officeart/2008/layout/LinedList"/>
    <dgm:cxn modelId="{95C926F3-3527-4ADA-89C8-495D24AC30DD}" type="presParOf" srcId="{13FC6307-6023-4F73-A3F7-F56E8A99B48A}" destId="{B018333D-ECF6-4C37-B7BE-DB941852F0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024C5E-5CDE-468B-80AC-41015D316595}"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F997C83-417F-4942-90A3-4D0BC232B9A9}">
      <dgm:prSet/>
      <dgm:spPr/>
      <dgm:t>
        <a:bodyPr/>
        <a:lstStyle/>
        <a:p>
          <a:r>
            <a:rPr lang="en-GB" dirty="0">
              <a:solidFill>
                <a:schemeClr val="tx1"/>
              </a:solidFill>
            </a:rPr>
            <a:t>The context in which families live Families that are socially isolated, live in poverty or deprived areas, or are of a low socioeconomic status are all at higher risk of exposure to ACEs than those that are not.</a:t>
          </a:r>
          <a:endParaRPr lang="en-US" dirty="0">
            <a:solidFill>
              <a:schemeClr val="tx1"/>
            </a:solidFill>
          </a:endParaRPr>
        </a:p>
      </dgm:t>
    </dgm:pt>
    <dgm:pt modelId="{DDC8B513-5C0D-41A5-ABA9-1D39582CB76F}" type="parTrans" cxnId="{F83F7752-423D-4CC3-BF3B-13BF099D7C6C}">
      <dgm:prSet/>
      <dgm:spPr/>
      <dgm:t>
        <a:bodyPr/>
        <a:lstStyle/>
        <a:p>
          <a:endParaRPr lang="en-US"/>
        </a:p>
      </dgm:t>
    </dgm:pt>
    <dgm:pt modelId="{7108D044-EB43-47D6-944A-F5C1281D12B3}" type="sibTrans" cxnId="{F83F7752-423D-4CC3-BF3B-13BF099D7C6C}">
      <dgm:prSet/>
      <dgm:spPr/>
      <dgm:t>
        <a:bodyPr/>
        <a:lstStyle/>
        <a:p>
          <a:endParaRPr lang="en-US"/>
        </a:p>
      </dgm:t>
    </dgm:pt>
    <dgm:pt modelId="{18E8C37C-1C40-4B61-B124-000D0F4A8AF9}">
      <dgm:prSet/>
      <dgm:spPr/>
      <dgm:t>
        <a:bodyPr/>
        <a:lstStyle/>
        <a:p>
          <a:r>
            <a:rPr lang="en-GB" dirty="0">
              <a:solidFill>
                <a:schemeClr val="tx1"/>
              </a:solidFill>
            </a:rPr>
            <a:t>For example, children who live in the most deprived 10% of neighbourhoods have a 10 times greater chance of being on a child protection plan than children in the least deprived 10% of neighbourhoods.</a:t>
          </a:r>
          <a:endParaRPr lang="en-US" dirty="0">
            <a:solidFill>
              <a:schemeClr val="tx1"/>
            </a:solidFill>
          </a:endParaRPr>
        </a:p>
      </dgm:t>
    </dgm:pt>
    <dgm:pt modelId="{32869242-2540-4E81-979E-41A1B0EE39F7}" type="parTrans" cxnId="{C1969BDE-B036-48F2-94B9-625CCADC5E16}">
      <dgm:prSet/>
      <dgm:spPr/>
      <dgm:t>
        <a:bodyPr/>
        <a:lstStyle/>
        <a:p>
          <a:endParaRPr lang="en-US"/>
        </a:p>
      </dgm:t>
    </dgm:pt>
    <dgm:pt modelId="{1959BE33-D992-4FD0-BD6C-C46848ED7F73}" type="sibTrans" cxnId="{C1969BDE-B036-48F2-94B9-625CCADC5E16}">
      <dgm:prSet/>
      <dgm:spPr/>
      <dgm:t>
        <a:bodyPr/>
        <a:lstStyle/>
        <a:p>
          <a:endParaRPr lang="en-US"/>
        </a:p>
      </dgm:t>
    </dgm:pt>
    <dgm:pt modelId="{8070C283-704A-49AF-A64C-CAB6C6EFD276}" type="pres">
      <dgm:prSet presAssocID="{64024C5E-5CDE-468B-80AC-41015D316595}" presName="Name0" presStyleCnt="0">
        <dgm:presLayoutVars>
          <dgm:dir/>
          <dgm:resizeHandles val="exact"/>
        </dgm:presLayoutVars>
      </dgm:prSet>
      <dgm:spPr/>
    </dgm:pt>
    <dgm:pt modelId="{279F5F6E-D762-40DC-B8EE-52B64BA1DD71}" type="pres">
      <dgm:prSet presAssocID="{4F997C83-417F-4942-90A3-4D0BC232B9A9}" presName="node" presStyleLbl="node1" presStyleIdx="0" presStyleCnt="2">
        <dgm:presLayoutVars>
          <dgm:bulletEnabled val="1"/>
        </dgm:presLayoutVars>
      </dgm:prSet>
      <dgm:spPr/>
    </dgm:pt>
    <dgm:pt modelId="{C2515C1D-A044-480E-946C-B7C9F613D46A}" type="pres">
      <dgm:prSet presAssocID="{7108D044-EB43-47D6-944A-F5C1281D12B3}" presName="sibTrans" presStyleLbl="sibTrans2D1" presStyleIdx="0" presStyleCnt="1"/>
      <dgm:spPr/>
    </dgm:pt>
    <dgm:pt modelId="{2C5FDB9E-4CA0-4E45-9954-9795208B8D6B}" type="pres">
      <dgm:prSet presAssocID="{7108D044-EB43-47D6-944A-F5C1281D12B3}" presName="connectorText" presStyleLbl="sibTrans2D1" presStyleIdx="0" presStyleCnt="1"/>
      <dgm:spPr/>
    </dgm:pt>
    <dgm:pt modelId="{CC536056-EF15-46D2-8BE9-33C199EA34E6}" type="pres">
      <dgm:prSet presAssocID="{18E8C37C-1C40-4B61-B124-000D0F4A8AF9}" presName="node" presStyleLbl="node1" presStyleIdx="1" presStyleCnt="2">
        <dgm:presLayoutVars>
          <dgm:bulletEnabled val="1"/>
        </dgm:presLayoutVars>
      </dgm:prSet>
      <dgm:spPr/>
    </dgm:pt>
  </dgm:ptLst>
  <dgm:cxnLst>
    <dgm:cxn modelId="{BDA52119-2B12-431A-9009-F4DA4F5C61FD}" type="presOf" srcId="{4F997C83-417F-4942-90A3-4D0BC232B9A9}" destId="{279F5F6E-D762-40DC-B8EE-52B64BA1DD71}" srcOrd="0" destOrd="0" presId="urn:microsoft.com/office/officeart/2005/8/layout/process1"/>
    <dgm:cxn modelId="{73AF8C1C-D578-44F4-A563-6449EDAE12B7}" type="presOf" srcId="{7108D044-EB43-47D6-944A-F5C1281D12B3}" destId="{2C5FDB9E-4CA0-4E45-9954-9795208B8D6B}" srcOrd="1" destOrd="0" presId="urn:microsoft.com/office/officeart/2005/8/layout/process1"/>
    <dgm:cxn modelId="{591EB742-F10B-4D5C-95C3-1E8601F21926}" type="presOf" srcId="{64024C5E-5CDE-468B-80AC-41015D316595}" destId="{8070C283-704A-49AF-A64C-CAB6C6EFD276}" srcOrd="0" destOrd="0" presId="urn:microsoft.com/office/officeart/2005/8/layout/process1"/>
    <dgm:cxn modelId="{F83F7752-423D-4CC3-BF3B-13BF099D7C6C}" srcId="{64024C5E-5CDE-468B-80AC-41015D316595}" destId="{4F997C83-417F-4942-90A3-4D0BC232B9A9}" srcOrd="0" destOrd="0" parTransId="{DDC8B513-5C0D-41A5-ABA9-1D39582CB76F}" sibTransId="{7108D044-EB43-47D6-944A-F5C1281D12B3}"/>
    <dgm:cxn modelId="{EA364276-B286-4159-90DD-2E7B2469FF91}" type="presOf" srcId="{7108D044-EB43-47D6-944A-F5C1281D12B3}" destId="{C2515C1D-A044-480E-946C-B7C9F613D46A}" srcOrd="0" destOrd="0" presId="urn:microsoft.com/office/officeart/2005/8/layout/process1"/>
    <dgm:cxn modelId="{2EE11493-E33F-4822-861D-40ECE7CA2CEA}" type="presOf" srcId="{18E8C37C-1C40-4B61-B124-000D0F4A8AF9}" destId="{CC536056-EF15-46D2-8BE9-33C199EA34E6}" srcOrd="0" destOrd="0" presId="urn:microsoft.com/office/officeart/2005/8/layout/process1"/>
    <dgm:cxn modelId="{C1969BDE-B036-48F2-94B9-625CCADC5E16}" srcId="{64024C5E-5CDE-468B-80AC-41015D316595}" destId="{18E8C37C-1C40-4B61-B124-000D0F4A8AF9}" srcOrd="1" destOrd="0" parTransId="{32869242-2540-4E81-979E-41A1B0EE39F7}" sibTransId="{1959BE33-D992-4FD0-BD6C-C46848ED7F73}"/>
    <dgm:cxn modelId="{F394D529-9881-46E8-A706-31304ABA9DB0}" type="presParOf" srcId="{8070C283-704A-49AF-A64C-CAB6C6EFD276}" destId="{279F5F6E-D762-40DC-B8EE-52B64BA1DD71}" srcOrd="0" destOrd="0" presId="urn:microsoft.com/office/officeart/2005/8/layout/process1"/>
    <dgm:cxn modelId="{FEE821E6-BCF4-4491-94F0-AA0A58891E1A}" type="presParOf" srcId="{8070C283-704A-49AF-A64C-CAB6C6EFD276}" destId="{C2515C1D-A044-480E-946C-B7C9F613D46A}" srcOrd="1" destOrd="0" presId="urn:microsoft.com/office/officeart/2005/8/layout/process1"/>
    <dgm:cxn modelId="{D0BB83E1-D83D-40BF-AB27-8B3E8ABAE900}" type="presParOf" srcId="{C2515C1D-A044-480E-946C-B7C9F613D46A}" destId="{2C5FDB9E-4CA0-4E45-9954-9795208B8D6B}" srcOrd="0" destOrd="0" presId="urn:microsoft.com/office/officeart/2005/8/layout/process1"/>
    <dgm:cxn modelId="{F8D5CED2-527F-4A79-9708-4CFA9ABC574F}" type="presParOf" srcId="{8070C283-704A-49AF-A64C-CAB6C6EFD276}" destId="{CC536056-EF15-46D2-8BE9-33C199EA34E6}"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C65277-BA4D-49BB-968B-D6E32E38EA3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6AF8EF-6A9F-4F7C-8009-D4B5C5BC9D01}">
      <dgm:prSet custT="1"/>
      <dgm:spPr/>
      <dgm:t>
        <a:bodyPr/>
        <a:lstStyle/>
        <a:p>
          <a:pPr algn="ctr">
            <a:lnSpc>
              <a:spcPct val="100000"/>
            </a:lnSpc>
          </a:pPr>
          <a:r>
            <a:rPr lang="en-GB" sz="2400" dirty="0"/>
            <a:t>From your reading and experience are particular groups of young people more at risk of Aces?</a:t>
          </a:r>
          <a:endParaRPr lang="en-US" sz="2400" dirty="0"/>
        </a:p>
      </dgm:t>
    </dgm:pt>
    <dgm:pt modelId="{7B9466FF-971C-4D67-9BB5-0E5EEB0C39C2}" type="parTrans" cxnId="{755F3262-5DB0-4DF3-BF2A-3DEDCF82C838}">
      <dgm:prSet/>
      <dgm:spPr/>
      <dgm:t>
        <a:bodyPr/>
        <a:lstStyle/>
        <a:p>
          <a:pPr algn="ctr"/>
          <a:endParaRPr lang="en-US"/>
        </a:p>
      </dgm:t>
    </dgm:pt>
    <dgm:pt modelId="{6EEA21DC-94FE-4CA7-A8B5-9D7C01F72CB2}" type="sibTrans" cxnId="{755F3262-5DB0-4DF3-BF2A-3DEDCF82C838}">
      <dgm:prSet/>
      <dgm:spPr/>
      <dgm:t>
        <a:bodyPr/>
        <a:lstStyle/>
        <a:p>
          <a:pPr algn="ctr"/>
          <a:endParaRPr lang="en-US"/>
        </a:p>
      </dgm:t>
    </dgm:pt>
    <dgm:pt modelId="{1195B1B3-DF54-49FC-9CA1-9E1AFB951A23}">
      <dgm:prSet custT="1"/>
      <dgm:spPr/>
      <dgm:t>
        <a:bodyPr/>
        <a:lstStyle/>
        <a:p>
          <a:pPr algn="ctr">
            <a:lnSpc>
              <a:spcPct val="100000"/>
            </a:lnSpc>
          </a:pPr>
          <a:r>
            <a:rPr lang="en-GB" sz="2400" dirty="0"/>
            <a:t>What are these and what groups of young people could they affect?</a:t>
          </a:r>
          <a:endParaRPr lang="en-US" sz="2400" dirty="0"/>
        </a:p>
      </dgm:t>
    </dgm:pt>
    <dgm:pt modelId="{075AAE21-A959-42FC-B165-6003CD20EB77}" type="parTrans" cxnId="{CEA729AA-721F-42DD-B556-3EE45886AAC5}">
      <dgm:prSet/>
      <dgm:spPr/>
      <dgm:t>
        <a:bodyPr/>
        <a:lstStyle/>
        <a:p>
          <a:pPr algn="ctr"/>
          <a:endParaRPr lang="en-US"/>
        </a:p>
      </dgm:t>
    </dgm:pt>
    <dgm:pt modelId="{400F9FB3-6464-40F9-A0C2-9D31870DC2B8}" type="sibTrans" cxnId="{CEA729AA-721F-42DD-B556-3EE45886AAC5}">
      <dgm:prSet/>
      <dgm:spPr/>
      <dgm:t>
        <a:bodyPr/>
        <a:lstStyle/>
        <a:p>
          <a:pPr algn="ctr"/>
          <a:endParaRPr lang="en-US"/>
        </a:p>
      </dgm:t>
    </dgm:pt>
    <dgm:pt modelId="{274F3904-F2A3-4497-A1FB-28F846BC19B0}">
      <dgm:prSet custT="1"/>
      <dgm:spPr/>
      <dgm:t>
        <a:bodyPr/>
        <a:lstStyle/>
        <a:p>
          <a:pPr algn="ctr">
            <a:lnSpc>
              <a:spcPct val="100000"/>
            </a:lnSpc>
          </a:pPr>
          <a:r>
            <a:rPr lang="en-GB" sz="2400" dirty="0"/>
            <a:t>What action can be taken?</a:t>
          </a:r>
          <a:endParaRPr lang="en-US" sz="2400" dirty="0"/>
        </a:p>
      </dgm:t>
    </dgm:pt>
    <dgm:pt modelId="{74761F3A-6128-40E5-8811-B5FA12A2B630}" type="parTrans" cxnId="{F04316E9-E2BA-4C61-8635-7741F8CBD63D}">
      <dgm:prSet/>
      <dgm:spPr/>
      <dgm:t>
        <a:bodyPr/>
        <a:lstStyle/>
        <a:p>
          <a:pPr algn="ctr"/>
          <a:endParaRPr lang="en-US"/>
        </a:p>
      </dgm:t>
    </dgm:pt>
    <dgm:pt modelId="{0AAB55E5-3798-4DCB-99DD-1417A74448EA}" type="sibTrans" cxnId="{F04316E9-E2BA-4C61-8635-7741F8CBD63D}">
      <dgm:prSet/>
      <dgm:spPr/>
      <dgm:t>
        <a:bodyPr/>
        <a:lstStyle/>
        <a:p>
          <a:pPr algn="ctr"/>
          <a:endParaRPr lang="en-US"/>
        </a:p>
      </dgm:t>
    </dgm:pt>
    <dgm:pt modelId="{2C41AD53-8A7C-4DFF-A17F-1895248EB4F7}" type="pres">
      <dgm:prSet presAssocID="{83C65277-BA4D-49BB-968B-D6E32E38EA34}" presName="root" presStyleCnt="0">
        <dgm:presLayoutVars>
          <dgm:dir/>
          <dgm:resizeHandles val="exact"/>
        </dgm:presLayoutVars>
      </dgm:prSet>
      <dgm:spPr/>
    </dgm:pt>
    <dgm:pt modelId="{24617662-104D-4176-817A-18D7F19BA588}" type="pres">
      <dgm:prSet presAssocID="{C66AF8EF-6A9F-4F7C-8009-D4B5C5BC9D01}" presName="compNode" presStyleCnt="0"/>
      <dgm:spPr/>
    </dgm:pt>
    <dgm:pt modelId="{B7D0AAE0-3F5E-46C6-9257-D50D873F6E99}" type="pres">
      <dgm:prSet presAssocID="{C66AF8EF-6A9F-4F7C-8009-D4B5C5BC9D01}" presName="iconRect" presStyleLbl="node1" presStyleIdx="0" presStyleCnt="3" custLinFactX="-100000" custLinFactNeighborX="-153026" custLinFactNeighborY="-657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9DD0366D-65FE-407D-9618-8A2E9F0D6DA3}" type="pres">
      <dgm:prSet presAssocID="{C66AF8EF-6A9F-4F7C-8009-D4B5C5BC9D01}" presName="spaceRect" presStyleCnt="0"/>
      <dgm:spPr/>
    </dgm:pt>
    <dgm:pt modelId="{0DC3390D-CA22-4B45-A170-ED2B3FFA1E06}" type="pres">
      <dgm:prSet presAssocID="{C66AF8EF-6A9F-4F7C-8009-D4B5C5BC9D01}" presName="textRect" presStyleLbl="revTx" presStyleIdx="0" presStyleCnt="3" custScaleX="165571" custScaleY="144236" custLinFactX="-7577" custLinFactNeighborX="-100000" custLinFactNeighborY="1070">
        <dgm:presLayoutVars>
          <dgm:chMax val="1"/>
          <dgm:chPref val="1"/>
        </dgm:presLayoutVars>
      </dgm:prSet>
      <dgm:spPr/>
    </dgm:pt>
    <dgm:pt modelId="{511323C4-9A89-4FCE-A103-F8973BB92861}" type="pres">
      <dgm:prSet presAssocID="{6EEA21DC-94FE-4CA7-A8B5-9D7C01F72CB2}" presName="sibTrans" presStyleCnt="0"/>
      <dgm:spPr/>
    </dgm:pt>
    <dgm:pt modelId="{B8F5187F-41FD-4994-9C0D-A37EDC3E272D}" type="pres">
      <dgm:prSet presAssocID="{1195B1B3-DF54-49FC-9CA1-9E1AFB951A23}" presName="compNode" presStyleCnt="0"/>
      <dgm:spPr/>
    </dgm:pt>
    <dgm:pt modelId="{A02F321E-9E20-401E-9CC9-5F3F690BBC83}" type="pres">
      <dgm:prSet presAssocID="{1195B1B3-DF54-49FC-9CA1-9E1AFB951A23}" presName="iconRect" presStyleLbl="node1" presStyleIdx="1" presStyleCnt="3" custScaleY="113634" custLinFactX="-5154" custLinFactNeighborX="-100000" custLinFactNeighborY="-410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77BAF235-933D-4D6E-A750-D33EB9089DC9}" type="pres">
      <dgm:prSet presAssocID="{1195B1B3-DF54-49FC-9CA1-9E1AFB951A23}" presName="spaceRect" presStyleCnt="0"/>
      <dgm:spPr/>
    </dgm:pt>
    <dgm:pt modelId="{5FDE5821-50BF-4271-8AD6-1B0E35213526}" type="pres">
      <dgm:prSet presAssocID="{1195B1B3-DF54-49FC-9CA1-9E1AFB951A23}" presName="textRect" presStyleLbl="revTx" presStyleIdx="1" presStyleCnt="3" custScaleX="134634" custScaleY="141139" custLinFactNeighborX="-36598" custLinFactNeighborY="2852">
        <dgm:presLayoutVars>
          <dgm:chMax val="1"/>
          <dgm:chPref val="1"/>
        </dgm:presLayoutVars>
      </dgm:prSet>
      <dgm:spPr/>
    </dgm:pt>
    <dgm:pt modelId="{026B63CD-9E4A-4A05-B595-C60B6895EE11}" type="pres">
      <dgm:prSet presAssocID="{400F9FB3-6464-40F9-A0C2-9D31870DC2B8}" presName="sibTrans" presStyleCnt="0"/>
      <dgm:spPr/>
    </dgm:pt>
    <dgm:pt modelId="{755CC70D-B7C7-491E-BDF9-C0EDD203FCDB}" type="pres">
      <dgm:prSet presAssocID="{274F3904-F2A3-4497-A1FB-28F846BC19B0}" presName="compNode" presStyleCnt="0"/>
      <dgm:spPr/>
    </dgm:pt>
    <dgm:pt modelId="{5F7EC988-0B80-4AD0-B8FB-C2428E9D1CB0}" type="pres">
      <dgm:prSet presAssocID="{274F3904-F2A3-4497-A1FB-28F846BC19B0}" presName="iconRect" presStyleLbl="node1" presStyleIdx="2" presStyleCnt="3" custLinFactX="100000" custLinFactNeighborX="116879" custLinFactNeighborY="-575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pper board"/>
        </a:ext>
      </dgm:extLst>
    </dgm:pt>
    <dgm:pt modelId="{5D931BB4-3545-4E7F-8D49-7BBB9D682F1B}" type="pres">
      <dgm:prSet presAssocID="{274F3904-F2A3-4497-A1FB-28F846BC19B0}" presName="spaceRect" presStyleCnt="0"/>
      <dgm:spPr/>
    </dgm:pt>
    <dgm:pt modelId="{BB819F98-580A-4647-8D0D-83DCD6CCBF7D}" type="pres">
      <dgm:prSet presAssocID="{274F3904-F2A3-4497-A1FB-28F846BC19B0}" presName="textRect" presStyleLbl="revTx" presStyleIdx="2" presStyleCnt="3" custLinFactNeighborX="98335" custLinFactNeighborY="356">
        <dgm:presLayoutVars>
          <dgm:chMax val="1"/>
          <dgm:chPref val="1"/>
        </dgm:presLayoutVars>
      </dgm:prSet>
      <dgm:spPr/>
    </dgm:pt>
  </dgm:ptLst>
  <dgm:cxnLst>
    <dgm:cxn modelId="{349D760A-F66B-4987-8B0A-EC41FBC5C14F}" type="presOf" srcId="{83C65277-BA4D-49BB-968B-D6E32E38EA34}" destId="{2C41AD53-8A7C-4DFF-A17F-1895248EB4F7}" srcOrd="0" destOrd="0" presId="urn:microsoft.com/office/officeart/2018/2/layout/IconLabelList"/>
    <dgm:cxn modelId="{A6D28728-FCE9-4341-8EB5-7C3D011C1998}" type="presOf" srcId="{1195B1B3-DF54-49FC-9CA1-9E1AFB951A23}" destId="{5FDE5821-50BF-4271-8AD6-1B0E35213526}" srcOrd="0" destOrd="0" presId="urn:microsoft.com/office/officeart/2018/2/layout/IconLabelList"/>
    <dgm:cxn modelId="{755F3262-5DB0-4DF3-BF2A-3DEDCF82C838}" srcId="{83C65277-BA4D-49BB-968B-D6E32E38EA34}" destId="{C66AF8EF-6A9F-4F7C-8009-D4B5C5BC9D01}" srcOrd="0" destOrd="0" parTransId="{7B9466FF-971C-4D67-9BB5-0E5EEB0C39C2}" sibTransId="{6EEA21DC-94FE-4CA7-A8B5-9D7C01F72CB2}"/>
    <dgm:cxn modelId="{CEA729AA-721F-42DD-B556-3EE45886AAC5}" srcId="{83C65277-BA4D-49BB-968B-D6E32E38EA34}" destId="{1195B1B3-DF54-49FC-9CA1-9E1AFB951A23}" srcOrd="1" destOrd="0" parTransId="{075AAE21-A959-42FC-B165-6003CD20EB77}" sibTransId="{400F9FB3-6464-40F9-A0C2-9D31870DC2B8}"/>
    <dgm:cxn modelId="{37A64AC1-EB81-4BDE-8247-B532BF9D8740}" type="presOf" srcId="{274F3904-F2A3-4497-A1FB-28F846BC19B0}" destId="{BB819F98-580A-4647-8D0D-83DCD6CCBF7D}" srcOrd="0" destOrd="0" presId="urn:microsoft.com/office/officeart/2018/2/layout/IconLabelList"/>
    <dgm:cxn modelId="{2760C6C2-DAF7-4F9E-8A4D-BCCD57D8E625}" type="presOf" srcId="{C66AF8EF-6A9F-4F7C-8009-D4B5C5BC9D01}" destId="{0DC3390D-CA22-4B45-A170-ED2B3FFA1E06}" srcOrd="0" destOrd="0" presId="urn:microsoft.com/office/officeart/2018/2/layout/IconLabelList"/>
    <dgm:cxn modelId="{F04316E9-E2BA-4C61-8635-7741F8CBD63D}" srcId="{83C65277-BA4D-49BB-968B-D6E32E38EA34}" destId="{274F3904-F2A3-4497-A1FB-28F846BC19B0}" srcOrd="2" destOrd="0" parTransId="{74761F3A-6128-40E5-8811-B5FA12A2B630}" sibTransId="{0AAB55E5-3798-4DCB-99DD-1417A74448EA}"/>
    <dgm:cxn modelId="{3B8B22B2-4CA6-4940-AEA3-BC5F947D9407}" type="presParOf" srcId="{2C41AD53-8A7C-4DFF-A17F-1895248EB4F7}" destId="{24617662-104D-4176-817A-18D7F19BA588}" srcOrd="0" destOrd="0" presId="urn:microsoft.com/office/officeart/2018/2/layout/IconLabelList"/>
    <dgm:cxn modelId="{CD1A5F6E-799D-4686-86A9-3B39ED9FA41D}" type="presParOf" srcId="{24617662-104D-4176-817A-18D7F19BA588}" destId="{B7D0AAE0-3F5E-46C6-9257-D50D873F6E99}" srcOrd="0" destOrd="0" presId="urn:microsoft.com/office/officeart/2018/2/layout/IconLabelList"/>
    <dgm:cxn modelId="{DAD6218C-2CBD-41AC-8030-91E07FA97CD5}" type="presParOf" srcId="{24617662-104D-4176-817A-18D7F19BA588}" destId="{9DD0366D-65FE-407D-9618-8A2E9F0D6DA3}" srcOrd="1" destOrd="0" presId="urn:microsoft.com/office/officeart/2018/2/layout/IconLabelList"/>
    <dgm:cxn modelId="{6026FEC9-E405-4DE2-BFAF-5B6400F00F13}" type="presParOf" srcId="{24617662-104D-4176-817A-18D7F19BA588}" destId="{0DC3390D-CA22-4B45-A170-ED2B3FFA1E06}" srcOrd="2" destOrd="0" presId="urn:microsoft.com/office/officeart/2018/2/layout/IconLabelList"/>
    <dgm:cxn modelId="{D6F60ED7-B151-4339-AEBD-06E29DCA3072}" type="presParOf" srcId="{2C41AD53-8A7C-4DFF-A17F-1895248EB4F7}" destId="{511323C4-9A89-4FCE-A103-F8973BB92861}" srcOrd="1" destOrd="0" presId="urn:microsoft.com/office/officeart/2018/2/layout/IconLabelList"/>
    <dgm:cxn modelId="{FE324F95-B353-45BA-9EC6-8B787E703C2E}" type="presParOf" srcId="{2C41AD53-8A7C-4DFF-A17F-1895248EB4F7}" destId="{B8F5187F-41FD-4994-9C0D-A37EDC3E272D}" srcOrd="2" destOrd="0" presId="urn:microsoft.com/office/officeart/2018/2/layout/IconLabelList"/>
    <dgm:cxn modelId="{E122C276-0B00-47BA-8841-FA688153BDB4}" type="presParOf" srcId="{B8F5187F-41FD-4994-9C0D-A37EDC3E272D}" destId="{A02F321E-9E20-401E-9CC9-5F3F690BBC83}" srcOrd="0" destOrd="0" presId="urn:microsoft.com/office/officeart/2018/2/layout/IconLabelList"/>
    <dgm:cxn modelId="{355DA4BE-776C-4F99-A5A9-59DDE641AC58}" type="presParOf" srcId="{B8F5187F-41FD-4994-9C0D-A37EDC3E272D}" destId="{77BAF235-933D-4D6E-A750-D33EB9089DC9}" srcOrd="1" destOrd="0" presId="urn:microsoft.com/office/officeart/2018/2/layout/IconLabelList"/>
    <dgm:cxn modelId="{2228F1B1-2CA7-467F-87A0-9606689BD7B7}" type="presParOf" srcId="{B8F5187F-41FD-4994-9C0D-A37EDC3E272D}" destId="{5FDE5821-50BF-4271-8AD6-1B0E35213526}" srcOrd="2" destOrd="0" presId="urn:microsoft.com/office/officeart/2018/2/layout/IconLabelList"/>
    <dgm:cxn modelId="{E42F7FCB-0446-4BA4-A615-C89B075C1BD1}" type="presParOf" srcId="{2C41AD53-8A7C-4DFF-A17F-1895248EB4F7}" destId="{026B63CD-9E4A-4A05-B595-C60B6895EE11}" srcOrd="3" destOrd="0" presId="urn:microsoft.com/office/officeart/2018/2/layout/IconLabelList"/>
    <dgm:cxn modelId="{6AA586B5-BDB9-49F1-908C-70C7BBB65B53}" type="presParOf" srcId="{2C41AD53-8A7C-4DFF-A17F-1895248EB4F7}" destId="{755CC70D-B7C7-491E-BDF9-C0EDD203FCDB}" srcOrd="4" destOrd="0" presId="urn:microsoft.com/office/officeart/2018/2/layout/IconLabelList"/>
    <dgm:cxn modelId="{25D76FC6-4228-431E-8F31-DF884CE87BD9}" type="presParOf" srcId="{755CC70D-B7C7-491E-BDF9-C0EDD203FCDB}" destId="{5F7EC988-0B80-4AD0-B8FB-C2428E9D1CB0}" srcOrd="0" destOrd="0" presId="urn:microsoft.com/office/officeart/2018/2/layout/IconLabelList"/>
    <dgm:cxn modelId="{A3C91A41-ECB1-4E73-BB1A-5B792C8CD583}" type="presParOf" srcId="{755CC70D-B7C7-491E-BDF9-C0EDD203FCDB}" destId="{5D931BB4-3545-4E7F-8D49-7BBB9D682F1B}" srcOrd="1" destOrd="0" presId="urn:microsoft.com/office/officeart/2018/2/layout/IconLabelList"/>
    <dgm:cxn modelId="{C1574449-8BF9-4526-862C-57473D0F8E0D}" type="presParOf" srcId="{755CC70D-B7C7-491E-BDF9-C0EDD203FCDB}" destId="{BB819F98-580A-4647-8D0D-83DCD6CCBF7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48E29C-E1DA-48F4-83E2-821AE74FFE9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0D3CD62-5859-4A8D-98E5-FC86D1DC117E}">
      <dgm:prSet/>
      <dgm:spPr/>
      <dgm:t>
        <a:bodyPr/>
        <a:lstStyle/>
        <a:p>
          <a:r>
            <a:rPr lang="en-GB" dirty="0">
              <a:solidFill>
                <a:schemeClr val="tx1"/>
              </a:solidFill>
            </a:rPr>
            <a:t>Effective youth work helps young people to learn about themselves, others and society through non-formal educational activities which involve enjoyment, challenge and learning.</a:t>
          </a:r>
          <a:endParaRPr lang="en-US" dirty="0">
            <a:solidFill>
              <a:schemeClr val="tx1"/>
            </a:solidFill>
          </a:endParaRPr>
        </a:p>
      </dgm:t>
    </dgm:pt>
    <dgm:pt modelId="{F86CCABC-6D2F-4736-A221-C03674B1DE19}" type="parTrans" cxnId="{9FA53852-75D5-42B5-A312-1F677B74CEBE}">
      <dgm:prSet/>
      <dgm:spPr/>
      <dgm:t>
        <a:bodyPr/>
        <a:lstStyle/>
        <a:p>
          <a:endParaRPr lang="en-US"/>
        </a:p>
      </dgm:t>
    </dgm:pt>
    <dgm:pt modelId="{8977EAE7-61FF-46C7-BC28-DF060D1013C6}" type="sibTrans" cxnId="{9FA53852-75D5-42B5-A312-1F677B74CEBE}">
      <dgm:prSet/>
      <dgm:spPr/>
      <dgm:t>
        <a:bodyPr/>
        <a:lstStyle/>
        <a:p>
          <a:endParaRPr lang="en-US"/>
        </a:p>
      </dgm:t>
    </dgm:pt>
    <dgm:pt modelId="{71AEFB83-8B3E-4406-A1FF-C397E86855FF}">
      <dgm:prSet/>
      <dgm:spPr/>
      <dgm:t>
        <a:bodyPr/>
        <a:lstStyle/>
        <a:p>
          <a:r>
            <a:rPr lang="en-GB" b="1" dirty="0">
              <a:solidFill>
                <a:schemeClr val="tx1"/>
              </a:solidFill>
            </a:rPr>
            <a:t>Build their self-esteem and self-confidence.</a:t>
          </a:r>
          <a:endParaRPr lang="en-US" dirty="0">
            <a:solidFill>
              <a:schemeClr val="tx1"/>
            </a:solidFill>
          </a:endParaRPr>
        </a:p>
      </dgm:t>
    </dgm:pt>
    <dgm:pt modelId="{0687AFD0-BED9-4B28-B339-4808B8F06422}" type="parTrans" cxnId="{0EE92699-8EDE-4936-BE96-96543286735C}">
      <dgm:prSet/>
      <dgm:spPr/>
      <dgm:t>
        <a:bodyPr/>
        <a:lstStyle/>
        <a:p>
          <a:endParaRPr lang="en-US"/>
        </a:p>
      </dgm:t>
    </dgm:pt>
    <dgm:pt modelId="{6952C56F-BE9C-41D2-AC64-B794C4311B85}" type="sibTrans" cxnId="{0EE92699-8EDE-4936-BE96-96543286735C}">
      <dgm:prSet/>
      <dgm:spPr/>
      <dgm:t>
        <a:bodyPr/>
        <a:lstStyle/>
        <a:p>
          <a:endParaRPr lang="en-US"/>
        </a:p>
      </dgm:t>
    </dgm:pt>
    <dgm:pt modelId="{10C6FB4B-12F6-4982-A6DE-7A16440308F2}">
      <dgm:prSet/>
      <dgm:spPr/>
      <dgm:t>
        <a:bodyPr/>
        <a:lstStyle/>
        <a:p>
          <a:r>
            <a:rPr lang="en-GB" dirty="0">
              <a:solidFill>
                <a:schemeClr val="tx1"/>
              </a:solidFill>
            </a:rPr>
            <a:t>Develop their ability to manage personal and social relationships.</a:t>
          </a:r>
          <a:endParaRPr lang="en-US" dirty="0">
            <a:solidFill>
              <a:schemeClr val="tx1"/>
            </a:solidFill>
          </a:endParaRPr>
        </a:p>
      </dgm:t>
    </dgm:pt>
    <dgm:pt modelId="{66770007-4D44-4E77-B7A4-6262C5FB33FA}" type="parTrans" cxnId="{4F827FAD-2741-4D25-B13B-0625EF011337}">
      <dgm:prSet/>
      <dgm:spPr/>
      <dgm:t>
        <a:bodyPr/>
        <a:lstStyle/>
        <a:p>
          <a:endParaRPr lang="en-US"/>
        </a:p>
      </dgm:t>
    </dgm:pt>
    <dgm:pt modelId="{7DA2CF1E-209C-4393-AACE-51F837000EE0}" type="sibTrans" cxnId="{4F827FAD-2741-4D25-B13B-0625EF011337}">
      <dgm:prSet/>
      <dgm:spPr/>
      <dgm:t>
        <a:bodyPr/>
        <a:lstStyle/>
        <a:p>
          <a:endParaRPr lang="en-US"/>
        </a:p>
      </dgm:t>
    </dgm:pt>
    <dgm:pt modelId="{E818E5DE-A2BD-4BC0-A24C-315826E0F795}">
      <dgm:prSet/>
      <dgm:spPr/>
      <dgm:t>
        <a:bodyPr/>
        <a:lstStyle/>
        <a:p>
          <a:r>
            <a:rPr lang="en-GB" dirty="0">
              <a:solidFill>
                <a:schemeClr val="tx1"/>
              </a:solidFill>
            </a:rPr>
            <a:t>Create learning opportunities and to develop new skills</a:t>
          </a:r>
          <a:r>
            <a:rPr lang="en-GB" dirty="0"/>
            <a:t>.</a:t>
          </a:r>
          <a:endParaRPr lang="en-US" dirty="0"/>
        </a:p>
      </dgm:t>
    </dgm:pt>
    <dgm:pt modelId="{6780D6CD-5E18-4D25-AA80-6DAA0B8CD2AA}" type="parTrans" cxnId="{F25B1B2F-F44D-4CE6-BCDB-DFF02B7B1B34}">
      <dgm:prSet/>
      <dgm:spPr/>
      <dgm:t>
        <a:bodyPr/>
        <a:lstStyle/>
        <a:p>
          <a:endParaRPr lang="en-US"/>
        </a:p>
      </dgm:t>
    </dgm:pt>
    <dgm:pt modelId="{C3B26759-D653-4C46-8EB2-93187ADDECF1}" type="sibTrans" cxnId="{F25B1B2F-F44D-4CE6-BCDB-DFF02B7B1B34}">
      <dgm:prSet/>
      <dgm:spPr/>
      <dgm:t>
        <a:bodyPr/>
        <a:lstStyle/>
        <a:p>
          <a:endParaRPr lang="en-US"/>
        </a:p>
      </dgm:t>
    </dgm:pt>
    <dgm:pt modelId="{F9D86F9B-6906-4018-BB04-3CB2DB67E7E4}">
      <dgm:prSet/>
      <dgm:spPr/>
      <dgm:t>
        <a:bodyPr/>
        <a:lstStyle/>
        <a:p>
          <a:r>
            <a:rPr lang="en-GB" dirty="0">
              <a:solidFill>
                <a:schemeClr val="tx1"/>
              </a:solidFill>
            </a:rPr>
            <a:t>Encourage positive group atmospheres.</a:t>
          </a:r>
          <a:endParaRPr lang="en-US" dirty="0">
            <a:solidFill>
              <a:schemeClr val="tx1"/>
            </a:solidFill>
          </a:endParaRPr>
        </a:p>
      </dgm:t>
    </dgm:pt>
    <dgm:pt modelId="{4D61B9D9-977D-4467-8BA7-61D79972C4ED}" type="parTrans" cxnId="{4731DE45-5AB2-4F76-9323-EEE02B0071F0}">
      <dgm:prSet/>
      <dgm:spPr/>
      <dgm:t>
        <a:bodyPr/>
        <a:lstStyle/>
        <a:p>
          <a:endParaRPr lang="en-US"/>
        </a:p>
      </dgm:t>
    </dgm:pt>
    <dgm:pt modelId="{3CDC4B02-4613-485B-A489-1068DB9182B4}" type="sibTrans" cxnId="{4731DE45-5AB2-4F76-9323-EEE02B0071F0}">
      <dgm:prSet/>
      <dgm:spPr/>
      <dgm:t>
        <a:bodyPr/>
        <a:lstStyle/>
        <a:p>
          <a:endParaRPr lang="en-US"/>
        </a:p>
      </dgm:t>
    </dgm:pt>
    <dgm:pt modelId="{D1AF9765-2232-4A3A-A7C2-53B23C01DD8E}">
      <dgm:prSet/>
      <dgm:spPr/>
      <dgm:t>
        <a:bodyPr/>
        <a:lstStyle/>
        <a:p>
          <a:r>
            <a:rPr lang="en-GB" dirty="0">
              <a:solidFill>
                <a:schemeClr val="tx1"/>
              </a:solidFill>
            </a:rPr>
            <a:t>Build the capacity of young people to consider risk, make reasoned decisions and take control.</a:t>
          </a:r>
          <a:endParaRPr lang="en-US" dirty="0">
            <a:solidFill>
              <a:schemeClr val="tx1"/>
            </a:solidFill>
          </a:endParaRPr>
        </a:p>
      </dgm:t>
    </dgm:pt>
    <dgm:pt modelId="{135889F1-6524-4590-B161-BCDFEA1B6AEC}" type="parTrans" cxnId="{AB3971A6-EAAE-405C-A2E9-9FEC36987F6E}">
      <dgm:prSet/>
      <dgm:spPr/>
      <dgm:t>
        <a:bodyPr/>
        <a:lstStyle/>
        <a:p>
          <a:endParaRPr lang="en-US"/>
        </a:p>
      </dgm:t>
    </dgm:pt>
    <dgm:pt modelId="{D3540A6B-64C7-4318-A2A0-844BA9435A2C}" type="sibTrans" cxnId="{AB3971A6-EAAE-405C-A2E9-9FEC36987F6E}">
      <dgm:prSet/>
      <dgm:spPr/>
      <dgm:t>
        <a:bodyPr/>
        <a:lstStyle/>
        <a:p>
          <a:endParaRPr lang="en-US"/>
        </a:p>
      </dgm:t>
    </dgm:pt>
    <dgm:pt modelId="{5CB94F44-E2AA-4DA4-8024-49C2F30A3EB7}">
      <dgm:prSet/>
      <dgm:spPr/>
      <dgm:t>
        <a:bodyPr/>
        <a:lstStyle/>
        <a:p>
          <a:r>
            <a:rPr lang="en-GB" dirty="0">
              <a:solidFill>
                <a:schemeClr val="tx1"/>
              </a:solidFill>
            </a:rPr>
            <a:t>Develop a 'world view' which widens horizons and invites social commitment. </a:t>
          </a:r>
          <a:endParaRPr lang="en-US" dirty="0">
            <a:solidFill>
              <a:schemeClr val="tx1"/>
            </a:solidFill>
          </a:endParaRPr>
        </a:p>
      </dgm:t>
    </dgm:pt>
    <dgm:pt modelId="{F1241A30-8E1D-4BC0-8FAE-1144B2CFF77B}" type="parTrans" cxnId="{E1DB3C30-702F-48EE-AE9E-F02F95D5CA2B}">
      <dgm:prSet/>
      <dgm:spPr/>
      <dgm:t>
        <a:bodyPr/>
        <a:lstStyle/>
        <a:p>
          <a:endParaRPr lang="en-US"/>
        </a:p>
      </dgm:t>
    </dgm:pt>
    <dgm:pt modelId="{08C8143A-442E-406C-8568-7F88C2083797}" type="sibTrans" cxnId="{E1DB3C30-702F-48EE-AE9E-F02F95D5CA2B}">
      <dgm:prSet/>
      <dgm:spPr/>
      <dgm:t>
        <a:bodyPr/>
        <a:lstStyle/>
        <a:p>
          <a:endParaRPr lang="en-US"/>
        </a:p>
      </dgm:t>
    </dgm:pt>
    <dgm:pt modelId="{935A85CC-C505-404B-B2BE-7E0480683992}">
      <dgm:prSet/>
      <dgm:spPr/>
      <dgm:t>
        <a:bodyPr/>
        <a:lstStyle/>
        <a:p>
          <a:r>
            <a:rPr lang="en-GB" b="1" dirty="0">
              <a:solidFill>
                <a:schemeClr val="tx1"/>
              </a:solidFill>
            </a:rPr>
            <a:t>How does the focused approached of building self esteem and self confidence help?</a:t>
          </a:r>
          <a:endParaRPr lang="en-US" dirty="0">
            <a:solidFill>
              <a:schemeClr val="tx1"/>
            </a:solidFill>
          </a:endParaRPr>
        </a:p>
      </dgm:t>
    </dgm:pt>
    <dgm:pt modelId="{4D7EDDFC-76A2-4643-AFAC-34365EAB1E09}" type="parTrans" cxnId="{EA594D67-43C5-409D-B242-60098506CCEB}">
      <dgm:prSet/>
      <dgm:spPr/>
      <dgm:t>
        <a:bodyPr/>
        <a:lstStyle/>
        <a:p>
          <a:endParaRPr lang="en-US"/>
        </a:p>
      </dgm:t>
    </dgm:pt>
    <dgm:pt modelId="{3CA326D9-A097-4B71-BBB8-9A7D333A1E80}" type="sibTrans" cxnId="{EA594D67-43C5-409D-B242-60098506CCEB}">
      <dgm:prSet/>
      <dgm:spPr/>
      <dgm:t>
        <a:bodyPr/>
        <a:lstStyle/>
        <a:p>
          <a:endParaRPr lang="en-US"/>
        </a:p>
      </dgm:t>
    </dgm:pt>
    <dgm:pt modelId="{92FA4C34-30FF-48D1-85CF-5DEBE9851072}" type="pres">
      <dgm:prSet presAssocID="{F348E29C-E1DA-48F4-83E2-821AE74FFE94}" presName="diagram" presStyleCnt="0">
        <dgm:presLayoutVars>
          <dgm:dir/>
          <dgm:resizeHandles val="exact"/>
        </dgm:presLayoutVars>
      </dgm:prSet>
      <dgm:spPr/>
    </dgm:pt>
    <dgm:pt modelId="{19C4600E-D0A8-48CF-A07B-AE2842485874}" type="pres">
      <dgm:prSet presAssocID="{90D3CD62-5859-4A8D-98E5-FC86D1DC117E}" presName="node" presStyleLbl="node1" presStyleIdx="0" presStyleCnt="8">
        <dgm:presLayoutVars>
          <dgm:bulletEnabled val="1"/>
        </dgm:presLayoutVars>
      </dgm:prSet>
      <dgm:spPr/>
    </dgm:pt>
    <dgm:pt modelId="{9E473883-6ED3-4F59-8BCC-E1C3C986BDFA}" type="pres">
      <dgm:prSet presAssocID="{8977EAE7-61FF-46C7-BC28-DF060D1013C6}" presName="sibTrans" presStyleCnt="0"/>
      <dgm:spPr/>
    </dgm:pt>
    <dgm:pt modelId="{6B94EF93-6C69-40D8-9739-617692E38E3B}" type="pres">
      <dgm:prSet presAssocID="{71AEFB83-8B3E-4406-A1FF-C397E86855FF}" presName="node" presStyleLbl="node1" presStyleIdx="1" presStyleCnt="8">
        <dgm:presLayoutVars>
          <dgm:bulletEnabled val="1"/>
        </dgm:presLayoutVars>
      </dgm:prSet>
      <dgm:spPr/>
    </dgm:pt>
    <dgm:pt modelId="{27E48DF3-C678-4BC0-987A-4345835E0A85}" type="pres">
      <dgm:prSet presAssocID="{6952C56F-BE9C-41D2-AC64-B794C4311B85}" presName="sibTrans" presStyleCnt="0"/>
      <dgm:spPr/>
    </dgm:pt>
    <dgm:pt modelId="{01F9A92E-4AC7-455D-B64C-29FCA678DF26}" type="pres">
      <dgm:prSet presAssocID="{10C6FB4B-12F6-4982-A6DE-7A16440308F2}" presName="node" presStyleLbl="node1" presStyleIdx="2" presStyleCnt="8">
        <dgm:presLayoutVars>
          <dgm:bulletEnabled val="1"/>
        </dgm:presLayoutVars>
      </dgm:prSet>
      <dgm:spPr/>
    </dgm:pt>
    <dgm:pt modelId="{0426E239-C208-4978-B5D0-41AB13814CB9}" type="pres">
      <dgm:prSet presAssocID="{7DA2CF1E-209C-4393-AACE-51F837000EE0}" presName="sibTrans" presStyleCnt="0"/>
      <dgm:spPr/>
    </dgm:pt>
    <dgm:pt modelId="{23D92FB9-8E71-426E-8471-9FD0E398D6BC}" type="pres">
      <dgm:prSet presAssocID="{E818E5DE-A2BD-4BC0-A24C-315826E0F795}" presName="node" presStyleLbl="node1" presStyleIdx="3" presStyleCnt="8">
        <dgm:presLayoutVars>
          <dgm:bulletEnabled val="1"/>
        </dgm:presLayoutVars>
      </dgm:prSet>
      <dgm:spPr/>
    </dgm:pt>
    <dgm:pt modelId="{A9996D26-D8DC-4339-BF95-5AA2F80CF8F2}" type="pres">
      <dgm:prSet presAssocID="{C3B26759-D653-4C46-8EB2-93187ADDECF1}" presName="sibTrans" presStyleCnt="0"/>
      <dgm:spPr/>
    </dgm:pt>
    <dgm:pt modelId="{B483D3A6-148C-47C3-98AD-E2998DC49763}" type="pres">
      <dgm:prSet presAssocID="{F9D86F9B-6906-4018-BB04-3CB2DB67E7E4}" presName="node" presStyleLbl="node1" presStyleIdx="4" presStyleCnt="8">
        <dgm:presLayoutVars>
          <dgm:bulletEnabled val="1"/>
        </dgm:presLayoutVars>
      </dgm:prSet>
      <dgm:spPr/>
    </dgm:pt>
    <dgm:pt modelId="{B71B9A9D-4738-4476-A775-223398BDC684}" type="pres">
      <dgm:prSet presAssocID="{3CDC4B02-4613-485B-A489-1068DB9182B4}" presName="sibTrans" presStyleCnt="0"/>
      <dgm:spPr/>
    </dgm:pt>
    <dgm:pt modelId="{8C1F4325-387E-4C39-BAB7-FCCE54E2E531}" type="pres">
      <dgm:prSet presAssocID="{D1AF9765-2232-4A3A-A7C2-53B23C01DD8E}" presName="node" presStyleLbl="node1" presStyleIdx="5" presStyleCnt="8">
        <dgm:presLayoutVars>
          <dgm:bulletEnabled val="1"/>
        </dgm:presLayoutVars>
      </dgm:prSet>
      <dgm:spPr/>
    </dgm:pt>
    <dgm:pt modelId="{BCBAD7C0-C23E-4CCD-853E-9C95221255D8}" type="pres">
      <dgm:prSet presAssocID="{D3540A6B-64C7-4318-A2A0-844BA9435A2C}" presName="sibTrans" presStyleCnt="0"/>
      <dgm:spPr/>
    </dgm:pt>
    <dgm:pt modelId="{B4949D66-D240-4AEC-A04F-C370DDDD304E}" type="pres">
      <dgm:prSet presAssocID="{5CB94F44-E2AA-4DA4-8024-49C2F30A3EB7}" presName="node" presStyleLbl="node1" presStyleIdx="6" presStyleCnt="8">
        <dgm:presLayoutVars>
          <dgm:bulletEnabled val="1"/>
        </dgm:presLayoutVars>
      </dgm:prSet>
      <dgm:spPr/>
    </dgm:pt>
    <dgm:pt modelId="{47FC3ADF-D314-4450-A1AD-7EBF6A0370AF}" type="pres">
      <dgm:prSet presAssocID="{08C8143A-442E-406C-8568-7F88C2083797}" presName="sibTrans" presStyleCnt="0"/>
      <dgm:spPr/>
    </dgm:pt>
    <dgm:pt modelId="{D15708B4-5A4F-42B0-8C0E-799AAF574BE6}" type="pres">
      <dgm:prSet presAssocID="{935A85CC-C505-404B-B2BE-7E0480683992}" presName="node" presStyleLbl="node1" presStyleIdx="7" presStyleCnt="8">
        <dgm:presLayoutVars>
          <dgm:bulletEnabled val="1"/>
        </dgm:presLayoutVars>
      </dgm:prSet>
      <dgm:spPr/>
    </dgm:pt>
  </dgm:ptLst>
  <dgm:cxnLst>
    <dgm:cxn modelId="{3D4D6E05-231C-4CE8-A0CF-3C63CEA63A40}" type="presOf" srcId="{E818E5DE-A2BD-4BC0-A24C-315826E0F795}" destId="{23D92FB9-8E71-426E-8471-9FD0E398D6BC}" srcOrd="0" destOrd="0" presId="urn:microsoft.com/office/officeart/2005/8/layout/default"/>
    <dgm:cxn modelId="{FF99FD18-A241-479A-A215-1947BA95D339}" type="presOf" srcId="{D1AF9765-2232-4A3A-A7C2-53B23C01DD8E}" destId="{8C1F4325-387E-4C39-BAB7-FCCE54E2E531}" srcOrd="0" destOrd="0" presId="urn:microsoft.com/office/officeart/2005/8/layout/default"/>
    <dgm:cxn modelId="{F25B1B2F-F44D-4CE6-BCDB-DFF02B7B1B34}" srcId="{F348E29C-E1DA-48F4-83E2-821AE74FFE94}" destId="{E818E5DE-A2BD-4BC0-A24C-315826E0F795}" srcOrd="3" destOrd="0" parTransId="{6780D6CD-5E18-4D25-AA80-6DAA0B8CD2AA}" sibTransId="{C3B26759-D653-4C46-8EB2-93187ADDECF1}"/>
    <dgm:cxn modelId="{E1DB3C30-702F-48EE-AE9E-F02F95D5CA2B}" srcId="{F348E29C-E1DA-48F4-83E2-821AE74FFE94}" destId="{5CB94F44-E2AA-4DA4-8024-49C2F30A3EB7}" srcOrd="6" destOrd="0" parTransId="{F1241A30-8E1D-4BC0-8FAE-1144B2CFF77B}" sibTransId="{08C8143A-442E-406C-8568-7F88C2083797}"/>
    <dgm:cxn modelId="{FCC9E530-6F7C-46D3-82E8-4C72FB38DC7B}" type="presOf" srcId="{F9D86F9B-6906-4018-BB04-3CB2DB67E7E4}" destId="{B483D3A6-148C-47C3-98AD-E2998DC49763}" srcOrd="0" destOrd="0" presId="urn:microsoft.com/office/officeart/2005/8/layout/default"/>
    <dgm:cxn modelId="{86FC8D40-C6EF-44D7-B911-D6EAA2C93204}" type="presOf" srcId="{F348E29C-E1DA-48F4-83E2-821AE74FFE94}" destId="{92FA4C34-30FF-48D1-85CF-5DEBE9851072}" srcOrd="0" destOrd="0" presId="urn:microsoft.com/office/officeart/2005/8/layout/default"/>
    <dgm:cxn modelId="{4731DE45-5AB2-4F76-9323-EEE02B0071F0}" srcId="{F348E29C-E1DA-48F4-83E2-821AE74FFE94}" destId="{F9D86F9B-6906-4018-BB04-3CB2DB67E7E4}" srcOrd="4" destOrd="0" parTransId="{4D61B9D9-977D-4467-8BA7-61D79972C4ED}" sibTransId="{3CDC4B02-4613-485B-A489-1068DB9182B4}"/>
    <dgm:cxn modelId="{EA594D67-43C5-409D-B242-60098506CCEB}" srcId="{F348E29C-E1DA-48F4-83E2-821AE74FFE94}" destId="{935A85CC-C505-404B-B2BE-7E0480683992}" srcOrd="7" destOrd="0" parTransId="{4D7EDDFC-76A2-4643-AFAC-34365EAB1E09}" sibTransId="{3CA326D9-A097-4B71-BBB8-9A7D333A1E80}"/>
    <dgm:cxn modelId="{3236B26F-DB18-47FC-82A6-3E7C1D7CC1AD}" type="presOf" srcId="{10C6FB4B-12F6-4982-A6DE-7A16440308F2}" destId="{01F9A92E-4AC7-455D-B64C-29FCA678DF26}" srcOrd="0" destOrd="0" presId="urn:microsoft.com/office/officeart/2005/8/layout/default"/>
    <dgm:cxn modelId="{9FA53852-75D5-42B5-A312-1F677B74CEBE}" srcId="{F348E29C-E1DA-48F4-83E2-821AE74FFE94}" destId="{90D3CD62-5859-4A8D-98E5-FC86D1DC117E}" srcOrd="0" destOrd="0" parTransId="{F86CCABC-6D2F-4736-A221-C03674B1DE19}" sibTransId="{8977EAE7-61FF-46C7-BC28-DF060D1013C6}"/>
    <dgm:cxn modelId="{48FAAC82-EB02-4853-A096-4674675690C8}" type="presOf" srcId="{90D3CD62-5859-4A8D-98E5-FC86D1DC117E}" destId="{19C4600E-D0A8-48CF-A07B-AE2842485874}" srcOrd="0" destOrd="0" presId="urn:microsoft.com/office/officeart/2005/8/layout/default"/>
    <dgm:cxn modelId="{0EE92699-8EDE-4936-BE96-96543286735C}" srcId="{F348E29C-E1DA-48F4-83E2-821AE74FFE94}" destId="{71AEFB83-8B3E-4406-A1FF-C397E86855FF}" srcOrd="1" destOrd="0" parTransId="{0687AFD0-BED9-4B28-B339-4808B8F06422}" sibTransId="{6952C56F-BE9C-41D2-AC64-B794C4311B85}"/>
    <dgm:cxn modelId="{AB3971A6-EAAE-405C-A2E9-9FEC36987F6E}" srcId="{F348E29C-E1DA-48F4-83E2-821AE74FFE94}" destId="{D1AF9765-2232-4A3A-A7C2-53B23C01DD8E}" srcOrd="5" destOrd="0" parTransId="{135889F1-6524-4590-B161-BCDFEA1B6AEC}" sibTransId="{D3540A6B-64C7-4318-A2A0-844BA9435A2C}"/>
    <dgm:cxn modelId="{50A926AD-5B55-4F12-AEC1-324F47765192}" type="presOf" srcId="{71AEFB83-8B3E-4406-A1FF-C397E86855FF}" destId="{6B94EF93-6C69-40D8-9739-617692E38E3B}" srcOrd="0" destOrd="0" presId="urn:microsoft.com/office/officeart/2005/8/layout/default"/>
    <dgm:cxn modelId="{4F827FAD-2741-4D25-B13B-0625EF011337}" srcId="{F348E29C-E1DA-48F4-83E2-821AE74FFE94}" destId="{10C6FB4B-12F6-4982-A6DE-7A16440308F2}" srcOrd="2" destOrd="0" parTransId="{66770007-4D44-4E77-B7A4-6262C5FB33FA}" sibTransId="{7DA2CF1E-209C-4393-AACE-51F837000EE0}"/>
    <dgm:cxn modelId="{3969A7D7-D84B-488F-BCE9-71931B25F6EB}" type="presOf" srcId="{935A85CC-C505-404B-B2BE-7E0480683992}" destId="{D15708B4-5A4F-42B0-8C0E-799AAF574BE6}" srcOrd="0" destOrd="0" presId="urn:microsoft.com/office/officeart/2005/8/layout/default"/>
    <dgm:cxn modelId="{93F858FA-037A-4165-8690-6A80AB97C51B}" type="presOf" srcId="{5CB94F44-E2AA-4DA4-8024-49C2F30A3EB7}" destId="{B4949D66-D240-4AEC-A04F-C370DDDD304E}" srcOrd="0" destOrd="0" presId="urn:microsoft.com/office/officeart/2005/8/layout/default"/>
    <dgm:cxn modelId="{26C4F5B2-A1E2-4AE4-8143-CD8793FAC8AA}" type="presParOf" srcId="{92FA4C34-30FF-48D1-85CF-5DEBE9851072}" destId="{19C4600E-D0A8-48CF-A07B-AE2842485874}" srcOrd="0" destOrd="0" presId="urn:microsoft.com/office/officeart/2005/8/layout/default"/>
    <dgm:cxn modelId="{C450D118-E94F-4946-AC7F-4BB1220F0F6E}" type="presParOf" srcId="{92FA4C34-30FF-48D1-85CF-5DEBE9851072}" destId="{9E473883-6ED3-4F59-8BCC-E1C3C986BDFA}" srcOrd="1" destOrd="0" presId="urn:microsoft.com/office/officeart/2005/8/layout/default"/>
    <dgm:cxn modelId="{57781E69-B8D2-46FD-8F45-C5D157F7097B}" type="presParOf" srcId="{92FA4C34-30FF-48D1-85CF-5DEBE9851072}" destId="{6B94EF93-6C69-40D8-9739-617692E38E3B}" srcOrd="2" destOrd="0" presId="urn:microsoft.com/office/officeart/2005/8/layout/default"/>
    <dgm:cxn modelId="{0E7416EC-E4F2-4462-9CD7-D58C6CF8C8AC}" type="presParOf" srcId="{92FA4C34-30FF-48D1-85CF-5DEBE9851072}" destId="{27E48DF3-C678-4BC0-987A-4345835E0A85}" srcOrd="3" destOrd="0" presId="urn:microsoft.com/office/officeart/2005/8/layout/default"/>
    <dgm:cxn modelId="{88BA7396-B437-4042-A697-F47F43B75C0A}" type="presParOf" srcId="{92FA4C34-30FF-48D1-85CF-5DEBE9851072}" destId="{01F9A92E-4AC7-455D-B64C-29FCA678DF26}" srcOrd="4" destOrd="0" presId="urn:microsoft.com/office/officeart/2005/8/layout/default"/>
    <dgm:cxn modelId="{82D56191-35F6-4DE9-9C20-160C60298732}" type="presParOf" srcId="{92FA4C34-30FF-48D1-85CF-5DEBE9851072}" destId="{0426E239-C208-4978-B5D0-41AB13814CB9}" srcOrd="5" destOrd="0" presId="urn:microsoft.com/office/officeart/2005/8/layout/default"/>
    <dgm:cxn modelId="{4AE17252-387D-4F1B-B3E8-8B0DCBE535F3}" type="presParOf" srcId="{92FA4C34-30FF-48D1-85CF-5DEBE9851072}" destId="{23D92FB9-8E71-426E-8471-9FD0E398D6BC}" srcOrd="6" destOrd="0" presId="urn:microsoft.com/office/officeart/2005/8/layout/default"/>
    <dgm:cxn modelId="{4D57F1C1-2430-447B-AB7C-9127ECEF2AED}" type="presParOf" srcId="{92FA4C34-30FF-48D1-85CF-5DEBE9851072}" destId="{A9996D26-D8DC-4339-BF95-5AA2F80CF8F2}" srcOrd="7" destOrd="0" presId="urn:microsoft.com/office/officeart/2005/8/layout/default"/>
    <dgm:cxn modelId="{5C68EA58-E6A2-4F1C-AB34-973D16D9F2A3}" type="presParOf" srcId="{92FA4C34-30FF-48D1-85CF-5DEBE9851072}" destId="{B483D3A6-148C-47C3-98AD-E2998DC49763}" srcOrd="8" destOrd="0" presId="urn:microsoft.com/office/officeart/2005/8/layout/default"/>
    <dgm:cxn modelId="{E86C994B-CF51-4F46-B2A2-E6E7A27405CF}" type="presParOf" srcId="{92FA4C34-30FF-48D1-85CF-5DEBE9851072}" destId="{B71B9A9D-4738-4476-A775-223398BDC684}" srcOrd="9" destOrd="0" presId="urn:microsoft.com/office/officeart/2005/8/layout/default"/>
    <dgm:cxn modelId="{37FC72AC-51B9-4908-93DA-71AE9B8252C7}" type="presParOf" srcId="{92FA4C34-30FF-48D1-85CF-5DEBE9851072}" destId="{8C1F4325-387E-4C39-BAB7-FCCE54E2E531}" srcOrd="10" destOrd="0" presId="urn:microsoft.com/office/officeart/2005/8/layout/default"/>
    <dgm:cxn modelId="{67667DB3-5E9F-4823-AF8C-8698EEA2375E}" type="presParOf" srcId="{92FA4C34-30FF-48D1-85CF-5DEBE9851072}" destId="{BCBAD7C0-C23E-4CCD-853E-9C95221255D8}" srcOrd="11" destOrd="0" presId="urn:microsoft.com/office/officeart/2005/8/layout/default"/>
    <dgm:cxn modelId="{47C77C79-76B7-4792-96C0-39BF4A278C64}" type="presParOf" srcId="{92FA4C34-30FF-48D1-85CF-5DEBE9851072}" destId="{B4949D66-D240-4AEC-A04F-C370DDDD304E}" srcOrd="12" destOrd="0" presId="urn:microsoft.com/office/officeart/2005/8/layout/default"/>
    <dgm:cxn modelId="{0444A61B-58C1-4AFE-84CA-4AB9DB47182A}" type="presParOf" srcId="{92FA4C34-30FF-48D1-85CF-5DEBE9851072}" destId="{47FC3ADF-D314-4450-A1AD-7EBF6A0370AF}" srcOrd="13" destOrd="0" presId="urn:microsoft.com/office/officeart/2005/8/layout/default"/>
    <dgm:cxn modelId="{D8A971A3-B7CE-4AF1-B807-AFE29EFFDA43}" type="presParOf" srcId="{92FA4C34-30FF-48D1-85CF-5DEBE9851072}" destId="{D15708B4-5A4F-42B0-8C0E-799AAF574BE6}"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ABED49-CE2A-4CA0-9F12-C52D1121157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2A0EC852-EAD6-4EBE-9B2B-B9154484B73F}">
      <dgm:prSet/>
      <dgm:spPr/>
      <dgm:t>
        <a:bodyPr/>
        <a:lstStyle/>
        <a:p>
          <a:r>
            <a:rPr lang="en-GB" dirty="0">
              <a:solidFill>
                <a:schemeClr val="tx1"/>
              </a:solidFill>
            </a:rPr>
            <a:t>Yourself</a:t>
          </a:r>
          <a:endParaRPr lang="en-US" dirty="0">
            <a:solidFill>
              <a:schemeClr val="tx1"/>
            </a:solidFill>
          </a:endParaRPr>
        </a:p>
      </dgm:t>
    </dgm:pt>
    <dgm:pt modelId="{BD7C46B4-B782-4A50-93A7-BDEDBD9694E7}" type="parTrans" cxnId="{B236CC0B-2816-4077-8042-716AB8FE035C}">
      <dgm:prSet/>
      <dgm:spPr/>
      <dgm:t>
        <a:bodyPr/>
        <a:lstStyle/>
        <a:p>
          <a:endParaRPr lang="en-US"/>
        </a:p>
      </dgm:t>
    </dgm:pt>
    <dgm:pt modelId="{F9B7936C-45B1-4105-A95C-EF12E2E8CF59}" type="sibTrans" cxnId="{B236CC0B-2816-4077-8042-716AB8FE035C}">
      <dgm:prSet/>
      <dgm:spPr/>
      <dgm:t>
        <a:bodyPr/>
        <a:lstStyle/>
        <a:p>
          <a:endParaRPr lang="en-US"/>
        </a:p>
      </dgm:t>
    </dgm:pt>
    <dgm:pt modelId="{C78EF47E-C41D-4049-B539-CFD06E8862D8}">
      <dgm:prSet/>
      <dgm:spPr/>
      <dgm:t>
        <a:bodyPr/>
        <a:lstStyle/>
        <a:p>
          <a:r>
            <a:rPr lang="en-GB" dirty="0">
              <a:solidFill>
                <a:schemeClr val="tx1"/>
              </a:solidFill>
            </a:rPr>
            <a:t>People around you</a:t>
          </a:r>
          <a:endParaRPr lang="en-US" dirty="0">
            <a:solidFill>
              <a:schemeClr val="tx1"/>
            </a:solidFill>
          </a:endParaRPr>
        </a:p>
      </dgm:t>
    </dgm:pt>
    <dgm:pt modelId="{4BAC7EF0-5FF6-438C-ABB4-8EE3D8196488}" type="parTrans" cxnId="{66BC5001-3CCA-4D96-B047-A5CCB7CD23E0}">
      <dgm:prSet/>
      <dgm:spPr/>
      <dgm:t>
        <a:bodyPr/>
        <a:lstStyle/>
        <a:p>
          <a:endParaRPr lang="en-US"/>
        </a:p>
      </dgm:t>
    </dgm:pt>
    <dgm:pt modelId="{B8E0605E-E5E2-4832-BBD5-CF03C6C6427F}" type="sibTrans" cxnId="{66BC5001-3CCA-4D96-B047-A5CCB7CD23E0}">
      <dgm:prSet/>
      <dgm:spPr/>
      <dgm:t>
        <a:bodyPr/>
        <a:lstStyle/>
        <a:p>
          <a:endParaRPr lang="en-US"/>
        </a:p>
      </dgm:t>
    </dgm:pt>
    <dgm:pt modelId="{C70363E3-DF11-485C-A8A3-91BAA590EBC7}">
      <dgm:prSet/>
      <dgm:spPr/>
      <dgm:t>
        <a:bodyPr/>
        <a:lstStyle/>
        <a:p>
          <a:r>
            <a:rPr lang="en-GB" dirty="0">
              <a:solidFill>
                <a:schemeClr val="tx1"/>
              </a:solidFill>
            </a:rPr>
            <a:t>Achievement and success</a:t>
          </a:r>
          <a:endParaRPr lang="en-US" dirty="0">
            <a:solidFill>
              <a:schemeClr val="tx1"/>
            </a:solidFill>
          </a:endParaRPr>
        </a:p>
      </dgm:t>
    </dgm:pt>
    <dgm:pt modelId="{C6CCC6EC-13CE-4249-BBC9-4CE9DA4125F3}" type="parTrans" cxnId="{46258052-288D-4730-98D4-BB5774866FE2}">
      <dgm:prSet/>
      <dgm:spPr/>
      <dgm:t>
        <a:bodyPr/>
        <a:lstStyle/>
        <a:p>
          <a:endParaRPr lang="en-US"/>
        </a:p>
      </dgm:t>
    </dgm:pt>
    <dgm:pt modelId="{319CFC87-7351-450D-B772-FB52CA01DAFD}" type="sibTrans" cxnId="{46258052-288D-4730-98D4-BB5774866FE2}">
      <dgm:prSet/>
      <dgm:spPr/>
      <dgm:t>
        <a:bodyPr/>
        <a:lstStyle/>
        <a:p>
          <a:endParaRPr lang="en-US"/>
        </a:p>
      </dgm:t>
    </dgm:pt>
    <dgm:pt modelId="{F8C4A496-FEBC-45E4-A8B7-05641AEEC813}" type="pres">
      <dgm:prSet presAssocID="{81ABED49-CE2A-4CA0-9F12-C52D11211578}" presName="linear" presStyleCnt="0">
        <dgm:presLayoutVars>
          <dgm:dir/>
          <dgm:animLvl val="lvl"/>
          <dgm:resizeHandles val="exact"/>
        </dgm:presLayoutVars>
      </dgm:prSet>
      <dgm:spPr/>
    </dgm:pt>
    <dgm:pt modelId="{D3A3900F-3872-4486-B99C-0C519D46DCBF}" type="pres">
      <dgm:prSet presAssocID="{2A0EC852-EAD6-4EBE-9B2B-B9154484B73F}" presName="parentLin" presStyleCnt="0"/>
      <dgm:spPr/>
    </dgm:pt>
    <dgm:pt modelId="{C5B247B7-E984-4E25-A076-E96D74C3BEE4}" type="pres">
      <dgm:prSet presAssocID="{2A0EC852-EAD6-4EBE-9B2B-B9154484B73F}" presName="parentLeftMargin" presStyleLbl="node1" presStyleIdx="0" presStyleCnt="3"/>
      <dgm:spPr/>
    </dgm:pt>
    <dgm:pt modelId="{B68F5E79-FE40-40AF-BA46-E5B0ECD2DEA7}" type="pres">
      <dgm:prSet presAssocID="{2A0EC852-EAD6-4EBE-9B2B-B9154484B73F}" presName="parentText" presStyleLbl="node1" presStyleIdx="0" presStyleCnt="3">
        <dgm:presLayoutVars>
          <dgm:chMax val="0"/>
          <dgm:bulletEnabled val="1"/>
        </dgm:presLayoutVars>
      </dgm:prSet>
      <dgm:spPr/>
    </dgm:pt>
    <dgm:pt modelId="{35DA4E3A-0A7B-4347-B6C5-A441150A25B7}" type="pres">
      <dgm:prSet presAssocID="{2A0EC852-EAD6-4EBE-9B2B-B9154484B73F}" presName="negativeSpace" presStyleCnt="0"/>
      <dgm:spPr/>
    </dgm:pt>
    <dgm:pt modelId="{DBE9EDAE-7306-439D-8CF6-B098038EA39F}" type="pres">
      <dgm:prSet presAssocID="{2A0EC852-EAD6-4EBE-9B2B-B9154484B73F}" presName="childText" presStyleLbl="conFgAcc1" presStyleIdx="0" presStyleCnt="3">
        <dgm:presLayoutVars>
          <dgm:bulletEnabled val="1"/>
        </dgm:presLayoutVars>
      </dgm:prSet>
      <dgm:spPr/>
    </dgm:pt>
    <dgm:pt modelId="{215BAE13-674F-4BFF-8432-A3188B19D6A3}" type="pres">
      <dgm:prSet presAssocID="{F9B7936C-45B1-4105-A95C-EF12E2E8CF59}" presName="spaceBetweenRectangles" presStyleCnt="0"/>
      <dgm:spPr/>
    </dgm:pt>
    <dgm:pt modelId="{44183C30-AD61-43DB-8052-22371F737E9E}" type="pres">
      <dgm:prSet presAssocID="{C78EF47E-C41D-4049-B539-CFD06E8862D8}" presName="parentLin" presStyleCnt="0"/>
      <dgm:spPr/>
    </dgm:pt>
    <dgm:pt modelId="{B3E41D5D-4EA7-4FF7-8B7B-AF4560D614C8}" type="pres">
      <dgm:prSet presAssocID="{C78EF47E-C41D-4049-B539-CFD06E8862D8}" presName="parentLeftMargin" presStyleLbl="node1" presStyleIdx="0" presStyleCnt="3"/>
      <dgm:spPr/>
    </dgm:pt>
    <dgm:pt modelId="{D96F894B-E994-48DB-9408-65F7D99B9DC5}" type="pres">
      <dgm:prSet presAssocID="{C78EF47E-C41D-4049-B539-CFD06E8862D8}" presName="parentText" presStyleLbl="node1" presStyleIdx="1" presStyleCnt="3">
        <dgm:presLayoutVars>
          <dgm:chMax val="0"/>
          <dgm:bulletEnabled val="1"/>
        </dgm:presLayoutVars>
      </dgm:prSet>
      <dgm:spPr/>
    </dgm:pt>
    <dgm:pt modelId="{99A64FE6-295A-4DDA-B0A7-4ED82A87064B}" type="pres">
      <dgm:prSet presAssocID="{C78EF47E-C41D-4049-B539-CFD06E8862D8}" presName="negativeSpace" presStyleCnt="0"/>
      <dgm:spPr/>
    </dgm:pt>
    <dgm:pt modelId="{7618B378-DD1A-4B15-9C43-270613D698B1}" type="pres">
      <dgm:prSet presAssocID="{C78EF47E-C41D-4049-B539-CFD06E8862D8}" presName="childText" presStyleLbl="conFgAcc1" presStyleIdx="1" presStyleCnt="3">
        <dgm:presLayoutVars>
          <dgm:bulletEnabled val="1"/>
        </dgm:presLayoutVars>
      </dgm:prSet>
      <dgm:spPr/>
    </dgm:pt>
    <dgm:pt modelId="{3F7F76EC-D3D0-428D-9FA1-830652493194}" type="pres">
      <dgm:prSet presAssocID="{B8E0605E-E5E2-4832-BBD5-CF03C6C6427F}" presName="spaceBetweenRectangles" presStyleCnt="0"/>
      <dgm:spPr/>
    </dgm:pt>
    <dgm:pt modelId="{DE9A7936-304B-4884-8B2A-8007B7212350}" type="pres">
      <dgm:prSet presAssocID="{C70363E3-DF11-485C-A8A3-91BAA590EBC7}" presName="parentLin" presStyleCnt="0"/>
      <dgm:spPr/>
    </dgm:pt>
    <dgm:pt modelId="{C381CFF4-7D98-437E-92B6-FF4D7560F1C0}" type="pres">
      <dgm:prSet presAssocID="{C70363E3-DF11-485C-A8A3-91BAA590EBC7}" presName="parentLeftMargin" presStyleLbl="node1" presStyleIdx="1" presStyleCnt="3"/>
      <dgm:spPr/>
    </dgm:pt>
    <dgm:pt modelId="{B17E2824-53BE-4DD1-8B61-070FD87C5359}" type="pres">
      <dgm:prSet presAssocID="{C70363E3-DF11-485C-A8A3-91BAA590EBC7}" presName="parentText" presStyleLbl="node1" presStyleIdx="2" presStyleCnt="3">
        <dgm:presLayoutVars>
          <dgm:chMax val="0"/>
          <dgm:bulletEnabled val="1"/>
        </dgm:presLayoutVars>
      </dgm:prSet>
      <dgm:spPr/>
    </dgm:pt>
    <dgm:pt modelId="{1AF92C3F-85B8-4F1F-A11A-0564588E996B}" type="pres">
      <dgm:prSet presAssocID="{C70363E3-DF11-485C-A8A3-91BAA590EBC7}" presName="negativeSpace" presStyleCnt="0"/>
      <dgm:spPr/>
    </dgm:pt>
    <dgm:pt modelId="{61A3E8E9-49BF-43B4-BF68-A0D3BF3E1C12}" type="pres">
      <dgm:prSet presAssocID="{C70363E3-DF11-485C-A8A3-91BAA590EBC7}" presName="childText" presStyleLbl="conFgAcc1" presStyleIdx="2" presStyleCnt="3">
        <dgm:presLayoutVars>
          <dgm:bulletEnabled val="1"/>
        </dgm:presLayoutVars>
      </dgm:prSet>
      <dgm:spPr/>
    </dgm:pt>
  </dgm:ptLst>
  <dgm:cxnLst>
    <dgm:cxn modelId="{66BC5001-3CCA-4D96-B047-A5CCB7CD23E0}" srcId="{81ABED49-CE2A-4CA0-9F12-C52D11211578}" destId="{C78EF47E-C41D-4049-B539-CFD06E8862D8}" srcOrd="1" destOrd="0" parTransId="{4BAC7EF0-5FF6-438C-ABB4-8EE3D8196488}" sibTransId="{B8E0605E-E5E2-4832-BBD5-CF03C6C6427F}"/>
    <dgm:cxn modelId="{1B77CD06-F0BF-4B35-B663-2307E6C3F922}" type="presOf" srcId="{C78EF47E-C41D-4049-B539-CFD06E8862D8}" destId="{D96F894B-E994-48DB-9408-65F7D99B9DC5}" srcOrd="1" destOrd="0" presId="urn:microsoft.com/office/officeart/2005/8/layout/list1"/>
    <dgm:cxn modelId="{B236CC0B-2816-4077-8042-716AB8FE035C}" srcId="{81ABED49-CE2A-4CA0-9F12-C52D11211578}" destId="{2A0EC852-EAD6-4EBE-9B2B-B9154484B73F}" srcOrd="0" destOrd="0" parTransId="{BD7C46B4-B782-4A50-93A7-BDEDBD9694E7}" sibTransId="{F9B7936C-45B1-4105-A95C-EF12E2E8CF59}"/>
    <dgm:cxn modelId="{236B5F23-1871-450F-A5CC-9164B8695A39}" type="presOf" srcId="{2A0EC852-EAD6-4EBE-9B2B-B9154484B73F}" destId="{B68F5E79-FE40-40AF-BA46-E5B0ECD2DEA7}" srcOrd="1" destOrd="0" presId="urn:microsoft.com/office/officeart/2005/8/layout/list1"/>
    <dgm:cxn modelId="{14ECF23C-C66D-4A9C-B89A-49D7BEA88502}" type="presOf" srcId="{C78EF47E-C41D-4049-B539-CFD06E8862D8}" destId="{B3E41D5D-4EA7-4FF7-8B7B-AF4560D614C8}" srcOrd="0" destOrd="0" presId="urn:microsoft.com/office/officeart/2005/8/layout/list1"/>
    <dgm:cxn modelId="{779CE861-B2C4-4987-8DB4-09AA064E29AA}" type="presOf" srcId="{2A0EC852-EAD6-4EBE-9B2B-B9154484B73F}" destId="{C5B247B7-E984-4E25-A076-E96D74C3BEE4}" srcOrd="0" destOrd="0" presId="urn:microsoft.com/office/officeart/2005/8/layout/list1"/>
    <dgm:cxn modelId="{1B842A48-1C07-40AC-B50F-8A9A2DF44764}" type="presOf" srcId="{81ABED49-CE2A-4CA0-9F12-C52D11211578}" destId="{F8C4A496-FEBC-45E4-A8B7-05641AEEC813}" srcOrd="0" destOrd="0" presId="urn:microsoft.com/office/officeart/2005/8/layout/list1"/>
    <dgm:cxn modelId="{88C1834E-573C-4161-A3A4-373753BA7B5E}" type="presOf" srcId="{C70363E3-DF11-485C-A8A3-91BAA590EBC7}" destId="{C381CFF4-7D98-437E-92B6-FF4D7560F1C0}" srcOrd="0" destOrd="0" presId="urn:microsoft.com/office/officeart/2005/8/layout/list1"/>
    <dgm:cxn modelId="{46258052-288D-4730-98D4-BB5774866FE2}" srcId="{81ABED49-CE2A-4CA0-9F12-C52D11211578}" destId="{C70363E3-DF11-485C-A8A3-91BAA590EBC7}" srcOrd="2" destOrd="0" parTransId="{C6CCC6EC-13CE-4249-BBC9-4CE9DA4125F3}" sibTransId="{319CFC87-7351-450D-B772-FB52CA01DAFD}"/>
    <dgm:cxn modelId="{D5A040B3-1DD6-4F24-B63E-3D4DCD751206}" type="presOf" srcId="{C70363E3-DF11-485C-A8A3-91BAA590EBC7}" destId="{B17E2824-53BE-4DD1-8B61-070FD87C5359}" srcOrd="1" destOrd="0" presId="urn:microsoft.com/office/officeart/2005/8/layout/list1"/>
    <dgm:cxn modelId="{AF77927C-FAEF-40E9-A634-A01B52DB43A5}" type="presParOf" srcId="{F8C4A496-FEBC-45E4-A8B7-05641AEEC813}" destId="{D3A3900F-3872-4486-B99C-0C519D46DCBF}" srcOrd="0" destOrd="0" presId="urn:microsoft.com/office/officeart/2005/8/layout/list1"/>
    <dgm:cxn modelId="{7CD51EC9-6E90-4CA7-8756-41284557DA0F}" type="presParOf" srcId="{D3A3900F-3872-4486-B99C-0C519D46DCBF}" destId="{C5B247B7-E984-4E25-A076-E96D74C3BEE4}" srcOrd="0" destOrd="0" presId="urn:microsoft.com/office/officeart/2005/8/layout/list1"/>
    <dgm:cxn modelId="{4AB12EC1-52F8-43EF-AABA-D412F401E73D}" type="presParOf" srcId="{D3A3900F-3872-4486-B99C-0C519D46DCBF}" destId="{B68F5E79-FE40-40AF-BA46-E5B0ECD2DEA7}" srcOrd="1" destOrd="0" presId="urn:microsoft.com/office/officeart/2005/8/layout/list1"/>
    <dgm:cxn modelId="{50EF3CD9-262C-4A78-861E-3134D08B789D}" type="presParOf" srcId="{F8C4A496-FEBC-45E4-A8B7-05641AEEC813}" destId="{35DA4E3A-0A7B-4347-B6C5-A441150A25B7}" srcOrd="1" destOrd="0" presId="urn:microsoft.com/office/officeart/2005/8/layout/list1"/>
    <dgm:cxn modelId="{17811065-901A-4566-AF42-F6351B5E831D}" type="presParOf" srcId="{F8C4A496-FEBC-45E4-A8B7-05641AEEC813}" destId="{DBE9EDAE-7306-439D-8CF6-B098038EA39F}" srcOrd="2" destOrd="0" presId="urn:microsoft.com/office/officeart/2005/8/layout/list1"/>
    <dgm:cxn modelId="{A578D9E8-EDE4-4CC8-8670-EE49EFE42F91}" type="presParOf" srcId="{F8C4A496-FEBC-45E4-A8B7-05641AEEC813}" destId="{215BAE13-674F-4BFF-8432-A3188B19D6A3}" srcOrd="3" destOrd="0" presId="urn:microsoft.com/office/officeart/2005/8/layout/list1"/>
    <dgm:cxn modelId="{BCAFE0C7-C8E4-42B5-8740-59EB560F6B10}" type="presParOf" srcId="{F8C4A496-FEBC-45E4-A8B7-05641AEEC813}" destId="{44183C30-AD61-43DB-8052-22371F737E9E}" srcOrd="4" destOrd="0" presId="urn:microsoft.com/office/officeart/2005/8/layout/list1"/>
    <dgm:cxn modelId="{D2192BB9-30D8-44C3-B1F9-835630BFA708}" type="presParOf" srcId="{44183C30-AD61-43DB-8052-22371F737E9E}" destId="{B3E41D5D-4EA7-4FF7-8B7B-AF4560D614C8}" srcOrd="0" destOrd="0" presId="urn:microsoft.com/office/officeart/2005/8/layout/list1"/>
    <dgm:cxn modelId="{191995A1-97AE-44BB-8CFA-D855F723E1EB}" type="presParOf" srcId="{44183C30-AD61-43DB-8052-22371F737E9E}" destId="{D96F894B-E994-48DB-9408-65F7D99B9DC5}" srcOrd="1" destOrd="0" presId="urn:microsoft.com/office/officeart/2005/8/layout/list1"/>
    <dgm:cxn modelId="{AB982BFB-343A-4E92-8851-9C4BB1ECBB96}" type="presParOf" srcId="{F8C4A496-FEBC-45E4-A8B7-05641AEEC813}" destId="{99A64FE6-295A-4DDA-B0A7-4ED82A87064B}" srcOrd="5" destOrd="0" presId="urn:microsoft.com/office/officeart/2005/8/layout/list1"/>
    <dgm:cxn modelId="{9D185D7B-B8A3-4961-B5A2-63DC452732BB}" type="presParOf" srcId="{F8C4A496-FEBC-45E4-A8B7-05641AEEC813}" destId="{7618B378-DD1A-4B15-9C43-270613D698B1}" srcOrd="6" destOrd="0" presId="urn:microsoft.com/office/officeart/2005/8/layout/list1"/>
    <dgm:cxn modelId="{3DF83A5C-BC3B-488B-B952-B9311D1BC82E}" type="presParOf" srcId="{F8C4A496-FEBC-45E4-A8B7-05641AEEC813}" destId="{3F7F76EC-D3D0-428D-9FA1-830652493194}" srcOrd="7" destOrd="0" presId="urn:microsoft.com/office/officeart/2005/8/layout/list1"/>
    <dgm:cxn modelId="{F2FFBDEA-9CE0-4086-AB62-5274C3FD09B5}" type="presParOf" srcId="{F8C4A496-FEBC-45E4-A8B7-05641AEEC813}" destId="{DE9A7936-304B-4884-8B2A-8007B7212350}" srcOrd="8" destOrd="0" presId="urn:microsoft.com/office/officeart/2005/8/layout/list1"/>
    <dgm:cxn modelId="{17B50C58-9A02-4141-9EBA-DCC775C1D79B}" type="presParOf" srcId="{DE9A7936-304B-4884-8B2A-8007B7212350}" destId="{C381CFF4-7D98-437E-92B6-FF4D7560F1C0}" srcOrd="0" destOrd="0" presId="urn:microsoft.com/office/officeart/2005/8/layout/list1"/>
    <dgm:cxn modelId="{52F6E13A-4854-454A-BBEB-81829C1C8052}" type="presParOf" srcId="{DE9A7936-304B-4884-8B2A-8007B7212350}" destId="{B17E2824-53BE-4DD1-8B61-070FD87C5359}" srcOrd="1" destOrd="0" presId="urn:microsoft.com/office/officeart/2005/8/layout/list1"/>
    <dgm:cxn modelId="{E31D45E0-446F-446F-B792-036BCA38C86B}" type="presParOf" srcId="{F8C4A496-FEBC-45E4-A8B7-05641AEEC813}" destId="{1AF92C3F-85B8-4F1F-A11A-0564588E996B}" srcOrd="9" destOrd="0" presId="urn:microsoft.com/office/officeart/2005/8/layout/list1"/>
    <dgm:cxn modelId="{50B33DC2-1F8C-444D-B775-6464E3F22087}" type="presParOf" srcId="{F8C4A496-FEBC-45E4-A8B7-05641AEEC813}" destId="{61A3E8E9-49BF-43B4-BF68-A0D3BF3E1C1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4C77476-95E4-4403-81BA-2ACB0687157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CD05811-9FAE-4C62-B2CF-CCF8084B9095}">
      <dgm:prSet custT="1"/>
      <dgm:spPr/>
      <dgm:t>
        <a:bodyPr/>
        <a:lstStyle/>
        <a:p>
          <a:r>
            <a:rPr lang="en-GB" sz="2400" b="1" dirty="0"/>
            <a:t>Yourself</a:t>
          </a:r>
          <a:br>
            <a:rPr lang="en-GB" sz="2000" dirty="0"/>
          </a:br>
          <a:endParaRPr lang="en-US" sz="2000" dirty="0"/>
        </a:p>
      </dgm:t>
    </dgm:pt>
    <dgm:pt modelId="{5379D139-38B8-403C-9A04-9FA4EE42EBA5}" type="parTrans" cxnId="{E8267CE0-3DE7-47E2-BBD8-61AF7609AD1D}">
      <dgm:prSet/>
      <dgm:spPr/>
      <dgm:t>
        <a:bodyPr/>
        <a:lstStyle/>
        <a:p>
          <a:endParaRPr lang="en-US"/>
        </a:p>
      </dgm:t>
    </dgm:pt>
    <dgm:pt modelId="{0A0948E7-3118-4A74-BCBB-6B6B41134B23}" type="sibTrans" cxnId="{E8267CE0-3DE7-47E2-BBD8-61AF7609AD1D}">
      <dgm:prSet/>
      <dgm:spPr/>
      <dgm:t>
        <a:bodyPr/>
        <a:lstStyle/>
        <a:p>
          <a:endParaRPr lang="en-US"/>
        </a:p>
      </dgm:t>
    </dgm:pt>
    <dgm:pt modelId="{117C7CC3-59D2-4BC3-907D-18CBED39A82D}">
      <dgm:prSet/>
      <dgm:spPr/>
      <dgm:t>
        <a:bodyPr/>
        <a:lstStyle/>
        <a:p>
          <a:r>
            <a:rPr lang="en-GB" dirty="0"/>
            <a:t>How you see yourself e.g. As a failure, ugly, overweight etc.</a:t>
          </a:r>
          <a:endParaRPr lang="en-US" dirty="0"/>
        </a:p>
      </dgm:t>
    </dgm:pt>
    <dgm:pt modelId="{DBE27F0C-182F-4594-9ADF-BB744584D166}" type="parTrans" cxnId="{B0FB7A5A-DABC-40F5-8EF8-CF26CD207036}">
      <dgm:prSet/>
      <dgm:spPr/>
      <dgm:t>
        <a:bodyPr/>
        <a:lstStyle/>
        <a:p>
          <a:endParaRPr lang="en-US"/>
        </a:p>
      </dgm:t>
    </dgm:pt>
    <dgm:pt modelId="{1B73BB37-2CE6-4710-BF67-AC42687E8DAC}" type="sibTrans" cxnId="{B0FB7A5A-DABC-40F5-8EF8-CF26CD207036}">
      <dgm:prSet/>
      <dgm:spPr/>
      <dgm:t>
        <a:bodyPr/>
        <a:lstStyle/>
        <a:p>
          <a:endParaRPr lang="en-US"/>
        </a:p>
      </dgm:t>
    </dgm:pt>
    <dgm:pt modelId="{9C59F0E2-0E3C-42DA-A650-263EC7C00C66}">
      <dgm:prSet/>
      <dgm:spPr/>
      <dgm:t>
        <a:bodyPr/>
        <a:lstStyle/>
        <a:p>
          <a:r>
            <a:rPr lang="en-GB"/>
            <a:t>Confidence has to come from within you. </a:t>
          </a:r>
          <a:endParaRPr lang="en-US"/>
        </a:p>
      </dgm:t>
    </dgm:pt>
    <dgm:pt modelId="{E5EAA094-01DE-4B6A-9B46-0879EAE1AB74}" type="parTrans" cxnId="{6FB5627A-8244-46C5-A42D-72D80079DE04}">
      <dgm:prSet/>
      <dgm:spPr/>
      <dgm:t>
        <a:bodyPr/>
        <a:lstStyle/>
        <a:p>
          <a:endParaRPr lang="en-US"/>
        </a:p>
      </dgm:t>
    </dgm:pt>
    <dgm:pt modelId="{944F6FC2-F47A-48AB-BB23-CE7B42C9AF14}" type="sibTrans" cxnId="{6FB5627A-8244-46C5-A42D-72D80079DE04}">
      <dgm:prSet/>
      <dgm:spPr/>
      <dgm:t>
        <a:bodyPr/>
        <a:lstStyle/>
        <a:p>
          <a:endParaRPr lang="en-US"/>
        </a:p>
      </dgm:t>
    </dgm:pt>
    <dgm:pt modelId="{A23E99EC-AAA7-422F-9F7E-677DF014CF7F}">
      <dgm:prSet/>
      <dgm:spPr/>
      <dgm:t>
        <a:bodyPr/>
        <a:lstStyle/>
        <a:p>
          <a:r>
            <a:rPr lang="en-GB"/>
            <a:t>If you are not feeling good about yourself it will influence your confidence levels.</a:t>
          </a:r>
          <a:endParaRPr lang="en-US"/>
        </a:p>
      </dgm:t>
    </dgm:pt>
    <dgm:pt modelId="{FA5A0CD2-A497-4525-BC72-69835A7C4793}" type="parTrans" cxnId="{72EB0A1D-AC09-4200-8EA7-FA08C78C3BFB}">
      <dgm:prSet/>
      <dgm:spPr/>
      <dgm:t>
        <a:bodyPr/>
        <a:lstStyle/>
        <a:p>
          <a:endParaRPr lang="en-US"/>
        </a:p>
      </dgm:t>
    </dgm:pt>
    <dgm:pt modelId="{4B8CE02F-1D1D-45A3-8B70-9FB249066CB8}" type="sibTrans" cxnId="{72EB0A1D-AC09-4200-8EA7-FA08C78C3BFB}">
      <dgm:prSet/>
      <dgm:spPr/>
      <dgm:t>
        <a:bodyPr/>
        <a:lstStyle/>
        <a:p>
          <a:endParaRPr lang="en-US"/>
        </a:p>
      </dgm:t>
    </dgm:pt>
    <dgm:pt modelId="{E049B097-4255-46A1-9DD0-462678D36A45}">
      <dgm:prSet custT="1"/>
      <dgm:spPr/>
      <dgm:t>
        <a:bodyPr/>
        <a:lstStyle/>
        <a:p>
          <a:r>
            <a:rPr lang="en-GB" sz="2400" b="1" dirty="0"/>
            <a:t>People Around You </a:t>
          </a:r>
          <a:endParaRPr lang="en-US" sz="2400" b="1" dirty="0"/>
        </a:p>
      </dgm:t>
    </dgm:pt>
    <dgm:pt modelId="{92DE3A09-55F5-4A76-819C-5A4A4829BB71}" type="parTrans" cxnId="{A6D6DA73-1A08-4056-A083-79FF5388C22F}">
      <dgm:prSet/>
      <dgm:spPr/>
      <dgm:t>
        <a:bodyPr/>
        <a:lstStyle/>
        <a:p>
          <a:endParaRPr lang="en-US"/>
        </a:p>
      </dgm:t>
    </dgm:pt>
    <dgm:pt modelId="{0BDEDDCC-F0BB-42D2-8721-7794D2180938}" type="sibTrans" cxnId="{A6D6DA73-1A08-4056-A083-79FF5388C22F}">
      <dgm:prSet/>
      <dgm:spPr/>
      <dgm:t>
        <a:bodyPr/>
        <a:lstStyle/>
        <a:p>
          <a:endParaRPr lang="en-US"/>
        </a:p>
      </dgm:t>
    </dgm:pt>
    <dgm:pt modelId="{6ED064A9-197D-4A0F-94E3-D238097856B8}">
      <dgm:prSet/>
      <dgm:spPr/>
      <dgm:t>
        <a:bodyPr/>
        <a:lstStyle/>
        <a:p>
          <a:r>
            <a:rPr lang="en-GB"/>
            <a:t>Family, friends, teachers, coaches &amp; peers</a:t>
          </a:r>
          <a:endParaRPr lang="en-US"/>
        </a:p>
      </dgm:t>
    </dgm:pt>
    <dgm:pt modelId="{3B3856AF-CB04-417D-AAF2-1705810A2471}" type="parTrans" cxnId="{8A3770A4-09C8-4EE3-BE52-54836C7D0880}">
      <dgm:prSet/>
      <dgm:spPr/>
      <dgm:t>
        <a:bodyPr/>
        <a:lstStyle/>
        <a:p>
          <a:endParaRPr lang="en-US"/>
        </a:p>
      </dgm:t>
    </dgm:pt>
    <dgm:pt modelId="{7A10C017-C906-4F12-A83B-DBD1A020A116}" type="sibTrans" cxnId="{8A3770A4-09C8-4EE3-BE52-54836C7D0880}">
      <dgm:prSet/>
      <dgm:spPr/>
      <dgm:t>
        <a:bodyPr/>
        <a:lstStyle/>
        <a:p>
          <a:endParaRPr lang="en-US"/>
        </a:p>
      </dgm:t>
    </dgm:pt>
    <dgm:pt modelId="{4DD29388-939A-46FA-89CC-172D522D3332}">
      <dgm:prSet/>
      <dgm:spPr/>
      <dgm:t>
        <a:bodyPr/>
        <a:lstStyle/>
        <a:p>
          <a:r>
            <a:rPr lang="en-GB"/>
            <a:t>Make fun of you, negative comments, domestic abuse,  bullying, lack of praise / encouragement</a:t>
          </a:r>
          <a:endParaRPr lang="en-US"/>
        </a:p>
      </dgm:t>
    </dgm:pt>
    <dgm:pt modelId="{5FB406E7-7A53-4146-B490-923097B93F13}" type="parTrans" cxnId="{9B1F7419-431D-4597-A0A4-0BAC9FC40436}">
      <dgm:prSet/>
      <dgm:spPr/>
      <dgm:t>
        <a:bodyPr/>
        <a:lstStyle/>
        <a:p>
          <a:endParaRPr lang="en-US"/>
        </a:p>
      </dgm:t>
    </dgm:pt>
    <dgm:pt modelId="{8B4C4CE1-67EE-4068-A151-4CA861640419}" type="sibTrans" cxnId="{9B1F7419-431D-4597-A0A4-0BAC9FC40436}">
      <dgm:prSet/>
      <dgm:spPr/>
      <dgm:t>
        <a:bodyPr/>
        <a:lstStyle/>
        <a:p>
          <a:endParaRPr lang="en-US"/>
        </a:p>
      </dgm:t>
    </dgm:pt>
    <dgm:pt modelId="{A81F7B4F-23A1-4A43-91AE-E2ED9809F99D}">
      <dgm:prSet/>
      <dgm:spPr/>
      <dgm:t>
        <a:bodyPr/>
        <a:lstStyle/>
        <a:p>
          <a:r>
            <a:rPr lang="en-GB"/>
            <a:t>If you have low levels of S.E / S.C and people are putting you down, this will destroy your confidence further (Emotional Abuse)</a:t>
          </a:r>
          <a:endParaRPr lang="en-US"/>
        </a:p>
      </dgm:t>
    </dgm:pt>
    <dgm:pt modelId="{CF707687-3ED1-43B8-8C69-D5F8918434EE}" type="parTrans" cxnId="{5D03138D-4512-400A-9EB4-E1990843D694}">
      <dgm:prSet/>
      <dgm:spPr/>
      <dgm:t>
        <a:bodyPr/>
        <a:lstStyle/>
        <a:p>
          <a:endParaRPr lang="en-US"/>
        </a:p>
      </dgm:t>
    </dgm:pt>
    <dgm:pt modelId="{8266EBB6-F64F-496D-B104-FDD8C4745282}" type="sibTrans" cxnId="{5D03138D-4512-400A-9EB4-E1990843D694}">
      <dgm:prSet/>
      <dgm:spPr/>
      <dgm:t>
        <a:bodyPr/>
        <a:lstStyle/>
        <a:p>
          <a:endParaRPr lang="en-US"/>
        </a:p>
      </dgm:t>
    </dgm:pt>
    <dgm:pt modelId="{72D82D99-0ED7-42C2-B371-6E30ECA15646}" type="pres">
      <dgm:prSet presAssocID="{34C77476-95E4-4403-81BA-2ACB0687157A}" presName="vert0" presStyleCnt="0">
        <dgm:presLayoutVars>
          <dgm:dir/>
          <dgm:animOne val="branch"/>
          <dgm:animLvl val="lvl"/>
        </dgm:presLayoutVars>
      </dgm:prSet>
      <dgm:spPr/>
    </dgm:pt>
    <dgm:pt modelId="{5593FB3F-95D4-4A6A-AC6B-437484900FAC}" type="pres">
      <dgm:prSet presAssocID="{6CD05811-9FAE-4C62-B2CF-CCF8084B9095}" presName="thickLine" presStyleLbl="alignNode1" presStyleIdx="0" presStyleCnt="8"/>
      <dgm:spPr/>
    </dgm:pt>
    <dgm:pt modelId="{16E8D9B7-964E-4F85-96B5-A0D1B7331651}" type="pres">
      <dgm:prSet presAssocID="{6CD05811-9FAE-4C62-B2CF-CCF8084B9095}" presName="horz1" presStyleCnt="0"/>
      <dgm:spPr/>
    </dgm:pt>
    <dgm:pt modelId="{3F7F4990-6AEB-4F93-828F-D234CA44CFD9}" type="pres">
      <dgm:prSet presAssocID="{6CD05811-9FAE-4C62-B2CF-CCF8084B9095}" presName="tx1" presStyleLbl="revTx" presStyleIdx="0" presStyleCnt="8"/>
      <dgm:spPr/>
    </dgm:pt>
    <dgm:pt modelId="{F01AEF76-0DB4-4F0B-B08B-7B919AB3E96B}" type="pres">
      <dgm:prSet presAssocID="{6CD05811-9FAE-4C62-B2CF-CCF8084B9095}" presName="vert1" presStyleCnt="0"/>
      <dgm:spPr/>
    </dgm:pt>
    <dgm:pt modelId="{F26D6653-7560-4663-A387-20D83307DEB9}" type="pres">
      <dgm:prSet presAssocID="{117C7CC3-59D2-4BC3-907D-18CBED39A82D}" presName="thickLine" presStyleLbl="alignNode1" presStyleIdx="1" presStyleCnt="8"/>
      <dgm:spPr/>
    </dgm:pt>
    <dgm:pt modelId="{DBFC6C81-A378-4732-8705-ADD34C4B9688}" type="pres">
      <dgm:prSet presAssocID="{117C7CC3-59D2-4BC3-907D-18CBED39A82D}" presName="horz1" presStyleCnt="0"/>
      <dgm:spPr/>
    </dgm:pt>
    <dgm:pt modelId="{36302A01-23C5-4A1A-B447-7F2828C07222}" type="pres">
      <dgm:prSet presAssocID="{117C7CC3-59D2-4BC3-907D-18CBED39A82D}" presName="tx1" presStyleLbl="revTx" presStyleIdx="1" presStyleCnt="8"/>
      <dgm:spPr/>
    </dgm:pt>
    <dgm:pt modelId="{7DA0A71A-0389-43B5-85C8-3EB1246B7538}" type="pres">
      <dgm:prSet presAssocID="{117C7CC3-59D2-4BC3-907D-18CBED39A82D}" presName="vert1" presStyleCnt="0"/>
      <dgm:spPr/>
    </dgm:pt>
    <dgm:pt modelId="{90DE2CD3-ED00-4B73-A4B5-2A010D0C3E3F}" type="pres">
      <dgm:prSet presAssocID="{9C59F0E2-0E3C-42DA-A650-263EC7C00C66}" presName="thickLine" presStyleLbl="alignNode1" presStyleIdx="2" presStyleCnt="8"/>
      <dgm:spPr/>
    </dgm:pt>
    <dgm:pt modelId="{96A98473-3B49-4198-97E9-57586C41815F}" type="pres">
      <dgm:prSet presAssocID="{9C59F0E2-0E3C-42DA-A650-263EC7C00C66}" presName="horz1" presStyleCnt="0"/>
      <dgm:spPr/>
    </dgm:pt>
    <dgm:pt modelId="{E6881F06-4A9A-4EB8-92C2-7993141211E0}" type="pres">
      <dgm:prSet presAssocID="{9C59F0E2-0E3C-42DA-A650-263EC7C00C66}" presName="tx1" presStyleLbl="revTx" presStyleIdx="2" presStyleCnt="8"/>
      <dgm:spPr/>
    </dgm:pt>
    <dgm:pt modelId="{3A33F3CA-227A-4080-AB05-9A7DA689EBB2}" type="pres">
      <dgm:prSet presAssocID="{9C59F0E2-0E3C-42DA-A650-263EC7C00C66}" presName="vert1" presStyleCnt="0"/>
      <dgm:spPr/>
    </dgm:pt>
    <dgm:pt modelId="{D8CE05BB-86CF-47C2-9982-3D60E05A6C97}" type="pres">
      <dgm:prSet presAssocID="{A23E99EC-AAA7-422F-9F7E-677DF014CF7F}" presName="thickLine" presStyleLbl="alignNode1" presStyleIdx="3" presStyleCnt="8"/>
      <dgm:spPr/>
    </dgm:pt>
    <dgm:pt modelId="{5A191E29-8A8E-460F-96E8-9C150BF36774}" type="pres">
      <dgm:prSet presAssocID="{A23E99EC-AAA7-422F-9F7E-677DF014CF7F}" presName="horz1" presStyleCnt="0"/>
      <dgm:spPr/>
    </dgm:pt>
    <dgm:pt modelId="{47C517A6-B7F5-4BD0-A067-C11794C558D5}" type="pres">
      <dgm:prSet presAssocID="{A23E99EC-AAA7-422F-9F7E-677DF014CF7F}" presName="tx1" presStyleLbl="revTx" presStyleIdx="3" presStyleCnt="8"/>
      <dgm:spPr/>
    </dgm:pt>
    <dgm:pt modelId="{CEA17D56-54C2-40DF-AB68-E5019CA90869}" type="pres">
      <dgm:prSet presAssocID="{A23E99EC-AAA7-422F-9F7E-677DF014CF7F}" presName="vert1" presStyleCnt="0"/>
      <dgm:spPr/>
    </dgm:pt>
    <dgm:pt modelId="{D99A04E1-025F-4370-B5D8-AB48C4B83E8D}" type="pres">
      <dgm:prSet presAssocID="{E049B097-4255-46A1-9DD0-462678D36A45}" presName="thickLine" presStyleLbl="alignNode1" presStyleIdx="4" presStyleCnt="8"/>
      <dgm:spPr/>
    </dgm:pt>
    <dgm:pt modelId="{43C53AEF-AE39-4EB1-B41A-B71433D6C78E}" type="pres">
      <dgm:prSet presAssocID="{E049B097-4255-46A1-9DD0-462678D36A45}" presName="horz1" presStyleCnt="0"/>
      <dgm:spPr/>
    </dgm:pt>
    <dgm:pt modelId="{4FCDA6F9-B223-4690-B7E6-ACBCC4E94BD9}" type="pres">
      <dgm:prSet presAssocID="{E049B097-4255-46A1-9DD0-462678D36A45}" presName="tx1" presStyleLbl="revTx" presStyleIdx="4" presStyleCnt="8"/>
      <dgm:spPr/>
    </dgm:pt>
    <dgm:pt modelId="{39683951-CBBE-4CE5-9DEF-6DB89E50C195}" type="pres">
      <dgm:prSet presAssocID="{E049B097-4255-46A1-9DD0-462678D36A45}" presName="vert1" presStyleCnt="0"/>
      <dgm:spPr/>
    </dgm:pt>
    <dgm:pt modelId="{249CC54B-8C00-4B2D-8814-DAF1CDACD9B4}" type="pres">
      <dgm:prSet presAssocID="{6ED064A9-197D-4A0F-94E3-D238097856B8}" presName="thickLine" presStyleLbl="alignNode1" presStyleIdx="5" presStyleCnt="8"/>
      <dgm:spPr/>
    </dgm:pt>
    <dgm:pt modelId="{77838635-61F7-4420-AFC6-03ADFCF01918}" type="pres">
      <dgm:prSet presAssocID="{6ED064A9-197D-4A0F-94E3-D238097856B8}" presName="horz1" presStyleCnt="0"/>
      <dgm:spPr/>
    </dgm:pt>
    <dgm:pt modelId="{350F12B9-9A79-4BEF-8CA5-E8090D587D3C}" type="pres">
      <dgm:prSet presAssocID="{6ED064A9-197D-4A0F-94E3-D238097856B8}" presName="tx1" presStyleLbl="revTx" presStyleIdx="5" presStyleCnt="8"/>
      <dgm:spPr/>
    </dgm:pt>
    <dgm:pt modelId="{ECECFFFD-7505-4EC5-B5F5-BDA603892B06}" type="pres">
      <dgm:prSet presAssocID="{6ED064A9-197D-4A0F-94E3-D238097856B8}" presName="vert1" presStyleCnt="0"/>
      <dgm:spPr/>
    </dgm:pt>
    <dgm:pt modelId="{2623E071-27DB-4DC5-845B-D94B0807738F}" type="pres">
      <dgm:prSet presAssocID="{4DD29388-939A-46FA-89CC-172D522D3332}" presName="thickLine" presStyleLbl="alignNode1" presStyleIdx="6" presStyleCnt="8"/>
      <dgm:spPr/>
    </dgm:pt>
    <dgm:pt modelId="{4C0004C6-21C0-49A4-9966-C7644D0CB090}" type="pres">
      <dgm:prSet presAssocID="{4DD29388-939A-46FA-89CC-172D522D3332}" presName="horz1" presStyleCnt="0"/>
      <dgm:spPr/>
    </dgm:pt>
    <dgm:pt modelId="{935548C9-9920-4050-82A2-A8DC1796E4BE}" type="pres">
      <dgm:prSet presAssocID="{4DD29388-939A-46FA-89CC-172D522D3332}" presName="tx1" presStyleLbl="revTx" presStyleIdx="6" presStyleCnt="8"/>
      <dgm:spPr/>
    </dgm:pt>
    <dgm:pt modelId="{C10D10C1-82E3-42A9-A430-513D870B5A75}" type="pres">
      <dgm:prSet presAssocID="{4DD29388-939A-46FA-89CC-172D522D3332}" presName="vert1" presStyleCnt="0"/>
      <dgm:spPr/>
    </dgm:pt>
    <dgm:pt modelId="{E0954552-EA32-450F-9308-6747E077A6C7}" type="pres">
      <dgm:prSet presAssocID="{A81F7B4F-23A1-4A43-91AE-E2ED9809F99D}" presName="thickLine" presStyleLbl="alignNode1" presStyleIdx="7" presStyleCnt="8"/>
      <dgm:spPr/>
    </dgm:pt>
    <dgm:pt modelId="{804DC7AA-740C-4A64-A48B-4C1F70705345}" type="pres">
      <dgm:prSet presAssocID="{A81F7B4F-23A1-4A43-91AE-E2ED9809F99D}" presName="horz1" presStyleCnt="0"/>
      <dgm:spPr/>
    </dgm:pt>
    <dgm:pt modelId="{A2900AA1-4CE7-484E-BA6E-4C828A95A39D}" type="pres">
      <dgm:prSet presAssocID="{A81F7B4F-23A1-4A43-91AE-E2ED9809F99D}" presName="tx1" presStyleLbl="revTx" presStyleIdx="7" presStyleCnt="8"/>
      <dgm:spPr/>
    </dgm:pt>
    <dgm:pt modelId="{1AB98DAC-3DB9-4D23-AC89-88654E915F0E}" type="pres">
      <dgm:prSet presAssocID="{A81F7B4F-23A1-4A43-91AE-E2ED9809F99D}" presName="vert1" presStyleCnt="0"/>
      <dgm:spPr/>
    </dgm:pt>
  </dgm:ptLst>
  <dgm:cxnLst>
    <dgm:cxn modelId="{AEE67505-BCED-482C-AE3A-54C4B4923FF4}" type="presOf" srcId="{6ED064A9-197D-4A0F-94E3-D238097856B8}" destId="{350F12B9-9A79-4BEF-8CA5-E8090D587D3C}" srcOrd="0" destOrd="0" presId="urn:microsoft.com/office/officeart/2008/layout/LinedList"/>
    <dgm:cxn modelId="{9B1F7419-431D-4597-A0A4-0BAC9FC40436}" srcId="{34C77476-95E4-4403-81BA-2ACB0687157A}" destId="{4DD29388-939A-46FA-89CC-172D522D3332}" srcOrd="6" destOrd="0" parTransId="{5FB406E7-7A53-4146-B490-923097B93F13}" sibTransId="{8B4C4CE1-67EE-4068-A151-4CA861640419}"/>
    <dgm:cxn modelId="{72EB0A1D-AC09-4200-8EA7-FA08C78C3BFB}" srcId="{34C77476-95E4-4403-81BA-2ACB0687157A}" destId="{A23E99EC-AAA7-422F-9F7E-677DF014CF7F}" srcOrd="3" destOrd="0" parTransId="{FA5A0CD2-A497-4525-BC72-69835A7C4793}" sibTransId="{4B8CE02F-1D1D-45A3-8B70-9FB249066CB8}"/>
    <dgm:cxn modelId="{B00FAA32-CE20-42C1-B7A4-61AA2A1B8FF1}" type="presOf" srcId="{A23E99EC-AAA7-422F-9F7E-677DF014CF7F}" destId="{47C517A6-B7F5-4BD0-A067-C11794C558D5}" srcOrd="0" destOrd="0" presId="urn:microsoft.com/office/officeart/2008/layout/LinedList"/>
    <dgm:cxn modelId="{22BA8E61-A76F-44BD-8945-30B090A804AC}" type="presOf" srcId="{9C59F0E2-0E3C-42DA-A650-263EC7C00C66}" destId="{E6881F06-4A9A-4EB8-92C2-7993141211E0}" srcOrd="0" destOrd="0" presId="urn:microsoft.com/office/officeart/2008/layout/LinedList"/>
    <dgm:cxn modelId="{A3DB096A-8228-4A8A-B8F6-FF7A22548BD6}" type="presOf" srcId="{4DD29388-939A-46FA-89CC-172D522D3332}" destId="{935548C9-9920-4050-82A2-A8DC1796E4BE}" srcOrd="0" destOrd="0" presId="urn:microsoft.com/office/officeart/2008/layout/LinedList"/>
    <dgm:cxn modelId="{A6D6DA73-1A08-4056-A083-79FF5388C22F}" srcId="{34C77476-95E4-4403-81BA-2ACB0687157A}" destId="{E049B097-4255-46A1-9DD0-462678D36A45}" srcOrd="4" destOrd="0" parTransId="{92DE3A09-55F5-4A76-819C-5A4A4829BB71}" sibTransId="{0BDEDDCC-F0BB-42D2-8721-7794D2180938}"/>
    <dgm:cxn modelId="{6FB5627A-8244-46C5-A42D-72D80079DE04}" srcId="{34C77476-95E4-4403-81BA-2ACB0687157A}" destId="{9C59F0E2-0E3C-42DA-A650-263EC7C00C66}" srcOrd="2" destOrd="0" parTransId="{E5EAA094-01DE-4B6A-9B46-0879EAE1AB74}" sibTransId="{944F6FC2-F47A-48AB-BB23-CE7B42C9AF14}"/>
    <dgm:cxn modelId="{B0FB7A5A-DABC-40F5-8EF8-CF26CD207036}" srcId="{34C77476-95E4-4403-81BA-2ACB0687157A}" destId="{117C7CC3-59D2-4BC3-907D-18CBED39A82D}" srcOrd="1" destOrd="0" parTransId="{DBE27F0C-182F-4594-9ADF-BB744584D166}" sibTransId="{1B73BB37-2CE6-4710-BF67-AC42687E8DAC}"/>
    <dgm:cxn modelId="{5D03138D-4512-400A-9EB4-E1990843D694}" srcId="{34C77476-95E4-4403-81BA-2ACB0687157A}" destId="{A81F7B4F-23A1-4A43-91AE-E2ED9809F99D}" srcOrd="7" destOrd="0" parTransId="{CF707687-3ED1-43B8-8C69-D5F8918434EE}" sibTransId="{8266EBB6-F64F-496D-B104-FDD8C4745282}"/>
    <dgm:cxn modelId="{8A3770A4-09C8-4EE3-BE52-54836C7D0880}" srcId="{34C77476-95E4-4403-81BA-2ACB0687157A}" destId="{6ED064A9-197D-4A0F-94E3-D238097856B8}" srcOrd="5" destOrd="0" parTransId="{3B3856AF-CB04-417D-AAF2-1705810A2471}" sibTransId="{7A10C017-C906-4F12-A83B-DBD1A020A116}"/>
    <dgm:cxn modelId="{246571CE-F508-4278-AD4B-F10BAA305732}" type="presOf" srcId="{A81F7B4F-23A1-4A43-91AE-E2ED9809F99D}" destId="{A2900AA1-4CE7-484E-BA6E-4C828A95A39D}" srcOrd="0" destOrd="0" presId="urn:microsoft.com/office/officeart/2008/layout/LinedList"/>
    <dgm:cxn modelId="{D71390DA-B801-4781-B4B7-6FD9FCFD399B}" type="presOf" srcId="{34C77476-95E4-4403-81BA-2ACB0687157A}" destId="{72D82D99-0ED7-42C2-B371-6E30ECA15646}" srcOrd="0" destOrd="0" presId="urn:microsoft.com/office/officeart/2008/layout/LinedList"/>
    <dgm:cxn modelId="{E8267CE0-3DE7-47E2-BBD8-61AF7609AD1D}" srcId="{34C77476-95E4-4403-81BA-2ACB0687157A}" destId="{6CD05811-9FAE-4C62-B2CF-CCF8084B9095}" srcOrd="0" destOrd="0" parTransId="{5379D139-38B8-403C-9A04-9FA4EE42EBA5}" sibTransId="{0A0948E7-3118-4A74-BCBB-6B6B41134B23}"/>
    <dgm:cxn modelId="{7A4678E1-5B66-443C-962A-17BC2CCF4E75}" type="presOf" srcId="{117C7CC3-59D2-4BC3-907D-18CBED39A82D}" destId="{36302A01-23C5-4A1A-B447-7F2828C07222}" srcOrd="0" destOrd="0" presId="urn:microsoft.com/office/officeart/2008/layout/LinedList"/>
    <dgm:cxn modelId="{E7166BF4-3155-4A72-86BC-C40110B3C9B6}" type="presOf" srcId="{E049B097-4255-46A1-9DD0-462678D36A45}" destId="{4FCDA6F9-B223-4690-B7E6-ACBCC4E94BD9}" srcOrd="0" destOrd="0" presId="urn:microsoft.com/office/officeart/2008/layout/LinedList"/>
    <dgm:cxn modelId="{F6264DFA-1466-4A9E-B393-25C2155B7209}" type="presOf" srcId="{6CD05811-9FAE-4C62-B2CF-CCF8084B9095}" destId="{3F7F4990-6AEB-4F93-828F-D234CA44CFD9}" srcOrd="0" destOrd="0" presId="urn:microsoft.com/office/officeart/2008/layout/LinedList"/>
    <dgm:cxn modelId="{9234251D-F968-47FC-86B5-30E7950B61AB}" type="presParOf" srcId="{72D82D99-0ED7-42C2-B371-6E30ECA15646}" destId="{5593FB3F-95D4-4A6A-AC6B-437484900FAC}" srcOrd="0" destOrd="0" presId="urn:microsoft.com/office/officeart/2008/layout/LinedList"/>
    <dgm:cxn modelId="{2816BB56-60D6-4A02-A5AF-0C3FA498F181}" type="presParOf" srcId="{72D82D99-0ED7-42C2-B371-6E30ECA15646}" destId="{16E8D9B7-964E-4F85-96B5-A0D1B7331651}" srcOrd="1" destOrd="0" presId="urn:microsoft.com/office/officeart/2008/layout/LinedList"/>
    <dgm:cxn modelId="{2C3400E6-E5EA-41E3-A24C-AAAFD16896FE}" type="presParOf" srcId="{16E8D9B7-964E-4F85-96B5-A0D1B7331651}" destId="{3F7F4990-6AEB-4F93-828F-D234CA44CFD9}" srcOrd="0" destOrd="0" presId="urn:microsoft.com/office/officeart/2008/layout/LinedList"/>
    <dgm:cxn modelId="{08A3D5E0-062F-452F-9C37-916B7D5E5827}" type="presParOf" srcId="{16E8D9B7-964E-4F85-96B5-A0D1B7331651}" destId="{F01AEF76-0DB4-4F0B-B08B-7B919AB3E96B}" srcOrd="1" destOrd="0" presId="urn:microsoft.com/office/officeart/2008/layout/LinedList"/>
    <dgm:cxn modelId="{64264E69-17D7-4219-A117-FFD169098221}" type="presParOf" srcId="{72D82D99-0ED7-42C2-B371-6E30ECA15646}" destId="{F26D6653-7560-4663-A387-20D83307DEB9}" srcOrd="2" destOrd="0" presId="urn:microsoft.com/office/officeart/2008/layout/LinedList"/>
    <dgm:cxn modelId="{376E2F8D-4AB6-4B04-8EAE-DAA1C49FC29C}" type="presParOf" srcId="{72D82D99-0ED7-42C2-B371-6E30ECA15646}" destId="{DBFC6C81-A378-4732-8705-ADD34C4B9688}" srcOrd="3" destOrd="0" presId="urn:microsoft.com/office/officeart/2008/layout/LinedList"/>
    <dgm:cxn modelId="{8B1C0920-8B29-4E10-BC9C-4CAB663BA40C}" type="presParOf" srcId="{DBFC6C81-A378-4732-8705-ADD34C4B9688}" destId="{36302A01-23C5-4A1A-B447-7F2828C07222}" srcOrd="0" destOrd="0" presId="urn:microsoft.com/office/officeart/2008/layout/LinedList"/>
    <dgm:cxn modelId="{4B7BA5BF-61B7-4F0A-B5CC-4EF9FC94BD4B}" type="presParOf" srcId="{DBFC6C81-A378-4732-8705-ADD34C4B9688}" destId="{7DA0A71A-0389-43B5-85C8-3EB1246B7538}" srcOrd="1" destOrd="0" presId="urn:microsoft.com/office/officeart/2008/layout/LinedList"/>
    <dgm:cxn modelId="{A7B2E6E4-EB0F-4B32-B095-12680F1C196C}" type="presParOf" srcId="{72D82D99-0ED7-42C2-B371-6E30ECA15646}" destId="{90DE2CD3-ED00-4B73-A4B5-2A010D0C3E3F}" srcOrd="4" destOrd="0" presId="urn:microsoft.com/office/officeart/2008/layout/LinedList"/>
    <dgm:cxn modelId="{0598A013-E448-4EC7-B024-E3F69CAFA6DF}" type="presParOf" srcId="{72D82D99-0ED7-42C2-B371-6E30ECA15646}" destId="{96A98473-3B49-4198-97E9-57586C41815F}" srcOrd="5" destOrd="0" presId="urn:microsoft.com/office/officeart/2008/layout/LinedList"/>
    <dgm:cxn modelId="{8B0EAF1C-B7BB-4CEA-A005-63AD514F6CC1}" type="presParOf" srcId="{96A98473-3B49-4198-97E9-57586C41815F}" destId="{E6881F06-4A9A-4EB8-92C2-7993141211E0}" srcOrd="0" destOrd="0" presId="urn:microsoft.com/office/officeart/2008/layout/LinedList"/>
    <dgm:cxn modelId="{36829883-675E-482F-AC8A-8AB8E6464548}" type="presParOf" srcId="{96A98473-3B49-4198-97E9-57586C41815F}" destId="{3A33F3CA-227A-4080-AB05-9A7DA689EBB2}" srcOrd="1" destOrd="0" presId="urn:microsoft.com/office/officeart/2008/layout/LinedList"/>
    <dgm:cxn modelId="{937BC100-5118-4374-BF7E-1875D79E65D9}" type="presParOf" srcId="{72D82D99-0ED7-42C2-B371-6E30ECA15646}" destId="{D8CE05BB-86CF-47C2-9982-3D60E05A6C97}" srcOrd="6" destOrd="0" presId="urn:microsoft.com/office/officeart/2008/layout/LinedList"/>
    <dgm:cxn modelId="{40962D6A-91E3-466D-83EE-C18A14C33874}" type="presParOf" srcId="{72D82D99-0ED7-42C2-B371-6E30ECA15646}" destId="{5A191E29-8A8E-460F-96E8-9C150BF36774}" srcOrd="7" destOrd="0" presId="urn:microsoft.com/office/officeart/2008/layout/LinedList"/>
    <dgm:cxn modelId="{A65054E0-68C6-450C-8F9D-74E53D5946B7}" type="presParOf" srcId="{5A191E29-8A8E-460F-96E8-9C150BF36774}" destId="{47C517A6-B7F5-4BD0-A067-C11794C558D5}" srcOrd="0" destOrd="0" presId="urn:microsoft.com/office/officeart/2008/layout/LinedList"/>
    <dgm:cxn modelId="{DB2E43AA-3258-4E42-8F5D-355E69A8AF20}" type="presParOf" srcId="{5A191E29-8A8E-460F-96E8-9C150BF36774}" destId="{CEA17D56-54C2-40DF-AB68-E5019CA90869}" srcOrd="1" destOrd="0" presId="urn:microsoft.com/office/officeart/2008/layout/LinedList"/>
    <dgm:cxn modelId="{A7C51FE0-9DFC-4A3F-90DB-E0431A764A25}" type="presParOf" srcId="{72D82D99-0ED7-42C2-B371-6E30ECA15646}" destId="{D99A04E1-025F-4370-B5D8-AB48C4B83E8D}" srcOrd="8" destOrd="0" presId="urn:microsoft.com/office/officeart/2008/layout/LinedList"/>
    <dgm:cxn modelId="{A66A2D74-56AD-4A59-ADB8-0080DA245DAD}" type="presParOf" srcId="{72D82D99-0ED7-42C2-B371-6E30ECA15646}" destId="{43C53AEF-AE39-4EB1-B41A-B71433D6C78E}" srcOrd="9" destOrd="0" presId="urn:microsoft.com/office/officeart/2008/layout/LinedList"/>
    <dgm:cxn modelId="{9048FB9C-C726-4808-ADE3-1742C0A2A56A}" type="presParOf" srcId="{43C53AEF-AE39-4EB1-B41A-B71433D6C78E}" destId="{4FCDA6F9-B223-4690-B7E6-ACBCC4E94BD9}" srcOrd="0" destOrd="0" presId="urn:microsoft.com/office/officeart/2008/layout/LinedList"/>
    <dgm:cxn modelId="{411A736F-C861-48E5-97CD-D51EF2F1D22A}" type="presParOf" srcId="{43C53AEF-AE39-4EB1-B41A-B71433D6C78E}" destId="{39683951-CBBE-4CE5-9DEF-6DB89E50C195}" srcOrd="1" destOrd="0" presId="urn:microsoft.com/office/officeart/2008/layout/LinedList"/>
    <dgm:cxn modelId="{7D824230-950B-4E80-92CE-1A7D949E40A3}" type="presParOf" srcId="{72D82D99-0ED7-42C2-B371-6E30ECA15646}" destId="{249CC54B-8C00-4B2D-8814-DAF1CDACD9B4}" srcOrd="10" destOrd="0" presId="urn:microsoft.com/office/officeart/2008/layout/LinedList"/>
    <dgm:cxn modelId="{C8FF2299-E87C-4080-B1AC-AEABA23F704E}" type="presParOf" srcId="{72D82D99-0ED7-42C2-B371-6E30ECA15646}" destId="{77838635-61F7-4420-AFC6-03ADFCF01918}" srcOrd="11" destOrd="0" presId="urn:microsoft.com/office/officeart/2008/layout/LinedList"/>
    <dgm:cxn modelId="{CA1B8F0C-5D17-4D90-B718-2C4E3B90AE37}" type="presParOf" srcId="{77838635-61F7-4420-AFC6-03ADFCF01918}" destId="{350F12B9-9A79-4BEF-8CA5-E8090D587D3C}" srcOrd="0" destOrd="0" presId="urn:microsoft.com/office/officeart/2008/layout/LinedList"/>
    <dgm:cxn modelId="{D7C49453-D512-4BA4-A37E-1BD5BDF04EC3}" type="presParOf" srcId="{77838635-61F7-4420-AFC6-03ADFCF01918}" destId="{ECECFFFD-7505-4EC5-B5F5-BDA603892B06}" srcOrd="1" destOrd="0" presId="urn:microsoft.com/office/officeart/2008/layout/LinedList"/>
    <dgm:cxn modelId="{1EB1B9EE-A06F-4DE6-B6FB-7F72F6483554}" type="presParOf" srcId="{72D82D99-0ED7-42C2-B371-6E30ECA15646}" destId="{2623E071-27DB-4DC5-845B-D94B0807738F}" srcOrd="12" destOrd="0" presId="urn:microsoft.com/office/officeart/2008/layout/LinedList"/>
    <dgm:cxn modelId="{BC120E49-4B21-4464-A7B9-8FCD9EE3B27C}" type="presParOf" srcId="{72D82D99-0ED7-42C2-B371-6E30ECA15646}" destId="{4C0004C6-21C0-49A4-9966-C7644D0CB090}" srcOrd="13" destOrd="0" presId="urn:microsoft.com/office/officeart/2008/layout/LinedList"/>
    <dgm:cxn modelId="{77B4C159-08E5-4607-98F5-35BC89C46922}" type="presParOf" srcId="{4C0004C6-21C0-49A4-9966-C7644D0CB090}" destId="{935548C9-9920-4050-82A2-A8DC1796E4BE}" srcOrd="0" destOrd="0" presId="urn:microsoft.com/office/officeart/2008/layout/LinedList"/>
    <dgm:cxn modelId="{3B20BE15-85EF-48FE-A8C3-7F1D953DC0D1}" type="presParOf" srcId="{4C0004C6-21C0-49A4-9966-C7644D0CB090}" destId="{C10D10C1-82E3-42A9-A430-513D870B5A75}" srcOrd="1" destOrd="0" presId="urn:microsoft.com/office/officeart/2008/layout/LinedList"/>
    <dgm:cxn modelId="{D17BD31C-BD72-4846-927F-140C5315D52D}" type="presParOf" srcId="{72D82D99-0ED7-42C2-B371-6E30ECA15646}" destId="{E0954552-EA32-450F-9308-6747E077A6C7}" srcOrd="14" destOrd="0" presId="urn:microsoft.com/office/officeart/2008/layout/LinedList"/>
    <dgm:cxn modelId="{89D5B0C2-8534-4171-9EAE-76DC1A6A9455}" type="presParOf" srcId="{72D82D99-0ED7-42C2-B371-6E30ECA15646}" destId="{804DC7AA-740C-4A64-A48B-4C1F70705345}" srcOrd="15" destOrd="0" presId="urn:microsoft.com/office/officeart/2008/layout/LinedList"/>
    <dgm:cxn modelId="{8A14D5C8-570D-4D8B-B1A0-6B23EFD30680}" type="presParOf" srcId="{804DC7AA-740C-4A64-A48B-4C1F70705345}" destId="{A2900AA1-4CE7-484E-BA6E-4C828A95A39D}" srcOrd="0" destOrd="0" presId="urn:microsoft.com/office/officeart/2008/layout/LinedList"/>
    <dgm:cxn modelId="{F4B8EBF7-C16E-4A68-AD71-11E31AEDB9E5}" type="presParOf" srcId="{804DC7AA-740C-4A64-A48B-4C1F70705345}" destId="{1AB98DAC-3DB9-4D23-AC89-88654E915F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1EF1D30-8F8F-4B77-B67B-37E9D918144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83FC040-8B10-4F4A-8E00-89A5356D116F}">
      <dgm:prSet/>
      <dgm:spPr/>
      <dgm:t>
        <a:bodyPr/>
        <a:lstStyle/>
        <a:p>
          <a:r>
            <a:rPr lang="en-GB"/>
            <a:t>Achievement and Success</a:t>
          </a:r>
          <a:endParaRPr lang="en-US"/>
        </a:p>
      </dgm:t>
    </dgm:pt>
    <dgm:pt modelId="{257E94CC-67B6-48ED-A04D-34E49DA81304}" type="parTrans" cxnId="{B41C283E-06AE-4E1D-B6EF-319E15A2E7A0}">
      <dgm:prSet/>
      <dgm:spPr/>
      <dgm:t>
        <a:bodyPr/>
        <a:lstStyle/>
        <a:p>
          <a:endParaRPr lang="en-US"/>
        </a:p>
      </dgm:t>
    </dgm:pt>
    <dgm:pt modelId="{92DE441B-B864-427F-BD98-733FE3F91631}" type="sibTrans" cxnId="{B41C283E-06AE-4E1D-B6EF-319E15A2E7A0}">
      <dgm:prSet/>
      <dgm:spPr/>
      <dgm:t>
        <a:bodyPr/>
        <a:lstStyle/>
        <a:p>
          <a:endParaRPr lang="en-US"/>
        </a:p>
      </dgm:t>
    </dgm:pt>
    <dgm:pt modelId="{2D6D7FC8-0691-4FEB-B6E3-DBEA72AE7098}">
      <dgm:prSet custT="1"/>
      <dgm:spPr/>
      <dgm:t>
        <a:bodyPr/>
        <a:lstStyle/>
        <a:p>
          <a:r>
            <a:rPr lang="en-GB" sz="2400" b="0" dirty="0"/>
            <a:t>Failing to accomplish your goals</a:t>
          </a:r>
          <a:endParaRPr lang="en-US" sz="2400" b="0" dirty="0"/>
        </a:p>
      </dgm:t>
    </dgm:pt>
    <dgm:pt modelId="{EAA29376-D28B-4050-9CE1-3E3AACD22609}" type="parTrans" cxnId="{E96A996C-CB4F-4E1E-BF7A-07EBE25D489E}">
      <dgm:prSet/>
      <dgm:spPr/>
      <dgm:t>
        <a:bodyPr/>
        <a:lstStyle/>
        <a:p>
          <a:endParaRPr lang="en-US"/>
        </a:p>
      </dgm:t>
    </dgm:pt>
    <dgm:pt modelId="{580768C0-2484-4579-A010-1A7E35B20245}" type="sibTrans" cxnId="{E96A996C-CB4F-4E1E-BF7A-07EBE25D489E}">
      <dgm:prSet/>
      <dgm:spPr/>
      <dgm:t>
        <a:bodyPr/>
        <a:lstStyle/>
        <a:p>
          <a:endParaRPr lang="en-US"/>
        </a:p>
      </dgm:t>
    </dgm:pt>
    <dgm:pt modelId="{B46B3EF3-D794-4B62-9678-A400615ABF14}">
      <dgm:prSet custT="1"/>
      <dgm:spPr/>
      <dgm:t>
        <a:bodyPr/>
        <a:lstStyle/>
        <a:p>
          <a:r>
            <a:rPr lang="en-GB" sz="2400" dirty="0"/>
            <a:t>Following a recipe successfully</a:t>
          </a:r>
          <a:endParaRPr lang="en-US" sz="2400" dirty="0"/>
        </a:p>
      </dgm:t>
    </dgm:pt>
    <dgm:pt modelId="{E789A132-C0AE-4F94-90CF-092BE8D6BFA7}" type="parTrans" cxnId="{EE6DFCE6-9F71-470A-95DD-DDA290418839}">
      <dgm:prSet/>
      <dgm:spPr/>
      <dgm:t>
        <a:bodyPr/>
        <a:lstStyle/>
        <a:p>
          <a:endParaRPr lang="en-US"/>
        </a:p>
      </dgm:t>
    </dgm:pt>
    <dgm:pt modelId="{770373BC-0CD4-4F64-B57E-EA53BFAF374E}" type="sibTrans" cxnId="{EE6DFCE6-9F71-470A-95DD-DDA290418839}">
      <dgm:prSet/>
      <dgm:spPr/>
      <dgm:t>
        <a:bodyPr/>
        <a:lstStyle/>
        <a:p>
          <a:endParaRPr lang="en-US"/>
        </a:p>
      </dgm:t>
    </dgm:pt>
    <dgm:pt modelId="{D5AFDD7E-F87D-4DA6-881F-602BB746A266}">
      <dgm:prSet custT="1"/>
      <dgm:spPr/>
      <dgm:t>
        <a:bodyPr/>
        <a:lstStyle/>
        <a:p>
          <a:r>
            <a:rPr lang="en-GB" sz="2400" dirty="0"/>
            <a:t>Academic / Sporting / Musical achievements </a:t>
          </a:r>
          <a:endParaRPr lang="en-US" sz="2400" dirty="0"/>
        </a:p>
      </dgm:t>
    </dgm:pt>
    <dgm:pt modelId="{B6889671-05D3-4702-8716-BD971BC4F3B2}" type="parTrans" cxnId="{8EEC87DE-AE39-4524-88AC-3CD08D09AA7C}">
      <dgm:prSet/>
      <dgm:spPr/>
      <dgm:t>
        <a:bodyPr/>
        <a:lstStyle/>
        <a:p>
          <a:endParaRPr lang="en-US"/>
        </a:p>
      </dgm:t>
    </dgm:pt>
    <dgm:pt modelId="{51126B9B-8F8A-4A34-A08C-CC9A4D45FBCC}" type="sibTrans" cxnId="{8EEC87DE-AE39-4524-88AC-3CD08D09AA7C}">
      <dgm:prSet/>
      <dgm:spPr/>
      <dgm:t>
        <a:bodyPr/>
        <a:lstStyle/>
        <a:p>
          <a:endParaRPr lang="en-US"/>
        </a:p>
      </dgm:t>
    </dgm:pt>
    <dgm:pt modelId="{E017E6AD-6AD9-4438-A87E-1EA025C07E27}">
      <dgm:prSet custT="1"/>
      <dgm:spPr/>
      <dgm:t>
        <a:bodyPr/>
        <a:lstStyle/>
        <a:p>
          <a:r>
            <a:rPr lang="en-GB" sz="2400" dirty="0"/>
            <a:t>Community / Volunteer work</a:t>
          </a:r>
          <a:endParaRPr lang="en-US" sz="2400" dirty="0"/>
        </a:p>
      </dgm:t>
    </dgm:pt>
    <dgm:pt modelId="{6B27CA58-A447-4187-9583-D208A60EF8DF}" type="parTrans" cxnId="{7D40C769-935C-4925-A6F8-6D81FB6666E1}">
      <dgm:prSet/>
      <dgm:spPr/>
      <dgm:t>
        <a:bodyPr/>
        <a:lstStyle/>
        <a:p>
          <a:endParaRPr lang="en-US"/>
        </a:p>
      </dgm:t>
    </dgm:pt>
    <dgm:pt modelId="{F066BBAE-004A-46D1-B3FB-7D019A9AF852}" type="sibTrans" cxnId="{7D40C769-935C-4925-A6F8-6D81FB6666E1}">
      <dgm:prSet/>
      <dgm:spPr/>
      <dgm:t>
        <a:bodyPr/>
        <a:lstStyle/>
        <a:p>
          <a:endParaRPr lang="en-US"/>
        </a:p>
      </dgm:t>
    </dgm:pt>
    <dgm:pt modelId="{52F5A1B8-1FBE-4343-90BD-071348013976}">
      <dgm:prSet custT="1"/>
      <dgm:spPr/>
      <dgm:t>
        <a:bodyPr/>
        <a:lstStyle/>
        <a:p>
          <a:r>
            <a:rPr lang="en-GB" sz="2400" dirty="0"/>
            <a:t>Making someone laugh</a:t>
          </a:r>
          <a:endParaRPr lang="en-US" sz="2400" dirty="0"/>
        </a:p>
      </dgm:t>
    </dgm:pt>
    <dgm:pt modelId="{168ABB93-B68D-4580-BF99-A8F715E9DD98}" type="parTrans" cxnId="{5E0FD5F4-0EBC-4443-B02B-1DD6D0CC6995}">
      <dgm:prSet/>
      <dgm:spPr/>
      <dgm:t>
        <a:bodyPr/>
        <a:lstStyle/>
        <a:p>
          <a:endParaRPr lang="en-US"/>
        </a:p>
      </dgm:t>
    </dgm:pt>
    <dgm:pt modelId="{D3D2D581-6F87-43F6-9C70-F0986D8EBD73}" type="sibTrans" cxnId="{5E0FD5F4-0EBC-4443-B02B-1DD6D0CC6995}">
      <dgm:prSet/>
      <dgm:spPr/>
      <dgm:t>
        <a:bodyPr/>
        <a:lstStyle/>
        <a:p>
          <a:endParaRPr lang="en-US"/>
        </a:p>
      </dgm:t>
    </dgm:pt>
    <dgm:pt modelId="{1AD37E0E-BCDD-4CF7-A5FE-7C55F9C431DB}" type="pres">
      <dgm:prSet presAssocID="{71EF1D30-8F8F-4B77-B67B-37E9D9181449}" presName="vert0" presStyleCnt="0">
        <dgm:presLayoutVars>
          <dgm:dir/>
          <dgm:animOne val="branch"/>
          <dgm:animLvl val="lvl"/>
        </dgm:presLayoutVars>
      </dgm:prSet>
      <dgm:spPr/>
    </dgm:pt>
    <dgm:pt modelId="{5781BFC3-E505-4D5A-9F53-1C92E92AA71A}" type="pres">
      <dgm:prSet presAssocID="{C83FC040-8B10-4F4A-8E00-89A5356D116F}" presName="thickLine" presStyleLbl="alignNode1" presStyleIdx="0" presStyleCnt="6"/>
      <dgm:spPr/>
    </dgm:pt>
    <dgm:pt modelId="{D9932A2A-36F1-4836-993D-233361E52E52}" type="pres">
      <dgm:prSet presAssocID="{C83FC040-8B10-4F4A-8E00-89A5356D116F}" presName="horz1" presStyleCnt="0"/>
      <dgm:spPr/>
    </dgm:pt>
    <dgm:pt modelId="{A044C167-A441-45D0-82CC-065548A4F0FA}" type="pres">
      <dgm:prSet presAssocID="{C83FC040-8B10-4F4A-8E00-89A5356D116F}" presName="tx1" presStyleLbl="revTx" presStyleIdx="0" presStyleCnt="6"/>
      <dgm:spPr/>
    </dgm:pt>
    <dgm:pt modelId="{A5D22822-997E-4144-98C7-52E74721954D}" type="pres">
      <dgm:prSet presAssocID="{C83FC040-8B10-4F4A-8E00-89A5356D116F}" presName="vert1" presStyleCnt="0"/>
      <dgm:spPr/>
    </dgm:pt>
    <dgm:pt modelId="{A874EE55-E846-4678-A764-7AAA88D4A374}" type="pres">
      <dgm:prSet presAssocID="{2D6D7FC8-0691-4FEB-B6E3-DBEA72AE7098}" presName="thickLine" presStyleLbl="alignNode1" presStyleIdx="1" presStyleCnt="6"/>
      <dgm:spPr/>
    </dgm:pt>
    <dgm:pt modelId="{D7A727AB-518E-47C1-936F-FD939B3A08EC}" type="pres">
      <dgm:prSet presAssocID="{2D6D7FC8-0691-4FEB-B6E3-DBEA72AE7098}" presName="horz1" presStyleCnt="0"/>
      <dgm:spPr/>
    </dgm:pt>
    <dgm:pt modelId="{E903ECB2-9300-4B5C-9851-8F782B080398}" type="pres">
      <dgm:prSet presAssocID="{2D6D7FC8-0691-4FEB-B6E3-DBEA72AE7098}" presName="tx1" presStyleLbl="revTx" presStyleIdx="1" presStyleCnt="6"/>
      <dgm:spPr/>
    </dgm:pt>
    <dgm:pt modelId="{282335C2-4D24-4A96-AD50-6908A828A6E8}" type="pres">
      <dgm:prSet presAssocID="{2D6D7FC8-0691-4FEB-B6E3-DBEA72AE7098}" presName="vert1" presStyleCnt="0"/>
      <dgm:spPr/>
    </dgm:pt>
    <dgm:pt modelId="{A952C2BD-44EF-4797-BC1B-4C81DD10B08A}" type="pres">
      <dgm:prSet presAssocID="{B46B3EF3-D794-4B62-9678-A400615ABF14}" presName="thickLine" presStyleLbl="alignNode1" presStyleIdx="2" presStyleCnt="6"/>
      <dgm:spPr/>
    </dgm:pt>
    <dgm:pt modelId="{93F80B31-CF6F-4B40-A1F5-0AA903084D76}" type="pres">
      <dgm:prSet presAssocID="{B46B3EF3-D794-4B62-9678-A400615ABF14}" presName="horz1" presStyleCnt="0"/>
      <dgm:spPr/>
    </dgm:pt>
    <dgm:pt modelId="{5FBD2881-5ACC-4EC1-9C42-0ABD9FDE3FE0}" type="pres">
      <dgm:prSet presAssocID="{B46B3EF3-D794-4B62-9678-A400615ABF14}" presName="tx1" presStyleLbl="revTx" presStyleIdx="2" presStyleCnt="6"/>
      <dgm:spPr/>
    </dgm:pt>
    <dgm:pt modelId="{E3A3128A-42EF-4D2D-915C-B505390EDA1B}" type="pres">
      <dgm:prSet presAssocID="{B46B3EF3-D794-4B62-9678-A400615ABF14}" presName="vert1" presStyleCnt="0"/>
      <dgm:spPr/>
    </dgm:pt>
    <dgm:pt modelId="{9903EC26-6ADC-4D6E-B9CB-D7358CF46CE6}" type="pres">
      <dgm:prSet presAssocID="{D5AFDD7E-F87D-4DA6-881F-602BB746A266}" presName="thickLine" presStyleLbl="alignNode1" presStyleIdx="3" presStyleCnt="6"/>
      <dgm:spPr/>
    </dgm:pt>
    <dgm:pt modelId="{EF9AA025-4B03-464A-B8BA-D0A6ADF7C22B}" type="pres">
      <dgm:prSet presAssocID="{D5AFDD7E-F87D-4DA6-881F-602BB746A266}" presName="horz1" presStyleCnt="0"/>
      <dgm:spPr/>
    </dgm:pt>
    <dgm:pt modelId="{ACA75486-EE9F-4611-9C0F-24F01AE4D5A4}" type="pres">
      <dgm:prSet presAssocID="{D5AFDD7E-F87D-4DA6-881F-602BB746A266}" presName="tx1" presStyleLbl="revTx" presStyleIdx="3" presStyleCnt="6"/>
      <dgm:spPr/>
    </dgm:pt>
    <dgm:pt modelId="{7631F974-C9C4-4203-9D55-F26501FDD2F0}" type="pres">
      <dgm:prSet presAssocID="{D5AFDD7E-F87D-4DA6-881F-602BB746A266}" presName="vert1" presStyleCnt="0"/>
      <dgm:spPr/>
    </dgm:pt>
    <dgm:pt modelId="{BB42EA95-654C-464D-93F6-681FAFEB0F96}" type="pres">
      <dgm:prSet presAssocID="{E017E6AD-6AD9-4438-A87E-1EA025C07E27}" presName="thickLine" presStyleLbl="alignNode1" presStyleIdx="4" presStyleCnt="6"/>
      <dgm:spPr/>
    </dgm:pt>
    <dgm:pt modelId="{2203F4D1-5DF1-42CF-81A5-C68E53399F72}" type="pres">
      <dgm:prSet presAssocID="{E017E6AD-6AD9-4438-A87E-1EA025C07E27}" presName="horz1" presStyleCnt="0"/>
      <dgm:spPr/>
    </dgm:pt>
    <dgm:pt modelId="{8D8DAC2C-9DE1-42D7-808E-1EB175951CAC}" type="pres">
      <dgm:prSet presAssocID="{E017E6AD-6AD9-4438-A87E-1EA025C07E27}" presName="tx1" presStyleLbl="revTx" presStyleIdx="4" presStyleCnt="6"/>
      <dgm:spPr/>
    </dgm:pt>
    <dgm:pt modelId="{3AE0DA17-2AF7-4C45-A234-4011E0A98822}" type="pres">
      <dgm:prSet presAssocID="{E017E6AD-6AD9-4438-A87E-1EA025C07E27}" presName="vert1" presStyleCnt="0"/>
      <dgm:spPr/>
    </dgm:pt>
    <dgm:pt modelId="{BE8EA95A-AF7C-4CB4-8DE1-FED17022221A}" type="pres">
      <dgm:prSet presAssocID="{52F5A1B8-1FBE-4343-90BD-071348013976}" presName="thickLine" presStyleLbl="alignNode1" presStyleIdx="5" presStyleCnt="6"/>
      <dgm:spPr/>
    </dgm:pt>
    <dgm:pt modelId="{4183B3DC-5589-44E7-9B4A-8F5BD73E481B}" type="pres">
      <dgm:prSet presAssocID="{52F5A1B8-1FBE-4343-90BD-071348013976}" presName="horz1" presStyleCnt="0"/>
      <dgm:spPr/>
    </dgm:pt>
    <dgm:pt modelId="{665ABD3F-DC5A-4BAF-A4C4-D4B2AE07095C}" type="pres">
      <dgm:prSet presAssocID="{52F5A1B8-1FBE-4343-90BD-071348013976}" presName="tx1" presStyleLbl="revTx" presStyleIdx="5" presStyleCnt="6"/>
      <dgm:spPr/>
    </dgm:pt>
    <dgm:pt modelId="{3C791567-3A97-46CE-9621-92C3C52D4954}" type="pres">
      <dgm:prSet presAssocID="{52F5A1B8-1FBE-4343-90BD-071348013976}" presName="vert1" presStyleCnt="0"/>
      <dgm:spPr/>
    </dgm:pt>
  </dgm:ptLst>
  <dgm:cxnLst>
    <dgm:cxn modelId="{06934F01-8D88-44E4-BA00-F73E5377AB63}" type="presOf" srcId="{E017E6AD-6AD9-4438-A87E-1EA025C07E27}" destId="{8D8DAC2C-9DE1-42D7-808E-1EB175951CAC}" srcOrd="0" destOrd="0" presId="urn:microsoft.com/office/officeart/2008/layout/LinedList"/>
    <dgm:cxn modelId="{59A92C24-3478-47B8-81B7-14BF874B9D66}" type="presOf" srcId="{B46B3EF3-D794-4B62-9678-A400615ABF14}" destId="{5FBD2881-5ACC-4EC1-9C42-0ABD9FDE3FE0}" srcOrd="0" destOrd="0" presId="urn:microsoft.com/office/officeart/2008/layout/LinedList"/>
    <dgm:cxn modelId="{8A8EDF27-EB7E-4C96-A44A-330D221C61A9}" type="presOf" srcId="{71EF1D30-8F8F-4B77-B67B-37E9D9181449}" destId="{1AD37E0E-BCDD-4CF7-A5FE-7C55F9C431DB}" srcOrd="0" destOrd="0" presId="urn:microsoft.com/office/officeart/2008/layout/LinedList"/>
    <dgm:cxn modelId="{A8527338-C674-41A5-953F-1A91B8349B6B}" type="presOf" srcId="{D5AFDD7E-F87D-4DA6-881F-602BB746A266}" destId="{ACA75486-EE9F-4611-9C0F-24F01AE4D5A4}" srcOrd="0" destOrd="0" presId="urn:microsoft.com/office/officeart/2008/layout/LinedList"/>
    <dgm:cxn modelId="{B41C283E-06AE-4E1D-B6EF-319E15A2E7A0}" srcId="{71EF1D30-8F8F-4B77-B67B-37E9D9181449}" destId="{C83FC040-8B10-4F4A-8E00-89A5356D116F}" srcOrd="0" destOrd="0" parTransId="{257E94CC-67B6-48ED-A04D-34E49DA81304}" sibTransId="{92DE441B-B864-427F-BD98-733FE3F91631}"/>
    <dgm:cxn modelId="{BC60FF5E-6463-4C71-85E5-390626601FB5}" type="presOf" srcId="{52F5A1B8-1FBE-4343-90BD-071348013976}" destId="{665ABD3F-DC5A-4BAF-A4C4-D4B2AE07095C}" srcOrd="0" destOrd="0" presId="urn:microsoft.com/office/officeart/2008/layout/LinedList"/>
    <dgm:cxn modelId="{7D40C769-935C-4925-A6F8-6D81FB6666E1}" srcId="{71EF1D30-8F8F-4B77-B67B-37E9D9181449}" destId="{E017E6AD-6AD9-4438-A87E-1EA025C07E27}" srcOrd="4" destOrd="0" parTransId="{6B27CA58-A447-4187-9583-D208A60EF8DF}" sibTransId="{F066BBAE-004A-46D1-B3FB-7D019A9AF852}"/>
    <dgm:cxn modelId="{E96A996C-CB4F-4E1E-BF7A-07EBE25D489E}" srcId="{71EF1D30-8F8F-4B77-B67B-37E9D9181449}" destId="{2D6D7FC8-0691-4FEB-B6E3-DBEA72AE7098}" srcOrd="1" destOrd="0" parTransId="{EAA29376-D28B-4050-9CE1-3E3AACD22609}" sibTransId="{580768C0-2484-4579-A010-1A7E35B20245}"/>
    <dgm:cxn modelId="{2E398B98-854D-4F0F-AB49-84CD310BEB27}" type="presOf" srcId="{C83FC040-8B10-4F4A-8E00-89A5356D116F}" destId="{A044C167-A441-45D0-82CC-065548A4F0FA}" srcOrd="0" destOrd="0" presId="urn:microsoft.com/office/officeart/2008/layout/LinedList"/>
    <dgm:cxn modelId="{257243DC-A135-4583-9862-1A40A0CAD92A}" type="presOf" srcId="{2D6D7FC8-0691-4FEB-B6E3-DBEA72AE7098}" destId="{E903ECB2-9300-4B5C-9851-8F782B080398}" srcOrd="0" destOrd="0" presId="urn:microsoft.com/office/officeart/2008/layout/LinedList"/>
    <dgm:cxn modelId="{8EEC87DE-AE39-4524-88AC-3CD08D09AA7C}" srcId="{71EF1D30-8F8F-4B77-B67B-37E9D9181449}" destId="{D5AFDD7E-F87D-4DA6-881F-602BB746A266}" srcOrd="3" destOrd="0" parTransId="{B6889671-05D3-4702-8716-BD971BC4F3B2}" sibTransId="{51126B9B-8F8A-4A34-A08C-CC9A4D45FBCC}"/>
    <dgm:cxn modelId="{EE6DFCE6-9F71-470A-95DD-DDA290418839}" srcId="{71EF1D30-8F8F-4B77-B67B-37E9D9181449}" destId="{B46B3EF3-D794-4B62-9678-A400615ABF14}" srcOrd="2" destOrd="0" parTransId="{E789A132-C0AE-4F94-90CF-092BE8D6BFA7}" sibTransId="{770373BC-0CD4-4F64-B57E-EA53BFAF374E}"/>
    <dgm:cxn modelId="{5E0FD5F4-0EBC-4443-B02B-1DD6D0CC6995}" srcId="{71EF1D30-8F8F-4B77-B67B-37E9D9181449}" destId="{52F5A1B8-1FBE-4343-90BD-071348013976}" srcOrd="5" destOrd="0" parTransId="{168ABB93-B68D-4580-BF99-A8F715E9DD98}" sibTransId="{D3D2D581-6F87-43F6-9C70-F0986D8EBD73}"/>
    <dgm:cxn modelId="{A3CE12CA-714B-4552-BBBC-F57A16A4077D}" type="presParOf" srcId="{1AD37E0E-BCDD-4CF7-A5FE-7C55F9C431DB}" destId="{5781BFC3-E505-4D5A-9F53-1C92E92AA71A}" srcOrd="0" destOrd="0" presId="urn:microsoft.com/office/officeart/2008/layout/LinedList"/>
    <dgm:cxn modelId="{CAD748A8-FC41-4C18-9AA5-8A94789857BA}" type="presParOf" srcId="{1AD37E0E-BCDD-4CF7-A5FE-7C55F9C431DB}" destId="{D9932A2A-36F1-4836-993D-233361E52E52}" srcOrd="1" destOrd="0" presId="urn:microsoft.com/office/officeart/2008/layout/LinedList"/>
    <dgm:cxn modelId="{B08F4C4C-9046-4B29-8BC1-9C9206B3ABBF}" type="presParOf" srcId="{D9932A2A-36F1-4836-993D-233361E52E52}" destId="{A044C167-A441-45D0-82CC-065548A4F0FA}" srcOrd="0" destOrd="0" presId="urn:microsoft.com/office/officeart/2008/layout/LinedList"/>
    <dgm:cxn modelId="{FA0EAF27-20FE-450C-9320-4C400A06B1FA}" type="presParOf" srcId="{D9932A2A-36F1-4836-993D-233361E52E52}" destId="{A5D22822-997E-4144-98C7-52E74721954D}" srcOrd="1" destOrd="0" presId="urn:microsoft.com/office/officeart/2008/layout/LinedList"/>
    <dgm:cxn modelId="{5847443D-7DDD-49E7-9F76-87F77F37A437}" type="presParOf" srcId="{1AD37E0E-BCDD-4CF7-A5FE-7C55F9C431DB}" destId="{A874EE55-E846-4678-A764-7AAA88D4A374}" srcOrd="2" destOrd="0" presId="urn:microsoft.com/office/officeart/2008/layout/LinedList"/>
    <dgm:cxn modelId="{7E0F7132-FD39-49E9-B23A-F76B5DB44822}" type="presParOf" srcId="{1AD37E0E-BCDD-4CF7-A5FE-7C55F9C431DB}" destId="{D7A727AB-518E-47C1-936F-FD939B3A08EC}" srcOrd="3" destOrd="0" presId="urn:microsoft.com/office/officeart/2008/layout/LinedList"/>
    <dgm:cxn modelId="{B1A40A75-EBC7-4DF1-BA49-411841781F60}" type="presParOf" srcId="{D7A727AB-518E-47C1-936F-FD939B3A08EC}" destId="{E903ECB2-9300-4B5C-9851-8F782B080398}" srcOrd="0" destOrd="0" presId="urn:microsoft.com/office/officeart/2008/layout/LinedList"/>
    <dgm:cxn modelId="{BFD6B771-1564-4517-98F5-4D9F8D95DA68}" type="presParOf" srcId="{D7A727AB-518E-47C1-936F-FD939B3A08EC}" destId="{282335C2-4D24-4A96-AD50-6908A828A6E8}" srcOrd="1" destOrd="0" presId="urn:microsoft.com/office/officeart/2008/layout/LinedList"/>
    <dgm:cxn modelId="{FC0677D2-08B6-4D37-8574-2BD41F1228DD}" type="presParOf" srcId="{1AD37E0E-BCDD-4CF7-A5FE-7C55F9C431DB}" destId="{A952C2BD-44EF-4797-BC1B-4C81DD10B08A}" srcOrd="4" destOrd="0" presId="urn:microsoft.com/office/officeart/2008/layout/LinedList"/>
    <dgm:cxn modelId="{11C3984C-9997-4D28-802F-E2E35D3AF6CB}" type="presParOf" srcId="{1AD37E0E-BCDD-4CF7-A5FE-7C55F9C431DB}" destId="{93F80B31-CF6F-4B40-A1F5-0AA903084D76}" srcOrd="5" destOrd="0" presId="urn:microsoft.com/office/officeart/2008/layout/LinedList"/>
    <dgm:cxn modelId="{BADAC5FE-BF3D-49DF-A112-9C7E98DF3C72}" type="presParOf" srcId="{93F80B31-CF6F-4B40-A1F5-0AA903084D76}" destId="{5FBD2881-5ACC-4EC1-9C42-0ABD9FDE3FE0}" srcOrd="0" destOrd="0" presId="urn:microsoft.com/office/officeart/2008/layout/LinedList"/>
    <dgm:cxn modelId="{3C88032A-AA10-4B2F-A848-D25B5CD89193}" type="presParOf" srcId="{93F80B31-CF6F-4B40-A1F5-0AA903084D76}" destId="{E3A3128A-42EF-4D2D-915C-B505390EDA1B}" srcOrd="1" destOrd="0" presId="urn:microsoft.com/office/officeart/2008/layout/LinedList"/>
    <dgm:cxn modelId="{CE4543BE-0AE6-46BC-82AA-942C1EA98099}" type="presParOf" srcId="{1AD37E0E-BCDD-4CF7-A5FE-7C55F9C431DB}" destId="{9903EC26-6ADC-4D6E-B9CB-D7358CF46CE6}" srcOrd="6" destOrd="0" presId="urn:microsoft.com/office/officeart/2008/layout/LinedList"/>
    <dgm:cxn modelId="{A6861AF7-1198-47C9-BB8E-783DEF802DF0}" type="presParOf" srcId="{1AD37E0E-BCDD-4CF7-A5FE-7C55F9C431DB}" destId="{EF9AA025-4B03-464A-B8BA-D0A6ADF7C22B}" srcOrd="7" destOrd="0" presId="urn:microsoft.com/office/officeart/2008/layout/LinedList"/>
    <dgm:cxn modelId="{2D32F9FA-9EA5-4C18-A8D3-6CE314873AEF}" type="presParOf" srcId="{EF9AA025-4B03-464A-B8BA-D0A6ADF7C22B}" destId="{ACA75486-EE9F-4611-9C0F-24F01AE4D5A4}" srcOrd="0" destOrd="0" presId="urn:microsoft.com/office/officeart/2008/layout/LinedList"/>
    <dgm:cxn modelId="{63263B25-0F2B-4E7F-B953-6B33A6D0E258}" type="presParOf" srcId="{EF9AA025-4B03-464A-B8BA-D0A6ADF7C22B}" destId="{7631F974-C9C4-4203-9D55-F26501FDD2F0}" srcOrd="1" destOrd="0" presId="urn:microsoft.com/office/officeart/2008/layout/LinedList"/>
    <dgm:cxn modelId="{D0D43FBE-C0FD-4AF3-9DB8-E7FEE04444AA}" type="presParOf" srcId="{1AD37E0E-BCDD-4CF7-A5FE-7C55F9C431DB}" destId="{BB42EA95-654C-464D-93F6-681FAFEB0F96}" srcOrd="8" destOrd="0" presId="urn:microsoft.com/office/officeart/2008/layout/LinedList"/>
    <dgm:cxn modelId="{73E3D361-D472-488E-8D6E-AA0EAB84225D}" type="presParOf" srcId="{1AD37E0E-BCDD-4CF7-A5FE-7C55F9C431DB}" destId="{2203F4D1-5DF1-42CF-81A5-C68E53399F72}" srcOrd="9" destOrd="0" presId="urn:microsoft.com/office/officeart/2008/layout/LinedList"/>
    <dgm:cxn modelId="{66A758B3-2970-406B-8F10-F71A3E837226}" type="presParOf" srcId="{2203F4D1-5DF1-42CF-81A5-C68E53399F72}" destId="{8D8DAC2C-9DE1-42D7-808E-1EB175951CAC}" srcOrd="0" destOrd="0" presId="urn:microsoft.com/office/officeart/2008/layout/LinedList"/>
    <dgm:cxn modelId="{8FD7A1FE-313B-4309-8EC2-B031AC84FD04}" type="presParOf" srcId="{2203F4D1-5DF1-42CF-81A5-C68E53399F72}" destId="{3AE0DA17-2AF7-4C45-A234-4011E0A98822}" srcOrd="1" destOrd="0" presId="urn:microsoft.com/office/officeart/2008/layout/LinedList"/>
    <dgm:cxn modelId="{611FF0AA-57A1-49F3-A635-69202F55749D}" type="presParOf" srcId="{1AD37E0E-BCDD-4CF7-A5FE-7C55F9C431DB}" destId="{BE8EA95A-AF7C-4CB4-8DE1-FED17022221A}" srcOrd="10" destOrd="0" presId="urn:microsoft.com/office/officeart/2008/layout/LinedList"/>
    <dgm:cxn modelId="{C18FE454-9DDA-4C7F-8E4C-401622C7A394}" type="presParOf" srcId="{1AD37E0E-BCDD-4CF7-A5FE-7C55F9C431DB}" destId="{4183B3DC-5589-44E7-9B4A-8F5BD73E481B}" srcOrd="11" destOrd="0" presId="urn:microsoft.com/office/officeart/2008/layout/LinedList"/>
    <dgm:cxn modelId="{73DB7F2F-0239-4106-81CA-C10E18069DB9}" type="presParOf" srcId="{4183B3DC-5589-44E7-9B4A-8F5BD73E481B}" destId="{665ABD3F-DC5A-4BAF-A4C4-D4B2AE07095C}" srcOrd="0" destOrd="0" presId="urn:microsoft.com/office/officeart/2008/layout/LinedList"/>
    <dgm:cxn modelId="{B1D5C16A-6AA2-47B8-9E02-2ABA1609D8E6}" type="presParOf" srcId="{4183B3DC-5589-44E7-9B4A-8F5BD73E481B}" destId="{3C791567-3A97-46CE-9621-92C3C52D49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40FF34-274E-4C2B-844E-1D7AD56EAC5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6499712-4590-4FBA-95C8-54CF95635E5F}">
      <dgm:prSet/>
      <dgm:spPr/>
      <dgm:t>
        <a:bodyPr/>
        <a:lstStyle/>
        <a:p>
          <a:r>
            <a:rPr lang="en-GB"/>
            <a:t>Discussion </a:t>
          </a:r>
          <a:endParaRPr lang="en-US"/>
        </a:p>
      </dgm:t>
    </dgm:pt>
    <dgm:pt modelId="{E3F9F8B4-30B3-4BAE-BFA2-E66A3A675C98}" type="parTrans" cxnId="{DD882961-EDA3-48A8-90E1-E7ECC8A1AC49}">
      <dgm:prSet/>
      <dgm:spPr/>
      <dgm:t>
        <a:bodyPr/>
        <a:lstStyle/>
        <a:p>
          <a:endParaRPr lang="en-US"/>
        </a:p>
      </dgm:t>
    </dgm:pt>
    <dgm:pt modelId="{27DC52BE-7CDE-4BEC-A5C0-D7732462E49A}" type="sibTrans" cxnId="{DD882961-EDA3-48A8-90E1-E7ECC8A1AC49}">
      <dgm:prSet/>
      <dgm:spPr/>
      <dgm:t>
        <a:bodyPr/>
        <a:lstStyle/>
        <a:p>
          <a:endParaRPr lang="en-US"/>
        </a:p>
      </dgm:t>
    </dgm:pt>
    <dgm:pt modelId="{285754EC-D7CF-41B1-96E8-433751B4BF37}">
      <dgm:prSet/>
      <dgm:spPr/>
      <dgm:t>
        <a:bodyPr/>
        <a:lstStyle/>
        <a:p>
          <a:r>
            <a:rPr lang="en-GB" dirty="0"/>
            <a:t>Any examples from practice/case studies to share</a:t>
          </a:r>
          <a:endParaRPr lang="en-US" dirty="0"/>
        </a:p>
      </dgm:t>
    </dgm:pt>
    <dgm:pt modelId="{BB4EB437-5DFA-41F1-9F84-9866260EF034}" type="parTrans" cxnId="{4D57DC8F-FAD6-46E9-A68B-A3BC967E42F9}">
      <dgm:prSet/>
      <dgm:spPr/>
      <dgm:t>
        <a:bodyPr/>
        <a:lstStyle/>
        <a:p>
          <a:endParaRPr lang="en-US"/>
        </a:p>
      </dgm:t>
    </dgm:pt>
    <dgm:pt modelId="{093D678C-0BFB-4FD0-95E9-89C4E6913E4B}" type="sibTrans" cxnId="{4D57DC8F-FAD6-46E9-A68B-A3BC967E42F9}">
      <dgm:prSet/>
      <dgm:spPr/>
      <dgm:t>
        <a:bodyPr/>
        <a:lstStyle/>
        <a:p>
          <a:endParaRPr lang="en-US"/>
        </a:p>
      </dgm:t>
    </dgm:pt>
    <dgm:pt modelId="{EB862336-40BD-40FA-ABAA-B44E84DAACCD}" type="pres">
      <dgm:prSet presAssocID="{7940FF34-274E-4C2B-844E-1D7AD56EAC5E}" presName="hierChild1" presStyleCnt="0">
        <dgm:presLayoutVars>
          <dgm:chPref val="1"/>
          <dgm:dir/>
          <dgm:animOne val="branch"/>
          <dgm:animLvl val="lvl"/>
          <dgm:resizeHandles/>
        </dgm:presLayoutVars>
      </dgm:prSet>
      <dgm:spPr/>
    </dgm:pt>
    <dgm:pt modelId="{49BB72A5-13C6-4261-BB3F-F1BB7BF59882}" type="pres">
      <dgm:prSet presAssocID="{16499712-4590-4FBA-95C8-54CF95635E5F}" presName="hierRoot1" presStyleCnt="0"/>
      <dgm:spPr/>
    </dgm:pt>
    <dgm:pt modelId="{7D0B18A6-7AD9-463D-8B15-7C8CEE9F476A}" type="pres">
      <dgm:prSet presAssocID="{16499712-4590-4FBA-95C8-54CF95635E5F}" presName="composite" presStyleCnt="0"/>
      <dgm:spPr/>
    </dgm:pt>
    <dgm:pt modelId="{1A558BAF-C2E2-42B2-8D27-8BDA8CC03246}" type="pres">
      <dgm:prSet presAssocID="{16499712-4590-4FBA-95C8-54CF95635E5F}" presName="background" presStyleLbl="node0" presStyleIdx="0" presStyleCnt="2"/>
      <dgm:spPr/>
    </dgm:pt>
    <dgm:pt modelId="{C0D51754-ED20-41A0-9CEB-1F6D38472FD0}" type="pres">
      <dgm:prSet presAssocID="{16499712-4590-4FBA-95C8-54CF95635E5F}" presName="text" presStyleLbl="fgAcc0" presStyleIdx="0" presStyleCnt="2">
        <dgm:presLayoutVars>
          <dgm:chPref val="3"/>
        </dgm:presLayoutVars>
      </dgm:prSet>
      <dgm:spPr/>
    </dgm:pt>
    <dgm:pt modelId="{E2DC26A9-8331-4AC8-B9E8-5DFA098514FE}" type="pres">
      <dgm:prSet presAssocID="{16499712-4590-4FBA-95C8-54CF95635E5F}" presName="hierChild2" presStyleCnt="0"/>
      <dgm:spPr/>
    </dgm:pt>
    <dgm:pt modelId="{70168806-8AD9-4997-9EB3-23AB2D64FFEE}" type="pres">
      <dgm:prSet presAssocID="{285754EC-D7CF-41B1-96E8-433751B4BF37}" presName="hierRoot1" presStyleCnt="0"/>
      <dgm:spPr/>
    </dgm:pt>
    <dgm:pt modelId="{CD5489C9-E5F7-4E09-897B-D051ACCD628E}" type="pres">
      <dgm:prSet presAssocID="{285754EC-D7CF-41B1-96E8-433751B4BF37}" presName="composite" presStyleCnt="0"/>
      <dgm:spPr/>
    </dgm:pt>
    <dgm:pt modelId="{6B0EE13F-93D5-4646-8E97-1CC70973EA81}" type="pres">
      <dgm:prSet presAssocID="{285754EC-D7CF-41B1-96E8-433751B4BF37}" presName="background" presStyleLbl="node0" presStyleIdx="1" presStyleCnt="2"/>
      <dgm:spPr/>
    </dgm:pt>
    <dgm:pt modelId="{9801908F-B3EA-473C-A7F8-FE8434354531}" type="pres">
      <dgm:prSet presAssocID="{285754EC-D7CF-41B1-96E8-433751B4BF37}" presName="text" presStyleLbl="fgAcc0" presStyleIdx="1" presStyleCnt="2">
        <dgm:presLayoutVars>
          <dgm:chPref val="3"/>
        </dgm:presLayoutVars>
      </dgm:prSet>
      <dgm:spPr/>
    </dgm:pt>
    <dgm:pt modelId="{BFEA1EAE-8FB7-4902-A3A3-7499AAC0AA7D}" type="pres">
      <dgm:prSet presAssocID="{285754EC-D7CF-41B1-96E8-433751B4BF37}" presName="hierChild2" presStyleCnt="0"/>
      <dgm:spPr/>
    </dgm:pt>
  </dgm:ptLst>
  <dgm:cxnLst>
    <dgm:cxn modelId="{B340C608-29E2-4828-9EFF-1BB5F1F6B2E5}" type="presOf" srcId="{16499712-4590-4FBA-95C8-54CF95635E5F}" destId="{C0D51754-ED20-41A0-9CEB-1F6D38472FD0}" srcOrd="0" destOrd="0" presId="urn:microsoft.com/office/officeart/2005/8/layout/hierarchy1"/>
    <dgm:cxn modelId="{DD882961-EDA3-48A8-90E1-E7ECC8A1AC49}" srcId="{7940FF34-274E-4C2B-844E-1D7AD56EAC5E}" destId="{16499712-4590-4FBA-95C8-54CF95635E5F}" srcOrd="0" destOrd="0" parTransId="{E3F9F8B4-30B3-4BAE-BFA2-E66A3A675C98}" sibTransId="{27DC52BE-7CDE-4BEC-A5C0-D7732462E49A}"/>
    <dgm:cxn modelId="{607FCC4F-8EE5-4A57-9CB8-DA93C2B2133F}" type="presOf" srcId="{285754EC-D7CF-41B1-96E8-433751B4BF37}" destId="{9801908F-B3EA-473C-A7F8-FE8434354531}" srcOrd="0" destOrd="0" presId="urn:microsoft.com/office/officeart/2005/8/layout/hierarchy1"/>
    <dgm:cxn modelId="{EBF3F48E-1B96-466C-950E-A15811C07026}" type="presOf" srcId="{7940FF34-274E-4C2B-844E-1D7AD56EAC5E}" destId="{EB862336-40BD-40FA-ABAA-B44E84DAACCD}" srcOrd="0" destOrd="0" presId="urn:microsoft.com/office/officeart/2005/8/layout/hierarchy1"/>
    <dgm:cxn modelId="{4D57DC8F-FAD6-46E9-A68B-A3BC967E42F9}" srcId="{7940FF34-274E-4C2B-844E-1D7AD56EAC5E}" destId="{285754EC-D7CF-41B1-96E8-433751B4BF37}" srcOrd="1" destOrd="0" parTransId="{BB4EB437-5DFA-41F1-9F84-9866260EF034}" sibTransId="{093D678C-0BFB-4FD0-95E9-89C4E6913E4B}"/>
    <dgm:cxn modelId="{37BD4D1B-F8AC-4B7A-A54D-C0F925F4973E}" type="presParOf" srcId="{EB862336-40BD-40FA-ABAA-B44E84DAACCD}" destId="{49BB72A5-13C6-4261-BB3F-F1BB7BF59882}" srcOrd="0" destOrd="0" presId="urn:microsoft.com/office/officeart/2005/8/layout/hierarchy1"/>
    <dgm:cxn modelId="{0546BA7D-E6D3-46A9-83AE-DBA384653365}" type="presParOf" srcId="{49BB72A5-13C6-4261-BB3F-F1BB7BF59882}" destId="{7D0B18A6-7AD9-463D-8B15-7C8CEE9F476A}" srcOrd="0" destOrd="0" presId="urn:microsoft.com/office/officeart/2005/8/layout/hierarchy1"/>
    <dgm:cxn modelId="{2FDAAD4E-BF9D-4A7A-AFD3-7124F35F8009}" type="presParOf" srcId="{7D0B18A6-7AD9-463D-8B15-7C8CEE9F476A}" destId="{1A558BAF-C2E2-42B2-8D27-8BDA8CC03246}" srcOrd="0" destOrd="0" presId="urn:microsoft.com/office/officeart/2005/8/layout/hierarchy1"/>
    <dgm:cxn modelId="{F4A3B3C7-EE27-474D-950D-1A7FA6E3BEA4}" type="presParOf" srcId="{7D0B18A6-7AD9-463D-8B15-7C8CEE9F476A}" destId="{C0D51754-ED20-41A0-9CEB-1F6D38472FD0}" srcOrd="1" destOrd="0" presId="urn:microsoft.com/office/officeart/2005/8/layout/hierarchy1"/>
    <dgm:cxn modelId="{5767E64B-7FF7-409B-B4D6-ADC5ECA9227D}" type="presParOf" srcId="{49BB72A5-13C6-4261-BB3F-F1BB7BF59882}" destId="{E2DC26A9-8331-4AC8-B9E8-5DFA098514FE}" srcOrd="1" destOrd="0" presId="urn:microsoft.com/office/officeart/2005/8/layout/hierarchy1"/>
    <dgm:cxn modelId="{59638356-6FC0-462F-A3A9-662C727E5C0A}" type="presParOf" srcId="{EB862336-40BD-40FA-ABAA-B44E84DAACCD}" destId="{70168806-8AD9-4997-9EB3-23AB2D64FFEE}" srcOrd="1" destOrd="0" presId="urn:microsoft.com/office/officeart/2005/8/layout/hierarchy1"/>
    <dgm:cxn modelId="{CA7A6658-55C9-4409-AEBC-85B372C93615}" type="presParOf" srcId="{70168806-8AD9-4997-9EB3-23AB2D64FFEE}" destId="{CD5489C9-E5F7-4E09-897B-D051ACCD628E}" srcOrd="0" destOrd="0" presId="urn:microsoft.com/office/officeart/2005/8/layout/hierarchy1"/>
    <dgm:cxn modelId="{67526AF5-0D6A-4A2A-A4A9-7D6C865A0825}" type="presParOf" srcId="{CD5489C9-E5F7-4E09-897B-D051ACCD628E}" destId="{6B0EE13F-93D5-4646-8E97-1CC70973EA81}" srcOrd="0" destOrd="0" presId="urn:microsoft.com/office/officeart/2005/8/layout/hierarchy1"/>
    <dgm:cxn modelId="{8C6ABB50-ED07-43E6-882E-C063F76B0EFB}" type="presParOf" srcId="{CD5489C9-E5F7-4E09-897B-D051ACCD628E}" destId="{9801908F-B3EA-473C-A7F8-FE8434354531}" srcOrd="1" destOrd="0" presId="urn:microsoft.com/office/officeart/2005/8/layout/hierarchy1"/>
    <dgm:cxn modelId="{6DC02852-0047-4902-98A6-0F9C0D704590}" type="presParOf" srcId="{70168806-8AD9-4997-9EB3-23AB2D64FFEE}" destId="{BFEA1EAE-8FB7-4902-A3A3-7499AAC0AA7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56D12-7BB8-4643-A40C-AADF1085E56F}">
      <dsp:nvSpPr>
        <dsp:cNvPr id="0" name=""/>
        <dsp:cNvSpPr/>
      </dsp:nvSpPr>
      <dsp:spPr>
        <a:xfrm>
          <a:off x="0" y="6388"/>
          <a:ext cx="10515600"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solidFill>
                <a:schemeClr val="tx1"/>
              </a:solidFill>
            </a:rPr>
            <a:t>What are the factors that influence adolescent development?</a:t>
          </a:r>
          <a:endParaRPr lang="en-US" sz="4400" kern="1200" dirty="0">
            <a:solidFill>
              <a:schemeClr val="tx1"/>
            </a:solidFill>
          </a:endParaRPr>
        </a:p>
      </dsp:txBody>
      <dsp:txXfrm>
        <a:off x="85444" y="91832"/>
        <a:ext cx="10344712" cy="1579432"/>
      </dsp:txXfrm>
    </dsp:sp>
    <dsp:sp modelId="{F9E404EF-3B05-4FE3-B1C3-0406A27ED3F4}">
      <dsp:nvSpPr>
        <dsp:cNvPr id="0" name=""/>
        <dsp:cNvSpPr/>
      </dsp:nvSpPr>
      <dsp:spPr>
        <a:xfrm>
          <a:off x="0" y="1883429"/>
          <a:ext cx="10515600" cy="17503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solidFill>
                <a:schemeClr val="tx1"/>
              </a:solidFill>
            </a:rPr>
            <a:t>Discussion and sharing of practice (pairs).</a:t>
          </a:r>
          <a:endParaRPr lang="en-US" sz="4400" kern="1200" dirty="0">
            <a:solidFill>
              <a:schemeClr val="tx1"/>
            </a:solidFill>
          </a:endParaRPr>
        </a:p>
      </dsp:txBody>
      <dsp:txXfrm>
        <a:off x="85444" y="1968873"/>
        <a:ext cx="10344712"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18A1E-CEB1-41CF-A3EA-C8858038D46E}">
      <dsp:nvSpPr>
        <dsp:cNvPr id="0" name=""/>
        <dsp:cNvSpPr/>
      </dsp:nvSpPr>
      <dsp:spPr>
        <a:xfrm>
          <a:off x="0" y="444"/>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B80CCB-B3B3-4B02-ADE9-C20CD8374068}">
      <dsp:nvSpPr>
        <dsp:cNvPr id="0" name=""/>
        <dsp:cNvSpPr/>
      </dsp:nvSpPr>
      <dsp:spPr>
        <a:xfrm>
          <a:off x="0" y="444"/>
          <a:ext cx="10515600" cy="727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There is a clear inequalities dimension to ACEs. </a:t>
          </a:r>
          <a:endParaRPr lang="en-US" sz="1600" kern="1200"/>
        </a:p>
      </dsp:txBody>
      <dsp:txXfrm>
        <a:off x="0" y="444"/>
        <a:ext cx="10515600" cy="727849"/>
      </dsp:txXfrm>
    </dsp:sp>
    <dsp:sp modelId="{C56921E4-44D1-47DB-9335-960E9958A808}">
      <dsp:nvSpPr>
        <dsp:cNvPr id="0" name=""/>
        <dsp:cNvSpPr/>
      </dsp:nvSpPr>
      <dsp:spPr>
        <a:xfrm>
          <a:off x="0" y="728294"/>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E9F08C0-D771-4994-8757-3610369C714E}">
      <dsp:nvSpPr>
        <dsp:cNvPr id="0" name=""/>
        <dsp:cNvSpPr/>
      </dsp:nvSpPr>
      <dsp:spPr>
        <a:xfrm>
          <a:off x="0" y="728294"/>
          <a:ext cx="10515600" cy="727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While all ACEs are present across society, inequalities in wealth, disadvantage and the existence of poverty impact on the chances of experiencing ACE.</a:t>
          </a:r>
          <a:endParaRPr lang="en-US" sz="1600" kern="1200"/>
        </a:p>
      </dsp:txBody>
      <dsp:txXfrm>
        <a:off x="0" y="728294"/>
        <a:ext cx="10515600" cy="727849"/>
      </dsp:txXfrm>
    </dsp:sp>
    <dsp:sp modelId="{3FC0E678-F0C7-4B51-8236-66D5759A666D}">
      <dsp:nvSpPr>
        <dsp:cNvPr id="0" name=""/>
        <dsp:cNvSpPr/>
      </dsp:nvSpPr>
      <dsp:spPr>
        <a:xfrm>
          <a:off x="0" y="1456144"/>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C85270-BF1E-49C0-A327-D5159AAF1129}">
      <dsp:nvSpPr>
        <dsp:cNvPr id="0" name=""/>
        <dsp:cNvSpPr/>
      </dsp:nvSpPr>
      <dsp:spPr>
        <a:xfrm>
          <a:off x="0" y="1456144"/>
          <a:ext cx="10515600" cy="727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Children growing up in disadvantaged areas, in poverty, and those of a lower socioeconomic status are more likely to be exposed to ACEs compared to their more advantaged peers – and more likely to experience ‘clustering’ (co-occurring) of ACEs.</a:t>
          </a:r>
          <a:endParaRPr lang="en-US" sz="1600" kern="1200"/>
        </a:p>
      </dsp:txBody>
      <dsp:txXfrm>
        <a:off x="0" y="1456144"/>
        <a:ext cx="10515600" cy="727849"/>
      </dsp:txXfrm>
    </dsp:sp>
    <dsp:sp modelId="{9FADD87B-AE33-475C-8BAE-739DF9ADE88B}">
      <dsp:nvSpPr>
        <dsp:cNvPr id="0" name=""/>
        <dsp:cNvSpPr/>
      </dsp:nvSpPr>
      <dsp:spPr>
        <a:xfrm>
          <a:off x="0" y="2183993"/>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3E0FD1-1997-4414-83D6-80B8A92AA495}">
      <dsp:nvSpPr>
        <dsp:cNvPr id="0" name=""/>
        <dsp:cNvSpPr/>
      </dsp:nvSpPr>
      <dsp:spPr>
        <a:xfrm>
          <a:off x="0" y="2183993"/>
          <a:ext cx="10515600" cy="727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Aside from these socioeconomic factors, there is a range of other risk factors for ACE, including poor and harmful parenting approaches and the relative stress under which families live.</a:t>
          </a:r>
          <a:endParaRPr lang="en-US" sz="1600" kern="1200"/>
        </a:p>
      </dsp:txBody>
      <dsp:txXfrm>
        <a:off x="0" y="2183993"/>
        <a:ext cx="10515600" cy="727849"/>
      </dsp:txXfrm>
    </dsp:sp>
    <dsp:sp modelId="{67284B9D-E336-4512-989C-F58015096A2F}">
      <dsp:nvSpPr>
        <dsp:cNvPr id="0" name=""/>
        <dsp:cNvSpPr/>
      </dsp:nvSpPr>
      <dsp:spPr>
        <a:xfrm>
          <a:off x="0" y="2911843"/>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8E7B29-1EAD-4AC0-A4C5-C145ADBE0510}">
      <dsp:nvSpPr>
        <dsp:cNvPr id="0" name=""/>
        <dsp:cNvSpPr/>
      </dsp:nvSpPr>
      <dsp:spPr>
        <a:xfrm>
          <a:off x="0" y="2911843"/>
          <a:ext cx="10515600" cy="727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These risk factors are also universal but are again more likely to occur lower down the social gradient.</a:t>
          </a:r>
          <a:endParaRPr lang="en-US" sz="1600" kern="1200"/>
        </a:p>
      </dsp:txBody>
      <dsp:txXfrm>
        <a:off x="0" y="2911843"/>
        <a:ext cx="10515600" cy="72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F5F6E-D762-40DC-B8EE-52B64BA1DD71}">
      <dsp:nvSpPr>
        <dsp:cNvPr id="0" name=""/>
        <dsp:cNvSpPr/>
      </dsp:nvSpPr>
      <dsp:spPr>
        <a:xfrm>
          <a:off x="2053" y="743463"/>
          <a:ext cx="4379788" cy="26278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The context in which families live Families that are socially isolated, live in poverty or deprived areas, or are of a low socioeconomic status are all at higher risk of exposure to ACEs than those that are not.</a:t>
          </a:r>
          <a:endParaRPr lang="en-US" sz="2300" kern="1200" dirty="0">
            <a:solidFill>
              <a:schemeClr val="tx1"/>
            </a:solidFill>
          </a:endParaRPr>
        </a:p>
      </dsp:txBody>
      <dsp:txXfrm>
        <a:off x="79021" y="820431"/>
        <a:ext cx="4225852" cy="2473937"/>
      </dsp:txXfrm>
    </dsp:sp>
    <dsp:sp modelId="{C2515C1D-A044-480E-946C-B7C9F613D46A}">
      <dsp:nvSpPr>
        <dsp:cNvPr id="0" name=""/>
        <dsp:cNvSpPr/>
      </dsp:nvSpPr>
      <dsp:spPr>
        <a:xfrm>
          <a:off x="4819821" y="1514306"/>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19821" y="1731543"/>
        <a:ext cx="649961" cy="651713"/>
      </dsp:txXfrm>
    </dsp:sp>
    <dsp:sp modelId="{CC536056-EF15-46D2-8BE9-33C199EA34E6}">
      <dsp:nvSpPr>
        <dsp:cNvPr id="0" name=""/>
        <dsp:cNvSpPr/>
      </dsp:nvSpPr>
      <dsp:spPr>
        <a:xfrm>
          <a:off x="6133757" y="743463"/>
          <a:ext cx="4379788" cy="262787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For example, children who live in the most deprived 10% of neighbourhoods have a 10 times greater chance of being on a child protection plan than children in the least deprived 10% of neighbourhoods.</a:t>
          </a:r>
          <a:endParaRPr lang="en-US" sz="2300" kern="1200" dirty="0">
            <a:solidFill>
              <a:schemeClr val="tx1"/>
            </a:solidFill>
          </a:endParaRPr>
        </a:p>
      </dsp:txBody>
      <dsp:txXfrm>
        <a:off x="6210725" y="820431"/>
        <a:ext cx="4225852" cy="2473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0AAE0-3F5E-46C6-9257-D50D873F6E99}">
      <dsp:nvSpPr>
        <dsp:cNvPr id="0" name=""/>
        <dsp:cNvSpPr/>
      </dsp:nvSpPr>
      <dsp:spPr>
        <a:xfrm>
          <a:off x="0" y="545134"/>
          <a:ext cx="1070590" cy="1070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C3390D-CA22-4B45-A170-ED2B3FFA1E06}">
      <dsp:nvSpPr>
        <dsp:cNvPr id="0" name=""/>
        <dsp:cNvSpPr/>
      </dsp:nvSpPr>
      <dsp:spPr>
        <a:xfrm>
          <a:off x="0" y="1848553"/>
          <a:ext cx="3939081" cy="1125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From your reading and experience are particular groups of young people more at risk of Aces?</a:t>
          </a:r>
          <a:endParaRPr lang="en-US" sz="2400" kern="1200" dirty="0"/>
        </a:p>
      </dsp:txBody>
      <dsp:txXfrm>
        <a:off x="0" y="1848553"/>
        <a:ext cx="3939081" cy="1125566"/>
      </dsp:txXfrm>
    </dsp:sp>
    <dsp:sp modelId="{A02F321E-9E20-401E-9CC9-5F3F690BBC83}">
      <dsp:nvSpPr>
        <dsp:cNvPr id="0" name=""/>
        <dsp:cNvSpPr/>
      </dsp:nvSpPr>
      <dsp:spPr>
        <a:xfrm>
          <a:off x="4651645" y="541064"/>
          <a:ext cx="1070590" cy="1216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DE5821-50BF-4271-8AD6-1B0E35213526}">
      <dsp:nvSpPr>
        <dsp:cNvPr id="0" name=""/>
        <dsp:cNvSpPr/>
      </dsp:nvSpPr>
      <dsp:spPr>
        <a:xfrm>
          <a:off x="3840478" y="1917076"/>
          <a:ext cx="3203062" cy="1101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What are these and what groups of young people could they affect?</a:t>
          </a:r>
          <a:endParaRPr lang="en-US" sz="2400" kern="1200" dirty="0"/>
        </a:p>
      </dsp:txBody>
      <dsp:txXfrm>
        <a:off x="3840478" y="1917076"/>
        <a:ext cx="3203062" cy="1101398"/>
      </dsp:txXfrm>
    </dsp:sp>
    <dsp:sp modelId="{5F7EC988-0B80-4AD0-B8FB-C2428E9D1CB0}">
      <dsp:nvSpPr>
        <dsp:cNvPr id="0" name=""/>
        <dsp:cNvSpPr/>
      </dsp:nvSpPr>
      <dsp:spPr>
        <a:xfrm>
          <a:off x="9994835" y="640224"/>
          <a:ext cx="1070590" cy="1070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819F98-580A-4647-8D0D-83DCD6CCBF7D}">
      <dsp:nvSpPr>
        <dsp:cNvPr id="0" name=""/>
        <dsp:cNvSpPr/>
      </dsp:nvSpPr>
      <dsp:spPr>
        <a:xfrm>
          <a:off x="8686336" y="2101882"/>
          <a:ext cx="2379089" cy="780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What action can be taken?</a:t>
          </a:r>
          <a:endParaRPr lang="en-US" sz="2400" kern="1200" dirty="0"/>
        </a:p>
      </dsp:txBody>
      <dsp:txXfrm>
        <a:off x="8686336" y="2101882"/>
        <a:ext cx="2379089" cy="7803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C4600E-D0A8-48CF-A07B-AE2842485874}">
      <dsp:nvSpPr>
        <dsp:cNvPr id="0" name=""/>
        <dsp:cNvSpPr/>
      </dsp:nvSpPr>
      <dsp:spPr>
        <a:xfrm>
          <a:off x="1247680" y="914"/>
          <a:ext cx="2603739" cy="15622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Effective youth work helps young people to learn about themselves, others and society through non-formal educational activities which involve enjoyment, challenge and learning.</a:t>
          </a:r>
          <a:endParaRPr lang="en-US" sz="1400" kern="1200" dirty="0">
            <a:solidFill>
              <a:schemeClr val="tx1"/>
            </a:solidFill>
          </a:endParaRPr>
        </a:p>
      </dsp:txBody>
      <dsp:txXfrm>
        <a:off x="1247680" y="914"/>
        <a:ext cx="2603739" cy="1562243"/>
      </dsp:txXfrm>
    </dsp:sp>
    <dsp:sp modelId="{6B94EF93-6C69-40D8-9739-617692E38E3B}">
      <dsp:nvSpPr>
        <dsp:cNvPr id="0" name=""/>
        <dsp:cNvSpPr/>
      </dsp:nvSpPr>
      <dsp:spPr>
        <a:xfrm>
          <a:off x="4111793" y="914"/>
          <a:ext cx="2603739" cy="15622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Build their self-esteem and self-confidence.</a:t>
          </a:r>
          <a:endParaRPr lang="en-US" sz="1400" kern="1200" dirty="0">
            <a:solidFill>
              <a:schemeClr val="tx1"/>
            </a:solidFill>
          </a:endParaRPr>
        </a:p>
      </dsp:txBody>
      <dsp:txXfrm>
        <a:off x="4111793" y="914"/>
        <a:ext cx="2603739" cy="1562243"/>
      </dsp:txXfrm>
    </dsp:sp>
    <dsp:sp modelId="{01F9A92E-4AC7-455D-B64C-29FCA678DF26}">
      <dsp:nvSpPr>
        <dsp:cNvPr id="0" name=""/>
        <dsp:cNvSpPr/>
      </dsp:nvSpPr>
      <dsp:spPr>
        <a:xfrm>
          <a:off x="6975907" y="914"/>
          <a:ext cx="2603739" cy="15622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Develop their ability to manage personal and social relationships.</a:t>
          </a:r>
          <a:endParaRPr lang="en-US" sz="1400" kern="1200" dirty="0">
            <a:solidFill>
              <a:schemeClr val="tx1"/>
            </a:solidFill>
          </a:endParaRPr>
        </a:p>
      </dsp:txBody>
      <dsp:txXfrm>
        <a:off x="6975907" y="914"/>
        <a:ext cx="2603739" cy="1562243"/>
      </dsp:txXfrm>
    </dsp:sp>
    <dsp:sp modelId="{23D92FB9-8E71-426E-8471-9FD0E398D6BC}">
      <dsp:nvSpPr>
        <dsp:cNvPr id="0" name=""/>
        <dsp:cNvSpPr/>
      </dsp:nvSpPr>
      <dsp:spPr>
        <a:xfrm>
          <a:off x="1247680" y="1823532"/>
          <a:ext cx="2603739" cy="15622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Create learning opportunities and to develop new skills</a:t>
          </a:r>
          <a:r>
            <a:rPr lang="en-GB" sz="1400" kern="1200" dirty="0"/>
            <a:t>.</a:t>
          </a:r>
          <a:endParaRPr lang="en-US" sz="1400" kern="1200" dirty="0"/>
        </a:p>
      </dsp:txBody>
      <dsp:txXfrm>
        <a:off x="1247680" y="1823532"/>
        <a:ext cx="2603739" cy="1562243"/>
      </dsp:txXfrm>
    </dsp:sp>
    <dsp:sp modelId="{B483D3A6-148C-47C3-98AD-E2998DC49763}">
      <dsp:nvSpPr>
        <dsp:cNvPr id="0" name=""/>
        <dsp:cNvSpPr/>
      </dsp:nvSpPr>
      <dsp:spPr>
        <a:xfrm>
          <a:off x="4111793" y="1823532"/>
          <a:ext cx="2603739" cy="156224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Encourage positive group atmospheres.</a:t>
          </a:r>
          <a:endParaRPr lang="en-US" sz="1400" kern="1200" dirty="0">
            <a:solidFill>
              <a:schemeClr val="tx1"/>
            </a:solidFill>
          </a:endParaRPr>
        </a:p>
      </dsp:txBody>
      <dsp:txXfrm>
        <a:off x="4111793" y="1823532"/>
        <a:ext cx="2603739" cy="1562243"/>
      </dsp:txXfrm>
    </dsp:sp>
    <dsp:sp modelId="{8C1F4325-387E-4C39-BAB7-FCCE54E2E531}">
      <dsp:nvSpPr>
        <dsp:cNvPr id="0" name=""/>
        <dsp:cNvSpPr/>
      </dsp:nvSpPr>
      <dsp:spPr>
        <a:xfrm>
          <a:off x="6975907" y="1823532"/>
          <a:ext cx="2603739" cy="15622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Build the capacity of young people to consider risk, make reasoned decisions and take control.</a:t>
          </a:r>
          <a:endParaRPr lang="en-US" sz="1400" kern="1200" dirty="0">
            <a:solidFill>
              <a:schemeClr val="tx1"/>
            </a:solidFill>
          </a:endParaRPr>
        </a:p>
      </dsp:txBody>
      <dsp:txXfrm>
        <a:off x="6975907" y="1823532"/>
        <a:ext cx="2603739" cy="1562243"/>
      </dsp:txXfrm>
    </dsp:sp>
    <dsp:sp modelId="{B4949D66-D240-4AEC-A04F-C370DDDD304E}">
      <dsp:nvSpPr>
        <dsp:cNvPr id="0" name=""/>
        <dsp:cNvSpPr/>
      </dsp:nvSpPr>
      <dsp:spPr>
        <a:xfrm>
          <a:off x="2679736" y="3646149"/>
          <a:ext cx="2603739" cy="156224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Develop a 'world view' which widens horizons and invites social commitment. </a:t>
          </a:r>
          <a:endParaRPr lang="en-US" sz="1400" kern="1200" dirty="0">
            <a:solidFill>
              <a:schemeClr val="tx1"/>
            </a:solidFill>
          </a:endParaRPr>
        </a:p>
      </dsp:txBody>
      <dsp:txXfrm>
        <a:off x="2679736" y="3646149"/>
        <a:ext cx="2603739" cy="1562243"/>
      </dsp:txXfrm>
    </dsp:sp>
    <dsp:sp modelId="{D15708B4-5A4F-42B0-8C0E-799AAF574BE6}">
      <dsp:nvSpPr>
        <dsp:cNvPr id="0" name=""/>
        <dsp:cNvSpPr/>
      </dsp:nvSpPr>
      <dsp:spPr>
        <a:xfrm>
          <a:off x="5543850" y="3646149"/>
          <a:ext cx="2603739" cy="15622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How does the focused approached of building self esteem and self confidence help?</a:t>
          </a:r>
          <a:endParaRPr lang="en-US" sz="1400" kern="1200" dirty="0">
            <a:solidFill>
              <a:schemeClr val="tx1"/>
            </a:solidFill>
          </a:endParaRPr>
        </a:p>
      </dsp:txBody>
      <dsp:txXfrm>
        <a:off x="5543850" y="3646149"/>
        <a:ext cx="2603739" cy="15622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9EDAE-7306-439D-8CF6-B098038EA39F}">
      <dsp:nvSpPr>
        <dsp:cNvPr id="0" name=""/>
        <dsp:cNvSpPr/>
      </dsp:nvSpPr>
      <dsp:spPr>
        <a:xfrm>
          <a:off x="0" y="516397"/>
          <a:ext cx="10515600" cy="78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8F5E79-FE40-40AF-BA46-E5B0ECD2DEA7}">
      <dsp:nvSpPr>
        <dsp:cNvPr id="0" name=""/>
        <dsp:cNvSpPr/>
      </dsp:nvSpPr>
      <dsp:spPr>
        <a:xfrm>
          <a:off x="525780" y="58837"/>
          <a:ext cx="7360920" cy="915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Yourself</a:t>
          </a:r>
          <a:endParaRPr lang="en-US" sz="3100" kern="1200" dirty="0">
            <a:solidFill>
              <a:schemeClr val="tx1"/>
            </a:solidFill>
          </a:endParaRPr>
        </a:p>
      </dsp:txBody>
      <dsp:txXfrm>
        <a:off x="570452" y="103509"/>
        <a:ext cx="7271576" cy="825776"/>
      </dsp:txXfrm>
    </dsp:sp>
    <dsp:sp modelId="{7618B378-DD1A-4B15-9C43-270613D698B1}">
      <dsp:nvSpPr>
        <dsp:cNvPr id="0" name=""/>
        <dsp:cNvSpPr/>
      </dsp:nvSpPr>
      <dsp:spPr>
        <a:xfrm>
          <a:off x="0" y="1922557"/>
          <a:ext cx="10515600" cy="7812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6F894B-E994-48DB-9408-65F7D99B9DC5}">
      <dsp:nvSpPr>
        <dsp:cNvPr id="0" name=""/>
        <dsp:cNvSpPr/>
      </dsp:nvSpPr>
      <dsp:spPr>
        <a:xfrm>
          <a:off x="525780" y="1464997"/>
          <a:ext cx="7360920" cy="9151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People around you</a:t>
          </a:r>
          <a:endParaRPr lang="en-US" sz="3100" kern="1200" dirty="0">
            <a:solidFill>
              <a:schemeClr val="tx1"/>
            </a:solidFill>
          </a:endParaRPr>
        </a:p>
      </dsp:txBody>
      <dsp:txXfrm>
        <a:off x="570452" y="1509669"/>
        <a:ext cx="7271576" cy="825776"/>
      </dsp:txXfrm>
    </dsp:sp>
    <dsp:sp modelId="{61A3E8E9-49BF-43B4-BF68-A0D3BF3E1C12}">
      <dsp:nvSpPr>
        <dsp:cNvPr id="0" name=""/>
        <dsp:cNvSpPr/>
      </dsp:nvSpPr>
      <dsp:spPr>
        <a:xfrm>
          <a:off x="0" y="3328717"/>
          <a:ext cx="10515600" cy="7812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7E2824-53BE-4DD1-8B61-070FD87C5359}">
      <dsp:nvSpPr>
        <dsp:cNvPr id="0" name=""/>
        <dsp:cNvSpPr/>
      </dsp:nvSpPr>
      <dsp:spPr>
        <a:xfrm>
          <a:off x="525780" y="2871157"/>
          <a:ext cx="7360920" cy="9151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Achievement and success</a:t>
          </a:r>
          <a:endParaRPr lang="en-US" sz="3100" kern="1200" dirty="0">
            <a:solidFill>
              <a:schemeClr val="tx1"/>
            </a:solidFill>
          </a:endParaRPr>
        </a:p>
      </dsp:txBody>
      <dsp:txXfrm>
        <a:off x="570452" y="2915829"/>
        <a:ext cx="7271576" cy="8257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93FB3F-95D4-4A6A-AC6B-437484900FAC}">
      <dsp:nvSpPr>
        <dsp:cNvPr id="0" name=""/>
        <dsp:cNvSpPr/>
      </dsp:nvSpPr>
      <dsp:spPr>
        <a:xfrm>
          <a:off x="0" y="0"/>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F4990-6AEB-4F93-828F-D234CA44CFD9}">
      <dsp:nvSpPr>
        <dsp:cNvPr id="0" name=""/>
        <dsp:cNvSpPr/>
      </dsp:nvSpPr>
      <dsp:spPr>
        <a:xfrm>
          <a:off x="0" y="0"/>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Yourself</a:t>
          </a:r>
          <a:br>
            <a:rPr lang="en-GB" sz="2000" kern="1200" dirty="0"/>
          </a:br>
          <a:endParaRPr lang="en-US" sz="2000" kern="1200" dirty="0"/>
        </a:p>
      </dsp:txBody>
      <dsp:txXfrm>
        <a:off x="0" y="0"/>
        <a:ext cx="11350893" cy="667057"/>
      </dsp:txXfrm>
    </dsp:sp>
    <dsp:sp modelId="{F26D6653-7560-4663-A387-20D83307DEB9}">
      <dsp:nvSpPr>
        <dsp:cNvPr id="0" name=""/>
        <dsp:cNvSpPr/>
      </dsp:nvSpPr>
      <dsp:spPr>
        <a:xfrm>
          <a:off x="0" y="667057"/>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02A01-23C5-4A1A-B447-7F2828C07222}">
      <dsp:nvSpPr>
        <dsp:cNvPr id="0" name=""/>
        <dsp:cNvSpPr/>
      </dsp:nvSpPr>
      <dsp:spPr>
        <a:xfrm>
          <a:off x="0" y="667057"/>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How you see yourself e.g. As a failure, ugly, overweight etc.</a:t>
          </a:r>
          <a:endParaRPr lang="en-US" sz="1800" kern="1200" dirty="0"/>
        </a:p>
      </dsp:txBody>
      <dsp:txXfrm>
        <a:off x="0" y="667057"/>
        <a:ext cx="11350893" cy="667057"/>
      </dsp:txXfrm>
    </dsp:sp>
    <dsp:sp modelId="{90DE2CD3-ED00-4B73-A4B5-2A010D0C3E3F}">
      <dsp:nvSpPr>
        <dsp:cNvPr id="0" name=""/>
        <dsp:cNvSpPr/>
      </dsp:nvSpPr>
      <dsp:spPr>
        <a:xfrm>
          <a:off x="0" y="1334115"/>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81F06-4A9A-4EB8-92C2-7993141211E0}">
      <dsp:nvSpPr>
        <dsp:cNvPr id="0" name=""/>
        <dsp:cNvSpPr/>
      </dsp:nvSpPr>
      <dsp:spPr>
        <a:xfrm>
          <a:off x="0" y="1334115"/>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Confidence has to come from within you. </a:t>
          </a:r>
          <a:endParaRPr lang="en-US" sz="1800" kern="1200"/>
        </a:p>
      </dsp:txBody>
      <dsp:txXfrm>
        <a:off x="0" y="1334115"/>
        <a:ext cx="11350893" cy="667057"/>
      </dsp:txXfrm>
    </dsp:sp>
    <dsp:sp modelId="{D8CE05BB-86CF-47C2-9982-3D60E05A6C97}">
      <dsp:nvSpPr>
        <dsp:cNvPr id="0" name=""/>
        <dsp:cNvSpPr/>
      </dsp:nvSpPr>
      <dsp:spPr>
        <a:xfrm>
          <a:off x="0" y="2001172"/>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517A6-B7F5-4BD0-A067-C11794C558D5}">
      <dsp:nvSpPr>
        <dsp:cNvPr id="0" name=""/>
        <dsp:cNvSpPr/>
      </dsp:nvSpPr>
      <dsp:spPr>
        <a:xfrm>
          <a:off x="0" y="2001172"/>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If you are not feeling good about yourself it will influence your confidence levels.</a:t>
          </a:r>
          <a:endParaRPr lang="en-US" sz="1800" kern="1200"/>
        </a:p>
      </dsp:txBody>
      <dsp:txXfrm>
        <a:off x="0" y="2001172"/>
        <a:ext cx="11350893" cy="667057"/>
      </dsp:txXfrm>
    </dsp:sp>
    <dsp:sp modelId="{D99A04E1-025F-4370-B5D8-AB48C4B83E8D}">
      <dsp:nvSpPr>
        <dsp:cNvPr id="0" name=""/>
        <dsp:cNvSpPr/>
      </dsp:nvSpPr>
      <dsp:spPr>
        <a:xfrm>
          <a:off x="0" y="2668230"/>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CDA6F9-B223-4690-B7E6-ACBCC4E94BD9}">
      <dsp:nvSpPr>
        <dsp:cNvPr id="0" name=""/>
        <dsp:cNvSpPr/>
      </dsp:nvSpPr>
      <dsp:spPr>
        <a:xfrm>
          <a:off x="0" y="2668230"/>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People Around You </a:t>
          </a:r>
          <a:endParaRPr lang="en-US" sz="2400" b="1" kern="1200" dirty="0"/>
        </a:p>
      </dsp:txBody>
      <dsp:txXfrm>
        <a:off x="0" y="2668230"/>
        <a:ext cx="11350893" cy="667057"/>
      </dsp:txXfrm>
    </dsp:sp>
    <dsp:sp modelId="{249CC54B-8C00-4B2D-8814-DAF1CDACD9B4}">
      <dsp:nvSpPr>
        <dsp:cNvPr id="0" name=""/>
        <dsp:cNvSpPr/>
      </dsp:nvSpPr>
      <dsp:spPr>
        <a:xfrm>
          <a:off x="0" y="3335287"/>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F12B9-9A79-4BEF-8CA5-E8090D587D3C}">
      <dsp:nvSpPr>
        <dsp:cNvPr id="0" name=""/>
        <dsp:cNvSpPr/>
      </dsp:nvSpPr>
      <dsp:spPr>
        <a:xfrm>
          <a:off x="0" y="3335287"/>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Family, friends, teachers, coaches &amp; peers</a:t>
          </a:r>
          <a:endParaRPr lang="en-US" sz="1800" kern="1200"/>
        </a:p>
      </dsp:txBody>
      <dsp:txXfrm>
        <a:off x="0" y="3335287"/>
        <a:ext cx="11350893" cy="667057"/>
      </dsp:txXfrm>
    </dsp:sp>
    <dsp:sp modelId="{2623E071-27DB-4DC5-845B-D94B0807738F}">
      <dsp:nvSpPr>
        <dsp:cNvPr id="0" name=""/>
        <dsp:cNvSpPr/>
      </dsp:nvSpPr>
      <dsp:spPr>
        <a:xfrm>
          <a:off x="0" y="4002344"/>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548C9-9920-4050-82A2-A8DC1796E4BE}">
      <dsp:nvSpPr>
        <dsp:cNvPr id="0" name=""/>
        <dsp:cNvSpPr/>
      </dsp:nvSpPr>
      <dsp:spPr>
        <a:xfrm>
          <a:off x="0" y="4002345"/>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Make fun of you, negative comments, domestic abuse,  bullying, lack of praise / encouragement</a:t>
          </a:r>
          <a:endParaRPr lang="en-US" sz="1800" kern="1200"/>
        </a:p>
      </dsp:txBody>
      <dsp:txXfrm>
        <a:off x="0" y="4002345"/>
        <a:ext cx="11350893" cy="667057"/>
      </dsp:txXfrm>
    </dsp:sp>
    <dsp:sp modelId="{E0954552-EA32-450F-9308-6747E077A6C7}">
      <dsp:nvSpPr>
        <dsp:cNvPr id="0" name=""/>
        <dsp:cNvSpPr/>
      </dsp:nvSpPr>
      <dsp:spPr>
        <a:xfrm>
          <a:off x="0" y="4669402"/>
          <a:ext cx="1135089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900AA1-4CE7-484E-BA6E-4C828A95A39D}">
      <dsp:nvSpPr>
        <dsp:cNvPr id="0" name=""/>
        <dsp:cNvSpPr/>
      </dsp:nvSpPr>
      <dsp:spPr>
        <a:xfrm>
          <a:off x="0" y="4669402"/>
          <a:ext cx="11350893" cy="667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If you have low levels of S.E / S.C and people are putting you down, this will destroy your confidence further (Emotional Abuse)</a:t>
          </a:r>
          <a:endParaRPr lang="en-US" sz="1800" kern="1200"/>
        </a:p>
      </dsp:txBody>
      <dsp:txXfrm>
        <a:off x="0" y="4669402"/>
        <a:ext cx="11350893" cy="6670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1BFC3-E505-4D5A-9F53-1C92E92AA71A}">
      <dsp:nvSpPr>
        <dsp:cNvPr id="0" name=""/>
        <dsp:cNvSpPr/>
      </dsp:nvSpPr>
      <dsp:spPr>
        <a:xfrm>
          <a:off x="0" y="2550"/>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4C167-A441-45D0-82CC-065548A4F0FA}">
      <dsp:nvSpPr>
        <dsp:cNvPr id="0" name=""/>
        <dsp:cNvSpPr/>
      </dsp:nvSpPr>
      <dsp:spPr>
        <a:xfrm>
          <a:off x="0" y="2550"/>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Achievement and Success</a:t>
          </a:r>
          <a:endParaRPr lang="en-US" sz="4000" kern="1200"/>
        </a:p>
      </dsp:txBody>
      <dsp:txXfrm>
        <a:off x="0" y="2550"/>
        <a:ext cx="10519478" cy="869677"/>
      </dsp:txXfrm>
    </dsp:sp>
    <dsp:sp modelId="{A874EE55-E846-4678-A764-7AAA88D4A374}">
      <dsp:nvSpPr>
        <dsp:cNvPr id="0" name=""/>
        <dsp:cNvSpPr/>
      </dsp:nvSpPr>
      <dsp:spPr>
        <a:xfrm>
          <a:off x="0" y="872227"/>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3ECB2-9300-4B5C-9851-8F782B080398}">
      <dsp:nvSpPr>
        <dsp:cNvPr id="0" name=""/>
        <dsp:cNvSpPr/>
      </dsp:nvSpPr>
      <dsp:spPr>
        <a:xfrm>
          <a:off x="0" y="872227"/>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t>Failing to accomplish your goals</a:t>
          </a:r>
          <a:endParaRPr lang="en-US" sz="2400" b="0" kern="1200" dirty="0"/>
        </a:p>
      </dsp:txBody>
      <dsp:txXfrm>
        <a:off x="0" y="872227"/>
        <a:ext cx="10519478" cy="869677"/>
      </dsp:txXfrm>
    </dsp:sp>
    <dsp:sp modelId="{A952C2BD-44EF-4797-BC1B-4C81DD10B08A}">
      <dsp:nvSpPr>
        <dsp:cNvPr id="0" name=""/>
        <dsp:cNvSpPr/>
      </dsp:nvSpPr>
      <dsp:spPr>
        <a:xfrm>
          <a:off x="0" y="1741904"/>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D2881-5ACC-4EC1-9C42-0ABD9FDE3FE0}">
      <dsp:nvSpPr>
        <dsp:cNvPr id="0" name=""/>
        <dsp:cNvSpPr/>
      </dsp:nvSpPr>
      <dsp:spPr>
        <a:xfrm>
          <a:off x="0" y="1741904"/>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Following a recipe successfully</a:t>
          </a:r>
          <a:endParaRPr lang="en-US" sz="2400" kern="1200" dirty="0"/>
        </a:p>
      </dsp:txBody>
      <dsp:txXfrm>
        <a:off x="0" y="1741904"/>
        <a:ext cx="10519478" cy="869677"/>
      </dsp:txXfrm>
    </dsp:sp>
    <dsp:sp modelId="{9903EC26-6ADC-4D6E-B9CB-D7358CF46CE6}">
      <dsp:nvSpPr>
        <dsp:cNvPr id="0" name=""/>
        <dsp:cNvSpPr/>
      </dsp:nvSpPr>
      <dsp:spPr>
        <a:xfrm>
          <a:off x="0" y="2611581"/>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A75486-EE9F-4611-9C0F-24F01AE4D5A4}">
      <dsp:nvSpPr>
        <dsp:cNvPr id="0" name=""/>
        <dsp:cNvSpPr/>
      </dsp:nvSpPr>
      <dsp:spPr>
        <a:xfrm>
          <a:off x="0" y="2611582"/>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Academic / Sporting / Musical achievements </a:t>
          </a:r>
          <a:endParaRPr lang="en-US" sz="2400" kern="1200" dirty="0"/>
        </a:p>
      </dsp:txBody>
      <dsp:txXfrm>
        <a:off x="0" y="2611582"/>
        <a:ext cx="10519478" cy="869677"/>
      </dsp:txXfrm>
    </dsp:sp>
    <dsp:sp modelId="{BB42EA95-654C-464D-93F6-681FAFEB0F96}">
      <dsp:nvSpPr>
        <dsp:cNvPr id="0" name=""/>
        <dsp:cNvSpPr/>
      </dsp:nvSpPr>
      <dsp:spPr>
        <a:xfrm>
          <a:off x="0" y="3481259"/>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DAC2C-9DE1-42D7-808E-1EB175951CAC}">
      <dsp:nvSpPr>
        <dsp:cNvPr id="0" name=""/>
        <dsp:cNvSpPr/>
      </dsp:nvSpPr>
      <dsp:spPr>
        <a:xfrm>
          <a:off x="0" y="3481259"/>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Community / Volunteer work</a:t>
          </a:r>
          <a:endParaRPr lang="en-US" sz="2400" kern="1200" dirty="0"/>
        </a:p>
      </dsp:txBody>
      <dsp:txXfrm>
        <a:off x="0" y="3481259"/>
        <a:ext cx="10519478" cy="869677"/>
      </dsp:txXfrm>
    </dsp:sp>
    <dsp:sp modelId="{BE8EA95A-AF7C-4CB4-8DE1-FED17022221A}">
      <dsp:nvSpPr>
        <dsp:cNvPr id="0" name=""/>
        <dsp:cNvSpPr/>
      </dsp:nvSpPr>
      <dsp:spPr>
        <a:xfrm>
          <a:off x="0" y="4350936"/>
          <a:ext cx="1051947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ABD3F-DC5A-4BAF-A4C4-D4B2AE07095C}">
      <dsp:nvSpPr>
        <dsp:cNvPr id="0" name=""/>
        <dsp:cNvSpPr/>
      </dsp:nvSpPr>
      <dsp:spPr>
        <a:xfrm>
          <a:off x="0" y="4350936"/>
          <a:ext cx="10519478" cy="8696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Making someone laugh</a:t>
          </a:r>
          <a:endParaRPr lang="en-US" sz="2400" kern="1200" dirty="0"/>
        </a:p>
      </dsp:txBody>
      <dsp:txXfrm>
        <a:off x="0" y="4350936"/>
        <a:ext cx="10519478" cy="8696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58BAF-C2E2-42B2-8D27-8BDA8CC03246}">
      <dsp:nvSpPr>
        <dsp:cNvPr id="0" name=""/>
        <dsp:cNvSpPr/>
      </dsp:nvSpPr>
      <dsp:spPr>
        <a:xfrm>
          <a:off x="1283" y="50795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51754-ED20-41A0-9CEB-1F6D38472FD0}">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Discussion </a:t>
          </a:r>
          <a:endParaRPr lang="en-US" sz="4200" kern="1200"/>
        </a:p>
      </dsp:txBody>
      <dsp:txXfrm>
        <a:off x="585701" y="1067340"/>
        <a:ext cx="4337991" cy="2693452"/>
      </dsp:txXfrm>
    </dsp:sp>
    <dsp:sp modelId="{6B0EE13F-93D5-4646-8E97-1CC70973EA81}">
      <dsp:nvSpPr>
        <dsp:cNvPr id="0" name=""/>
        <dsp:cNvSpPr/>
      </dsp:nvSpPr>
      <dsp:spPr>
        <a:xfrm>
          <a:off x="5508110" y="50795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1908F-B3EA-473C-A7F8-FE8434354531}">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Any examples from practice/case studies to share</a:t>
          </a:r>
          <a:endParaRPr lang="en-US" sz="4200" kern="1200" dirty="0"/>
        </a:p>
      </dsp:txBody>
      <dsp:txXfrm>
        <a:off x="6092527" y="1067340"/>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2838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39669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02051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89132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8859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26493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84683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78312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7725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56328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618749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93518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8136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76026155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106420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8" Type="http://schemas.openxmlformats.org/officeDocument/2006/relationships/hyperlink" Target="https://gov.wales/childrens-rights-in-wales" TargetMode="External"/><Relationship Id="rId3" Type="http://schemas.openxmlformats.org/officeDocument/2006/relationships/hyperlink" Target="https://www.youthpolicy.org/national/United_Kingdom_2011_Youth_Policy_Framework.pdf" TargetMode="External"/><Relationship Id="rId7" Type="http://schemas.openxmlformats.org/officeDocument/2006/relationships/hyperlink" Target="https://www.safeguarding.wales/chi/c6/c6.p1.html" TargetMode="External"/><Relationship Id="rId2" Type="http://schemas.openxmlformats.org/officeDocument/2006/relationships/hyperlink" Target="https://gov.wales/youth-work-and-engagement" TargetMode="External"/><Relationship Id="rId1" Type="http://schemas.openxmlformats.org/officeDocument/2006/relationships/slideLayout" Target="../slideLayouts/slideLayout8.xml"/><Relationship Id="rId6" Type="http://schemas.openxmlformats.org/officeDocument/2006/relationships/hyperlink" Target="https://gov.wales/vulnerable-children-and-young-people-coronavirus" TargetMode="External"/><Relationship Id="rId5" Type="http://schemas.openxmlformats.org/officeDocument/2006/relationships/hyperlink" Target="https://senedd.wales/laid%20documents/cr-ld11522/cr-ld11522-e.pdf" TargetMode="External"/><Relationship Id="rId4" Type="http://schemas.openxmlformats.org/officeDocument/2006/relationships/hyperlink" Target="https://gov.wales/sites/default/files/statistics-and-research/2019-01/well-being-wales-2017-18-what-do-we-know-about-childrens-well-being.pdf" TargetMode="External"/><Relationship Id="rId9" Type="http://schemas.openxmlformats.org/officeDocument/2006/relationships/hyperlink" Target="https://nya.org.uk/"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5.jpeg"/><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85ED-403F-4722-9B04-29D945A814D9}"/>
              </a:ext>
            </a:extLst>
          </p:cNvPr>
          <p:cNvSpPr>
            <a:spLocks noGrp="1"/>
          </p:cNvSpPr>
          <p:nvPr>
            <p:ph type="ctrTitle"/>
          </p:nvPr>
        </p:nvSpPr>
        <p:spPr>
          <a:xfrm>
            <a:off x="1537097" y="1428750"/>
            <a:ext cx="9117807" cy="2105026"/>
          </a:xfrm>
        </p:spPr>
        <p:txBody>
          <a:bodyPr>
            <a:normAutofit/>
          </a:bodyPr>
          <a:lstStyle/>
          <a:p>
            <a:r>
              <a:rPr lang="en-GB"/>
              <a:t>ECYW6003</a:t>
            </a:r>
            <a:br>
              <a:rPr lang="en-GB"/>
            </a:br>
            <a:r>
              <a:rPr lang="en-GB"/>
              <a:t>Young people in focus</a:t>
            </a:r>
          </a:p>
        </p:txBody>
      </p:sp>
      <p:sp>
        <p:nvSpPr>
          <p:cNvPr id="3" name="Subtitle 2">
            <a:extLst>
              <a:ext uri="{FF2B5EF4-FFF2-40B4-BE49-F238E27FC236}">
                <a16:creationId xmlns:a16="http://schemas.microsoft.com/office/drawing/2014/main" id="{73E47824-92A6-4F86-B8C7-C4E81BC45B9D}"/>
              </a:ext>
            </a:extLst>
          </p:cNvPr>
          <p:cNvSpPr>
            <a:spLocks noGrp="1"/>
          </p:cNvSpPr>
          <p:nvPr>
            <p:ph type="subTitle" idx="1"/>
          </p:nvPr>
        </p:nvSpPr>
        <p:spPr>
          <a:xfrm>
            <a:off x="1537097" y="3960557"/>
            <a:ext cx="9117807" cy="1097215"/>
          </a:xfrm>
        </p:spPr>
        <p:txBody>
          <a:bodyPr>
            <a:normAutofit/>
          </a:bodyPr>
          <a:lstStyle/>
          <a:p>
            <a:endParaRPr lang="en-GB" sz="1700"/>
          </a:p>
          <a:p>
            <a:r>
              <a:rPr lang="en-GB" sz="1700"/>
              <a:t>Lecture 1</a:t>
            </a:r>
          </a:p>
          <a:p>
            <a:r>
              <a:rPr lang="en-GB" sz="1700"/>
              <a:t>Module Introduction and Overview</a:t>
            </a:r>
          </a:p>
        </p:txBody>
      </p:sp>
    </p:spTree>
    <p:extLst>
      <p:ext uri="{BB962C8B-B14F-4D97-AF65-F5344CB8AC3E}">
        <p14:creationId xmlns:p14="http://schemas.microsoft.com/office/powerpoint/2010/main" val="2649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2C81-000F-41D9-8E02-969F096F0491}"/>
              </a:ext>
            </a:extLst>
          </p:cNvPr>
          <p:cNvSpPr>
            <a:spLocks noGrp="1"/>
          </p:cNvSpPr>
          <p:nvPr>
            <p:ph type="title"/>
          </p:nvPr>
        </p:nvSpPr>
        <p:spPr>
          <a:xfrm>
            <a:off x="838200" y="631825"/>
            <a:ext cx="10515600" cy="1325563"/>
          </a:xfrm>
        </p:spPr>
        <p:txBody>
          <a:bodyPr>
            <a:normAutofit/>
          </a:bodyPr>
          <a:lstStyle/>
          <a:p>
            <a:r>
              <a:rPr lang="en-GB" dirty="0"/>
              <a:t>Aim</a:t>
            </a:r>
          </a:p>
        </p:txBody>
      </p:sp>
      <p:sp>
        <p:nvSpPr>
          <p:cNvPr id="3" name="Content Placeholder 2">
            <a:extLst>
              <a:ext uri="{FF2B5EF4-FFF2-40B4-BE49-F238E27FC236}">
                <a16:creationId xmlns:a16="http://schemas.microsoft.com/office/drawing/2014/main" id="{A10AD08A-624C-4FD0-A31B-199F2FB0FF62}"/>
              </a:ext>
            </a:extLst>
          </p:cNvPr>
          <p:cNvSpPr>
            <a:spLocks noGrp="1"/>
          </p:cNvSpPr>
          <p:nvPr>
            <p:ph idx="1"/>
          </p:nvPr>
        </p:nvSpPr>
        <p:spPr>
          <a:xfrm>
            <a:off x="838200" y="2057400"/>
            <a:ext cx="10515600" cy="3871762"/>
          </a:xfrm>
        </p:spPr>
        <p:txBody>
          <a:bodyPr>
            <a:norm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To enable students to develop an in-depth knowledge and understanding of issues which impact upon the lives of children and young people in contemporary society, including the development of a critical understanding of theory, policy and practice, whilst also developing advanced understanding of social and ecological models of adolescence and identify formation and the ability to critique the theory, policy and practice of different approaches to working with young people.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101182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6225-1C6A-4162-8790-9CE78D42118F}"/>
              </a:ext>
            </a:extLst>
          </p:cNvPr>
          <p:cNvSpPr>
            <a:spLocks noGrp="1"/>
          </p:cNvSpPr>
          <p:nvPr>
            <p:ph type="title"/>
          </p:nvPr>
        </p:nvSpPr>
        <p:spPr>
          <a:xfrm>
            <a:off x="838200" y="159027"/>
            <a:ext cx="10515600" cy="982553"/>
          </a:xfrm>
        </p:spPr>
        <p:txBody>
          <a:bodyPr>
            <a:normAutofit/>
          </a:bodyPr>
          <a:lstStyle/>
          <a:p>
            <a:r>
              <a:rPr lang="en-GB" dirty="0"/>
              <a:t>Learning outcomes</a:t>
            </a:r>
          </a:p>
        </p:txBody>
      </p:sp>
      <p:sp>
        <p:nvSpPr>
          <p:cNvPr id="3" name="Content Placeholder 2">
            <a:extLst>
              <a:ext uri="{FF2B5EF4-FFF2-40B4-BE49-F238E27FC236}">
                <a16:creationId xmlns:a16="http://schemas.microsoft.com/office/drawing/2014/main" id="{395E91AD-B701-4E05-8670-431A191EB993}"/>
              </a:ext>
            </a:extLst>
          </p:cNvPr>
          <p:cNvSpPr>
            <a:spLocks noGrp="1"/>
          </p:cNvSpPr>
          <p:nvPr>
            <p:ph idx="1"/>
          </p:nvPr>
        </p:nvSpPr>
        <p:spPr>
          <a:xfrm>
            <a:off x="838200" y="1277888"/>
            <a:ext cx="10515600" cy="4356179"/>
          </a:xfrm>
        </p:spPr>
        <p:txBody>
          <a:bodyPr>
            <a:normAutofit/>
          </a:bodyPr>
          <a:lstStyle/>
          <a:p>
            <a:pPr marL="342900" lvl="0" indent="-342900" hangingPunct="0">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Engage critically with theory and policy of health and well-being as it impacts upon the lives of young people, and critically analyse ideologies which influence the position of young people in contemporary society, e.g. Impact, Exclusion, Oppression, Adverse Childhood Experiences (ACEs).</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Demonstrate a critical understanding of the cultural and social factors which influence the delivery of services to young people to enhance their health and well-being.</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Critically analyse how government policy and provision can be influenced by media, market forces and consumerism.</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hangingPunct="0">
              <a:buFont typeface="Symbol" panose="05050102010706020507" pitchFamily="18" charset="2"/>
              <a:buChar char=""/>
            </a:pPr>
            <a:r>
              <a:rPr lang="en-GB" sz="2200" dirty="0">
                <a:effectLst/>
                <a:latin typeface="Arial" panose="020B0604020202020204" pitchFamily="34" charset="0"/>
                <a:ea typeface="Times New Roman" panose="02020603050405020304" pitchFamily="18" charset="0"/>
                <a:cs typeface="Arial" panose="020B0604020202020204" pitchFamily="34" charset="0"/>
              </a:rPr>
              <a:t>Present their work appropriately, with an understanding of the requirements of critical evidence for understanding childhood and adolescence over time.</a:t>
            </a: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endParaRPr lang="en-GB" sz="2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2265681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F3D66-07AF-45FC-8EF2-31A312521101}"/>
              </a:ext>
            </a:extLst>
          </p:cNvPr>
          <p:cNvSpPr>
            <a:spLocks noGrp="1"/>
          </p:cNvSpPr>
          <p:nvPr>
            <p:ph type="title"/>
          </p:nvPr>
        </p:nvSpPr>
        <p:spPr>
          <a:xfrm>
            <a:off x="838200" y="631825"/>
            <a:ext cx="10515600" cy="1325563"/>
          </a:xfrm>
        </p:spPr>
        <p:txBody>
          <a:bodyPr>
            <a:normAutofit/>
          </a:bodyPr>
          <a:lstStyle/>
          <a:p>
            <a:r>
              <a:rPr lang="en-GB"/>
              <a:t>Indicative content</a:t>
            </a:r>
          </a:p>
        </p:txBody>
      </p:sp>
      <p:sp>
        <p:nvSpPr>
          <p:cNvPr id="3" name="Content Placeholder 2">
            <a:extLst>
              <a:ext uri="{FF2B5EF4-FFF2-40B4-BE49-F238E27FC236}">
                <a16:creationId xmlns:a16="http://schemas.microsoft.com/office/drawing/2014/main" id="{C9D4EB30-BB91-4F53-9AF4-28C39C6B4B0A}"/>
              </a:ext>
            </a:extLst>
          </p:cNvPr>
          <p:cNvSpPr>
            <a:spLocks noGrp="1"/>
          </p:cNvSpPr>
          <p:nvPr>
            <p:ph idx="1"/>
          </p:nvPr>
        </p:nvSpPr>
        <p:spPr>
          <a:xfrm>
            <a:off x="838200" y="2057400"/>
            <a:ext cx="10515600" cy="3871762"/>
          </a:xfrm>
        </p:spPr>
        <p:txBody>
          <a:bodyPr>
            <a:normAutofit/>
          </a:bodyPr>
          <a:lstStyle/>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Reflection, praxis and the best possible service in a challenging financial climate.</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The changing nature of adolescence and the changes in the public discourse regarding children and young people.</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Exploring political and economic factors and their impacts on young people and families.</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The determinants of policy formation for young people, including the place of Children’s Rights in the development of policy, strategy and practice.</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How changes in family structures impact on childhood, adolescence and communities.</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a:effectLst/>
                <a:latin typeface="Arial" panose="020B0604020202020204" pitchFamily="34" charset="0"/>
                <a:ea typeface="Times New Roman" panose="02020603050405020304" pitchFamily="18" charset="0"/>
                <a:cs typeface="Arial" panose="020B0604020202020204" pitchFamily="34" charset="0"/>
              </a:rPr>
              <a:t>How social change has impacted upon children and young people, their physical and mental health (social media, surveillance, bullying, performance management).</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7713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6924-BDCB-42FE-BC4D-784CA11B8ACA}"/>
              </a:ext>
            </a:extLst>
          </p:cNvPr>
          <p:cNvSpPr>
            <a:spLocks noGrp="1"/>
          </p:cNvSpPr>
          <p:nvPr>
            <p:ph type="title"/>
          </p:nvPr>
        </p:nvSpPr>
        <p:spPr>
          <a:xfrm>
            <a:off x="465719" y="391887"/>
            <a:ext cx="10888081" cy="1096144"/>
          </a:xfrm>
        </p:spPr>
        <p:txBody>
          <a:bodyPr>
            <a:normAutofit/>
          </a:bodyPr>
          <a:lstStyle/>
          <a:p>
            <a:r>
              <a:rPr lang="en-GB" dirty="0"/>
              <a:t>Indicative content cont.</a:t>
            </a:r>
          </a:p>
        </p:txBody>
      </p:sp>
      <p:sp>
        <p:nvSpPr>
          <p:cNvPr id="3" name="Content Placeholder 2">
            <a:extLst>
              <a:ext uri="{FF2B5EF4-FFF2-40B4-BE49-F238E27FC236}">
                <a16:creationId xmlns:a16="http://schemas.microsoft.com/office/drawing/2014/main" id="{8682A92C-7B4E-439C-A9FC-8A5E87AAFDD2}"/>
              </a:ext>
            </a:extLst>
          </p:cNvPr>
          <p:cNvSpPr>
            <a:spLocks noGrp="1"/>
          </p:cNvSpPr>
          <p:nvPr>
            <p:ph idx="1"/>
          </p:nvPr>
        </p:nvSpPr>
        <p:spPr>
          <a:xfrm>
            <a:off x="838200" y="1573222"/>
            <a:ext cx="10515600" cy="4355940"/>
          </a:xfrm>
        </p:spPr>
        <p:txBody>
          <a:bodyPr>
            <a:normAutofit/>
          </a:bodyPr>
          <a:lstStyle/>
          <a:p>
            <a:pPr marL="342900" lvl="0" indent="-342900"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 critical understanding of the concept of evidence informed practice, e.g. Adverse Childhood Experiences discourse, moral panics and exploring adolescence, the purpose of childhood and adolescence.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challenges of narcissism, individualism and collective approaches to oppression.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role of the group, ecological systems approaches and the promise of resilience.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Identity formation in the 21st Century, including the formation of gender and sexual identity.</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Transitions and their interpretation, the impact of social change on transitions.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  Challenges for service organisations in developing policies from the perspectives of children and young people</a:t>
            </a:r>
            <a:endParaRPr lang="en-GB" sz="2000" dirty="0"/>
          </a:p>
          <a:p>
            <a:endParaRPr lang="en-GB" sz="2000" dirty="0"/>
          </a:p>
        </p:txBody>
      </p:sp>
    </p:spTree>
    <p:extLst>
      <p:ext uri="{BB962C8B-B14F-4D97-AF65-F5344CB8AC3E}">
        <p14:creationId xmlns:p14="http://schemas.microsoft.com/office/powerpoint/2010/main" val="2856199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E30-6E6D-44C6-B7ED-8256DA04333C}"/>
              </a:ext>
            </a:extLst>
          </p:cNvPr>
          <p:cNvSpPr>
            <a:spLocks noGrp="1"/>
          </p:cNvSpPr>
          <p:nvPr>
            <p:ph type="title"/>
          </p:nvPr>
        </p:nvSpPr>
        <p:spPr>
          <a:xfrm>
            <a:off x="838200" y="894027"/>
            <a:ext cx="3494362" cy="4782873"/>
          </a:xfrm>
        </p:spPr>
        <p:txBody>
          <a:bodyPr>
            <a:normAutofit/>
          </a:bodyPr>
          <a:lstStyle/>
          <a:p>
            <a:pPr algn="r"/>
            <a:r>
              <a:rPr lang="en-GB"/>
              <a:t>Assessment </a:t>
            </a:r>
          </a:p>
        </p:txBody>
      </p:sp>
      <p:sp>
        <p:nvSpPr>
          <p:cNvPr id="3" name="Content Placeholder 2">
            <a:extLst>
              <a:ext uri="{FF2B5EF4-FFF2-40B4-BE49-F238E27FC236}">
                <a16:creationId xmlns:a16="http://schemas.microsoft.com/office/drawing/2014/main" id="{EA7BE927-A505-4D16-B482-FB7E0BC0CB9A}"/>
              </a:ext>
            </a:extLst>
          </p:cNvPr>
          <p:cNvSpPr>
            <a:spLocks noGrp="1"/>
          </p:cNvSpPr>
          <p:nvPr>
            <p:ph idx="1"/>
          </p:nvPr>
        </p:nvSpPr>
        <p:spPr>
          <a:xfrm>
            <a:off x="4976032" y="894027"/>
            <a:ext cx="6377768" cy="4782873"/>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100% individual seminar to a group</a:t>
            </a:r>
          </a:p>
          <a:p>
            <a:r>
              <a:rPr lang="en-GB" sz="2400" dirty="0">
                <a:latin typeface="Calibri" panose="020F0502020204030204" pitchFamily="34" charset="0"/>
                <a:ea typeface="Calibri" panose="020F0502020204030204" pitchFamily="34" charset="0"/>
                <a:cs typeface="Calibri" panose="020F0502020204030204" pitchFamily="34" charset="0"/>
              </a:rPr>
              <a:t>20 minutes</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r>
              <a:rPr lang="en-GB" sz="2400" dirty="0">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400" dirty="0">
                <a:effectLst/>
                <a:latin typeface="inherit"/>
                <a:ea typeface="Calibri" panose="020F0502020204030204" pitchFamily="34" charset="0"/>
                <a:cs typeface="Calibri" panose="020F0502020204030204" pitchFamily="34" charset="0"/>
              </a:rPr>
              <a:t>CLD Standards Council Scotland, 2019</a:t>
            </a:r>
            <a:r>
              <a:rPr lang="en-GB" sz="2400" dirty="0">
                <a:effectLst/>
                <a:latin typeface="Calibri" panose="020F0502020204030204" pitchFamily="34" charset="0"/>
                <a:ea typeface="Calibri" panose="020F0502020204030204" pitchFamily="34" charset="0"/>
                <a:cs typeface="Calibri" panose="020F0502020204030204" pitchFamily="34" charset="0"/>
              </a:rPr>
              <a:t>).</a:t>
            </a:r>
          </a:p>
          <a:p>
            <a:r>
              <a:rPr lang="en-GB" sz="2400" dirty="0">
                <a:latin typeface="Calibri" panose="020F0502020204030204" pitchFamily="34" charset="0"/>
                <a:ea typeface="Calibri" panose="020F0502020204030204" pitchFamily="34" charset="0"/>
                <a:cs typeface="Calibri" panose="020F0502020204030204" pitchFamily="34" charset="0"/>
              </a:rPr>
              <a:t>14</a:t>
            </a:r>
            <a:r>
              <a:rPr lang="en-GB" sz="2400" baseline="30000" dirty="0">
                <a:latin typeface="Calibri" panose="020F0502020204030204" pitchFamily="34" charset="0"/>
                <a:ea typeface="Calibri" panose="020F0502020204030204" pitchFamily="34" charset="0"/>
                <a:cs typeface="Calibri" panose="020F0502020204030204" pitchFamily="34" charset="0"/>
              </a:rPr>
              <a:t>th</a:t>
            </a:r>
            <a:r>
              <a:rPr lang="en-GB" sz="2400" dirty="0">
                <a:latin typeface="Calibri" panose="020F0502020204030204" pitchFamily="34" charset="0"/>
                <a:ea typeface="Calibri" panose="020F0502020204030204" pitchFamily="34" charset="0"/>
                <a:cs typeface="Calibri" panose="020F0502020204030204" pitchFamily="34" charset="0"/>
              </a:rPr>
              <a:t> of January 2025 (times to be set in next slide)</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1279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12D4-5244-4896-8A17-317DFDF7DC2C}"/>
              </a:ext>
            </a:extLst>
          </p:cNvPr>
          <p:cNvSpPr>
            <a:spLocks noGrp="1"/>
          </p:cNvSpPr>
          <p:nvPr>
            <p:ph type="title"/>
          </p:nvPr>
        </p:nvSpPr>
        <p:spPr>
          <a:xfrm>
            <a:off x="838200" y="1412488"/>
            <a:ext cx="2899189" cy="4363844"/>
          </a:xfrm>
        </p:spPr>
        <p:txBody>
          <a:bodyPr anchor="t">
            <a:normAutofit/>
          </a:bodyPr>
          <a:lstStyle/>
          <a:p>
            <a:br>
              <a:rPr lang="en-GB" sz="4000" dirty="0">
                <a:solidFill>
                  <a:srgbClr val="FFFFFF"/>
                </a:solidFill>
              </a:rPr>
            </a:br>
            <a:r>
              <a:rPr lang="en-GB" sz="4000" dirty="0"/>
              <a:t>Seminar Delivery</a:t>
            </a:r>
          </a:p>
        </p:txBody>
      </p:sp>
      <p:sp>
        <p:nvSpPr>
          <p:cNvPr id="3" name="Content Placeholder 2">
            <a:extLst>
              <a:ext uri="{FF2B5EF4-FFF2-40B4-BE49-F238E27FC236}">
                <a16:creationId xmlns:a16="http://schemas.microsoft.com/office/drawing/2014/main" id="{EBFEDF2C-CA12-4962-B19F-440895C2B952}"/>
              </a:ext>
            </a:extLst>
          </p:cNvPr>
          <p:cNvSpPr>
            <a:spLocks noGrp="1"/>
          </p:cNvSpPr>
          <p:nvPr>
            <p:ph sz="half" idx="1"/>
          </p:nvPr>
        </p:nvSpPr>
        <p:spPr>
          <a:xfrm>
            <a:off x="3291840" y="193964"/>
            <a:ext cx="7688429" cy="5342313"/>
          </a:xfrm>
        </p:spPr>
        <p:txBody>
          <a:bodyPr>
            <a:normAutofit/>
          </a:bodyPr>
          <a:lstStyle/>
          <a:p>
            <a:pPr marL="0" indent="0">
              <a:buNone/>
            </a:pPr>
            <a:r>
              <a:rPr lang="en-GB" b="1" dirty="0"/>
              <a:t>Tuesday 14th January</a:t>
            </a:r>
          </a:p>
          <a:p>
            <a:endParaRPr lang="en-GB" b="1" dirty="0"/>
          </a:p>
          <a:p>
            <a:r>
              <a:rPr lang="en-GB" b="1" dirty="0"/>
              <a:t>Group 1 				Group 2</a:t>
            </a:r>
            <a:endParaRPr lang="en-GB" dirty="0"/>
          </a:p>
          <a:p>
            <a:pPr marL="457200" lvl="1" indent="0">
              <a:buNone/>
            </a:pPr>
            <a:endParaRPr lang="en-GB" b="1" dirty="0"/>
          </a:p>
          <a:p>
            <a:pPr marL="457200" lvl="1" indent="0">
              <a:buNone/>
            </a:pPr>
            <a:r>
              <a:rPr lang="en-GB" b="1" dirty="0"/>
              <a:t>9am – 12pm			1-3pm</a:t>
            </a:r>
          </a:p>
          <a:p>
            <a:pPr lvl="1"/>
            <a:r>
              <a:rPr lang="en-GB" b="1" dirty="0"/>
              <a:t>Student 1			Student 1</a:t>
            </a:r>
          </a:p>
          <a:p>
            <a:pPr lvl="1"/>
            <a:r>
              <a:rPr lang="en-GB" b="1" dirty="0"/>
              <a:t>Student 2			Student 2</a:t>
            </a:r>
          </a:p>
          <a:p>
            <a:pPr lvl="1"/>
            <a:r>
              <a:rPr lang="en-GB" b="1" dirty="0"/>
              <a:t>Student 3			Student 3</a:t>
            </a:r>
          </a:p>
          <a:p>
            <a:pPr lvl="1"/>
            <a:r>
              <a:rPr lang="en-GB" b="1" dirty="0"/>
              <a:t>Student 4			Student 4</a:t>
            </a:r>
          </a:p>
          <a:p>
            <a:pPr lvl="1"/>
            <a:r>
              <a:rPr lang="en-GB" b="1" dirty="0"/>
              <a:t>Student 5</a:t>
            </a:r>
          </a:p>
          <a:p>
            <a:pPr lvl="1"/>
            <a:r>
              <a:rPr lang="en-GB" b="1" dirty="0"/>
              <a:t>Student 6</a:t>
            </a:r>
          </a:p>
          <a:p>
            <a:pPr marL="0" indent="0">
              <a:buNone/>
            </a:pPr>
            <a:endParaRPr lang="en-GB" dirty="0"/>
          </a:p>
          <a:p>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185693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43C-152B-4768-BAA2-1340DF664B74}"/>
              </a:ext>
            </a:extLst>
          </p:cNvPr>
          <p:cNvSpPr>
            <a:spLocks noGrp="1"/>
          </p:cNvSpPr>
          <p:nvPr>
            <p:ph type="title"/>
          </p:nvPr>
        </p:nvSpPr>
        <p:spPr>
          <a:xfrm>
            <a:off x="838200" y="894027"/>
            <a:ext cx="3816096" cy="4782873"/>
          </a:xfrm>
        </p:spPr>
        <p:txBody>
          <a:bodyPr>
            <a:normAutofit/>
          </a:bodyPr>
          <a:lstStyle/>
          <a:p>
            <a:pPr algn="r"/>
            <a:r>
              <a:rPr lang="en-GB" dirty="0"/>
              <a:t>Module outline</a:t>
            </a:r>
            <a:br>
              <a:rPr lang="en-GB" dirty="0"/>
            </a:br>
            <a:r>
              <a:rPr lang="en-GB" dirty="0"/>
              <a:t>what to expect</a:t>
            </a:r>
          </a:p>
        </p:txBody>
      </p:sp>
      <p:sp>
        <p:nvSpPr>
          <p:cNvPr id="3" name="Content Placeholder 2">
            <a:extLst>
              <a:ext uri="{FF2B5EF4-FFF2-40B4-BE49-F238E27FC236}">
                <a16:creationId xmlns:a16="http://schemas.microsoft.com/office/drawing/2014/main" id="{08743E30-2721-4B94-B257-DA3FF012B235}"/>
              </a:ext>
            </a:extLst>
          </p:cNvPr>
          <p:cNvSpPr>
            <a:spLocks noGrp="1"/>
          </p:cNvSpPr>
          <p:nvPr>
            <p:ph idx="1"/>
          </p:nvPr>
        </p:nvSpPr>
        <p:spPr>
          <a:xfrm>
            <a:off x="5131558" y="-349321"/>
            <a:ext cx="6578218" cy="7207321"/>
          </a:xfrm>
        </p:spPr>
        <p:txBody>
          <a:bodyPr anchor="ctr">
            <a:normAutofit/>
          </a:bodyPr>
          <a:lstStyle/>
          <a:p>
            <a:pPr marL="0" indent="0">
              <a:buNone/>
            </a:pPr>
            <a:endParaRPr lang="en-GB" sz="1900" dirty="0"/>
          </a:p>
          <a:p>
            <a:pPr marL="0" indent="0">
              <a:buNone/>
            </a:pPr>
            <a:endParaRPr lang="en-GB" sz="1900" dirty="0"/>
          </a:p>
          <a:p>
            <a:pPr marL="0" indent="0">
              <a:buNone/>
            </a:pPr>
            <a:r>
              <a:rPr lang="en-GB" sz="2400" b="1" dirty="0"/>
              <a:t>Lecture 1 (3</a:t>
            </a:r>
            <a:r>
              <a:rPr lang="en-GB" sz="2400" b="1" baseline="30000" dirty="0"/>
              <a:t>rd</a:t>
            </a:r>
            <a:r>
              <a:rPr lang="en-GB" sz="2400" b="1" dirty="0"/>
              <a:t> December) </a:t>
            </a:r>
          </a:p>
          <a:p>
            <a:pPr lvl="1"/>
            <a:r>
              <a:rPr lang="en-GB" dirty="0"/>
              <a:t>Introduction and Module Overview.</a:t>
            </a:r>
          </a:p>
          <a:p>
            <a:pPr lvl="1"/>
            <a:r>
              <a:rPr lang="en-GB" dirty="0"/>
              <a:t>Assessment Discussion and Deadline Dates</a:t>
            </a:r>
          </a:p>
          <a:p>
            <a:pPr lvl="1"/>
            <a:r>
              <a:rPr lang="en-GB" dirty="0"/>
              <a:t>Issues facing young people today.</a:t>
            </a:r>
          </a:p>
          <a:p>
            <a:pPr lvl="1"/>
            <a:r>
              <a:rPr lang="en-GB" dirty="0"/>
              <a:t>Theory, Policy and Practice</a:t>
            </a:r>
          </a:p>
          <a:p>
            <a:pPr lvl="1"/>
            <a:r>
              <a:rPr lang="en-GB" dirty="0"/>
              <a:t>Directed Study 1pm – 2pm – Linked to ACE’s</a:t>
            </a:r>
          </a:p>
          <a:p>
            <a:pPr marL="0" indent="0">
              <a:buNone/>
            </a:pPr>
            <a:r>
              <a:rPr lang="en-GB" sz="2400" b="1" dirty="0"/>
              <a:t>Lecture 2 – (5</a:t>
            </a:r>
            <a:r>
              <a:rPr lang="en-GB" sz="2400" b="1" baseline="30000" dirty="0"/>
              <a:t>th</a:t>
            </a:r>
            <a:r>
              <a:rPr lang="en-GB" sz="2400" b="1" dirty="0"/>
              <a:t> of December) </a:t>
            </a:r>
          </a:p>
          <a:p>
            <a:pPr lvl="1"/>
            <a:r>
              <a:rPr lang="en-GB" dirty="0"/>
              <a:t>ACE’s</a:t>
            </a:r>
          </a:p>
          <a:p>
            <a:pPr lvl="1"/>
            <a:r>
              <a:rPr lang="en-GB" dirty="0"/>
              <a:t>Self Esteem and Confidence ppt</a:t>
            </a:r>
          </a:p>
          <a:p>
            <a:pPr lvl="1"/>
            <a:r>
              <a:rPr lang="en-GB" dirty="0"/>
              <a:t>Young People’s Experiences of Childhood and Adolescence</a:t>
            </a:r>
          </a:p>
          <a:p>
            <a:pPr lvl="1"/>
            <a:r>
              <a:rPr lang="en-GB" dirty="0"/>
              <a:t>Bullying</a:t>
            </a:r>
          </a:p>
          <a:p>
            <a:pPr marL="457200" lvl="1" indent="0">
              <a:buNone/>
            </a:pPr>
            <a:endParaRPr lang="en-GB" sz="1900" dirty="0"/>
          </a:p>
          <a:p>
            <a:pPr lvl="1"/>
            <a:endParaRPr lang="en-GB" sz="1900" dirty="0"/>
          </a:p>
          <a:p>
            <a:pPr lvl="1"/>
            <a:endParaRPr lang="en-GB" sz="1900" dirty="0"/>
          </a:p>
          <a:p>
            <a:endParaRPr lang="en-GB" sz="1900" dirty="0"/>
          </a:p>
        </p:txBody>
      </p:sp>
    </p:spTree>
    <p:extLst>
      <p:ext uri="{BB962C8B-B14F-4D97-AF65-F5344CB8AC3E}">
        <p14:creationId xmlns:p14="http://schemas.microsoft.com/office/powerpoint/2010/main" val="232169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E5811-8FFF-CBDB-F1BD-60318A6BD2C0}"/>
              </a:ext>
            </a:extLst>
          </p:cNvPr>
          <p:cNvSpPr>
            <a:spLocks noGrp="1"/>
          </p:cNvSpPr>
          <p:nvPr>
            <p:ph type="title"/>
          </p:nvPr>
        </p:nvSpPr>
        <p:spPr>
          <a:xfrm>
            <a:off x="838200" y="894027"/>
            <a:ext cx="3833032" cy="4782873"/>
          </a:xfrm>
        </p:spPr>
        <p:txBody>
          <a:bodyPr>
            <a:normAutofit/>
          </a:bodyPr>
          <a:lstStyle/>
          <a:p>
            <a:pPr algn="r"/>
            <a:r>
              <a:rPr lang="en-GB" dirty="0"/>
              <a:t>Module Outline what to expect</a:t>
            </a:r>
          </a:p>
        </p:txBody>
      </p:sp>
      <p:sp>
        <p:nvSpPr>
          <p:cNvPr id="3" name="Content Placeholder 2">
            <a:extLst>
              <a:ext uri="{FF2B5EF4-FFF2-40B4-BE49-F238E27FC236}">
                <a16:creationId xmlns:a16="http://schemas.microsoft.com/office/drawing/2014/main" id="{8411149E-B6DC-3F2E-90E9-82674D676151}"/>
              </a:ext>
            </a:extLst>
          </p:cNvPr>
          <p:cNvSpPr>
            <a:spLocks noGrp="1"/>
          </p:cNvSpPr>
          <p:nvPr>
            <p:ph idx="1"/>
          </p:nvPr>
        </p:nvSpPr>
        <p:spPr>
          <a:xfrm>
            <a:off x="4976032" y="271549"/>
            <a:ext cx="6377768" cy="5658195"/>
          </a:xfrm>
        </p:spPr>
        <p:txBody>
          <a:bodyPr anchor="ctr">
            <a:normAutofit/>
          </a:bodyPr>
          <a:lstStyle/>
          <a:p>
            <a:pPr marL="0" indent="0">
              <a:buNone/>
            </a:pPr>
            <a:r>
              <a:rPr lang="en-GB" sz="3200" b="1" dirty="0"/>
              <a:t>Lecture 3 – (10</a:t>
            </a:r>
            <a:r>
              <a:rPr lang="en-GB" sz="3200" b="1" baseline="30000" dirty="0"/>
              <a:t>th</a:t>
            </a:r>
            <a:r>
              <a:rPr lang="en-GB" sz="3200" b="1" dirty="0"/>
              <a:t> of December) – Campus (Ruth Letten After Adoption and YP’s Experiences of Care)</a:t>
            </a:r>
            <a:endParaRPr kumimoji="0" lang="en-GB" sz="3200" b="0" i="0" u="none" strike="noStrike" kern="1200" cap="none" spc="0" normalizeH="0" baseline="0" noProof="0" dirty="0">
              <a:ln>
                <a:noFill/>
              </a:ln>
              <a:effectLst/>
              <a:uLnTx/>
              <a:uFillTx/>
              <a:latin typeface="Calibri" panose="020F0502020204030204"/>
              <a:ea typeface="+mn-ea"/>
              <a:cs typeface="+mn-cs"/>
            </a:endParaRPr>
          </a:p>
          <a:p>
            <a:pPr lvl="1"/>
            <a:r>
              <a:rPr kumimoji="0" lang="en-GB" sz="3200" b="0" i="0" u="none" strike="noStrike" kern="1200" cap="none" spc="0" normalizeH="0" baseline="0" noProof="0" dirty="0">
                <a:ln>
                  <a:noFill/>
                </a:ln>
                <a:effectLst/>
                <a:uLnTx/>
                <a:uFillTx/>
                <a:latin typeface="Calibri" panose="020F0502020204030204"/>
                <a:ea typeface="+mn-ea"/>
                <a:cs typeface="+mn-cs"/>
              </a:rPr>
              <a:t>Young People’s Experiences of Adolescence and ACES.</a:t>
            </a:r>
            <a:endParaRPr lang="en-GB" sz="3200" dirty="0"/>
          </a:p>
          <a:p>
            <a:pPr lvl="1"/>
            <a:r>
              <a:rPr lang="en-GB" sz="3200" dirty="0"/>
              <a:t>More in depth contemporary issues facing young people links to theory, policy and practice, media influence </a:t>
            </a:r>
            <a:endParaRPr lang="en-GB" sz="3200" b="1" dirty="0"/>
          </a:p>
          <a:p>
            <a:pPr lvl="1"/>
            <a:r>
              <a:rPr lang="en-GB" sz="3200" dirty="0"/>
              <a:t>Examples from the Field.</a:t>
            </a:r>
          </a:p>
          <a:p>
            <a:endParaRPr lang="en-GB" sz="2400" dirty="0"/>
          </a:p>
        </p:txBody>
      </p:sp>
    </p:spTree>
    <p:extLst>
      <p:ext uri="{BB962C8B-B14F-4D97-AF65-F5344CB8AC3E}">
        <p14:creationId xmlns:p14="http://schemas.microsoft.com/office/powerpoint/2010/main" val="2173389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43C-152B-4768-BAA2-1340DF664B74}"/>
              </a:ext>
            </a:extLst>
          </p:cNvPr>
          <p:cNvSpPr>
            <a:spLocks noGrp="1"/>
          </p:cNvSpPr>
          <p:nvPr>
            <p:ph type="title"/>
          </p:nvPr>
        </p:nvSpPr>
        <p:spPr>
          <a:xfrm>
            <a:off x="838200" y="1"/>
            <a:ext cx="10515600" cy="1325365"/>
          </a:xfrm>
        </p:spPr>
        <p:txBody>
          <a:bodyPr>
            <a:normAutofit/>
          </a:bodyPr>
          <a:lstStyle/>
          <a:p>
            <a:r>
              <a:rPr lang="en-GB" dirty="0"/>
              <a:t>Module outline… what to expect</a:t>
            </a:r>
          </a:p>
        </p:txBody>
      </p:sp>
      <p:sp>
        <p:nvSpPr>
          <p:cNvPr id="3" name="Content Placeholder 2">
            <a:extLst>
              <a:ext uri="{FF2B5EF4-FFF2-40B4-BE49-F238E27FC236}">
                <a16:creationId xmlns:a16="http://schemas.microsoft.com/office/drawing/2014/main" id="{08743E30-2721-4B94-B257-DA3FF012B235}"/>
              </a:ext>
            </a:extLst>
          </p:cNvPr>
          <p:cNvSpPr>
            <a:spLocks noGrp="1"/>
          </p:cNvSpPr>
          <p:nvPr>
            <p:ph idx="1"/>
          </p:nvPr>
        </p:nvSpPr>
        <p:spPr>
          <a:xfrm>
            <a:off x="607325" y="842481"/>
            <a:ext cx="10365475" cy="4479531"/>
          </a:xfrm>
        </p:spPr>
        <p:txBody>
          <a:bodyPr>
            <a:normAutofit/>
          </a:bodyPr>
          <a:lstStyle/>
          <a:p>
            <a:endParaRPr lang="en-GB" sz="1700" dirty="0"/>
          </a:p>
          <a:p>
            <a:r>
              <a:rPr lang="en-GB" sz="3600" b="1" dirty="0"/>
              <a:t>Lecture 4 – (12/12)</a:t>
            </a:r>
          </a:p>
          <a:p>
            <a:pPr lvl="1"/>
            <a:r>
              <a:rPr lang="en-GB" sz="3600" dirty="0"/>
              <a:t>Resilience, Protective Factors, Risk Factors</a:t>
            </a:r>
          </a:p>
          <a:p>
            <a:pPr lvl="1"/>
            <a:r>
              <a:rPr lang="en-GB" sz="3600" dirty="0"/>
              <a:t>Meet Marcus – Observational Task</a:t>
            </a:r>
          </a:p>
          <a:p>
            <a:pPr lvl="1"/>
            <a:r>
              <a:rPr lang="en-GB" sz="3600" dirty="0"/>
              <a:t>Directed Study Activity linked to Seminar</a:t>
            </a:r>
          </a:p>
          <a:p>
            <a:pPr lvl="1"/>
            <a:r>
              <a:rPr lang="en-GB" sz="3600" dirty="0"/>
              <a:t>Assessment Advice </a:t>
            </a:r>
          </a:p>
          <a:p>
            <a:pPr marL="457200" lvl="1" indent="0">
              <a:buNone/>
            </a:pPr>
            <a:endParaRPr lang="en-GB" sz="3600" dirty="0"/>
          </a:p>
          <a:p>
            <a:r>
              <a:rPr lang="en-GB" sz="3600" b="1" dirty="0"/>
              <a:t>Lecture 5 (7/1/25) </a:t>
            </a:r>
            <a:r>
              <a:rPr lang="en-GB" sz="3600" dirty="0"/>
              <a:t>Individual Tutorials on Teams</a:t>
            </a:r>
          </a:p>
          <a:p>
            <a:pPr marL="0" indent="0">
              <a:buNone/>
            </a:pPr>
            <a:endParaRPr lang="en-GB" sz="3600" dirty="0"/>
          </a:p>
          <a:p>
            <a:pPr marL="457200" lvl="1" indent="0">
              <a:buNone/>
            </a:pPr>
            <a:endParaRPr lang="en-GB" sz="1700" dirty="0"/>
          </a:p>
          <a:p>
            <a:pPr marL="457200" lvl="1" indent="0">
              <a:buNone/>
            </a:pPr>
            <a:endParaRPr lang="en-GB" sz="1700" dirty="0"/>
          </a:p>
          <a:p>
            <a:pPr marL="457200" lvl="1" indent="0">
              <a:buNone/>
            </a:pPr>
            <a:endParaRPr lang="en-GB" sz="1700" dirty="0"/>
          </a:p>
          <a:p>
            <a:pPr marL="457200" lvl="1" indent="0">
              <a:buNone/>
            </a:pPr>
            <a:endParaRPr lang="en-GB" sz="1700" dirty="0"/>
          </a:p>
          <a:p>
            <a:pPr lvl="1"/>
            <a:endParaRPr lang="en-GB" sz="1700" dirty="0"/>
          </a:p>
          <a:p>
            <a:pPr lvl="1"/>
            <a:endParaRPr lang="en-GB" sz="1700" dirty="0"/>
          </a:p>
          <a:p>
            <a:endParaRPr lang="en-GB" sz="1700" dirty="0"/>
          </a:p>
        </p:txBody>
      </p:sp>
    </p:spTree>
    <p:extLst>
      <p:ext uri="{BB962C8B-B14F-4D97-AF65-F5344CB8AC3E}">
        <p14:creationId xmlns:p14="http://schemas.microsoft.com/office/powerpoint/2010/main" val="285962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138A-6A14-4214-9AB3-4FAEBD9E0420}"/>
              </a:ext>
            </a:extLst>
          </p:cNvPr>
          <p:cNvSpPr>
            <a:spLocks noGrp="1"/>
          </p:cNvSpPr>
          <p:nvPr>
            <p:ph type="title"/>
          </p:nvPr>
        </p:nvSpPr>
        <p:spPr>
          <a:xfrm>
            <a:off x="838200" y="631825"/>
            <a:ext cx="10515600" cy="1325563"/>
          </a:xfrm>
        </p:spPr>
        <p:txBody>
          <a:bodyPr>
            <a:normAutofit/>
          </a:bodyPr>
          <a:lstStyle/>
          <a:p>
            <a:r>
              <a:rPr lang="en-GB" dirty="0"/>
              <a:t>Module outline… what to expect</a:t>
            </a:r>
          </a:p>
        </p:txBody>
      </p:sp>
      <p:sp>
        <p:nvSpPr>
          <p:cNvPr id="3" name="Content Placeholder 2">
            <a:extLst>
              <a:ext uri="{FF2B5EF4-FFF2-40B4-BE49-F238E27FC236}">
                <a16:creationId xmlns:a16="http://schemas.microsoft.com/office/drawing/2014/main" id="{79095340-A839-4625-8EF0-8184FC7A0499}"/>
              </a:ext>
            </a:extLst>
          </p:cNvPr>
          <p:cNvSpPr>
            <a:spLocks noGrp="1"/>
          </p:cNvSpPr>
          <p:nvPr>
            <p:ph idx="1"/>
          </p:nvPr>
        </p:nvSpPr>
        <p:spPr>
          <a:xfrm>
            <a:off x="539087" y="1674689"/>
            <a:ext cx="11331349" cy="4006920"/>
          </a:xfrm>
        </p:spPr>
        <p:txBody>
          <a:bodyPr>
            <a:normAutofit/>
          </a:bodyPr>
          <a:lstStyle/>
          <a:p>
            <a:r>
              <a:rPr lang="en-GB" b="1" dirty="0"/>
              <a:t>Lecture 7 – (9/1/25)</a:t>
            </a:r>
          </a:p>
          <a:p>
            <a:pPr lvl="1"/>
            <a:r>
              <a:rPr lang="en-GB" b="1" dirty="0"/>
              <a:t>Young People’s experiences of ACE’s a Healthy Schools’ response</a:t>
            </a:r>
          </a:p>
          <a:p>
            <a:r>
              <a:rPr lang="en-GB" b="1" dirty="0"/>
              <a:t>Lecture 8 – (14/1/25)</a:t>
            </a:r>
          </a:p>
          <a:p>
            <a:pPr lvl="1"/>
            <a:r>
              <a:rPr lang="en-GB" b="1" dirty="0"/>
              <a:t>Assessment Day</a:t>
            </a:r>
          </a:p>
          <a:p>
            <a:r>
              <a:rPr lang="en-GB" b="1" dirty="0"/>
              <a:t>Lecture 8 – (16/1/25)</a:t>
            </a:r>
          </a:p>
          <a:p>
            <a:pPr lvl="1"/>
            <a:r>
              <a:rPr lang="en-GB" sz="2800" dirty="0"/>
              <a:t>Optional catch-up sessions – feedback and sharing of marks.</a:t>
            </a:r>
          </a:p>
          <a:p>
            <a:pPr lvl="1"/>
            <a:endParaRPr lang="en-GB" sz="2800" dirty="0"/>
          </a:p>
          <a:p>
            <a:pPr lvl="1"/>
            <a:endParaRPr lang="en-GB" sz="2800" dirty="0"/>
          </a:p>
          <a:p>
            <a:pPr marL="457200" lvl="1" indent="0">
              <a:buNone/>
            </a:pPr>
            <a:endParaRPr lang="en-GB" sz="2800" dirty="0"/>
          </a:p>
          <a:p>
            <a:endParaRPr lang="en-GB" sz="2400" dirty="0"/>
          </a:p>
        </p:txBody>
      </p:sp>
    </p:spTree>
    <p:extLst>
      <p:ext uri="{BB962C8B-B14F-4D97-AF65-F5344CB8AC3E}">
        <p14:creationId xmlns:p14="http://schemas.microsoft.com/office/powerpoint/2010/main" val="2884572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a:xfrm>
            <a:off x="838200" y="631825"/>
            <a:ext cx="10515600" cy="1325563"/>
          </a:xfrm>
        </p:spPr>
        <p:txBody>
          <a:bodyPr>
            <a:normAutofit/>
          </a:bodyPr>
          <a:lstStyle/>
          <a:p>
            <a:r>
              <a:rPr lang="en-GB" dirty="0"/>
              <a:t>Group activity 15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a:xfrm>
            <a:off x="838200" y="1957389"/>
            <a:ext cx="10515600" cy="4518474"/>
          </a:xfrm>
        </p:spPr>
        <p:txBody>
          <a:bodyPr>
            <a:norm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1. In groups can you identify contemporary issues that fac</a:t>
            </a:r>
            <a:r>
              <a:rPr lang="en-GB" dirty="0">
                <a:latin typeface="Arial" panose="020B0604020202020204" pitchFamily="34" charset="0"/>
                <a:ea typeface="Times New Roman" panose="02020603050405020304" pitchFamily="18" charset="0"/>
                <a:cs typeface="Arial" panose="020B0604020202020204" pitchFamily="34" charset="0"/>
              </a:rPr>
              <a:t>e young people are facing today?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Can you identify any policies that support these young people?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Do these policies fit with practice?</a:t>
            </a:r>
            <a:endParaRPr lang="en-GB" dirty="0"/>
          </a:p>
        </p:txBody>
      </p:sp>
    </p:spTree>
    <p:extLst>
      <p:ext uri="{BB962C8B-B14F-4D97-AF65-F5344CB8AC3E}">
        <p14:creationId xmlns:p14="http://schemas.microsoft.com/office/powerpoint/2010/main" val="2987736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a:xfrm>
            <a:off x="402771" y="119744"/>
            <a:ext cx="11100253" cy="1344386"/>
          </a:xfrm>
        </p:spPr>
        <p:txBody>
          <a:bodyPr/>
          <a:lstStyle/>
          <a:p>
            <a:r>
              <a:rPr lang="en-GB" dirty="0"/>
              <a:t>Examples of Group feedback question 1</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932214" y="1328057"/>
            <a:ext cx="9186890" cy="625929"/>
          </a:xfrm>
        </p:spPr>
        <p:txBody>
          <a:bodyPr/>
          <a:lstStyle/>
          <a:p>
            <a:r>
              <a:rPr lang="en-GB" dirty="0">
                <a:latin typeface="Arial" panose="020B0604020202020204" pitchFamily="34" charset="0"/>
                <a:ea typeface="Times New Roman" panose="02020603050405020304" pitchFamily="18" charset="0"/>
                <a:cs typeface="Arial" panose="020B0604020202020204" pitchFamily="34" charset="0"/>
              </a:rPr>
              <a:t>C</a:t>
            </a:r>
            <a:r>
              <a:rPr lang="en-GB" dirty="0">
                <a:effectLst/>
                <a:latin typeface="Arial" panose="020B0604020202020204" pitchFamily="34" charset="0"/>
                <a:ea typeface="Times New Roman" panose="02020603050405020304" pitchFamily="18" charset="0"/>
                <a:cs typeface="Arial" panose="020B0604020202020204" pitchFamily="34" charset="0"/>
              </a:rPr>
              <a:t>ontemporary issues that fac</a:t>
            </a:r>
            <a:r>
              <a:rPr lang="en-GB" dirty="0">
                <a:latin typeface="Arial" panose="020B0604020202020204" pitchFamily="34" charset="0"/>
                <a:ea typeface="Times New Roman" panose="02020603050405020304" pitchFamily="18" charset="0"/>
                <a:cs typeface="Arial" panose="020B0604020202020204" pitchFamily="34" charset="0"/>
              </a:rPr>
              <a:t>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a:xfrm>
            <a:off x="1484311" y="2188029"/>
            <a:ext cx="4895056" cy="3603170"/>
          </a:xfrm>
        </p:spPr>
        <p:txBody>
          <a:bodyPr>
            <a:normAutofit fontScale="92500" lnSpcReduction="10000"/>
          </a:bodyPr>
          <a:lstStyle/>
          <a:p>
            <a:r>
              <a:rPr lang="en-GB" dirty="0"/>
              <a:t>CE</a:t>
            </a:r>
          </a:p>
          <a:p>
            <a:r>
              <a:rPr lang="en-GB" dirty="0"/>
              <a:t>Substance use</a:t>
            </a:r>
          </a:p>
          <a:p>
            <a:r>
              <a:rPr lang="en-GB" dirty="0"/>
              <a:t>LGBTQIA</a:t>
            </a:r>
          </a:p>
          <a:p>
            <a:r>
              <a:rPr lang="en-GB" dirty="0"/>
              <a:t>Identity</a:t>
            </a:r>
          </a:p>
          <a:p>
            <a:r>
              <a:rPr lang="en-GB" dirty="0"/>
              <a:t>Ambition</a:t>
            </a:r>
          </a:p>
          <a:p>
            <a:r>
              <a:rPr lang="en-GB" dirty="0"/>
              <a:t>Employment opportunities</a:t>
            </a:r>
          </a:p>
          <a:p>
            <a:r>
              <a:rPr lang="en-GB" dirty="0"/>
              <a:t>Young carers</a:t>
            </a:r>
          </a:p>
          <a:p>
            <a:r>
              <a:rPr lang="en-GB" dirty="0" err="1"/>
              <a:t>Covid</a:t>
            </a:r>
            <a:endParaRPr lang="en-GB" dirty="0"/>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a:xfrm>
            <a:off x="6607967" y="2188029"/>
            <a:ext cx="4895056" cy="3603170"/>
          </a:xfrm>
        </p:spPr>
        <p:txBody>
          <a:bodyPr>
            <a:normAutofit fontScale="92500" lnSpcReduction="10000"/>
          </a:bodyPr>
          <a:lstStyle/>
          <a:p>
            <a:r>
              <a:rPr lang="en-GB" dirty="0"/>
              <a:t>Isolation</a:t>
            </a:r>
          </a:p>
          <a:p>
            <a:r>
              <a:rPr lang="en-GB" dirty="0"/>
              <a:t>Media and perception</a:t>
            </a:r>
          </a:p>
          <a:p>
            <a:r>
              <a:rPr lang="en-GB" dirty="0"/>
              <a:t>Confidence and self esteem</a:t>
            </a:r>
          </a:p>
          <a:p>
            <a:r>
              <a:rPr lang="en-GB" dirty="0"/>
              <a:t>Deprivation </a:t>
            </a:r>
          </a:p>
          <a:p>
            <a:r>
              <a:rPr lang="en-GB" dirty="0"/>
              <a:t>Lack of opportunities</a:t>
            </a:r>
          </a:p>
          <a:p>
            <a:r>
              <a:rPr lang="en-GB" dirty="0"/>
              <a:t>Peer pressure</a:t>
            </a:r>
          </a:p>
          <a:p>
            <a:r>
              <a:rPr lang="en-GB" dirty="0"/>
              <a:t>Social media</a:t>
            </a:r>
          </a:p>
          <a:p>
            <a:r>
              <a:rPr lang="en-GB" dirty="0"/>
              <a:t>LAC</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42842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a:xfrm>
            <a:off x="498143" y="190500"/>
            <a:ext cx="11004881" cy="1268187"/>
          </a:xfrm>
        </p:spPr>
        <p:txBody>
          <a:bodyPr/>
          <a:lstStyle/>
          <a:p>
            <a:r>
              <a:rPr lang="en-GB" dirty="0"/>
              <a:t>Examples of Group feedback question 2</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649186" y="1296537"/>
            <a:ext cx="9469918" cy="913263"/>
          </a:xfrm>
        </p:spPr>
        <p:txBody>
          <a:bodyPr>
            <a:normAutofit/>
          </a:bodyPr>
          <a:lstStyle/>
          <a:p>
            <a:r>
              <a:rPr lang="en-GB" dirty="0">
                <a:latin typeface="Arial" panose="020B0604020202020204" pitchFamily="34" charset="0"/>
                <a:cs typeface="Arial" panose="020B0604020202020204" pitchFamily="34" charset="0"/>
              </a:rPr>
              <a:t>Policies, guidelines and reports that support these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a:xfrm>
            <a:off x="1484311" y="2416629"/>
            <a:ext cx="4895056" cy="3374570"/>
          </a:xfrm>
        </p:spPr>
        <p:txBody>
          <a:bodyPr>
            <a:normAutofit fontScale="85000" lnSpcReduction="20000"/>
          </a:bodyPr>
          <a:lstStyle/>
          <a:p>
            <a:pPr>
              <a:buFont typeface="Arial" panose="020B0604020202020204" pitchFamily="34" charset="0"/>
              <a:buChar char="•"/>
            </a:pPr>
            <a:r>
              <a:rPr lang="en-GB" dirty="0"/>
              <a:t>Children’s and young people’s participation in Wales 2016</a:t>
            </a:r>
          </a:p>
          <a:p>
            <a:pPr>
              <a:buFont typeface="Arial" panose="020B0604020202020204" pitchFamily="34" charset="0"/>
              <a:buChar char="•"/>
            </a:pPr>
            <a:r>
              <a:rPr lang="en-GB" dirty="0"/>
              <a:t>Youth Engagement and Progression framework</a:t>
            </a:r>
          </a:p>
          <a:p>
            <a:pPr>
              <a:buFont typeface="Arial" panose="020B0604020202020204" pitchFamily="34" charset="0"/>
              <a:buChar char="•"/>
            </a:pPr>
            <a:r>
              <a:rPr lang="en-GB" dirty="0"/>
              <a:t>Quality Mark</a:t>
            </a:r>
          </a:p>
          <a:p>
            <a:pPr>
              <a:buFont typeface="Arial" panose="020B0604020202020204" pitchFamily="34" charset="0"/>
              <a:buChar char="•"/>
            </a:pPr>
            <a:r>
              <a:rPr lang="en-GB" dirty="0"/>
              <a:t>Youth work strategy</a:t>
            </a:r>
          </a:p>
          <a:p>
            <a:pPr>
              <a:buFont typeface="Arial" panose="020B0604020202020204" pitchFamily="34" charset="0"/>
              <a:buChar char="•"/>
            </a:pPr>
            <a:r>
              <a:rPr lang="en-GB" dirty="0"/>
              <a:t>Extending entitlement</a:t>
            </a:r>
          </a:p>
          <a:p>
            <a:pPr>
              <a:buFont typeface="Arial" panose="020B0604020202020204" pitchFamily="34" charset="0"/>
              <a:buChar char="•"/>
            </a:pPr>
            <a:r>
              <a:rPr lang="en-GB" dirty="0"/>
              <a:t>Youth work and the welsh language strategy</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a:xfrm>
            <a:off x="6380266" y="2276536"/>
            <a:ext cx="4754880" cy="3374570"/>
          </a:xfrm>
        </p:spPr>
        <p:txBody>
          <a:bodyPr>
            <a:normAutofit fontScale="85000" lnSpcReduction="20000"/>
          </a:bodyPr>
          <a:lstStyle/>
          <a:p>
            <a:r>
              <a:rPr lang="en-GB" dirty="0"/>
              <a:t>Positive for youth</a:t>
            </a:r>
          </a:p>
          <a:p>
            <a:r>
              <a:rPr lang="en-GB" dirty="0"/>
              <a:t>5 ways to wellbeing</a:t>
            </a:r>
          </a:p>
          <a:p>
            <a:r>
              <a:rPr lang="en-GB" dirty="0"/>
              <a:t>Mind over matter (report 2018)</a:t>
            </a:r>
          </a:p>
          <a:p>
            <a:r>
              <a:rPr lang="en-GB" dirty="0"/>
              <a:t>Vulnerable children and young people: coronavirus</a:t>
            </a:r>
          </a:p>
          <a:p>
            <a:r>
              <a:rPr lang="en-GB" dirty="0"/>
              <a:t>Safeguarding children from Child Criminal Exploitation</a:t>
            </a:r>
          </a:p>
          <a:p>
            <a:r>
              <a:rPr lang="en-GB" dirty="0"/>
              <a:t>Safeguarding</a:t>
            </a:r>
          </a:p>
          <a:p>
            <a:r>
              <a:rPr lang="en-GB" dirty="0"/>
              <a:t>UNCRC Rights of the child</a:t>
            </a:r>
          </a:p>
          <a:p>
            <a:endParaRPr lang="en-GB" dirty="0"/>
          </a:p>
        </p:txBody>
      </p:sp>
    </p:spTree>
    <p:extLst>
      <p:ext uri="{BB962C8B-B14F-4D97-AF65-F5344CB8AC3E}">
        <p14:creationId xmlns:p14="http://schemas.microsoft.com/office/powerpoint/2010/main" val="3490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a:xfrm>
            <a:off x="1537097" y="1428750"/>
            <a:ext cx="9117807" cy="2105026"/>
          </a:xfrm>
        </p:spPr>
        <p:txBody>
          <a:bodyPr vert="horz" lIns="91440" tIns="45720" rIns="91440" bIns="45720" rtlCol="0" anchor="b">
            <a:normAutofit/>
          </a:bodyPr>
          <a:lstStyle/>
          <a:p>
            <a:pPr algn="ctr"/>
            <a:r>
              <a:rPr lang="en-US" sz="6000" kern="1200">
                <a:solidFill>
                  <a:schemeClr val="tx1"/>
                </a:solidFill>
                <a:latin typeface="+mj-lt"/>
                <a:ea typeface="+mj-ea"/>
                <a:cs typeface="+mj-cs"/>
              </a:rPr>
              <a:t>Group feedback Question 3</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537097" y="3960557"/>
            <a:ext cx="9117807" cy="1097215"/>
          </a:xfrm>
        </p:spPr>
        <p:txBody>
          <a:bodyPr vert="horz" lIns="91440" tIns="45720" rIns="91440" bIns="45720" rtlCol="0">
            <a:normAutofit/>
          </a:bodyPr>
          <a:lstStyle/>
          <a:p>
            <a:pPr algn="ctr"/>
            <a:r>
              <a:rPr lang="en-US" kern="1200">
                <a:solidFill>
                  <a:schemeClr val="tx1"/>
                </a:solidFill>
                <a:latin typeface="+mn-lt"/>
                <a:ea typeface="+mn-ea"/>
                <a:cs typeface="+mn-cs"/>
              </a:rPr>
              <a:t> Do these policies fit with practice?</a:t>
            </a:r>
          </a:p>
        </p:txBody>
      </p:sp>
    </p:spTree>
    <p:extLst>
      <p:ext uri="{BB962C8B-B14F-4D97-AF65-F5344CB8AC3E}">
        <p14:creationId xmlns:p14="http://schemas.microsoft.com/office/powerpoint/2010/main" val="2192760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1F1D303-A2FF-1BA4-4105-75308F862C1B}"/>
              </a:ext>
            </a:extLst>
          </p:cNvPr>
          <p:cNvPicPr>
            <a:picLocks noChangeAspect="1"/>
          </p:cNvPicPr>
          <p:nvPr/>
        </p:nvPicPr>
        <p:blipFill rotWithShape="1">
          <a:blip r:embed="rId2"/>
          <a:srcRect l="56503" r="3048"/>
          <a:stretch/>
        </p:blipFill>
        <p:spPr>
          <a:xfrm>
            <a:off x="536483" y="100760"/>
            <a:ext cx="4032621" cy="5607882"/>
          </a:xfrm>
          <a:prstGeom prst="rect">
            <a:avLst/>
          </a:prstGeom>
        </p:spPr>
      </p:pic>
      <p:sp>
        <p:nvSpPr>
          <p:cNvPr id="2" name="Title 1">
            <a:extLst>
              <a:ext uri="{FF2B5EF4-FFF2-40B4-BE49-F238E27FC236}">
                <a16:creationId xmlns:a16="http://schemas.microsoft.com/office/drawing/2014/main" id="{A171B6E2-390C-4FE1-995A-4DDB9233F6EF}"/>
              </a:ext>
            </a:extLst>
          </p:cNvPr>
          <p:cNvSpPr>
            <a:spLocks noGrp="1"/>
          </p:cNvSpPr>
          <p:nvPr>
            <p:ph type="title"/>
          </p:nvPr>
        </p:nvSpPr>
        <p:spPr>
          <a:xfrm>
            <a:off x="5450209" y="1056640"/>
            <a:ext cx="5799947" cy="3494398"/>
          </a:xfrm>
        </p:spPr>
        <p:txBody>
          <a:bodyPr vert="horz" lIns="91440" tIns="45720" rIns="91440" bIns="45720" rtlCol="0" anchor="b">
            <a:normAutofit/>
          </a:bodyPr>
          <a:lstStyle/>
          <a:p>
            <a:r>
              <a:rPr lang="en-US" sz="7400" dirty="0"/>
              <a:t>10 </a:t>
            </a:r>
            <a:br>
              <a:rPr lang="en-US" sz="7400" dirty="0"/>
            </a:br>
            <a:r>
              <a:rPr lang="en-US" sz="7400" dirty="0"/>
              <a:t>Minute Comfort Break</a:t>
            </a:r>
          </a:p>
        </p:txBody>
      </p:sp>
      <p:sp>
        <p:nvSpPr>
          <p:cNvPr id="7" name="Text Placeholder 6">
            <a:extLst>
              <a:ext uri="{FF2B5EF4-FFF2-40B4-BE49-F238E27FC236}">
                <a16:creationId xmlns:a16="http://schemas.microsoft.com/office/drawing/2014/main" id="{523413E7-383F-E334-04BB-1FF72C9ED44F}"/>
              </a:ext>
            </a:extLst>
          </p:cNvPr>
          <p:cNvSpPr>
            <a:spLocks noGrp="1"/>
          </p:cNvSpPr>
          <p:nvPr>
            <p:ph type="body" idx="1"/>
          </p:nvPr>
        </p:nvSpPr>
        <p:spPr>
          <a:xfrm>
            <a:off x="5450210" y="4582814"/>
            <a:ext cx="4041454" cy="1312657"/>
          </a:xfrm>
        </p:spPr>
        <p:txBody>
          <a:bodyPr vert="horz" lIns="91440" tIns="45720" rIns="91440" bIns="45720" rtlCol="0" anchor="t">
            <a:normAutofit/>
          </a:bodyPr>
          <a:lstStyle/>
          <a:p>
            <a:endParaRPr lang="en-US">
              <a:solidFill>
                <a:schemeClr val="tx1"/>
              </a:solidFill>
            </a:endParaRPr>
          </a:p>
        </p:txBody>
      </p:sp>
    </p:spTree>
    <p:extLst>
      <p:ext uri="{BB962C8B-B14F-4D97-AF65-F5344CB8AC3E}">
        <p14:creationId xmlns:p14="http://schemas.microsoft.com/office/powerpoint/2010/main" val="3298672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94027"/>
            <a:ext cx="3494362" cy="4782873"/>
          </a:xfrm>
        </p:spPr>
        <p:txBody>
          <a:bodyPr>
            <a:normAutofit/>
          </a:bodyPr>
          <a:lstStyle/>
          <a:p>
            <a:pPr algn="r"/>
            <a:r>
              <a:rPr lang="en-GB"/>
              <a:t>Adolescent Development</a:t>
            </a:r>
            <a:br>
              <a:rPr lang="en-GB"/>
            </a:br>
            <a:r>
              <a:rPr lang="en-GB"/>
              <a:t>A Reminder</a:t>
            </a:r>
          </a:p>
        </p:txBody>
      </p:sp>
      <p:sp>
        <p:nvSpPr>
          <p:cNvPr id="3" name="Content Placeholder 2"/>
          <p:cNvSpPr>
            <a:spLocks noGrp="1"/>
          </p:cNvSpPr>
          <p:nvPr>
            <p:ph idx="1"/>
          </p:nvPr>
        </p:nvSpPr>
        <p:spPr>
          <a:xfrm>
            <a:off x="4976032" y="894027"/>
            <a:ext cx="6377768" cy="4782873"/>
          </a:xfrm>
        </p:spPr>
        <p:txBody>
          <a:bodyPr anchor="ctr">
            <a:normAutofit/>
          </a:bodyPr>
          <a:lstStyle/>
          <a:p>
            <a:endParaRPr lang="en-GB" sz="2400"/>
          </a:p>
          <a:p>
            <a:r>
              <a:rPr lang="en-GB" sz="2400"/>
              <a:t>The period of adolescence is referred to as the transition from childhood to adulthood. During this stage of development a young person will move from dependency to interdependency and move towards autonomy and maturity. </a:t>
            </a:r>
          </a:p>
          <a:p>
            <a:r>
              <a:rPr lang="en-GB" sz="2400"/>
              <a:t>However young people face many challenges during this stage of development and several influencing factors such as puberty, socio-economic background and unemployment will contribute to the young person’s experience of adolescence development. </a:t>
            </a:r>
          </a:p>
        </p:txBody>
      </p:sp>
    </p:spTree>
    <p:extLst>
      <p:ext uri="{BB962C8B-B14F-4D97-AF65-F5344CB8AC3E}">
        <p14:creationId xmlns:p14="http://schemas.microsoft.com/office/powerpoint/2010/main" val="1062593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825"/>
            <a:ext cx="10515600" cy="1325563"/>
          </a:xfrm>
        </p:spPr>
        <p:txBody>
          <a:bodyPr>
            <a:normAutofit/>
          </a:bodyPr>
          <a:lstStyle/>
          <a:p>
            <a:r>
              <a:rPr lang="en-GB"/>
              <a:t>Adolescent Development</a:t>
            </a:r>
          </a:p>
        </p:txBody>
      </p:sp>
      <p:sp>
        <p:nvSpPr>
          <p:cNvPr id="3" name="Content Placeholder 2"/>
          <p:cNvSpPr>
            <a:spLocks noGrp="1"/>
          </p:cNvSpPr>
          <p:nvPr>
            <p:ph idx="1"/>
          </p:nvPr>
        </p:nvSpPr>
        <p:spPr>
          <a:xfrm>
            <a:off x="838200" y="2057400"/>
            <a:ext cx="10515600" cy="3871762"/>
          </a:xfrm>
        </p:spPr>
        <p:txBody>
          <a:bodyPr>
            <a:normAutofit/>
          </a:bodyPr>
          <a:lstStyle/>
          <a:p>
            <a:r>
              <a:rPr lang="en-GB" sz="2400"/>
              <a:t>Many young people navigate their way through adolescence without anxiety and conflict or severe problem behaviours. </a:t>
            </a:r>
          </a:p>
          <a:p>
            <a:r>
              <a:rPr lang="en-GB" sz="2400"/>
              <a:t>However for some young people this transition proves more challenging as they confront the physiological, biological, psychological and social changes inherent of this period (Geldard &amp; Geldard 2004, p. 4). </a:t>
            </a:r>
          </a:p>
          <a:p>
            <a:r>
              <a:rPr lang="en-GB" sz="2400"/>
              <a:t>The changes adolescents experience during this stage are multi-dimensional and involve a gradual transformation of the person as a child into a new person as an adult (Geldard &amp; Geldard 2004, p. 4).  </a:t>
            </a:r>
          </a:p>
          <a:p>
            <a:pPr marL="0" indent="0">
              <a:buNone/>
            </a:pPr>
            <a:endParaRPr lang="en-GB" sz="2400"/>
          </a:p>
        </p:txBody>
      </p:sp>
    </p:spTree>
    <p:extLst>
      <p:ext uri="{BB962C8B-B14F-4D97-AF65-F5344CB8AC3E}">
        <p14:creationId xmlns:p14="http://schemas.microsoft.com/office/powerpoint/2010/main" val="1676587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0142"/>
            <a:ext cx="10515600" cy="1243812"/>
          </a:xfrm>
        </p:spPr>
        <p:txBody>
          <a:bodyPr>
            <a:normAutofit/>
          </a:bodyPr>
          <a:lstStyle/>
          <a:p>
            <a:r>
              <a:rPr lang="en-GB" dirty="0"/>
              <a:t>Adolescent Development</a:t>
            </a:r>
          </a:p>
        </p:txBody>
      </p:sp>
      <p:sp>
        <p:nvSpPr>
          <p:cNvPr id="3" name="Content Placeholder 2"/>
          <p:cNvSpPr>
            <a:spLocks noGrp="1"/>
          </p:cNvSpPr>
          <p:nvPr>
            <p:ph idx="1"/>
          </p:nvPr>
        </p:nvSpPr>
        <p:spPr>
          <a:xfrm>
            <a:off x="838200" y="1544825"/>
            <a:ext cx="10515600" cy="4384337"/>
          </a:xfrm>
        </p:spPr>
        <p:txBody>
          <a:bodyPr>
            <a:normAutofit/>
          </a:bodyPr>
          <a:lstStyle/>
          <a:p>
            <a:r>
              <a:rPr lang="en-GB" sz="2200" dirty="0"/>
              <a:t>According to Lerner (2002, p. 180) the transitions that young people undergo during adolescence are linked to changes that occur in the adolescent’s environment, particularly the family, the peer group, the community and the school. </a:t>
            </a:r>
          </a:p>
          <a:p>
            <a:r>
              <a:rPr lang="en-GB" sz="2200" dirty="0"/>
              <a:t>These structures within society and the impact on young people, and their community and the role of youth work is fundamental to adolescent development.</a:t>
            </a:r>
          </a:p>
          <a:p>
            <a:r>
              <a:rPr lang="en-GB" sz="2200" dirty="0"/>
              <a:t>This transitional stage has often been referred to as a time of stress and tension and is thought of as a difficult time. </a:t>
            </a:r>
          </a:p>
          <a:p>
            <a:r>
              <a:rPr lang="en-GB" sz="2200"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1913492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5C345B3-231B-4388-8FFD-18B1E207B07E}"/>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1370"/>
            <a:ext cx="12191980" cy="6857990"/>
          </a:xfrm>
          <a:prstGeom prst="rect">
            <a:avLst/>
          </a:prstGeom>
        </p:spPr>
      </p:pic>
      <p:sp>
        <p:nvSpPr>
          <p:cNvPr id="2" name="Title 1"/>
          <p:cNvSpPr>
            <a:spLocks noGrp="1"/>
          </p:cNvSpPr>
          <p:nvPr>
            <p:ph type="title"/>
          </p:nvPr>
        </p:nvSpPr>
        <p:spPr/>
        <p:txBody>
          <a:bodyPr>
            <a:normAutofit/>
          </a:bodyPr>
          <a:lstStyle/>
          <a:p>
            <a:r>
              <a:rPr lang="en-GB" dirty="0"/>
              <a:t>What’s it like being a teenager?</a:t>
            </a:r>
          </a:p>
        </p:txBody>
      </p:sp>
      <p:graphicFrame>
        <p:nvGraphicFramePr>
          <p:cNvPr id="5" name="Content Placeholder 2">
            <a:extLst>
              <a:ext uri="{FF2B5EF4-FFF2-40B4-BE49-F238E27FC236}">
                <a16:creationId xmlns:a16="http://schemas.microsoft.com/office/drawing/2014/main" id="{A36AF4F9-51E6-49A4-843F-FBFF6C2B96CC}"/>
              </a:ext>
            </a:extLst>
          </p:cNvPr>
          <p:cNvGraphicFramePr>
            <a:graphicFrameLocks noGrp="1"/>
          </p:cNvGraphicFramePr>
          <p:nvPr>
            <p:ph idx="1"/>
            <p:extLst>
              <p:ext uri="{D42A27DB-BD31-4B8C-83A1-F6EECF244321}">
                <p14:modId xmlns:p14="http://schemas.microsoft.com/office/powerpoint/2010/main" val="639338251"/>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980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436"/>
            <a:ext cx="10515600" cy="1113183"/>
          </a:xfrm>
        </p:spPr>
        <p:txBody>
          <a:bodyPr>
            <a:normAutofit fontScale="90000"/>
          </a:bodyPr>
          <a:lstStyle/>
          <a:p>
            <a:r>
              <a:rPr lang="en-GB" dirty="0"/>
              <a:t>How can Youth Work respond to these challenges?</a:t>
            </a:r>
          </a:p>
        </p:txBody>
      </p:sp>
      <p:sp>
        <p:nvSpPr>
          <p:cNvPr id="3" name="Content Placeholder 2"/>
          <p:cNvSpPr>
            <a:spLocks noGrp="1"/>
          </p:cNvSpPr>
          <p:nvPr>
            <p:ph idx="1"/>
          </p:nvPr>
        </p:nvSpPr>
        <p:spPr>
          <a:xfrm>
            <a:off x="261257" y="1204055"/>
            <a:ext cx="11597545" cy="4356179"/>
          </a:xfrm>
        </p:spPr>
        <p:txBody>
          <a:bodyPr>
            <a:normAutofit lnSpcReduction="10000"/>
          </a:bodyPr>
          <a:lstStyle/>
          <a:p>
            <a:r>
              <a:rPr lang="en-GB" sz="2400" dirty="0"/>
              <a:t>Group Task – 15 minutes</a:t>
            </a:r>
          </a:p>
          <a:p>
            <a:pPr lvl="1"/>
            <a:r>
              <a:rPr lang="en-GB" dirty="0"/>
              <a:t>In small groups discuss some examples of your youth work practice in which you have benefitted by your enhanced knowledge of adolescent psychology. In other words how has psychology supported you whilst working with a young person or a group of young people.</a:t>
            </a:r>
          </a:p>
          <a:p>
            <a:pPr lvl="2"/>
            <a:r>
              <a:rPr lang="en-GB" sz="2400" dirty="0"/>
              <a:t>For example way’s in which psychology has influenced my practice in the past are</a:t>
            </a:r>
          </a:p>
          <a:p>
            <a:pPr lvl="3"/>
            <a:r>
              <a:rPr lang="en-GB" sz="2400" dirty="0"/>
              <a:t>Understanding  cognitive/biological development for example, young people’s ability to make eye-contact, risk taking behaviour, their ability to read facial expressions.</a:t>
            </a:r>
          </a:p>
          <a:p>
            <a:pPr lvl="3"/>
            <a:r>
              <a:rPr lang="en-GB" sz="2400" dirty="0"/>
              <a:t>Financial stress placed on families and finding alternative ways in supporting young people to attend clubs and projects.</a:t>
            </a:r>
          </a:p>
          <a:p>
            <a:pPr lvl="3"/>
            <a:r>
              <a:rPr lang="en-GB" sz="2400" dirty="0"/>
              <a:t>Eating Disorders and puberty</a:t>
            </a:r>
          </a:p>
          <a:p>
            <a:pPr lvl="3"/>
            <a:r>
              <a:rPr lang="en-GB" sz="2400" dirty="0"/>
              <a:t>Remember Bronfenbrenner/Maslow/ Erikson </a:t>
            </a:r>
          </a:p>
          <a:p>
            <a:pPr lvl="2"/>
            <a:endParaRPr lang="en-GB" dirty="0"/>
          </a:p>
          <a:p>
            <a:endParaRPr lang="en-GB" sz="2000" dirty="0"/>
          </a:p>
          <a:p>
            <a:pPr lvl="1"/>
            <a:endParaRPr lang="en-GB" sz="2000" dirty="0"/>
          </a:p>
        </p:txBody>
      </p:sp>
    </p:spTree>
    <p:extLst>
      <p:ext uri="{BB962C8B-B14F-4D97-AF65-F5344CB8AC3E}">
        <p14:creationId xmlns:p14="http://schemas.microsoft.com/office/powerpoint/2010/main" val="3602133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a:t>Feedback</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How can Youth Work respond to these challenges?</a:t>
            </a:r>
          </a:p>
          <a:p>
            <a:pPr lvl="1"/>
            <a:r>
              <a:rPr lang="en-GB" sz="2000"/>
              <a:t>Feedback your examples from practice?</a:t>
            </a:r>
          </a:p>
          <a:p>
            <a:pPr lvl="1"/>
            <a:endParaRPr lang="en-GB" sz="2000"/>
          </a:p>
          <a:p>
            <a:pPr marL="457200" lvl="1" indent="0">
              <a:buNone/>
            </a:pPr>
            <a:endParaRPr lang="en-GB" sz="2000"/>
          </a:p>
        </p:txBody>
      </p:sp>
      <p:pic>
        <p:nvPicPr>
          <p:cNvPr id="16" name="Picture 15" descr="Wood human figure">
            <a:extLst>
              <a:ext uri="{FF2B5EF4-FFF2-40B4-BE49-F238E27FC236}">
                <a16:creationId xmlns:a16="http://schemas.microsoft.com/office/drawing/2014/main" id="{84F9F651-8C15-DBFA-DCBE-8EA1126D0842}"/>
              </a:ext>
            </a:extLst>
          </p:cNvPr>
          <p:cNvPicPr>
            <a:picLocks noChangeAspect="1"/>
          </p:cNvPicPr>
          <p:nvPr/>
        </p:nvPicPr>
        <p:blipFill rotWithShape="1">
          <a:blip r:embed="rId2"/>
          <a:srcRect l="2154" r="52727" b="-1"/>
          <a:stretch/>
        </p:blipFill>
        <p:spPr>
          <a:xfrm>
            <a:off x="527321" y="193103"/>
            <a:ext cx="3476728" cy="5143566"/>
          </a:xfrm>
          <a:prstGeom prst="rect">
            <a:avLst/>
          </a:prstGeom>
          <a:effectLst/>
        </p:spPr>
      </p:pic>
    </p:spTree>
    <p:extLst>
      <p:ext uri="{BB962C8B-B14F-4D97-AF65-F5344CB8AC3E}">
        <p14:creationId xmlns:p14="http://schemas.microsoft.com/office/powerpoint/2010/main" val="2932556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F488-0FAD-4B94-A8F9-C3A5D199CFDB}"/>
              </a:ext>
            </a:extLst>
          </p:cNvPr>
          <p:cNvSpPr>
            <a:spLocks noGrp="1"/>
          </p:cNvSpPr>
          <p:nvPr>
            <p:ph type="title"/>
          </p:nvPr>
        </p:nvSpPr>
        <p:spPr>
          <a:xfrm>
            <a:off x="838200" y="631825"/>
            <a:ext cx="10515600" cy="1325563"/>
          </a:xfrm>
        </p:spPr>
        <p:txBody>
          <a:bodyPr>
            <a:normAutofit/>
          </a:bodyPr>
          <a:lstStyle/>
          <a:p>
            <a:r>
              <a:rPr lang="en-GB"/>
              <a:t>Helpful resources</a:t>
            </a:r>
          </a:p>
        </p:txBody>
      </p:sp>
      <p:sp>
        <p:nvSpPr>
          <p:cNvPr id="3" name="Content Placeholder 2">
            <a:extLst>
              <a:ext uri="{FF2B5EF4-FFF2-40B4-BE49-F238E27FC236}">
                <a16:creationId xmlns:a16="http://schemas.microsoft.com/office/drawing/2014/main" id="{A46EE53C-0DE3-4EAF-BF03-27E9B2213517}"/>
              </a:ext>
            </a:extLst>
          </p:cNvPr>
          <p:cNvSpPr>
            <a:spLocks noGrp="1"/>
          </p:cNvSpPr>
          <p:nvPr>
            <p:ph idx="1"/>
          </p:nvPr>
        </p:nvSpPr>
        <p:spPr>
          <a:xfrm>
            <a:off x="838200" y="2057400"/>
            <a:ext cx="10515600" cy="3871762"/>
          </a:xfrm>
        </p:spPr>
        <p:txBody>
          <a:bodyPr>
            <a:normAutofit/>
          </a:bodyPr>
          <a:lstStyle/>
          <a:p>
            <a:r>
              <a:rPr lang="en-GB" sz="2000">
                <a:hlinkClick r:id="rId2"/>
              </a:rPr>
              <a:t>https://gov.wales/youth-work-and-engagement</a:t>
            </a:r>
            <a:endParaRPr lang="en-GB" sz="2000"/>
          </a:p>
          <a:p>
            <a:r>
              <a:rPr lang="en-GB" sz="2000">
                <a:hlinkClick r:id="rId3"/>
              </a:rPr>
              <a:t>https://www.youthpolicy.org/national/United_Kingdom_2011_Youth_Policy_Framework.pdf</a:t>
            </a:r>
            <a:endParaRPr lang="en-GB" sz="2000"/>
          </a:p>
          <a:p>
            <a:r>
              <a:rPr lang="en-GB" sz="2000">
                <a:hlinkClick r:id="rId4"/>
              </a:rPr>
              <a:t>https://gov.wales/sites/default/files/statistics-and-research/2019-01/well-being-wales-2017-18-what-do-we-know-about-childrens-well-being.pdf</a:t>
            </a:r>
            <a:endParaRPr lang="en-GB" sz="2000"/>
          </a:p>
          <a:p>
            <a:r>
              <a:rPr lang="en-GB" sz="2000">
                <a:hlinkClick r:id="rId5"/>
              </a:rPr>
              <a:t>https://senedd.wales/laid%20documents/cr-ld11522/cr-ld11522-e.pdf</a:t>
            </a:r>
            <a:endParaRPr lang="en-GB" sz="2000"/>
          </a:p>
          <a:p>
            <a:r>
              <a:rPr lang="en-GB" sz="2000">
                <a:hlinkClick r:id="rId6"/>
              </a:rPr>
              <a:t>https://gov.wales/vulnerable-children-and-young-people-coronavirus</a:t>
            </a:r>
            <a:endParaRPr lang="en-GB" sz="2000"/>
          </a:p>
          <a:p>
            <a:r>
              <a:rPr lang="en-GB" sz="2000">
                <a:hlinkClick r:id="rId7"/>
              </a:rPr>
              <a:t>https://www.safeguarding.wales/chi/c6/c6.p1.html</a:t>
            </a:r>
            <a:endParaRPr lang="en-GB" sz="2000"/>
          </a:p>
          <a:p>
            <a:r>
              <a:rPr lang="en-GB" sz="2000">
                <a:hlinkClick r:id="rId8"/>
              </a:rPr>
              <a:t>https://gov.wales/childrens-rights-in-wales</a:t>
            </a:r>
            <a:endParaRPr lang="en-GB" sz="2000"/>
          </a:p>
          <a:p>
            <a:r>
              <a:rPr lang="en-GB" sz="2000">
                <a:hlinkClick r:id="rId9"/>
              </a:rPr>
              <a:t>https://nya.org.uk/</a:t>
            </a:r>
            <a:r>
              <a:rPr lang="en-GB" sz="2000"/>
              <a:t> </a:t>
            </a:r>
          </a:p>
          <a:p>
            <a:endParaRPr lang="en-GB" sz="2000"/>
          </a:p>
        </p:txBody>
      </p:sp>
    </p:spTree>
    <p:extLst>
      <p:ext uri="{BB962C8B-B14F-4D97-AF65-F5344CB8AC3E}">
        <p14:creationId xmlns:p14="http://schemas.microsoft.com/office/powerpoint/2010/main" val="108079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E35A8C-6832-79D9-A9DF-0719C0133824}"/>
              </a:ext>
            </a:extLst>
          </p:cNvPr>
          <p:cNvPicPr>
            <a:picLocks noChangeAspect="1"/>
          </p:cNvPicPr>
          <p:nvPr/>
        </p:nvPicPr>
        <p:blipFill rotWithShape="1">
          <a:blip r:embed="rId2"/>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569A970-DF3E-49CA-B6E5-CB70B7887627}"/>
              </a:ext>
            </a:extLst>
          </p:cNvPr>
          <p:cNvSpPr>
            <a:spLocks noGrp="1"/>
          </p:cNvSpPr>
          <p:nvPr>
            <p:ph type="title"/>
          </p:nvPr>
        </p:nvSpPr>
        <p:spPr>
          <a:xfrm>
            <a:off x="2276475" y="2247900"/>
            <a:ext cx="7581900" cy="2514600"/>
          </a:xfrm>
        </p:spPr>
        <p:txBody>
          <a:bodyPr vert="horz" lIns="91440" tIns="45720" rIns="91440" bIns="45720" rtlCol="0" anchor="ctr">
            <a:normAutofit/>
          </a:bodyPr>
          <a:lstStyle/>
          <a:p>
            <a:pPr algn="ctr"/>
            <a:r>
              <a:rPr lang="en-US" sz="6600">
                <a:solidFill>
                  <a:schemeClr val="tx1">
                    <a:lumMod val="75000"/>
                    <a:lumOff val="25000"/>
                  </a:schemeClr>
                </a:solidFill>
              </a:rPr>
              <a:t>Quick Comfort Break</a:t>
            </a:r>
          </a:p>
        </p:txBody>
      </p:sp>
    </p:spTree>
    <p:extLst>
      <p:ext uri="{BB962C8B-B14F-4D97-AF65-F5344CB8AC3E}">
        <p14:creationId xmlns:p14="http://schemas.microsoft.com/office/powerpoint/2010/main" val="267061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2095E-E6C1-7BD8-9089-5FCB4D6D8C79}"/>
              </a:ext>
            </a:extLst>
          </p:cNvPr>
          <p:cNvSpPr>
            <a:spLocks noGrp="1"/>
          </p:cNvSpPr>
          <p:nvPr>
            <p:ph type="title"/>
          </p:nvPr>
        </p:nvSpPr>
        <p:spPr>
          <a:xfrm>
            <a:off x="838200" y="136309"/>
            <a:ext cx="10515600" cy="931438"/>
          </a:xfrm>
        </p:spPr>
        <p:txBody>
          <a:bodyPr>
            <a:normAutofit/>
          </a:bodyPr>
          <a:lstStyle/>
          <a:p>
            <a:r>
              <a:rPr lang="en-GB" dirty="0"/>
              <a:t>Childhood and Adolescence</a:t>
            </a:r>
          </a:p>
        </p:txBody>
      </p:sp>
      <p:sp>
        <p:nvSpPr>
          <p:cNvPr id="3" name="Content Placeholder 2">
            <a:extLst>
              <a:ext uri="{FF2B5EF4-FFF2-40B4-BE49-F238E27FC236}">
                <a16:creationId xmlns:a16="http://schemas.microsoft.com/office/drawing/2014/main" id="{88B6D237-03D0-7052-EB82-6190F2552085}"/>
              </a:ext>
            </a:extLst>
          </p:cNvPr>
          <p:cNvSpPr>
            <a:spLocks noGrp="1"/>
          </p:cNvSpPr>
          <p:nvPr>
            <p:ph idx="1"/>
          </p:nvPr>
        </p:nvSpPr>
        <p:spPr>
          <a:xfrm>
            <a:off x="838200" y="1243811"/>
            <a:ext cx="10515600" cy="5218403"/>
          </a:xfrm>
        </p:spPr>
        <p:txBody>
          <a:bodyPr>
            <a:normAutofit/>
          </a:bodyPr>
          <a:lstStyle/>
          <a:p>
            <a:r>
              <a:rPr lang="en-GB" sz="3200" dirty="0"/>
              <a:t>Childhood and adolescence are key periods for development, growth and education, and are of critical importance in shaping adulthood. </a:t>
            </a:r>
          </a:p>
          <a:p>
            <a:r>
              <a:rPr lang="en-GB" sz="3200" dirty="0"/>
              <a:t>It is widely recognised that just as supportive, nurturing, safe and happy childhoods are necessary for later health and wellbeing, if individuals live in damaging circumstances, or are exposed to adverse conditions early in life, this can have negative short- and long-term effects, including for health.</a:t>
            </a:r>
          </a:p>
        </p:txBody>
      </p:sp>
    </p:spTree>
    <p:extLst>
      <p:ext uri="{BB962C8B-B14F-4D97-AF65-F5344CB8AC3E}">
        <p14:creationId xmlns:p14="http://schemas.microsoft.com/office/powerpoint/2010/main" val="6138748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D48F2-3FA2-58BE-DA28-B9334695944B}"/>
              </a:ext>
            </a:extLst>
          </p:cNvPr>
          <p:cNvSpPr>
            <a:spLocks noGrp="1"/>
          </p:cNvSpPr>
          <p:nvPr>
            <p:ph type="title"/>
          </p:nvPr>
        </p:nvSpPr>
        <p:spPr>
          <a:xfrm>
            <a:off x="450273" y="465719"/>
            <a:ext cx="3218685" cy="5211181"/>
          </a:xfrm>
        </p:spPr>
        <p:txBody>
          <a:bodyPr>
            <a:normAutofit/>
          </a:bodyPr>
          <a:lstStyle/>
          <a:p>
            <a:pPr algn="r"/>
            <a:r>
              <a:rPr lang="en-GB" dirty="0"/>
              <a:t>ACEs </a:t>
            </a:r>
            <a:br>
              <a:rPr lang="en-GB" dirty="0"/>
            </a:br>
            <a:r>
              <a:rPr lang="en-GB" dirty="0"/>
              <a:t>Adverse childhood experiences </a:t>
            </a:r>
          </a:p>
        </p:txBody>
      </p:sp>
      <p:sp>
        <p:nvSpPr>
          <p:cNvPr id="3" name="Content Placeholder 2">
            <a:extLst>
              <a:ext uri="{FF2B5EF4-FFF2-40B4-BE49-F238E27FC236}">
                <a16:creationId xmlns:a16="http://schemas.microsoft.com/office/drawing/2014/main" id="{F9183C42-2D4B-0D6C-B163-AEC407E39F77}"/>
              </a:ext>
            </a:extLst>
          </p:cNvPr>
          <p:cNvSpPr>
            <a:spLocks noGrp="1"/>
          </p:cNvSpPr>
          <p:nvPr>
            <p:ph idx="1"/>
          </p:nvPr>
        </p:nvSpPr>
        <p:spPr>
          <a:xfrm>
            <a:off x="4976031" y="894027"/>
            <a:ext cx="6537095" cy="4945664"/>
          </a:xfrm>
        </p:spPr>
        <p:txBody>
          <a:bodyPr anchor="ctr">
            <a:noAutofit/>
          </a:bodyPr>
          <a:lstStyle/>
          <a:p>
            <a:r>
              <a:rPr lang="en-GB" sz="2400" dirty="0"/>
              <a:t>Adverse childhood experiences (ACEs) are situations which lead to an elevated risk of children and young people experiencing damaging impacts on health, or other social outcomes, across the life course. </a:t>
            </a:r>
          </a:p>
          <a:p>
            <a:r>
              <a:rPr lang="en-GB" sz="2400" dirty="0"/>
              <a:t>The reminder of this lecture addresses the issue for those under the age of 18 who: are abused or neglected; live in households where domestic violence, drug and alcohol misuse, mental ill health, criminality, or separation are present; or who live in care.</a:t>
            </a:r>
          </a:p>
          <a:p>
            <a:r>
              <a:rPr lang="en-GB" sz="2400" dirty="0"/>
              <a:t>In many cases multiple ACEs are experienced simultaneously.</a:t>
            </a:r>
          </a:p>
        </p:txBody>
      </p:sp>
    </p:spTree>
    <p:extLst>
      <p:ext uri="{BB962C8B-B14F-4D97-AF65-F5344CB8AC3E}">
        <p14:creationId xmlns:p14="http://schemas.microsoft.com/office/powerpoint/2010/main" val="2867228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9E74-6981-58A0-D307-0BFAEE3CF505}"/>
              </a:ext>
            </a:extLst>
          </p:cNvPr>
          <p:cNvSpPr>
            <a:spLocks noGrp="1"/>
          </p:cNvSpPr>
          <p:nvPr>
            <p:ph type="title"/>
          </p:nvPr>
        </p:nvSpPr>
        <p:spPr>
          <a:xfrm>
            <a:off x="838200" y="-73833"/>
            <a:ext cx="10515600" cy="1249490"/>
          </a:xfrm>
        </p:spPr>
        <p:txBody>
          <a:bodyPr>
            <a:normAutofit/>
          </a:bodyPr>
          <a:lstStyle/>
          <a:p>
            <a:r>
              <a:rPr lang="en-GB" dirty="0"/>
              <a:t>ACE’s</a:t>
            </a:r>
          </a:p>
        </p:txBody>
      </p:sp>
      <p:sp>
        <p:nvSpPr>
          <p:cNvPr id="3" name="Content Placeholder 2">
            <a:extLst>
              <a:ext uri="{FF2B5EF4-FFF2-40B4-BE49-F238E27FC236}">
                <a16:creationId xmlns:a16="http://schemas.microsoft.com/office/drawing/2014/main" id="{6002061E-60A5-6360-ACBD-026E29EDD51B}"/>
              </a:ext>
            </a:extLst>
          </p:cNvPr>
          <p:cNvSpPr>
            <a:spLocks noGrp="1"/>
          </p:cNvSpPr>
          <p:nvPr>
            <p:ph idx="1"/>
          </p:nvPr>
        </p:nvSpPr>
        <p:spPr>
          <a:xfrm>
            <a:off x="838200" y="1215414"/>
            <a:ext cx="10515600" cy="4713748"/>
          </a:xfrm>
        </p:spPr>
        <p:txBody>
          <a:bodyPr>
            <a:normAutofit/>
          </a:bodyPr>
          <a:lstStyle/>
          <a:p>
            <a:r>
              <a:rPr lang="en-GB" sz="2400" dirty="0"/>
              <a:t>Approximately half of the population have experienced one or more ACEs, although this varies according to the type of ACE. </a:t>
            </a:r>
          </a:p>
          <a:p>
            <a:r>
              <a:rPr lang="en-GB" sz="2400" dirty="0"/>
              <a:t>For example, in one study, 12% reported witnessing domestic violence before the age of 18, but only 3.9% parental drug misuse.</a:t>
            </a:r>
          </a:p>
          <a:p>
            <a:r>
              <a:rPr lang="en-GB" sz="2400" dirty="0"/>
              <a:t>Experience of adversity tends to cluster (several ACEs co-occurring) – and those who experience four or more adversities are at a significantly increased risk of poor health outcomes across the life course compared to those with no ACEs. </a:t>
            </a:r>
          </a:p>
          <a:p>
            <a:r>
              <a:rPr lang="en-GB" sz="2400" dirty="0"/>
              <a:t>It is also probable that some ACEs are more likely to have negative impacts than others, although due to the fact that they are often experienced (and measured) simultaneously, this is hard to ascertain.</a:t>
            </a:r>
          </a:p>
        </p:txBody>
      </p:sp>
    </p:spTree>
    <p:extLst>
      <p:ext uri="{BB962C8B-B14F-4D97-AF65-F5344CB8AC3E}">
        <p14:creationId xmlns:p14="http://schemas.microsoft.com/office/powerpoint/2010/main" val="2307657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5CA6-6EF7-EF6D-FA6D-BE21E68D47B3}"/>
              </a:ext>
            </a:extLst>
          </p:cNvPr>
          <p:cNvSpPr>
            <a:spLocks noGrp="1"/>
          </p:cNvSpPr>
          <p:nvPr>
            <p:ph type="title"/>
          </p:nvPr>
        </p:nvSpPr>
        <p:spPr>
          <a:xfrm>
            <a:off x="838200" y="159027"/>
            <a:ext cx="10515600" cy="948476"/>
          </a:xfrm>
        </p:spPr>
        <p:txBody>
          <a:bodyPr>
            <a:normAutofit/>
          </a:bodyPr>
          <a:lstStyle/>
          <a:p>
            <a:r>
              <a:rPr lang="en-GB" dirty="0"/>
              <a:t>What does this mean to Young People</a:t>
            </a:r>
          </a:p>
        </p:txBody>
      </p:sp>
      <p:sp>
        <p:nvSpPr>
          <p:cNvPr id="3" name="Content Placeholder 2">
            <a:extLst>
              <a:ext uri="{FF2B5EF4-FFF2-40B4-BE49-F238E27FC236}">
                <a16:creationId xmlns:a16="http://schemas.microsoft.com/office/drawing/2014/main" id="{54606C1A-5284-FAC7-A7C1-0F8DA0F60F7F}"/>
              </a:ext>
            </a:extLst>
          </p:cNvPr>
          <p:cNvSpPr>
            <a:spLocks noGrp="1"/>
          </p:cNvSpPr>
          <p:nvPr>
            <p:ph idx="1"/>
          </p:nvPr>
        </p:nvSpPr>
        <p:spPr>
          <a:xfrm>
            <a:off x="838200" y="1289247"/>
            <a:ext cx="10515600" cy="4639915"/>
          </a:xfrm>
        </p:spPr>
        <p:txBody>
          <a:bodyPr>
            <a:normAutofit/>
          </a:bodyPr>
          <a:lstStyle/>
          <a:p>
            <a:r>
              <a:rPr lang="en-GB" sz="3200" dirty="0"/>
              <a:t>It is not always the case that children will be harmed by exposure to ACEs: for instance, sometimes parental separation can be protective of children’s wellbeing (for example, where domestic violence is present).</a:t>
            </a:r>
          </a:p>
          <a:p>
            <a:r>
              <a:rPr lang="en-GB" sz="3200" dirty="0"/>
              <a:t>However, evidence from England and elsewhere shows that children and young people who are exposed to ACEs are at a greater risk of death or injury before reaching adulthood, and of premature mortality later on in life.</a:t>
            </a:r>
          </a:p>
        </p:txBody>
      </p:sp>
    </p:spTree>
    <p:extLst>
      <p:ext uri="{BB962C8B-B14F-4D97-AF65-F5344CB8AC3E}">
        <p14:creationId xmlns:p14="http://schemas.microsoft.com/office/powerpoint/2010/main" val="110128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4FB09-17A3-FFFA-869A-E235F3987B11}"/>
              </a:ext>
            </a:extLst>
          </p:cNvPr>
          <p:cNvSpPr>
            <a:spLocks noGrp="1"/>
          </p:cNvSpPr>
          <p:nvPr>
            <p:ph type="title"/>
          </p:nvPr>
        </p:nvSpPr>
        <p:spPr>
          <a:xfrm>
            <a:off x="838200" y="119271"/>
            <a:ext cx="10515600" cy="1135899"/>
          </a:xfrm>
        </p:spPr>
        <p:txBody>
          <a:bodyPr>
            <a:normAutofit/>
          </a:bodyPr>
          <a:lstStyle/>
          <a:p>
            <a:r>
              <a:rPr lang="en-GB" dirty="0"/>
              <a:t>What does the research say…</a:t>
            </a:r>
          </a:p>
        </p:txBody>
      </p:sp>
      <p:sp>
        <p:nvSpPr>
          <p:cNvPr id="3" name="Content Placeholder 2">
            <a:extLst>
              <a:ext uri="{FF2B5EF4-FFF2-40B4-BE49-F238E27FC236}">
                <a16:creationId xmlns:a16="http://schemas.microsoft.com/office/drawing/2014/main" id="{C9277600-C589-FA92-BEBD-A86086BCAEFC}"/>
              </a:ext>
            </a:extLst>
          </p:cNvPr>
          <p:cNvSpPr>
            <a:spLocks noGrp="1"/>
          </p:cNvSpPr>
          <p:nvPr>
            <p:ph idx="1"/>
          </p:nvPr>
        </p:nvSpPr>
        <p:spPr>
          <a:xfrm>
            <a:off x="838200" y="1255170"/>
            <a:ext cx="10515600" cy="4673992"/>
          </a:xfrm>
        </p:spPr>
        <p:txBody>
          <a:bodyPr>
            <a:normAutofit/>
          </a:bodyPr>
          <a:lstStyle/>
          <a:p>
            <a:r>
              <a:rPr lang="en-GB" sz="2400" dirty="0"/>
              <a:t>For example, women who were exposed to two or more ACEs before the age of 18 have an 80% higher risk of dying by age of 50 compared with those who were not exposed to any ACEs.</a:t>
            </a:r>
          </a:p>
          <a:p>
            <a:r>
              <a:rPr lang="en-GB" sz="2400" dirty="0"/>
              <a:t>Not only are those who are exposed to ACEs more likely to die at a younger age than those who are not, but they are also more likely to experience a range of illnesses – including cancer, heart disease, lung disease, liver disease, stroke, hypertension, diabetes, asthma and arthritis.</a:t>
            </a:r>
          </a:p>
          <a:p>
            <a:r>
              <a:rPr lang="en-GB" sz="2400" dirty="0"/>
              <a:t>ACEs also increase the risk of mental ill health: the World Health Organisation estimates that 30% of adult mental illness in 21 countries could be attributed to ACEs.</a:t>
            </a:r>
          </a:p>
        </p:txBody>
      </p:sp>
    </p:spTree>
    <p:extLst>
      <p:ext uri="{BB962C8B-B14F-4D97-AF65-F5344CB8AC3E}">
        <p14:creationId xmlns:p14="http://schemas.microsoft.com/office/powerpoint/2010/main" val="2271737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805C5-4579-CBA0-7C6E-97D054F89214}"/>
              </a:ext>
            </a:extLst>
          </p:cNvPr>
          <p:cNvSpPr>
            <a:spLocks noGrp="1"/>
          </p:cNvSpPr>
          <p:nvPr>
            <p:ph idx="1"/>
          </p:nvPr>
        </p:nvSpPr>
        <p:spPr>
          <a:xfrm>
            <a:off x="838200" y="942798"/>
            <a:ext cx="10515600" cy="4986364"/>
          </a:xfrm>
        </p:spPr>
        <p:txBody>
          <a:bodyPr>
            <a:normAutofit/>
          </a:bodyPr>
          <a:lstStyle/>
          <a:p>
            <a:r>
              <a:rPr lang="en-GB" dirty="0"/>
              <a:t>The potential ‘pathways’ by which ACEs could impact on health outcomes include through an increase in health harming behaviours.</a:t>
            </a:r>
          </a:p>
          <a:p>
            <a:r>
              <a:rPr lang="en-GB" dirty="0"/>
              <a:t>For example, those who experienced four or more adverse experiences during childhood have an increased odds ratio for using heroin or crack cocaine; a negative impact on educational, employment and income outcomes; and an impact on genetic, epigenetic and neurobiological functioning, which also impacts on health across the life course.</a:t>
            </a:r>
          </a:p>
        </p:txBody>
      </p:sp>
    </p:spTree>
    <p:extLst>
      <p:ext uri="{BB962C8B-B14F-4D97-AF65-F5344CB8AC3E}">
        <p14:creationId xmlns:p14="http://schemas.microsoft.com/office/powerpoint/2010/main" val="21484168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4ACD3-E564-FE7D-A7F3-BE0973CEF0C7}"/>
              </a:ext>
            </a:extLst>
          </p:cNvPr>
          <p:cNvSpPr>
            <a:spLocks noGrp="1"/>
          </p:cNvSpPr>
          <p:nvPr>
            <p:ph type="title"/>
          </p:nvPr>
        </p:nvSpPr>
        <p:spPr/>
        <p:txBody>
          <a:bodyPr anchor="ctr">
            <a:normAutofit/>
          </a:bodyPr>
          <a:lstStyle/>
          <a:p>
            <a:r>
              <a:rPr lang="en-GB" sz="3700" dirty="0"/>
              <a:t>There are clear inequalities in the prevalence of ACEs, which leads to inequalities in impacts</a:t>
            </a:r>
          </a:p>
        </p:txBody>
      </p:sp>
      <p:graphicFrame>
        <p:nvGraphicFramePr>
          <p:cNvPr id="5" name="Content Placeholder 2">
            <a:extLst>
              <a:ext uri="{FF2B5EF4-FFF2-40B4-BE49-F238E27FC236}">
                <a16:creationId xmlns:a16="http://schemas.microsoft.com/office/drawing/2014/main" id="{E0167930-22EA-8332-7B70-4AD9C147B2D1}"/>
              </a:ext>
            </a:extLst>
          </p:cNvPr>
          <p:cNvGraphicFramePr>
            <a:graphicFrameLocks noGrp="1"/>
          </p:cNvGraphicFramePr>
          <p:nvPr>
            <p:ph idx="1"/>
            <p:extLst>
              <p:ext uri="{D42A27DB-BD31-4B8C-83A1-F6EECF244321}">
                <p14:modId xmlns:p14="http://schemas.microsoft.com/office/powerpoint/2010/main" val="1423884645"/>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82314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46519-54ED-3A1F-B3B2-B6956109E190}"/>
              </a:ext>
            </a:extLst>
          </p:cNvPr>
          <p:cNvSpPr>
            <a:spLocks noGrp="1"/>
          </p:cNvSpPr>
          <p:nvPr>
            <p:ph type="title"/>
          </p:nvPr>
        </p:nvSpPr>
        <p:spPr>
          <a:xfrm>
            <a:off x="838200" y="631825"/>
            <a:ext cx="10515600" cy="1325563"/>
          </a:xfrm>
        </p:spPr>
        <p:txBody>
          <a:bodyPr>
            <a:normAutofit/>
          </a:bodyPr>
          <a:lstStyle/>
          <a:p>
            <a:endParaRPr lang="en-GB"/>
          </a:p>
        </p:txBody>
      </p:sp>
      <p:sp>
        <p:nvSpPr>
          <p:cNvPr id="3" name="Content Placeholder 2">
            <a:extLst>
              <a:ext uri="{FF2B5EF4-FFF2-40B4-BE49-F238E27FC236}">
                <a16:creationId xmlns:a16="http://schemas.microsoft.com/office/drawing/2014/main" id="{112C2DA0-30BF-A7E9-ADD1-677E8AB1B65C}"/>
              </a:ext>
            </a:extLst>
          </p:cNvPr>
          <p:cNvSpPr>
            <a:spLocks noGrp="1"/>
          </p:cNvSpPr>
          <p:nvPr>
            <p:ph idx="1"/>
          </p:nvPr>
        </p:nvSpPr>
        <p:spPr>
          <a:xfrm>
            <a:off x="838200" y="2057400"/>
            <a:ext cx="10515600" cy="3871762"/>
          </a:xfrm>
        </p:spPr>
        <p:txBody>
          <a:bodyPr>
            <a:normAutofit/>
          </a:bodyPr>
          <a:lstStyle/>
          <a:p>
            <a:pPr algn="just"/>
            <a:r>
              <a:rPr lang="en-GB" dirty="0"/>
              <a:t>Due to inequalities in the prevalence of ACEs, and the observed negative health impacts of ACEs, it is likely that ACEs are currently contributing to health inequalities.</a:t>
            </a:r>
          </a:p>
          <a:p>
            <a:pPr algn="just"/>
            <a:r>
              <a:rPr lang="en-GB" dirty="0"/>
              <a:t>There is also evidence that ACEs are ‘transmitted’ across generations – so that the children of parents who experienced ACEs in their own childhood are also more likely to experience ACEs.</a:t>
            </a:r>
          </a:p>
          <a:p>
            <a:pPr algn="just"/>
            <a:r>
              <a:rPr lang="en-GB" dirty="0"/>
              <a:t> This perpetuates inequalities in health across generations.</a:t>
            </a:r>
          </a:p>
        </p:txBody>
      </p:sp>
    </p:spTree>
    <p:extLst>
      <p:ext uri="{BB962C8B-B14F-4D97-AF65-F5344CB8AC3E}">
        <p14:creationId xmlns:p14="http://schemas.microsoft.com/office/powerpoint/2010/main" val="4056695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86C2-464F-444F-B0C2-6D670DBE897C}"/>
              </a:ext>
            </a:extLst>
          </p:cNvPr>
          <p:cNvSpPr>
            <a:spLocks noGrp="1"/>
          </p:cNvSpPr>
          <p:nvPr>
            <p:ph type="title"/>
          </p:nvPr>
        </p:nvSpPr>
        <p:spPr>
          <a:xfrm>
            <a:off x="838200" y="894027"/>
            <a:ext cx="3494362" cy="4782873"/>
          </a:xfrm>
        </p:spPr>
        <p:txBody>
          <a:bodyPr>
            <a:normAutofit/>
          </a:bodyPr>
          <a:lstStyle/>
          <a:p>
            <a:pPr algn="r"/>
            <a:r>
              <a:rPr lang="en-GB" dirty="0"/>
              <a:t>Acting to prevent ACEs could improve health, reduce inequalities and save money</a:t>
            </a:r>
            <a:endParaRPr lang="en-GB"/>
          </a:p>
        </p:txBody>
      </p:sp>
      <p:sp>
        <p:nvSpPr>
          <p:cNvPr id="3" name="Content Placeholder 2">
            <a:extLst>
              <a:ext uri="{FF2B5EF4-FFF2-40B4-BE49-F238E27FC236}">
                <a16:creationId xmlns:a16="http://schemas.microsoft.com/office/drawing/2014/main" id="{F3A092D9-40BB-2776-7EEB-683A32176319}"/>
              </a:ext>
            </a:extLst>
          </p:cNvPr>
          <p:cNvSpPr>
            <a:spLocks noGrp="1"/>
          </p:cNvSpPr>
          <p:nvPr>
            <p:ph idx="1"/>
          </p:nvPr>
        </p:nvSpPr>
        <p:spPr>
          <a:xfrm>
            <a:off x="4976032" y="894027"/>
            <a:ext cx="6377768" cy="4782873"/>
          </a:xfrm>
        </p:spPr>
        <p:txBody>
          <a:bodyPr anchor="ctr">
            <a:normAutofit lnSpcReduction="10000"/>
          </a:bodyPr>
          <a:lstStyle/>
          <a:p>
            <a:pPr algn="just"/>
            <a:r>
              <a:rPr lang="en-GB" sz="2400" dirty="0"/>
              <a:t>Taking action on the causes, prevalence and impacts of ACEs is therefore necessary in order to improve health, reduce inequalities within generations, prevent the transmission of disadvantage and inequality across generations and improve the quality of children, young people and adult’s lives. </a:t>
            </a:r>
          </a:p>
          <a:p>
            <a:pPr algn="just"/>
            <a:r>
              <a:rPr lang="en-GB" sz="2400" dirty="0"/>
              <a:t>One study suggested that 12% of binge drinking, 14% of poor diet, 23% of smoking, 52% of violence perpetration, 59% of heroin and crack cocaine use and 38% of unintended teenage pregnancy prevalence nationally could be attributed to ACE experience below the age of 18. Reducing these rates would improve health and also save money.</a:t>
            </a:r>
          </a:p>
        </p:txBody>
      </p:sp>
    </p:spTree>
    <p:extLst>
      <p:ext uri="{BB962C8B-B14F-4D97-AF65-F5344CB8AC3E}">
        <p14:creationId xmlns:p14="http://schemas.microsoft.com/office/powerpoint/2010/main" val="33604594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2445-66E8-C752-A000-72253C66ED65}"/>
              </a:ext>
            </a:extLst>
          </p:cNvPr>
          <p:cNvSpPr>
            <a:spLocks noGrp="1"/>
          </p:cNvSpPr>
          <p:nvPr>
            <p:ph type="title"/>
          </p:nvPr>
        </p:nvSpPr>
        <p:spPr>
          <a:xfrm>
            <a:off x="838200" y="894027"/>
            <a:ext cx="3494362" cy="4782873"/>
          </a:xfrm>
        </p:spPr>
        <p:txBody>
          <a:bodyPr>
            <a:normAutofit/>
          </a:bodyPr>
          <a:lstStyle/>
          <a:p>
            <a:pPr algn="r"/>
            <a:r>
              <a:rPr lang="en-GB" dirty="0"/>
              <a:t>The Cost to Individual and Society as a Whole</a:t>
            </a:r>
          </a:p>
        </p:txBody>
      </p:sp>
      <p:sp>
        <p:nvSpPr>
          <p:cNvPr id="3" name="Content Placeholder 2">
            <a:extLst>
              <a:ext uri="{FF2B5EF4-FFF2-40B4-BE49-F238E27FC236}">
                <a16:creationId xmlns:a16="http://schemas.microsoft.com/office/drawing/2014/main" id="{72B132AC-481E-F8FA-83A4-D2D1E86ACF17}"/>
              </a:ext>
            </a:extLst>
          </p:cNvPr>
          <p:cNvSpPr>
            <a:spLocks noGrp="1"/>
          </p:cNvSpPr>
          <p:nvPr>
            <p:ph idx="1"/>
          </p:nvPr>
        </p:nvSpPr>
        <p:spPr>
          <a:xfrm>
            <a:off x="4976032" y="894027"/>
            <a:ext cx="6377768" cy="4782873"/>
          </a:xfrm>
        </p:spPr>
        <p:txBody>
          <a:bodyPr anchor="ctr">
            <a:normAutofit fontScale="92500" lnSpcReduction="10000"/>
          </a:bodyPr>
          <a:lstStyle/>
          <a:p>
            <a:pPr algn="just"/>
            <a:r>
              <a:rPr lang="en-GB" dirty="0"/>
              <a:t>The cost of child maltreatment alone has been estimated to total £735m a year and reducing the health impacts of ACE’s could decrease pressure on the NHS and other local support services.</a:t>
            </a:r>
          </a:p>
          <a:p>
            <a:pPr algn="just"/>
            <a:r>
              <a:rPr lang="en-GB" dirty="0"/>
              <a:t>In 2009 the costs of domestic violence in the UK were estimated at £1.9bn in terms of lost economic output, £10bn in human and emotional costs and approximately £3.1bn to government funded services. The cost of children in care is £2.9bn, of which an estimated half is spent on children who have experienced abuse.</a:t>
            </a:r>
          </a:p>
        </p:txBody>
      </p:sp>
    </p:spTree>
    <p:extLst>
      <p:ext uri="{BB962C8B-B14F-4D97-AF65-F5344CB8AC3E}">
        <p14:creationId xmlns:p14="http://schemas.microsoft.com/office/powerpoint/2010/main" val="798660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028EC-6439-BFD0-C7CA-0EA28B39341B}"/>
              </a:ext>
            </a:extLst>
          </p:cNvPr>
          <p:cNvSpPr>
            <a:spLocks noGrp="1"/>
          </p:cNvSpPr>
          <p:nvPr>
            <p:ph type="title"/>
          </p:nvPr>
        </p:nvSpPr>
        <p:spPr/>
        <p:txBody>
          <a:bodyPr anchor="ctr">
            <a:normAutofit/>
          </a:bodyPr>
          <a:lstStyle/>
          <a:p>
            <a:r>
              <a:rPr lang="en-GB"/>
              <a:t>There are risk factors which increase the chances of being exposed to ACEs</a:t>
            </a:r>
          </a:p>
        </p:txBody>
      </p:sp>
      <p:sp>
        <p:nvSpPr>
          <p:cNvPr id="3" name="Content Placeholder 2">
            <a:extLst>
              <a:ext uri="{FF2B5EF4-FFF2-40B4-BE49-F238E27FC236}">
                <a16:creationId xmlns:a16="http://schemas.microsoft.com/office/drawing/2014/main" id="{EB06BA90-6FBF-14BE-3389-DE8A88693ADC}"/>
              </a:ext>
            </a:extLst>
          </p:cNvPr>
          <p:cNvSpPr>
            <a:spLocks noGrp="1"/>
          </p:cNvSpPr>
          <p:nvPr>
            <p:ph sz="half" idx="1"/>
          </p:nvPr>
        </p:nvSpPr>
        <p:spPr/>
        <p:txBody>
          <a:bodyPr>
            <a:normAutofit/>
          </a:bodyPr>
          <a:lstStyle/>
          <a:p>
            <a:r>
              <a:rPr lang="en-GB"/>
              <a:t>In pairs discuss the risk factors which increase the chances of being exposed to ACEs.</a:t>
            </a:r>
          </a:p>
          <a:p>
            <a:r>
              <a:rPr lang="en-GB"/>
              <a:t>Do you know how many categories of ACEs there are and what are these? </a:t>
            </a:r>
          </a:p>
        </p:txBody>
      </p:sp>
      <p:pic>
        <p:nvPicPr>
          <p:cNvPr id="5" name="Picture 4" descr="Dice and pins on a board game">
            <a:extLst>
              <a:ext uri="{FF2B5EF4-FFF2-40B4-BE49-F238E27FC236}">
                <a16:creationId xmlns:a16="http://schemas.microsoft.com/office/drawing/2014/main" id="{35015EF2-82A8-40CB-6C93-A31E2C840F69}"/>
              </a:ext>
            </a:extLst>
          </p:cNvPr>
          <p:cNvPicPr>
            <a:picLocks noChangeAspect="1"/>
          </p:cNvPicPr>
          <p:nvPr/>
        </p:nvPicPr>
        <p:blipFill rotWithShape="1">
          <a:blip r:embed="rId2"/>
          <a:srcRect r="20809" b="-3"/>
          <a:stretch/>
        </p:blipFill>
        <p:spPr>
          <a:xfrm>
            <a:off x="6560127" y="1690689"/>
            <a:ext cx="4412673" cy="3705618"/>
          </a:xfrm>
          <a:prstGeom prst="rect">
            <a:avLst/>
          </a:prstGeom>
          <a:noFill/>
          <a:effectLst/>
        </p:spPr>
      </p:pic>
    </p:spTree>
    <p:extLst>
      <p:ext uri="{BB962C8B-B14F-4D97-AF65-F5344CB8AC3E}">
        <p14:creationId xmlns:p14="http://schemas.microsoft.com/office/powerpoint/2010/main" val="552833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7733-3F10-82A3-AAB5-B0F661D9F199}"/>
              </a:ext>
            </a:extLst>
          </p:cNvPr>
          <p:cNvSpPr>
            <a:spLocks noGrp="1"/>
          </p:cNvSpPr>
          <p:nvPr>
            <p:ph type="title"/>
          </p:nvPr>
        </p:nvSpPr>
        <p:spPr>
          <a:xfrm>
            <a:off x="838200" y="894027"/>
            <a:ext cx="3494362" cy="4782873"/>
          </a:xfrm>
        </p:spPr>
        <p:txBody>
          <a:bodyPr>
            <a:normAutofit/>
          </a:bodyPr>
          <a:lstStyle/>
          <a:p>
            <a:pPr algn="r"/>
            <a:r>
              <a:rPr lang="en-GB" dirty="0"/>
              <a:t>There are risk factors which increase the chances of being exposed to ACEs</a:t>
            </a:r>
          </a:p>
        </p:txBody>
      </p:sp>
      <p:sp>
        <p:nvSpPr>
          <p:cNvPr id="3" name="Content Placeholder 2">
            <a:extLst>
              <a:ext uri="{FF2B5EF4-FFF2-40B4-BE49-F238E27FC236}">
                <a16:creationId xmlns:a16="http://schemas.microsoft.com/office/drawing/2014/main" id="{A7095423-72F5-72B9-0668-F7044E3643B8}"/>
              </a:ext>
            </a:extLst>
          </p:cNvPr>
          <p:cNvSpPr>
            <a:spLocks noGrp="1"/>
          </p:cNvSpPr>
          <p:nvPr>
            <p:ph idx="1"/>
          </p:nvPr>
        </p:nvSpPr>
        <p:spPr>
          <a:xfrm>
            <a:off x="4976032" y="894027"/>
            <a:ext cx="6377768" cy="4782873"/>
          </a:xfrm>
        </p:spPr>
        <p:txBody>
          <a:bodyPr anchor="ctr">
            <a:normAutofit/>
          </a:bodyPr>
          <a:lstStyle/>
          <a:p>
            <a:r>
              <a:rPr lang="en-GB" sz="2400"/>
              <a:t>In order to take effective action to reduce ACE prevalence, it is necessary to understand the risk factors for adverse experiences.</a:t>
            </a:r>
          </a:p>
          <a:p>
            <a:r>
              <a:rPr lang="en-GB" sz="2400"/>
              <a:t>While anyone can be exposed to ACEs, there is an increased risk associated with the following circumstances.</a:t>
            </a:r>
          </a:p>
        </p:txBody>
      </p:sp>
    </p:spTree>
    <p:extLst>
      <p:ext uri="{BB962C8B-B14F-4D97-AF65-F5344CB8AC3E}">
        <p14:creationId xmlns:p14="http://schemas.microsoft.com/office/powerpoint/2010/main" val="31093781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97F6E-C9FE-B412-0AF6-F443523BFE6F}"/>
              </a:ext>
            </a:extLst>
          </p:cNvPr>
          <p:cNvSpPr>
            <a:spLocks noGrp="1"/>
          </p:cNvSpPr>
          <p:nvPr>
            <p:ph type="title"/>
          </p:nvPr>
        </p:nvSpPr>
        <p:spPr/>
        <p:txBody>
          <a:bodyPr>
            <a:normAutofit/>
          </a:bodyPr>
          <a:lstStyle/>
          <a:p>
            <a:r>
              <a:rPr lang="en-GB" sz="5400"/>
              <a:t>The Context in Which the Family live</a:t>
            </a:r>
          </a:p>
        </p:txBody>
      </p:sp>
      <p:graphicFrame>
        <p:nvGraphicFramePr>
          <p:cNvPr id="5" name="Content Placeholder 2">
            <a:extLst>
              <a:ext uri="{FF2B5EF4-FFF2-40B4-BE49-F238E27FC236}">
                <a16:creationId xmlns:a16="http://schemas.microsoft.com/office/drawing/2014/main" id="{77DF9AAA-43F5-C181-E407-85BD7FE23F3E}"/>
              </a:ext>
            </a:extLst>
          </p:cNvPr>
          <p:cNvGraphicFramePr>
            <a:graphicFrameLocks noGrp="1"/>
          </p:cNvGraphicFramePr>
          <p:nvPr>
            <p:ph idx="1"/>
            <p:extLst>
              <p:ext uri="{D42A27DB-BD31-4B8C-83A1-F6EECF244321}">
                <p14:modId xmlns:p14="http://schemas.microsoft.com/office/powerpoint/2010/main" val="3056564432"/>
              </p:ext>
            </p:extLst>
          </p:nvPr>
        </p:nvGraphicFramePr>
        <p:xfrm>
          <a:off x="849559" y="1482437"/>
          <a:ext cx="10515600"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0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100BA-0E85-EE73-F8AB-D7523E325F31}"/>
              </a:ext>
            </a:extLst>
          </p:cNvPr>
          <p:cNvSpPr>
            <a:spLocks noGrp="1"/>
          </p:cNvSpPr>
          <p:nvPr>
            <p:ph type="title"/>
          </p:nvPr>
        </p:nvSpPr>
        <p:spPr>
          <a:xfrm>
            <a:off x="838200" y="894027"/>
            <a:ext cx="3494362" cy="4782873"/>
          </a:xfrm>
        </p:spPr>
        <p:txBody>
          <a:bodyPr>
            <a:normAutofit/>
          </a:bodyPr>
          <a:lstStyle/>
          <a:p>
            <a:pPr algn="r"/>
            <a:r>
              <a:rPr lang="en-GB" dirty="0"/>
              <a:t>Parental and Family Factors</a:t>
            </a:r>
          </a:p>
        </p:txBody>
      </p:sp>
      <p:sp>
        <p:nvSpPr>
          <p:cNvPr id="3" name="Content Placeholder 2">
            <a:extLst>
              <a:ext uri="{FF2B5EF4-FFF2-40B4-BE49-F238E27FC236}">
                <a16:creationId xmlns:a16="http://schemas.microsoft.com/office/drawing/2014/main" id="{C629349C-1467-257A-0CD1-30BF7C234EF1}"/>
              </a:ext>
            </a:extLst>
          </p:cNvPr>
          <p:cNvSpPr>
            <a:spLocks noGrp="1"/>
          </p:cNvSpPr>
          <p:nvPr>
            <p:ph idx="1"/>
          </p:nvPr>
        </p:nvSpPr>
        <p:spPr>
          <a:xfrm>
            <a:off x="4976032" y="894027"/>
            <a:ext cx="6377768" cy="4782873"/>
          </a:xfrm>
        </p:spPr>
        <p:txBody>
          <a:bodyPr anchor="ctr">
            <a:normAutofit fontScale="92500" lnSpcReduction="10000"/>
          </a:bodyPr>
          <a:lstStyle/>
          <a:p>
            <a:pPr marL="0" indent="0" algn="just">
              <a:buNone/>
            </a:pPr>
            <a:r>
              <a:rPr lang="en-GB" dirty="0"/>
              <a:t>Parental and family factors </a:t>
            </a:r>
          </a:p>
          <a:p>
            <a:pPr algn="just"/>
            <a:r>
              <a:rPr lang="en-GB" dirty="0"/>
              <a:t>Poor parenting, low parental age and family structure have all been shown to correlate with ACE prevalence.</a:t>
            </a:r>
          </a:p>
          <a:p>
            <a:pPr marL="0" indent="0" algn="just">
              <a:buNone/>
            </a:pPr>
            <a:r>
              <a:rPr lang="en-GB" dirty="0"/>
              <a:t>Household adversity</a:t>
            </a:r>
          </a:p>
          <a:p>
            <a:pPr algn="just"/>
            <a:r>
              <a:rPr lang="en-GB" dirty="0"/>
              <a:t>The presence of adversity in the home is an ACE in itself – and can have direct impacts on children’s health and wellbeing.</a:t>
            </a:r>
          </a:p>
          <a:p>
            <a:pPr algn="just"/>
            <a:r>
              <a:rPr lang="en-GB" dirty="0"/>
              <a:t>However it also increases the risk of other ACEs. For example, parental abuse of drugs or alcohol has been detected in over half of parents who neglect their children.</a:t>
            </a:r>
          </a:p>
        </p:txBody>
      </p:sp>
    </p:spTree>
    <p:extLst>
      <p:ext uri="{BB962C8B-B14F-4D97-AF65-F5344CB8AC3E}">
        <p14:creationId xmlns:p14="http://schemas.microsoft.com/office/powerpoint/2010/main" val="175625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9B60B-665C-F7D6-161F-2428B1089F6C}"/>
              </a:ext>
            </a:extLst>
          </p:cNvPr>
          <p:cNvSpPr>
            <a:spLocks noGrp="1"/>
          </p:cNvSpPr>
          <p:nvPr>
            <p:ph type="title"/>
          </p:nvPr>
        </p:nvSpPr>
        <p:spPr/>
        <p:txBody>
          <a:bodyPr/>
          <a:lstStyle/>
          <a:p>
            <a:r>
              <a:rPr lang="en-GB" dirty="0"/>
              <a:t>Consider</a:t>
            </a:r>
            <a:br>
              <a:rPr lang="en-GB" dirty="0"/>
            </a:br>
            <a:r>
              <a:rPr lang="en-GB" dirty="0"/>
              <a:t>What could the other risk factors be?</a:t>
            </a:r>
          </a:p>
        </p:txBody>
      </p:sp>
      <p:graphicFrame>
        <p:nvGraphicFramePr>
          <p:cNvPr id="5" name="Content Placeholder 2">
            <a:extLst>
              <a:ext uri="{FF2B5EF4-FFF2-40B4-BE49-F238E27FC236}">
                <a16:creationId xmlns:a16="http://schemas.microsoft.com/office/drawing/2014/main" id="{71E5CD47-CEF3-088F-FC7E-C8F8210EAFDD}"/>
              </a:ext>
            </a:extLst>
          </p:cNvPr>
          <p:cNvGraphicFramePr>
            <a:graphicFrameLocks noGrp="1"/>
          </p:cNvGraphicFramePr>
          <p:nvPr>
            <p:ph idx="1"/>
            <p:extLst>
              <p:ext uri="{D42A27DB-BD31-4B8C-83A1-F6EECF244321}">
                <p14:modId xmlns:p14="http://schemas.microsoft.com/office/powerpoint/2010/main" val="2910556762"/>
              </p:ext>
            </p:extLst>
          </p:nvPr>
        </p:nvGraphicFramePr>
        <p:xfrm>
          <a:off x="838200" y="1825624"/>
          <a:ext cx="11065426" cy="3581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32779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B034F-9B09-8204-CB0D-4862DE203EC4}"/>
              </a:ext>
            </a:extLst>
          </p:cNvPr>
          <p:cNvSpPr>
            <a:spLocks noGrp="1"/>
          </p:cNvSpPr>
          <p:nvPr>
            <p:ph type="title"/>
          </p:nvPr>
        </p:nvSpPr>
        <p:spPr>
          <a:xfrm>
            <a:off x="838200" y="894027"/>
            <a:ext cx="2376399" cy="4782873"/>
          </a:xfrm>
        </p:spPr>
        <p:txBody>
          <a:bodyPr>
            <a:normAutofit/>
          </a:bodyPr>
          <a:lstStyle/>
          <a:p>
            <a:pPr algn="r"/>
            <a:r>
              <a:rPr lang="en-GB" dirty="0"/>
              <a:t>Directed Study</a:t>
            </a:r>
          </a:p>
        </p:txBody>
      </p:sp>
      <p:sp>
        <p:nvSpPr>
          <p:cNvPr id="3" name="Content Placeholder 2">
            <a:extLst>
              <a:ext uri="{FF2B5EF4-FFF2-40B4-BE49-F238E27FC236}">
                <a16:creationId xmlns:a16="http://schemas.microsoft.com/office/drawing/2014/main" id="{3EFE076B-FC3E-A4A4-1016-2D3B877534C1}"/>
              </a:ext>
            </a:extLst>
          </p:cNvPr>
          <p:cNvSpPr>
            <a:spLocks noGrp="1"/>
          </p:cNvSpPr>
          <p:nvPr>
            <p:ph idx="1"/>
          </p:nvPr>
        </p:nvSpPr>
        <p:spPr>
          <a:xfrm>
            <a:off x="4807528" y="153347"/>
            <a:ext cx="6546272" cy="5060437"/>
          </a:xfrm>
        </p:spPr>
        <p:txBody>
          <a:bodyPr anchor="ctr">
            <a:normAutofit fontScale="92500" lnSpcReduction="20000"/>
          </a:bodyPr>
          <a:lstStyle/>
          <a:p>
            <a:pPr algn="just"/>
            <a:r>
              <a:rPr lang="en-GB" dirty="0"/>
              <a:t>After lunch you will be required to work in small groups to identify</a:t>
            </a:r>
            <a:r>
              <a:rPr lang="en-GB" dirty="0">
                <a:effectLst/>
                <a:latin typeface="Calibri" panose="020F0502020204030204" pitchFamily="34" charset="0"/>
                <a:ea typeface="Calibri" panose="020F0502020204030204" pitchFamily="34" charset="0"/>
                <a:cs typeface="Calibri" panose="020F0502020204030204" pitchFamily="34" charset="0"/>
              </a:rPr>
              <a:t> a group of young people who may be more at risk of experiencing ACEs. </a:t>
            </a:r>
          </a:p>
          <a:p>
            <a:pPr algn="just"/>
            <a:r>
              <a:rPr lang="en-GB" dirty="0">
                <a:latin typeface="Calibri" panose="020F0502020204030204" pitchFamily="34" charset="0"/>
                <a:ea typeface="Calibri" panose="020F0502020204030204" pitchFamily="34" charset="0"/>
                <a:cs typeface="Calibri" panose="020F0502020204030204" pitchFamily="34" charset="0"/>
              </a:rPr>
              <a:t>You need to research and </a:t>
            </a:r>
            <a:r>
              <a:rPr lang="en-GB" dirty="0">
                <a:effectLst/>
                <a:latin typeface="Calibri" panose="020F0502020204030204" pitchFamily="34" charset="0"/>
                <a:ea typeface="Calibri" panose="020F0502020204030204" pitchFamily="34" charset="0"/>
                <a:cs typeface="Calibri" panose="020F0502020204030204" pitchFamily="34" charset="0"/>
              </a:rPr>
              <a:t>explore their experiences of adolescence and ACEs and to critically discuss why this group of young people are more at risk of ACEs. </a:t>
            </a:r>
          </a:p>
          <a:p>
            <a:pPr algn="just"/>
            <a:r>
              <a:rPr lang="en-GB" dirty="0">
                <a:effectLst/>
                <a:latin typeface="Calibri" panose="020F0502020204030204" pitchFamily="34" charset="0"/>
                <a:ea typeface="Calibri" panose="020F0502020204030204" pitchFamily="34" charset="0"/>
                <a:cs typeface="Calibri" panose="020F0502020204030204" pitchFamily="34" charset="0"/>
              </a:rPr>
              <a:t>Consider the cause and affect.</a:t>
            </a:r>
          </a:p>
          <a:p>
            <a:pPr algn="just"/>
            <a:r>
              <a:rPr lang="en-GB" dirty="0">
                <a:effectLst/>
                <a:latin typeface="Calibri" panose="020F0502020204030204" pitchFamily="34" charset="0"/>
                <a:ea typeface="Calibri" panose="020F0502020204030204" pitchFamily="34" charset="0"/>
                <a:cs typeface="Calibri" panose="020F0502020204030204" pitchFamily="34" charset="0"/>
              </a:rPr>
              <a:t>Propose interventions which have proven to enhance health and well-being and mitigate adversity. What is in your local area?  </a:t>
            </a:r>
          </a:p>
          <a:p>
            <a:pPr algn="just"/>
            <a:r>
              <a:rPr lang="en-GB" dirty="0">
                <a:latin typeface="Calibri" panose="020F0502020204030204" pitchFamily="34" charset="0"/>
                <a:cs typeface="Calibri" panose="020F0502020204030204" pitchFamily="34" charset="0"/>
              </a:rPr>
              <a:t>You will be asked to share your findings next week, please source your own information (alongside the reading placed on Moodle for you). </a:t>
            </a:r>
            <a:endParaRPr lang="en-GB" dirty="0"/>
          </a:p>
        </p:txBody>
      </p:sp>
    </p:spTree>
    <p:extLst>
      <p:ext uri="{BB962C8B-B14F-4D97-AF65-F5344CB8AC3E}">
        <p14:creationId xmlns:p14="http://schemas.microsoft.com/office/powerpoint/2010/main" val="7097558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D7C97-B726-89EE-2D61-7D220EE95445}"/>
              </a:ext>
            </a:extLst>
          </p:cNvPr>
          <p:cNvSpPr>
            <a:spLocks noGrp="1"/>
          </p:cNvSpPr>
          <p:nvPr>
            <p:ph type="title"/>
          </p:nvPr>
        </p:nvSpPr>
        <p:spPr>
          <a:xfrm>
            <a:off x="838200" y="96553"/>
            <a:ext cx="10515600" cy="1113182"/>
          </a:xfrm>
        </p:spPr>
        <p:txBody>
          <a:bodyPr>
            <a:normAutofit/>
          </a:bodyPr>
          <a:lstStyle/>
          <a:p>
            <a:r>
              <a:rPr lang="en-GB" dirty="0"/>
              <a:t>Directed Study</a:t>
            </a:r>
          </a:p>
        </p:txBody>
      </p:sp>
      <p:sp>
        <p:nvSpPr>
          <p:cNvPr id="3" name="Content Placeholder 2">
            <a:extLst>
              <a:ext uri="{FF2B5EF4-FFF2-40B4-BE49-F238E27FC236}">
                <a16:creationId xmlns:a16="http://schemas.microsoft.com/office/drawing/2014/main" id="{E207270C-0FF8-A049-5C67-BA735C34C6B7}"/>
              </a:ext>
            </a:extLst>
          </p:cNvPr>
          <p:cNvSpPr>
            <a:spLocks noGrp="1"/>
          </p:cNvSpPr>
          <p:nvPr>
            <p:ph idx="1"/>
          </p:nvPr>
        </p:nvSpPr>
        <p:spPr>
          <a:xfrm>
            <a:off x="838200" y="1283569"/>
            <a:ext cx="10515600" cy="3947253"/>
          </a:xfrm>
        </p:spPr>
        <p:txBody>
          <a:bodyPr>
            <a:normAutofit fontScale="85000" lnSpcReduction="20000"/>
          </a:bodyPr>
          <a:lstStyle/>
          <a:p>
            <a:pPr algn="just"/>
            <a:r>
              <a:rPr lang="en-GB" sz="3000" dirty="0"/>
              <a:t>A suggested plan of action…..…</a:t>
            </a:r>
          </a:p>
          <a:p>
            <a:pPr marL="0" indent="0" algn="just">
              <a:buNone/>
            </a:pPr>
            <a:endParaRPr lang="en-GB" sz="3000" dirty="0"/>
          </a:p>
          <a:p>
            <a:pPr lvl="1" algn="just"/>
            <a:r>
              <a:rPr lang="en-GB" sz="3000" dirty="0"/>
              <a:t>A discussion on what ACE’s are and a background argument to set the scene.</a:t>
            </a:r>
          </a:p>
          <a:p>
            <a:pPr lvl="1" algn="just"/>
            <a:r>
              <a:rPr lang="en-GB" sz="3000" dirty="0"/>
              <a:t>A discussion on the specific group of young people you have chosen to explore further.</a:t>
            </a:r>
          </a:p>
          <a:p>
            <a:pPr lvl="1" algn="just"/>
            <a:r>
              <a:rPr lang="en-GB" sz="3000" dirty="0"/>
              <a:t>The risk factors associated to this specific interest group and a critical exploration of why this group may be more at risk of ACE’s.</a:t>
            </a:r>
          </a:p>
          <a:p>
            <a:pPr lvl="1" algn="just"/>
            <a:r>
              <a:rPr lang="en-GB" sz="3000" dirty="0"/>
              <a:t>What are the lessons for Youth Work practice – what interventions could be introduced. Are there examples of good practice here in the UK or wider?</a:t>
            </a:r>
          </a:p>
          <a:p>
            <a:pPr lvl="1" algn="just"/>
            <a:r>
              <a:rPr lang="en-GB" sz="3000" dirty="0"/>
              <a:t>How can Youth Work respond and what polices support this?</a:t>
            </a:r>
          </a:p>
          <a:p>
            <a:pPr lvl="1"/>
            <a:endParaRPr lang="en-GB" dirty="0"/>
          </a:p>
        </p:txBody>
      </p:sp>
    </p:spTree>
    <p:extLst>
      <p:ext uri="{BB962C8B-B14F-4D97-AF65-F5344CB8AC3E}">
        <p14:creationId xmlns:p14="http://schemas.microsoft.com/office/powerpoint/2010/main" val="3293096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EE2-5125-A210-73A6-18BF909071D8}"/>
              </a:ext>
            </a:extLst>
          </p:cNvPr>
          <p:cNvSpPr>
            <a:spLocks noGrp="1"/>
          </p:cNvSpPr>
          <p:nvPr>
            <p:ph type="title"/>
          </p:nvPr>
        </p:nvSpPr>
        <p:spPr>
          <a:xfrm>
            <a:off x="838200" y="894027"/>
            <a:ext cx="3494362" cy="4782873"/>
          </a:xfrm>
        </p:spPr>
        <p:txBody>
          <a:bodyPr>
            <a:normAutofit/>
          </a:bodyPr>
          <a:lstStyle/>
          <a:p>
            <a:pPr algn="r"/>
            <a:r>
              <a:rPr lang="en-GB" dirty="0"/>
              <a:t>Next Lecture</a:t>
            </a:r>
            <a:endParaRPr lang="en-GB"/>
          </a:p>
        </p:txBody>
      </p:sp>
      <p:sp>
        <p:nvSpPr>
          <p:cNvPr id="3" name="Content Placeholder 2">
            <a:extLst>
              <a:ext uri="{FF2B5EF4-FFF2-40B4-BE49-F238E27FC236}">
                <a16:creationId xmlns:a16="http://schemas.microsoft.com/office/drawing/2014/main" id="{904F85EC-1D29-B811-F013-FD5E2E538B40}"/>
              </a:ext>
            </a:extLst>
          </p:cNvPr>
          <p:cNvSpPr>
            <a:spLocks noGrp="1"/>
          </p:cNvSpPr>
          <p:nvPr>
            <p:ph idx="1"/>
          </p:nvPr>
        </p:nvSpPr>
        <p:spPr>
          <a:xfrm>
            <a:off x="4976032" y="437323"/>
            <a:ext cx="6377768" cy="5667858"/>
          </a:xfrm>
        </p:spPr>
        <p:txBody>
          <a:bodyPr anchor="ctr">
            <a:normAutofit/>
          </a:bodyPr>
          <a:lstStyle/>
          <a:p>
            <a:pPr algn="just"/>
            <a:r>
              <a:rPr lang="en-GB" dirty="0"/>
              <a:t>You will be asked to share your group’s findings next lecture, this will be quite formal so consider how you will present this. </a:t>
            </a:r>
          </a:p>
          <a:p>
            <a:pPr algn="just"/>
            <a:r>
              <a:rPr lang="en-GB" dirty="0"/>
              <a:t>All members should take an equal role in the preparation and delivery of this task, you will be given 10/15 mins at the start of the next lecture to reconnect after your initial preparation today.</a:t>
            </a:r>
          </a:p>
          <a:p>
            <a:pPr algn="just"/>
            <a:r>
              <a:rPr lang="en-GB" dirty="0"/>
              <a:t>You have time after lunch today to focus on the task asked of you.</a:t>
            </a:r>
          </a:p>
          <a:p>
            <a:pPr algn="just"/>
            <a:r>
              <a:rPr lang="en-GB" dirty="0"/>
              <a:t>The feedback should not exceed 15 minutes.</a:t>
            </a:r>
          </a:p>
          <a:p>
            <a:pPr marL="0" indent="0">
              <a:buNone/>
            </a:pPr>
            <a:endParaRPr lang="en-GB" sz="2400" dirty="0"/>
          </a:p>
        </p:txBody>
      </p:sp>
    </p:spTree>
    <p:extLst>
      <p:ext uri="{BB962C8B-B14F-4D97-AF65-F5344CB8AC3E}">
        <p14:creationId xmlns:p14="http://schemas.microsoft.com/office/powerpoint/2010/main" val="15821617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39F77-C9B1-18E8-C57E-C902BC2904E5}"/>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Lecture 2</a:t>
            </a:r>
          </a:p>
        </p:txBody>
      </p:sp>
      <p:sp>
        <p:nvSpPr>
          <p:cNvPr id="3" name="Content Placeholder 2">
            <a:extLst>
              <a:ext uri="{FF2B5EF4-FFF2-40B4-BE49-F238E27FC236}">
                <a16:creationId xmlns:a16="http://schemas.microsoft.com/office/drawing/2014/main" id="{3A6BADE4-E4D4-A61B-1B7C-BA46218FF074}"/>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Directed Study Feedback</a:t>
            </a:r>
          </a:p>
        </p:txBody>
      </p:sp>
    </p:spTree>
    <p:extLst>
      <p:ext uri="{BB962C8B-B14F-4D97-AF65-F5344CB8AC3E}">
        <p14:creationId xmlns:p14="http://schemas.microsoft.com/office/powerpoint/2010/main" val="104083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37BFD-14F0-1429-6475-8CD698720226}"/>
              </a:ext>
            </a:extLst>
          </p:cNvPr>
          <p:cNvSpPr>
            <a:spLocks noGrp="1"/>
          </p:cNvSpPr>
          <p:nvPr>
            <p:ph type="title"/>
          </p:nvPr>
        </p:nvSpPr>
        <p:spPr/>
        <p:txBody>
          <a:bodyPr/>
          <a:lstStyle/>
          <a:p>
            <a:r>
              <a:rPr lang="en-GB" dirty="0"/>
              <a:t>Feedback from Directed Study</a:t>
            </a:r>
          </a:p>
        </p:txBody>
      </p:sp>
      <p:sp>
        <p:nvSpPr>
          <p:cNvPr id="3" name="Content Placeholder 2">
            <a:extLst>
              <a:ext uri="{FF2B5EF4-FFF2-40B4-BE49-F238E27FC236}">
                <a16:creationId xmlns:a16="http://schemas.microsoft.com/office/drawing/2014/main" id="{2286C436-AA06-27F4-C711-74103AA31F7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8395423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171B7-8E07-F199-CF97-7886E9CD1553}"/>
              </a:ext>
            </a:extLst>
          </p:cNvPr>
          <p:cNvSpPr>
            <a:spLocks noGrp="1"/>
          </p:cNvSpPr>
          <p:nvPr>
            <p:ph type="title"/>
          </p:nvPr>
        </p:nvSpPr>
        <p:spPr>
          <a:xfrm>
            <a:off x="414605" y="153347"/>
            <a:ext cx="10419650" cy="1765379"/>
          </a:xfrm>
        </p:spPr>
        <p:txBody>
          <a:bodyPr anchor="ctr">
            <a:normAutofit/>
          </a:bodyPr>
          <a:lstStyle/>
          <a:p>
            <a:r>
              <a:rPr lang="en-GB" sz="5000" dirty="0"/>
              <a:t>Action can be taken to tackle the risk factors for ACEs</a:t>
            </a:r>
          </a:p>
        </p:txBody>
      </p:sp>
      <p:sp>
        <p:nvSpPr>
          <p:cNvPr id="3" name="Content Placeholder 2">
            <a:extLst>
              <a:ext uri="{FF2B5EF4-FFF2-40B4-BE49-F238E27FC236}">
                <a16:creationId xmlns:a16="http://schemas.microsoft.com/office/drawing/2014/main" id="{B3F4345E-8528-5D5F-3ADC-4294AFF5F3A4}"/>
              </a:ext>
            </a:extLst>
          </p:cNvPr>
          <p:cNvSpPr>
            <a:spLocks noGrp="1"/>
          </p:cNvSpPr>
          <p:nvPr>
            <p:ph idx="1"/>
          </p:nvPr>
        </p:nvSpPr>
        <p:spPr>
          <a:xfrm>
            <a:off x="886691" y="1981253"/>
            <a:ext cx="10637021" cy="3561942"/>
          </a:xfrm>
        </p:spPr>
        <p:txBody>
          <a:bodyPr anchor="t">
            <a:normAutofit fontScale="92500" lnSpcReduction="20000"/>
          </a:bodyPr>
          <a:lstStyle/>
          <a:p>
            <a:r>
              <a:rPr lang="en-GB" sz="2400" dirty="0"/>
              <a:t>Taking preventive action to reduce the prevalence of ACEs, and thereby improve population health, therefore requires acting on the risk factors identified.</a:t>
            </a:r>
          </a:p>
          <a:p>
            <a:r>
              <a:rPr lang="en-GB" sz="2400" dirty="0"/>
              <a:t>Some current policies, for example the Troubled Families Programme in England and the Welsh Government’s Adverse Childhood Experiences, or ACEs, policy and the development of the ACEs HUB in Wales.</a:t>
            </a:r>
          </a:p>
          <a:p>
            <a:r>
              <a:rPr lang="en-GB" sz="2400" dirty="0"/>
              <a:t>However this and many other interventions are only available for those with the very highest levels of need.</a:t>
            </a:r>
          </a:p>
          <a:p>
            <a:r>
              <a:rPr lang="en-GB" sz="2400" dirty="0"/>
              <a:t>It may be the case that many children who are exposed to ACEs but are not identified by local safeguarding systems would benefit from a ‘proportionate universalism’ approach, universal in scope but recognising the increased burden faced by those lower down the social gradient.</a:t>
            </a:r>
          </a:p>
          <a:p>
            <a:r>
              <a:rPr lang="en-GB" sz="2400" dirty="0"/>
              <a:t>This approach could act on the three risk factors as follows:</a:t>
            </a:r>
          </a:p>
        </p:txBody>
      </p:sp>
    </p:spTree>
    <p:extLst>
      <p:ext uri="{BB962C8B-B14F-4D97-AF65-F5344CB8AC3E}">
        <p14:creationId xmlns:p14="http://schemas.microsoft.com/office/powerpoint/2010/main" val="36534479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952E-C3AC-3BE0-9951-7434272EC8EB}"/>
              </a:ext>
            </a:extLst>
          </p:cNvPr>
          <p:cNvSpPr>
            <a:spLocks noGrp="1"/>
          </p:cNvSpPr>
          <p:nvPr>
            <p:ph type="title"/>
          </p:nvPr>
        </p:nvSpPr>
        <p:spPr>
          <a:xfrm>
            <a:off x="318052" y="164707"/>
            <a:ext cx="10001604" cy="1340361"/>
          </a:xfrm>
        </p:spPr>
        <p:txBody>
          <a:bodyPr anchor="ctr">
            <a:normAutofit fontScale="90000"/>
          </a:bodyPr>
          <a:lstStyle/>
          <a:p>
            <a:r>
              <a:rPr lang="en-GB" sz="5000" dirty="0"/>
              <a:t>Improving the context in which families live.</a:t>
            </a:r>
          </a:p>
        </p:txBody>
      </p:sp>
      <p:sp>
        <p:nvSpPr>
          <p:cNvPr id="3" name="Content Placeholder 2">
            <a:extLst>
              <a:ext uri="{FF2B5EF4-FFF2-40B4-BE49-F238E27FC236}">
                <a16:creationId xmlns:a16="http://schemas.microsoft.com/office/drawing/2014/main" id="{980DD99F-2A97-2A29-E712-A2D8E5F2DDD5}"/>
              </a:ext>
            </a:extLst>
          </p:cNvPr>
          <p:cNvSpPr>
            <a:spLocks noGrp="1"/>
          </p:cNvSpPr>
          <p:nvPr>
            <p:ph idx="1"/>
          </p:nvPr>
        </p:nvSpPr>
        <p:spPr>
          <a:xfrm>
            <a:off x="1285241" y="2016224"/>
            <a:ext cx="8761800" cy="4142121"/>
          </a:xfrm>
        </p:spPr>
        <p:txBody>
          <a:bodyPr anchor="t">
            <a:normAutofit/>
          </a:bodyPr>
          <a:lstStyle/>
          <a:p>
            <a:pPr algn="just"/>
            <a:r>
              <a:rPr lang="en-GB" sz="3200" dirty="0"/>
              <a:t>Community level local programmes that tackle social isolation, increase community coordination and mitigate the negative impact of poverty, the recession and austerity measures on families may help to reduce stress, increase resilience, and therefore reduce ACE prevalence.</a:t>
            </a:r>
          </a:p>
        </p:txBody>
      </p:sp>
    </p:spTree>
    <p:extLst>
      <p:ext uri="{BB962C8B-B14F-4D97-AF65-F5344CB8AC3E}">
        <p14:creationId xmlns:p14="http://schemas.microsoft.com/office/powerpoint/2010/main" val="29018228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AF42-B1E9-A7C5-F0C9-05D872E01A0C}"/>
              </a:ext>
            </a:extLst>
          </p:cNvPr>
          <p:cNvSpPr>
            <a:spLocks noGrp="1"/>
          </p:cNvSpPr>
          <p:nvPr>
            <p:ph type="title"/>
          </p:nvPr>
        </p:nvSpPr>
        <p:spPr>
          <a:xfrm>
            <a:off x="619066" y="181745"/>
            <a:ext cx="8740989" cy="1499388"/>
          </a:xfrm>
        </p:spPr>
        <p:txBody>
          <a:bodyPr anchor="ctr">
            <a:normAutofit/>
          </a:bodyPr>
          <a:lstStyle/>
          <a:p>
            <a:r>
              <a:rPr lang="en-GB" sz="7200" dirty="0"/>
              <a:t>National level</a:t>
            </a:r>
          </a:p>
        </p:txBody>
      </p:sp>
      <p:sp>
        <p:nvSpPr>
          <p:cNvPr id="3" name="Content Placeholder 2">
            <a:extLst>
              <a:ext uri="{FF2B5EF4-FFF2-40B4-BE49-F238E27FC236}">
                <a16:creationId xmlns:a16="http://schemas.microsoft.com/office/drawing/2014/main" id="{0A517FDB-3557-F955-A973-46393867EF87}"/>
              </a:ext>
            </a:extLst>
          </p:cNvPr>
          <p:cNvSpPr>
            <a:spLocks noGrp="1"/>
          </p:cNvSpPr>
          <p:nvPr>
            <p:ph idx="1"/>
          </p:nvPr>
        </p:nvSpPr>
        <p:spPr>
          <a:xfrm>
            <a:off x="840566" y="1681133"/>
            <a:ext cx="10024323" cy="3612164"/>
          </a:xfrm>
        </p:spPr>
        <p:txBody>
          <a:bodyPr anchor="t">
            <a:normAutofit/>
          </a:bodyPr>
          <a:lstStyle/>
          <a:p>
            <a:pPr algn="just"/>
            <a:r>
              <a:rPr lang="en-GB" dirty="0"/>
              <a:t>National efforts are needed to ensure that spending and policy decisions do not lower the living standards of families below a level needed to afford a healthy life, or increase inequalities.</a:t>
            </a:r>
          </a:p>
          <a:p>
            <a:pPr algn="just"/>
            <a:r>
              <a:rPr lang="en-GB" dirty="0"/>
              <a:t>Given that 34% of families are currently receiving less than the minimum income standard, a reversal of the economic fortune of families will be needed. Addressing low wages and insufficient benefits for families would help to reduce health inequalities and reduce inequalities in childhood wellbeing.</a:t>
            </a:r>
          </a:p>
        </p:txBody>
      </p:sp>
    </p:spTree>
    <p:extLst>
      <p:ext uri="{BB962C8B-B14F-4D97-AF65-F5344CB8AC3E}">
        <p14:creationId xmlns:p14="http://schemas.microsoft.com/office/powerpoint/2010/main" val="39230732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B0E64-9D19-5A02-E09B-431C5F15BCFE}"/>
              </a:ext>
            </a:extLst>
          </p:cNvPr>
          <p:cNvSpPr>
            <a:spLocks noGrp="1"/>
          </p:cNvSpPr>
          <p:nvPr>
            <p:ph type="title"/>
          </p:nvPr>
        </p:nvSpPr>
        <p:spPr>
          <a:xfrm>
            <a:off x="335091" y="266937"/>
            <a:ext cx="2396750" cy="4628795"/>
          </a:xfrm>
        </p:spPr>
        <p:txBody>
          <a:bodyPr>
            <a:normAutofit/>
          </a:bodyPr>
          <a:lstStyle/>
          <a:p>
            <a:pPr algn="r"/>
            <a:r>
              <a:rPr lang="en-GB" sz="5100" dirty="0"/>
              <a:t>Tackling parental and family risk factors</a:t>
            </a:r>
          </a:p>
        </p:txBody>
      </p:sp>
      <p:sp>
        <p:nvSpPr>
          <p:cNvPr id="3" name="Content Placeholder 2">
            <a:extLst>
              <a:ext uri="{FF2B5EF4-FFF2-40B4-BE49-F238E27FC236}">
                <a16:creationId xmlns:a16="http://schemas.microsoft.com/office/drawing/2014/main" id="{F7CB7F07-3A83-E29D-4F34-56B5202185F5}"/>
              </a:ext>
            </a:extLst>
          </p:cNvPr>
          <p:cNvSpPr>
            <a:spLocks noGrp="1"/>
          </p:cNvSpPr>
          <p:nvPr>
            <p:ph idx="1"/>
          </p:nvPr>
        </p:nvSpPr>
        <p:spPr>
          <a:xfrm>
            <a:off x="5255260" y="266937"/>
            <a:ext cx="5082388" cy="4942193"/>
          </a:xfrm>
        </p:spPr>
        <p:txBody>
          <a:bodyPr anchor="ctr">
            <a:normAutofit/>
          </a:bodyPr>
          <a:lstStyle/>
          <a:p>
            <a:pPr algn="just"/>
            <a:r>
              <a:rPr lang="en-GB" dirty="0"/>
              <a:t>Parenting programmes have a range of benefits, and some have been found to reduce child maltreatment. Making these available to a wider range of parents, and implementing them with the involvement of a range of sectors, could reduce ACE prevalence.</a:t>
            </a:r>
          </a:p>
        </p:txBody>
      </p:sp>
    </p:spTree>
    <p:extLst>
      <p:ext uri="{BB962C8B-B14F-4D97-AF65-F5344CB8AC3E}">
        <p14:creationId xmlns:p14="http://schemas.microsoft.com/office/powerpoint/2010/main" val="8886192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35582-7976-2241-12D7-3736458DEDB7}"/>
              </a:ext>
            </a:extLst>
          </p:cNvPr>
          <p:cNvSpPr>
            <a:spLocks noGrp="1"/>
          </p:cNvSpPr>
          <p:nvPr>
            <p:ph type="title"/>
          </p:nvPr>
        </p:nvSpPr>
        <p:spPr>
          <a:xfrm>
            <a:off x="380527" y="1188637"/>
            <a:ext cx="3683474" cy="3621902"/>
          </a:xfrm>
        </p:spPr>
        <p:txBody>
          <a:bodyPr>
            <a:normAutofit/>
          </a:bodyPr>
          <a:lstStyle/>
          <a:p>
            <a:pPr algn="r"/>
            <a:r>
              <a:rPr lang="en-GB" sz="5100" dirty="0"/>
              <a:t>Reducing household adversity</a:t>
            </a:r>
          </a:p>
        </p:txBody>
      </p:sp>
      <p:sp>
        <p:nvSpPr>
          <p:cNvPr id="3" name="Content Placeholder 2">
            <a:extLst>
              <a:ext uri="{FF2B5EF4-FFF2-40B4-BE49-F238E27FC236}">
                <a16:creationId xmlns:a16="http://schemas.microsoft.com/office/drawing/2014/main" id="{5237E313-39AB-015B-3A47-C07A43BC7D13}"/>
              </a:ext>
            </a:extLst>
          </p:cNvPr>
          <p:cNvSpPr>
            <a:spLocks noGrp="1"/>
          </p:cNvSpPr>
          <p:nvPr>
            <p:ph idx="1"/>
          </p:nvPr>
        </p:nvSpPr>
        <p:spPr>
          <a:xfrm>
            <a:off x="4705775" y="623275"/>
            <a:ext cx="6522603" cy="4749535"/>
          </a:xfrm>
        </p:spPr>
        <p:txBody>
          <a:bodyPr anchor="ctr">
            <a:normAutofit fontScale="92500"/>
          </a:bodyPr>
          <a:lstStyle/>
          <a:p>
            <a:pPr algn="just"/>
            <a:r>
              <a:rPr lang="en-GB" dirty="0"/>
              <a:t>Local organisations and practitioners can work in multiagency teams to provide integrated responses that recognise multiple needs and adversities, and act holistically and flexibly to better detect and respond to those facing adversity at home.</a:t>
            </a:r>
          </a:p>
          <a:p>
            <a:pPr algn="just"/>
            <a:r>
              <a:rPr lang="en-GB" dirty="0"/>
              <a:t>National government departments (including Health and Education) can support these efforts by providing combined budgets and measurement tools, training staff to respond to adversities, and acting as an advocate for positive policies across government.</a:t>
            </a:r>
          </a:p>
        </p:txBody>
      </p:sp>
    </p:spTree>
    <p:extLst>
      <p:ext uri="{BB962C8B-B14F-4D97-AF65-F5344CB8AC3E}">
        <p14:creationId xmlns:p14="http://schemas.microsoft.com/office/powerpoint/2010/main" val="37190143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738B4-F501-8F30-6666-14D2E3BEBC35}"/>
              </a:ext>
            </a:extLst>
          </p:cNvPr>
          <p:cNvSpPr>
            <a:spLocks noGrp="1"/>
          </p:cNvSpPr>
          <p:nvPr>
            <p:ph idx="1"/>
          </p:nvPr>
        </p:nvSpPr>
        <p:spPr>
          <a:xfrm>
            <a:off x="838200" y="840566"/>
            <a:ext cx="10515600" cy="5336396"/>
          </a:xfrm>
        </p:spPr>
        <p:txBody>
          <a:bodyPr>
            <a:normAutofit/>
          </a:bodyPr>
          <a:lstStyle/>
          <a:p>
            <a:pPr algn="just"/>
            <a:r>
              <a:rPr lang="en-GB" sz="3200" dirty="0"/>
              <a:t>In addition, all policies could usefully incorporate the principles of early intervention and prevention, integrated working and proportionate universalism. </a:t>
            </a:r>
          </a:p>
          <a:p>
            <a:pPr algn="just"/>
            <a:r>
              <a:rPr lang="en-GB" sz="3200" dirty="0"/>
              <a:t>Integrated working, for example, can help both to detect and respond to the risk factors for ACEs. This should include a range of partners including criminal justice, youth work/service, health, education and other services and staff who work with young people and families.</a:t>
            </a:r>
          </a:p>
        </p:txBody>
      </p:sp>
    </p:spTree>
    <p:extLst>
      <p:ext uri="{BB962C8B-B14F-4D97-AF65-F5344CB8AC3E}">
        <p14:creationId xmlns:p14="http://schemas.microsoft.com/office/powerpoint/2010/main" val="18942994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169561-6DFE-1170-C8A9-D253E9C310A3}"/>
              </a:ext>
            </a:extLst>
          </p:cNvPr>
          <p:cNvSpPr>
            <a:spLocks noGrp="1"/>
          </p:cNvSpPr>
          <p:nvPr>
            <p:ph idx="1"/>
          </p:nvPr>
        </p:nvSpPr>
        <p:spPr>
          <a:xfrm>
            <a:off x="224493" y="772413"/>
            <a:ext cx="11597001" cy="5661240"/>
          </a:xfrm>
        </p:spPr>
        <p:txBody>
          <a:bodyPr>
            <a:normAutofit/>
          </a:bodyPr>
          <a:lstStyle/>
          <a:p>
            <a:pPr algn="just"/>
            <a:r>
              <a:rPr lang="en-GB" dirty="0"/>
              <a:t>More evidence is needed on policy implementation and the relative benefits of programme options. However, from the evidence available it is clear that ACEs affect a large proportion of the population, and that they are impacting on physical and mental health, potentially reducing life expectancy and contributing to inequalities in health. </a:t>
            </a:r>
          </a:p>
          <a:p>
            <a:pPr algn="just"/>
            <a:r>
              <a:rPr lang="en-GB" dirty="0"/>
              <a:t>The evidence that shows a greater prevalence for those living in poverty or lower down the social gradient creates a clear equity case for action. There is also a clear economic case for taking action. Acting on known risk factors can help prevention efforts to reduce adversity, improve health and tackle health inequalities and a range of other desirable social and economic outcomes.</a:t>
            </a:r>
          </a:p>
        </p:txBody>
      </p:sp>
    </p:spTree>
    <p:extLst>
      <p:ext uri="{BB962C8B-B14F-4D97-AF65-F5344CB8AC3E}">
        <p14:creationId xmlns:p14="http://schemas.microsoft.com/office/powerpoint/2010/main" val="34207599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Pause">
            <a:extLst>
              <a:ext uri="{FF2B5EF4-FFF2-40B4-BE49-F238E27FC236}">
                <a16:creationId xmlns:a16="http://schemas.microsoft.com/office/drawing/2014/main" id="{0F26871D-6490-91EA-54E2-7F42F1907D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 name="Title 1">
            <a:extLst>
              <a:ext uri="{FF2B5EF4-FFF2-40B4-BE49-F238E27FC236}">
                <a16:creationId xmlns:a16="http://schemas.microsoft.com/office/drawing/2014/main" id="{2A389C35-95F1-45C4-1BDA-15CAA71D4546}"/>
              </a:ext>
            </a:extLst>
          </p:cNvPr>
          <p:cNvSpPr>
            <a:spLocks noGrp="1"/>
          </p:cNvSpPr>
          <p:nvPr>
            <p:ph type="title"/>
          </p:nvPr>
        </p:nvSpPr>
        <p:spPr>
          <a:xfrm>
            <a:off x="5775961" y="962526"/>
            <a:ext cx="5384800" cy="3210689"/>
          </a:xfrm>
        </p:spPr>
        <p:txBody>
          <a:bodyPr vert="horz" lIns="91440" tIns="45720" rIns="91440" bIns="45720" rtlCol="0" anchor="b">
            <a:normAutofit/>
          </a:bodyPr>
          <a:lstStyle/>
          <a:p>
            <a:r>
              <a:rPr lang="en-US" sz="7200" kern="1200" dirty="0">
                <a:solidFill>
                  <a:schemeClr val="tx1"/>
                </a:solidFill>
                <a:latin typeface="+mj-lt"/>
                <a:ea typeface="+mj-ea"/>
                <a:cs typeface="+mj-cs"/>
              </a:rPr>
              <a:t>Comfort Break</a:t>
            </a:r>
          </a:p>
        </p:txBody>
      </p:sp>
    </p:spTree>
    <p:extLst>
      <p:ext uri="{BB962C8B-B14F-4D97-AF65-F5344CB8AC3E}">
        <p14:creationId xmlns:p14="http://schemas.microsoft.com/office/powerpoint/2010/main" val="21661937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2AC599-7BBF-4F89-9454-3893D7F8AB49}"/>
              </a:ext>
            </a:extLst>
          </p:cNvPr>
          <p:cNvPicPr>
            <a:picLocks noChangeAspect="1"/>
          </p:cNvPicPr>
          <p:nvPr/>
        </p:nvPicPr>
        <p:blipFill rotWithShape="1">
          <a:blip r:embed="rId2">
            <a:duotone>
              <a:schemeClr val="bg2">
                <a:shade val="45000"/>
                <a:satMod val="135000"/>
              </a:schemeClr>
              <a:prstClr val="white"/>
            </a:duotone>
          </a:blip>
          <a:srcRect t="6250"/>
          <a:stretch/>
        </p:blipFill>
        <p:spPr>
          <a:xfrm>
            <a:off x="20" y="5690"/>
            <a:ext cx="12191980" cy="6857990"/>
          </a:xfrm>
          <a:prstGeom prst="rect">
            <a:avLst/>
          </a:prstGeom>
        </p:spPr>
      </p:pic>
      <p:sp>
        <p:nvSpPr>
          <p:cNvPr id="2" name="Title 1">
            <a:extLst>
              <a:ext uri="{FF2B5EF4-FFF2-40B4-BE49-F238E27FC236}">
                <a16:creationId xmlns:a16="http://schemas.microsoft.com/office/drawing/2014/main" id="{991EC308-2B0B-44C3-ADFF-AC0F409EADE5}"/>
              </a:ext>
            </a:extLst>
          </p:cNvPr>
          <p:cNvSpPr>
            <a:spLocks noGrp="1"/>
          </p:cNvSpPr>
          <p:nvPr>
            <p:ph type="title"/>
          </p:nvPr>
        </p:nvSpPr>
        <p:spPr/>
        <p:txBody>
          <a:bodyPr>
            <a:normAutofit/>
          </a:bodyPr>
          <a:lstStyle/>
          <a:p>
            <a:r>
              <a:rPr lang="en-GB" dirty="0"/>
              <a:t>What is the purpose of Youth Work?</a:t>
            </a:r>
          </a:p>
        </p:txBody>
      </p:sp>
      <p:graphicFrame>
        <p:nvGraphicFramePr>
          <p:cNvPr id="5" name="Content Placeholder 2">
            <a:extLst>
              <a:ext uri="{FF2B5EF4-FFF2-40B4-BE49-F238E27FC236}">
                <a16:creationId xmlns:a16="http://schemas.microsoft.com/office/drawing/2014/main" id="{2750C7EF-250D-4820-A356-D4DD09ABF54B}"/>
              </a:ext>
            </a:extLst>
          </p:cNvPr>
          <p:cNvGraphicFramePr>
            <a:graphicFrameLocks noGrp="1"/>
          </p:cNvGraphicFramePr>
          <p:nvPr>
            <p:ph idx="1"/>
            <p:extLst>
              <p:ext uri="{D42A27DB-BD31-4B8C-83A1-F6EECF244321}">
                <p14:modId xmlns:p14="http://schemas.microsoft.com/office/powerpoint/2010/main" val="518121479"/>
              </p:ext>
            </p:extLst>
          </p:nvPr>
        </p:nvGraphicFramePr>
        <p:xfrm>
          <a:off x="526473" y="1530928"/>
          <a:ext cx="10827327" cy="5209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887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DB38-4F88-4C88-BB10-B620653B7372}"/>
              </a:ext>
            </a:extLst>
          </p:cNvPr>
          <p:cNvSpPr>
            <a:spLocks noGrp="1"/>
          </p:cNvSpPr>
          <p:nvPr>
            <p:ph type="ctrTitle"/>
          </p:nvPr>
        </p:nvSpPr>
        <p:spPr>
          <a:xfrm>
            <a:off x="1580257" y="864911"/>
            <a:ext cx="9031484" cy="3467282"/>
          </a:xfrm>
        </p:spPr>
        <p:txBody>
          <a:bodyPr anchor="ctr">
            <a:normAutofit/>
          </a:bodyPr>
          <a:lstStyle/>
          <a:p>
            <a:r>
              <a:rPr lang="en-GB" sz="8800"/>
              <a:t>Self Esteem and Confidence </a:t>
            </a:r>
          </a:p>
        </p:txBody>
      </p:sp>
    </p:spTree>
    <p:extLst>
      <p:ext uri="{BB962C8B-B14F-4D97-AF65-F5344CB8AC3E}">
        <p14:creationId xmlns:p14="http://schemas.microsoft.com/office/powerpoint/2010/main" val="31016528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a:xfrm>
            <a:off x="761996" y="662400"/>
            <a:ext cx="10668004" cy="1113295"/>
          </a:xfrm>
        </p:spPr>
        <p:txBody>
          <a:bodyPr anchor="t">
            <a:normAutofit/>
          </a:bodyPr>
          <a:lstStyle/>
          <a:p>
            <a:r>
              <a:rPr lang="en-GB" sz="6000" dirty="0"/>
              <a:t>Group activity 10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a:xfrm>
            <a:off x="761996" y="2286000"/>
            <a:ext cx="10668004" cy="3426737"/>
          </a:xfrm>
        </p:spPr>
        <p:txBody>
          <a:bodyPr>
            <a:normAutofit/>
          </a:bodyPr>
          <a:lstStyle/>
          <a:p>
            <a:r>
              <a:rPr lang="en-GB" sz="4000" dirty="0">
                <a:solidFill>
                  <a:schemeClr val="tx1">
                    <a:alpha val="60000"/>
                  </a:schemeClr>
                </a:solidFill>
                <a:effectLst/>
                <a:latin typeface="Arial" panose="020B0604020202020204" pitchFamily="34" charset="0"/>
                <a:ea typeface="Times New Roman" panose="02020603050405020304" pitchFamily="18" charset="0"/>
                <a:cs typeface="Arial" panose="020B0604020202020204" pitchFamily="34" charset="0"/>
              </a:rPr>
              <a:t>What is your definition of self-esteem?</a:t>
            </a:r>
            <a:endParaRPr lang="en-GB" sz="4000" dirty="0">
              <a:solidFill>
                <a:schemeClr val="tx1">
                  <a:alpha val="60000"/>
                </a:schemeClr>
              </a:solidFill>
              <a:latin typeface="Arial" panose="020B0604020202020204" pitchFamily="34" charset="0"/>
              <a:ea typeface="Times New Roman" panose="02020603050405020304" pitchFamily="18" charset="0"/>
              <a:cs typeface="Arial" panose="020B0604020202020204" pitchFamily="34" charset="0"/>
            </a:endParaRPr>
          </a:p>
          <a:p>
            <a:endParaRPr lang="en-GB" sz="4000" dirty="0">
              <a:solidFill>
                <a:schemeClr val="tx1">
                  <a:alpha val="60000"/>
                </a:schemeClr>
              </a:solidFill>
              <a:latin typeface="Arial" panose="020B0604020202020204" pitchFamily="34" charset="0"/>
              <a:cs typeface="Arial" panose="020B0604020202020204" pitchFamily="34" charset="0"/>
            </a:endParaRPr>
          </a:p>
          <a:p>
            <a:r>
              <a:rPr lang="en-GB" sz="4000" dirty="0">
                <a:solidFill>
                  <a:schemeClr val="tx1">
                    <a:alpha val="60000"/>
                  </a:schemeClr>
                </a:solidFill>
                <a:latin typeface="Arial" panose="020B0604020202020204" pitchFamily="34" charset="0"/>
                <a:cs typeface="Arial" panose="020B0604020202020204" pitchFamily="34" charset="0"/>
              </a:rPr>
              <a:t>What is your definition of confidence?</a:t>
            </a:r>
          </a:p>
          <a:p>
            <a:pPr marL="0" indent="0">
              <a:buNone/>
            </a:pPr>
            <a:endParaRPr lang="en-GB" sz="2000" dirty="0">
              <a:solidFill>
                <a:schemeClr val="tx1">
                  <a:alpha val="6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345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84CA-1105-414F-93E6-21A4AA15697F}"/>
              </a:ext>
            </a:extLst>
          </p:cNvPr>
          <p:cNvSpPr>
            <a:spLocks noGrp="1"/>
          </p:cNvSpPr>
          <p:nvPr>
            <p:ph type="title"/>
          </p:nvPr>
        </p:nvSpPr>
        <p:spPr>
          <a:xfrm>
            <a:off x="2797628" y="643468"/>
            <a:ext cx="7996750" cy="4242858"/>
          </a:xfrm>
        </p:spPr>
        <p:txBody>
          <a:bodyPr vert="horz" lIns="91440" tIns="45720" rIns="91440" bIns="45720" rtlCol="0" anchor="b">
            <a:normAutofit/>
          </a:bodyPr>
          <a:lstStyle/>
          <a:p>
            <a:r>
              <a:rPr lang="en-US" sz="7500" kern="1200">
                <a:solidFill>
                  <a:schemeClr val="tx1"/>
                </a:solidFill>
                <a:latin typeface="+mj-lt"/>
                <a:ea typeface="+mj-ea"/>
                <a:cs typeface="+mj-cs"/>
              </a:rPr>
              <a:t>Group Feedback</a:t>
            </a:r>
            <a:br>
              <a:rPr lang="en-US" sz="7500" kern="1200">
                <a:solidFill>
                  <a:schemeClr val="tx1"/>
                </a:solidFill>
                <a:latin typeface="+mj-lt"/>
                <a:ea typeface="+mj-ea"/>
                <a:cs typeface="+mj-cs"/>
              </a:rPr>
            </a:br>
            <a:r>
              <a:rPr lang="en-US" sz="7500" kern="1200">
                <a:solidFill>
                  <a:schemeClr val="tx1"/>
                </a:solidFill>
                <a:latin typeface="+mj-lt"/>
                <a:ea typeface="+mj-ea"/>
                <a:cs typeface="+mj-cs"/>
              </a:rPr>
              <a:t>What is your definition of self esteem?</a:t>
            </a:r>
          </a:p>
        </p:txBody>
      </p:sp>
    </p:spTree>
    <p:extLst>
      <p:ext uri="{BB962C8B-B14F-4D97-AF65-F5344CB8AC3E}">
        <p14:creationId xmlns:p14="http://schemas.microsoft.com/office/powerpoint/2010/main" val="2684675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3AE7-C8CD-4EB4-AD77-9933185E1E17}"/>
              </a:ext>
            </a:extLst>
          </p:cNvPr>
          <p:cNvSpPr>
            <a:spLocks noGrp="1"/>
          </p:cNvSpPr>
          <p:nvPr>
            <p:ph type="title"/>
          </p:nvPr>
        </p:nvSpPr>
        <p:spPr>
          <a:xfrm>
            <a:off x="1580257" y="864911"/>
            <a:ext cx="9031484" cy="3467282"/>
          </a:xfrm>
        </p:spPr>
        <p:txBody>
          <a:bodyPr vert="horz" lIns="91440" tIns="45720" rIns="91440" bIns="45720" rtlCol="0" anchor="ctr">
            <a:normAutofit/>
          </a:bodyPr>
          <a:lstStyle/>
          <a:p>
            <a:pPr algn="ctr"/>
            <a:r>
              <a:rPr lang="en-US" sz="5500" kern="1200">
                <a:solidFill>
                  <a:schemeClr val="tx1"/>
                </a:solidFill>
                <a:latin typeface="+mj-lt"/>
                <a:ea typeface="+mj-ea"/>
                <a:cs typeface="+mj-cs"/>
              </a:rPr>
              <a:t>Self esteem is…</a:t>
            </a:r>
            <a:br>
              <a:rPr lang="en-US" sz="5500" kern="1200">
                <a:solidFill>
                  <a:schemeClr val="tx1"/>
                </a:solidFill>
                <a:latin typeface="+mj-lt"/>
                <a:ea typeface="+mj-ea"/>
                <a:cs typeface="+mj-cs"/>
              </a:rPr>
            </a:br>
            <a:br>
              <a:rPr lang="en-US" sz="5500" kern="1200">
                <a:solidFill>
                  <a:schemeClr val="tx1"/>
                </a:solidFill>
                <a:latin typeface="+mj-lt"/>
                <a:ea typeface="+mj-ea"/>
                <a:cs typeface="+mj-cs"/>
              </a:rPr>
            </a:br>
            <a:r>
              <a:rPr lang="en-US" sz="5500" kern="1200">
                <a:solidFill>
                  <a:schemeClr val="tx1"/>
                </a:solidFill>
                <a:latin typeface="+mj-lt"/>
                <a:ea typeface="+mj-ea"/>
                <a:cs typeface="+mj-cs"/>
              </a:rPr>
              <a:t>belief and confidence in your own ability and value</a:t>
            </a:r>
          </a:p>
        </p:txBody>
      </p:sp>
      <p:sp>
        <p:nvSpPr>
          <p:cNvPr id="3" name="Text Placeholder 2">
            <a:extLst>
              <a:ext uri="{FF2B5EF4-FFF2-40B4-BE49-F238E27FC236}">
                <a16:creationId xmlns:a16="http://schemas.microsoft.com/office/drawing/2014/main" id="{CB35391E-5DF3-4972-95AC-0FEE49ED9744}"/>
              </a:ext>
            </a:extLst>
          </p:cNvPr>
          <p:cNvSpPr>
            <a:spLocks noGrp="1"/>
          </p:cNvSpPr>
          <p:nvPr>
            <p:ph type="body" idx="1"/>
          </p:nvPr>
        </p:nvSpPr>
        <p:spPr>
          <a:xfrm>
            <a:off x="2064328" y="5493376"/>
            <a:ext cx="8054360" cy="742279"/>
          </a:xfrm>
        </p:spPr>
        <p:txBody>
          <a:bodyPr vert="horz" lIns="91440" tIns="45720" rIns="91440" bIns="45720" rtlCol="0" anchor="ctr">
            <a:normAutofit/>
          </a:bodyPr>
          <a:lstStyle/>
          <a:p>
            <a:pPr algn="ctr"/>
            <a:r>
              <a:rPr lang="en-US" sz="2000" kern="1200" dirty="0">
                <a:solidFill>
                  <a:schemeClr val="tx1"/>
                </a:solidFill>
                <a:latin typeface="+mn-lt"/>
                <a:ea typeface="+mn-ea"/>
                <a:cs typeface="+mn-cs"/>
              </a:rPr>
              <a:t>(Collins English dictionary)</a:t>
            </a:r>
          </a:p>
        </p:txBody>
      </p:sp>
    </p:spTree>
    <p:extLst>
      <p:ext uri="{BB962C8B-B14F-4D97-AF65-F5344CB8AC3E}">
        <p14:creationId xmlns:p14="http://schemas.microsoft.com/office/powerpoint/2010/main" val="7584642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7A40-1D52-4B9B-804C-FBAA5E487D23}"/>
              </a:ext>
            </a:extLst>
          </p:cNvPr>
          <p:cNvSpPr>
            <a:spLocks noGrp="1"/>
          </p:cNvSpPr>
          <p:nvPr>
            <p:ph type="title"/>
          </p:nvPr>
        </p:nvSpPr>
        <p:spPr>
          <a:xfrm>
            <a:off x="761996" y="662400"/>
            <a:ext cx="10668004" cy="1113295"/>
          </a:xfrm>
        </p:spPr>
        <p:txBody>
          <a:bodyPr anchor="t">
            <a:normAutofit/>
          </a:bodyPr>
          <a:lstStyle/>
          <a:p>
            <a:r>
              <a:rPr lang="en-GB" dirty="0"/>
              <a:t>What is self esteem</a:t>
            </a:r>
          </a:p>
        </p:txBody>
      </p:sp>
      <p:sp>
        <p:nvSpPr>
          <p:cNvPr id="3" name="Content Placeholder 2">
            <a:extLst>
              <a:ext uri="{FF2B5EF4-FFF2-40B4-BE49-F238E27FC236}">
                <a16:creationId xmlns:a16="http://schemas.microsoft.com/office/drawing/2014/main" id="{D2176A64-4F03-4125-851D-FE36A9B7A376}"/>
              </a:ext>
            </a:extLst>
          </p:cNvPr>
          <p:cNvSpPr>
            <a:spLocks noGrp="1"/>
          </p:cNvSpPr>
          <p:nvPr>
            <p:ph idx="1"/>
          </p:nvPr>
        </p:nvSpPr>
        <p:spPr>
          <a:xfrm>
            <a:off x="761996" y="1775696"/>
            <a:ext cx="10668004" cy="3937042"/>
          </a:xfrm>
        </p:spPr>
        <p:txBody>
          <a:bodyPr>
            <a:normAutofit fontScale="92500" lnSpcReduction="10000"/>
          </a:bodyPr>
          <a:lstStyle/>
          <a:p>
            <a:r>
              <a:rPr lang="en-GB" sz="3200" dirty="0">
                <a:solidFill>
                  <a:schemeClr val="tx1">
                    <a:alpha val="60000"/>
                  </a:schemeClr>
                </a:solidFill>
              </a:rPr>
              <a:t>A feeling of having respect for yourself and your abilities</a:t>
            </a:r>
          </a:p>
          <a:p>
            <a:r>
              <a:rPr lang="en-GB" sz="3200" dirty="0">
                <a:solidFill>
                  <a:schemeClr val="tx1">
                    <a:alpha val="60000"/>
                  </a:schemeClr>
                </a:solidFill>
              </a:rPr>
              <a:t>Confidence &amp; Satisfaction in oneself</a:t>
            </a:r>
          </a:p>
          <a:p>
            <a:r>
              <a:rPr lang="en-GB" sz="3200" dirty="0">
                <a:solidFill>
                  <a:schemeClr val="tx1">
                    <a:alpha val="60000"/>
                  </a:schemeClr>
                </a:solidFill>
              </a:rPr>
              <a:t>Attitude towards yourself</a:t>
            </a:r>
          </a:p>
          <a:p>
            <a:r>
              <a:rPr lang="en-GB" sz="3200" dirty="0">
                <a:solidFill>
                  <a:schemeClr val="tx1">
                    <a:alpha val="60000"/>
                  </a:schemeClr>
                </a:solidFill>
              </a:rPr>
              <a:t>Reflects a person’s overall emotional evaluation of his/her worth</a:t>
            </a:r>
          </a:p>
          <a:p>
            <a:r>
              <a:rPr lang="en-GB" sz="3200" dirty="0">
                <a:solidFill>
                  <a:schemeClr val="tx1">
                    <a:alpha val="60000"/>
                  </a:schemeClr>
                </a:solidFill>
              </a:rPr>
              <a:t>Family relationships during childhood are believed to play a crucial part in the development of self-esteem</a:t>
            </a:r>
          </a:p>
          <a:p>
            <a:r>
              <a:rPr lang="en-GB" sz="3200" dirty="0">
                <a:solidFill>
                  <a:schemeClr val="tx1">
                    <a:alpha val="60000"/>
                  </a:schemeClr>
                </a:solidFill>
              </a:rPr>
              <a:t>I believe I am a bad person, therefore I feel bad about myself</a:t>
            </a:r>
          </a:p>
          <a:p>
            <a:r>
              <a:rPr lang="en-GB" sz="3200" dirty="0">
                <a:solidFill>
                  <a:schemeClr val="tx1">
                    <a:alpha val="60000"/>
                  </a:schemeClr>
                </a:solidFill>
              </a:rPr>
              <a:t>I believe I am a good writer, therefore I feel good about that.</a:t>
            </a:r>
          </a:p>
          <a:p>
            <a:endParaRPr lang="en-GB" sz="2000" dirty="0">
              <a:solidFill>
                <a:schemeClr val="tx1">
                  <a:alpha val="60000"/>
                </a:schemeClr>
              </a:solidFill>
            </a:endParaRPr>
          </a:p>
        </p:txBody>
      </p:sp>
    </p:spTree>
    <p:extLst>
      <p:ext uri="{BB962C8B-B14F-4D97-AF65-F5344CB8AC3E}">
        <p14:creationId xmlns:p14="http://schemas.microsoft.com/office/powerpoint/2010/main" val="17182289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7E0AA-84EF-4939-B722-F03D3065EBCF}"/>
              </a:ext>
            </a:extLst>
          </p:cNvPr>
          <p:cNvSpPr>
            <a:spLocks noGrp="1"/>
          </p:cNvSpPr>
          <p:nvPr>
            <p:ph type="title"/>
          </p:nvPr>
        </p:nvSpPr>
        <p:spPr>
          <a:xfrm>
            <a:off x="761996" y="662400"/>
            <a:ext cx="10668004" cy="1113295"/>
          </a:xfrm>
        </p:spPr>
        <p:txBody>
          <a:bodyPr anchor="t">
            <a:normAutofit/>
          </a:bodyPr>
          <a:lstStyle/>
          <a:p>
            <a:endParaRPr lang="en-GB"/>
          </a:p>
        </p:txBody>
      </p:sp>
      <p:sp>
        <p:nvSpPr>
          <p:cNvPr id="3" name="Content Placeholder 2">
            <a:extLst>
              <a:ext uri="{FF2B5EF4-FFF2-40B4-BE49-F238E27FC236}">
                <a16:creationId xmlns:a16="http://schemas.microsoft.com/office/drawing/2014/main" id="{AC94B17E-124D-463F-AA5A-BEBE593BFBEA}"/>
              </a:ext>
            </a:extLst>
          </p:cNvPr>
          <p:cNvSpPr>
            <a:spLocks noGrp="1"/>
          </p:cNvSpPr>
          <p:nvPr>
            <p:ph idx="1"/>
          </p:nvPr>
        </p:nvSpPr>
        <p:spPr>
          <a:xfrm>
            <a:off x="761996" y="2286000"/>
            <a:ext cx="11028222" cy="3426737"/>
          </a:xfrm>
        </p:spPr>
        <p:txBody>
          <a:bodyPr>
            <a:normAutofit/>
          </a:bodyPr>
          <a:lstStyle/>
          <a:p>
            <a:r>
              <a:rPr lang="en-GB" sz="3600" dirty="0">
                <a:solidFill>
                  <a:schemeClr val="tx1">
                    <a:alpha val="60000"/>
                  </a:schemeClr>
                </a:solidFill>
              </a:rPr>
              <a:t>Encompasses beliefs, emotions, pride, triumph &amp; despair</a:t>
            </a:r>
          </a:p>
          <a:p>
            <a:r>
              <a:rPr lang="en-GB" sz="3600" dirty="0">
                <a:solidFill>
                  <a:schemeClr val="tx1">
                    <a:alpha val="60000"/>
                  </a:schemeClr>
                </a:solidFill>
              </a:rPr>
              <a:t>A sense of personal worth</a:t>
            </a:r>
          </a:p>
          <a:p>
            <a:r>
              <a:rPr lang="en-GB" sz="3600" dirty="0">
                <a:solidFill>
                  <a:schemeClr val="tx1">
                    <a:alpha val="60000"/>
                  </a:schemeClr>
                </a:solidFill>
              </a:rPr>
              <a:t>Self-worth</a:t>
            </a:r>
          </a:p>
          <a:p>
            <a:r>
              <a:rPr lang="en-GB" sz="3600" dirty="0">
                <a:solidFill>
                  <a:schemeClr val="tx1">
                    <a:alpha val="60000"/>
                  </a:schemeClr>
                </a:solidFill>
              </a:rPr>
              <a:t>How you judge yourself</a:t>
            </a:r>
          </a:p>
          <a:p>
            <a:r>
              <a:rPr lang="en-GB" sz="3600" dirty="0">
                <a:solidFill>
                  <a:schemeClr val="tx1">
                    <a:alpha val="60000"/>
                  </a:schemeClr>
                </a:solidFill>
              </a:rPr>
              <a:t>Feeling of being worthy</a:t>
            </a:r>
          </a:p>
        </p:txBody>
      </p:sp>
    </p:spTree>
    <p:extLst>
      <p:ext uri="{BB962C8B-B14F-4D97-AF65-F5344CB8AC3E}">
        <p14:creationId xmlns:p14="http://schemas.microsoft.com/office/powerpoint/2010/main" val="1992291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C70D-B1C8-4F5C-809D-8F07F05835BF}"/>
              </a:ext>
            </a:extLst>
          </p:cNvPr>
          <p:cNvSpPr>
            <a:spLocks noGrp="1"/>
          </p:cNvSpPr>
          <p:nvPr>
            <p:ph type="title"/>
          </p:nvPr>
        </p:nvSpPr>
        <p:spPr>
          <a:xfrm>
            <a:off x="4151331" y="1062340"/>
            <a:ext cx="7818540" cy="4366417"/>
          </a:xfrm>
        </p:spPr>
        <p:txBody>
          <a:bodyPr vert="horz" lIns="91440" tIns="45720" rIns="91440" bIns="45720" rtlCol="0" anchor="ctr">
            <a:normAutofit/>
          </a:bodyPr>
          <a:lstStyle/>
          <a:p>
            <a:pPr algn="ctr"/>
            <a:r>
              <a:rPr lang="en-US" sz="7500"/>
              <a:t>Group Feedback </a:t>
            </a:r>
            <a:br>
              <a:rPr lang="en-US" sz="7500"/>
            </a:br>
            <a:r>
              <a:rPr lang="en-US" sz="7500"/>
              <a:t>What is your definition of confidence</a:t>
            </a:r>
          </a:p>
        </p:txBody>
      </p:sp>
      <p:pic>
        <p:nvPicPr>
          <p:cNvPr id="14" name="Picture 13" descr="Different coloured question marks">
            <a:extLst>
              <a:ext uri="{FF2B5EF4-FFF2-40B4-BE49-F238E27FC236}">
                <a16:creationId xmlns:a16="http://schemas.microsoft.com/office/drawing/2014/main" id="{95BAEFE6-2C4A-CA6F-114E-5B0B1950BFB9}"/>
              </a:ext>
            </a:extLst>
          </p:cNvPr>
          <p:cNvPicPr>
            <a:picLocks noChangeAspect="1"/>
          </p:cNvPicPr>
          <p:nvPr/>
        </p:nvPicPr>
        <p:blipFill rotWithShape="1">
          <a:blip r:embed="rId2">
            <a:alphaModFix amt="60000"/>
            <a:grayscl/>
          </a:blip>
          <a:srcRect l="32480" r="35866" b="1"/>
          <a:stretch/>
        </p:blipFill>
        <p:spPr>
          <a:xfrm>
            <a:off x="20" y="-1"/>
            <a:ext cx="3863000" cy="6864691"/>
          </a:xfrm>
          <a:prstGeom prst="rect">
            <a:avLst/>
          </a:prstGeom>
        </p:spPr>
      </p:pic>
    </p:spTree>
    <p:extLst>
      <p:ext uri="{BB962C8B-B14F-4D97-AF65-F5344CB8AC3E}">
        <p14:creationId xmlns:p14="http://schemas.microsoft.com/office/powerpoint/2010/main" val="41607045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0DC-3C30-4522-804D-EAE6FA7A5CEB}"/>
              </a:ext>
            </a:extLst>
          </p:cNvPr>
          <p:cNvSpPr>
            <a:spLocks noGrp="1"/>
          </p:cNvSpPr>
          <p:nvPr>
            <p:ph type="title"/>
          </p:nvPr>
        </p:nvSpPr>
        <p:spPr>
          <a:xfrm>
            <a:off x="2797628" y="643468"/>
            <a:ext cx="7996750" cy="4242858"/>
          </a:xfrm>
        </p:spPr>
        <p:txBody>
          <a:bodyPr vert="horz" lIns="91440" tIns="45720" rIns="91440" bIns="45720" rtlCol="0" anchor="b">
            <a:normAutofit/>
          </a:bodyPr>
          <a:lstStyle/>
          <a:p>
            <a:r>
              <a:rPr lang="en-US" sz="4200" kern="1200">
                <a:solidFill>
                  <a:schemeClr val="tx1"/>
                </a:solidFill>
                <a:latin typeface="+mj-lt"/>
                <a:ea typeface="+mj-ea"/>
                <a:cs typeface="+mj-cs"/>
              </a:rPr>
              <a:t>Confidence is…</a:t>
            </a:r>
            <a:br>
              <a:rPr lang="en-US" sz="4200" kern="1200">
                <a:solidFill>
                  <a:schemeClr val="tx1"/>
                </a:solidFill>
                <a:latin typeface="+mj-lt"/>
                <a:ea typeface="+mj-ea"/>
                <a:cs typeface="+mj-cs"/>
              </a:rPr>
            </a:br>
            <a:br>
              <a:rPr lang="en-US" sz="4200" kern="1200">
                <a:solidFill>
                  <a:schemeClr val="tx1"/>
                </a:solidFill>
                <a:latin typeface="+mj-lt"/>
                <a:ea typeface="+mj-ea"/>
                <a:cs typeface="+mj-cs"/>
              </a:rPr>
            </a:br>
            <a:r>
              <a:rPr lang="en-US" sz="4200" kern="1200">
                <a:solidFill>
                  <a:schemeClr val="tx1"/>
                </a:solidFill>
                <a:latin typeface="+mj-lt"/>
                <a:ea typeface="+mj-ea"/>
                <a:cs typeface="+mj-cs"/>
              </a:rPr>
              <a:t>the feeling or belief that one can have faith in or rely on someone or something</a:t>
            </a:r>
            <a:br>
              <a:rPr lang="en-US" sz="4200" kern="1200">
                <a:solidFill>
                  <a:schemeClr val="tx1"/>
                </a:solidFill>
                <a:latin typeface="+mj-lt"/>
                <a:ea typeface="+mj-ea"/>
                <a:cs typeface="+mj-cs"/>
              </a:rPr>
            </a:br>
            <a:br>
              <a:rPr lang="en-US" sz="4200" kern="1200">
                <a:solidFill>
                  <a:schemeClr val="tx1"/>
                </a:solidFill>
                <a:latin typeface="+mj-lt"/>
                <a:ea typeface="+mj-ea"/>
                <a:cs typeface="+mj-cs"/>
              </a:rPr>
            </a:br>
            <a:endParaRPr lang="en-US" sz="42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F9237D48-B6D7-4139-9596-792D9E0DC975}"/>
              </a:ext>
            </a:extLst>
          </p:cNvPr>
          <p:cNvSpPr>
            <a:spLocks noGrp="1"/>
          </p:cNvSpPr>
          <p:nvPr>
            <p:ph type="body" idx="1"/>
          </p:nvPr>
        </p:nvSpPr>
        <p:spPr>
          <a:xfrm>
            <a:off x="2797628" y="5019676"/>
            <a:ext cx="7558609" cy="1066799"/>
          </a:xfrm>
        </p:spPr>
        <p:txBody>
          <a:bodyPr vert="horz" lIns="91440" tIns="45720" rIns="91440" bIns="45720" rtlCol="0">
            <a:normAutofit/>
          </a:bodyPr>
          <a:lstStyle/>
          <a:p>
            <a:r>
              <a:rPr lang="en-US" sz="2000" kern="1200" dirty="0">
                <a:solidFill>
                  <a:schemeClr val="tx1">
                    <a:alpha val="60000"/>
                  </a:schemeClr>
                </a:solidFill>
                <a:latin typeface="+mn-lt"/>
                <a:ea typeface="+mn-ea"/>
                <a:cs typeface="+mn-cs"/>
              </a:rPr>
              <a:t>                                                              (Collins English dictionary)</a:t>
            </a:r>
          </a:p>
        </p:txBody>
      </p:sp>
    </p:spTree>
    <p:extLst>
      <p:ext uri="{BB962C8B-B14F-4D97-AF65-F5344CB8AC3E}">
        <p14:creationId xmlns:p14="http://schemas.microsoft.com/office/powerpoint/2010/main" val="1202511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0778-E80E-4AEA-9538-178A985C08DC}"/>
              </a:ext>
            </a:extLst>
          </p:cNvPr>
          <p:cNvSpPr>
            <a:spLocks noGrp="1"/>
          </p:cNvSpPr>
          <p:nvPr>
            <p:ph type="title"/>
          </p:nvPr>
        </p:nvSpPr>
        <p:spPr>
          <a:xfrm>
            <a:off x="0" y="102232"/>
            <a:ext cx="7905135" cy="1016630"/>
          </a:xfrm>
        </p:spPr>
        <p:txBody>
          <a:bodyPr anchor="t">
            <a:normAutofit/>
          </a:bodyPr>
          <a:lstStyle/>
          <a:p>
            <a:pPr algn="ctr"/>
            <a:r>
              <a:rPr lang="en-GB" dirty="0"/>
              <a:t>What is confidence</a:t>
            </a:r>
          </a:p>
        </p:txBody>
      </p:sp>
      <p:sp>
        <p:nvSpPr>
          <p:cNvPr id="3" name="Content Placeholder 2">
            <a:extLst>
              <a:ext uri="{FF2B5EF4-FFF2-40B4-BE49-F238E27FC236}">
                <a16:creationId xmlns:a16="http://schemas.microsoft.com/office/drawing/2014/main" id="{E2B7B200-295A-4B8E-8493-FFA63F752224}"/>
              </a:ext>
            </a:extLst>
          </p:cNvPr>
          <p:cNvSpPr>
            <a:spLocks noGrp="1"/>
          </p:cNvSpPr>
          <p:nvPr>
            <p:ph idx="1"/>
          </p:nvPr>
        </p:nvSpPr>
        <p:spPr>
          <a:xfrm>
            <a:off x="965516" y="1022311"/>
            <a:ext cx="10464484" cy="5558597"/>
          </a:xfrm>
        </p:spPr>
        <p:txBody>
          <a:bodyPr>
            <a:normAutofit/>
          </a:bodyPr>
          <a:lstStyle/>
          <a:p>
            <a:pPr algn="just"/>
            <a:r>
              <a:rPr lang="en-GB" sz="2400" dirty="0">
                <a:solidFill>
                  <a:schemeClr val="tx1">
                    <a:alpha val="60000"/>
                  </a:schemeClr>
                </a:solidFill>
              </a:rPr>
              <a:t>A feeling of trust in one’s abilities, qualities and judgements</a:t>
            </a:r>
          </a:p>
          <a:p>
            <a:pPr algn="just"/>
            <a:r>
              <a:rPr lang="en-GB" sz="2400" dirty="0">
                <a:solidFill>
                  <a:schemeClr val="tx1">
                    <a:alpha val="60000"/>
                  </a:schemeClr>
                </a:solidFill>
              </a:rPr>
              <a:t>Behave confidently because you feel sure of your abilities and value </a:t>
            </a:r>
          </a:p>
          <a:p>
            <a:pPr algn="just"/>
            <a:r>
              <a:rPr lang="en-GB" sz="2400" dirty="0">
                <a:solidFill>
                  <a:schemeClr val="tx1">
                    <a:alpha val="60000"/>
                  </a:schemeClr>
                </a:solidFill>
              </a:rPr>
              <a:t>A measure of one’s belief in one’s own ability</a:t>
            </a:r>
          </a:p>
          <a:p>
            <a:pPr algn="just"/>
            <a:r>
              <a:rPr lang="en-GB" sz="2400" dirty="0">
                <a:solidFill>
                  <a:schemeClr val="tx1">
                    <a:alpha val="60000"/>
                  </a:schemeClr>
                </a:solidFill>
              </a:rPr>
              <a:t>Behaving calmly because you have no doubts about your ability or knowledge</a:t>
            </a:r>
          </a:p>
          <a:p>
            <a:pPr algn="just"/>
            <a:r>
              <a:rPr lang="en-GB" sz="2400" dirty="0">
                <a:solidFill>
                  <a:schemeClr val="tx1">
                    <a:alpha val="60000"/>
                  </a:schemeClr>
                </a:solidFill>
              </a:rPr>
              <a:t>Having a general sense of control in one’s life</a:t>
            </a:r>
          </a:p>
          <a:p>
            <a:pPr algn="just"/>
            <a:r>
              <a:rPr lang="en-GB" sz="2400" dirty="0">
                <a:solidFill>
                  <a:schemeClr val="tx1">
                    <a:alpha val="60000"/>
                  </a:schemeClr>
                </a:solidFill>
              </a:rPr>
              <a:t>Something that you must develop within your mind. It’s not something that you can receive from others</a:t>
            </a:r>
          </a:p>
          <a:p>
            <a:pPr algn="just"/>
            <a:r>
              <a:rPr lang="en-GB" sz="2400" dirty="0">
                <a:solidFill>
                  <a:schemeClr val="tx1">
                    <a:alpha val="60000"/>
                  </a:schemeClr>
                </a:solidFill>
              </a:rPr>
              <a:t>Belief that you can be successful in your efforts</a:t>
            </a:r>
          </a:p>
          <a:p>
            <a:pPr algn="just"/>
            <a:r>
              <a:rPr lang="en-GB" sz="2400" dirty="0">
                <a:solidFill>
                  <a:schemeClr val="tx1">
                    <a:alpha val="60000"/>
                  </a:schemeClr>
                </a:solidFill>
              </a:rPr>
              <a:t>Having positive yet realistic views of themselves and their situation</a:t>
            </a:r>
          </a:p>
          <a:p>
            <a:endParaRPr lang="en-GB" sz="2000" dirty="0">
              <a:solidFill>
                <a:schemeClr val="tx1">
                  <a:alpha val="60000"/>
                </a:schemeClr>
              </a:solidFill>
            </a:endParaRPr>
          </a:p>
        </p:txBody>
      </p:sp>
    </p:spTree>
    <p:extLst>
      <p:ext uri="{BB962C8B-B14F-4D97-AF65-F5344CB8AC3E}">
        <p14:creationId xmlns:p14="http://schemas.microsoft.com/office/powerpoint/2010/main" val="18164575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F74BFF-247C-456E-B41C-D36270135521}"/>
              </a:ext>
            </a:extLst>
          </p:cNvPr>
          <p:cNvSpPr>
            <a:spLocks noGrp="1"/>
          </p:cNvSpPr>
          <p:nvPr>
            <p:ph idx="1"/>
          </p:nvPr>
        </p:nvSpPr>
        <p:spPr>
          <a:xfrm>
            <a:off x="1090465" y="658823"/>
            <a:ext cx="10339535" cy="5977504"/>
          </a:xfrm>
        </p:spPr>
        <p:txBody>
          <a:bodyPr>
            <a:normAutofit/>
          </a:bodyPr>
          <a:lstStyle/>
          <a:p>
            <a:pPr algn="just"/>
            <a:r>
              <a:rPr lang="en-GB" sz="3200" dirty="0">
                <a:solidFill>
                  <a:schemeClr val="tx1">
                    <a:alpha val="60000"/>
                  </a:schemeClr>
                </a:solidFill>
              </a:rPr>
              <a:t>Loving yourself the way you are</a:t>
            </a:r>
          </a:p>
          <a:p>
            <a:pPr algn="just"/>
            <a:r>
              <a:rPr lang="en-GB" sz="3200" dirty="0">
                <a:solidFill>
                  <a:schemeClr val="tx1">
                    <a:alpha val="60000"/>
                  </a:schemeClr>
                </a:solidFill>
              </a:rPr>
              <a:t>Don’t feel the need to conform in order to be accepted</a:t>
            </a:r>
          </a:p>
          <a:p>
            <a:pPr algn="just"/>
            <a:r>
              <a:rPr lang="en-GB" sz="3200" dirty="0">
                <a:solidFill>
                  <a:schemeClr val="tx1">
                    <a:alpha val="60000"/>
                  </a:schemeClr>
                </a:solidFill>
              </a:rPr>
              <a:t>An exaggerated favourable impression of oneself </a:t>
            </a:r>
          </a:p>
          <a:p>
            <a:pPr algn="just"/>
            <a:r>
              <a:rPr lang="en-GB" sz="3200" dirty="0">
                <a:solidFill>
                  <a:schemeClr val="tx1">
                    <a:alpha val="60000"/>
                  </a:schemeClr>
                </a:solidFill>
              </a:rPr>
              <a:t>High opinion of oneself</a:t>
            </a:r>
          </a:p>
          <a:p>
            <a:pPr algn="just"/>
            <a:r>
              <a:rPr lang="en-GB" sz="3200" dirty="0">
                <a:solidFill>
                  <a:schemeClr val="tx1">
                    <a:alpha val="60000"/>
                  </a:schemeClr>
                </a:solidFill>
              </a:rPr>
              <a:t>Walking into a room &amp; not caring what others think</a:t>
            </a:r>
          </a:p>
          <a:p>
            <a:pPr algn="just"/>
            <a:r>
              <a:rPr lang="en-GB" sz="3200" dirty="0">
                <a:solidFill>
                  <a:schemeClr val="tx1">
                    <a:alpha val="60000"/>
                  </a:schemeClr>
                </a:solidFill>
              </a:rPr>
              <a:t>Being content with who you are – mentally &amp; physically</a:t>
            </a:r>
          </a:p>
          <a:p>
            <a:pPr algn="just"/>
            <a:r>
              <a:rPr lang="en-GB" sz="3200" dirty="0">
                <a:solidFill>
                  <a:schemeClr val="tx1">
                    <a:alpha val="60000"/>
                  </a:schemeClr>
                </a:solidFill>
              </a:rPr>
              <a:t>Even when expectations are not met, they continue to be positive &amp; accept themselves</a:t>
            </a:r>
          </a:p>
          <a:p>
            <a:endParaRPr lang="en-GB" sz="2000" dirty="0">
              <a:solidFill>
                <a:schemeClr val="tx1">
                  <a:alpha val="60000"/>
                </a:schemeClr>
              </a:solidFill>
            </a:endParaRPr>
          </a:p>
        </p:txBody>
      </p:sp>
    </p:spTree>
    <p:extLst>
      <p:ext uri="{BB962C8B-B14F-4D97-AF65-F5344CB8AC3E}">
        <p14:creationId xmlns:p14="http://schemas.microsoft.com/office/powerpoint/2010/main" val="37505625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8E05-49C2-4158-AA40-EDDF104291AA}"/>
              </a:ext>
            </a:extLst>
          </p:cNvPr>
          <p:cNvSpPr>
            <a:spLocks noGrp="1"/>
          </p:cNvSpPr>
          <p:nvPr>
            <p:ph type="title"/>
          </p:nvPr>
        </p:nvSpPr>
        <p:spPr>
          <a:xfrm>
            <a:off x="838200" y="141988"/>
            <a:ext cx="10515600" cy="1101823"/>
          </a:xfrm>
        </p:spPr>
        <p:txBody>
          <a:bodyPr>
            <a:normAutofit/>
          </a:bodyPr>
          <a:lstStyle/>
          <a:p>
            <a:pPr algn="ctr"/>
            <a:r>
              <a:rPr lang="en-GB" sz="5200" dirty="0"/>
              <a:t>What influences confidence: 3 factors</a:t>
            </a:r>
          </a:p>
        </p:txBody>
      </p:sp>
      <p:graphicFrame>
        <p:nvGraphicFramePr>
          <p:cNvPr id="5" name="Content Placeholder 2">
            <a:extLst>
              <a:ext uri="{FF2B5EF4-FFF2-40B4-BE49-F238E27FC236}">
                <a16:creationId xmlns:a16="http://schemas.microsoft.com/office/drawing/2014/main" id="{06AAD12C-2BC5-44E6-9494-867E4EA19049}"/>
              </a:ext>
            </a:extLst>
          </p:cNvPr>
          <p:cNvGraphicFramePr>
            <a:graphicFrameLocks noGrp="1"/>
          </p:cNvGraphicFramePr>
          <p:nvPr>
            <p:ph idx="1"/>
            <p:extLst>
              <p:ext uri="{D42A27DB-BD31-4B8C-83A1-F6EECF244321}">
                <p14:modId xmlns:p14="http://schemas.microsoft.com/office/powerpoint/2010/main" val="1328398702"/>
              </p:ext>
            </p:extLst>
          </p:nvPr>
        </p:nvGraphicFramePr>
        <p:xfrm>
          <a:off x="838200" y="1243811"/>
          <a:ext cx="10515600" cy="416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46326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Content Placeholder 2">
            <a:extLst>
              <a:ext uri="{FF2B5EF4-FFF2-40B4-BE49-F238E27FC236}">
                <a16:creationId xmlns:a16="http://schemas.microsoft.com/office/drawing/2014/main" id="{14F70E20-5BA8-4C52-9D95-D4B0A0E31212}"/>
              </a:ext>
            </a:extLst>
          </p:cNvPr>
          <p:cNvGraphicFramePr>
            <a:graphicFrameLocks noGrp="1"/>
          </p:cNvGraphicFramePr>
          <p:nvPr>
            <p:ph idx="1"/>
            <p:extLst>
              <p:ext uri="{D42A27DB-BD31-4B8C-83A1-F6EECF244321}">
                <p14:modId xmlns:p14="http://schemas.microsoft.com/office/powerpoint/2010/main" val="3229153695"/>
              </p:ext>
            </p:extLst>
          </p:nvPr>
        </p:nvGraphicFramePr>
        <p:xfrm>
          <a:off x="439325" y="219212"/>
          <a:ext cx="11350893" cy="5336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31466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167BB9D-5B23-44C8-BB67-24F5E04547A1}"/>
              </a:ext>
            </a:extLst>
          </p:cNvPr>
          <p:cNvGraphicFramePr>
            <a:graphicFrameLocks noGrp="1"/>
          </p:cNvGraphicFramePr>
          <p:nvPr>
            <p:ph idx="1"/>
            <p:extLst>
              <p:ext uri="{D42A27DB-BD31-4B8C-83A1-F6EECF244321}">
                <p14:modId xmlns:p14="http://schemas.microsoft.com/office/powerpoint/2010/main" val="2410617737"/>
              </p:ext>
            </p:extLst>
          </p:nvPr>
        </p:nvGraphicFramePr>
        <p:xfrm>
          <a:off x="1069847" y="387928"/>
          <a:ext cx="10519479" cy="52231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64031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FA5E6-1F59-4805-9905-38624CDFC165}"/>
              </a:ext>
            </a:extLst>
          </p:cNvPr>
          <p:cNvSpPr>
            <a:spLocks noGrp="1"/>
          </p:cNvSpPr>
          <p:nvPr>
            <p:ph type="title"/>
          </p:nvPr>
        </p:nvSpPr>
        <p:spPr>
          <a:xfrm>
            <a:off x="838200" y="557188"/>
            <a:ext cx="10515600" cy="1133499"/>
          </a:xfrm>
        </p:spPr>
        <p:txBody>
          <a:bodyPr>
            <a:normAutofit/>
          </a:bodyPr>
          <a:lstStyle/>
          <a:p>
            <a:pPr algn="ctr"/>
            <a:r>
              <a:rPr lang="en-GB" sz="3600" dirty="0"/>
              <a:t>How does low self-esteem and confidence can affect young people?</a:t>
            </a:r>
          </a:p>
        </p:txBody>
      </p:sp>
      <p:graphicFrame>
        <p:nvGraphicFramePr>
          <p:cNvPr id="5" name="Content Placeholder 2">
            <a:extLst>
              <a:ext uri="{FF2B5EF4-FFF2-40B4-BE49-F238E27FC236}">
                <a16:creationId xmlns:a16="http://schemas.microsoft.com/office/drawing/2014/main" id="{B5854A18-AB5A-48D6-8A26-F8ABF1521D1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7238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0151-645E-4D4F-86B5-FF4BF407AC65}"/>
              </a:ext>
            </a:extLst>
          </p:cNvPr>
          <p:cNvSpPr>
            <a:spLocks noGrp="1"/>
          </p:cNvSpPr>
          <p:nvPr>
            <p:ph type="ctrTitle"/>
          </p:nvPr>
        </p:nvSpPr>
        <p:spPr/>
        <p:txBody>
          <a:bodyPr vert="horz" lIns="91440" tIns="45720" rIns="91440" bIns="45720" rtlCol="0" anchor="b">
            <a:normAutofit/>
          </a:bodyPr>
          <a:lstStyle/>
          <a:p>
            <a:r>
              <a:rPr lang="en-US" kern="1200"/>
              <a:t>How can Youth Work respond?</a:t>
            </a:r>
          </a:p>
        </p:txBody>
      </p:sp>
      <p:sp>
        <p:nvSpPr>
          <p:cNvPr id="7" name="Subtitle 2">
            <a:extLst>
              <a:ext uri="{FF2B5EF4-FFF2-40B4-BE49-F238E27FC236}">
                <a16:creationId xmlns:a16="http://schemas.microsoft.com/office/drawing/2014/main" id="{CC585D2D-54F7-2B03-BCEE-0D0DB17A0A9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99215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245</TotalTime>
  <Words>4437</Words>
  <Application>Microsoft Office PowerPoint</Application>
  <PresentationFormat>Widescreen</PresentationFormat>
  <Paragraphs>341</Paragraphs>
  <Slides>68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68</vt:i4>
      </vt:variant>
    </vt:vector>
  </HeadingPairs>
  <TitlesOfParts>
    <vt:vector size="75" baseType="lpstr">
      <vt:lpstr>inherit</vt:lpstr>
      <vt:lpstr>Arial</vt:lpstr>
      <vt:lpstr>Calibri</vt:lpstr>
      <vt:lpstr>Calibri Light</vt:lpstr>
      <vt:lpstr>Symbol</vt:lpstr>
      <vt:lpstr>Holding PAge</vt:lpstr>
      <vt:lpstr>Accessible 2</vt:lpstr>
      <vt:lpstr>ECYW6003 Young people in focus</vt:lpstr>
      <vt:lpstr>Aim</vt:lpstr>
      <vt:lpstr>Learning outcomes</vt:lpstr>
      <vt:lpstr>Indicative content</vt:lpstr>
      <vt:lpstr>Indicative content cont.</vt:lpstr>
      <vt:lpstr>Assessment </vt:lpstr>
      <vt:lpstr> Seminar Delivery</vt:lpstr>
      <vt:lpstr>Module outline what to expect</vt:lpstr>
      <vt:lpstr>Module Outline what to expect</vt:lpstr>
      <vt:lpstr>Module outline… what to expect</vt:lpstr>
      <vt:lpstr>Module outline… what to expect</vt:lpstr>
      <vt:lpstr>Group activity 15 mins</vt:lpstr>
      <vt:lpstr>Examples of Group feedback question 1</vt:lpstr>
      <vt:lpstr>Examples of Group feedback question 2</vt:lpstr>
      <vt:lpstr>Group feedback Question 3</vt:lpstr>
      <vt:lpstr>10  Minute Comfort Break</vt:lpstr>
      <vt:lpstr>Adolescent Development A Reminder</vt:lpstr>
      <vt:lpstr>Adolescent Development</vt:lpstr>
      <vt:lpstr>Adolescent Development</vt:lpstr>
      <vt:lpstr>What’s it like being a teenager?</vt:lpstr>
      <vt:lpstr>How can Youth Work respond to these challenges?</vt:lpstr>
      <vt:lpstr>Feedback</vt:lpstr>
      <vt:lpstr>Helpful resources</vt:lpstr>
      <vt:lpstr>Quick Comfort Break</vt:lpstr>
      <vt:lpstr>Childhood and Adolescence</vt:lpstr>
      <vt:lpstr>ACEs  Adverse childhood experiences </vt:lpstr>
      <vt:lpstr>ACE’s</vt:lpstr>
      <vt:lpstr>What does this mean to Young People</vt:lpstr>
      <vt:lpstr>What does the research say…</vt:lpstr>
      <vt:lpstr>PowerPoint Presentation</vt:lpstr>
      <vt:lpstr>There are clear inequalities in the prevalence of ACEs, which leads to inequalities in impacts</vt:lpstr>
      <vt:lpstr>PowerPoint Presentation</vt:lpstr>
      <vt:lpstr>Acting to prevent ACEs could improve health, reduce inequalities and save money</vt:lpstr>
      <vt:lpstr>The Cost to Individual and Society as a Whole</vt:lpstr>
      <vt:lpstr>There are risk factors which increase the chances of being exposed to ACEs</vt:lpstr>
      <vt:lpstr>There are risk factors which increase the chances of being exposed to ACEs</vt:lpstr>
      <vt:lpstr>The Context in Which the Family live</vt:lpstr>
      <vt:lpstr>Parental and Family Factors</vt:lpstr>
      <vt:lpstr>Consider What could the other risk factors be?</vt:lpstr>
      <vt:lpstr>Directed Study</vt:lpstr>
      <vt:lpstr>Directed Study</vt:lpstr>
      <vt:lpstr>Next Lecture</vt:lpstr>
      <vt:lpstr>Lecture 2</vt:lpstr>
      <vt:lpstr>Feedback from Directed Study</vt:lpstr>
      <vt:lpstr>Action can be taken to tackle the risk factors for ACEs</vt:lpstr>
      <vt:lpstr>Improving the context in which families live.</vt:lpstr>
      <vt:lpstr>National level</vt:lpstr>
      <vt:lpstr>Tackling parental and family risk factors</vt:lpstr>
      <vt:lpstr>Reducing household adversity</vt:lpstr>
      <vt:lpstr>PowerPoint Presentation</vt:lpstr>
      <vt:lpstr>PowerPoint Presentation</vt:lpstr>
      <vt:lpstr>Comfort Break</vt:lpstr>
      <vt:lpstr>What is the purpose of Youth Work?</vt:lpstr>
      <vt:lpstr>Self Esteem and Confidence </vt:lpstr>
      <vt:lpstr>Group activity 10 mins</vt:lpstr>
      <vt:lpstr>Group Feedback What is your definition of self esteem?</vt:lpstr>
      <vt:lpstr>Self esteem is…  belief and confidence in your own ability and value</vt:lpstr>
      <vt:lpstr>What is self esteem</vt:lpstr>
      <vt:lpstr>PowerPoint Presentation</vt:lpstr>
      <vt:lpstr>Group Feedback  What is your definition of confidence</vt:lpstr>
      <vt:lpstr>Confidence is…  the feeling or belief that one can have faith in or rely on someone or something  </vt:lpstr>
      <vt:lpstr>What is confidence</vt:lpstr>
      <vt:lpstr>PowerPoint Presentation</vt:lpstr>
      <vt:lpstr>What influences confidence: 3 factors</vt:lpstr>
      <vt:lpstr>PowerPoint Presentation</vt:lpstr>
      <vt:lpstr>PowerPoint Presentation</vt:lpstr>
      <vt:lpstr>How does low self-esteem and confidence can affect young people?</vt:lpstr>
      <vt:lpstr>How can Youth Work respond?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6</cp:revision>
  <dcterms:created xsi:type="dcterms:W3CDTF">2022-06-22T10:03:12Z</dcterms:created>
  <dcterms:modified xsi:type="dcterms:W3CDTF">2024-09-11T12:28:21Z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