
<file path=[Content_Types].xml><?xml version="1.0" encoding="utf-8"?>
<Types xmlns="http://schemas.openxmlformats.org/package/2006/content-types">
  <Default Extension="jpg&amp;ehk=JLyhlJ2NV43" ContentType="image/jpeg"/>
  <Default Extension="png" ContentType="image/png"/>
  <Default Extension="jpeg" ContentType="image/jpeg"/>
  <Default Extension="rels" ContentType="application/vnd.openxmlformats-package.relationships+xml"/>
  <Default Extension="xml" ContentType="application/xml"/>
  <Default Extension="jpg&amp;ehk=lHJAsZ" ContentType="image/jpeg"/>
  <Default Extension="jpg&amp;ehk=DFVjak8IB4w2jXLMBDvY4Q&amp;r=0&amp;pid=OfficeInsert" ContentType="image/jpe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3"/>
  </p:notesMasterIdLst>
  <p:handoutMasterIdLst>
    <p:handoutMasterId r:id="rId24"/>
  </p:handoutMasterIdLst>
  <p:sldIdLst>
    <p:sldId id="269" r:id="rId2"/>
    <p:sldId id="270" r:id="rId3"/>
    <p:sldId id="290" r:id="rId4"/>
    <p:sldId id="294" r:id="rId5"/>
    <p:sldId id="274" r:id="rId6"/>
    <p:sldId id="291" r:id="rId7"/>
    <p:sldId id="293" r:id="rId8"/>
    <p:sldId id="287" r:id="rId9"/>
    <p:sldId id="275" r:id="rId10"/>
    <p:sldId id="288" r:id="rId11"/>
    <p:sldId id="277" r:id="rId12"/>
    <p:sldId id="278" r:id="rId13"/>
    <p:sldId id="280" r:id="rId14"/>
    <p:sldId id="281" r:id="rId15"/>
    <p:sldId id="279" r:id="rId16"/>
    <p:sldId id="282" r:id="rId17"/>
    <p:sldId id="283" r:id="rId18"/>
    <p:sldId id="284" r:id="rId19"/>
    <p:sldId id="289" r:id="rId20"/>
    <p:sldId id="292" r:id="rId21"/>
    <p:sldId id="28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cole Moon (1602489)" initials="NM(" lastIdx="1" clrIdx="0">
    <p:extLst>
      <p:ext uri="{19B8F6BF-5375-455C-9EA6-DF929625EA0E}">
        <p15:presenceInfo xmlns:p15="http://schemas.microsoft.com/office/powerpoint/2012/main" userId="Nicole Moon (1602489)"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40" d="100"/>
          <a:sy n="40" d="100"/>
        </p:scale>
        <p:origin x="78" y="528"/>
      </p:cViewPr>
      <p:guideLst/>
    </p:cSldViewPr>
  </p:slideViewPr>
  <p:notesTextViewPr>
    <p:cViewPr>
      <p:scale>
        <a:sx n="3" d="2"/>
        <a:sy n="3" d="2"/>
      </p:scale>
      <p:origin x="0" y="0"/>
    </p:cViewPr>
  </p:notesTextViewPr>
  <p:notesViewPr>
    <p:cSldViewPr snapToGrid="0" showGuides="1">
      <p:cViewPr varScale="1">
        <p:scale>
          <a:sx n="76" d="100"/>
          <a:sy n="76" d="100"/>
        </p:scale>
        <p:origin x="16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DF4E22-E98E-4F6B-977F-447F402EDE8D}" type="datetimeFigureOut">
              <a:rPr lang="en-US" smtClean="0"/>
              <a:t>5/8/2018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FDC7F4F-41CA-4B09-9309-82952A673BCD}" type="slidenum">
              <a:rPr lang="en-US" smtClean="0"/>
              <a:t>‹#›</a:t>
            </a:fld>
            <a:endParaRPr lang="en-US"/>
          </a:p>
        </p:txBody>
      </p:sp>
    </p:spTree>
    <p:extLst>
      <p:ext uri="{BB962C8B-B14F-4D97-AF65-F5344CB8AC3E}">
        <p14:creationId xmlns:p14="http://schemas.microsoft.com/office/powerpoint/2010/main" val="18991432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02AA3D-838A-4524-93AE-BB6F4B6FC72A}" type="datetimeFigureOut">
              <a:rPr lang="en-US" smtClean="0"/>
              <a:t>5/8/2018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945297-9661-4111-AC4D-7C1869DFF06C}" type="slidenum">
              <a:rPr lang="en-US" smtClean="0"/>
              <a:t>‹#›</a:t>
            </a:fld>
            <a:endParaRPr lang="en-US"/>
          </a:p>
        </p:txBody>
      </p:sp>
    </p:spTree>
    <p:extLst>
      <p:ext uri="{BB962C8B-B14F-4D97-AF65-F5344CB8AC3E}">
        <p14:creationId xmlns:p14="http://schemas.microsoft.com/office/powerpoint/2010/main" val="4192944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41400"/>
            <a:ext cx="9144000" cy="2387600"/>
          </a:xfrm>
        </p:spPr>
        <p:txBody>
          <a:bodyPr anchor="b"/>
          <a:lstStyle>
            <a:lvl1pPr algn="ctr">
              <a:defRPr sz="6000">
                <a:solidFill>
                  <a:schemeClr val="tx1"/>
                </a:solidFill>
              </a:defRPr>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solidFill>
              </a:defRPr>
            </a:lvl1pPr>
          </a:lstStyle>
          <a:p>
            <a:fld id="{F9C73D9D-BEC1-4A36-A912-403F7B61D841}" type="datetime1">
              <a:rPr lang="en-US" smtClean="0"/>
              <a:t>5/8/2018</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92FB8604-3E91-4806-A5CC-428F0C480F73}" type="slidenum">
              <a:rPr lang="en-US" smtClean="0"/>
              <a:pPr/>
              <a:t>‹#›</a:t>
            </a:fld>
            <a:endParaRPr lang="en-US"/>
          </a:p>
        </p:txBody>
      </p:sp>
    </p:spTree>
    <p:extLst>
      <p:ext uri="{BB962C8B-B14F-4D97-AF65-F5344CB8AC3E}">
        <p14:creationId xmlns:p14="http://schemas.microsoft.com/office/powerpoint/2010/main" val="259946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0575F1-C798-4463-ADA9-541C94461F29}" type="datetime1">
              <a:rPr lang="en-US" smtClean="0"/>
              <a:t>5/8/2018</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3042773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p>
            <a:fld id="{E126DD13-DF4B-4719-A326-B4861EB71C66}" type="datetime1">
              <a:rPr lang="en-US" smtClean="0"/>
              <a:t>5/8/2018</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122333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071DC53-4A94-4E7C-8BA7-C3E988DA2C17}" type="datetime1">
              <a:rPr lang="en-US" smtClean="0"/>
              <a:t>5/8/2018</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2317092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1850" y="274638"/>
            <a:ext cx="10515600" cy="1143000"/>
          </a:xfrm>
        </p:spPr>
        <p:txBody>
          <a:bodyPr/>
          <a:lstStyle/>
          <a:p>
            <a:r>
              <a:rPr lang="en-US"/>
              <a:t>Click to edit Master title style</a:t>
            </a:r>
          </a:p>
        </p:txBody>
      </p:sp>
      <p:sp>
        <p:nvSpPr>
          <p:cNvPr id="3" name="Text Placeholder 2"/>
          <p:cNvSpPr>
            <a:spLocks noGrp="1"/>
          </p:cNvSpPr>
          <p:nvPr>
            <p:ph type="body" idx="1"/>
          </p:nvPr>
        </p:nvSpPr>
        <p:spPr>
          <a:xfrm>
            <a:off x="831850"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1850" y="2193925"/>
            <a:ext cx="515620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9663"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9663" y="2193925"/>
            <a:ext cx="5157787"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E79912A-DA7D-4888-BF1A-FFA8B711273B}" type="datetime1">
              <a:rPr lang="en-US" smtClean="0"/>
              <a:t>5/8/2018</a:t>
            </a:fld>
            <a:endParaRPr lang="en-US"/>
          </a:p>
        </p:txBody>
      </p:sp>
      <p:sp>
        <p:nvSpPr>
          <p:cNvPr id="8" name="Footer Placeholder 7"/>
          <p:cNvSpPr>
            <a:spLocks noGrp="1"/>
          </p:cNvSpPr>
          <p:nvPr>
            <p:ph type="ftr" sz="quarter" idx="11"/>
          </p:nvPr>
        </p:nvSpPr>
        <p:spPr/>
        <p:txBody>
          <a:bodyPr/>
          <a:lstStyle/>
          <a:p>
            <a:r>
              <a:rPr lang="en-US"/>
              <a:t>Add a footer</a:t>
            </a:r>
          </a:p>
        </p:txBody>
      </p:sp>
      <p:sp>
        <p:nvSpPr>
          <p:cNvPr id="9" name="Slide Number Placeholder 8"/>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19702027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51F66FA-4CB5-42BA-9ECC-EDEC67A1D389}" type="datetime1">
              <a:rPr lang="en-US" smtClean="0"/>
              <a:t>5/8/2018</a:t>
            </a:fld>
            <a:endParaRPr lang="en-US"/>
          </a:p>
        </p:txBody>
      </p:sp>
      <p:sp>
        <p:nvSpPr>
          <p:cNvPr id="4" name="Footer Placeholder 3"/>
          <p:cNvSpPr>
            <a:spLocks noGrp="1"/>
          </p:cNvSpPr>
          <p:nvPr>
            <p:ph type="ftr" sz="quarter" idx="11"/>
          </p:nvPr>
        </p:nvSpPr>
        <p:spPr/>
        <p:txBody>
          <a:bodyPr/>
          <a:lstStyle/>
          <a:p>
            <a:r>
              <a:rPr lang="en-US"/>
              <a:t>Add a footer</a:t>
            </a:r>
          </a:p>
        </p:txBody>
      </p:sp>
      <p:sp>
        <p:nvSpPr>
          <p:cNvPr id="5" name="Slide Number Placeholder 4"/>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3205598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567B65-FBBA-46B4-B227-600DAFCC8EF0}" type="datetime1">
              <a:rPr lang="en-US" smtClean="0"/>
              <a:t>5/8/2018</a:t>
            </a:fld>
            <a:endParaRPr lang="en-US"/>
          </a:p>
        </p:txBody>
      </p:sp>
      <p:sp>
        <p:nvSpPr>
          <p:cNvPr id="3" name="Footer Placeholder 2"/>
          <p:cNvSpPr>
            <a:spLocks noGrp="1"/>
          </p:cNvSpPr>
          <p:nvPr>
            <p:ph type="ftr" sz="quarter" idx="11"/>
          </p:nvPr>
        </p:nvSpPr>
        <p:spPr/>
        <p:txBody>
          <a:bodyPr/>
          <a:lstStyle/>
          <a:p>
            <a:r>
              <a:rPr lang="en-US"/>
              <a:t>Add a footer</a:t>
            </a:r>
          </a:p>
        </p:txBody>
      </p:sp>
      <p:sp>
        <p:nvSpPr>
          <p:cNvPr id="4" name="Slide Number Placeholder 3"/>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2820598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EC15529-BE6B-4FAF-92A8-E67316B287FA}" type="datetime1">
              <a:rPr lang="en-US" smtClean="0"/>
              <a:t>5/8/2018</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111326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F7DF48A-15DE-4D33-B881-E4E92245926D}" type="datetime1">
              <a:rPr lang="en-US" smtClean="0"/>
              <a:t>5/8/2018</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3494347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E0D7670-55F0-4C01-BDA5-393F3358D0D1}" type="datetime1">
              <a:rPr lang="en-US" smtClean="0"/>
              <a:t>5/8/2018</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1475257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EF570A4-2E99-4A4B-A2AC-4D556C089130}" type="datetime1">
              <a:rPr lang="en-US" smtClean="0"/>
              <a:t>5/8/2018</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92FB8604-3E91-4806-A5CC-428F0C480F73}" type="slidenum">
              <a:rPr lang="en-US" smtClean="0"/>
              <a:t>‹#›</a:t>
            </a:fld>
            <a:endParaRPr lang="en-US"/>
          </a:p>
        </p:txBody>
      </p:sp>
    </p:spTree>
    <p:extLst>
      <p:ext uri="{BB962C8B-B14F-4D97-AF65-F5344CB8AC3E}">
        <p14:creationId xmlns:p14="http://schemas.microsoft.com/office/powerpoint/2010/main" val="32927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32766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fld id="{889459B6-5D04-429A-B7FB-48F7063307D2}" type="datetime1">
              <a:rPr lang="en-US" smtClean="0"/>
              <a:pPr/>
              <a:t>5/8/2018</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100">
                <a:solidFill>
                  <a:schemeClr val="tx1">
                    <a:tint val="75000"/>
                  </a:schemeClr>
                </a:solidFill>
              </a:defRPr>
            </a:lvl1pPr>
          </a:lstStyle>
          <a:p>
            <a:r>
              <a:rPr lang="en-US"/>
              <a:t>Add a footer</a:t>
            </a:r>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92FB8604-3E91-4806-A5CC-428F0C480F73}" type="slidenum">
              <a:rPr lang="en-US" smtClean="0"/>
              <a:pPr/>
              <a:t>‹#›</a:t>
            </a:fld>
            <a:endParaRPr lang="en-US"/>
          </a:p>
        </p:txBody>
      </p:sp>
    </p:spTree>
    <p:extLst>
      <p:ext uri="{BB962C8B-B14F-4D97-AF65-F5344CB8AC3E}">
        <p14:creationId xmlns:p14="http://schemas.microsoft.com/office/powerpoint/2010/main" val="1955623018"/>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Coca-cola_truck.jpg" TargetMode="External"/><Relationship Id="rId2" Type="http://schemas.openxmlformats.org/officeDocument/2006/relationships/image" Target="../media/image2.jpg&amp;ehk=JLyhlJ2NV43"/><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racecarphotos/2472646414/" TargetMode="External"/><Relationship Id="rId2" Type="http://schemas.openxmlformats.org/officeDocument/2006/relationships/image" Target="../media/image8.jpg&amp;ehk=DFVjak8IB4w2jXLMBDvY4Q&amp;r=0&amp;pid=OfficeInsert"/><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www.flickr.com/photos/ell-r-brown/11373080523/" TargetMode="External"/><Relationship Id="rId2" Type="http://schemas.openxmlformats.org/officeDocument/2006/relationships/image" Target="../media/image12.jpg&amp;ehk=lHJAsZ"/><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837473B0-CC2E-450A-ABE3-18F120FF3D39}">
                <a1611:picAttrSrcUrl xmlns:a1611="http://schemas.microsoft.com/office/drawing/2016/11/main" r:id="rId3"/>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57250" y="4057650"/>
            <a:ext cx="10515600" cy="2590800"/>
          </a:xfrm>
        </p:spPr>
        <p:txBody>
          <a:bodyPr>
            <a:normAutofit fontScale="90000"/>
          </a:bodyPr>
          <a:lstStyle/>
          <a:p>
            <a:r>
              <a:rPr lang="en-US" dirty="0"/>
              <a:t>Consumer attitudes to Coca-Cola, Classic, 1990’s Christmas, television advertisement.</a:t>
            </a:r>
          </a:p>
        </p:txBody>
      </p:sp>
      <p:sp>
        <p:nvSpPr>
          <p:cNvPr id="4" name="TextBox 3">
            <a:extLst>
              <a:ext uri="{FF2B5EF4-FFF2-40B4-BE49-F238E27FC236}">
                <a16:creationId xmlns:a16="http://schemas.microsoft.com/office/drawing/2014/main" id="{59A41461-52C6-460C-B291-99664E6E1BF3}"/>
              </a:ext>
            </a:extLst>
          </p:cNvPr>
          <p:cNvSpPr txBox="1"/>
          <p:nvPr/>
        </p:nvSpPr>
        <p:spPr>
          <a:xfrm>
            <a:off x="3468103" y="486526"/>
            <a:ext cx="5170572" cy="923330"/>
          </a:xfrm>
          <a:prstGeom prst="rect">
            <a:avLst/>
          </a:prstGeom>
          <a:solidFill>
            <a:schemeClr val="bg1"/>
          </a:solidFill>
          <a:ln>
            <a:solidFill>
              <a:schemeClr val="bg2"/>
            </a:solidFill>
          </a:ln>
        </p:spPr>
        <p:txBody>
          <a:bodyPr wrap="square" rtlCol="0" anchor="ctr" anchorCtr="1">
            <a:spAutoFit/>
          </a:bodyPr>
          <a:lstStyle/>
          <a:p>
            <a:r>
              <a:rPr lang="en-GB" sz="5400" dirty="0">
                <a:latin typeface="+mj-lt"/>
              </a:rPr>
              <a:t>Investigating…</a:t>
            </a:r>
            <a:endParaRPr lang="en-GB" sz="5400" dirty="0"/>
          </a:p>
        </p:txBody>
      </p:sp>
      <p:pic>
        <p:nvPicPr>
          <p:cNvPr id="5" name="Picture 4">
            <a:extLst>
              <a:ext uri="{FF2B5EF4-FFF2-40B4-BE49-F238E27FC236}">
                <a16:creationId xmlns:a16="http://schemas.microsoft.com/office/drawing/2014/main" id="{122EF232-E17B-4D2A-9D29-2A4E66104E3E}"/>
              </a:ext>
            </a:extLst>
          </p:cNvPr>
          <p:cNvPicPr>
            <a:picLocks noChangeAspect="1"/>
          </p:cNvPicPr>
          <p:nvPr/>
        </p:nvPicPr>
        <p:blipFill>
          <a:blip r:embed="rId4"/>
          <a:stretch>
            <a:fillRect/>
          </a:stretch>
        </p:blipFill>
        <p:spPr>
          <a:xfrm rot="21047594">
            <a:off x="381545" y="430113"/>
            <a:ext cx="2459608" cy="1959487"/>
          </a:xfrm>
          <a:prstGeom prst="rect">
            <a:avLst/>
          </a:prstGeom>
        </p:spPr>
      </p:pic>
    </p:spTree>
    <p:extLst>
      <p:ext uri="{BB962C8B-B14F-4D97-AF65-F5344CB8AC3E}">
        <p14:creationId xmlns:p14="http://schemas.microsoft.com/office/powerpoint/2010/main" val="20425278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4" presetClass="emph" presetSubtype="0" fill="hold" grpId="0" nodeType="clickEffect">
                                  <p:stCondLst>
                                    <p:cond delay="0"/>
                                  </p:stCondLst>
                                  <p:iterate type="lt">
                                    <p:tmPct val="10000"/>
                                  </p:iterate>
                                  <p:childTnLst>
                                    <p:animMotion origin="layout" path="M 0.0 0.0 L 0.0 -0.07213" pathEditMode="relative" ptsTypes="">
                                      <p:cBhvr>
                                        <p:cTn id="12" dur="250" accel="50000" decel="50000" autoRev="1" fill="hold">
                                          <p:stCondLst>
                                            <p:cond delay="0"/>
                                          </p:stCondLst>
                                        </p:cTn>
                                        <p:tgtEl>
                                          <p:spTgt spid="2"/>
                                        </p:tgtEl>
                                        <p:attrNameLst>
                                          <p:attrName>ppt_x</p:attrName>
                                          <p:attrName>ppt_y</p:attrName>
                                        </p:attrNameLst>
                                      </p:cBhvr>
                                    </p:animMotion>
                                    <p:animRot by="1500000">
                                      <p:cBhvr>
                                        <p:cTn id="13" dur="125" fill="hold">
                                          <p:stCondLst>
                                            <p:cond delay="0"/>
                                          </p:stCondLst>
                                        </p:cTn>
                                        <p:tgtEl>
                                          <p:spTgt spid="2"/>
                                        </p:tgtEl>
                                        <p:attrNameLst>
                                          <p:attrName>r</p:attrName>
                                        </p:attrNameLst>
                                      </p:cBhvr>
                                    </p:animRot>
                                    <p:animRot by="-1500000">
                                      <p:cBhvr>
                                        <p:cTn id="14" dur="125" fill="hold">
                                          <p:stCondLst>
                                            <p:cond delay="125"/>
                                          </p:stCondLst>
                                        </p:cTn>
                                        <p:tgtEl>
                                          <p:spTgt spid="2"/>
                                        </p:tgtEl>
                                        <p:attrNameLst>
                                          <p:attrName>r</p:attrName>
                                        </p:attrNameLst>
                                      </p:cBhvr>
                                    </p:animRot>
                                    <p:animRot by="-1500000">
                                      <p:cBhvr>
                                        <p:cTn id="15" dur="125" fill="hold">
                                          <p:stCondLst>
                                            <p:cond delay="250"/>
                                          </p:stCondLst>
                                        </p:cTn>
                                        <p:tgtEl>
                                          <p:spTgt spid="2"/>
                                        </p:tgtEl>
                                        <p:attrNameLst>
                                          <p:attrName>r</p:attrName>
                                        </p:attrNameLst>
                                      </p:cBhvr>
                                    </p:animRot>
                                    <p:animRot by="1500000">
                                      <p:cBhvr>
                                        <p:cTn id="16" dur="125" fill="hold">
                                          <p:stCondLst>
                                            <p:cond delay="375"/>
                                          </p:stCondLst>
                                        </p:cTn>
                                        <p:tgtEl>
                                          <p:spTgt spid="2"/>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6" presetClass="emph" presetSubtype="0" fill="hold" nodeType="clickEffect">
                                  <p:stCondLst>
                                    <p:cond delay="0"/>
                                  </p:stCondLst>
                                  <p:childTnLst>
                                    <p:animScale>
                                      <p:cBhvr>
                                        <p:cTn id="20" dur="2000" fill="hold"/>
                                        <p:tgtEl>
                                          <p:spTgt spid="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pic>
        <p:nvPicPr>
          <p:cNvPr id="1026" name="Picture 2" descr="Image result for coca cola 90's">
            <a:extLst>
              <a:ext uri="{FF2B5EF4-FFF2-40B4-BE49-F238E27FC236}">
                <a16:creationId xmlns:a16="http://schemas.microsoft.com/office/drawing/2014/main" id="{FD8E4094-5683-47C3-A3B6-97B384C910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83492" y="1433371"/>
            <a:ext cx="3504917" cy="3835215"/>
          </a:xfrm>
          <a:prstGeom prst="rect">
            <a:avLst/>
          </a:prstGeom>
          <a:noFill/>
          <a:extLst>
            <a:ext uri="{909E8E84-426E-40DD-AFC4-6F175D3DCCD1}">
              <a14:hiddenFill xmlns:a14="http://schemas.microsoft.com/office/drawing/2010/main">
                <a:solidFill>
                  <a:srgbClr val="FFFFFF"/>
                </a:solidFill>
              </a14:hiddenFill>
            </a:ext>
          </a:extLst>
        </p:spPr>
      </p:pic>
      <p:sp>
        <p:nvSpPr>
          <p:cNvPr id="13" name="Title 12"/>
          <p:cNvSpPr>
            <a:spLocks noGrp="1"/>
          </p:cNvSpPr>
          <p:nvPr>
            <p:ph type="title"/>
          </p:nvPr>
        </p:nvSpPr>
        <p:spPr>
          <a:xfrm>
            <a:off x="294774" y="497116"/>
            <a:ext cx="4383505" cy="1054601"/>
          </a:xfrm>
        </p:spPr>
        <p:txBody>
          <a:bodyPr>
            <a:normAutofit fontScale="90000"/>
          </a:bodyPr>
          <a:lstStyle/>
          <a:p>
            <a:pPr algn="ctr"/>
            <a:r>
              <a:rPr lang="en-US" b="1" dirty="0"/>
              <a:t>Introduction: </a:t>
            </a:r>
            <a:br>
              <a:rPr lang="en-US" dirty="0"/>
            </a:br>
            <a:endParaRPr lang="en-US" dirty="0"/>
          </a:p>
        </p:txBody>
      </p:sp>
      <p:sp>
        <p:nvSpPr>
          <p:cNvPr id="14" name="Content Placeholder 13"/>
          <p:cNvSpPr>
            <a:spLocks noGrp="1"/>
          </p:cNvSpPr>
          <p:nvPr>
            <p:ph idx="1"/>
          </p:nvPr>
        </p:nvSpPr>
        <p:spPr>
          <a:xfrm>
            <a:off x="838200" y="1227221"/>
            <a:ext cx="7126705" cy="5133663"/>
          </a:xfrm>
          <a:noFill/>
        </p:spPr>
        <p:txBody>
          <a:bodyPr>
            <a:normAutofit fontScale="92500"/>
          </a:bodyPr>
          <a:lstStyle/>
          <a:p>
            <a:pPr marL="0" lvl="0" indent="0">
              <a:buNone/>
            </a:pPr>
            <a:r>
              <a:rPr lang="en-GB" dirty="0"/>
              <a:t>Attitude comes from within the individual, and is a predisposition towards a certain behaviour Blythe, (2013). </a:t>
            </a:r>
          </a:p>
          <a:p>
            <a:pPr marL="0" lvl="0" indent="0">
              <a:buNone/>
            </a:pPr>
            <a:r>
              <a:rPr lang="en-GB" dirty="0"/>
              <a:t>Onkvisit &amp; Shaw, (1994) define attitude as ‘a learned tendency to respond to an object in a consistently favourable or unfavourable way’ </a:t>
            </a:r>
            <a:endParaRPr lang="en-US" dirty="0"/>
          </a:p>
          <a:p>
            <a:pPr marL="0" indent="0">
              <a:buNone/>
            </a:pPr>
            <a:r>
              <a:rPr lang="en-US" dirty="0"/>
              <a:t>The purpose of the research is to measure consumer attitudes towards Coca-Cola’s Christmas 90’s television advert. </a:t>
            </a:r>
          </a:p>
          <a:p>
            <a:pPr marL="0" lvl="0" indent="0">
              <a:buNone/>
            </a:pPr>
            <a:r>
              <a:rPr lang="en-US" dirty="0"/>
              <a:t>The term ‘measuring consumer’s attitudes’ is used to identify consumer feelings that are revealed upon certain branded products Negar et al., (2017), cited in Blythe, (2013).  </a:t>
            </a:r>
          </a:p>
          <a:p>
            <a:pPr lvl="0"/>
            <a:endParaRPr lang="en-US" dirty="0"/>
          </a:p>
        </p:txBody>
      </p:sp>
    </p:spTree>
    <p:extLst>
      <p:ext uri="{BB962C8B-B14F-4D97-AF65-F5344CB8AC3E}">
        <p14:creationId xmlns:p14="http://schemas.microsoft.com/office/powerpoint/2010/main" val="303422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E8A63-7A7E-40D3-8E6F-224034BE6733}"/>
              </a:ext>
            </a:extLst>
          </p:cNvPr>
          <p:cNvSpPr>
            <a:spLocks noGrp="1"/>
          </p:cNvSpPr>
          <p:nvPr>
            <p:ph type="title"/>
          </p:nvPr>
        </p:nvSpPr>
        <p:spPr>
          <a:xfrm>
            <a:off x="312821" y="214285"/>
            <a:ext cx="6280484" cy="1325563"/>
          </a:xfrm>
        </p:spPr>
        <p:txBody>
          <a:bodyPr/>
          <a:lstStyle/>
          <a:p>
            <a:r>
              <a:rPr lang="en-GB" dirty="0"/>
              <a:t>Dimensions of attitude </a:t>
            </a:r>
          </a:p>
        </p:txBody>
      </p:sp>
      <p:sp>
        <p:nvSpPr>
          <p:cNvPr id="3" name="Content Placeholder 2">
            <a:extLst>
              <a:ext uri="{FF2B5EF4-FFF2-40B4-BE49-F238E27FC236}">
                <a16:creationId xmlns:a16="http://schemas.microsoft.com/office/drawing/2014/main" id="{0E58F1BE-541B-412F-B964-C806023F380C}"/>
              </a:ext>
            </a:extLst>
          </p:cNvPr>
          <p:cNvSpPr>
            <a:spLocks noGrp="1"/>
          </p:cNvSpPr>
          <p:nvPr>
            <p:ph idx="1"/>
          </p:nvPr>
        </p:nvSpPr>
        <p:spPr>
          <a:xfrm>
            <a:off x="463826" y="1690688"/>
            <a:ext cx="11277600" cy="4486275"/>
          </a:xfrm>
        </p:spPr>
        <p:txBody>
          <a:bodyPr>
            <a:normAutofit/>
          </a:bodyPr>
          <a:lstStyle/>
          <a:p>
            <a:pPr marL="0" indent="0">
              <a:buNone/>
            </a:pPr>
            <a:r>
              <a:rPr lang="en-GB" dirty="0"/>
              <a:t>Attitude consists of three elements: </a:t>
            </a:r>
          </a:p>
          <a:p>
            <a:r>
              <a:rPr lang="en-GB" sz="2400" dirty="0"/>
              <a:t>Cognition (thought process)</a:t>
            </a:r>
          </a:p>
          <a:p>
            <a:r>
              <a:rPr lang="en-GB" sz="2400" dirty="0"/>
              <a:t>Affect (emotion) </a:t>
            </a:r>
          </a:p>
          <a:p>
            <a:r>
              <a:rPr lang="en-GB" sz="2400" dirty="0"/>
              <a:t>Conation (behavioural intention)  </a:t>
            </a:r>
          </a:p>
          <a:p>
            <a:endParaRPr lang="en-GB" sz="2400" dirty="0"/>
          </a:p>
          <a:p>
            <a:pPr marL="0" indent="0">
              <a:buNone/>
            </a:pPr>
            <a:r>
              <a:rPr lang="en-GB" sz="2400" dirty="0"/>
              <a:t>All three are interrelated in complex ways…. </a:t>
            </a:r>
          </a:p>
          <a:p>
            <a:pPr marL="0" indent="0">
              <a:buNone/>
            </a:pPr>
            <a:endParaRPr lang="en-GB" sz="2400" dirty="0"/>
          </a:p>
          <a:p>
            <a:pPr marL="0" indent="0">
              <a:buNone/>
            </a:pPr>
            <a:r>
              <a:rPr lang="en-GB" sz="2400" dirty="0"/>
              <a:t>Behaviour and attitude are not the same, and individuals have certain attitudes about something, yet the individual may not act upon the attitude Blythe, (2013). </a:t>
            </a:r>
          </a:p>
          <a:p>
            <a:pPr marL="0" indent="0">
              <a:buNone/>
            </a:pPr>
            <a:endParaRPr lang="en-GB" sz="2400" dirty="0"/>
          </a:p>
          <a:p>
            <a:endParaRPr lang="en-GB" dirty="0"/>
          </a:p>
        </p:txBody>
      </p:sp>
      <p:sp>
        <p:nvSpPr>
          <p:cNvPr id="4" name="Isosceles Triangle 3">
            <a:extLst>
              <a:ext uri="{FF2B5EF4-FFF2-40B4-BE49-F238E27FC236}">
                <a16:creationId xmlns:a16="http://schemas.microsoft.com/office/drawing/2014/main" id="{2EF1B4B7-880D-43A8-8ECC-368ABBC8BC12}"/>
              </a:ext>
            </a:extLst>
          </p:cNvPr>
          <p:cNvSpPr/>
          <p:nvPr/>
        </p:nvSpPr>
        <p:spPr>
          <a:xfrm>
            <a:off x="7658192" y="429502"/>
            <a:ext cx="3468922" cy="2165684"/>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Balanced components = stable attitude </a:t>
            </a:r>
          </a:p>
        </p:txBody>
      </p:sp>
      <p:sp>
        <p:nvSpPr>
          <p:cNvPr id="5" name="Rectangle 4">
            <a:extLst>
              <a:ext uri="{FF2B5EF4-FFF2-40B4-BE49-F238E27FC236}">
                <a16:creationId xmlns:a16="http://schemas.microsoft.com/office/drawing/2014/main" id="{ECD2F797-4C7C-4E17-943A-CA97CC4518F7}"/>
              </a:ext>
            </a:extLst>
          </p:cNvPr>
          <p:cNvSpPr/>
          <p:nvPr/>
        </p:nvSpPr>
        <p:spPr>
          <a:xfrm>
            <a:off x="6656517" y="2247212"/>
            <a:ext cx="1155032" cy="44861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Affect</a:t>
            </a:r>
          </a:p>
        </p:txBody>
      </p:sp>
      <p:sp>
        <p:nvSpPr>
          <p:cNvPr id="7" name="Rectangle 6">
            <a:extLst>
              <a:ext uri="{FF2B5EF4-FFF2-40B4-BE49-F238E27FC236}">
                <a16:creationId xmlns:a16="http://schemas.microsoft.com/office/drawing/2014/main" id="{9AE74891-E892-4533-9328-60CC9E7CAFFA}"/>
              </a:ext>
            </a:extLst>
          </p:cNvPr>
          <p:cNvSpPr/>
          <p:nvPr/>
        </p:nvSpPr>
        <p:spPr>
          <a:xfrm>
            <a:off x="8815137" y="609162"/>
            <a:ext cx="1155032" cy="45093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Cognition </a:t>
            </a:r>
          </a:p>
        </p:txBody>
      </p:sp>
      <p:sp>
        <p:nvSpPr>
          <p:cNvPr id="8" name="Rectangle 7">
            <a:extLst>
              <a:ext uri="{FF2B5EF4-FFF2-40B4-BE49-F238E27FC236}">
                <a16:creationId xmlns:a16="http://schemas.microsoft.com/office/drawing/2014/main" id="{C07E0E82-D597-4C83-A7F8-9AEB8645F348}"/>
              </a:ext>
            </a:extLst>
          </p:cNvPr>
          <p:cNvSpPr/>
          <p:nvPr/>
        </p:nvSpPr>
        <p:spPr>
          <a:xfrm>
            <a:off x="10852484" y="2283928"/>
            <a:ext cx="1155032" cy="474339"/>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Conation</a:t>
            </a:r>
          </a:p>
        </p:txBody>
      </p:sp>
      <p:sp>
        <p:nvSpPr>
          <p:cNvPr id="9" name="TextBox 8">
            <a:extLst>
              <a:ext uri="{FF2B5EF4-FFF2-40B4-BE49-F238E27FC236}">
                <a16:creationId xmlns:a16="http://schemas.microsoft.com/office/drawing/2014/main" id="{D097AF3C-348A-4ACC-93BB-8E78C5E4CF7C}"/>
              </a:ext>
            </a:extLst>
          </p:cNvPr>
          <p:cNvSpPr txBox="1"/>
          <p:nvPr/>
        </p:nvSpPr>
        <p:spPr>
          <a:xfrm>
            <a:off x="8055234" y="2794500"/>
            <a:ext cx="2674838" cy="707886"/>
          </a:xfrm>
          <a:prstGeom prst="rect">
            <a:avLst/>
          </a:prstGeom>
          <a:solidFill>
            <a:schemeClr val="accent4"/>
          </a:solidFill>
          <a:ln>
            <a:solidFill>
              <a:schemeClr val="bg2"/>
            </a:solidFill>
          </a:ln>
        </p:spPr>
        <p:txBody>
          <a:bodyPr wrap="square" rtlCol="0" anchor="ctr" anchorCtr="1">
            <a:spAutoFit/>
          </a:bodyPr>
          <a:lstStyle/>
          <a:p>
            <a:pPr algn="ctr"/>
            <a:r>
              <a:rPr lang="en-GB" sz="2000" dirty="0"/>
              <a:t>Interrelated in complex ways .. </a:t>
            </a:r>
          </a:p>
        </p:txBody>
      </p:sp>
    </p:spTree>
    <p:extLst>
      <p:ext uri="{BB962C8B-B14F-4D97-AF65-F5344CB8AC3E}">
        <p14:creationId xmlns:p14="http://schemas.microsoft.com/office/powerpoint/2010/main" val="1262704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19E3B-CA73-40CB-A380-9EC52A58A053}"/>
              </a:ext>
            </a:extLst>
          </p:cNvPr>
          <p:cNvSpPr>
            <a:spLocks noGrp="1"/>
          </p:cNvSpPr>
          <p:nvPr>
            <p:ph type="title"/>
          </p:nvPr>
        </p:nvSpPr>
        <p:spPr/>
        <p:txBody>
          <a:bodyPr/>
          <a:lstStyle/>
          <a:p>
            <a:r>
              <a:rPr lang="en-GB" dirty="0"/>
              <a:t>Attitude formation… </a:t>
            </a:r>
          </a:p>
        </p:txBody>
      </p:sp>
      <p:sp>
        <p:nvSpPr>
          <p:cNvPr id="3" name="Content Placeholder 2">
            <a:extLst>
              <a:ext uri="{FF2B5EF4-FFF2-40B4-BE49-F238E27FC236}">
                <a16:creationId xmlns:a16="http://schemas.microsoft.com/office/drawing/2014/main" id="{37511CF8-0152-49F1-884B-917AB531CCFF}"/>
              </a:ext>
            </a:extLst>
          </p:cNvPr>
          <p:cNvSpPr>
            <a:spLocks noGrp="1"/>
          </p:cNvSpPr>
          <p:nvPr>
            <p:ph idx="1"/>
          </p:nvPr>
        </p:nvSpPr>
        <p:spPr/>
        <p:txBody>
          <a:bodyPr/>
          <a:lstStyle/>
          <a:p>
            <a:pPr marL="0" indent="0" algn="ctr">
              <a:buNone/>
            </a:pPr>
            <a:r>
              <a:rPr lang="en-GB" dirty="0"/>
              <a:t>Advertising, as a whole, contributes, to informing people, with choices of products and services </a:t>
            </a:r>
            <a:r>
              <a:rPr lang="en-GB" dirty="0" err="1"/>
              <a:t>Leiss</a:t>
            </a:r>
            <a:r>
              <a:rPr lang="en-GB" dirty="0"/>
              <a:t> et al., (1990). </a:t>
            </a:r>
          </a:p>
          <a:p>
            <a:pPr algn="ctr"/>
            <a:endParaRPr lang="en-GB" dirty="0"/>
          </a:p>
          <a:p>
            <a:pPr algn="ctr"/>
            <a:endParaRPr lang="en-GB" dirty="0"/>
          </a:p>
          <a:p>
            <a:pPr marL="0" indent="0" algn="ctr">
              <a:buNone/>
            </a:pPr>
            <a:r>
              <a:rPr lang="en-GB" dirty="0"/>
              <a:t>‘Purchase intentions relate to beliefs and brand evaluations, and the likelihood of buying a brand has been shown to influenced by attitudes towards advertising as well as attitudes towards brands’ Homer &amp; Yoon, (1992)</a:t>
            </a:r>
          </a:p>
          <a:p>
            <a:endParaRPr lang="en-GB" dirty="0"/>
          </a:p>
        </p:txBody>
      </p:sp>
    </p:spTree>
    <p:extLst>
      <p:ext uri="{BB962C8B-B14F-4D97-AF65-F5344CB8AC3E}">
        <p14:creationId xmlns:p14="http://schemas.microsoft.com/office/powerpoint/2010/main" val="177998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E3A43-F7FC-41AC-9998-C5A1EB5714DE}"/>
              </a:ext>
            </a:extLst>
          </p:cNvPr>
          <p:cNvSpPr>
            <a:spLocks noGrp="1"/>
          </p:cNvSpPr>
          <p:nvPr>
            <p:ph type="title"/>
          </p:nvPr>
        </p:nvSpPr>
        <p:spPr>
          <a:xfrm>
            <a:off x="838200" y="342901"/>
            <a:ext cx="6000750" cy="1347788"/>
          </a:xfrm>
        </p:spPr>
        <p:txBody>
          <a:bodyPr>
            <a:normAutofit fontScale="90000"/>
          </a:bodyPr>
          <a:lstStyle/>
          <a:p>
            <a:r>
              <a:rPr lang="en-GB" dirty="0"/>
              <a:t>Introduction continued…</a:t>
            </a:r>
          </a:p>
        </p:txBody>
      </p:sp>
      <p:sp>
        <p:nvSpPr>
          <p:cNvPr id="3" name="Content Placeholder 2">
            <a:extLst>
              <a:ext uri="{FF2B5EF4-FFF2-40B4-BE49-F238E27FC236}">
                <a16:creationId xmlns:a16="http://schemas.microsoft.com/office/drawing/2014/main" id="{B35E5645-A04F-48A2-8DBF-4E1BD2B2BA03}"/>
              </a:ext>
            </a:extLst>
          </p:cNvPr>
          <p:cNvSpPr>
            <a:spLocks noGrp="1"/>
          </p:cNvSpPr>
          <p:nvPr>
            <p:ph idx="1"/>
          </p:nvPr>
        </p:nvSpPr>
        <p:spPr>
          <a:xfrm>
            <a:off x="221063" y="1424211"/>
            <a:ext cx="8593055" cy="5090888"/>
          </a:xfrm>
        </p:spPr>
        <p:txBody>
          <a:bodyPr>
            <a:normAutofit/>
          </a:bodyPr>
          <a:lstStyle/>
          <a:p>
            <a:r>
              <a:rPr lang="en-GB" dirty="0"/>
              <a:t>The multi-million dollar brand, Coca- Cola, analyse consumer behaviour effectively and efficiently, and continue to influence consumers perceptions, to buy their brand, through many marketing concepts </a:t>
            </a:r>
            <a:r>
              <a:rPr lang="en-GB" dirty="0" err="1"/>
              <a:t>Pohler</a:t>
            </a:r>
            <a:r>
              <a:rPr lang="en-GB" dirty="0"/>
              <a:t>, (2017).</a:t>
            </a:r>
          </a:p>
          <a:p>
            <a:r>
              <a:rPr lang="en-GB" dirty="0"/>
              <a:t> Coca Cola have adopted a corporate colour scheme into their trade mark ….(Red &amp; White)…. </a:t>
            </a:r>
          </a:p>
          <a:p>
            <a:pPr marL="0" indent="0">
              <a:buNone/>
            </a:pPr>
            <a:r>
              <a:rPr lang="en-GB" dirty="0"/>
              <a:t>A marketing strategy for brand recognition so the public do not ‘pass off’ products for other companies…. (A perceived perception)… </a:t>
            </a:r>
          </a:p>
          <a:p>
            <a:pPr marL="0" indent="0">
              <a:buNone/>
            </a:pPr>
            <a:r>
              <a:rPr lang="en-GB" dirty="0"/>
              <a:t>Blythe, (2013).</a:t>
            </a:r>
          </a:p>
        </p:txBody>
      </p:sp>
      <p:pic>
        <p:nvPicPr>
          <p:cNvPr id="11" name="Picture 10">
            <a:extLst>
              <a:ext uri="{FF2B5EF4-FFF2-40B4-BE49-F238E27FC236}">
                <a16:creationId xmlns:a16="http://schemas.microsoft.com/office/drawing/2014/main" id="{D7240EEF-8161-494C-A532-9505BE8977EA}"/>
              </a:ext>
            </a:extLst>
          </p:cNvPr>
          <p:cNvPicPr>
            <a:picLocks noChangeAspect="1"/>
          </p:cNvPicPr>
          <p:nvPr/>
        </p:nvPicPr>
        <p:blipFill>
          <a:blip r:embed="rId2"/>
          <a:stretch>
            <a:fillRect/>
          </a:stretch>
        </p:blipFill>
        <p:spPr>
          <a:xfrm>
            <a:off x="8814118" y="531708"/>
            <a:ext cx="2839103" cy="2650095"/>
          </a:xfrm>
          <a:prstGeom prst="rect">
            <a:avLst/>
          </a:prstGeom>
        </p:spPr>
      </p:pic>
      <p:pic>
        <p:nvPicPr>
          <p:cNvPr id="14" name="Picture 13">
            <a:extLst>
              <a:ext uri="{FF2B5EF4-FFF2-40B4-BE49-F238E27FC236}">
                <a16:creationId xmlns:a16="http://schemas.microsoft.com/office/drawing/2014/main" id="{E0FBEDB8-545D-45BD-A6F0-DB00C0F6B544}"/>
              </a:ext>
            </a:extLst>
          </p:cNvPr>
          <p:cNvPicPr>
            <a:picLocks noChangeAspect="1"/>
          </p:cNvPicPr>
          <p:nvPr/>
        </p:nvPicPr>
        <p:blipFill>
          <a:blip r:embed="rId3"/>
          <a:stretch>
            <a:fillRect/>
          </a:stretch>
        </p:blipFill>
        <p:spPr>
          <a:xfrm rot="20644589">
            <a:off x="8810052" y="4038820"/>
            <a:ext cx="2786438" cy="1942505"/>
          </a:xfrm>
          <a:prstGeom prst="rect">
            <a:avLst/>
          </a:prstGeom>
        </p:spPr>
      </p:pic>
    </p:spTree>
    <p:extLst>
      <p:ext uri="{BB962C8B-B14F-4D97-AF65-F5344CB8AC3E}">
        <p14:creationId xmlns:p14="http://schemas.microsoft.com/office/powerpoint/2010/main" val="3567919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E3A43-F7FC-41AC-9998-C5A1EB5714DE}"/>
              </a:ext>
            </a:extLst>
          </p:cNvPr>
          <p:cNvSpPr>
            <a:spLocks noGrp="1"/>
          </p:cNvSpPr>
          <p:nvPr>
            <p:ph type="title"/>
          </p:nvPr>
        </p:nvSpPr>
        <p:spPr>
          <a:xfrm>
            <a:off x="292011" y="33032"/>
            <a:ext cx="6937711" cy="1347788"/>
          </a:xfrm>
        </p:spPr>
        <p:txBody>
          <a:bodyPr>
            <a:normAutofit/>
          </a:bodyPr>
          <a:lstStyle/>
          <a:p>
            <a:r>
              <a:rPr lang="en-GB" dirty="0"/>
              <a:t>Introduction continued…</a:t>
            </a:r>
          </a:p>
        </p:txBody>
      </p:sp>
      <p:pic>
        <p:nvPicPr>
          <p:cNvPr id="7" name="Picture 6">
            <a:extLst>
              <a:ext uri="{FF2B5EF4-FFF2-40B4-BE49-F238E27FC236}">
                <a16:creationId xmlns:a16="http://schemas.microsoft.com/office/drawing/2014/main" id="{A718500D-DC54-43D5-9CE5-BB636147E105}"/>
              </a:ext>
            </a:extLst>
          </p:cNvPr>
          <p:cNvPicPr>
            <a:picLocks noChangeAspect="1"/>
          </p:cNvPicPr>
          <p:nvPr/>
        </p:nvPicPr>
        <p:blipFill>
          <a:blip r:embed="rId2"/>
          <a:stretch>
            <a:fillRect/>
          </a:stretch>
        </p:blipFill>
        <p:spPr>
          <a:xfrm>
            <a:off x="756747" y="1926261"/>
            <a:ext cx="5109055" cy="3560139"/>
          </a:xfrm>
          <a:prstGeom prst="rect">
            <a:avLst/>
          </a:prstGeom>
        </p:spPr>
      </p:pic>
      <p:sp>
        <p:nvSpPr>
          <p:cNvPr id="8" name="TextBox 7">
            <a:extLst>
              <a:ext uri="{FF2B5EF4-FFF2-40B4-BE49-F238E27FC236}">
                <a16:creationId xmlns:a16="http://schemas.microsoft.com/office/drawing/2014/main" id="{8A1062CE-FE8F-44A5-8B53-6A71035202C9}"/>
              </a:ext>
            </a:extLst>
          </p:cNvPr>
          <p:cNvSpPr txBox="1"/>
          <p:nvPr/>
        </p:nvSpPr>
        <p:spPr>
          <a:xfrm>
            <a:off x="6096000" y="912589"/>
            <a:ext cx="5803989" cy="5262979"/>
          </a:xfrm>
          <a:prstGeom prst="rect">
            <a:avLst/>
          </a:prstGeom>
          <a:noFill/>
          <a:ln>
            <a:solidFill>
              <a:schemeClr val="bg2"/>
            </a:solidFill>
          </a:ln>
        </p:spPr>
        <p:txBody>
          <a:bodyPr wrap="square" rtlCol="0" anchor="ctr" anchorCtr="1">
            <a:spAutoFit/>
          </a:bodyPr>
          <a:lstStyle/>
          <a:p>
            <a:pPr algn="ctr"/>
            <a:r>
              <a:rPr lang="en-GB" sz="2800" dirty="0"/>
              <a:t>The theory of planned behaviour  (TOPB) </a:t>
            </a:r>
            <a:r>
              <a:rPr lang="en-GB" sz="2800" dirty="0" err="1"/>
              <a:t>Ajzen</a:t>
            </a:r>
            <a:r>
              <a:rPr lang="en-GB" sz="2800" dirty="0"/>
              <a:t> and Madden, (1986; </a:t>
            </a:r>
            <a:r>
              <a:rPr lang="en-GB" sz="2800" dirty="0" err="1"/>
              <a:t>Ajzen</a:t>
            </a:r>
            <a:r>
              <a:rPr lang="en-GB" sz="2800" dirty="0"/>
              <a:t>, (1988) assumes that the individual considers the ‘ease or difficulty’ of carrying out the planned behaviour </a:t>
            </a:r>
          </a:p>
          <a:p>
            <a:pPr algn="ctr"/>
            <a:r>
              <a:rPr lang="en-GB" sz="2800" dirty="0"/>
              <a:t>(intension to buy)</a:t>
            </a:r>
          </a:p>
          <a:p>
            <a:pPr algn="ctr"/>
            <a:r>
              <a:rPr lang="en-GB" sz="2800" dirty="0"/>
              <a:t> suggesting that the individual has some degree of control, over their behaviour, and its outcomes Blythe, (2013).</a:t>
            </a:r>
          </a:p>
          <a:p>
            <a:endParaRPr lang="en-GB" sz="2800" dirty="0"/>
          </a:p>
        </p:txBody>
      </p:sp>
    </p:spTree>
    <p:extLst>
      <p:ext uri="{BB962C8B-B14F-4D97-AF65-F5344CB8AC3E}">
        <p14:creationId xmlns:p14="http://schemas.microsoft.com/office/powerpoint/2010/main" val="3420204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95B68-B590-4EDF-8F70-D883F4881DF2}"/>
              </a:ext>
            </a:extLst>
          </p:cNvPr>
          <p:cNvSpPr>
            <a:spLocks noGrp="1"/>
          </p:cNvSpPr>
          <p:nvPr>
            <p:ph type="title"/>
          </p:nvPr>
        </p:nvSpPr>
        <p:spPr/>
        <p:txBody>
          <a:bodyPr/>
          <a:lstStyle/>
          <a:p>
            <a:r>
              <a:rPr lang="en-GB" dirty="0"/>
              <a:t>T O P B… </a:t>
            </a:r>
          </a:p>
        </p:txBody>
      </p:sp>
      <p:sp>
        <p:nvSpPr>
          <p:cNvPr id="3" name="Content Placeholder 2">
            <a:extLst>
              <a:ext uri="{FF2B5EF4-FFF2-40B4-BE49-F238E27FC236}">
                <a16:creationId xmlns:a16="http://schemas.microsoft.com/office/drawing/2014/main" id="{530ADBAA-7412-43FB-B4FC-35934538E4BB}"/>
              </a:ext>
            </a:extLst>
          </p:cNvPr>
          <p:cNvSpPr>
            <a:spLocks noGrp="1"/>
          </p:cNvSpPr>
          <p:nvPr>
            <p:ph idx="1"/>
          </p:nvPr>
        </p:nvSpPr>
        <p:spPr>
          <a:xfrm>
            <a:off x="838200" y="1364974"/>
            <a:ext cx="10515600" cy="4811989"/>
          </a:xfrm>
        </p:spPr>
        <p:txBody>
          <a:bodyPr>
            <a:normAutofit fontScale="85000" lnSpcReduction="20000"/>
          </a:bodyPr>
          <a:lstStyle/>
          <a:p>
            <a:pPr marL="0" indent="0" algn="ctr">
              <a:buNone/>
            </a:pPr>
            <a:endParaRPr lang="en-GB" dirty="0"/>
          </a:p>
          <a:p>
            <a:pPr marL="0" indent="0">
              <a:buNone/>
            </a:pPr>
            <a:r>
              <a:rPr lang="en-GB" dirty="0"/>
              <a:t>The theory predicts that we expect the individual to form an attitude, and then act on it. </a:t>
            </a:r>
          </a:p>
          <a:p>
            <a:pPr marL="0" indent="0">
              <a:buNone/>
            </a:pPr>
            <a:endParaRPr lang="en-GB" dirty="0"/>
          </a:p>
          <a:p>
            <a:pPr marL="0" indent="0">
              <a:buNone/>
            </a:pPr>
            <a:r>
              <a:rPr lang="en-GB" dirty="0"/>
              <a:t>So if the individual likes what they see on the advert, then they’re intention is more than likely be to buy the product….</a:t>
            </a:r>
          </a:p>
          <a:p>
            <a:pPr marL="0" indent="0">
              <a:buNone/>
            </a:pPr>
            <a:endParaRPr lang="en-GB" dirty="0"/>
          </a:p>
          <a:p>
            <a:pPr marL="0" indent="0" algn="ctr">
              <a:buNone/>
            </a:pPr>
            <a:r>
              <a:rPr lang="en-GB" dirty="0"/>
              <a:t>‘According to the theory, the consumer behaviour is a function of intention to perform the behaviour in question; the intention is based on the attitude, subjective norm, and perceived behavioural control’ </a:t>
            </a:r>
            <a:r>
              <a:rPr lang="en-GB" dirty="0" err="1"/>
              <a:t>Ajzen</a:t>
            </a:r>
            <a:r>
              <a:rPr lang="en-GB" dirty="0"/>
              <a:t>, (2015). </a:t>
            </a:r>
          </a:p>
          <a:p>
            <a:pPr marL="0" indent="0">
              <a:buNone/>
            </a:pPr>
            <a:endParaRPr lang="en-GB" dirty="0"/>
          </a:p>
          <a:p>
            <a:pPr marL="0" indent="0">
              <a:buNone/>
            </a:pPr>
            <a:endParaRPr lang="en-GB" dirty="0"/>
          </a:p>
          <a:p>
            <a:pPr marL="0" indent="0">
              <a:buNone/>
            </a:pPr>
            <a:r>
              <a:rPr lang="en-GB" dirty="0"/>
              <a:t>However, Fishbein, (1972) states that individuals behave first, and form attitudes afterwards.  </a:t>
            </a:r>
          </a:p>
          <a:p>
            <a:pPr marL="0" indent="0">
              <a:buNone/>
            </a:pPr>
            <a:endParaRPr lang="en-GB" dirty="0"/>
          </a:p>
        </p:txBody>
      </p:sp>
    </p:spTree>
    <p:extLst>
      <p:ext uri="{BB962C8B-B14F-4D97-AF65-F5344CB8AC3E}">
        <p14:creationId xmlns:p14="http://schemas.microsoft.com/office/powerpoint/2010/main" val="3183870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539A-C04F-4F47-889F-91BD1DB5ED0D}"/>
              </a:ext>
            </a:extLst>
          </p:cNvPr>
          <p:cNvSpPr>
            <a:spLocks noGrp="1"/>
          </p:cNvSpPr>
          <p:nvPr>
            <p:ph type="title"/>
          </p:nvPr>
        </p:nvSpPr>
        <p:spPr/>
        <p:txBody>
          <a:bodyPr/>
          <a:lstStyle/>
          <a:p>
            <a:pPr algn="ctr"/>
            <a:r>
              <a:rPr lang="en-GB" dirty="0">
                <a:solidFill>
                  <a:schemeClr val="accent4">
                    <a:lumMod val="40000"/>
                    <a:lumOff val="60000"/>
                  </a:schemeClr>
                </a:solidFill>
              </a:rPr>
              <a:t>Literature</a:t>
            </a:r>
            <a:r>
              <a:rPr lang="en-GB" dirty="0"/>
              <a:t> </a:t>
            </a:r>
            <a:r>
              <a:rPr lang="en-GB" dirty="0">
                <a:solidFill>
                  <a:schemeClr val="accent4">
                    <a:lumMod val="40000"/>
                    <a:lumOff val="60000"/>
                  </a:schemeClr>
                </a:solidFill>
              </a:rPr>
              <a:t>review</a:t>
            </a:r>
          </a:p>
        </p:txBody>
      </p:sp>
      <p:sp>
        <p:nvSpPr>
          <p:cNvPr id="3" name="Content Placeholder 2">
            <a:extLst>
              <a:ext uri="{FF2B5EF4-FFF2-40B4-BE49-F238E27FC236}">
                <a16:creationId xmlns:a16="http://schemas.microsoft.com/office/drawing/2014/main" id="{206E1758-2375-4DB1-A8D3-DC5045B61D7B}"/>
              </a:ext>
            </a:extLst>
          </p:cNvPr>
          <p:cNvSpPr>
            <a:spLocks noGrp="1"/>
          </p:cNvSpPr>
          <p:nvPr>
            <p:ph idx="1"/>
          </p:nvPr>
        </p:nvSpPr>
        <p:spPr>
          <a:xfrm>
            <a:off x="838200" y="1391478"/>
            <a:ext cx="10515600" cy="4785485"/>
          </a:xfrm>
        </p:spPr>
        <p:txBody>
          <a:bodyPr>
            <a:normAutofit lnSpcReduction="10000"/>
          </a:bodyPr>
          <a:lstStyle/>
          <a:p>
            <a:pPr marL="0" indent="0">
              <a:buNone/>
            </a:pPr>
            <a:r>
              <a:rPr lang="en-GB" sz="3200" dirty="0">
                <a:solidFill>
                  <a:schemeClr val="accent4">
                    <a:lumMod val="40000"/>
                    <a:lumOff val="60000"/>
                  </a:schemeClr>
                </a:solidFill>
              </a:rPr>
              <a:t>Research indicates….</a:t>
            </a:r>
          </a:p>
          <a:p>
            <a:r>
              <a:rPr lang="en-GB" sz="3200" dirty="0">
                <a:solidFill>
                  <a:schemeClr val="accent4">
                    <a:lumMod val="40000"/>
                    <a:lumOff val="60000"/>
                  </a:schemeClr>
                </a:solidFill>
              </a:rPr>
              <a:t>Emotional appeals work more favourably than cognitive appeals, as emotionally, it has a greater impact on an individuals explicit memory </a:t>
            </a:r>
          </a:p>
          <a:p>
            <a:r>
              <a:rPr lang="en-GB" sz="3200" dirty="0">
                <a:solidFill>
                  <a:schemeClr val="accent4">
                    <a:lumMod val="40000"/>
                    <a:lumOff val="60000"/>
                  </a:schemeClr>
                </a:solidFill>
              </a:rPr>
              <a:t>Consumer decisions are not made without emotions or feelings Kroeber-Riel &amp; </a:t>
            </a:r>
            <a:r>
              <a:rPr lang="en-GB" sz="3200" dirty="0" err="1">
                <a:solidFill>
                  <a:schemeClr val="accent4">
                    <a:lumMod val="40000"/>
                    <a:lumOff val="60000"/>
                  </a:schemeClr>
                </a:solidFill>
              </a:rPr>
              <a:t>Esch</a:t>
            </a:r>
            <a:r>
              <a:rPr lang="en-GB" sz="3200" dirty="0">
                <a:solidFill>
                  <a:schemeClr val="accent4">
                    <a:lumMod val="40000"/>
                    <a:lumOff val="60000"/>
                  </a:schemeClr>
                </a:solidFill>
              </a:rPr>
              <a:t>, (2015), cited in </a:t>
            </a:r>
            <a:r>
              <a:rPr lang="en-GB" sz="3200" dirty="0" err="1">
                <a:solidFill>
                  <a:schemeClr val="accent4">
                    <a:lumMod val="40000"/>
                    <a:lumOff val="60000"/>
                  </a:schemeClr>
                </a:solidFill>
              </a:rPr>
              <a:t>Blyuthe</a:t>
            </a:r>
            <a:r>
              <a:rPr lang="en-GB" sz="3200" dirty="0">
                <a:solidFill>
                  <a:schemeClr val="accent4">
                    <a:lumMod val="40000"/>
                    <a:lumOff val="60000"/>
                  </a:schemeClr>
                </a:solidFill>
              </a:rPr>
              <a:t>, (2013).</a:t>
            </a:r>
          </a:p>
          <a:p>
            <a:r>
              <a:rPr lang="en-GB" sz="3200" dirty="0">
                <a:solidFill>
                  <a:schemeClr val="accent4">
                    <a:lumMod val="40000"/>
                    <a:lumOff val="60000"/>
                  </a:schemeClr>
                </a:solidFill>
              </a:rPr>
              <a:t>Emotional impression, influences consumer behaviour, and is said to more effective in changing attitudes Petty &amp; Cacioppo, (1983).</a:t>
            </a:r>
          </a:p>
          <a:p>
            <a:pPr marL="0" indent="0">
              <a:buNone/>
            </a:pPr>
            <a:endParaRPr lang="en-GB" sz="3200" dirty="0">
              <a:solidFill>
                <a:schemeClr val="accent4">
                  <a:lumMod val="40000"/>
                  <a:lumOff val="60000"/>
                </a:schemeClr>
              </a:solidFill>
            </a:endParaRPr>
          </a:p>
          <a:p>
            <a:endParaRPr lang="en-GB" dirty="0"/>
          </a:p>
          <a:p>
            <a:endParaRPr lang="en-GB" dirty="0"/>
          </a:p>
        </p:txBody>
      </p:sp>
    </p:spTree>
    <p:extLst>
      <p:ext uri="{BB962C8B-B14F-4D97-AF65-F5344CB8AC3E}">
        <p14:creationId xmlns:p14="http://schemas.microsoft.com/office/powerpoint/2010/main" val="1449967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539A-C04F-4F47-889F-91BD1DB5ED0D}"/>
              </a:ext>
            </a:extLst>
          </p:cNvPr>
          <p:cNvSpPr>
            <a:spLocks noGrp="1"/>
          </p:cNvSpPr>
          <p:nvPr>
            <p:ph type="title"/>
          </p:nvPr>
        </p:nvSpPr>
        <p:spPr/>
        <p:txBody>
          <a:bodyPr>
            <a:normAutofit fontScale="90000"/>
          </a:bodyPr>
          <a:lstStyle/>
          <a:p>
            <a:r>
              <a:rPr lang="en-GB" dirty="0">
                <a:solidFill>
                  <a:schemeClr val="accent4">
                    <a:lumMod val="40000"/>
                    <a:lumOff val="60000"/>
                  </a:schemeClr>
                </a:solidFill>
              </a:rPr>
              <a:t>Literature review continued… </a:t>
            </a:r>
            <a:br>
              <a:rPr lang="en-GB" dirty="0">
                <a:solidFill>
                  <a:schemeClr val="accent4">
                    <a:lumMod val="40000"/>
                    <a:lumOff val="60000"/>
                  </a:schemeClr>
                </a:solidFill>
              </a:rPr>
            </a:br>
            <a:r>
              <a:rPr lang="en-GB" dirty="0">
                <a:solidFill>
                  <a:schemeClr val="accent4">
                    <a:lumMod val="40000"/>
                    <a:lumOff val="60000"/>
                  </a:schemeClr>
                </a:solidFill>
              </a:rPr>
              <a:t>Christmas attitude:</a:t>
            </a:r>
            <a:br>
              <a:rPr lang="en-GB" dirty="0">
                <a:highlight>
                  <a:srgbClr val="000000"/>
                </a:highlight>
              </a:rPr>
            </a:br>
            <a:endParaRPr lang="en-GB" dirty="0">
              <a:highlight>
                <a:srgbClr val="000000"/>
              </a:highlight>
            </a:endParaRPr>
          </a:p>
        </p:txBody>
      </p:sp>
      <p:sp>
        <p:nvSpPr>
          <p:cNvPr id="3" name="Content Placeholder 2">
            <a:extLst>
              <a:ext uri="{FF2B5EF4-FFF2-40B4-BE49-F238E27FC236}">
                <a16:creationId xmlns:a16="http://schemas.microsoft.com/office/drawing/2014/main" id="{206E1758-2375-4DB1-A8D3-DC5045B61D7B}"/>
              </a:ext>
            </a:extLst>
          </p:cNvPr>
          <p:cNvSpPr>
            <a:spLocks noGrp="1"/>
          </p:cNvSpPr>
          <p:nvPr>
            <p:ph idx="1"/>
          </p:nvPr>
        </p:nvSpPr>
        <p:spPr>
          <a:xfrm>
            <a:off x="409075" y="1690688"/>
            <a:ext cx="11333746" cy="4486275"/>
          </a:xfrm>
        </p:spPr>
        <p:txBody>
          <a:bodyPr>
            <a:normAutofit fontScale="92500" lnSpcReduction="20000"/>
          </a:bodyPr>
          <a:lstStyle/>
          <a:p>
            <a:pPr marL="0" indent="0">
              <a:buNone/>
            </a:pPr>
            <a:r>
              <a:rPr lang="en-GB" sz="3500" dirty="0">
                <a:solidFill>
                  <a:schemeClr val="accent4">
                    <a:lumMod val="40000"/>
                    <a:lumOff val="60000"/>
                  </a:schemeClr>
                </a:solidFill>
              </a:rPr>
              <a:t>Research indicates that consumers can be categorised according to their attitude towards Christmas.</a:t>
            </a:r>
          </a:p>
          <a:p>
            <a:pPr marL="0" indent="0">
              <a:buNone/>
            </a:pPr>
            <a:r>
              <a:rPr lang="en-GB" sz="3500" dirty="0">
                <a:solidFill>
                  <a:schemeClr val="accent4">
                    <a:lumMod val="40000"/>
                    <a:lumOff val="60000"/>
                  </a:schemeClr>
                </a:solidFill>
              </a:rPr>
              <a:t>So the consumer attitude towards Christmas is formed by their attitude towards religion, giving presents, and being influenced by commercials </a:t>
            </a:r>
            <a:r>
              <a:rPr lang="en-GB" sz="3500" dirty="0" err="1">
                <a:solidFill>
                  <a:schemeClr val="accent4">
                    <a:lumMod val="40000"/>
                    <a:lumOff val="60000"/>
                  </a:schemeClr>
                </a:solidFill>
              </a:rPr>
              <a:t>Gurau</a:t>
            </a:r>
            <a:r>
              <a:rPr lang="en-GB" sz="3500" dirty="0">
                <a:solidFill>
                  <a:schemeClr val="accent4">
                    <a:lumMod val="40000"/>
                    <a:lumOff val="60000"/>
                  </a:schemeClr>
                </a:solidFill>
              </a:rPr>
              <a:t> &amp; </a:t>
            </a:r>
            <a:r>
              <a:rPr lang="en-GB" sz="3500" dirty="0" err="1">
                <a:solidFill>
                  <a:schemeClr val="accent4">
                    <a:lumMod val="40000"/>
                    <a:lumOff val="60000"/>
                  </a:schemeClr>
                </a:solidFill>
              </a:rPr>
              <a:t>Tinson</a:t>
            </a:r>
            <a:r>
              <a:rPr lang="en-GB" sz="3500" dirty="0">
                <a:solidFill>
                  <a:schemeClr val="accent4">
                    <a:lumMod val="40000"/>
                    <a:lumOff val="60000"/>
                  </a:schemeClr>
                </a:solidFill>
              </a:rPr>
              <a:t>, (2003), cited in Blythe,(2013).</a:t>
            </a:r>
          </a:p>
          <a:p>
            <a:pPr marL="0" indent="0">
              <a:buNone/>
            </a:pPr>
            <a:r>
              <a:rPr lang="en-GB" sz="3500" dirty="0">
                <a:solidFill>
                  <a:schemeClr val="accent4">
                    <a:lumMod val="40000"/>
                    <a:lumOff val="60000"/>
                  </a:schemeClr>
                </a:solidFill>
              </a:rPr>
              <a:t>Salient beliefs – vital to formation of an attitude …influences consumer judgement ..  And is usually is the belief that has been most recently seen or considered important </a:t>
            </a:r>
            <a:r>
              <a:rPr lang="en-GB" sz="3500" dirty="0" err="1">
                <a:solidFill>
                  <a:schemeClr val="accent4">
                    <a:lumMod val="40000"/>
                    <a:lumOff val="60000"/>
                  </a:schemeClr>
                </a:solidFill>
              </a:rPr>
              <a:t>Fishbien</a:t>
            </a:r>
            <a:r>
              <a:rPr lang="en-GB" sz="3500" dirty="0">
                <a:solidFill>
                  <a:schemeClr val="accent4">
                    <a:lumMod val="40000"/>
                    <a:lumOff val="60000"/>
                  </a:schemeClr>
                </a:solidFill>
              </a:rPr>
              <a:t> &amp; </a:t>
            </a:r>
            <a:r>
              <a:rPr lang="en-GB" sz="3500" dirty="0" err="1">
                <a:solidFill>
                  <a:schemeClr val="accent4">
                    <a:lumMod val="40000"/>
                    <a:lumOff val="60000"/>
                  </a:schemeClr>
                </a:solidFill>
              </a:rPr>
              <a:t>Ajzen</a:t>
            </a:r>
            <a:r>
              <a:rPr lang="en-GB" sz="3500" dirty="0">
                <a:solidFill>
                  <a:schemeClr val="accent4">
                    <a:lumMod val="40000"/>
                    <a:lumOff val="60000"/>
                  </a:schemeClr>
                </a:solidFill>
              </a:rPr>
              <a:t>, (1975) – the attribute is associated with strong feelings to salient beliefs.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8927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539A-C04F-4F47-889F-91BD1DB5ED0D}"/>
              </a:ext>
            </a:extLst>
          </p:cNvPr>
          <p:cNvSpPr>
            <a:spLocks noGrp="1"/>
          </p:cNvSpPr>
          <p:nvPr>
            <p:ph type="title"/>
          </p:nvPr>
        </p:nvSpPr>
        <p:spPr/>
        <p:txBody>
          <a:bodyPr/>
          <a:lstStyle/>
          <a:p>
            <a:r>
              <a:rPr lang="en-GB" dirty="0">
                <a:solidFill>
                  <a:schemeClr val="accent4">
                    <a:lumMod val="40000"/>
                    <a:lumOff val="60000"/>
                  </a:schemeClr>
                </a:solidFill>
              </a:rPr>
              <a:t>Literature review continued… </a:t>
            </a:r>
          </a:p>
        </p:txBody>
      </p:sp>
      <p:sp>
        <p:nvSpPr>
          <p:cNvPr id="3" name="Content Placeholder 2">
            <a:extLst>
              <a:ext uri="{FF2B5EF4-FFF2-40B4-BE49-F238E27FC236}">
                <a16:creationId xmlns:a16="http://schemas.microsoft.com/office/drawing/2014/main" id="{206E1758-2375-4DB1-A8D3-DC5045B61D7B}"/>
              </a:ext>
            </a:extLst>
          </p:cNvPr>
          <p:cNvSpPr>
            <a:spLocks noGrp="1"/>
          </p:cNvSpPr>
          <p:nvPr>
            <p:ph idx="1"/>
          </p:nvPr>
        </p:nvSpPr>
        <p:spPr>
          <a:xfrm>
            <a:off x="841513" y="2037660"/>
            <a:ext cx="10515600" cy="4351338"/>
          </a:xfrm>
        </p:spPr>
        <p:txBody>
          <a:bodyPr/>
          <a:lstStyle/>
          <a:p>
            <a:r>
              <a:rPr lang="en-GB" dirty="0"/>
              <a:t>It is reported that men and women respond differently to emotional advertising with women typically demonstrating a more emotional response Fisher &amp; Dube, (2005).</a:t>
            </a:r>
          </a:p>
          <a:p>
            <a:r>
              <a:rPr lang="en-GB" dirty="0"/>
              <a:t>This is even further enhanced, if individuals are experiencing the emotion along with others. Such as being influenced by others opinions and intentions to like a product Blythe, (2013). </a:t>
            </a:r>
          </a:p>
        </p:txBody>
      </p:sp>
    </p:spTree>
    <p:extLst>
      <p:ext uri="{BB962C8B-B14F-4D97-AF65-F5344CB8AC3E}">
        <p14:creationId xmlns:p14="http://schemas.microsoft.com/office/powerpoint/2010/main" val="5706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43D8B-BF62-4213-8E4A-AA9666D1372C}"/>
              </a:ext>
            </a:extLst>
          </p:cNvPr>
          <p:cNvSpPr>
            <a:spLocks noGrp="1"/>
          </p:cNvSpPr>
          <p:nvPr>
            <p:ph type="title"/>
          </p:nvPr>
        </p:nvSpPr>
        <p:spPr>
          <a:xfrm>
            <a:off x="573505" y="1881104"/>
            <a:ext cx="10515600" cy="1325563"/>
          </a:xfrm>
        </p:spPr>
        <p:txBody>
          <a:bodyPr/>
          <a:lstStyle/>
          <a:p>
            <a:r>
              <a:rPr lang="en-GB" dirty="0">
                <a:highlight>
                  <a:srgbClr val="000000"/>
                </a:highlight>
              </a:rPr>
              <a:t>Hypotheses… </a:t>
            </a:r>
          </a:p>
        </p:txBody>
      </p:sp>
      <p:sp>
        <p:nvSpPr>
          <p:cNvPr id="3" name="Content Placeholder 2">
            <a:extLst>
              <a:ext uri="{FF2B5EF4-FFF2-40B4-BE49-F238E27FC236}">
                <a16:creationId xmlns:a16="http://schemas.microsoft.com/office/drawing/2014/main" id="{E7F29BE0-7633-4ECD-8D68-71725482E2AE}"/>
              </a:ext>
            </a:extLst>
          </p:cNvPr>
          <p:cNvSpPr>
            <a:spLocks noGrp="1"/>
          </p:cNvSpPr>
          <p:nvPr>
            <p:ph idx="1"/>
          </p:nvPr>
        </p:nvSpPr>
        <p:spPr>
          <a:xfrm>
            <a:off x="838200" y="2959767"/>
            <a:ext cx="10515600" cy="3217195"/>
          </a:xfrm>
          <a:noFill/>
        </p:spPr>
        <p:txBody>
          <a:bodyPr/>
          <a:lstStyle/>
          <a:p>
            <a:endParaRPr lang="en-GB" dirty="0"/>
          </a:p>
          <a:p>
            <a:r>
              <a:rPr lang="en-GB" dirty="0">
                <a:highlight>
                  <a:srgbClr val="000000"/>
                </a:highlight>
              </a:rPr>
              <a:t>Hypotheses:</a:t>
            </a:r>
          </a:p>
          <a:p>
            <a:pPr marL="514350" indent="-514350">
              <a:buAutoNum type="arabicPeriod"/>
            </a:pPr>
            <a:r>
              <a:rPr lang="en-GB" dirty="0">
                <a:highlight>
                  <a:srgbClr val="000000"/>
                </a:highlight>
              </a:rPr>
              <a:t>Theory predicts that individuals will like the advert and will buy the product…</a:t>
            </a:r>
          </a:p>
          <a:p>
            <a:pPr marL="514350" indent="-514350">
              <a:buAutoNum type="arabicPeriod"/>
            </a:pPr>
            <a:r>
              <a:rPr lang="en-GB" dirty="0">
                <a:highlight>
                  <a:srgbClr val="000000"/>
                </a:highlight>
              </a:rPr>
              <a:t>Women will be more entertained and score higher emotionally  </a:t>
            </a:r>
          </a:p>
          <a:p>
            <a:pPr marL="0" indent="0">
              <a:buNone/>
            </a:pPr>
            <a:endParaRPr lang="en-GB" dirty="0"/>
          </a:p>
        </p:txBody>
      </p:sp>
    </p:spTree>
    <p:extLst>
      <p:ext uri="{BB962C8B-B14F-4D97-AF65-F5344CB8AC3E}">
        <p14:creationId xmlns:p14="http://schemas.microsoft.com/office/powerpoint/2010/main" val="2600556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4052D-6DBA-4F6D-BEDF-5FD558027D6C}"/>
              </a:ext>
            </a:extLst>
          </p:cNvPr>
          <p:cNvSpPr>
            <a:spLocks noGrp="1"/>
          </p:cNvSpPr>
          <p:nvPr>
            <p:ph type="title"/>
          </p:nvPr>
        </p:nvSpPr>
        <p:spPr/>
        <p:txBody>
          <a:bodyPr/>
          <a:lstStyle/>
          <a:p>
            <a:r>
              <a:rPr lang="en-GB" dirty="0"/>
              <a:t>Methodology – Design </a:t>
            </a:r>
          </a:p>
        </p:txBody>
      </p:sp>
      <p:sp>
        <p:nvSpPr>
          <p:cNvPr id="3" name="Content Placeholder 2">
            <a:extLst>
              <a:ext uri="{FF2B5EF4-FFF2-40B4-BE49-F238E27FC236}">
                <a16:creationId xmlns:a16="http://schemas.microsoft.com/office/drawing/2014/main" id="{4C8094BF-A981-4F5D-9E4B-9301B61AE037}"/>
              </a:ext>
            </a:extLst>
          </p:cNvPr>
          <p:cNvSpPr>
            <a:spLocks noGrp="1"/>
          </p:cNvSpPr>
          <p:nvPr>
            <p:ph idx="1"/>
          </p:nvPr>
        </p:nvSpPr>
        <p:spPr>
          <a:xfrm>
            <a:off x="838200" y="1690688"/>
            <a:ext cx="7431157" cy="4486275"/>
          </a:xfrm>
        </p:spPr>
        <p:txBody>
          <a:bodyPr/>
          <a:lstStyle/>
          <a:p>
            <a:r>
              <a:rPr lang="en-GB" dirty="0"/>
              <a:t>The data was gathered though a structured questionnaire constructed to measure consumer attitudes towards TV adverts.</a:t>
            </a:r>
          </a:p>
          <a:p>
            <a:r>
              <a:rPr lang="en-GB" dirty="0"/>
              <a:t>The questions were scored using a 5-point Likert scale with ratings, strongly disagree, disagree, neutral, agree to strongly agree. </a:t>
            </a:r>
          </a:p>
        </p:txBody>
      </p:sp>
      <p:pic>
        <p:nvPicPr>
          <p:cNvPr id="5" name="Picture 4">
            <a:extLst>
              <a:ext uri="{FF2B5EF4-FFF2-40B4-BE49-F238E27FC236}">
                <a16:creationId xmlns:a16="http://schemas.microsoft.com/office/drawing/2014/main" id="{2D43F57F-4080-4448-9C85-3EEFCF84ED0F}"/>
              </a:ext>
            </a:extLst>
          </p:cNvPr>
          <p:cNvPicPr>
            <a:picLocks noChangeAspect="1"/>
          </p:cNvPicPr>
          <p:nvPr/>
        </p:nvPicPr>
        <p:blipFill>
          <a:blip r:embed="rId2"/>
          <a:stretch>
            <a:fillRect/>
          </a:stretch>
        </p:blipFill>
        <p:spPr>
          <a:xfrm>
            <a:off x="9628007" y="1524000"/>
            <a:ext cx="1958754" cy="4196041"/>
          </a:xfrm>
          <a:prstGeom prst="rect">
            <a:avLst/>
          </a:prstGeom>
        </p:spPr>
      </p:pic>
    </p:spTree>
    <p:extLst>
      <p:ext uri="{BB962C8B-B14F-4D97-AF65-F5344CB8AC3E}">
        <p14:creationId xmlns:p14="http://schemas.microsoft.com/office/powerpoint/2010/main" val="3202501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8DFA0-B337-469B-AD6C-4E2FF38558B9}"/>
              </a:ext>
            </a:extLst>
          </p:cNvPr>
          <p:cNvSpPr>
            <a:spLocks noGrp="1"/>
          </p:cNvSpPr>
          <p:nvPr>
            <p:ph type="title"/>
          </p:nvPr>
        </p:nvSpPr>
        <p:spPr/>
        <p:txBody>
          <a:bodyPr/>
          <a:lstStyle/>
          <a:p>
            <a:r>
              <a:rPr lang="en-GB" dirty="0"/>
              <a:t>Methodology – Participants and Ethics</a:t>
            </a:r>
          </a:p>
        </p:txBody>
      </p:sp>
      <p:sp>
        <p:nvSpPr>
          <p:cNvPr id="3" name="Content Placeholder 2">
            <a:extLst>
              <a:ext uri="{FF2B5EF4-FFF2-40B4-BE49-F238E27FC236}">
                <a16:creationId xmlns:a16="http://schemas.microsoft.com/office/drawing/2014/main" id="{C3E8D646-0D67-40F1-9D00-A7F57C0D547E}"/>
              </a:ext>
            </a:extLst>
          </p:cNvPr>
          <p:cNvSpPr>
            <a:spLocks noGrp="1"/>
          </p:cNvSpPr>
          <p:nvPr>
            <p:ph idx="1"/>
          </p:nvPr>
        </p:nvSpPr>
        <p:spPr>
          <a:xfrm>
            <a:off x="838200" y="1825625"/>
            <a:ext cx="6185452" cy="4351338"/>
          </a:xfrm>
        </p:spPr>
        <p:txBody>
          <a:bodyPr/>
          <a:lstStyle/>
          <a:p>
            <a:r>
              <a:rPr lang="en-GB" dirty="0"/>
              <a:t>A total of 20 participants took part in the current research, with 9 males (mean age 37) and 16 females (mean age 57). </a:t>
            </a:r>
          </a:p>
          <a:p>
            <a:pPr marL="0" indent="0">
              <a:buNone/>
            </a:pPr>
            <a:endParaRPr lang="en-GB" dirty="0"/>
          </a:p>
          <a:p>
            <a:r>
              <a:rPr lang="en-GB" dirty="0"/>
              <a:t>Participants gave consent &amp; were informed of the purpose of the research after the questionnaire. </a:t>
            </a:r>
          </a:p>
        </p:txBody>
      </p:sp>
      <p:pic>
        <p:nvPicPr>
          <p:cNvPr id="4" name="Picture 3">
            <a:extLst>
              <a:ext uri="{FF2B5EF4-FFF2-40B4-BE49-F238E27FC236}">
                <a16:creationId xmlns:a16="http://schemas.microsoft.com/office/drawing/2014/main" id="{2F5020CE-02E3-4636-8F68-F986822B22F6}"/>
              </a:ext>
            </a:extLst>
          </p:cNvPr>
          <p:cNvPicPr>
            <a:picLocks noChangeAspect="1"/>
          </p:cNvPicPr>
          <p:nvPr/>
        </p:nvPicPr>
        <p:blipFill>
          <a:blip r:embed="rId2"/>
          <a:stretch>
            <a:fillRect/>
          </a:stretch>
        </p:blipFill>
        <p:spPr>
          <a:xfrm>
            <a:off x="8608683" y="2273884"/>
            <a:ext cx="3124200" cy="2310232"/>
          </a:xfrm>
          <a:prstGeom prst="rect">
            <a:avLst/>
          </a:prstGeom>
        </p:spPr>
      </p:pic>
    </p:spTree>
    <p:extLst>
      <p:ext uri="{BB962C8B-B14F-4D97-AF65-F5344CB8AC3E}">
        <p14:creationId xmlns:p14="http://schemas.microsoft.com/office/powerpoint/2010/main" val="756306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C0B93-103B-471D-A0B9-3FD977FDC494}"/>
              </a:ext>
            </a:extLst>
          </p:cNvPr>
          <p:cNvSpPr>
            <a:spLocks noGrp="1"/>
          </p:cNvSpPr>
          <p:nvPr>
            <p:ph type="title"/>
          </p:nvPr>
        </p:nvSpPr>
        <p:spPr/>
        <p:txBody>
          <a:bodyPr/>
          <a:lstStyle/>
          <a:p>
            <a:r>
              <a:rPr lang="en-GB" dirty="0"/>
              <a:t>Methodology – Procedure </a:t>
            </a:r>
          </a:p>
        </p:txBody>
      </p:sp>
      <p:sp>
        <p:nvSpPr>
          <p:cNvPr id="3" name="Content Placeholder 2">
            <a:extLst>
              <a:ext uri="{FF2B5EF4-FFF2-40B4-BE49-F238E27FC236}">
                <a16:creationId xmlns:a16="http://schemas.microsoft.com/office/drawing/2014/main" id="{21E58DA9-9B72-4015-89F8-0050939792D7}"/>
              </a:ext>
            </a:extLst>
          </p:cNvPr>
          <p:cNvSpPr>
            <a:spLocks noGrp="1"/>
          </p:cNvSpPr>
          <p:nvPr>
            <p:ph idx="1"/>
          </p:nvPr>
        </p:nvSpPr>
        <p:spPr>
          <a:xfrm>
            <a:off x="838200" y="1825625"/>
            <a:ext cx="6837947" cy="4351338"/>
          </a:xfrm>
        </p:spPr>
        <p:txBody>
          <a:bodyPr/>
          <a:lstStyle/>
          <a:p>
            <a:pPr marL="0" indent="0">
              <a:buNone/>
            </a:pPr>
            <a:r>
              <a:rPr lang="en-GB" dirty="0"/>
              <a:t>Participants were asked to be part of the current research and confirmed their consent in writing. They were then asked to watch the Coca-Cola, Classic Christmas 1990’s, television advert and after were then given a structured questionnaire to complete, with no time restriction. After this the participants were debriefed and informed of the purpose of the research.  </a:t>
            </a:r>
          </a:p>
        </p:txBody>
      </p:sp>
      <p:pic>
        <p:nvPicPr>
          <p:cNvPr id="4" name="Picture 3">
            <a:extLst>
              <a:ext uri="{FF2B5EF4-FFF2-40B4-BE49-F238E27FC236}">
                <a16:creationId xmlns:a16="http://schemas.microsoft.com/office/drawing/2014/main" id="{7AFE1E9C-F1ED-4046-9740-0D3CD7ED87E9}"/>
              </a:ext>
            </a:extLst>
          </p:cNvPr>
          <p:cNvPicPr>
            <a:picLocks noChangeAspect="1"/>
          </p:cNvPicPr>
          <p:nvPr/>
        </p:nvPicPr>
        <p:blipFill>
          <a:blip r:embed="rId2"/>
          <a:stretch>
            <a:fillRect/>
          </a:stretch>
        </p:blipFill>
        <p:spPr>
          <a:xfrm>
            <a:off x="8555674" y="2846178"/>
            <a:ext cx="3124200" cy="2310232"/>
          </a:xfrm>
          <a:prstGeom prst="rect">
            <a:avLst/>
          </a:prstGeom>
        </p:spPr>
      </p:pic>
    </p:spTree>
    <p:extLst>
      <p:ext uri="{BB962C8B-B14F-4D97-AF65-F5344CB8AC3E}">
        <p14:creationId xmlns:p14="http://schemas.microsoft.com/office/powerpoint/2010/main" val="4055913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9ADD8-710B-4721-93A2-F600B74C3140}"/>
              </a:ext>
            </a:extLst>
          </p:cNvPr>
          <p:cNvSpPr>
            <a:spLocks noGrp="1"/>
          </p:cNvSpPr>
          <p:nvPr>
            <p:ph type="title"/>
          </p:nvPr>
        </p:nvSpPr>
        <p:spPr/>
        <p:txBody>
          <a:bodyPr/>
          <a:lstStyle/>
          <a:p>
            <a:r>
              <a:rPr lang="en-GB" dirty="0"/>
              <a:t>Results </a:t>
            </a:r>
          </a:p>
        </p:txBody>
      </p:sp>
      <p:graphicFrame>
        <p:nvGraphicFramePr>
          <p:cNvPr id="5" name="Content Placeholder 4">
            <a:extLst>
              <a:ext uri="{FF2B5EF4-FFF2-40B4-BE49-F238E27FC236}">
                <a16:creationId xmlns:a16="http://schemas.microsoft.com/office/drawing/2014/main" id="{FF229719-7C4B-43CD-B084-39061B5A0F10}"/>
              </a:ext>
            </a:extLst>
          </p:cNvPr>
          <p:cNvGraphicFramePr>
            <a:graphicFrameLocks noGrp="1"/>
          </p:cNvGraphicFramePr>
          <p:nvPr>
            <p:ph idx="1"/>
            <p:extLst>
              <p:ext uri="{D42A27DB-BD31-4B8C-83A1-F6EECF244321}">
                <p14:modId xmlns:p14="http://schemas.microsoft.com/office/powerpoint/2010/main" val="4082974294"/>
              </p:ext>
            </p:extLst>
          </p:nvPr>
        </p:nvGraphicFramePr>
        <p:xfrm>
          <a:off x="1047475" y="1943587"/>
          <a:ext cx="3975099" cy="1097280"/>
        </p:xfrm>
        <a:graphic>
          <a:graphicData uri="http://schemas.openxmlformats.org/drawingml/2006/table">
            <a:tbl>
              <a:tblPr firstRow="1" bandRow="1">
                <a:tableStyleId>{5C22544A-7EE6-4342-B048-85BDC9FD1C3A}</a:tableStyleId>
              </a:tblPr>
              <a:tblGrid>
                <a:gridCol w="1270865">
                  <a:extLst>
                    <a:ext uri="{9D8B030D-6E8A-4147-A177-3AD203B41FA5}">
                      <a16:colId xmlns:a16="http://schemas.microsoft.com/office/drawing/2014/main" val="2772372559"/>
                    </a:ext>
                  </a:extLst>
                </a:gridCol>
                <a:gridCol w="2704234">
                  <a:extLst>
                    <a:ext uri="{9D8B030D-6E8A-4147-A177-3AD203B41FA5}">
                      <a16:colId xmlns:a16="http://schemas.microsoft.com/office/drawing/2014/main" val="3679141732"/>
                    </a:ext>
                  </a:extLst>
                </a:gridCol>
              </a:tblGrid>
              <a:tr h="300617">
                <a:tc>
                  <a:txBody>
                    <a:bodyPr/>
                    <a:lstStyle/>
                    <a:p>
                      <a:r>
                        <a:rPr lang="en-GB" dirty="0"/>
                        <a:t>Gender </a:t>
                      </a:r>
                    </a:p>
                  </a:txBody>
                  <a:tcPr/>
                </a:tc>
                <a:tc>
                  <a:txBody>
                    <a:bodyPr/>
                    <a:lstStyle/>
                    <a:p>
                      <a:r>
                        <a:rPr lang="en-GB" dirty="0"/>
                        <a:t>Overall attitude score: </a:t>
                      </a:r>
                    </a:p>
                  </a:txBody>
                  <a:tcPr/>
                </a:tc>
                <a:extLst>
                  <a:ext uri="{0D108BD9-81ED-4DB2-BD59-A6C34878D82A}">
                    <a16:rowId xmlns:a16="http://schemas.microsoft.com/office/drawing/2014/main" val="1623352805"/>
                  </a:ext>
                </a:extLst>
              </a:tr>
              <a:tr h="300617">
                <a:tc>
                  <a:txBody>
                    <a:bodyPr/>
                    <a:lstStyle/>
                    <a:p>
                      <a:r>
                        <a:rPr lang="en-GB" dirty="0"/>
                        <a:t>Female </a:t>
                      </a:r>
                    </a:p>
                  </a:txBody>
                  <a:tcPr/>
                </a:tc>
                <a:tc>
                  <a:txBody>
                    <a:bodyPr/>
                    <a:lstStyle/>
                    <a:p>
                      <a:r>
                        <a:rPr lang="en-GB" dirty="0"/>
                        <a:t>38.5</a:t>
                      </a:r>
                    </a:p>
                  </a:txBody>
                  <a:tcPr/>
                </a:tc>
                <a:extLst>
                  <a:ext uri="{0D108BD9-81ED-4DB2-BD59-A6C34878D82A}">
                    <a16:rowId xmlns:a16="http://schemas.microsoft.com/office/drawing/2014/main" val="3196728815"/>
                  </a:ext>
                </a:extLst>
              </a:tr>
              <a:tr h="300617">
                <a:tc>
                  <a:txBody>
                    <a:bodyPr/>
                    <a:lstStyle/>
                    <a:p>
                      <a:r>
                        <a:rPr lang="en-GB" dirty="0"/>
                        <a:t>Male </a:t>
                      </a:r>
                    </a:p>
                  </a:txBody>
                  <a:tcPr/>
                </a:tc>
                <a:tc>
                  <a:txBody>
                    <a:bodyPr/>
                    <a:lstStyle/>
                    <a:p>
                      <a:r>
                        <a:rPr lang="en-GB" dirty="0"/>
                        <a:t>37.4</a:t>
                      </a:r>
                    </a:p>
                  </a:txBody>
                  <a:tcPr/>
                </a:tc>
                <a:extLst>
                  <a:ext uri="{0D108BD9-81ED-4DB2-BD59-A6C34878D82A}">
                    <a16:rowId xmlns:a16="http://schemas.microsoft.com/office/drawing/2014/main" val="1588051670"/>
                  </a:ext>
                </a:extLst>
              </a:tr>
            </a:tbl>
          </a:graphicData>
        </a:graphic>
      </p:graphicFrame>
      <p:graphicFrame>
        <p:nvGraphicFramePr>
          <p:cNvPr id="6" name="Table 5">
            <a:extLst>
              <a:ext uri="{FF2B5EF4-FFF2-40B4-BE49-F238E27FC236}">
                <a16:creationId xmlns:a16="http://schemas.microsoft.com/office/drawing/2014/main" id="{83C361B3-F3AE-4386-9666-AC0CAA2941C9}"/>
              </a:ext>
            </a:extLst>
          </p:cNvPr>
          <p:cNvGraphicFramePr>
            <a:graphicFrameLocks noGrp="1"/>
          </p:cNvGraphicFramePr>
          <p:nvPr>
            <p:extLst>
              <p:ext uri="{D42A27DB-BD31-4B8C-83A1-F6EECF244321}">
                <p14:modId xmlns:p14="http://schemas.microsoft.com/office/powerpoint/2010/main" val="1261559333"/>
              </p:ext>
            </p:extLst>
          </p:nvPr>
        </p:nvGraphicFramePr>
        <p:xfrm>
          <a:off x="1047474" y="4388195"/>
          <a:ext cx="7062855" cy="1112520"/>
        </p:xfrm>
        <a:graphic>
          <a:graphicData uri="http://schemas.openxmlformats.org/drawingml/2006/table">
            <a:tbl>
              <a:tblPr firstRow="1" bandRow="1">
                <a:tableStyleId>{5C22544A-7EE6-4342-B048-85BDC9FD1C3A}</a:tableStyleId>
              </a:tblPr>
              <a:tblGrid>
                <a:gridCol w="2354285">
                  <a:extLst>
                    <a:ext uri="{9D8B030D-6E8A-4147-A177-3AD203B41FA5}">
                      <a16:colId xmlns:a16="http://schemas.microsoft.com/office/drawing/2014/main" val="300792348"/>
                    </a:ext>
                  </a:extLst>
                </a:gridCol>
                <a:gridCol w="2354285">
                  <a:extLst>
                    <a:ext uri="{9D8B030D-6E8A-4147-A177-3AD203B41FA5}">
                      <a16:colId xmlns:a16="http://schemas.microsoft.com/office/drawing/2014/main" val="2281027912"/>
                    </a:ext>
                  </a:extLst>
                </a:gridCol>
                <a:gridCol w="2354285">
                  <a:extLst>
                    <a:ext uri="{9D8B030D-6E8A-4147-A177-3AD203B41FA5}">
                      <a16:colId xmlns:a16="http://schemas.microsoft.com/office/drawing/2014/main" val="3759830741"/>
                    </a:ext>
                  </a:extLst>
                </a:gridCol>
              </a:tblGrid>
              <a:tr h="370840">
                <a:tc>
                  <a:txBody>
                    <a:bodyPr/>
                    <a:lstStyle/>
                    <a:p>
                      <a:r>
                        <a:rPr lang="en-GB" dirty="0"/>
                        <a:t>Questions</a:t>
                      </a:r>
                    </a:p>
                  </a:txBody>
                  <a:tcPr/>
                </a:tc>
                <a:tc>
                  <a:txBody>
                    <a:bodyPr/>
                    <a:lstStyle/>
                    <a:p>
                      <a:r>
                        <a:rPr lang="en-GB" dirty="0"/>
                        <a:t>Male </a:t>
                      </a:r>
                    </a:p>
                  </a:txBody>
                  <a:tcPr/>
                </a:tc>
                <a:tc>
                  <a:txBody>
                    <a:bodyPr/>
                    <a:lstStyle/>
                    <a:p>
                      <a:r>
                        <a:rPr lang="en-GB" dirty="0"/>
                        <a:t>Female </a:t>
                      </a:r>
                    </a:p>
                  </a:txBody>
                  <a:tcPr/>
                </a:tc>
                <a:extLst>
                  <a:ext uri="{0D108BD9-81ED-4DB2-BD59-A6C34878D82A}">
                    <a16:rowId xmlns:a16="http://schemas.microsoft.com/office/drawing/2014/main" val="3544133196"/>
                  </a:ext>
                </a:extLst>
              </a:tr>
              <a:tr h="370840">
                <a:tc>
                  <a:txBody>
                    <a:bodyPr/>
                    <a:lstStyle/>
                    <a:p>
                      <a:r>
                        <a:rPr lang="en-GB" dirty="0"/>
                        <a:t>7- TOPB</a:t>
                      </a:r>
                    </a:p>
                  </a:txBody>
                  <a:tcPr/>
                </a:tc>
                <a:tc>
                  <a:txBody>
                    <a:bodyPr/>
                    <a:lstStyle/>
                    <a:p>
                      <a:r>
                        <a:rPr lang="en-GB" dirty="0"/>
                        <a:t>2.7</a:t>
                      </a:r>
                    </a:p>
                  </a:txBody>
                  <a:tcPr/>
                </a:tc>
                <a:tc>
                  <a:txBody>
                    <a:bodyPr/>
                    <a:lstStyle/>
                    <a:p>
                      <a:r>
                        <a:rPr lang="en-GB" dirty="0"/>
                        <a:t>2.4</a:t>
                      </a:r>
                    </a:p>
                  </a:txBody>
                  <a:tcPr/>
                </a:tc>
                <a:extLst>
                  <a:ext uri="{0D108BD9-81ED-4DB2-BD59-A6C34878D82A}">
                    <a16:rowId xmlns:a16="http://schemas.microsoft.com/office/drawing/2014/main" val="4290984706"/>
                  </a:ext>
                </a:extLst>
              </a:tr>
              <a:tr h="370840">
                <a:tc>
                  <a:txBody>
                    <a:bodyPr/>
                    <a:lstStyle/>
                    <a:p>
                      <a:r>
                        <a:rPr lang="en-GB" dirty="0"/>
                        <a:t>9 – Emotion </a:t>
                      </a:r>
                    </a:p>
                  </a:txBody>
                  <a:tcPr/>
                </a:tc>
                <a:tc>
                  <a:txBody>
                    <a:bodyPr/>
                    <a:lstStyle/>
                    <a:p>
                      <a:r>
                        <a:rPr lang="en-GB" dirty="0"/>
                        <a:t>2.3</a:t>
                      </a:r>
                    </a:p>
                  </a:txBody>
                  <a:tcPr/>
                </a:tc>
                <a:tc>
                  <a:txBody>
                    <a:bodyPr/>
                    <a:lstStyle/>
                    <a:p>
                      <a:r>
                        <a:rPr lang="en-GB" dirty="0"/>
                        <a:t>3.7</a:t>
                      </a:r>
                    </a:p>
                  </a:txBody>
                  <a:tcPr/>
                </a:tc>
                <a:extLst>
                  <a:ext uri="{0D108BD9-81ED-4DB2-BD59-A6C34878D82A}">
                    <a16:rowId xmlns:a16="http://schemas.microsoft.com/office/drawing/2014/main" val="730564175"/>
                  </a:ext>
                </a:extLst>
              </a:tr>
            </a:tbl>
          </a:graphicData>
        </a:graphic>
      </p:graphicFrame>
      <p:sp>
        <p:nvSpPr>
          <p:cNvPr id="8" name="TextBox 7">
            <a:extLst>
              <a:ext uri="{FF2B5EF4-FFF2-40B4-BE49-F238E27FC236}">
                <a16:creationId xmlns:a16="http://schemas.microsoft.com/office/drawing/2014/main" id="{6176E24F-1C0E-4A5D-A3D3-7559C639922A}"/>
              </a:ext>
            </a:extLst>
          </p:cNvPr>
          <p:cNvSpPr txBox="1"/>
          <p:nvPr/>
        </p:nvSpPr>
        <p:spPr>
          <a:xfrm>
            <a:off x="1047475" y="3212322"/>
            <a:ext cx="5101534" cy="369332"/>
          </a:xfrm>
          <a:prstGeom prst="rect">
            <a:avLst/>
          </a:prstGeom>
          <a:noFill/>
          <a:ln>
            <a:solidFill>
              <a:schemeClr val="bg2"/>
            </a:solidFill>
          </a:ln>
        </p:spPr>
        <p:txBody>
          <a:bodyPr wrap="square" rtlCol="0" anchor="ctr" anchorCtr="1">
            <a:spAutoFit/>
          </a:bodyPr>
          <a:lstStyle/>
          <a:p>
            <a:r>
              <a:rPr lang="en-GB" dirty="0"/>
              <a:t>Table1: Means scores for gender differences. </a:t>
            </a:r>
          </a:p>
        </p:txBody>
      </p:sp>
      <p:sp>
        <p:nvSpPr>
          <p:cNvPr id="9" name="TextBox 8">
            <a:extLst>
              <a:ext uri="{FF2B5EF4-FFF2-40B4-BE49-F238E27FC236}">
                <a16:creationId xmlns:a16="http://schemas.microsoft.com/office/drawing/2014/main" id="{5EE8DE29-7D58-4ACA-9C21-CDB73C77EB1B}"/>
              </a:ext>
            </a:extLst>
          </p:cNvPr>
          <p:cNvSpPr txBox="1"/>
          <p:nvPr/>
        </p:nvSpPr>
        <p:spPr>
          <a:xfrm>
            <a:off x="1047475" y="3823672"/>
            <a:ext cx="1337917" cy="369332"/>
          </a:xfrm>
          <a:prstGeom prst="rect">
            <a:avLst/>
          </a:prstGeom>
          <a:noFill/>
          <a:ln>
            <a:solidFill>
              <a:schemeClr val="bg2"/>
            </a:solidFill>
          </a:ln>
        </p:spPr>
        <p:txBody>
          <a:bodyPr wrap="square" rtlCol="0" anchor="ctr" anchorCtr="1">
            <a:spAutoFit/>
          </a:bodyPr>
          <a:lstStyle/>
          <a:p>
            <a:r>
              <a:rPr lang="en-GB" dirty="0"/>
              <a:t>Table 2. </a:t>
            </a:r>
          </a:p>
        </p:txBody>
      </p:sp>
      <p:sp>
        <p:nvSpPr>
          <p:cNvPr id="10" name="TextBox 9">
            <a:extLst>
              <a:ext uri="{FF2B5EF4-FFF2-40B4-BE49-F238E27FC236}">
                <a16:creationId xmlns:a16="http://schemas.microsoft.com/office/drawing/2014/main" id="{1E5D2107-ABAC-463A-A275-B9385F2ED0A0}"/>
              </a:ext>
            </a:extLst>
          </p:cNvPr>
          <p:cNvSpPr txBox="1"/>
          <p:nvPr/>
        </p:nvSpPr>
        <p:spPr>
          <a:xfrm>
            <a:off x="1047474" y="1402800"/>
            <a:ext cx="1337917" cy="369332"/>
          </a:xfrm>
          <a:prstGeom prst="rect">
            <a:avLst/>
          </a:prstGeom>
          <a:noFill/>
          <a:ln>
            <a:solidFill>
              <a:schemeClr val="bg2"/>
            </a:solidFill>
          </a:ln>
        </p:spPr>
        <p:txBody>
          <a:bodyPr wrap="square" rtlCol="0" anchor="ctr" anchorCtr="1">
            <a:spAutoFit/>
          </a:bodyPr>
          <a:lstStyle/>
          <a:p>
            <a:r>
              <a:rPr lang="en-GB" dirty="0"/>
              <a:t>Table 1. </a:t>
            </a:r>
          </a:p>
        </p:txBody>
      </p:sp>
      <p:sp>
        <p:nvSpPr>
          <p:cNvPr id="11" name="TextBox 10">
            <a:extLst>
              <a:ext uri="{FF2B5EF4-FFF2-40B4-BE49-F238E27FC236}">
                <a16:creationId xmlns:a16="http://schemas.microsoft.com/office/drawing/2014/main" id="{FDD10DB5-2BFA-4C1F-BA8D-6438FC3E05B1}"/>
              </a:ext>
            </a:extLst>
          </p:cNvPr>
          <p:cNvSpPr txBox="1"/>
          <p:nvPr/>
        </p:nvSpPr>
        <p:spPr>
          <a:xfrm>
            <a:off x="1047474" y="5843305"/>
            <a:ext cx="7566439" cy="369332"/>
          </a:xfrm>
          <a:prstGeom prst="rect">
            <a:avLst/>
          </a:prstGeom>
          <a:noFill/>
          <a:ln>
            <a:solidFill>
              <a:schemeClr val="bg2"/>
            </a:solidFill>
          </a:ln>
        </p:spPr>
        <p:txBody>
          <a:bodyPr wrap="square" rtlCol="0" anchor="ctr" anchorCtr="1">
            <a:spAutoFit/>
          </a:bodyPr>
          <a:lstStyle/>
          <a:p>
            <a:r>
              <a:rPr lang="en-GB" dirty="0"/>
              <a:t>Table2: Mean scores for gender differences on emotion and likability. </a:t>
            </a:r>
          </a:p>
        </p:txBody>
      </p:sp>
    </p:spTree>
    <p:extLst>
      <p:ext uri="{BB962C8B-B14F-4D97-AF65-F5344CB8AC3E}">
        <p14:creationId xmlns:p14="http://schemas.microsoft.com/office/powerpoint/2010/main" val="95563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04B2A-3666-41F8-B7B8-B2E83BBBC419}"/>
              </a:ext>
            </a:extLst>
          </p:cNvPr>
          <p:cNvSpPr>
            <a:spLocks noGrp="1"/>
          </p:cNvSpPr>
          <p:nvPr>
            <p:ph type="title"/>
          </p:nvPr>
        </p:nvSpPr>
        <p:spPr/>
        <p:txBody>
          <a:bodyPr/>
          <a:lstStyle/>
          <a:p>
            <a:r>
              <a:rPr lang="en-GB" dirty="0"/>
              <a:t>Results.. </a:t>
            </a:r>
          </a:p>
        </p:txBody>
      </p:sp>
      <p:sp>
        <p:nvSpPr>
          <p:cNvPr id="3" name="Content Placeholder 2">
            <a:extLst>
              <a:ext uri="{FF2B5EF4-FFF2-40B4-BE49-F238E27FC236}">
                <a16:creationId xmlns:a16="http://schemas.microsoft.com/office/drawing/2014/main" id="{E9BD325E-F8A2-42E2-927B-2E80BD1198C8}"/>
              </a:ext>
            </a:extLst>
          </p:cNvPr>
          <p:cNvSpPr>
            <a:spLocks noGrp="1"/>
          </p:cNvSpPr>
          <p:nvPr>
            <p:ph idx="1"/>
          </p:nvPr>
        </p:nvSpPr>
        <p:spPr>
          <a:xfrm>
            <a:off x="838200" y="1391478"/>
            <a:ext cx="10515600" cy="4785485"/>
          </a:xfrm>
        </p:spPr>
        <p:txBody>
          <a:bodyPr>
            <a:normAutofit fontScale="92500" lnSpcReduction="10000"/>
          </a:bodyPr>
          <a:lstStyle/>
          <a:p>
            <a:r>
              <a:rPr lang="en-GB" dirty="0"/>
              <a:t>The findings support hypothesis one, as results show that consumers are more likely to buy the product, if they like the advert, supporting the theory of planned behaviour. </a:t>
            </a:r>
          </a:p>
          <a:p>
            <a:endParaRPr lang="en-GB" dirty="0"/>
          </a:p>
          <a:p>
            <a:r>
              <a:rPr lang="en-GB" dirty="0"/>
              <a:t>Williams, (2005) states that emotional appeals have a greater effect on explicit memory, implying that individuals will remember the advert better. The results show that females are slightly more emotionally influenced, to buy the product, after watching the advert, so hypothesis 2 is also supported. </a:t>
            </a:r>
          </a:p>
          <a:p>
            <a:endParaRPr lang="en-GB" dirty="0"/>
          </a:p>
          <a:p>
            <a:pPr marL="0" indent="0">
              <a:buNone/>
            </a:pPr>
            <a:r>
              <a:rPr lang="en-GB" dirty="0"/>
              <a:t>Furthermore, In terms of purchasing the product, the males scored fractionally higher.  </a:t>
            </a:r>
          </a:p>
        </p:txBody>
      </p:sp>
    </p:spTree>
    <p:extLst>
      <p:ext uri="{BB962C8B-B14F-4D97-AF65-F5344CB8AC3E}">
        <p14:creationId xmlns:p14="http://schemas.microsoft.com/office/powerpoint/2010/main" val="1391827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469C7-FEAE-4616-BC43-27DE64E54B25}"/>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20FD370E-22BD-4586-8D6B-AA83A9BF2A74}"/>
              </a:ext>
            </a:extLst>
          </p:cNvPr>
          <p:cNvSpPr>
            <a:spLocks noGrp="1"/>
          </p:cNvSpPr>
          <p:nvPr>
            <p:ph sz="half" idx="1"/>
          </p:nvPr>
        </p:nvSpPr>
        <p:spPr>
          <a:xfrm>
            <a:off x="6096000" y="1253331"/>
            <a:ext cx="4419600" cy="1826753"/>
          </a:xfrm>
        </p:spPr>
        <p:txBody>
          <a:bodyPr/>
          <a:lstStyle/>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B5D67053-27C1-4298-AD75-31C73766765E}"/>
              </a:ext>
            </a:extLst>
          </p:cNvPr>
          <p:cNvSpPr>
            <a:spLocks noGrp="1"/>
          </p:cNvSpPr>
          <p:nvPr>
            <p:ph sz="half" idx="2"/>
          </p:nvPr>
        </p:nvSpPr>
        <p:spPr>
          <a:xfrm>
            <a:off x="838199" y="1472010"/>
            <a:ext cx="9882809" cy="4351338"/>
          </a:xfrm>
        </p:spPr>
        <p:txBody>
          <a:bodyPr/>
          <a:lstStyle/>
          <a:p>
            <a:r>
              <a:rPr lang="en-GB" dirty="0"/>
              <a:t>Behaviour and attitude is inconsistent, and it may not matter greatly whether attitude precedes individual behaviour or not Blythe, (2013).</a:t>
            </a:r>
          </a:p>
          <a:p>
            <a:r>
              <a:rPr lang="en-GB" dirty="0"/>
              <a:t>Much depends on the groups that are being studied as factors influence intentions to buy such as mood, as emotionally the individual is able to process information and recall it better when feeling happier </a:t>
            </a:r>
            <a:r>
              <a:rPr lang="en-GB" dirty="0" err="1"/>
              <a:t>Bakamitsos</a:t>
            </a:r>
            <a:r>
              <a:rPr lang="en-GB" dirty="0"/>
              <a:t> &amp; </a:t>
            </a:r>
            <a:r>
              <a:rPr lang="en-GB" dirty="0" err="1"/>
              <a:t>Siomkos</a:t>
            </a:r>
            <a:r>
              <a:rPr lang="en-GB" dirty="0"/>
              <a:t>, (2004). </a:t>
            </a:r>
          </a:p>
        </p:txBody>
      </p:sp>
    </p:spTree>
    <p:extLst>
      <p:ext uri="{BB962C8B-B14F-4D97-AF65-F5344CB8AC3E}">
        <p14:creationId xmlns:p14="http://schemas.microsoft.com/office/powerpoint/2010/main" val="2347763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174E4-C084-45C4-9A29-CA18901CC533}"/>
              </a:ext>
            </a:extLst>
          </p:cNvPr>
          <p:cNvSpPr>
            <a:spLocks noGrp="1"/>
          </p:cNvSpPr>
          <p:nvPr>
            <p:ph type="title"/>
          </p:nvPr>
        </p:nvSpPr>
        <p:spPr/>
        <p:txBody>
          <a:bodyPr/>
          <a:lstStyle/>
          <a:p>
            <a:r>
              <a:rPr lang="en-GB" dirty="0"/>
              <a:t>Discussion continued </a:t>
            </a:r>
          </a:p>
        </p:txBody>
      </p:sp>
      <p:sp>
        <p:nvSpPr>
          <p:cNvPr id="3" name="Content Placeholder 2">
            <a:extLst>
              <a:ext uri="{FF2B5EF4-FFF2-40B4-BE49-F238E27FC236}">
                <a16:creationId xmlns:a16="http://schemas.microsoft.com/office/drawing/2014/main" id="{78B622F2-246B-4531-BC19-3D485043D5F6}"/>
              </a:ext>
            </a:extLst>
          </p:cNvPr>
          <p:cNvSpPr>
            <a:spLocks noGrp="1"/>
          </p:cNvSpPr>
          <p:nvPr>
            <p:ph sz="half" idx="1"/>
          </p:nvPr>
        </p:nvSpPr>
        <p:spPr>
          <a:xfrm>
            <a:off x="1023730" y="1606101"/>
            <a:ext cx="4327591" cy="3645798"/>
          </a:xfrm>
        </p:spPr>
        <p:txBody>
          <a:bodyPr>
            <a:normAutofit/>
          </a:bodyPr>
          <a:lstStyle/>
          <a:p>
            <a:pPr marL="0" indent="0">
              <a:buNone/>
            </a:pPr>
            <a:endParaRPr lang="en-GB" dirty="0"/>
          </a:p>
          <a:p>
            <a:r>
              <a:rPr lang="en-GB" dirty="0"/>
              <a:t>The findings support that the overall attitude towards the behaviour is predicted by the salient beliefs, but can be determined by others beliefs.  </a:t>
            </a:r>
          </a:p>
          <a:p>
            <a:pPr marL="0" indent="0">
              <a:buNone/>
            </a:pPr>
            <a:endParaRPr lang="en-GB" dirty="0"/>
          </a:p>
        </p:txBody>
      </p:sp>
      <p:sp>
        <p:nvSpPr>
          <p:cNvPr id="4" name="Content Placeholder 3">
            <a:extLst>
              <a:ext uri="{FF2B5EF4-FFF2-40B4-BE49-F238E27FC236}">
                <a16:creationId xmlns:a16="http://schemas.microsoft.com/office/drawing/2014/main" id="{F60E1F04-6A60-44DB-A49D-0F4691E24EAA}"/>
              </a:ext>
            </a:extLst>
          </p:cNvPr>
          <p:cNvSpPr>
            <a:spLocks noGrp="1"/>
          </p:cNvSpPr>
          <p:nvPr>
            <p:ph sz="half" idx="2"/>
          </p:nvPr>
        </p:nvSpPr>
        <p:spPr>
          <a:xfrm rot="20738150">
            <a:off x="7775713" y="1027906"/>
            <a:ext cx="3992217" cy="2294076"/>
          </a:xfrm>
        </p:spPr>
        <p:txBody>
          <a:bodyPr>
            <a:normAutofit/>
          </a:bodyPr>
          <a:lstStyle/>
          <a:p>
            <a:r>
              <a:rPr lang="en-GB" dirty="0"/>
              <a:t>To identify if there was a Sig effect in the scores, a T-test will need to be carried out to verify this….. </a:t>
            </a:r>
          </a:p>
        </p:txBody>
      </p:sp>
    </p:spTree>
    <p:extLst>
      <p:ext uri="{BB962C8B-B14F-4D97-AF65-F5344CB8AC3E}">
        <p14:creationId xmlns:p14="http://schemas.microsoft.com/office/powerpoint/2010/main" val="2727983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151-70BE-44F9-AAFE-0B0D2B90334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953F86A-6D51-4A69-8FD1-C9EDE2B7A7E7}"/>
              </a:ext>
            </a:extLst>
          </p:cNvPr>
          <p:cNvSpPr>
            <a:spLocks noGrp="1"/>
          </p:cNvSpPr>
          <p:nvPr>
            <p:ph sz="half" idx="1"/>
          </p:nvPr>
        </p:nvSpPr>
        <p:spPr>
          <a:xfrm>
            <a:off x="838200" y="1467853"/>
            <a:ext cx="7511716" cy="4709110"/>
          </a:xfrm>
        </p:spPr>
        <p:txBody>
          <a:bodyPr>
            <a:normAutofit/>
          </a:bodyPr>
          <a:lstStyle/>
          <a:p>
            <a:r>
              <a:rPr lang="en-GB" sz="1800" dirty="0" err="1"/>
              <a:t>Pöhler</a:t>
            </a:r>
            <a:r>
              <a:rPr lang="en-GB" sz="1800" dirty="0"/>
              <a:t>, M. L. (2017). Activating Processes in the Brand Communication of Valuable Brands on the example of Coca-Cola.</a:t>
            </a:r>
          </a:p>
          <a:p>
            <a:r>
              <a:rPr lang="en-GB" sz="1800" dirty="0"/>
              <a:t>Blythe, J. (2013) Consumer Behaviour, 2</a:t>
            </a:r>
            <a:r>
              <a:rPr lang="en-GB" sz="1800" baseline="30000" dirty="0"/>
              <a:t>nd</a:t>
            </a:r>
            <a:r>
              <a:rPr lang="en-GB" sz="1800" dirty="0"/>
              <a:t> edition, Sage Publications. </a:t>
            </a:r>
          </a:p>
          <a:p>
            <a:r>
              <a:rPr lang="en-GB" sz="1800" dirty="0" err="1"/>
              <a:t>Onkvisit</a:t>
            </a:r>
            <a:r>
              <a:rPr lang="en-GB" sz="1800" dirty="0"/>
              <a:t>, S., &amp; Shaw, J. J. (1994). </a:t>
            </a:r>
            <a:r>
              <a:rPr lang="en-GB" sz="1800" i="1" dirty="0"/>
              <a:t>Consumer </a:t>
            </a:r>
            <a:r>
              <a:rPr lang="en-GB" sz="1800" i="1" dirty="0" err="1"/>
              <a:t>behavior</a:t>
            </a:r>
            <a:r>
              <a:rPr lang="en-GB" sz="1800" i="1" dirty="0"/>
              <a:t>: Strategy and analysis</a:t>
            </a:r>
            <a:r>
              <a:rPr lang="en-GB" sz="1800" dirty="0"/>
              <a:t>. Macmillan college publishing company.</a:t>
            </a:r>
          </a:p>
          <a:p>
            <a:r>
              <a:rPr lang="en-GB" sz="1800" dirty="0"/>
              <a:t>Homer, P. M., &amp; Yoon, S. G. (1992). Message framing and the interrelationships among ad-based feelings, affect, and cognition. </a:t>
            </a:r>
            <a:r>
              <a:rPr lang="en-GB" sz="1800" i="1" dirty="0"/>
              <a:t>Journal of Advertising</a:t>
            </a:r>
            <a:r>
              <a:rPr lang="en-GB" sz="1800" dirty="0"/>
              <a:t>, </a:t>
            </a:r>
            <a:r>
              <a:rPr lang="en-GB" sz="1800" i="1" dirty="0"/>
              <a:t>21</a:t>
            </a:r>
            <a:r>
              <a:rPr lang="en-GB" sz="1800" dirty="0"/>
              <a:t>(1), 19-33.</a:t>
            </a:r>
          </a:p>
          <a:p>
            <a:r>
              <a:rPr lang="en-GB" sz="1800" dirty="0" err="1"/>
              <a:t>Bakamitsos</a:t>
            </a:r>
            <a:r>
              <a:rPr lang="en-GB" sz="1800" dirty="0"/>
              <a:t>, G. A., &amp; </a:t>
            </a:r>
            <a:r>
              <a:rPr lang="en-GB" sz="1800" dirty="0" err="1"/>
              <a:t>Siomkos</a:t>
            </a:r>
            <a:r>
              <a:rPr lang="en-GB" sz="1800" dirty="0"/>
              <a:t>, G. J. (2004). Context effects in marketing practice: The case of mood. </a:t>
            </a:r>
            <a:r>
              <a:rPr lang="en-GB" sz="1800" i="1" dirty="0"/>
              <a:t>Journal of Consumer Behaviour</a:t>
            </a:r>
            <a:r>
              <a:rPr lang="en-GB" sz="1800" dirty="0"/>
              <a:t>, </a:t>
            </a:r>
            <a:r>
              <a:rPr lang="en-GB" sz="1800" i="1" dirty="0"/>
              <a:t>3</a:t>
            </a:r>
            <a:r>
              <a:rPr lang="en-GB" sz="1800" dirty="0"/>
              <a:t>(4), 304-314.</a:t>
            </a:r>
          </a:p>
          <a:p>
            <a:r>
              <a:rPr lang="en-GB" sz="1800" dirty="0"/>
              <a:t>Petty, R. E., Cacioppo, J. T., &amp; Schumann, D. (1983). Central and peripheral routes to advertising effectiveness: The moderating role of involvement. </a:t>
            </a:r>
            <a:r>
              <a:rPr lang="en-GB" sz="1800" i="1" dirty="0"/>
              <a:t>Journal of consumer research</a:t>
            </a:r>
            <a:r>
              <a:rPr lang="en-GB" sz="1800" dirty="0"/>
              <a:t>, </a:t>
            </a:r>
            <a:r>
              <a:rPr lang="en-GB" sz="1800" i="1" dirty="0"/>
              <a:t>10</a:t>
            </a:r>
            <a:r>
              <a:rPr lang="en-GB" sz="1800" dirty="0"/>
              <a:t>(2), 135-146.</a:t>
            </a:r>
          </a:p>
          <a:p>
            <a:endParaRPr lang="en-GB" sz="1800" dirty="0"/>
          </a:p>
        </p:txBody>
      </p:sp>
      <p:pic>
        <p:nvPicPr>
          <p:cNvPr id="4098" name="Picture 2" descr="Related image">
            <a:extLst>
              <a:ext uri="{FF2B5EF4-FFF2-40B4-BE49-F238E27FC236}">
                <a16:creationId xmlns:a16="http://schemas.microsoft.com/office/drawing/2014/main" id="{A8C24DAC-6FD5-4760-AED0-6EB2486E95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9916" y="1027906"/>
            <a:ext cx="3443537" cy="4709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9545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151-70BE-44F9-AAFE-0B0D2B903349}"/>
              </a:ext>
            </a:extLst>
          </p:cNvPr>
          <p:cNvSpPr>
            <a:spLocks noGrp="1"/>
          </p:cNvSpPr>
          <p:nvPr>
            <p:ph type="title"/>
          </p:nvPr>
        </p:nvSpPr>
        <p:spPr/>
        <p:txBody>
          <a:bodyPr/>
          <a:lstStyle/>
          <a:p>
            <a:r>
              <a:rPr lang="en-GB" dirty="0"/>
              <a:t>References </a:t>
            </a:r>
          </a:p>
        </p:txBody>
      </p:sp>
      <p:pic>
        <p:nvPicPr>
          <p:cNvPr id="4098" name="Picture 2" descr="Related image">
            <a:extLst>
              <a:ext uri="{FF2B5EF4-FFF2-40B4-BE49-F238E27FC236}">
                <a16:creationId xmlns:a16="http://schemas.microsoft.com/office/drawing/2014/main" id="{A8C24DAC-6FD5-4760-AED0-6EB2486E95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77137" y="628776"/>
            <a:ext cx="1999748" cy="273469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2F1C504-A8C3-4146-AE0E-C6E7BD5338DB}"/>
              </a:ext>
            </a:extLst>
          </p:cNvPr>
          <p:cNvSpPr txBox="1"/>
          <p:nvPr/>
        </p:nvSpPr>
        <p:spPr>
          <a:xfrm>
            <a:off x="838200" y="998195"/>
            <a:ext cx="8515852" cy="5078313"/>
          </a:xfrm>
          <a:prstGeom prst="rect">
            <a:avLst/>
          </a:prstGeom>
          <a:noFill/>
          <a:ln>
            <a:solidFill>
              <a:schemeClr val="bg2"/>
            </a:solidFill>
          </a:ln>
        </p:spPr>
        <p:txBody>
          <a:bodyPr wrap="square" rtlCol="0" anchor="ctr" anchorCtr="1">
            <a:spAutoFit/>
          </a:bodyPr>
          <a:lstStyle/>
          <a:p>
            <a:r>
              <a:rPr lang="en-GB" dirty="0"/>
              <a:t>Williams, C. (2003). Sky service: The demands of emotional labour in the airline industry. </a:t>
            </a:r>
            <a:r>
              <a:rPr lang="en-GB" i="1" dirty="0"/>
              <a:t>Gender, Work &amp; Organization</a:t>
            </a:r>
            <a:r>
              <a:rPr lang="en-GB" dirty="0"/>
              <a:t>, </a:t>
            </a:r>
            <a:r>
              <a:rPr lang="en-GB" i="1" dirty="0"/>
              <a:t>10</a:t>
            </a:r>
            <a:r>
              <a:rPr lang="en-GB" dirty="0"/>
              <a:t>(5), 513-550.</a:t>
            </a:r>
          </a:p>
          <a:p>
            <a:endParaRPr lang="en-GB" dirty="0"/>
          </a:p>
          <a:p>
            <a:r>
              <a:rPr lang="en-GB" dirty="0"/>
              <a:t>Williams, P., &amp; </a:t>
            </a:r>
            <a:r>
              <a:rPr lang="en-GB" dirty="0" err="1"/>
              <a:t>Drolet</a:t>
            </a:r>
            <a:r>
              <a:rPr lang="en-GB" dirty="0"/>
              <a:t>, A. (2005). Age-related differences in responses to emotional advertisements. </a:t>
            </a:r>
            <a:r>
              <a:rPr lang="en-GB" i="1" dirty="0"/>
              <a:t>Journal of consumer research</a:t>
            </a:r>
            <a:r>
              <a:rPr lang="en-GB" dirty="0"/>
              <a:t>, </a:t>
            </a:r>
            <a:r>
              <a:rPr lang="en-GB" i="1" dirty="0"/>
              <a:t>32</a:t>
            </a:r>
            <a:r>
              <a:rPr lang="en-GB" dirty="0"/>
              <a:t>(3), 343-354.</a:t>
            </a:r>
          </a:p>
          <a:p>
            <a:endParaRPr lang="en-GB" dirty="0"/>
          </a:p>
          <a:p>
            <a:r>
              <a:rPr lang="en-GB" dirty="0"/>
              <a:t>Fishbein, M., &amp; </a:t>
            </a:r>
            <a:r>
              <a:rPr lang="en-GB" dirty="0" err="1"/>
              <a:t>Ajzen</a:t>
            </a:r>
            <a:r>
              <a:rPr lang="en-GB" dirty="0"/>
              <a:t>, I. (1975). </a:t>
            </a:r>
            <a:r>
              <a:rPr lang="en-GB" i="1" dirty="0"/>
              <a:t>Belief, attitude, intention and </a:t>
            </a:r>
            <a:r>
              <a:rPr lang="en-GB" i="1" dirty="0" err="1"/>
              <a:t>behavior</a:t>
            </a:r>
            <a:r>
              <a:rPr lang="en-GB" i="1" dirty="0"/>
              <a:t>: An introduction to theory and research</a:t>
            </a:r>
            <a:r>
              <a:rPr lang="en-GB" dirty="0"/>
              <a:t>.</a:t>
            </a:r>
          </a:p>
          <a:p>
            <a:endParaRPr lang="en-GB" dirty="0"/>
          </a:p>
          <a:p>
            <a:r>
              <a:rPr lang="en-GB" dirty="0"/>
              <a:t>Fisher, R. J., &amp; </a:t>
            </a:r>
            <a:r>
              <a:rPr lang="en-GB" dirty="0" err="1"/>
              <a:t>Dubé</a:t>
            </a:r>
            <a:r>
              <a:rPr lang="en-GB" dirty="0"/>
              <a:t>, L. (2005). Gender differences in responses to emotional advertising: A social desirability perspective. </a:t>
            </a:r>
            <a:r>
              <a:rPr lang="en-GB" i="1" dirty="0"/>
              <a:t>Journal of Consumer Research</a:t>
            </a:r>
            <a:r>
              <a:rPr lang="en-GB" dirty="0"/>
              <a:t>, </a:t>
            </a:r>
            <a:r>
              <a:rPr lang="en-GB" i="1" dirty="0"/>
              <a:t>31</a:t>
            </a:r>
            <a:r>
              <a:rPr lang="en-GB" dirty="0"/>
              <a:t>(4), 850-858.</a:t>
            </a:r>
          </a:p>
          <a:p>
            <a:endParaRPr lang="en-GB" dirty="0"/>
          </a:p>
          <a:p>
            <a:r>
              <a:rPr lang="en-GB" dirty="0" err="1"/>
              <a:t>Leiss</a:t>
            </a:r>
            <a:r>
              <a:rPr lang="en-GB" dirty="0"/>
              <a:t>, W., Kline, S., &amp; </a:t>
            </a:r>
            <a:r>
              <a:rPr lang="en-GB" dirty="0" err="1"/>
              <a:t>Jhally</a:t>
            </a:r>
            <a:r>
              <a:rPr lang="en-GB" dirty="0"/>
              <a:t>, S. (1990). </a:t>
            </a:r>
            <a:r>
              <a:rPr lang="en-GB" i="1" dirty="0"/>
              <a:t>Social communication in advertising: persons, products &amp; images of well-being</a:t>
            </a:r>
            <a:r>
              <a:rPr lang="en-GB" dirty="0"/>
              <a:t>. Psychology Press.</a:t>
            </a:r>
          </a:p>
          <a:p>
            <a:endParaRPr lang="en-GB" dirty="0"/>
          </a:p>
          <a:p>
            <a:r>
              <a:rPr lang="en-GB" dirty="0"/>
              <a:t>Fishbein, M., &amp; </a:t>
            </a:r>
            <a:r>
              <a:rPr lang="en-GB" dirty="0" err="1"/>
              <a:t>Ajzen</a:t>
            </a:r>
            <a:r>
              <a:rPr lang="en-GB" dirty="0"/>
              <a:t>, I. (1972). Attitudes and opinions. </a:t>
            </a:r>
            <a:r>
              <a:rPr lang="en-GB" i="1" dirty="0"/>
              <a:t>Annual review of psychology</a:t>
            </a:r>
            <a:r>
              <a:rPr lang="en-GB" dirty="0"/>
              <a:t>, </a:t>
            </a:r>
            <a:r>
              <a:rPr lang="en-GB" i="1" dirty="0"/>
              <a:t>23</a:t>
            </a:r>
            <a:r>
              <a:rPr lang="en-GB" dirty="0"/>
              <a:t>(1), 487-544.</a:t>
            </a:r>
          </a:p>
        </p:txBody>
      </p:sp>
    </p:spTree>
    <p:extLst>
      <p:ext uri="{BB962C8B-B14F-4D97-AF65-F5344CB8AC3E}">
        <p14:creationId xmlns:p14="http://schemas.microsoft.com/office/powerpoint/2010/main" val="1347035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17000" b="-17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2796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Island design templat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dirty="0"/>
        </a:defPPr>
      </a:lstStyle>
      <a:style>
        <a:lnRef idx="1">
          <a:schemeClr val="accent1"/>
        </a:lnRef>
        <a:fillRef idx="3">
          <a:schemeClr val="accent1"/>
        </a:fillRef>
        <a:effectRef idx="2">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Island design slides.potx" id="{5D7C5807-6DD8-49ED-901B-9094A9BD792B}" vid="{EDDDA1B0-F8E2-4B33-B027-7D47A75ECBBC}"/>
    </a:ext>
  </a:extLst>
</a:theme>
</file>

<file path=ppt/theme/theme2.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Arial">
      <a:maj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panose="020B0604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Island design slides</Template>
  <TotalTime>7041</TotalTime>
  <Words>1291</Words>
  <Application>Microsoft Office PowerPoint</Application>
  <PresentationFormat>Widescreen</PresentationFormat>
  <Paragraphs>125</Paragraphs>
  <Slides>21</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21</vt:i4>
      </vt:variant>
    </vt:vector>
  </HeadingPairs>
  <TitlesOfParts>
    <vt:vector size="23" baseType="lpstr">
      <vt:lpstr>Arial</vt:lpstr>
      <vt:lpstr>Island design template</vt:lpstr>
      <vt:lpstr>Consumer attitudes to Coca-Cola, Classic, 1990’s Christmas, television advertisement.</vt:lpstr>
      <vt:lpstr>Introduction:  </vt:lpstr>
      <vt:lpstr>Dimensions of attitude </vt:lpstr>
      <vt:lpstr>Attitude formation… </vt:lpstr>
      <vt:lpstr>Introduction continued…</vt:lpstr>
      <vt:lpstr>Introduction continued…</vt:lpstr>
      <vt:lpstr>T O P B… </vt:lpstr>
      <vt:lpstr>Literature review</vt:lpstr>
      <vt:lpstr>Literature review continued…  Christmas attitude: </vt:lpstr>
      <vt:lpstr>Literature review continued… </vt:lpstr>
      <vt:lpstr>Hypotheses… </vt:lpstr>
      <vt:lpstr>Methodology – Design </vt:lpstr>
      <vt:lpstr>Methodology – Participants and Ethics</vt:lpstr>
      <vt:lpstr>Methodology – Procedure </vt:lpstr>
      <vt:lpstr>Results </vt:lpstr>
      <vt:lpstr>Results.. </vt:lpstr>
      <vt:lpstr>Discussion </vt:lpstr>
      <vt:lpstr>Discussion continued </vt:lpstr>
      <vt:lpstr>References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Attitudes to</dc:title>
  <dc:creator>Nicole Moon (1602489)</dc:creator>
  <cp:lastModifiedBy>Nicole Moon</cp:lastModifiedBy>
  <cp:revision>183</cp:revision>
  <dcterms:created xsi:type="dcterms:W3CDTF">2018-04-30T13:55:04Z</dcterms:created>
  <dcterms:modified xsi:type="dcterms:W3CDTF">2018-05-08T16:15:19Z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