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256" r:id="rId2"/>
    <p:sldId id="257" r:id="rId3"/>
    <p:sldId id="258" r:id="rId4"/>
    <p:sldId id="277" r:id="rId5"/>
    <p:sldId id="278" r:id="rId6"/>
    <p:sldId id="259" r:id="rId7"/>
    <p:sldId id="260" r:id="rId8"/>
    <p:sldId id="261" r:id="rId9"/>
    <p:sldId id="262" r:id="rId10"/>
    <p:sldId id="263" r:id="rId11"/>
    <p:sldId id="264" r:id="rId12"/>
    <p:sldId id="265" r:id="rId13"/>
    <p:sldId id="266" r:id="rId14"/>
    <p:sldId id="267" r:id="rId15"/>
    <p:sldId id="268" r:id="rId16"/>
    <p:sldId id="269" r:id="rId17"/>
    <p:sldId id="280" r:id="rId18"/>
    <p:sldId id="270" r:id="rId19"/>
    <p:sldId id="271" r:id="rId20"/>
    <p:sldId id="281" r:id="rId21"/>
    <p:sldId id="272" r:id="rId22"/>
    <p:sldId id="273" r:id="rId23"/>
    <p:sldId id="274" r:id="rId24"/>
    <p:sldId id="275" r:id="rId25"/>
    <p:sldId id="276"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4224" autoAdjust="0"/>
  </p:normalViewPr>
  <p:slideViewPr>
    <p:cSldViewPr snapToGrid="0">
      <p:cViewPr varScale="1">
        <p:scale>
          <a:sx n="93" d="100"/>
          <a:sy n="93" d="100"/>
        </p:scale>
        <p:origin x="1272" y="8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4492CA-A84C-4181-BF10-F4C64E49F648}" type="datetimeFigureOut">
              <a:rPr lang="en-GB" smtClean="0"/>
              <a:pPr/>
              <a:t>15/04/2026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D3E5508-9102-44FE-BF9F-B9C0396E3A0E}" type="slidenum">
              <a:rPr lang="en-GB" smtClean="0"/>
              <a:pPr/>
              <a:t>‹#›</a:t>
            </a:fld>
            <a:endParaRPr lang="en-GB"/>
          </a:p>
        </p:txBody>
      </p:sp>
    </p:spTree>
    <p:extLst>
      <p:ext uri="{BB962C8B-B14F-4D97-AF65-F5344CB8AC3E}">
        <p14:creationId xmlns:p14="http://schemas.microsoft.com/office/powerpoint/2010/main" val="19019057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chemeClr val="dk1"/>
                </a:solidFill>
              </a:rPr>
              <a:t>The symptoms include episodes that occur for most parts of the day for a patient and may include hopelessness, emptiness, tearfulness, frustration, irritability and anger outbursts </a:t>
            </a:r>
            <a:r>
              <a:rPr lang="en-US" dirty="0">
                <a:solidFill>
                  <a:schemeClr val="dk1"/>
                </a:solidFill>
                <a:latin typeface="Times New Roman"/>
                <a:ea typeface="Times New Roman"/>
                <a:cs typeface="Times New Roman"/>
                <a:sym typeface="Times New Roman"/>
              </a:rPr>
              <a:t>(</a:t>
            </a:r>
            <a:r>
              <a:rPr lang="en-US" dirty="0">
                <a:solidFill>
                  <a:schemeClr val="dk1"/>
                </a:solidFill>
              </a:rPr>
              <a:t>Sawchuk, 2026</a:t>
            </a:r>
            <a:r>
              <a:rPr lang="en-US" dirty="0">
                <a:solidFill>
                  <a:schemeClr val="dk1"/>
                </a:solidFill>
                <a:latin typeface="Times New Roman"/>
                <a:ea typeface="Times New Roman"/>
                <a:cs typeface="Times New Roman"/>
                <a:sym typeface="Times New Roman"/>
              </a:rPr>
              <a:t>)</a:t>
            </a:r>
            <a:r>
              <a:rPr lang="en-US" dirty="0">
                <a:solidFill>
                  <a:schemeClr val="dk1"/>
                </a:solidFill>
              </a:rPr>
              <a:t>. </a:t>
            </a:r>
            <a:endParaRPr lang="en-GB" dirty="0"/>
          </a:p>
        </p:txBody>
      </p:sp>
      <p:sp>
        <p:nvSpPr>
          <p:cNvPr id="4" name="Slide Number Placeholder 3"/>
          <p:cNvSpPr>
            <a:spLocks noGrp="1"/>
          </p:cNvSpPr>
          <p:nvPr>
            <p:ph type="sldNum" sz="quarter" idx="5"/>
          </p:nvPr>
        </p:nvSpPr>
        <p:spPr/>
        <p:txBody>
          <a:bodyPr/>
          <a:lstStyle/>
          <a:p>
            <a:fld id="{7D3E5508-9102-44FE-BF9F-B9C0396E3A0E}" type="slidenum">
              <a:rPr lang="en-GB" smtClean="0"/>
              <a:pPr/>
              <a:t>3</a:t>
            </a:fld>
            <a:endParaRPr lang="en-GB"/>
          </a:p>
        </p:txBody>
      </p:sp>
    </p:spTree>
    <p:extLst>
      <p:ext uri="{BB962C8B-B14F-4D97-AF65-F5344CB8AC3E}">
        <p14:creationId xmlns:p14="http://schemas.microsoft.com/office/powerpoint/2010/main" val="10541474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accent1"/>
                </a:solidFill>
                <a:latin typeface="Arial" panose="020B0604020202020204" pitchFamily="34" charset="0"/>
                <a:ea typeface="Arial"/>
                <a:cs typeface="Arial" panose="020B0604020202020204" pitchFamily="34" charset="0"/>
                <a:sym typeface="Arial"/>
              </a:rPr>
              <a:t>The chosen group of healthcare professionals are mental health nurses as mentioned later on.</a:t>
            </a:r>
          </a:p>
          <a:p>
            <a:endParaRPr lang="en-GB" dirty="0"/>
          </a:p>
        </p:txBody>
      </p:sp>
      <p:sp>
        <p:nvSpPr>
          <p:cNvPr id="4" name="Slide Number Placeholder 3"/>
          <p:cNvSpPr>
            <a:spLocks noGrp="1"/>
          </p:cNvSpPr>
          <p:nvPr>
            <p:ph type="sldNum" sz="quarter" idx="5"/>
          </p:nvPr>
        </p:nvSpPr>
        <p:spPr/>
        <p:txBody>
          <a:bodyPr/>
          <a:lstStyle/>
          <a:p>
            <a:fld id="{7D3E5508-9102-44FE-BF9F-B9C0396E3A0E}" type="slidenum">
              <a:rPr lang="en-GB" smtClean="0"/>
              <a:pPr/>
              <a:t>4</a:t>
            </a:fld>
            <a:endParaRPr lang="en-GB"/>
          </a:p>
        </p:txBody>
      </p:sp>
    </p:spTree>
    <p:extLst>
      <p:ext uri="{BB962C8B-B14F-4D97-AF65-F5344CB8AC3E}">
        <p14:creationId xmlns:p14="http://schemas.microsoft.com/office/powerpoint/2010/main" val="14480042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chemeClr val="dk1"/>
                </a:solidFill>
              </a:rPr>
              <a:t>It has been understood that depression may be a result of a chemical imbalance; however, research has also stated that depression is caused by faulty mood regulation of the brain </a:t>
            </a:r>
            <a:r>
              <a:rPr lang="en-US" dirty="0">
                <a:solidFill>
                  <a:schemeClr val="dk1"/>
                </a:solidFill>
                <a:latin typeface="Times New Roman"/>
                <a:ea typeface="Times New Roman"/>
                <a:cs typeface="Times New Roman"/>
                <a:sym typeface="Times New Roman"/>
              </a:rPr>
              <a:t>(</a:t>
            </a:r>
            <a:r>
              <a:rPr lang="en-US" dirty="0">
                <a:solidFill>
                  <a:schemeClr val="dk1"/>
                </a:solidFill>
              </a:rPr>
              <a:t>Harvard Health Publishing, 2022</a:t>
            </a:r>
            <a:r>
              <a:rPr lang="en-US" dirty="0">
                <a:solidFill>
                  <a:schemeClr val="dk1"/>
                </a:solidFill>
                <a:latin typeface="Times New Roman"/>
                <a:ea typeface="Times New Roman"/>
                <a:cs typeface="Times New Roman"/>
                <a:sym typeface="Times New Roman"/>
              </a:rPr>
              <a:t>)</a:t>
            </a:r>
            <a:r>
              <a:rPr lang="en-US" dirty="0">
                <a:solidFill>
                  <a:schemeClr val="dk1"/>
                </a:solidFill>
              </a:rPr>
              <a:t>.</a:t>
            </a:r>
          </a:p>
          <a:p>
            <a:endParaRPr lang="en-GB" dirty="0"/>
          </a:p>
        </p:txBody>
      </p:sp>
      <p:sp>
        <p:nvSpPr>
          <p:cNvPr id="4" name="Slide Number Placeholder 3"/>
          <p:cNvSpPr>
            <a:spLocks noGrp="1"/>
          </p:cNvSpPr>
          <p:nvPr>
            <p:ph type="sldNum" sz="quarter" idx="5"/>
          </p:nvPr>
        </p:nvSpPr>
        <p:spPr/>
        <p:txBody>
          <a:bodyPr/>
          <a:lstStyle/>
          <a:p>
            <a:fld id="{7D3E5508-9102-44FE-BF9F-B9C0396E3A0E}" type="slidenum">
              <a:rPr lang="en-GB" smtClean="0"/>
              <a:pPr/>
              <a:t>5</a:t>
            </a:fld>
            <a:endParaRPr lang="en-GB"/>
          </a:p>
        </p:txBody>
      </p:sp>
    </p:spTree>
    <p:extLst>
      <p:ext uri="{BB962C8B-B14F-4D97-AF65-F5344CB8AC3E}">
        <p14:creationId xmlns:p14="http://schemas.microsoft.com/office/powerpoint/2010/main" val="37329808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chemeClr val="dk1"/>
                </a:solidFill>
              </a:rPr>
              <a:t>Research has also suggested that almost one out of six adults experiences severe or moderate rates of depression in a week </a:t>
            </a:r>
            <a:r>
              <a:rPr lang="en-US" dirty="0">
                <a:solidFill>
                  <a:schemeClr val="dk1"/>
                </a:solidFill>
                <a:latin typeface="Times New Roman"/>
                <a:ea typeface="Times New Roman"/>
                <a:cs typeface="Times New Roman"/>
                <a:sym typeface="Times New Roman"/>
              </a:rPr>
              <a:t>(</a:t>
            </a:r>
            <a:r>
              <a:rPr lang="en-US" dirty="0" err="1">
                <a:solidFill>
                  <a:schemeClr val="dk1"/>
                </a:solidFill>
              </a:rPr>
              <a:t>Attwell</a:t>
            </a:r>
            <a:r>
              <a:rPr lang="en-US" dirty="0">
                <a:solidFill>
                  <a:schemeClr val="dk1"/>
                </a:solidFill>
              </a:rPr>
              <a:t> </a:t>
            </a:r>
            <a:r>
              <a:rPr lang="en-US" i="1" dirty="0">
                <a:solidFill>
                  <a:schemeClr val="dk1"/>
                </a:solidFill>
              </a:rPr>
              <a:t>et al.</a:t>
            </a:r>
            <a:r>
              <a:rPr lang="en-US" dirty="0">
                <a:solidFill>
                  <a:schemeClr val="dk1"/>
                </a:solidFill>
              </a:rPr>
              <a:t>, 2022</a:t>
            </a:r>
            <a:r>
              <a:rPr lang="en-US" dirty="0">
                <a:solidFill>
                  <a:schemeClr val="dk1"/>
                </a:solidFill>
                <a:latin typeface="Times New Roman"/>
                <a:ea typeface="Times New Roman"/>
                <a:cs typeface="Times New Roman"/>
                <a:sym typeface="Times New Roman"/>
              </a:rPr>
              <a:t>)</a:t>
            </a:r>
            <a:r>
              <a:rPr lang="en-US" dirty="0">
                <a:solidFill>
                  <a:schemeClr val="dk1"/>
                </a:solidFill>
              </a:rPr>
              <a:t>. The cases are mostly recurrent in young adults and those belonging to economically backward situations. As per the WHO (World Health </a:t>
            </a:r>
            <a:r>
              <a:rPr lang="en-US" dirty="0" err="1">
                <a:solidFill>
                  <a:schemeClr val="dk1"/>
                </a:solidFill>
              </a:rPr>
              <a:t>Organisation</a:t>
            </a:r>
            <a:r>
              <a:rPr lang="en-US" dirty="0">
                <a:solidFill>
                  <a:schemeClr val="dk1"/>
                </a:solidFill>
              </a:rPr>
              <a:t>), depression is one of the most common mental health disorders found globally, and it is estimated that almost 5.8 per cent of adults suffer from the same </a:t>
            </a:r>
            <a:r>
              <a:rPr lang="en-US" dirty="0">
                <a:solidFill>
                  <a:schemeClr val="dk1"/>
                </a:solidFill>
                <a:latin typeface="Times New Roman"/>
                <a:ea typeface="Times New Roman"/>
                <a:cs typeface="Times New Roman"/>
                <a:sym typeface="Times New Roman"/>
              </a:rPr>
              <a:t>(</a:t>
            </a:r>
            <a:r>
              <a:rPr lang="en-US" dirty="0">
                <a:solidFill>
                  <a:schemeClr val="dk1"/>
                </a:solidFill>
              </a:rPr>
              <a:t>WHO, 2025b</a:t>
            </a:r>
            <a:r>
              <a:rPr lang="en-US" dirty="0">
                <a:solidFill>
                  <a:schemeClr val="dk1"/>
                </a:solidFill>
                <a:latin typeface="Times New Roman"/>
                <a:ea typeface="Times New Roman"/>
                <a:cs typeface="Times New Roman"/>
                <a:sym typeface="Times New Roman"/>
              </a:rPr>
              <a:t>)</a:t>
            </a:r>
            <a:r>
              <a:rPr lang="en-US" dirty="0">
                <a:solidFill>
                  <a:schemeClr val="dk1"/>
                </a:solidFill>
              </a:rPr>
              <a:t>. Zhang </a:t>
            </a:r>
            <a:r>
              <a:rPr lang="en-US" i="1" dirty="0">
                <a:solidFill>
                  <a:schemeClr val="dk1"/>
                </a:solidFill>
              </a:rPr>
              <a:t>et al.</a:t>
            </a:r>
            <a:r>
              <a:rPr lang="en-US" dirty="0">
                <a:solidFill>
                  <a:schemeClr val="dk1"/>
                </a:solidFill>
              </a:rPr>
              <a:t> (2025), stated that as of 2021, depressive disorders reached almost 332.3 million cases globally, making it almost 9.2 per cent of all diseases and almost 63 per cent of all mental health problems.</a:t>
            </a:r>
          </a:p>
          <a:p>
            <a:endParaRPr lang="en-GB" dirty="0"/>
          </a:p>
        </p:txBody>
      </p:sp>
      <p:sp>
        <p:nvSpPr>
          <p:cNvPr id="4" name="Slide Number Placeholder 3"/>
          <p:cNvSpPr>
            <a:spLocks noGrp="1"/>
          </p:cNvSpPr>
          <p:nvPr>
            <p:ph type="sldNum" sz="quarter" idx="5"/>
          </p:nvPr>
        </p:nvSpPr>
        <p:spPr/>
        <p:txBody>
          <a:bodyPr/>
          <a:lstStyle/>
          <a:p>
            <a:fld id="{7D3E5508-9102-44FE-BF9F-B9C0396E3A0E}" type="slidenum">
              <a:rPr lang="en-GB" smtClean="0"/>
              <a:pPr/>
              <a:t>6</a:t>
            </a:fld>
            <a:endParaRPr lang="en-GB"/>
          </a:p>
        </p:txBody>
      </p:sp>
    </p:spTree>
    <p:extLst>
      <p:ext uri="{BB962C8B-B14F-4D97-AF65-F5344CB8AC3E}">
        <p14:creationId xmlns:p14="http://schemas.microsoft.com/office/powerpoint/2010/main" val="8485755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chemeClr val="dk1"/>
                </a:solidFill>
              </a:rPr>
              <a:t>The social burden of depression, according to the WHO, is that it can often lead to suicide and more women are affected by the same than men. As per Zhang </a:t>
            </a:r>
            <a:r>
              <a:rPr lang="en-US" i="1" dirty="0">
                <a:solidFill>
                  <a:schemeClr val="dk1"/>
                </a:solidFill>
              </a:rPr>
              <a:t>et al.</a:t>
            </a:r>
            <a:r>
              <a:rPr lang="en-US" dirty="0">
                <a:solidFill>
                  <a:schemeClr val="dk1"/>
                </a:solidFill>
              </a:rPr>
              <a:t> (2025), depression and anxiety remain the highest proportions of mental health disorders as of 2021, and this burden continues to rise for individuals aged 10-24. It is thus understood that there is an urgent requirement for mental health resources or investment for the lower-resource settings and the youth.</a:t>
            </a:r>
          </a:p>
          <a:p>
            <a:endParaRPr lang="en-GB" dirty="0"/>
          </a:p>
        </p:txBody>
      </p:sp>
      <p:sp>
        <p:nvSpPr>
          <p:cNvPr id="4" name="Slide Number Placeholder 3"/>
          <p:cNvSpPr>
            <a:spLocks noGrp="1"/>
          </p:cNvSpPr>
          <p:nvPr>
            <p:ph type="sldNum" sz="quarter" idx="5"/>
          </p:nvPr>
        </p:nvSpPr>
        <p:spPr/>
        <p:txBody>
          <a:bodyPr/>
          <a:lstStyle/>
          <a:p>
            <a:fld id="{7D3E5508-9102-44FE-BF9F-B9C0396E3A0E}" type="slidenum">
              <a:rPr lang="en-GB" smtClean="0"/>
              <a:pPr/>
              <a:t>7</a:t>
            </a:fld>
            <a:endParaRPr lang="en-GB"/>
          </a:p>
        </p:txBody>
      </p:sp>
    </p:spTree>
    <p:extLst>
      <p:ext uri="{BB962C8B-B14F-4D97-AF65-F5344CB8AC3E}">
        <p14:creationId xmlns:p14="http://schemas.microsoft.com/office/powerpoint/2010/main" val="37991378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It has been understood that GPs (general practitioners) may carry out blood and urine tests so that the occurrence of similar conditions can be ruled out, such as an underactive thyroid (NHS, 2023b). The practitioner may also ask about one’s medical history, if they have had any previous mental health issues, about any recent triggers, about their home and lifestyle, thoughts about self-harming, etc.</a:t>
            </a:r>
          </a:p>
          <a:p>
            <a:endParaRPr lang="en-GB" dirty="0"/>
          </a:p>
        </p:txBody>
      </p:sp>
      <p:sp>
        <p:nvSpPr>
          <p:cNvPr id="4" name="Slide Number Placeholder 3"/>
          <p:cNvSpPr>
            <a:spLocks noGrp="1"/>
          </p:cNvSpPr>
          <p:nvPr>
            <p:ph type="sldNum" sz="quarter" idx="5"/>
          </p:nvPr>
        </p:nvSpPr>
        <p:spPr/>
        <p:txBody>
          <a:bodyPr/>
          <a:lstStyle/>
          <a:p>
            <a:fld id="{7D3E5508-9102-44FE-BF9F-B9C0396E3A0E}" type="slidenum">
              <a:rPr lang="en-GB" smtClean="0"/>
              <a:pPr/>
              <a:t>8</a:t>
            </a:fld>
            <a:endParaRPr lang="en-GB"/>
          </a:p>
        </p:txBody>
      </p:sp>
    </p:spTree>
    <p:extLst>
      <p:ext uri="{BB962C8B-B14F-4D97-AF65-F5344CB8AC3E}">
        <p14:creationId xmlns:p14="http://schemas.microsoft.com/office/powerpoint/2010/main" val="29982363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chemeClr val="dk1"/>
                </a:solidFill>
              </a:rPr>
              <a:t>As already stated, the primary care facility or the GP’s clinic provides the patient with referrals regarding </a:t>
            </a:r>
            <a:r>
              <a:rPr lang="en-US" dirty="0" err="1">
                <a:solidFill>
                  <a:schemeClr val="dk1"/>
                </a:solidFill>
              </a:rPr>
              <a:t>specialised</a:t>
            </a:r>
            <a:r>
              <a:rPr lang="en-US" dirty="0">
                <a:solidFill>
                  <a:schemeClr val="dk1"/>
                </a:solidFill>
              </a:rPr>
              <a:t> or secondary care. Secondary and tertiary care may include </a:t>
            </a:r>
            <a:r>
              <a:rPr lang="en-US" dirty="0" err="1">
                <a:solidFill>
                  <a:schemeClr val="dk1"/>
                </a:solidFill>
              </a:rPr>
              <a:t>hospitalisation</a:t>
            </a:r>
            <a:r>
              <a:rPr lang="en-US" dirty="0">
                <a:solidFill>
                  <a:schemeClr val="dk1"/>
                </a:solidFill>
              </a:rPr>
              <a:t>, under which the patient undergoes treatment procedures such as talking therapies and antidepressants (</a:t>
            </a:r>
            <a:r>
              <a:rPr lang="en-US" dirty="0" err="1">
                <a:solidFill>
                  <a:schemeClr val="dk1"/>
                </a:solidFill>
              </a:rPr>
              <a:t>Saharoy</a:t>
            </a:r>
            <a:r>
              <a:rPr lang="en-US" dirty="0">
                <a:solidFill>
                  <a:schemeClr val="dk1"/>
                </a:solidFill>
              </a:rPr>
              <a:t> </a:t>
            </a:r>
            <a:r>
              <a:rPr lang="en-US" i="1" dirty="0">
                <a:solidFill>
                  <a:schemeClr val="dk1"/>
                </a:solidFill>
              </a:rPr>
              <a:t>et al.</a:t>
            </a:r>
            <a:r>
              <a:rPr lang="en-US" dirty="0">
                <a:solidFill>
                  <a:schemeClr val="dk1"/>
                </a:solidFill>
              </a:rPr>
              <a:t>, 2023). Prevention of depression is possible if one maintains a healthy lifestyle and strong social connections; complications caused by depression, such as weight gain, can be treated by appropriate doctors and dieticians.</a:t>
            </a:r>
          </a:p>
          <a:p>
            <a:endParaRPr lang="en-GB" dirty="0"/>
          </a:p>
        </p:txBody>
      </p:sp>
      <p:sp>
        <p:nvSpPr>
          <p:cNvPr id="4" name="Slide Number Placeholder 3"/>
          <p:cNvSpPr>
            <a:spLocks noGrp="1"/>
          </p:cNvSpPr>
          <p:nvPr>
            <p:ph type="sldNum" sz="quarter" idx="5"/>
          </p:nvPr>
        </p:nvSpPr>
        <p:spPr/>
        <p:txBody>
          <a:bodyPr/>
          <a:lstStyle/>
          <a:p>
            <a:fld id="{7D3E5508-9102-44FE-BF9F-B9C0396E3A0E}" type="slidenum">
              <a:rPr lang="en-GB" smtClean="0"/>
              <a:pPr/>
              <a:t>9</a:t>
            </a:fld>
            <a:endParaRPr lang="en-GB"/>
          </a:p>
        </p:txBody>
      </p:sp>
    </p:spTree>
    <p:extLst>
      <p:ext uri="{BB962C8B-B14F-4D97-AF65-F5344CB8AC3E}">
        <p14:creationId xmlns:p14="http://schemas.microsoft.com/office/powerpoint/2010/main" val="13689523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000" dirty="0">
                <a:solidFill>
                  <a:srgbClr val="558ED5"/>
                </a:solidFill>
                <a:effectLst/>
                <a:latin typeface="Arial" panose="020B0604020202020204" pitchFamily="34" charset="0"/>
                <a:ea typeface="Arial" panose="020B0604020202020204" pitchFamily="34" charset="0"/>
              </a:rPr>
              <a:t>Depression ad a long-term condition can be managed through medication, lifestyle modifications and psychotherapy. Regular follow-ups with medical professionals are also required for the adjustment of treatment plans as required. </a:t>
            </a:r>
            <a:r>
              <a:rPr lang="en-US" dirty="0"/>
              <a:t>There are many guidelines in the UK for the treatment of depression as a long-term condition, such as those provided by the NHS (National Health Service) England and NICE. The NHS Long Term Plan promises to increase the budget for the mental health services for at least 2.2 billion GBP per annum by 2023-2024 (Garratt, 2024). </a:t>
            </a:r>
          </a:p>
          <a:p>
            <a:endParaRPr lang="en-GB" dirty="0"/>
          </a:p>
        </p:txBody>
      </p:sp>
      <p:sp>
        <p:nvSpPr>
          <p:cNvPr id="4" name="Slide Number Placeholder 3"/>
          <p:cNvSpPr>
            <a:spLocks noGrp="1"/>
          </p:cNvSpPr>
          <p:nvPr>
            <p:ph type="sldNum" sz="quarter" idx="5"/>
          </p:nvPr>
        </p:nvSpPr>
        <p:spPr/>
        <p:txBody>
          <a:bodyPr/>
          <a:lstStyle/>
          <a:p>
            <a:fld id="{7D3E5508-9102-44FE-BF9F-B9C0396E3A0E}" type="slidenum">
              <a:rPr lang="en-GB" smtClean="0"/>
              <a:pPr/>
              <a:t>10</a:t>
            </a:fld>
            <a:endParaRPr lang="en-GB"/>
          </a:p>
        </p:txBody>
      </p:sp>
    </p:spTree>
    <p:extLst>
      <p:ext uri="{BB962C8B-B14F-4D97-AF65-F5344CB8AC3E}">
        <p14:creationId xmlns:p14="http://schemas.microsoft.com/office/powerpoint/2010/main" val="2129837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dk1"/>
                </a:solidFill>
              </a:rPr>
              <a:t>Stress and illness related to depression can be coped with by eating balanced meals and connecting with supportive groups and friends. Some of the unique treatment methods for depression include ketamine infusions and </a:t>
            </a:r>
            <a:r>
              <a:rPr lang="en-US" sz="1200" dirty="0" err="1">
                <a:solidFill>
                  <a:schemeClr val="dk1"/>
                </a:solidFill>
              </a:rPr>
              <a:t>Spravato</a:t>
            </a:r>
            <a:r>
              <a:rPr lang="en-US" sz="1200" dirty="0">
                <a:solidFill>
                  <a:schemeClr val="dk1"/>
                </a:solidFill>
              </a:rPr>
              <a:t> treatments in case the patient does not respond to medications (</a:t>
            </a:r>
            <a:r>
              <a:rPr lang="en-US" sz="1200" dirty="0" err="1">
                <a:solidFill>
                  <a:schemeClr val="dk1"/>
                </a:solidFill>
              </a:rPr>
              <a:t>Schaare</a:t>
            </a:r>
            <a:r>
              <a:rPr lang="en-US" sz="1200" dirty="0">
                <a:solidFill>
                  <a:schemeClr val="dk1"/>
                </a:solidFill>
              </a:rPr>
              <a:t> </a:t>
            </a:r>
            <a:r>
              <a:rPr lang="en-US" sz="1200" i="1" dirty="0">
                <a:solidFill>
                  <a:schemeClr val="dk1"/>
                </a:solidFill>
              </a:rPr>
              <a:t>et al.</a:t>
            </a:r>
            <a:r>
              <a:rPr lang="en-US" sz="1200" dirty="0">
                <a:solidFill>
                  <a:schemeClr val="dk1"/>
                </a:solidFill>
              </a:rPr>
              <a:t>, 2023). Regular exercise and eating a well-balanced diet can manage conditions such as high blood pressure, arthritis, etc. along with medications, therapy and psychotherapy.</a:t>
            </a:r>
            <a:endParaRPr lang="en-US" dirty="0"/>
          </a:p>
          <a:p>
            <a:endParaRPr lang="en-GB" dirty="0"/>
          </a:p>
        </p:txBody>
      </p:sp>
      <p:sp>
        <p:nvSpPr>
          <p:cNvPr id="4" name="Slide Number Placeholder 3"/>
          <p:cNvSpPr>
            <a:spLocks noGrp="1"/>
          </p:cNvSpPr>
          <p:nvPr>
            <p:ph type="sldNum" sz="quarter" idx="5"/>
          </p:nvPr>
        </p:nvSpPr>
        <p:spPr/>
        <p:txBody>
          <a:bodyPr/>
          <a:lstStyle/>
          <a:p>
            <a:fld id="{7D3E5508-9102-44FE-BF9F-B9C0396E3A0E}" type="slidenum">
              <a:rPr lang="en-GB" smtClean="0"/>
              <a:pPr/>
              <a:t>11</a:t>
            </a:fld>
            <a:endParaRPr lang="en-GB"/>
          </a:p>
        </p:txBody>
      </p:sp>
    </p:spTree>
    <p:extLst>
      <p:ext uri="{BB962C8B-B14F-4D97-AF65-F5344CB8AC3E}">
        <p14:creationId xmlns:p14="http://schemas.microsoft.com/office/powerpoint/2010/main" val="24375211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Arial" panose="020B0604020202020204" pitchFamily="34" charset="0"/>
                <a:ea typeface="Arial" panose="020B0604020202020204" pitchFamily="34" charset="0"/>
              </a:rPr>
              <a:t>As understood, the psychiatric comorbidities being mentioned can be exacerbated due to being economically disadvantaged. Some of the major comorbidities, as mentioned earlier, are diabetes, since patients tend to use food to comfort themselves when depressed, resulting in emotional eating (</a:t>
            </a:r>
            <a:r>
              <a:rPr lang="en-GB" sz="1800" dirty="0" err="1">
                <a:effectLst/>
                <a:latin typeface="Arial" panose="020B0604020202020204" pitchFamily="34" charset="0"/>
                <a:ea typeface="Arial" panose="020B0604020202020204" pitchFamily="34" charset="0"/>
              </a:rPr>
              <a:t>Shnayder</a:t>
            </a:r>
            <a:r>
              <a:rPr lang="en-GB" sz="1800" dirty="0">
                <a:effectLst/>
                <a:latin typeface="Arial" panose="020B0604020202020204" pitchFamily="34" charset="0"/>
                <a:ea typeface="Arial" panose="020B0604020202020204" pitchFamily="34" charset="0"/>
              </a:rPr>
              <a:t> </a:t>
            </a:r>
            <a:r>
              <a:rPr lang="en-GB" sz="1800" i="1" dirty="0">
                <a:effectLst/>
                <a:latin typeface="Arial" panose="020B0604020202020204" pitchFamily="34" charset="0"/>
                <a:ea typeface="Arial" panose="020B0604020202020204" pitchFamily="34" charset="0"/>
              </a:rPr>
              <a:t>et al.</a:t>
            </a:r>
            <a:r>
              <a:rPr lang="en-GB" sz="1800" dirty="0">
                <a:effectLst/>
                <a:latin typeface="Arial" panose="020B0604020202020204" pitchFamily="34" charset="0"/>
                <a:ea typeface="Arial" panose="020B0604020202020204" pitchFamily="34" charset="0"/>
              </a:rPr>
              <a:t>, 2022). </a:t>
            </a:r>
            <a:r>
              <a:rPr lang="en-GB" sz="1800" dirty="0">
                <a:solidFill>
                  <a:srgbClr val="8064A2"/>
                </a:solidFill>
                <a:effectLst/>
                <a:latin typeface="Arial" panose="020B0604020202020204" pitchFamily="34" charset="0"/>
                <a:ea typeface="Arial" panose="020B0604020202020204" pitchFamily="34" charset="0"/>
              </a:rPr>
              <a:t>Diabetes self-management programmes can help in this case. The primary treatment for the conditions is medication and talking therapies such as exposure therapy. </a:t>
            </a:r>
            <a:endParaRPr lang="en-GB"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7D3E5508-9102-44FE-BF9F-B9C0396E3A0E}" type="slidenum">
              <a:rPr lang="en-GB" smtClean="0"/>
              <a:pPr/>
              <a:t>12</a:t>
            </a:fld>
            <a:endParaRPr lang="en-GB"/>
          </a:p>
        </p:txBody>
      </p:sp>
    </p:spTree>
    <p:extLst>
      <p:ext uri="{BB962C8B-B14F-4D97-AF65-F5344CB8AC3E}">
        <p14:creationId xmlns:p14="http://schemas.microsoft.com/office/powerpoint/2010/main" val="16472005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dk1"/>
                </a:solidFill>
              </a:rPr>
              <a:t>Some of the other ways to exercise are to use the stairs instead of an elevator and ensure that fitness is a habit. Time on social media should be limited since it often worsens feelings of lower self-esteem and depression </a:t>
            </a:r>
            <a:r>
              <a:rPr lang="en-US" sz="1200" dirty="0">
                <a:solidFill>
                  <a:schemeClr val="dk1"/>
                </a:solidFill>
                <a:latin typeface="Times New Roman"/>
                <a:ea typeface="Times New Roman"/>
                <a:cs typeface="Times New Roman"/>
                <a:sym typeface="Times New Roman"/>
              </a:rPr>
              <a:t>(</a:t>
            </a:r>
            <a:r>
              <a:rPr lang="en-US" sz="1200" dirty="0">
                <a:solidFill>
                  <a:schemeClr val="dk1"/>
                </a:solidFill>
              </a:rPr>
              <a:t>Aggarwal </a:t>
            </a:r>
            <a:r>
              <a:rPr lang="en-US" sz="1200" i="1" dirty="0">
                <a:solidFill>
                  <a:schemeClr val="dk1"/>
                </a:solidFill>
              </a:rPr>
              <a:t>et al.</a:t>
            </a:r>
            <a:r>
              <a:rPr lang="en-US" sz="1200" dirty="0">
                <a:solidFill>
                  <a:schemeClr val="dk1"/>
                </a:solidFill>
              </a:rPr>
              <a:t>, 2023</a:t>
            </a:r>
            <a:r>
              <a:rPr lang="en-US" sz="1200" dirty="0">
                <a:solidFill>
                  <a:schemeClr val="dk1"/>
                </a:solidFill>
                <a:latin typeface="Times New Roman"/>
                <a:ea typeface="Times New Roman"/>
                <a:cs typeface="Times New Roman"/>
                <a:sym typeface="Times New Roman"/>
              </a:rPr>
              <a:t>)</a:t>
            </a:r>
            <a:r>
              <a:rPr lang="en-US" sz="1200" dirty="0">
                <a:solidFill>
                  <a:schemeClr val="dk1"/>
                </a:solidFill>
              </a:rPr>
              <a:t>. One may do so by deleting all social media applications from their devices so that instinctive use is regulated. Website-blocking extensions may also be used so that only certain websites can be used for a certain period of time.</a:t>
            </a:r>
            <a:endParaRPr lang="en-US" dirty="0"/>
          </a:p>
          <a:p>
            <a:endParaRPr lang="en-GB" dirty="0"/>
          </a:p>
        </p:txBody>
      </p:sp>
      <p:sp>
        <p:nvSpPr>
          <p:cNvPr id="4" name="Slide Number Placeholder 3"/>
          <p:cNvSpPr>
            <a:spLocks noGrp="1"/>
          </p:cNvSpPr>
          <p:nvPr>
            <p:ph type="sldNum" sz="quarter" idx="5"/>
          </p:nvPr>
        </p:nvSpPr>
        <p:spPr/>
        <p:txBody>
          <a:bodyPr/>
          <a:lstStyle/>
          <a:p>
            <a:fld id="{7D3E5508-9102-44FE-BF9F-B9C0396E3A0E}" type="slidenum">
              <a:rPr lang="en-GB" smtClean="0"/>
              <a:pPr/>
              <a:t>13</a:t>
            </a:fld>
            <a:endParaRPr lang="en-GB"/>
          </a:p>
        </p:txBody>
      </p:sp>
    </p:spTree>
    <p:extLst>
      <p:ext uri="{BB962C8B-B14F-4D97-AF65-F5344CB8AC3E}">
        <p14:creationId xmlns:p14="http://schemas.microsoft.com/office/powerpoint/2010/main" val="39931155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dk1"/>
                </a:solidFill>
              </a:rPr>
              <a:t>One may find new hobbies, which may enable them to meet newer individuals and therefore build newer relationships as well. If one has to make an increasing number of choices daily and constantly think about making the best choice, which is of being a maximiser, they may face depression (Irwin </a:t>
            </a:r>
            <a:r>
              <a:rPr lang="en-US" sz="1200" i="1" dirty="0">
                <a:solidFill>
                  <a:schemeClr val="dk1"/>
                </a:solidFill>
              </a:rPr>
              <a:t>et al.</a:t>
            </a:r>
            <a:r>
              <a:rPr lang="en-US" sz="1200" dirty="0">
                <a:solidFill>
                  <a:schemeClr val="dk1"/>
                </a:solidFill>
              </a:rPr>
              <a:t>, 2022). One can make plans beforehand about the things to do, eat or wear so that the pressure related to making daily choices is reduced. </a:t>
            </a:r>
            <a:endParaRPr lang="en-US" dirty="0"/>
          </a:p>
          <a:p>
            <a:endParaRPr lang="en-GB" dirty="0"/>
          </a:p>
        </p:txBody>
      </p:sp>
      <p:sp>
        <p:nvSpPr>
          <p:cNvPr id="4" name="Slide Number Placeholder 3"/>
          <p:cNvSpPr>
            <a:spLocks noGrp="1"/>
          </p:cNvSpPr>
          <p:nvPr>
            <p:ph type="sldNum" sz="quarter" idx="5"/>
          </p:nvPr>
        </p:nvSpPr>
        <p:spPr/>
        <p:txBody>
          <a:bodyPr/>
          <a:lstStyle/>
          <a:p>
            <a:fld id="{7D3E5508-9102-44FE-BF9F-B9C0396E3A0E}" type="slidenum">
              <a:rPr lang="en-GB" smtClean="0"/>
              <a:pPr/>
              <a:t>14</a:t>
            </a:fld>
            <a:endParaRPr lang="en-GB"/>
          </a:p>
        </p:txBody>
      </p:sp>
    </p:spTree>
    <p:extLst>
      <p:ext uri="{BB962C8B-B14F-4D97-AF65-F5344CB8AC3E}">
        <p14:creationId xmlns:p14="http://schemas.microsoft.com/office/powerpoint/2010/main" val="30774206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dk1"/>
                </a:solidFill>
              </a:rPr>
              <a:t>Person-</a:t>
            </a:r>
            <a:r>
              <a:rPr lang="en-US" sz="1200" dirty="0" err="1">
                <a:solidFill>
                  <a:schemeClr val="dk1"/>
                </a:solidFill>
              </a:rPr>
              <a:t>centred</a:t>
            </a:r>
            <a:r>
              <a:rPr lang="en-US" sz="1200" dirty="0">
                <a:solidFill>
                  <a:schemeClr val="dk1"/>
                </a:solidFill>
              </a:rPr>
              <a:t> language being used in this case involves referring to the patients as people with mental health conditions and not as depressed, mentally ill or psychotic. Self-management can be encouraged in patients if the specialists help them exercise regularly, practice mindfulness, etc. (</a:t>
            </a:r>
            <a:r>
              <a:rPr lang="en-US" sz="1200" dirty="0" err="1">
                <a:solidFill>
                  <a:schemeClr val="dk1"/>
                </a:solidFill>
              </a:rPr>
              <a:t>Reist</a:t>
            </a:r>
            <a:r>
              <a:rPr lang="en-US" sz="1200" dirty="0">
                <a:solidFill>
                  <a:schemeClr val="dk1"/>
                </a:solidFill>
              </a:rPr>
              <a:t> </a:t>
            </a:r>
            <a:r>
              <a:rPr lang="en-US" sz="1200" i="1" dirty="0">
                <a:solidFill>
                  <a:schemeClr val="dk1"/>
                </a:solidFill>
              </a:rPr>
              <a:t>et al.</a:t>
            </a:r>
            <a:r>
              <a:rPr lang="en-US" sz="1200" dirty="0">
                <a:solidFill>
                  <a:schemeClr val="dk1"/>
                </a:solidFill>
              </a:rPr>
              <a:t>, 2022). Collaborative or interagency care can be provided to patients by involving the case managers, mental health specialists and primary care providers. A structured management plan is to be followed, with regular follow-ups being done and evidence-based treatment protocols.</a:t>
            </a:r>
            <a:endParaRPr lang="en-US" dirty="0"/>
          </a:p>
          <a:p>
            <a:endParaRPr lang="en-GB" dirty="0"/>
          </a:p>
        </p:txBody>
      </p:sp>
      <p:sp>
        <p:nvSpPr>
          <p:cNvPr id="4" name="Slide Number Placeholder 3"/>
          <p:cNvSpPr>
            <a:spLocks noGrp="1"/>
          </p:cNvSpPr>
          <p:nvPr>
            <p:ph type="sldNum" sz="quarter" idx="5"/>
          </p:nvPr>
        </p:nvSpPr>
        <p:spPr/>
        <p:txBody>
          <a:bodyPr/>
          <a:lstStyle/>
          <a:p>
            <a:fld id="{7D3E5508-9102-44FE-BF9F-B9C0396E3A0E}" type="slidenum">
              <a:rPr lang="en-GB" smtClean="0"/>
              <a:pPr/>
              <a:t>15</a:t>
            </a:fld>
            <a:endParaRPr lang="en-GB"/>
          </a:p>
        </p:txBody>
      </p:sp>
    </p:spTree>
    <p:extLst>
      <p:ext uri="{BB962C8B-B14F-4D97-AF65-F5344CB8AC3E}">
        <p14:creationId xmlns:p14="http://schemas.microsoft.com/office/powerpoint/2010/main" val="20191383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dk1"/>
                </a:solidFill>
              </a:rPr>
              <a:t>After January 2023, the UK-based Government was forced to review the situation and recommend that NHS England should form a </a:t>
            </a:r>
            <a:r>
              <a:rPr lang="en-US" sz="1200" dirty="0" err="1">
                <a:solidFill>
                  <a:schemeClr val="dk1"/>
                </a:solidFill>
              </a:rPr>
              <a:t>programme</a:t>
            </a:r>
            <a:r>
              <a:rPr lang="en-US" sz="1200" dirty="0">
                <a:solidFill>
                  <a:schemeClr val="dk1"/>
                </a:solidFill>
              </a:rPr>
              <a:t> of work, including national and local leaders along with the CQC (Care Quality Commission) to consider the required metrics to be collected and enablers required to improve data sharing and the timelines of reporting (Department of Health and Social Care, 2024). </a:t>
            </a:r>
            <a:endParaRPr lang="en-US" dirty="0"/>
          </a:p>
          <a:p>
            <a:endParaRPr lang="en-GB" dirty="0"/>
          </a:p>
        </p:txBody>
      </p:sp>
      <p:sp>
        <p:nvSpPr>
          <p:cNvPr id="4" name="Slide Number Placeholder 3"/>
          <p:cNvSpPr>
            <a:spLocks noGrp="1"/>
          </p:cNvSpPr>
          <p:nvPr>
            <p:ph type="sldNum" sz="quarter" idx="5"/>
          </p:nvPr>
        </p:nvSpPr>
        <p:spPr/>
        <p:txBody>
          <a:bodyPr/>
          <a:lstStyle/>
          <a:p>
            <a:fld id="{7D3E5508-9102-44FE-BF9F-B9C0396E3A0E}" type="slidenum">
              <a:rPr lang="en-GB" smtClean="0"/>
              <a:pPr/>
              <a:t>16</a:t>
            </a:fld>
            <a:endParaRPr lang="en-GB"/>
          </a:p>
        </p:txBody>
      </p:sp>
    </p:spTree>
    <p:extLst>
      <p:ext uri="{BB962C8B-B14F-4D97-AF65-F5344CB8AC3E}">
        <p14:creationId xmlns:p14="http://schemas.microsoft.com/office/powerpoint/2010/main" val="355341147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As per the psychosocial models of care, the mental health providers especially the nurses are supposed to establish therapeutic presence by making eye contact, sitting with the patient and encouraging them to talk about what affects them the most. Self-management of depression under medical models of care include educating oneself and their family about the disease.</a:t>
            </a:r>
          </a:p>
          <a:p>
            <a:endParaRPr lang="en-GB" dirty="0"/>
          </a:p>
        </p:txBody>
      </p:sp>
      <p:sp>
        <p:nvSpPr>
          <p:cNvPr id="4" name="Slide Number Placeholder 3"/>
          <p:cNvSpPr>
            <a:spLocks noGrp="1"/>
          </p:cNvSpPr>
          <p:nvPr>
            <p:ph type="sldNum" sz="quarter" idx="5"/>
          </p:nvPr>
        </p:nvSpPr>
        <p:spPr/>
        <p:txBody>
          <a:bodyPr/>
          <a:lstStyle/>
          <a:p>
            <a:fld id="{7D3E5508-9102-44FE-BF9F-B9C0396E3A0E}" type="slidenum">
              <a:rPr lang="en-GB" smtClean="0"/>
              <a:pPr/>
              <a:t>17</a:t>
            </a:fld>
            <a:endParaRPr lang="en-GB"/>
          </a:p>
        </p:txBody>
      </p:sp>
    </p:spTree>
    <p:extLst>
      <p:ext uri="{BB962C8B-B14F-4D97-AF65-F5344CB8AC3E}">
        <p14:creationId xmlns:p14="http://schemas.microsoft.com/office/powerpoint/2010/main" val="30044231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dk1"/>
                </a:solidFill>
              </a:rPr>
              <a:t>In this case, shared decision-making includes having a conversation with the patient regarding their treatment options, benefits, etc., along with their personal circumstances, preferences, beliefs and goals. </a:t>
            </a:r>
            <a:r>
              <a:rPr lang="en-US" sz="1200" dirty="0" err="1">
                <a:solidFill>
                  <a:schemeClr val="dk1"/>
                </a:solidFill>
              </a:rPr>
              <a:t>Personalised</a:t>
            </a:r>
            <a:r>
              <a:rPr lang="en-US" sz="1200" dirty="0">
                <a:solidFill>
                  <a:schemeClr val="dk1"/>
                </a:solidFill>
              </a:rPr>
              <a:t> care planning is important since it provides the patient with a comprehensive sum of all the services they are accessing, including their weaknesses and strengths.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solidFill>
                <a:schemeClr val="dk1"/>
              </a:solidFill>
            </a:endParaRPr>
          </a:p>
          <a:p>
            <a:endParaRPr lang="en-GB" dirty="0"/>
          </a:p>
        </p:txBody>
      </p:sp>
      <p:sp>
        <p:nvSpPr>
          <p:cNvPr id="4" name="Slide Number Placeholder 3"/>
          <p:cNvSpPr>
            <a:spLocks noGrp="1"/>
          </p:cNvSpPr>
          <p:nvPr>
            <p:ph type="sldNum" sz="quarter" idx="5"/>
          </p:nvPr>
        </p:nvSpPr>
        <p:spPr/>
        <p:txBody>
          <a:bodyPr/>
          <a:lstStyle/>
          <a:p>
            <a:fld id="{7D3E5508-9102-44FE-BF9F-B9C0396E3A0E}" type="slidenum">
              <a:rPr lang="en-GB" smtClean="0"/>
              <a:pPr/>
              <a:t>18</a:t>
            </a:fld>
            <a:endParaRPr lang="en-GB"/>
          </a:p>
        </p:txBody>
      </p:sp>
    </p:spTree>
    <p:extLst>
      <p:ext uri="{BB962C8B-B14F-4D97-AF65-F5344CB8AC3E}">
        <p14:creationId xmlns:p14="http://schemas.microsoft.com/office/powerpoint/2010/main" val="359128577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dk1"/>
                </a:solidFill>
              </a:rPr>
              <a:t>Since the care is supposed to be holistic, the patient’s physical condition, along with spiritual, cultural and social needs, are to be addressed. The mental health providers can do so by providing the patient with clear data about their diagnosis and treatment procedure. Their spiritual requirements may be met by teaching them guided imagery-based practices for calm and healing. The patient’s cultural needs may be met if they are introduced to other patients as well. </a:t>
            </a:r>
            <a:endParaRPr lang="en-US" dirty="0"/>
          </a:p>
          <a:p>
            <a:endParaRPr lang="en-GB" dirty="0"/>
          </a:p>
        </p:txBody>
      </p:sp>
      <p:sp>
        <p:nvSpPr>
          <p:cNvPr id="4" name="Slide Number Placeholder 3"/>
          <p:cNvSpPr>
            <a:spLocks noGrp="1"/>
          </p:cNvSpPr>
          <p:nvPr>
            <p:ph type="sldNum" sz="quarter" idx="5"/>
          </p:nvPr>
        </p:nvSpPr>
        <p:spPr/>
        <p:txBody>
          <a:bodyPr/>
          <a:lstStyle/>
          <a:p>
            <a:fld id="{7D3E5508-9102-44FE-BF9F-B9C0396E3A0E}" type="slidenum">
              <a:rPr lang="en-GB" smtClean="0"/>
              <a:pPr/>
              <a:t>19</a:t>
            </a:fld>
            <a:endParaRPr lang="en-GB"/>
          </a:p>
        </p:txBody>
      </p:sp>
    </p:spTree>
    <p:extLst>
      <p:ext uri="{BB962C8B-B14F-4D97-AF65-F5344CB8AC3E}">
        <p14:creationId xmlns:p14="http://schemas.microsoft.com/office/powerpoint/2010/main" val="146137165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dk1"/>
                </a:solidFill>
              </a:rPr>
              <a:t>The patients may be able to access community-based support through the social prescribing link workers through their PCN for more holistic recovery. </a:t>
            </a:r>
            <a:endParaRPr lang="en-US" dirty="0"/>
          </a:p>
          <a:p>
            <a:endParaRPr lang="en-GB" dirty="0"/>
          </a:p>
        </p:txBody>
      </p:sp>
      <p:sp>
        <p:nvSpPr>
          <p:cNvPr id="4" name="Slide Number Placeholder 3"/>
          <p:cNvSpPr>
            <a:spLocks noGrp="1"/>
          </p:cNvSpPr>
          <p:nvPr>
            <p:ph type="sldNum" sz="quarter" idx="5"/>
          </p:nvPr>
        </p:nvSpPr>
        <p:spPr/>
        <p:txBody>
          <a:bodyPr/>
          <a:lstStyle/>
          <a:p>
            <a:fld id="{7D3E5508-9102-44FE-BF9F-B9C0396E3A0E}" type="slidenum">
              <a:rPr lang="en-GB" smtClean="0"/>
              <a:pPr/>
              <a:t>20</a:t>
            </a:fld>
            <a:endParaRPr lang="en-GB"/>
          </a:p>
        </p:txBody>
      </p:sp>
    </p:spTree>
    <p:extLst>
      <p:ext uri="{BB962C8B-B14F-4D97-AF65-F5344CB8AC3E}">
        <p14:creationId xmlns:p14="http://schemas.microsoft.com/office/powerpoint/2010/main" val="9539064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7D709-6432-490E-AFB7-891F66A4FFB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CBB5B8C-2F2A-4B6B-81E3-857FCBA96F8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369143A-AF9F-42BD-A8DB-BC07171E9DD7}"/>
              </a:ext>
            </a:extLst>
          </p:cNvPr>
          <p:cNvSpPr>
            <a:spLocks noGrp="1"/>
          </p:cNvSpPr>
          <p:nvPr>
            <p:ph type="dt" sz="half" idx="10"/>
          </p:nvPr>
        </p:nvSpPr>
        <p:spPr/>
        <p:txBody>
          <a:bodyPr/>
          <a:lstStyle/>
          <a:p>
            <a:fld id="{B12D39EE-4085-483B-BD79-D1E2A01ABEDB}" type="datetimeFigureOut">
              <a:rPr lang="en-GB" smtClean="0"/>
              <a:pPr/>
              <a:t>15/04/2026</a:t>
            </a:fld>
            <a:endParaRPr lang="en-GB"/>
          </a:p>
        </p:txBody>
      </p:sp>
      <p:sp>
        <p:nvSpPr>
          <p:cNvPr id="5" name="Footer Placeholder 4">
            <a:extLst>
              <a:ext uri="{FF2B5EF4-FFF2-40B4-BE49-F238E27FC236}">
                <a16:creationId xmlns:a16="http://schemas.microsoft.com/office/drawing/2014/main" id="{0CD1FECE-0EF1-4D59-8983-7CF61D719A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92C29C-140E-4CBA-9B13-73F384250EF4}"/>
              </a:ext>
            </a:extLst>
          </p:cNvPr>
          <p:cNvSpPr>
            <a:spLocks noGrp="1"/>
          </p:cNvSpPr>
          <p:nvPr>
            <p:ph type="sldNum" sz="quarter" idx="12"/>
          </p:nvPr>
        </p:nvSpPr>
        <p:spPr/>
        <p:txBody>
          <a:bodyPr/>
          <a:lstStyle/>
          <a:p>
            <a:fld id="{65BD5685-2902-4898-8E7F-AF36F626C95B}" type="slidenum">
              <a:rPr lang="en-GB" smtClean="0"/>
              <a:pPr/>
              <a:t>‹#›</a:t>
            </a:fld>
            <a:endParaRPr lang="en-GB"/>
          </a:p>
        </p:txBody>
      </p:sp>
    </p:spTree>
    <p:extLst>
      <p:ext uri="{BB962C8B-B14F-4D97-AF65-F5344CB8AC3E}">
        <p14:creationId xmlns:p14="http://schemas.microsoft.com/office/powerpoint/2010/main" val="42393402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67066-BF91-4404-8099-A0D404B92CE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EFA3622-5310-4790-808D-592E8758A5A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712140-2B86-4AD7-8FC0-484FF124D275}"/>
              </a:ext>
            </a:extLst>
          </p:cNvPr>
          <p:cNvSpPr>
            <a:spLocks noGrp="1"/>
          </p:cNvSpPr>
          <p:nvPr>
            <p:ph type="dt" sz="half" idx="10"/>
          </p:nvPr>
        </p:nvSpPr>
        <p:spPr/>
        <p:txBody>
          <a:bodyPr/>
          <a:lstStyle/>
          <a:p>
            <a:fld id="{B12D39EE-4085-483B-BD79-D1E2A01ABEDB}" type="datetimeFigureOut">
              <a:rPr lang="en-GB" smtClean="0"/>
              <a:pPr/>
              <a:t>15/04/2026</a:t>
            </a:fld>
            <a:endParaRPr lang="en-GB"/>
          </a:p>
        </p:txBody>
      </p:sp>
      <p:sp>
        <p:nvSpPr>
          <p:cNvPr id="5" name="Footer Placeholder 4">
            <a:extLst>
              <a:ext uri="{FF2B5EF4-FFF2-40B4-BE49-F238E27FC236}">
                <a16:creationId xmlns:a16="http://schemas.microsoft.com/office/drawing/2014/main" id="{7BB13BE7-3BBB-47E9-BEA5-D19881707A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499F75-A81E-4F49-879F-120FCB0DDE84}"/>
              </a:ext>
            </a:extLst>
          </p:cNvPr>
          <p:cNvSpPr>
            <a:spLocks noGrp="1"/>
          </p:cNvSpPr>
          <p:nvPr>
            <p:ph type="sldNum" sz="quarter" idx="12"/>
          </p:nvPr>
        </p:nvSpPr>
        <p:spPr/>
        <p:txBody>
          <a:bodyPr/>
          <a:lstStyle/>
          <a:p>
            <a:fld id="{65BD5685-2902-4898-8E7F-AF36F626C95B}" type="slidenum">
              <a:rPr lang="en-GB" smtClean="0"/>
              <a:pPr/>
              <a:t>‹#›</a:t>
            </a:fld>
            <a:endParaRPr lang="en-GB"/>
          </a:p>
        </p:txBody>
      </p:sp>
    </p:spTree>
    <p:extLst>
      <p:ext uri="{BB962C8B-B14F-4D97-AF65-F5344CB8AC3E}">
        <p14:creationId xmlns:p14="http://schemas.microsoft.com/office/powerpoint/2010/main" val="1053163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188A4-C83C-4ACD-A201-4B3044385BC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61D22E6-0583-4501-BAC5-D3939C21EAB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7FC652F-86D8-41B1-A519-8F6FA91CCE4B}"/>
              </a:ext>
            </a:extLst>
          </p:cNvPr>
          <p:cNvSpPr>
            <a:spLocks noGrp="1"/>
          </p:cNvSpPr>
          <p:nvPr>
            <p:ph type="dt" sz="half" idx="10"/>
          </p:nvPr>
        </p:nvSpPr>
        <p:spPr/>
        <p:txBody>
          <a:bodyPr/>
          <a:lstStyle/>
          <a:p>
            <a:fld id="{B12D39EE-4085-483B-BD79-D1E2A01ABEDB}" type="datetimeFigureOut">
              <a:rPr lang="en-GB" smtClean="0"/>
              <a:pPr/>
              <a:t>15/04/2026</a:t>
            </a:fld>
            <a:endParaRPr lang="en-GB"/>
          </a:p>
        </p:txBody>
      </p:sp>
      <p:sp>
        <p:nvSpPr>
          <p:cNvPr id="5" name="Footer Placeholder 4">
            <a:extLst>
              <a:ext uri="{FF2B5EF4-FFF2-40B4-BE49-F238E27FC236}">
                <a16:creationId xmlns:a16="http://schemas.microsoft.com/office/drawing/2014/main" id="{14EBC535-CFA4-4DD0-BD7A-01125A62DB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59ECC4-4060-49DA-8E7E-8D08C96718F6}"/>
              </a:ext>
            </a:extLst>
          </p:cNvPr>
          <p:cNvSpPr>
            <a:spLocks noGrp="1"/>
          </p:cNvSpPr>
          <p:nvPr>
            <p:ph type="sldNum" sz="quarter" idx="12"/>
          </p:nvPr>
        </p:nvSpPr>
        <p:spPr/>
        <p:txBody>
          <a:bodyPr/>
          <a:lstStyle/>
          <a:p>
            <a:fld id="{65BD5685-2902-4898-8E7F-AF36F626C95B}" type="slidenum">
              <a:rPr lang="en-GB" smtClean="0"/>
              <a:pPr/>
              <a:t>‹#›</a:t>
            </a:fld>
            <a:endParaRPr lang="en-GB"/>
          </a:p>
        </p:txBody>
      </p:sp>
    </p:spTree>
    <p:extLst>
      <p:ext uri="{BB962C8B-B14F-4D97-AF65-F5344CB8AC3E}">
        <p14:creationId xmlns:p14="http://schemas.microsoft.com/office/powerpoint/2010/main" val="28978914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82001-EAA6-4184-89E7-0CCC4B5F84C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B205056-913B-42EE-B62D-F6394B0DB96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175540C-CE86-4C6C-88C8-EA083C6115C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46E2F6C-D45B-48DC-9009-E8B587A7879D}"/>
              </a:ext>
            </a:extLst>
          </p:cNvPr>
          <p:cNvSpPr>
            <a:spLocks noGrp="1"/>
          </p:cNvSpPr>
          <p:nvPr>
            <p:ph type="dt" sz="half" idx="10"/>
          </p:nvPr>
        </p:nvSpPr>
        <p:spPr/>
        <p:txBody>
          <a:bodyPr/>
          <a:lstStyle/>
          <a:p>
            <a:fld id="{B12D39EE-4085-483B-BD79-D1E2A01ABEDB}" type="datetimeFigureOut">
              <a:rPr lang="en-GB" smtClean="0"/>
              <a:pPr/>
              <a:t>15/04/2026</a:t>
            </a:fld>
            <a:endParaRPr lang="en-GB"/>
          </a:p>
        </p:txBody>
      </p:sp>
      <p:sp>
        <p:nvSpPr>
          <p:cNvPr id="6" name="Footer Placeholder 5">
            <a:extLst>
              <a:ext uri="{FF2B5EF4-FFF2-40B4-BE49-F238E27FC236}">
                <a16:creationId xmlns:a16="http://schemas.microsoft.com/office/drawing/2014/main" id="{9E831BEA-6916-403F-BBDE-8C3567F1992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89370E-1FF5-4AE6-B8A4-E53D4A64F516}"/>
              </a:ext>
            </a:extLst>
          </p:cNvPr>
          <p:cNvSpPr>
            <a:spLocks noGrp="1"/>
          </p:cNvSpPr>
          <p:nvPr>
            <p:ph type="sldNum" sz="quarter" idx="12"/>
          </p:nvPr>
        </p:nvSpPr>
        <p:spPr/>
        <p:txBody>
          <a:bodyPr/>
          <a:lstStyle/>
          <a:p>
            <a:fld id="{65BD5685-2902-4898-8E7F-AF36F626C95B}" type="slidenum">
              <a:rPr lang="en-GB" smtClean="0"/>
              <a:pPr/>
              <a:t>‹#›</a:t>
            </a:fld>
            <a:endParaRPr lang="en-GB"/>
          </a:p>
        </p:txBody>
      </p:sp>
    </p:spTree>
    <p:extLst>
      <p:ext uri="{BB962C8B-B14F-4D97-AF65-F5344CB8AC3E}">
        <p14:creationId xmlns:p14="http://schemas.microsoft.com/office/powerpoint/2010/main" val="15497712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33948-AD9A-45F2-A58B-F0714FA216B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98586C3-9E6C-427A-9A3C-124DAFA2BF2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D51F56B-A94E-4F23-A1AB-E95AB8185AC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4E3E65D-2E78-4670-856A-5D041CF6E59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4A6B760-9D2A-4439-84A5-ABB7BDB9EB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59E6102-F927-4C84-83E5-0B534406C7A3}"/>
              </a:ext>
            </a:extLst>
          </p:cNvPr>
          <p:cNvSpPr>
            <a:spLocks noGrp="1"/>
          </p:cNvSpPr>
          <p:nvPr>
            <p:ph type="dt" sz="half" idx="10"/>
          </p:nvPr>
        </p:nvSpPr>
        <p:spPr/>
        <p:txBody>
          <a:bodyPr/>
          <a:lstStyle/>
          <a:p>
            <a:fld id="{B12D39EE-4085-483B-BD79-D1E2A01ABEDB}" type="datetimeFigureOut">
              <a:rPr lang="en-GB" smtClean="0"/>
              <a:pPr/>
              <a:t>15/04/2026</a:t>
            </a:fld>
            <a:endParaRPr lang="en-GB"/>
          </a:p>
        </p:txBody>
      </p:sp>
      <p:sp>
        <p:nvSpPr>
          <p:cNvPr id="8" name="Footer Placeholder 7">
            <a:extLst>
              <a:ext uri="{FF2B5EF4-FFF2-40B4-BE49-F238E27FC236}">
                <a16:creationId xmlns:a16="http://schemas.microsoft.com/office/drawing/2014/main" id="{50BFE566-0558-4CB3-9ADB-D5F1851B42D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17FD077-B655-46F5-837F-C486DBF502A6}"/>
              </a:ext>
            </a:extLst>
          </p:cNvPr>
          <p:cNvSpPr>
            <a:spLocks noGrp="1"/>
          </p:cNvSpPr>
          <p:nvPr>
            <p:ph type="sldNum" sz="quarter" idx="12"/>
          </p:nvPr>
        </p:nvSpPr>
        <p:spPr/>
        <p:txBody>
          <a:bodyPr/>
          <a:lstStyle/>
          <a:p>
            <a:fld id="{65BD5685-2902-4898-8E7F-AF36F626C95B}" type="slidenum">
              <a:rPr lang="en-GB" smtClean="0"/>
              <a:pPr/>
              <a:t>‹#›</a:t>
            </a:fld>
            <a:endParaRPr lang="en-GB"/>
          </a:p>
        </p:txBody>
      </p:sp>
    </p:spTree>
    <p:extLst>
      <p:ext uri="{BB962C8B-B14F-4D97-AF65-F5344CB8AC3E}">
        <p14:creationId xmlns:p14="http://schemas.microsoft.com/office/powerpoint/2010/main" val="41085047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11CFE-73F6-48C7-BDBB-CDF66D70642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4F62E96-1D58-40CB-A30A-1EDCD39869C4}"/>
              </a:ext>
            </a:extLst>
          </p:cNvPr>
          <p:cNvSpPr>
            <a:spLocks noGrp="1"/>
          </p:cNvSpPr>
          <p:nvPr>
            <p:ph type="dt" sz="half" idx="10"/>
          </p:nvPr>
        </p:nvSpPr>
        <p:spPr/>
        <p:txBody>
          <a:bodyPr/>
          <a:lstStyle/>
          <a:p>
            <a:fld id="{B12D39EE-4085-483B-BD79-D1E2A01ABEDB}" type="datetimeFigureOut">
              <a:rPr lang="en-GB" smtClean="0"/>
              <a:pPr/>
              <a:t>15/04/2026</a:t>
            </a:fld>
            <a:endParaRPr lang="en-GB"/>
          </a:p>
        </p:txBody>
      </p:sp>
      <p:sp>
        <p:nvSpPr>
          <p:cNvPr id="4" name="Footer Placeholder 3">
            <a:extLst>
              <a:ext uri="{FF2B5EF4-FFF2-40B4-BE49-F238E27FC236}">
                <a16:creationId xmlns:a16="http://schemas.microsoft.com/office/drawing/2014/main" id="{26C3198B-7A8C-4442-8284-79D37D13579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B7C552-1932-4E43-859D-6E9AB05ED8A7}"/>
              </a:ext>
            </a:extLst>
          </p:cNvPr>
          <p:cNvSpPr>
            <a:spLocks noGrp="1"/>
          </p:cNvSpPr>
          <p:nvPr>
            <p:ph type="sldNum" sz="quarter" idx="12"/>
          </p:nvPr>
        </p:nvSpPr>
        <p:spPr/>
        <p:txBody>
          <a:bodyPr/>
          <a:lstStyle/>
          <a:p>
            <a:fld id="{65BD5685-2902-4898-8E7F-AF36F626C95B}" type="slidenum">
              <a:rPr lang="en-GB" smtClean="0"/>
              <a:pPr/>
              <a:t>‹#›</a:t>
            </a:fld>
            <a:endParaRPr lang="en-GB"/>
          </a:p>
        </p:txBody>
      </p:sp>
    </p:spTree>
    <p:extLst>
      <p:ext uri="{BB962C8B-B14F-4D97-AF65-F5344CB8AC3E}">
        <p14:creationId xmlns:p14="http://schemas.microsoft.com/office/powerpoint/2010/main" val="630738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48B277F-6981-4653-8822-2D53A5004F29}"/>
              </a:ext>
            </a:extLst>
          </p:cNvPr>
          <p:cNvSpPr>
            <a:spLocks noGrp="1"/>
          </p:cNvSpPr>
          <p:nvPr>
            <p:ph type="dt" sz="half" idx="10"/>
          </p:nvPr>
        </p:nvSpPr>
        <p:spPr/>
        <p:txBody>
          <a:bodyPr/>
          <a:lstStyle/>
          <a:p>
            <a:fld id="{B12D39EE-4085-483B-BD79-D1E2A01ABEDB}" type="datetimeFigureOut">
              <a:rPr lang="en-GB" smtClean="0"/>
              <a:pPr/>
              <a:t>15/04/2026</a:t>
            </a:fld>
            <a:endParaRPr lang="en-GB"/>
          </a:p>
        </p:txBody>
      </p:sp>
      <p:sp>
        <p:nvSpPr>
          <p:cNvPr id="3" name="Footer Placeholder 2">
            <a:extLst>
              <a:ext uri="{FF2B5EF4-FFF2-40B4-BE49-F238E27FC236}">
                <a16:creationId xmlns:a16="http://schemas.microsoft.com/office/drawing/2014/main" id="{5021DA56-BD22-404A-B348-998844193B6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0FC2B8A-E92E-4C8F-81A3-9688096A18EE}"/>
              </a:ext>
            </a:extLst>
          </p:cNvPr>
          <p:cNvSpPr>
            <a:spLocks noGrp="1"/>
          </p:cNvSpPr>
          <p:nvPr>
            <p:ph type="sldNum" sz="quarter" idx="12"/>
          </p:nvPr>
        </p:nvSpPr>
        <p:spPr/>
        <p:txBody>
          <a:bodyPr/>
          <a:lstStyle/>
          <a:p>
            <a:fld id="{65BD5685-2902-4898-8E7F-AF36F626C95B}" type="slidenum">
              <a:rPr lang="en-GB" smtClean="0"/>
              <a:pPr/>
              <a:t>‹#›</a:t>
            </a:fld>
            <a:endParaRPr lang="en-GB"/>
          </a:p>
        </p:txBody>
      </p:sp>
    </p:spTree>
    <p:extLst>
      <p:ext uri="{BB962C8B-B14F-4D97-AF65-F5344CB8AC3E}">
        <p14:creationId xmlns:p14="http://schemas.microsoft.com/office/powerpoint/2010/main" val="7330004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35611-4E88-49EA-A193-AA2B554C1FF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1B93647-D500-4D2A-9122-368B189E4C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8980D26-5F9D-4023-B8ED-13186F45BE7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E9DDA12-45BD-40E2-BAC5-AAD0EFA1AF33}"/>
              </a:ext>
            </a:extLst>
          </p:cNvPr>
          <p:cNvSpPr>
            <a:spLocks noGrp="1"/>
          </p:cNvSpPr>
          <p:nvPr>
            <p:ph type="dt" sz="half" idx="10"/>
          </p:nvPr>
        </p:nvSpPr>
        <p:spPr/>
        <p:txBody>
          <a:bodyPr/>
          <a:lstStyle/>
          <a:p>
            <a:fld id="{B12D39EE-4085-483B-BD79-D1E2A01ABEDB}" type="datetimeFigureOut">
              <a:rPr lang="en-GB" smtClean="0"/>
              <a:pPr/>
              <a:t>15/04/2026</a:t>
            </a:fld>
            <a:endParaRPr lang="en-GB"/>
          </a:p>
        </p:txBody>
      </p:sp>
      <p:sp>
        <p:nvSpPr>
          <p:cNvPr id="6" name="Footer Placeholder 5">
            <a:extLst>
              <a:ext uri="{FF2B5EF4-FFF2-40B4-BE49-F238E27FC236}">
                <a16:creationId xmlns:a16="http://schemas.microsoft.com/office/drawing/2014/main" id="{3AA44962-229C-4315-9C07-A487C7F614D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EE289F5-885B-4062-B514-8F2E8B519C2C}"/>
              </a:ext>
            </a:extLst>
          </p:cNvPr>
          <p:cNvSpPr>
            <a:spLocks noGrp="1"/>
          </p:cNvSpPr>
          <p:nvPr>
            <p:ph type="sldNum" sz="quarter" idx="12"/>
          </p:nvPr>
        </p:nvSpPr>
        <p:spPr/>
        <p:txBody>
          <a:bodyPr/>
          <a:lstStyle/>
          <a:p>
            <a:fld id="{65BD5685-2902-4898-8E7F-AF36F626C95B}" type="slidenum">
              <a:rPr lang="en-GB" smtClean="0"/>
              <a:pPr/>
              <a:t>‹#›</a:t>
            </a:fld>
            <a:endParaRPr lang="en-GB"/>
          </a:p>
        </p:txBody>
      </p:sp>
    </p:spTree>
    <p:extLst>
      <p:ext uri="{BB962C8B-B14F-4D97-AF65-F5344CB8AC3E}">
        <p14:creationId xmlns:p14="http://schemas.microsoft.com/office/powerpoint/2010/main" val="37969576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493090-81C9-4546-83C2-5CB3BCED39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CC35E86-B436-4027-8522-6BAC1DEBCE8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D4605C6-E5A0-4885-B374-1E451C27456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426DC88-E8F7-46B4-A2DC-22AF5E61107C}"/>
              </a:ext>
            </a:extLst>
          </p:cNvPr>
          <p:cNvSpPr>
            <a:spLocks noGrp="1"/>
          </p:cNvSpPr>
          <p:nvPr>
            <p:ph type="dt" sz="half" idx="10"/>
          </p:nvPr>
        </p:nvSpPr>
        <p:spPr/>
        <p:txBody>
          <a:bodyPr/>
          <a:lstStyle/>
          <a:p>
            <a:fld id="{B12D39EE-4085-483B-BD79-D1E2A01ABEDB}" type="datetimeFigureOut">
              <a:rPr lang="en-GB" smtClean="0"/>
              <a:pPr/>
              <a:t>15/04/2026</a:t>
            </a:fld>
            <a:endParaRPr lang="en-GB"/>
          </a:p>
        </p:txBody>
      </p:sp>
      <p:sp>
        <p:nvSpPr>
          <p:cNvPr id="6" name="Footer Placeholder 5">
            <a:extLst>
              <a:ext uri="{FF2B5EF4-FFF2-40B4-BE49-F238E27FC236}">
                <a16:creationId xmlns:a16="http://schemas.microsoft.com/office/drawing/2014/main" id="{B02866E4-63BA-4355-AF48-BCB3A22ADFF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E0288C5-6371-4C8E-8CCC-3DC6721C69D7}"/>
              </a:ext>
            </a:extLst>
          </p:cNvPr>
          <p:cNvSpPr>
            <a:spLocks noGrp="1"/>
          </p:cNvSpPr>
          <p:nvPr>
            <p:ph type="sldNum" sz="quarter" idx="12"/>
          </p:nvPr>
        </p:nvSpPr>
        <p:spPr/>
        <p:txBody>
          <a:bodyPr/>
          <a:lstStyle/>
          <a:p>
            <a:fld id="{65BD5685-2902-4898-8E7F-AF36F626C95B}" type="slidenum">
              <a:rPr lang="en-GB" smtClean="0"/>
              <a:pPr/>
              <a:t>‹#›</a:t>
            </a:fld>
            <a:endParaRPr lang="en-GB"/>
          </a:p>
        </p:txBody>
      </p:sp>
    </p:spTree>
    <p:extLst>
      <p:ext uri="{BB962C8B-B14F-4D97-AF65-F5344CB8AC3E}">
        <p14:creationId xmlns:p14="http://schemas.microsoft.com/office/powerpoint/2010/main" val="34836978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AD80D-2322-4CA3-B063-B6B90393638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955C138-1C1D-4AC5-B367-CF175C7175E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0A851E-18FE-4ED5-8332-6A927E572BA8}"/>
              </a:ext>
            </a:extLst>
          </p:cNvPr>
          <p:cNvSpPr>
            <a:spLocks noGrp="1"/>
          </p:cNvSpPr>
          <p:nvPr>
            <p:ph type="dt" sz="half" idx="10"/>
          </p:nvPr>
        </p:nvSpPr>
        <p:spPr/>
        <p:txBody>
          <a:bodyPr/>
          <a:lstStyle/>
          <a:p>
            <a:fld id="{B12D39EE-4085-483B-BD79-D1E2A01ABEDB}" type="datetimeFigureOut">
              <a:rPr lang="en-GB" smtClean="0"/>
              <a:pPr/>
              <a:t>15/04/2026</a:t>
            </a:fld>
            <a:endParaRPr lang="en-GB"/>
          </a:p>
        </p:txBody>
      </p:sp>
      <p:sp>
        <p:nvSpPr>
          <p:cNvPr id="5" name="Footer Placeholder 4">
            <a:extLst>
              <a:ext uri="{FF2B5EF4-FFF2-40B4-BE49-F238E27FC236}">
                <a16:creationId xmlns:a16="http://schemas.microsoft.com/office/drawing/2014/main" id="{D33B12B1-FF5F-4447-8F4D-3B90DB10C6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B46EE5-D48C-41E9-8FC6-E34C28D0B0DD}"/>
              </a:ext>
            </a:extLst>
          </p:cNvPr>
          <p:cNvSpPr>
            <a:spLocks noGrp="1"/>
          </p:cNvSpPr>
          <p:nvPr>
            <p:ph type="sldNum" sz="quarter" idx="12"/>
          </p:nvPr>
        </p:nvSpPr>
        <p:spPr/>
        <p:txBody>
          <a:bodyPr/>
          <a:lstStyle/>
          <a:p>
            <a:fld id="{65BD5685-2902-4898-8E7F-AF36F626C95B}" type="slidenum">
              <a:rPr lang="en-GB" smtClean="0"/>
              <a:pPr/>
              <a:t>‹#›</a:t>
            </a:fld>
            <a:endParaRPr lang="en-GB"/>
          </a:p>
        </p:txBody>
      </p:sp>
    </p:spTree>
    <p:extLst>
      <p:ext uri="{BB962C8B-B14F-4D97-AF65-F5344CB8AC3E}">
        <p14:creationId xmlns:p14="http://schemas.microsoft.com/office/powerpoint/2010/main" val="12919968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9BA0656-0AE8-4522-994F-8BD0D8D4B56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F54DB5A-B8F1-4F45-84B7-5B995D842BE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D35A2D-D314-416F-959D-BF95E60103A2}"/>
              </a:ext>
            </a:extLst>
          </p:cNvPr>
          <p:cNvSpPr>
            <a:spLocks noGrp="1"/>
          </p:cNvSpPr>
          <p:nvPr>
            <p:ph type="dt" sz="half" idx="10"/>
          </p:nvPr>
        </p:nvSpPr>
        <p:spPr/>
        <p:txBody>
          <a:bodyPr/>
          <a:lstStyle/>
          <a:p>
            <a:fld id="{B12D39EE-4085-483B-BD79-D1E2A01ABEDB}" type="datetimeFigureOut">
              <a:rPr lang="en-GB" smtClean="0"/>
              <a:pPr/>
              <a:t>15/04/2026</a:t>
            </a:fld>
            <a:endParaRPr lang="en-GB"/>
          </a:p>
        </p:txBody>
      </p:sp>
      <p:sp>
        <p:nvSpPr>
          <p:cNvPr id="5" name="Footer Placeholder 4">
            <a:extLst>
              <a:ext uri="{FF2B5EF4-FFF2-40B4-BE49-F238E27FC236}">
                <a16:creationId xmlns:a16="http://schemas.microsoft.com/office/drawing/2014/main" id="{0B162433-0157-4BC7-9A69-69D04F94A4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2C2B56-5FB6-4249-930A-6106370B2303}"/>
              </a:ext>
            </a:extLst>
          </p:cNvPr>
          <p:cNvSpPr>
            <a:spLocks noGrp="1"/>
          </p:cNvSpPr>
          <p:nvPr>
            <p:ph type="sldNum" sz="quarter" idx="12"/>
          </p:nvPr>
        </p:nvSpPr>
        <p:spPr/>
        <p:txBody>
          <a:bodyPr/>
          <a:lstStyle/>
          <a:p>
            <a:fld id="{65BD5685-2902-4898-8E7F-AF36F626C95B}" type="slidenum">
              <a:rPr lang="en-GB" smtClean="0"/>
              <a:pPr/>
              <a:t>‹#›</a:t>
            </a:fld>
            <a:endParaRPr lang="en-GB"/>
          </a:p>
        </p:txBody>
      </p:sp>
    </p:spTree>
    <p:extLst>
      <p:ext uri="{BB962C8B-B14F-4D97-AF65-F5344CB8AC3E}">
        <p14:creationId xmlns:p14="http://schemas.microsoft.com/office/powerpoint/2010/main" val="33470899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16268D8-1E66-43E0-BCC0-B115A37D551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C94A32-7CC6-4D8D-A854-745209CEDA8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EC6A8D-01EA-48B7-940B-717E0019823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12D39EE-4085-483B-BD79-D1E2A01ABEDB}" type="datetimeFigureOut">
              <a:rPr lang="en-GB" smtClean="0"/>
              <a:pPr/>
              <a:t>15/04/2026</a:t>
            </a:fld>
            <a:endParaRPr lang="en-GB"/>
          </a:p>
        </p:txBody>
      </p:sp>
      <p:sp>
        <p:nvSpPr>
          <p:cNvPr id="5" name="Footer Placeholder 4">
            <a:extLst>
              <a:ext uri="{FF2B5EF4-FFF2-40B4-BE49-F238E27FC236}">
                <a16:creationId xmlns:a16="http://schemas.microsoft.com/office/drawing/2014/main" id="{49E2865B-9A8A-4A53-A8C2-CF209C4AC9B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D070085-767E-48F1-9B4D-E6FBB509DEF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5BD5685-2902-4898-8E7F-AF36F626C95B}" type="slidenum">
              <a:rPr lang="en-GB" smtClean="0"/>
              <a:pPr/>
              <a:t>‹#›</a:t>
            </a:fld>
            <a:endParaRPr lang="en-GB"/>
          </a:p>
        </p:txBody>
      </p:sp>
    </p:spTree>
    <p:extLst>
      <p:ext uri="{BB962C8B-B14F-4D97-AF65-F5344CB8AC3E}">
        <p14:creationId xmlns:p14="http://schemas.microsoft.com/office/powerpoint/2010/main" val="20389342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47;p1">
            <a:extLst>
              <a:ext uri="{FF2B5EF4-FFF2-40B4-BE49-F238E27FC236}">
                <a16:creationId xmlns:a16="http://schemas.microsoft.com/office/drawing/2014/main" id="{9E68AAC3-D03C-4E6C-8542-65C81780F7E2}"/>
              </a:ext>
            </a:extLst>
          </p:cNvPr>
          <p:cNvSpPr txBox="1">
            <a:spLocks/>
          </p:cNvSpPr>
          <p:nvPr/>
        </p:nvSpPr>
        <p:spPr>
          <a:xfrm>
            <a:off x="2244000" y="4458756"/>
            <a:ext cx="7704000" cy="1056300"/>
          </a:xfrm>
          <a:prstGeom prst="rect">
            <a:avLst/>
          </a:prstGeom>
          <a:noFill/>
          <a:ln>
            <a:noFill/>
          </a:ln>
        </p:spPr>
        <p:txBody>
          <a:bodyPr spcFirstLastPara="1" vert="horz" wrap="square" lIns="91425" tIns="91425" rIns="91425" bIns="91425" rtlCol="0" anchor="b" anchorCtr="0">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nSpc>
                <a:spcPct val="150000"/>
              </a:lnSpc>
              <a:spcBef>
                <a:spcPts val="0"/>
              </a:spcBef>
              <a:buSzPts val="5200"/>
            </a:pPr>
            <a:endParaRPr lang="en-GB" sz="1800" b="1" dirty="0">
              <a:latin typeface="Arial"/>
              <a:ea typeface="Arial"/>
              <a:cs typeface="Arial"/>
              <a:sym typeface="Arial"/>
            </a:endParaRPr>
          </a:p>
          <a:p>
            <a:pPr>
              <a:lnSpc>
                <a:spcPct val="150000"/>
              </a:lnSpc>
              <a:spcBef>
                <a:spcPts val="0"/>
              </a:spcBef>
              <a:buSzPts val="5200"/>
            </a:pPr>
            <a:endParaRPr lang="en-GB" sz="1800" b="1" dirty="0">
              <a:latin typeface="Arial"/>
              <a:ea typeface="Arial"/>
              <a:cs typeface="Arial"/>
              <a:sym typeface="Arial"/>
            </a:endParaRPr>
          </a:p>
          <a:p>
            <a:pPr>
              <a:lnSpc>
                <a:spcPct val="150000"/>
              </a:lnSpc>
              <a:spcBef>
                <a:spcPts val="0"/>
              </a:spcBef>
              <a:buSzPts val="5200"/>
            </a:pPr>
            <a:endParaRPr lang="en-GB" sz="1800" b="1" dirty="0">
              <a:latin typeface="Arial"/>
              <a:ea typeface="Arial"/>
              <a:cs typeface="Arial"/>
              <a:sym typeface="Arial"/>
            </a:endParaRPr>
          </a:p>
          <a:p>
            <a:pPr>
              <a:lnSpc>
                <a:spcPct val="150000"/>
              </a:lnSpc>
              <a:spcBef>
                <a:spcPts val="0"/>
              </a:spcBef>
              <a:buSzPts val="5200"/>
            </a:pPr>
            <a:r>
              <a:rPr lang="en-GB" sz="1800" b="1" dirty="0">
                <a:latin typeface="Arial"/>
                <a:ea typeface="Arial"/>
                <a:cs typeface="Arial"/>
                <a:sym typeface="Arial"/>
              </a:rPr>
              <a:t>Student Name: </a:t>
            </a:r>
            <a:r>
              <a:rPr lang="en-GB" sz="1800" dirty="0">
                <a:latin typeface="Arial"/>
                <a:ea typeface="Arial"/>
                <a:cs typeface="Arial"/>
                <a:sym typeface="Arial"/>
              </a:rPr>
              <a:t>Sona Jandi Sila</a:t>
            </a:r>
            <a:br>
              <a:rPr lang="en-GB" sz="1800" b="1" dirty="0">
                <a:latin typeface="Arial"/>
                <a:ea typeface="Arial"/>
                <a:cs typeface="Arial"/>
                <a:sym typeface="Arial"/>
              </a:rPr>
            </a:br>
            <a:r>
              <a:rPr lang="en-GB" sz="1800" b="1" dirty="0">
                <a:latin typeface="Arial"/>
                <a:ea typeface="Arial"/>
                <a:cs typeface="Arial"/>
                <a:sym typeface="Arial"/>
              </a:rPr>
              <a:t>Student Number: </a:t>
            </a:r>
            <a:r>
              <a:rPr lang="en-GB" sz="1800" dirty="0">
                <a:latin typeface="Arial"/>
                <a:ea typeface="Arial"/>
                <a:cs typeface="Arial"/>
                <a:sym typeface="Arial"/>
              </a:rPr>
              <a:t>2216032</a:t>
            </a:r>
            <a:br>
              <a:rPr lang="en-GB" sz="1800" b="1" dirty="0">
                <a:latin typeface="Arial"/>
                <a:ea typeface="Arial"/>
                <a:cs typeface="Arial"/>
                <a:sym typeface="Arial"/>
              </a:rPr>
            </a:br>
            <a:r>
              <a:rPr lang="en-GB" sz="1800" b="1" dirty="0">
                <a:latin typeface="Arial"/>
                <a:ea typeface="Arial"/>
                <a:cs typeface="Arial"/>
                <a:sym typeface="Arial"/>
              </a:rPr>
              <a:t>Module Title: </a:t>
            </a:r>
            <a:r>
              <a:rPr lang="en-GB" sz="1800" dirty="0">
                <a:latin typeface="Arial"/>
                <a:ea typeface="Arial"/>
                <a:cs typeface="Arial"/>
                <a:sym typeface="Arial"/>
              </a:rPr>
              <a:t>Community Care and Management of Longer-term Conditions ( Topic 11 from LTC List – Depression)</a:t>
            </a:r>
            <a:br>
              <a:rPr lang="en-GB" sz="1800" b="1" dirty="0">
                <a:latin typeface="Arial"/>
                <a:ea typeface="Arial"/>
                <a:cs typeface="Arial"/>
                <a:sym typeface="Arial"/>
              </a:rPr>
            </a:br>
            <a:r>
              <a:rPr lang="en-GB" sz="1800" b="1" dirty="0">
                <a:latin typeface="Arial"/>
                <a:ea typeface="Arial"/>
                <a:cs typeface="Arial"/>
                <a:sym typeface="Arial"/>
              </a:rPr>
              <a:t>Module Code: </a:t>
            </a:r>
            <a:r>
              <a:rPr lang="en-GB" sz="1800" dirty="0">
                <a:latin typeface="Arial"/>
                <a:ea typeface="Arial"/>
                <a:cs typeface="Arial"/>
                <a:sym typeface="Arial"/>
              </a:rPr>
              <a:t>LCHS7003</a:t>
            </a:r>
            <a:br>
              <a:rPr lang="en-GB" sz="1800" b="1" dirty="0">
                <a:latin typeface="Arial"/>
                <a:ea typeface="Arial"/>
                <a:cs typeface="Arial"/>
                <a:sym typeface="Arial"/>
              </a:rPr>
            </a:br>
            <a:r>
              <a:rPr lang="en-GB" sz="1800" b="1" dirty="0">
                <a:latin typeface="Arial"/>
                <a:ea typeface="Arial"/>
                <a:cs typeface="Arial"/>
                <a:sym typeface="Arial"/>
              </a:rPr>
              <a:t>Lecturer’s Name: </a:t>
            </a:r>
            <a:r>
              <a:rPr lang="en-GB" sz="1800" dirty="0">
                <a:latin typeface="Arial"/>
                <a:ea typeface="Arial"/>
                <a:cs typeface="Arial"/>
                <a:sym typeface="Arial"/>
              </a:rPr>
              <a:t>Muhammed Khan</a:t>
            </a:r>
            <a:br>
              <a:rPr lang="en-GB" sz="1800" b="1" dirty="0">
                <a:latin typeface="Arial"/>
                <a:ea typeface="Arial"/>
                <a:cs typeface="Arial"/>
                <a:sym typeface="Arial"/>
              </a:rPr>
            </a:br>
            <a:r>
              <a:rPr lang="en-GB" sz="1800" b="1" dirty="0">
                <a:latin typeface="Arial"/>
                <a:ea typeface="Arial"/>
                <a:cs typeface="Arial"/>
                <a:sym typeface="Arial"/>
              </a:rPr>
              <a:t>Assignment Title: </a:t>
            </a:r>
            <a:r>
              <a:rPr lang="en-GB" sz="1800" dirty="0">
                <a:latin typeface="Arial"/>
                <a:ea typeface="Arial"/>
                <a:cs typeface="Arial"/>
                <a:sym typeface="Arial"/>
              </a:rPr>
              <a:t>Component 2 Individual Presentation</a:t>
            </a:r>
          </a:p>
          <a:p>
            <a:pPr>
              <a:lnSpc>
                <a:spcPct val="150000"/>
              </a:lnSpc>
              <a:spcBef>
                <a:spcPts val="0"/>
              </a:spcBef>
              <a:buSzPts val="5200"/>
            </a:pPr>
            <a:r>
              <a:rPr lang="en-GB" sz="1800" dirty="0">
                <a:latin typeface="Arial"/>
                <a:ea typeface="Arial"/>
                <a:cs typeface="Arial"/>
                <a:sym typeface="Arial"/>
              </a:rPr>
              <a:t>Depression as a mental health illness-a presentation addressed to mental health nurses</a:t>
            </a:r>
          </a:p>
        </p:txBody>
      </p:sp>
      <p:pic>
        <p:nvPicPr>
          <p:cNvPr id="5" name="Google Shape;49;p1">
            <a:extLst>
              <a:ext uri="{FF2B5EF4-FFF2-40B4-BE49-F238E27FC236}">
                <a16:creationId xmlns:a16="http://schemas.microsoft.com/office/drawing/2014/main" id="{4CD86DEB-7A14-496C-8BC9-0C07BD1ACB20}"/>
              </a:ext>
            </a:extLst>
          </p:cNvPr>
          <p:cNvPicPr preferRelativeResize="0"/>
          <p:nvPr/>
        </p:nvPicPr>
        <p:blipFill rotWithShape="1">
          <a:blip r:embed="rId2" cstate="print">
            <a:alphaModFix/>
          </a:blip>
          <a:srcRect/>
          <a:stretch/>
        </p:blipFill>
        <p:spPr>
          <a:xfrm>
            <a:off x="2103816" y="557697"/>
            <a:ext cx="2091667" cy="1140185"/>
          </a:xfrm>
          <a:prstGeom prst="rect">
            <a:avLst/>
          </a:prstGeom>
          <a:noFill/>
          <a:ln>
            <a:noFill/>
          </a:ln>
        </p:spPr>
      </p:pic>
    </p:spTree>
    <p:extLst>
      <p:ext uri="{BB962C8B-B14F-4D97-AF65-F5344CB8AC3E}">
        <p14:creationId xmlns:p14="http://schemas.microsoft.com/office/powerpoint/2010/main" val="23665949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54;p2">
            <a:extLst>
              <a:ext uri="{FF2B5EF4-FFF2-40B4-BE49-F238E27FC236}">
                <a16:creationId xmlns:a16="http://schemas.microsoft.com/office/drawing/2014/main" id="{7861F7B4-5B7E-4D0E-BB91-5D521F37F6A9}"/>
              </a:ext>
            </a:extLst>
          </p:cNvPr>
          <p:cNvSpPr txBox="1">
            <a:spLocks noGrp="1"/>
          </p:cNvSpPr>
          <p:nvPr>
            <p:ph type="title"/>
          </p:nvPr>
        </p:nvSpPr>
        <p:spPr>
          <a:xfrm>
            <a:off x="3331174" y="-104439"/>
            <a:ext cx="5314500" cy="15882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3600"/>
              <a:buNone/>
            </a:pPr>
            <a:r>
              <a:rPr lang="en-GB" sz="3200" b="1" u="sng" dirty="0">
                <a:latin typeface="Arial"/>
                <a:ea typeface="Arial"/>
                <a:cs typeface="Arial"/>
                <a:sym typeface="Arial"/>
              </a:rPr>
              <a:t>Table of Contents</a:t>
            </a:r>
            <a:endParaRPr sz="3200" b="1" u="sng" dirty="0">
              <a:latin typeface="Arial"/>
              <a:ea typeface="Arial"/>
              <a:cs typeface="Arial"/>
              <a:sym typeface="Arial"/>
            </a:endParaRPr>
          </a:p>
        </p:txBody>
      </p:sp>
      <p:sp>
        <p:nvSpPr>
          <p:cNvPr id="5" name="Google Shape;55;p2">
            <a:extLst>
              <a:ext uri="{FF2B5EF4-FFF2-40B4-BE49-F238E27FC236}">
                <a16:creationId xmlns:a16="http://schemas.microsoft.com/office/drawing/2014/main" id="{08C0A783-1CC1-45DB-9A98-7C2696165918}"/>
              </a:ext>
            </a:extLst>
          </p:cNvPr>
          <p:cNvSpPr txBox="1">
            <a:spLocks/>
          </p:cNvSpPr>
          <p:nvPr/>
        </p:nvSpPr>
        <p:spPr>
          <a:xfrm>
            <a:off x="600636" y="1075764"/>
            <a:ext cx="10775576" cy="5518673"/>
          </a:xfrm>
          <a:prstGeom prst="rect">
            <a:avLst/>
          </a:prstGeom>
          <a:noFill/>
          <a:ln>
            <a:noFill/>
          </a:ln>
        </p:spPr>
        <p:txBody>
          <a:bodyPr spcFirstLastPara="1" vert="horz" wrap="square" lIns="91425" tIns="91425" rIns="91425" bIns="91425" rtlCol="0" anchor="ctr"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l">
              <a:lnSpc>
                <a:spcPct val="100000"/>
              </a:lnSpc>
              <a:buNone/>
            </a:pPr>
            <a:r>
              <a:rPr lang="en-GB" sz="1200" b="1" dirty="0">
                <a:effectLst/>
                <a:latin typeface="Arial" panose="020B0604020202020204" pitchFamily="34" charset="0"/>
                <a:ea typeface="Arial" panose="020B0604020202020204" pitchFamily="34" charset="0"/>
              </a:rPr>
              <a:t>Slide 3: </a:t>
            </a:r>
            <a:r>
              <a:rPr lang="en-GB" sz="1200" dirty="0">
                <a:effectLst/>
                <a:latin typeface="Arial" panose="020B0604020202020204" pitchFamily="34" charset="0"/>
                <a:ea typeface="Arial" panose="020B0604020202020204" pitchFamily="34" charset="0"/>
              </a:rPr>
              <a:t>Definition</a:t>
            </a:r>
          </a:p>
          <a:p>
            <a:pPr marL="0" indent="0" algn="l">
              <a:lnSpc>
                <a:spcPct val="100000"/>
              </a:lnSpc>
              <a:buNone/>
            </a:pPr>
            <a:r>
              <a:rPr lang="en-GB" sz="1200" b="1" dirty="0">
                <a:latin typeface="Arial" panose="020B0604020202020204" pitchFamily="34" charset="0"/>
                <a:ea typeface="Arial" panose="020B0604020202020204" pitchFamily="34" charset="0"/>
              </a:rPr>
              <a:t>Slide 4: </a:t>
            </a:r>
            <a:r>
              <a:rPr lang="en-GB" sz="1200" dirty="0">
                <a:latin typeface="Arial" panose="020B0604020202020204" pitchFamily="34" charset="0"/>
                <a:ea typeface="Arial" panose="020B0604020202020204" pitchFamily="34" charset="0"/>
              </a:rPr>
              <a:t>Symptoms</a:t>
            </a:r>
          </a:p>
          <a:p>
            <a:pPr marL="0" indent="0" algn="l">
              <a:lnSpc>
                <a:spcPct val="100000"/>
              </a:lnSpc>
              <a:buNone/>
            </a:pPr>
            <a:r>
              <a:rPr lang="en-GB" sz="1200" b="1" dirty="0">
                <a:effectLst/>
                <a:latin typeface="Arial" panose="020B0604020202020204" pitchFamily="34" charset="0"/>
                <a:ea typeface="Arial" panose="020B0604020202020204" pitchFamily="34" charset="0"/>
              </a:rPr>
              <a:t>Slide 5: </a:t>
            </a:r>
            <a:r>
              <a:rPr lang="en-GB" sz="1200" dirty="0">
                <a:effectLst/>
                <a:latin typeface="Arial" panose="020B0604020202020204" pitchFamily="34" charset="0"/>
                <a:ea typeface="Arial" panose="020B0604020202020204" pitchFamily="34" charset="0"/>
              </a:rPr>
              <a:t>Causes</a:t>
            </a:r>
          </a:p>
          <a:p>
            <a:pPr marL="0" indent="0" algn="l">
              <a:lnSpc>
                <a:spcPct val="100000"/>
              </a:lnSpc>
              <a:buNone/>
            </a:pPr>
            <a:r>
              <a:rPr lang="en-GB" sz="1200" b="1" dirty="0">
                <a:effectLst/>
                <a:latin typeface="Arial" panose="020B0604020202020204" pitchFamily="34" charset="0"/>
                <a:ea typeface="Arial" panose="020B0604020202020204" pitchFamily="34" charset="0"/>
              </a:rPr>
              <a:t>Slide 6: </a:t>
            </a:r>
            <a:r>
              <a:rPr lang="en-GB" sz="1200" dirty="0">
                <a:effectLst/>
                <a:latin typeface="Arial" panose="020B0604020202020204" pitchFamily="34" charset="0"/>
                <a:ea typeface="Arial" panose="020B0604020202020204" pitchFamily="34" charset="0"/>
              </a:rPr>
              <a:t>Prevalence of the long-term condition </a:t>
            </a:r>
          </a:p>
          <a:p>
            <a:pPr marL="0" indent="0" algn="just">
              <a:lnSpc>
                <a:spcPct val="100000"/>
              </a:lnSpc>
              <a:buNone/>
            </a:pPr>
            <a:r>
              <a:rPr lang="en-GB" sz="1200" b="1" kern="0" dirty="0">
                <a:effectLst/>
                <a:latin typeface="Arial" panose="020B0604020202020204" pitchFamily="34" charset="0"/>
              </a:rPr>
              <a:t>Slide 7: </a:t>
            </a:r>
            <a:r>
              <a:rPr lang="en-GB" sz="1200" kern="0" dirty="0">
                <a:effectLst/>
                <a:latin typeface="Arial" panose="020B0604020202020204" pitchFamily="34" charset="0"/>
              </a:rPr>
              <a:t>Economic and social burden of the condition</a:t>
            </a:r>
          </a:p>
          <a:p>
            <a:pPr marL="0" indent="0" algn="just">
              <a:lnSpc>
                <a:spcPct val="100000"/>
              </a:lnSpc>
              <a:buNone/>
            </a:pPr>
            <a:r>
              <a:rPr lang="en-GB" sz="1200" b="1" kern="0" dirty="0">
                <a:effectLst/>
                <a:latin typeface="Arial" panose="020B0604020202020204" pitchFamily="34" charset="0"/>
              </a:rPr>
              <a:t>Slide 8: </a:t>
            </a:r>
            <a:r>
              <a:rPr lang="en-GB" sz="1200" kern="0" dirty="0">
                <a:effectLst/>
                <a:latin typeface="Arial" panose="020B0604020202020204" pitchFamily="34" charset="0"/>
              </a:rPr>
              <a:t>Diagnosis and Initial Assessment </a:t>
            </a:r>
          </a:p>
          <a:p>
            <a:pPr marL="0" indent="0" algn="just">
              <a:lnSpc>
                <a:spcPct val="100000"/>
              </a:lnSpc>
              <a:buNone/>
            </a:pPr>
            <a:r>
              <a:rPr lang="en-GB" sz="1200" b="1" kern="0" dirty="0">
                <a:effectLst/>
                <a:latin typeface="Arial" panose="020B0604020202020204" pitchFamily="34" charset="0"/>
              </a:rPr>
              <a:t>Slide 9: </a:t>
            </a:r>
            <a:r>
              <a:rPr lang="en-GB" sz="1200" kern="0" dirty="0">
                <a:effectLst/>
                <a:latin typeface="Arial" panose="020B0604020202020204" pitchFamily="34" charset="0"/>
              </a:rPr>
              <a:t>Management of the Long-term condition </a:t>
            </a:r>
          </a:p>
          <a:p>
            <a:pPr marL="0" indent="0" algn="just">
              <a:lnSpc>
                <a:spcPct val="100000"/>
              </a:lnSpc>
              <a:buNone/>
            </a:pPr>
            <a:r>
              <a:rPr lang="en-GB" sz="1200" b="1" kern="0" dirty="0">
                <a:effectLst/>
                <a:latin typeface="Arial" panose="020B0604020202020204" pitchFamily="34" charset="0"/>
              </a:rPr>
              <a:t>Slide 10: </a:t>
            </a:r>
            <a:r>
              <a:rPr lang="en-GB" sz="1200" kern="0" dirty="0">
                <a:effectLst/>
                <a:latin typeface="Arial" panose="020B0604020202020204" pitchFamily="34" charset="0"/>
              </a:rPr>
              <a:t>Management of the Long-term condition (contd.) </a:t>
            </a:r>
          </a:p>
          <a:p>
            <a:pPr marL="0" indent="0" algn="just">
              <a:lnSpc>
                <a:spcPct val="100000"/>
              </a:lnSpc>
              <a:buNone/>
            </a:pPr>
            <a:r>
              <a:rPr lang="en-GB" sz="1200" b="1" kern="0" dirty="0">
                <a:effectLst/>
                <a:latin typeface="Arial" panose="020B0604020202020204" pitchFamily="34" charset="0"/>
              </a:rPr>
              <a:t>Slide 11: </a:t>
            </a:r>
            <a:r>
              <a:rPr lang="en-GB" sz="1200" kern="0" dirty="0">
                <a:effectLst/>
                <a:latin typeface="Arial" panose="020B0604020202020204" pitchFamily="34" charset="0"/>
              </a:rPr>
              <a:t>Treatment options available </a:t>
            </a:r>
          </a:p>
          <a:p>
            <a:pPr marL="0" indent="0" algn="just">
              <a:lnSpc>
                <a:spcPct val="100000"/>
              </a:lnSpc>
              <a:buNone/>
            </a:pPr>
            <a:r>
              <a:rPr lang="en-GB" sz="1200" b="1" kern="0" dirty="0">
                <a:effectLst/>
                <a:latin typeface="Arial" panose="020B0604020202020204" pitchFamily="34" charset="0"/>
              </a:rPr>
              <a:t>Slide 12: </a:t>
            </a:r>
            <a:r>
              <a:rPr lang="en-GB" sz="1200" kern="0" dirty="0">
                <a:effectLst/>
                <a:latin typeface="Arial" panose="020B0604020202020204" pitchFamily="34" charset="0"/>
              </a:rPr>
              <a:t>Comorbidities </a:t>
            </a:r>
          </a:p>
          <a:p>
            <a:pPr marL="0" indent="0" algn="just">
              <a:lnSpc>
                <a:spcPct val="100000"/>
              </a:lnSpc>
              <a:buNone/>
            </a:pPr>
            <a:r>
              <a:rPr lang="en-GB" sz="1200" b="1" kern="0" dirty="0">
                <a:effectLst/>
                <a:latin typeface="Arial" panose="020B0604020202020204" pitchFamily="34" charset="0"/>
              </a:rPr>
              <a:t>Slide 13: </a:t>
            </a:r>
            <a:r>
              <a:rPr lang="en-GB" sz="1200" kern="0" dirty="0">
                <a:effectLst/>
                <a:latin typeface="Arial" panose="020B0604020202020204" pitchFamily="34" charset="0"/>
              </a:rPr>
              <a:t>Prevention of the condition </a:t>
            </a:r>
          </a:p>
          <a:p>
            <a:pPr marL="0" indent="0" algn="just">
              <a:lnSpc>
                <a:spcPct val="100000"/>
              </a:lnSpc>
              <a:buNone/>
            </a:pPr>
            <a:r>
              <a:rPr lang="en-GB" sz="1200" b="1" kern="0" dirty="0">
                <a:effectLst/>
                <a:latin typeface="Arial" panose="020B0604020202020204" pitchFamily="34" charset="0"/>
              </a:rPr>
              <a:t>Slide 14: </a:t>
            </a:r>
            <a:r>
              <a:rPr lang="en-GB" sz="1200" kern="0" dirty="0">
                <a:effectLst/>
                <a:latin typeface="Arial" panose="020B0604020202020204" pitchFamily="34" charset="0"/>
              </a:rPr>
              <a:t>Prevention of the condition (contd.)</a:t>
            </a:r>
          </a:p>
          <a:p>
            <a:pPr marL="0" indent="0" algn="just">
              <a:lnSpc>
                <a:spcPct val="100000"/>
              </a:lnSpc>
              <a:buNone/>
            </a:pPr>
            <a:r>
              <a:rPr lang="en-GB" sz="1200" b="1" kern="0" dirty="0">
                <a:effectLst/>
                <a:latin typeface="Arial" panose="020B0604020202020204" pitchFamily="34" charset="0"/>
              </a:rPr>
              <a:t>Slide 15: </a:t>
            </a:r>
            <a:r>
              <a:rPr lang="en-GB" sz="1200" kern="0" dirty="0">
                <a:effectLst/>
                <a:latin typeface="Arial" panose="020B0604020202020204" pitchFamily="34" charset="0"/>
              </a:rPr>
              <a:t>Skills required to provide co-productive care </a:t>
            </a:r>
          </a:p>
          <a:p>
            <a:pPr marL="0" indent="0" algn="just">
              <a:lnSpc>
                <a:spcPct val="100000"/>
              </a:lnSpc>
              <a:buNone/>
            </a:pPr>
            <a:r>
              <a:rPr lang="en-GB" sz="1200" b="1" kern="0" dirty="0">
                <a:effectLst/>
                <a:latin typeface="Arial" panose="020B0604020202020204" pitchFamily="34" charset="0"/>
              </a:rPr>
              <a:t>Slide 16: </a:t>
            </a:r>
            <a:r>
              <a:rPr lang="en-GB" sz="1200" kern="0" dirty="0">
                <a:effectLst/>
                <a:latin typeface="Arial" panose="020B0604020202020204" pitchFamily="34" charset="0"/>
              </a:rPr>
              <a:t>Policy Initiatives </a:t>
            </a:r>
          </a:p>
          <a:p>
            <a:pPr marL="0" indent="0" algn="just">
              <a:lnSpc>
                <a:spcPct val="100000"/>
              </a:lnSpc>
              <a:buNone/>
            </a:pPr>
            <a:r>
              <a:rPr lang="en-GB" sz="1200" b="1" dirty="0">
                <a:effectLst/>
                <a:latin typeface="Arial" panose="020B0604020202020204" pitchFamily="34" charset="0"/>
                <a:ea typeface="Arial" panose="020B0604020202020204" pitchFamily="34" charset="0"/>
              </a:rPr>
              <a:t>Slide 17-18</a:t>
            </a:r>
            <a:r>
              <a:rPr lang="en-GB" sz="1200" dirty="0">
                <a:effectLst/>
                <a:latin typeface="Arial" panose="020B0604020202020204" pitchFamily="34" charset="0"/>
                <a:ea typeface="Arial" panose="020B0604020202020204" pitchFamily="34" charset="0"/>
              </a:rPr>
              <a:t>: Recommendations as per the comprehensive model of personalised care</a:t>
            </a:r>
          </a:p>
          <a:p>
            <a:pPr marL="0" indent="0" algn="just">
              <a:lnSpc>
                <a:spcPct val="100000"/>
              </a:lnSpc>
              <a:buNone/>
            </a:pPr>
            <a:r>
              <a:rPr lang="en-GB" sz="1200" b="1" kern="0" dirty="0">
                <a:effectLst/>
                <a:latin typeface="Arial" panose="020B0604020202020204" pitchFamily="34" charset="0"/>
              </a:rPr>
              <a:t>Slide 19: </a:t>
            </a:r>
            <a:r>
              <a:rPr lang="en-GB" sz="1200" kern="0" dirty="0">
                <a:effectLst/>
                <a:latin typeface="Arial" panose="020B0604020202020204" pitchFamily="34" charset="0"/>
              </a:rPr>
              <a:t>End of Life Care </a:t>
            </a:r>
          </a:p>
          <a:p>
            <a:pPr marL="0" indent="0" algn="just">
              <a:lnSpc>
                <a:spcPct val="100000"/>
              </a:lnSpc>
              <a:buNone/>
            </a:pPr>
            <a:r>
              <a:rPr lang="en-GB" sz="1200" b="1" kern="0" dirty="0">
                <a:latin typeface="Arial" panose="020B0604020202020204" pitchFamily="34" charset="0"/>
              </a:rPr>
              <a:t>Slide 20: </a:t>
            </a:r>
            <a:r>
              <a:rPr lang="en-GB" sz="1200" kern="0" dirty="0">
                <a:latin typeface="Arial" panose="020B0604020202020204" pitchFamily="34" charset="0"/>
              </a:rPr>
              <a:t>Conclusion</a:t>
            </a:r>
            <a:endParaRPr lang="en-GB" sz="1200" kern="0" dirty="0">
              <a:effectLst/>
              <a:latin typeface="Arial" panose="020B0604020202020204" pitchFamily="34" charset="0"/>
            </a:endParaRPr>
          </a:p>
          <a:p>
            <a:pPr marL="0" indent="0" algn="just">
              <a:lnSpc>
                <a:spcPct val="100000"/>
              </a:lnSpc>
              <a:buNone/>
            </a:pPr>
            <a:r>
              <a:rPr lang="en-US" sz="1200" b="1" dirty="0">
                <a:latin typeface="Arial"/>
                <a:ea typeface="Arial"/>
                <a:cs typeface="Arial"/>
                <a:sym typeface="Arial"/>
              </a:rPr>
              <a:t>Slides 21-24: </a:t>
            </a:r>
            <a:r>
              <a:rPr lang="en-US" sz="1200" dirty="0">
                <a:latin typeface="Arial"/>
                <a:ea typeface="Arial"/>
                <a:cs typeface="Arial"/>
                <a:sym typeface="Arial"/>
              </a:rPr>
              <a:t>References</a:t>
            </a:r>
          </a:p>
          <a:p>
            <a:pPr marL="457200" indent="-330200">
              <a:lnSpc>
                <a:spcPct val="100000"/>
              </a:lnSpc>
              <a:spcBef>
                <a:spcPts val="0"/>
              </a:spcBef>
              <a:buSzPts val="1600"/>
              <a:buFont typeface="Arial" panose="020B0604020202020204" pitchFamily="34" charset="0"/>
              <a:buNone/>
            </a:pPr>
            <a:endParaRPr lang="en-US" sz="800" dirty="0">
              <a:latin typeface="Arial"/>
              <a:ea typeface="Arial"/>
              <a:cs typeface="Arial"/>
              <a:sym typeface="Arial"/>
            </a:endParaRPr>
          </a:p>
        </p:txBody>
      </p:sp>
    </p:spTree>
    <p:extLst>
      <p:ext uri="{BB962C8B-B14F-4D97-AF65-F5344CB8AC3E}">
        <p14:creationId xmlns:p14="http://schemas.microsoft.com/office/powerpoint/2010/main" val="30506685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60;p3">
            <a:extLst>
              <a:ext uri="{FF2B5EF4-FFF2-40B4-BE49-F238E27FC236}">
                <a16:creationId xmlns:a16="http://schemas.microsoft.com/office/drawing/2014/main" id="{CB6BE582-D52C-48D9-8F1B-F04D1A65613E}"/>
              </a:ext>
            </a:extLst>
          </p:cNvPr>
          <p:cNvSpPr txBox="1">
            <a:spLocks noGrp="1"/>
          </p:cNvSpPr>
          <p:nvPr>
            <p:ph type="title"/>
          </p:nvPr>
        </p:nvSpPr>
        <p:spPr>
          <a:xfrm>
            <a:off x="3126172" y="125258"/>
            <a:ext cx="5314500" cy="15882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3600"/>
              <a:buNone/>
            </a:pPr>
            <a:r>
              <a:rPr lang="en-GB" sz="3200" b="1" u="sng" dirty="0">
                <a:latin typeface="Arial"/>
                <a:ea typeface="Arial"/>
                <a:cs typeface="Arial"/>
                <a:sym typeface="Arial"/>
              </a:rPr>
              <a:t>Definition </a:t>
            </a:r>
            <a:endParaRPr sz="7200" b="1" u="sng" dirty="0">
              <a:latin typeface="Arial"/>
              <a:ea typeface="Arial"/>
              <a:cs typeface="Arial"/>
              <a:sym typeface="Arial"/>
            </a:endParaRPr>
          </a:p>
        </p:txBody>
      </p:sp>
      <p:pic>
        <p:nvPicPr>
          <p:cNvPr id="5" name="Google Shape;62;p3">
            <a:extLst>
              <a:ext uri="{FF2B5EF4-FFF2-40B4-BE49-F238E27FC236}">
                <a16:creationId xmlns:a16="http://schemas.microsoft.com/office/drawing/2014/main" id="{9E7DAACB-0D40-4AF5-BDEC-D9BC4C84C555}"/>
              </a:ext>
            </a:extLst>
          </p:cNvPr>
          <p:cNvPicPr preferRelativeResize="0"/>
          <p:nvPr/>
        </p:nvPicPr>
        <p:blipFill rotWithShape="1">
          <a:blip r:embed="rId3" cstate="print">
            <a:alphaModFix/>
          </a:blip>
          <a:srcRect/>
          <a:stretch/>
        </p:blipFill>
        <p:spPr>
          <a:xfrm>
            <a:off x="811127" y="2277752"/>
            <a:ext cx="4972295" cy="3523487"/>
          </a:xfrm>
          <a:prstGeom prst="rect">
            <a:avLst/>
          </a:prstGeom>
          <a:noFill/>
          <a:ln>
            <a:noFill/>
          </a:ln>
        </p:spPr>
      </p:pic>
      <p:sp>
        <p:nvSpPr>
          <p:cNvPr id="6" name="Google Shape;61;p3">
            <a:extLst>
              <a:ext uri="{FF2B5EF4-FFF2-40B4-BE49-F238E27FC236}">
                <a16:creationId xmlns:a16="http://schemas.microsoft.com/office/drawing/2014/main" id="{41DC67CB-59F5-4A8F-97D0-37CB40ED9F14}"/>
              </a:ext>
            </a:extLst>
          </p:cNvPr>
          <p:cNvSpPr txBox="1">
            <a:spLocks/>
          </p:cNvSpPr>
          <p:nvPr/>
        </p:nvSpPr>
        <p:spPr>
          <a:xfrm>
            <a:off x="5967663" y="2025304"/>
            <a:ext cx="5543773" cy="3775935"/>
          </a:xfrm>
          <a:prstGeom prst="rect">
            <a:avLst/>
          </a:prstGeom>
          <a:noFill/>
          <a:ln>
            <a:noFill/>
          </a:ln>
        </p:spPr>
        <p:txBody>
          <a:bodyPr spcFirstLastPara="1" vert="horz" wrap="square" lIns="91425" tIns="91425" rIns="91425" bIns="91425" rtlCol="0" anchor="ctr"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07975" algn="just">
              <a:lnSpc>
                <a:spcPct val="100000"/>
              </a:lnSpc>
              <a:spcBef>
                <a:spcPts val="0"/>
              </a:spcBef>
              <a:buClr>
                <a:srgbClr val="0000FF"/>
              </a:buClr>
              <a:buSzPts val="1050"/>
              <a:buFont typeface="Arial"/>
              <a:buChar char="●"/>
            </a:pPr>
            <a:r>
              <a:rPr lang="en-US" sz="3600" dirty="0">
                <a:latin typeface="Arial" panose="020B0604020202020204" pitchFamily="34" charset="0"/>
                <a:cs typeface="Arial" panose="020B0604020202020204" pitchFamily="34" charset="0"/>
              </a:rPr>
              <a:t>Depression is not just a case of sadness but much more since it takes place in episodes (Thapar </a:t>
            </a:r>
            <a:r>
              <a:rPr lang="en-US" sz="3600" i="1" dirty="0">
                <a:latin typeface="Arial" panose="020B0604020202020204" pitchFamily="34" charset="0"/>
                <a:cs typeface="Arial" panose="020B0604020202020204" pitchFamily="34" charset="0"/>
              </a:rPr>
              <a:t>et al</a:t>
            </a:r>
            <a:r>
              <a:rPr lang="en-US" sz="3600" dirty="0">
                <a:latin typeface="Arial" panose="020B0604020202020204" pitchFamily="34" charset="0"/>
                <a:cs typeface="Arial" panose="020B0604020202020204" pitchFamily="34" charset="0"/>
              </a:rPr>
              <a:t>., 2022). </a:t>
            </a:r>
          </a:p>
        </p:txBody>
      </p:sp>
    </p:spTree>
    <p:extLst>
      <p:ext uri="{BB962C8B-B14F-4D97-AF65-F5344CB8AC3E}">
        <p14:creationId xmlns:p14="http://schemas.microsoft.com/office/powerpoint/2010/main" val="2205844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674D1-938B-457B-8597-DD0429906E1C}"/>
              </a:ext>
            </a:extLst>
          </p:cNvPr>
          <p:cNvSpPr>
            <a:spLocks noGrp="1"/>
          </p:cNvSpPr>
          <p:nvPr>
            <p:ph type="title"/>
          </p:nvPr>
        </p:nvSpPr>
        <p:spPr/>
        <p:txBody>
          <a:bodyPr/>
          <a:lstStyle/>
          <a:p>
            <a:pPr algn="ctr"/>
            <a:r>
              <a:rPr lang="en-US" b="1" u="sng" dirty="0">
                <a:latin typeface="Arial"/>
                <a:cs typeface="Arial"/>
                <a:sym typeface="Arial"/>
              </a:rPr>
              <a:t>S</a:t>
            </a:r>
            <a:r>
              <a:rPr lang="en-GB" b="1" u="sng" dirty="0" err="1">
                <a:latin typeface="Arial"/>
                <a:cs typeface="Arial"/>
                <a:sym typeface="Arial"/>
              </a:rPr>
              <a:t>ymptoms</a:t>
            </a:r>
            <a:endParaRPr lang="en-GB" dirty="0"/>
          </a:p>
        </p:txBody>
      </p:sp>
      <p:sp>
        <p:nvSpPr>
          <p:cNvPr id="3" name="Content Placeholder 2">
            <a:extLst>
              <a:ext uri="{FF2B5EF4-FFF2-40B4-BE49-F238E27FC236}">
                <a16:creationId xmlns:a16="http://schemas.microsoft.com/office/drawing/2014/main" id="{D27B1736-77A2-46D4-9165-82DA75920242}"/>
              </a:ext>
            </a:extLst>
          </p:cNvPr>
          <p:cNvSpPr>
            <a:spLocks noGrp="1"/>
          </p:cNvSpPr>
          <p:nvPr>
            <p:ph idx="1"/>
          </p:nvPr>
        </p:nvSpPr>
        <p:spPr>
          <a:xfrm>
            <a:off x="838200" y="1825625"/>
            <a:ext cx="5257800" cy="4351338"/>
          </a:xfrm>
        </p:spPr>
        <p:txBody>
          <a:bodyPr>
            <a:normAutofit fontScale="70000" lnSpcReduction="20000"/>
          </a:bodyPr>
          <a:lstStyle/>
          <a:p>
            <a:pPr algn="just">
              <a:lnSpc>
                <a:spcPct val="160000"/>
              </a:lnSpc>
            </a:pPr>
            <a:r>
              <a:rPr lang="en-GB" sz="2800" noProof="0" dirty="0">
                <a:latin typeface="Arial" panose="020B0604020202020204" pitchFamily="34" charset="0"/>
                <a:ea typeface="Arial"/>
                <a:cs typeface="Arial" panose="020B0604020202020204" pitchFamily="34" charset="0"/>
                <a:sym typeface="Arial"/>
              </a:rPr>
              <a:t>Depression (based on mental health under the scope of mental health professionals in NHS (National Health Service)) is characterised by a persistent feeling of sadness and symptoms include loss of interest in activities, changes in sleeping patterns, eating, thinking and behaving </a:t>
            </a:r>
            <a:r>
              <a:rPr lang="en-GB" sz="2800" noProof="0" dirty="0">
                <a:latin typeface="Arial" panose="020B0604020202020204" pitchFamily="34" charset="0"/>
                <a:ea typeface="Times New Roman"/>
                <a:cs typeface="Arial" panose="020B0604020202020204" pitchFamily="34" charset="0"/>
                <a:sym typeface="Times New Roman"/>
              </a:rPr>
              <a:t>(</a:t>
            </a:r>
            <a:r>
              <a:rPr lang="en-GB" sz="2800" noProof="0" dirty="0" err="1">
                <a:latin typeface="Arial" panose="020B0604020202020204" pitchFamily="34" charset="0"/>
                <a:ea typeface="Arial"/>
                <a:cs typeface="Arial" panose="020B0604020202020204" pitchFamily="34" charset="0"/>
                <a:sym typeface="Arial"/>
              </a:rPr>
              <a:t>Chiauzzi</a:t>
            </a:r>
            <a:r>
              <a:rPr lang="en-GB" sz="2800" noProof="0" dirty="0">
                <a:latin typeface="Arial" panose="020B0604020202020204" pitchFamily="34" charset="0"/>
                <a:ea typeface="Arial"/>
                <a:cs typeface="Arial" panose="020B0604020202020204" pitchFamily="34" charset="0"/>
                <a:sym typeface="Arial"/>
              </a:rPr>
              <a:t>, Rodarte and Das Mahapatra, 2015</a:t>
            </a:r>
            <a:r>
              <a:rPr lang="en-GB" sz="2800" noProof="0" dirty="0">
                <a:latin typeface="Arial" panose="020B0604020202020204" pitchFamily="34" charset="0"/>
                <a:ea typeface="Times New Roman"/>
                <a:cs typeface="Arial" panose="020B0604020202020204" pitchFamily="34" charset="0"/>
                <a:sym typeface="Times New Roman"/>
              </a:rPr>
              <a:t>)</a:t>
            </a:r>
            <a:r>
              <a:rPr lang="en-GB" sz="2800" noProof="0" dirty="0">
                <a:latin typeface="Arial" panose="020B0604020202020204" pitchFamily="34" charset="0"/>
                <a:ea typeface="Arial"/>
                <a:cs typeface="Arial" panose="020B0604020202020204" pitchFamily="34" charset="0"/>
                <a:sym typeface="Arial"/>
              </a:rPr>
              <a:t>.</a:t>
            </a:r>
            <a:endParaRPr lang="en-GB" sz="2800" noProof="0" dirty="0">
              <a:latin typeface="Arial" panose="020B0604020202020204" pitchFamily="34" charset="0"/>
              <a:cs typeface="Arial" panose="020B0604020202020204" pitchFamily="34" charset="0"/>
            </a:endParaRPr>
          </a:p>
          <a:p>
            <a:endParaRPr lang="en-GB" noProof="0" dirty="0"/>
          </a:p>
        </p:txBody>
      </p:sp>
      <p:pic>
        <p:nvPicPr>
          <p:cNvPr id="5" name="Picture 4">
            <a:extLst>
              <a:ext uri="{FF2B5EF4-FFF2-40B4-BE49-F238E27FC236}">
                <a16:creationId xmlns:a16="http://schemas.microsoft.com/office/drawing/2014/main" id="{F716C8D4-801F-4EBE-9F75-C83CA8051087}"/>
              </a:ext>
            </a:extLst>
          </p:cNvPr>
          <p:cNvPicPr>
            <a:picLocks noChangeAspect="1"/>
          </p:cNvPicPr>
          <p:nvPr/>
        </p:nvPicPr>
        <p:blipFill>
          <a:blip r:embed="rId3" cstate="print"/>
          <a:stretch>
            <a:fillRect/>
          </a:stretch>
        </p:blipFill>
        <p:spPr>
          <a:xfrm>
            <a:off x="6480490" y="1931540"/>
            <a:ext cx="4444184" cy="3645938"/>
          </a:xfrm>
          <a:prstGeom prst="rect">
            <a:avLst/>
          </a:prstGeom>
        </p:spPr>
      </p:pic>
    </p:spTree>
    <p:extLst>
      <p:ext uri="{BB962C8B-B14F-4D97-AF65-F5344CB8AC3E}">
        <p14:creationId xmlns:p14="http://schemas.microsoft.com/office/powerpoint/2010/main" val="41522741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5553E-6CA0-4056-A7D2-5A9A79FD76B9}"/>
              </a:ext>
            </a:extLst>
          </p:cNvPr>
          <p:cNvSpPr>
            <a:spLocks noGrp="1"/>
          </p:cNvSpPr>
          <p:nvPr>
            <p:ph type="title"/>
          </p:nvPr>
        </p:nvSpPr>
        <p:spPr/>
        <p:txBody>
          <a:bodyPr/>
          <a:lstStyle/>
          <a:p>
            <a:pPr algn="ctr"/>
            <a:r>
              <a:rPr lang="en-US" b="1" u="sng" dirty="0">
                <a:latin typeface="Arial"/>
                <a:cs typeface="Arial"/>
                <a:sym typeface="Arial"/>
              </a:rPr>
              <a:t>Causes</a:t>
            </a:r>
            <a:endParaRPr lang="en-GB" dirty="0"/>
          </a:p>
        </p:txBody>
      </p:sp>
      <p:sp>
        <p:nvSpPr>
          <p:cNvPr id="3" name="Content Placeholder 2">
            <a:extLst>
              <a:ext uri="{FF2B5EF4-FFF2-40B4-BE49-F238E27FC236}">
                <a16:creationId xmlns:a16="http://schemas.microsoft.com/office/drawing/2014/main" id="{BD1FCB6E-F244-44F0-8126-011066DF0341}"/>
              </a:ext>
            </a:extLst>
          </p:cNvPr>
          <p:cNvSpPr>
            <a:spLocks noGrp="1"/>
          </p:cNvSpPr>
          <p:nvPr>
            <p:ph idx="1"/>
          </p:nvPr>
        </p:nvSpPr>
        <p:spPr>
          <a:xfrm>
            <a:off x="4227755" y="2269222"/>
            <a:ext cx="7448773" cy="3151991"/>
          </a:xfrm>
        </p:spPr>
        <p:txBody>
          <a:bodyPr>
            <a:noAutofit/>
          </a:bodyPr>
          <a:lstStyle/>
          <a:p>
            <a:pPr algn="just">
              <a:lnSpc>
                <a:spcPct val="150000"/>
              </a:lnSpc>
            </a:pPr>
            <a:r>
              <a:rPr lang="en-US" sz="3100" dirty="0">
                <a:latin typeface="Arial" panose="020B0604020202020204" pitchFamily="34" charset="0"/>
                <a:ea typeface="Arial"/>
                <a:cs typeface="Arial" panose="020B0604020202020204" pitchFamily="34" charset="0"/>
                <a:sym typeface="Arial"/>
              </a:rPr>
              <a:t>Depression is often caused by a combination of biological and environmental, psychological and genetic factors </a:t>
            </a:r>
            <a:r>
              <a:rPr lang="en-US" sz="3100" dirty="0">
                <a:latin typeface="Arial" panose="020B0604020202020204" pitchFamily="34" charset="0"/>
                <a:ea typeface="Times New Roman"/>
                <a:cs typeface="Arial" panose="020B0604020202020204" pitchFamily="34" charset="0"/>
                <a:sym typeface="Times New Roman"/>
              </a:rPr>
              <a:t>(</a:t>
            </a:r>
            <a:r>
              <a:rPr lang="en-US" sz="3100" dirty="0">
                <a:latin typeface="Arial" panose="020B0604020202020204" pitchFamily="34" charset="0"/>
                <a:ea typeface="Arial"/>
                <a:cs typeface="Arial" panose="020B0604020202020204" pitchFamily="34" charset="0"/>
                <a:sym typeface="Arial"/>
              </a:rPr>
              <a:t>Lloyd and Heller, 2012</a:t>
            </a:r>
            <a:r>
              <a:rPr lang="en-US" sz="3100" dirty="0">
                <a:latin typeface="Arial" panose="020B0604020202020204" pitchFamily="34" charset="0"/>
                <a:ea typeface="Times New Roman"/>
                <a:cs typeface="Arial" panose="020B0604020202020204" pitchFamily="34" charset="0"/>
                <a:sym typeface="Times New Roman"/>
              </a:rPr>
              <a:t>)</a:t>
            </a:r>
            <a:r>
              <a:rPr lang="en-US" sz="3100" dirty="0">
                <a:latin typeface="Arial" panose="020B0604020202020204" pitchFamily="34" charset="0"/>
                <a:ea typeface="Arial"/>
                <a:cs typeface="Arial" panose="020B0604020202020204" pitchFamily="34" charset="0"/>
                <a:sym typeface="Arial"/>
              </a:rPr>
              <a:t>.</a:t>
            </a:r>
            <a:endParaRPr lang="en-GB" sz="3100" dirty="0"/>
          </a:p>
        </p:txBody>
      </p:sp>
      <p:pic>
        <p:nvPicPr>
          <p:cNvPr id="5" name="Picture 4">
            <a:extLst>
              <a:ext uri="{FF2B5EF4-FFF2-40B4-BE49-F238E27FC236}">
                <a16:creationId xmlns:a16="http://schemas.microsoft.com/office/drawing/2014/main" id="{5DC2E94E-E077-459C-88E9-CAE20DE7334A}"/>
              </a:ext>
            </a:extLst>
          </p:cNvPr>
          <p:cNvPicPr>
            <a:picLocks noChangeAspect="1"/>
          </p:cNvPicPr>
          <p:nvPr/>
        </p:nvPicPr>
        <p:blipFill>
          <a:blip r:embed="rId3" cstate="print"/>
          <a:stretch>
            <a:fillRect/>
          </a:stretch>
        </p:blipFill>
        <p:spPr>
          <a:xfrm>
            <a:off x="597577" y="2474259"/>
            <a:ext cx="3630177" cy="2700169"/>
          </a:xfrm>
          <a:prstGeom prst="rect">
            <a:avLst/>
          </a:prstGeom>
        </p:spPr>
      </p:pic>
    </p:spTree>
    <p:extLst>
      <p:ext uri="{BB962C8B-B14F-4D97-AF65-F5344CB8AC3E}">
        <p14:creationId xmlns:p14="http://schemas.microsoft.com/office/powerpoint/2010/main" val="7311642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67;p4">
            <a:extLst>
              <a:ext uri="{FF2B5EF4-FFF2-40B4-BE49-F238E27FC236}">
                <a16:creationId xmlns:a16="http://schemas.microsoft.com/office/drawing/2014/main" id="{922921D0-F045-4B6A-87D5-508C989DD070}"/>
              </a:ext>
            </a:extLst>
          </p:cNvPr>
          <p:cNvSpPr txBox="1">
            <a:spLocks noGrp="1"/>
          </p:cNvSpPr>
          <p:nvPr>
            <p:ph type="title"/>
          </p:nvPr>
        </p:nvSpPr>
        <p:spPr>
          <a:xfrm>
            <a:off x="3162637" y="551057"/>
            <a:ext cx="5314500" cy="15882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3600"/>
              <a:buNone/>
            </a:pPr>
            <a:r>
              <a:rPr lang="en-GB" sz="2800" b="1" u="sng" dirty="0">
                <a:latin typeface="Arial"/>
                <a:ea typeface="Arial"/>
                <a:cs typeface="Arial"/>
                <a:sym typeface="Arial"/>
              </a:rPr>
              <a:t>Prevalence of the long-term condition </a:t>
            </a:r>
            <a:endParaRPr sz="6600" b="1" u="sng" dirty="0"/>
          </a:p>
        </p:txBody>
      </p:sp>
      <p:sp>
        <p:nvSpPr>
          <p:cNvPr id="5" name="Google Shape;68;p4">
            <a:extLst>
              <a:ext uri="{FF2B5EF4-FFF2-40B4-BE49-F238E27FC236}">
                <a16:creationId xmlns:a16="http://schemas.microsoft.com/office/drawing/2014/main" id="{8FEF0AFE-27A6-4189-9615-170E7A5E70C6}"/>
              </a:ext>
            </a:extLst>
          </p:cNvPr>
          <p:cNvSpPr txBox="1">
            <a:spLocks/>
          </p:cNvSpPr>
          <p:nvPr/>
        </p:nvSpPr>
        <p:spPr>
          <a:xfrm>
            <a:off x="634701" y="2268873"/>
            <a:ext cx="5615492" cy="3787682"/>
          </a:xfrm>
          <a:prstGeom prst="rect">
            <a:avLst/>
          </a:prstGeom>
          <a:noFill/>
          <a:ln>
            <a:noFill/>
          </a:ln>
        </p:spPr>
        <p:txBody>
          <a:bodyPr spcFirstLastPara="1" vert="horz" wrap="square" lIns="91425" tIns="91425" rIns="91425" bIns="91425" rtlCol="0" anchor="ctr"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lgn="just">
              <a:lnSpc>
                <a:spcPct val="150000"/>
              </a:lnSpc>
              <a:spcBef>
                <a:spcPts val="0"/>
              </a:spcBef>
              <a:buSzPts val="1600"/>
              <a:buFont typeface="Arial"/>
              <a:buChar char="●"/>
            </a:pPr>
            <a:r>
              <a:rPr lang="en-US" sz="1800" dirty="0">
                <a:latin typeface="Arial"/>
                <a:ea typeface="Arial"/>
                <a:cs typeface="Arial"/>
                <a:sym typeface="Arial"/>
              </a:rPr>
              <a:t>It has been understood that one out of five adults in the UK (United Kingdom) is supposed to be depressed </a:t>
            </a:r>
            <a:r>
              <a:rPr lang="en-US" sz="1800" dirty="0">
                <a:latin typeface="Times New Roman"/>
                <a:ea typeface="Times New Roman"/>
                <a:cs typeface="Times New Roman"/>
                <a:sym typeface="Times New Roman"/>
              </a:rPr>
              <a:t>(</a:t>
            </a:r>
            <a:r>
              <a:rPr lang="en-US" sz="1800" dirty="0" err="1">
                <a:latin typeface="Arial"/>
                <a:ea typeface="Arial"/>
                <a:cs typeface="Arial"/>
                <a:sym typeface="Arial"/>
              </a:rPr>
              <a:t>Friis</a:t>
            </a:r>
            <a:r>
              <a:rPr lang="en-US" sz="1800" dirty="0">
                <a:latin typeface="Arial"/>
                <a:ea typeface="Arial"/>
                <a:cs typeface="Arial"/>
                <a:sym typeface="Arial"/>
              </a:rPr>
              <a:t> </a:t>
            </a:r>
            <a:r>
              <a:rPr lang="en-US" sz="1800" i="1" dirty="0">
                <a:latin typeface="Arial"/>
                <a:ea typeface="Arial"/>
                <a:cs typeface="Arial"/>
                <a:sym typeface="Arial"/>
              </a:rPr>
              <a:t>et al.</a:t>
            </a:r>
            <a:r>
              <a:rPr lang="en-US" sz="1800" dirty="0">
                <a:latin typeface="Arial"/>
                <a:ea typeface="Arial"/>
                <a:cs typeface="Arial"/>
                <a:sym typeface="Arial"/>
              </a:rPr>
              <a:t>, 2016</a:t>
            </a:r>
            <a:r>
              <a:rPr lang="en-US" sz="1800" dirty="0">
                <a:latin typeface="Times New Roman"/>
                <a:ea typeface="Times New Roman"/>
                <a:cs typeface="Times New Roman"/>
                <a:sym typeface="Times New Roman"/>
              </a:rPr>
              <a:t>)</a:t>
            </a:r>
            <a:r>
              <a:rPr lang="en-US" sz="1800" dirty="0">
                <a:latin typeface="Arial"/>
                <a:ea typeface="Arial"/>
                <a:cs typeface="Arial"/>
                <a:sym typeface="Arial"/>
              </a:rPr>
              <a:t>.</a:t>
            </a:r>
            <a:endParaRPr lang="en-US" sz="4000" dirty="0"/>
          </a:p>
          <a:p>
            <a:pPr marL="342900" indent="-342900" algn="just">
              <a:lnSpc>
                <a:spcPct val="150000"/>
              </a:lnSpc>
              <a:spcBef>
                <a:spcPts val="0"/>
              </a:spcBef>
              <a:buSzPts val="1600"/>
              <a:buFont typeface="Arial"/>
              <a:buChar char="●"/>
            </a:pPr>
            <a:r>
              <a:rPr lang="en-US" sz="1800" dirty="0">
                <a:latin typeface="Arial"/>
                <a:ea typeface="Arial"/>
                <a:cs typeface="Arial"/>
                <a:sym typeface="Arial"/>
              </a:rPr>
              <a:t>The total percentage in the UK has now increased from 16 to 18 per cent as of April 2025 (Bagot, 2025). </a:t>
            </a:r>
            <a:endParaRPr lang="en-US" sz="4000" dirty="0"/>
          </a:p>
          <a:p>
            <a:pPr marL="342900" indent="-342900" algn="just">
              <a:lnSpc>
                <a:spcPct val="150000"/>
              </a:lnSpc>
              <a:spcBef>
                <a:spcPts val="0"/>
              </a:spcBef>
              <a:buSzPts val="1600"/>
              <a:buFont typeface="Arial"/>
              <a:buChar char="●"/>
            </a:pPr>
            <a:r>
              <a:rPr lang="en-US" sz="1800" dirty="0">
                <a:latin typeface="Arial"/>
                <a:ea typeface="Arial"/>
                <a:cs typeface="Arial"/>
                <a:sym typeface="Arial"/>
              </a:rPr>
              <a:t>Depression has increased globally, and in 2021, it was observed that the rate was almost 5,334 per 100,000 individuals </a:t>
            </a:r>
            <a:r>
              <a:rPr lang="en-US" sz="1800" dirty="0">
                <a:latin typeface="Times New Roman"/>
                <a:ea typeface="Times New Roman"/>
                <a:cs typeface="Times New Roman"/>
                <a:sym typeface="Times New Roman"/>
              </a:rPr>
              <a:t>(</a:t>
            </a:r>
            <a:r>
              <a:rPr lang="en-US" sz="1800" dirty="0">
                <a:latin typeface="Arial"/>
                <a:ea typeface="Arial"/>
                <a:cs typeface="Arial"/>
                <a:sym typeface="Arial"/>
              </a:rPr>
              <a:t>Zhao </a:t>
            </a:r>
            <a:r>
              <a:rPr lang="en-US" sz="1800" i="1" dirty="0">
                <a:latin typeface="Arial"/>
                <a:ea typeface="Arial"/>
                <a:cs typeface="Arial"/>
                <a:sym typeface="Arial"/>
              </a:rPr>
              <a:t>et al.</a:t>
            </a:r>
            <a:r>
              <a:rPr lang="en-US" sz="1800" dirty="0">
                <a:latin typeface="Arial"/>
                <a:ea typeface="Arial"/>
                <a:cs typeface="Arial"/>
                <a:sym typeface="Arial"/>
              </a:rPr>
              <a:t>, 2025</a:t>
            </a:r>
            <a:r>
              <a:rPr lang="en-US" sz="1800" dirty="0">
                <a:latin typeface="Times New Roman"/>
                <a:ea typeface="Times New Roman"/>
                <a:cs typeface="Times New Roman"/>
                <a:sym typeface="Times New Roman"/>
              </a:rPr>
              <a:t>)</a:t>
            </a:r>
            <a:r>
              <a:rPr lang="en-US" sz="1800" dirty="0">
                <a:latin typeface="Arial"/>
                <a:ea typeface="Arial"/>
                <a:cs typeface="Arial"/>
                <a:sym typeface="Arial"/>
              </a:rPr>
              <a:t>. </a:t>
            </a:r>
            <a:endParaRPr lang="en-US" sz="4000" dirty="0"/>
          </a:p>
          <a:p>
            <a:pPr marL="457200" indent="-330200">
              <a:lnSpc>
                <a:spcPct val="100000"/>
              </a:lnSpc>
              <a:spcBef>
                <a:spcPts val="0"/>
              </a:spcBef>
              <a:buSzPts val="1600"/>
              <a:buFont typeface="Arial" panose="020B0604020202020204" pitchFamily="34" charset="0"/>
              <a:buNone/>
            </a:pPr>
            <a:endParaRPr lang="en-US" sz="1100" dirty="0"/>
          </a:p>
        </p:txBody>
      </p:sp>
      <p:pic>
        <p:nvPicPr>
          <p:cNvPr id="6" name="Google Shape;69;p4" descr="3 Types of Adolescent Depression | Psychology Today United Kingdom">
            <a:extLst>
              <a:ext uri="{FF2B5EF4-FFF2-40B4-BE49-F238E27FC236}">
                <a16:creationId xmlns:a16="http://schemas.microsoft.com/office/drawing/2014/main" id="{B15EA67C-FD38-47E3-BE27-D7898364441B}"/>
              </a:ext>
            </a:extLst>
          </p:cNvPr>
          <p:cNvPicPr preferRelativeResize="0"/>
          <p:nvPr/>
        </p:nvPicPr>
        <p:blipFill rotWithShape="1">
          <a:blip r:embed="rId3" cstate="print">
            <a:alphaModFix/>
          </a:blip>
          <a:srcRect/>
          <a:stretch/>
        </p:blipFill>
        <p:spPr>
          <a:xfrm>
            <a:off x="6470138" y="2268873"/>
            <a:ext cx="5169635" cy="3787682"/>
          </a:xfrm>
          <a:prstGeom prst="rect">
            <a:avLst/>
          </a:prstGeom>
          <a:noFill/>
          <a:ln>
            <a:noFill/>
          </a:ln>
        </p:spPr>
      </p:pic>
    </p:spTree>
    <p:extLst>
      <p:ext uri="{BB962C8B-B14F-4D97-AF65-F5344CB8AC3E}">
        <p14:creationId xmlns:p14="http://schemas.microsoft.com/office/powerpoint/2010/main" val="10827367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74;p5">
            <a:extLst>
              <a:ext uri="{FF2B5EF4-FFF2-40B4-BE49-F238E27FC236}">
                <a16:creationId xmlns:a16="http://schemas.microsoft.com/office/drawing/2014/main" id="{4F63D733-6707-4FF7-8C41-2D2F3F3B40D5}"/>
              </a:ext>
            </a:extLst>
          </p:cNvPr>
          <p:cNvSpPr txBox="1">
            <a:spLocks noGrp="1"/>
          </p:cNvSpPr>
          <p:nvPr>
            <p:ph type="title"/>
          </p:nvPr>
        </p:nvSpPr>
        <p:spPr>
          <a:xfrm>
            <a:off x="3320009" y="464996"/>
            <a:ext cx="5314500" cy="15882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3600"/>
              <a:buNone/>
            </a:pPr>
            <a:r>
              <a:rPr lang="en-GB" sz="2400" b="1" u="sng" dirty="0">
                <a:latin typeface="Arial"/>
                <a:ea typeface="Arial"/>
                <a:cs typeface="Arial"/>
                <a:sym typeface="Arial"/>
              </a:rPr>
              <a:t>Economic and social burden of the condition</a:t>
            </a:r>
            <a:endParaRPr sz="6000" b="1" u="sng" dirty="0"/>
          </a:p>
        </p:txBody>
      </p:sp>
      <p:pic>
        <p:nvPicPr>
          <p:cNvPr id="5" name="Google Shape;76;p5">
            <a:extLst>
              <a:ext uri="{FF2B5EF4-FFF2-40B4-BE49-F238E27FC236}">
                <a16:creationId xmlns:a16="http://schemas.microsoft.com/office/drawing/2014/main" id="{B614BA40-49E9-4618-89A9-E42A11A1BAFD}"/>
              </a:ext>
            </a:extLst>
          </p:cNvPr>
          <p:cNvPicPr preferRelativeResize="0"/>
          <p:nvPr/>
        </p:nvPicPr>
        <p:blipFill rotWithShape="1">
          <a:blip r:embed="rId3" cstate="print">
            <a:alphaModFix/>
          </a:blip>
          <a:srcRect/>
          <a:stretch/>
        </p:blipFill>
        <p:spPr>
          <a:xfrm>
            <a:off x="1379366" y="2419652"/>
            <a:ext cx="4160984" cy="3272664"/>
          </a:xfrm>
          <a:prstGeom prst="rect">
            <a:avLst/>
          </a:prstGeom>
          <a:noFill/>
          <a:ln>
            <a:solidFill>
              <a:schemeClr val="tx1"/>
            </a:solidFill>
          </a:ln>
        </p:spPr>
      </p:pic>
      <p:sp>
        <p:nvSpPr>
          <p:cNvPr id="6" name="Google Shape;75;p5">
            <a:extLst>
              <a:ext uri="{FF2B5EF4-FFF2-40B4-BE49-F238E27FC236}">
                <a16:creationId xmlns:a16="http://schemas.microsoft.com/office/drawing/2014/main" id="{116D10EF-D408-4DD5-8C12-B8DEC53B766B}"/>
              </a:ext>
            </a:extLst>
          </p:cNvPr>
          <p:cNvSpPr txBox="1">
            <a:spLocks/>
          </p:cNvSpPr>
          <p:nvPr/>
        </p:nvSpPr>
        <p:spPr>
          <a:xfrm>
            <a:off x="5686803" y="2419653"/>
            <a:ext cx="5673273" cy="3272664"/>
          </a:xfrm>
          <a:prstGeom prst="rect">
            <a:avLst/>
          </a:prstGeom>
          <a:noFill/>
          <a:ln>
            <a:noFill/>
          </a:ln>
        </p:spPr>
        <p:txBody>
          <a:bodyPr spcFirstLastPara="1" vert="horz" wrap="square" lIns="91425" tIns="91425" rIns="91425" bIns="91425" rtlCol="0" anchor="ctr"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lgn="just">
              <a:lnSpc>
                <a:spcPct val="150000"/>
              </a:lnSpc>
              <a:spcBef>
                <a:spcPts val="0"/>
              </a:spcBef>
              <a:buSzPts val="1600"/>
              <a:buFont typeface="Arial"/>
              <a:buChar char="●"/>
            </a:pPr>
            <a:r>
              <a:rPr lang="en-US" sz="1600" dirty="0">
                <a:latin typeface="Arial"/>
                <a:ea typeface="Arial"/>
                <a:cs typeface="Arial"/>
                <a:sym typeface="Arial"/>
              </a:rPr>
              <a:t>Anxiety and depression cost the global economy almost 756.8 billion GBP annually </a:t>
            </a:r>
            <a:r>
              <a:rPr lang="en-US" sz="1600" dirty="0">
                <a:latin typeface="Times New Roman"/>
                <a:ea typeface="Times New Roman"/>
                <a:cs typeface="Times New Roman"/>
                <a:sym typeface="Times New Roman"/>
              </a:rPr>
              <a:t>(</a:t>
            </a:r>
            <a:r>
              <a:rPr lang="en-US" sz="1600" dirty="0">
                <a:latin typeface="Arial"/>
                <a:ea typeface="Arial"/>
                <a:cs typeface="Arial"/>
                <a:sym typeface="Arial"/>
              </a:rPr>
              <a:t>WHO, 2025a</a:t>
            </a:r>
            <a:r>
              <a:rPr lang="en-US" sz="1600" dirty="0">
                <a:latin typeface="Times New Roman"/>
                <a:ea typeface="Times New Roman"/>
                <a:cs typeface="Times New Roman"/>
                <a:sym typeface="Times New Roman"/>
              </a:rPr>
              <a:t>)</a:t>
            </a:r>
            <a:r>
              <a:rPr lang="en-US" sz="1600" dirty="0">
                <a:latin typeface="Arial"/>
                <a:ea typeface="Arial"/>
                <a:cs typeface="Arial"/>
                <a:sym typeface="Arial"/>
              </a:rPr>
              <a:t>.</a:t>
            </a:r>
            <a:endParaRPr lang="en-US" sz="3600" dirty="0"/>
          </a:p>
          <a:p>
            <a:pPr marL="342900" indent="-342900" algn="just">
              <a:lnSpc>
                <a:spcPct val="150000"/>
              </a:lnSpc>
              <a:spcBef>
                <a:spcPts val="0"/>
              </a:spcBef>
              <a:buSzPts val="1600"/>
              <a:buFont typeface="Arial"/>
              <a:buChar char="●"/>
            </a:pPr>
            <a:r>
              <a:rPr lang="en-US" sz="1600" dirty="0">
                <a:latin typeface="Arial"/>
                <a:ea typeface="Arial"/>
                <a:cs typeface="Arial"/>
                <a:sym typeface="Arial"/>
              </a:rPr>
              <a:t>Depression costs almost 4 percent of the UK’s GDP (Gross Domestic Product) </a:t>
            </a:r>
            <a:r>
              <a:rPr lang="en-US" sz="1600" dirty="0">
                <a:latin typeface="Times New Roman"/>
                <a:ea typeface="Times New Roman"/>
                <a:cs typeface="Times New Roman"/>
                <a:sym typeface="Times New Roman"/>
              </a:rPr>
              <a:t>(</a:t>
            </a:r>
            <a:r>
              <a:rPr lang="en-US" sz="1600" dirty="0">
                <a:latin typeface="Arial"/>
                <a:ea typeface="Arial"/>
                <a:cs typeface="Arial"/>
                <a:sym typeface="Arial"/>
              </a:rPr>
              <a:t>Eaton, Roberts and Turner, 2015</a:t>
            </a:r>
            <a:r>
              <a:rPr lang="en-US" sz="1600" dirty="0">
                <a:latin typeface="Times New Roman"/>
                <a:ea typeface="Times New Roman"/>
                <a:cs typeface="Times New Roman"/>
                <a:sym typeface="Times New Roman"/>
              </a:rPr>
              <a:t>)</a:t>
            </a:r>
            <a:r>
              <a:rPr lang="en-US" sz="1600" dirty="0">
                <a:latin typeface="Arial"/>
                <a:ea typeface="Arial"/>
                <a:cs typeface="Arial"/>
                <a:sym typeface="Arial"/>
              </a:rPr>
              <a:t>.</a:t>
            </a:r>
            <a:endParaRPr lang="en-US" sz="3600" dirty="0"/>
          </a:p>
          <a:p>
            <a:pPr marL="342900" indent="-342900" algn="just">
              <a:lnSpc>
                <a:spcPct val="150000"/>
              </a:lnSpc>
              <a:spcBef>
                <a:spcPts val="0"/>
              </a:spcBef>
              <a:buSzPts val="1600"/>
              <a:buFont typeface="Arial"/>
              <a:buChar char="●"/>
            </a:pPr>
            <a:r>
              <a:rPr lang="en-US" sz="1600" dirty="0">
                <a:latin typeface="Arial" panose="020B0604020202020204" pitchFamily="34" charset="0"/>
                <a:ea typeface="Times New Roman"/>
                <a:cs typeface="Arial" panose="020B0604020202020204" pitchFamily="34" charset="0"/>
                <a:sym typeface="Times New Roman"/>
              </a:rPr>
              <a:t>A social burden of depression is the reduction of overall life satisfaction (to 3.1) of individuals in the UK in 2020 due to the Covid-19 pandemic </a:t>
            </a:r>
            <a:r>
              <a:rPr lang="en-US" sz="1600" dirty="0">
                <a:latin typeface="Times New Roman"/>
                <a:ea typeface="Times New Roman"/>
                <a:cs typeface="Times New Roman"/>
                <a:sym typeface="Times New Roman"/>
              </a:rPr>
              <a:t>(</a:t>
            </a:r>
            <a:r>
              <a:rPr lang="en-US" sz="1600" dirty="0">
                <a:latin typeface="Arial"/>
                <a:ea typeface="Arial"/>
                <a:cs typeface="Arial"/>
                <a:sym typeface="Arial"/>
              </a:rPr>
              <a:t>Hellqvist, 2021</a:t>
            </a:r>
            <a:r>
              <a:rPr lang="en-US" sz="1600" dirty="0">
                <a:latin typeface="Times New Roman"/>
                <a:ea typeface="Times New Roman"/>
                <a:cs typeface="Times New Roman"/>
                <a:sym typeface="Times New Roman"/>
              </a:rPr>
              <a:t>)</a:t>
            </a:r>
            <a:r>
              <a:rPr lang="en-US" sz="1600" dirty="0">
                <a:latin typeface="Arial"/>
                <a:ea typeface="Arial"/>
                <a:cs typeface="Arial"/>
                <a:sym typeface="Arial"/>
              </a:rPr>
              <a:t>. </a:t>
            </a:r>
            <a:endParaRPr lang="en-US" sz="1100" dirty="0"/>
          </a:p>
        </p:txBody>
      </p:sp>
    </p:spTree>
    <p:extLst>
      <p:ext uri="{BB962C8B-B14F-4D97-AF65-F5344CB8AC3E}">
        <p14:creationId xmlns:p14="http://schemas.microsoft.com/office/powerpoint/2010/main" val="16009603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81;p6">
            <a:extLst>
              <a:ext uri="{FF2B5EF4-FFF2-40B4-BE49-F238E27FC236}">
                <a16:creationId xmlns:a16="http://schemas.microsoft.com/office/drawing/2014/main" id="{819E47C2-334A-4C74-A99F-5677427A7961}"/>
              </a:ext>
            </a:extLst>
          </p:cNvPr>
          <p:cNvSpPr txBox="1">
            <a:spLocks noGrp="1"/>
          </p:cNvSpPr>
          <p:nvPr>
            <p:ph type="title"/>
          </p:nvPr>
        </p:nvSpPr>
        <p:spPr>
          <a:xfrm>
            <a:off x="3438750" y="557151"/>
            <a:ext cx="5314500" cy="15882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3600"/>
              <a:buNone/>
            </a:pPr>
            <a:r>
              <a:rPr lang="en-GB" sz="2800" b="1" u="sng" dirty="0">
                <a:latin typeface="Arial"/>
                <a:ea typeface="Arial"/>
                <a:cs typeface="Arial"/>
                <a:sym typeface="Arial"/>
              </a:rPr>
              <a:t>Diagnosis and Initial Assessment </a:t>
            </a:r>
            <a:endParaRPr sz="6600" b="1" u="sng" dirty="0"/>
          </a:p>
        </p:txBody>
      </p:sp>
      <p:sp>
        <p:nvSpPr>
          <p:cNvPr id="5" name="Google Shape;82;p6">
            <a:extLst>
              <a:ext uri="{FF2B5EF4-FFF2-40B4-BE49-F238E27FC236}">
                <a16:creationId xmlns:a16="http://schemas.microsoft.com/office/drawing/2014/main" id="{62CDEA5F-AC75-4B05-8824-4EF910228D68}"/>
              </a:ext>
            </a:extLst>
          </p:cNvPr>
          <p:cNvSpPr txBox="1">
            <a:spLocks/>
          </p:cNvSpPr>
          <p:nvPr/>
        </p:nvSpPr>
        <p:spPr>
          <a:xfrm>
            <a:off x="1031598" y="2443874"/>
            <a:ext cx="4814398" cy="3505103"/>
          </a:xfrm>
          <a:prstGeom prst="rect">
            <a:avLst/>
          </a:prstGeom>
          <a:noFill/>
          <a:ln>
            <a:noFill/>
          </a:ln>
        </p:spPr>
        <p:txBody>
          <a:bodyPr spcFirstLastPara="1" vert="horz" wrap="square" lIns="91425" tIns="91425" rIns="91425" bIns="91425" rtlCol="0" anchor="ctr"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lgn="just">
              <a:lnSpc>
                <a:spcPct val="150000"/>
              </a:lnSpc>
              <a:spcBef>
                <a:spcPts val="0"/>
              </a:spcBef>
              <a:buSzPts val="1600"/>
              <a:buFont typeface="Arial"/>
              <a:buChar char="●"/>
            </a:pPr>
            <a:r>
              <a:rPr lang="en-US" sz="2000" dirty="0">
                <a:latin typeface="Arial"/>
                <a:ea typeface="Arial"/>
                <a:cs typeface="Arial"/>
                <a:sym typeface="Arial"/>
              </a:rPr>
              <a:t>The initial assessments contain informal tests, observational data and interview-style questions.</a:t>
            </a:r>
            <a:endParaRPr lang="en-US" sz="4000" dirty="0"/>
          </a:p>
          <a:p>
            <a:pPr marL="342900" indent="-342900" algn="just">
              <a:lnSpc>
                <a:spcPct val="150000"/>
              </a:lnSpc>
              <a:spcBef>
                <a:spcPts val="0"/>
              </a:spcBef>
              <a:buSzPts val="1600"/>
              <a:buFont typeface="Arial"/>
              <a:buChar char="●"/>
            </a:pPr>
            <a:r>
              <a:rPr lang="en-US" sz="2000" dirty="0">
                <a:latin typeface="Arial"/>
                <a:ea typeface="Arial"/>
                <a:cs typeface="Arial"/>
                <a:sym typeface="Arial"/>
              </a:rPr>
              <a:t>The discussion of current concerns follows, and the psychologist may ask the patient about their developmental history as well </a:t>
            </a:r>
            <a:r>
              <a:rPr lang="en-US" sz="2000" dirty="0">
                <a:latin typeface="Times New Roman"/>
                <a:ea typeface="Times New Roman"/>
                <a:cs typeface="Times New Roman"/>
                <a:sym typeface="Times New Roman"/>
              </a:rPr>
              <a:t>(</a:t>
            </a:r>
            <a:r>
              <a:rPr lang="en-US" sz="2000" dirty="0" err="1">
                <a:latin typeface="Arial"/>
                <a:ea typeface="Arial"/>
                <a:cs typeface="Arial"/>
                <a:sym typeface="Arial"/>
              </a:rPr>
              <a:t>Musliner</a:t>
            </a:r>
            <a:r>
              <a:rPr lang="en-US" sz="2000" dirty="0">
                <a:latin typeface="Arial"/>
                <a:ea typeface="Arial"/>
                <a:cs typeface="Arial"/>
                <a:sym typeface="Arial"/>
              </a:rPr>
              <a:t> </a:t>
            </a:r>
            <a:r>
              <a:rPr lang="en-US" sz="2000" i="1" dirty="0">
                <a:latin typeface="Arial"/>
                <a:ea typeface="Arial"/>
                <a:cs typeface="Arial"/>
                <a:sym typeface="Arial"/>
              </a:rPr>
              <a:t>et al.</a:t>
            </a:r>
            <a:r>
              <a:rPr lang="en-US" sz="2000" dirty="0">
                <a:latin typeface="Arial"/>
                <a:ea typeface="Arial"/>
                <a:cs typeface="Arial"/>
                <a:sym typeface="Arial"/>
              </a:rPr>
              <a:t>, 2016</a:t>
            </a:r>
            <a:r>
              <a:rPr lang="en-US" sz="2000" dirty="0">
                <a:latin typeface="Times New Roman"/>
                <a:ea typeface="Times New Roman"/>
                <a:cs typeface="Times New Roman"/>
                <a:sym typeface="Times New Roman"/>
              </a:rPr>
              <a:t>)</a:t>
            </a:r>
            <a:r>
              <a:rPr lang="en-US" sz="2000" dirty="0">
                <a:latin typeface="Arial"/>
                <a:ea typeface="Arial"/>
                <a:cs typeface="Arial"/>
                <a:sym typeface="Arial"/>
              </a:rPr>
              <a:t>. </a:t>
            </a:r>
            <a:endParaRPr lang="en-US" sz="4000" dirty="0"/>
          </a:p>
          <a:p>
            <a:pPr marL="457200" indent="-330200">
              <a:lnSpc>
                <a:spcPct val="100000"/>
              </a:lnSpc>
              <a:spcBef>
                <a:spcPts val="0"/>
              </a:spcBef>
              <a:buSzPts val="1600"/>
              <a:buFont typeface="Arial" panose="020B0604020202020204" pitchFamily="34" charset="0"/>
              <a:buNone/>
            </a:pPr>
            <a:endParaRPr lang="en-US" sz="1200" dirty="0"/>
          </a:p>
        </p:txBody>
      </p:sp>
      <p:pic>
        <p:nvPicPr>
          <p:cNvPr id="6" name="Google Shape;83;p6" descr="Depression Assessment Tools &amp; Rating Scales | MedWorks Media">
            <a:extLst>
              <a:ext uri="{FF2B5EF4-FFF2-40B4-BE49-F238E27FC236}">
                <a16:creationId xmlns:a16="http://schemas.microsoft.com/office/drawing/2014/main" id="{82122F4A-EE75-4F2B-8FC8-82184A770878}"/>
              </a:ext>
            </a:extLst>
          </p:cNvPr>
          <p:cNvPicPr preferRelativeResize="0"/>
          <p:nvPr/>
        </p:nvPicPr>
        <p:blipFill rotWithShape="1">
          <a:blip r:embed="rId3" cstate="print">
            <a:alphaModFix/>
          </a:blip>
          <a:srcRect/>
          <a:stretch/>
        </p:blipFill>
        <p:spPr>
          <a:xfrm>
            <a:off x="6169866" y="2443874"/>
            <a:ext cx="5166767" cy="3505103"/>
          </a:xfrm>
          <a:prstGeom prst="rect">
            <a:avLst/>
          </a:prstGeom>
          <a:noFill/>
          <a:ln>
            <a:noFill/>
          </a:ln>
        </p:spPr>
      </p:pic>
    </p:spTree>
    <p:extLst>
      <p:ext uri="{BB962C8B-B14F-4D97-AF65-F5344CB8AC3E}">
        <p14:creationId xmlns:p14="http://schemas.microsoft.com/office/powerpoint/2010/main" val="2373440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88;p7">
            <a:extLst>
              <a:ext uri="{FF2B5EF4-FFF2-40B4-BE49-F238E27FC236}">
                <a16:creationId xmlns:a16="http://schemas.microsoft.com/office/drawing/2014/main" id="{551E1417-0D41-479D-A3E3-8AA2D5911191}"/>
              </a:ext>
            </a:extLst>
          </p:cNvPr>
          <p:cNvSpPr txBox="1">
            <a:spLocks noGrp="1"/>
          </p:cNvSpPr>
          <p:nvPr>
            <p:ph type="title"/>
          </p:nvPr>
        </p:nvSpPr>
        <p:spPr>
          <a:xfrm>
            <a:off x="3438750" y="475753"/>
            <a:ext cx="5314500" cy="15882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3600"/>
              <a:buNone/>
            </a:pPr>
            <a:r>
              <a:rPr lang="en-GB" sz="2800" b="1" u="sng" dirty="0">
                <a:latin typeface="Arial"/>
                <a:ea typeface="Arial"/>
                <a:cs typeface="Arial"/>
                <a:sym typeface="Arial"/>
              </a:rPr>
              <a:t>Management of the Long-term condition </a:t>
            </a:r>
            <a:endParaRPr sz="6600" b="1" u="sng" dirty="0"/>
          </a:p>
        </p:txBody>
      </p:sp>
      <p:sp>
        <p:nvSpPr>
          <p:cNvPr id="6" name="Google Shape;89;p7">
            <a:extLst>
              <a:ext uri="{FF2B5EF4-FFF2-40B4-BE49-F238E27FC236}">
                <a16:creationId xmlns:a16="http://schemas.microsoft.com/office/drawing/2014/main" id="{2A18D818-8AE1-4972-A9DB-859EFE41A51D}"/>
              </a:ext>
            </a:extLst>
          </p:cNvPr>
          <p:cNvSpPr txBox="1">
            <a:spLocks/>
          </p:cNvSpPr>
          <p:nvPr/>
        </p:nvSpPr>
        <p:spPr>
          <a:xfrm>
            <a:off x="6189235" y="2063953"/>
            <a:ext cx="5123340" cy="4038895"/>
          </a:xfrm>
          <a:prstGeom prst="rect">
            <a:avLst/>
          </a:prstGeom>
          <a:noFill/>
          <a:ln>
            <a:noFill/>
          </a:ln>
        </p:spPr>
        <p:txBody>
          <a:bodyPr spcFirstLastPara="1" vert="horz" wrap="square" lIns="91425" tIns="91425" rIns="91425" bIns="91425" rtlCol="0" anchor="ctr"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lgn="just">
              <a:lnSpc>
                <a:spcPct val="150000"/>
              </a:lnSpc>
              <a:spcBef>
                <a:spcPts val="0"/>
              </a:spcBef>
              <a:buSzPts val="1600"/>
              <a:buFont typeface="Arial"/>
              <a:buChar char="●"/>
            </a:pPr>
            <a:r>
              <a:rPr lang="en-US" sz="1600" dirty="0">
                <a:latin typeface="Arial"/>
                <a:ea typeface="Arial"/>
                <a:cs typeface="Arial"/>
                <a:sym typeface="Arial"/>
              </a:rPr>
              <a:t>The collaborative and </a:t>
            </a:r>
            <a:r>
              <a:rPr lang="en-GB" sz="1600" noProof="0" dirty="0">
                <a:latin typeface="Arial"/>
                <a:ea typeface="Arial"/>
                <a:cs typeface="Arial"/>
                <a:sym typeface="Arial"/>
              </a:rPr>
              <a:t>person-centred</a:t>
            </a:r>
            <a:r>
              <a:rPr lang="en-US" sz="1600" dirty="0">
                <a:latin typeface="Arial"/>
                <a:ea typeface="Arial"/>
                <a:cs typeface="Arial"/>
                <a:sym typeface="Arial"/>
              </a:rPr>
              <a:t> care are generally ideal for the patients of depression since they allow the case managers to connect the patients, mental health specialists and primary care providers. </a:t>
            </a:r>
            <a:endParaRPr lang="en-US" sz="4000" dirty="0"/>
          </a:p>
          <a:p>
            <a:pPr marL="342900" indent="-342900" algn="just">
              <a:lnSpc>
                <a:spcPct val="150000"/>
              </a:lnSpc>
              <a:spcBef>
                <a:spcPts val="0"/>
              </a:spcBef>
              <a:buSzPts val="1600"/>
              <a:buFont typeface="Arial"/>
              <a:buChar char="●"/>
            </a:pPr>
            <a:r>
              <a:rPr lang="en-US" sz="1600" dirty="0">
                <a:latin typeface="Arial"/>
                <a:ea typeface="Arial"/>
                <a:cs typeface="Arial"/>
                <a:sym typeface="Arial"/>
              </a:rPr>
              <a:t>To improve the outcomes for the patient, NICE (National Institute for Health and Care Excellence) suggests that shared decision making, which is a part of the collaborative care model, is important since it allows individuals to share information and discuss outcomes </a:t>
            </a:r>
            <a:r>
              <a:rPr lang="en-US" sz="1600" dirty="0">
                <a:latin typeface="Times New Roman"/>
                <a:ea typeface="Times New Roman"/>
                <a:cs typeface="Times New Roman"/>
                <a:sym typeface="Times New Roman"/>
              </a:rPr>
              <a:t>(</a:t>
            </a:r>
            <a:r>
              <a:rPr lang="en-US" sz="1600" dirty="0">
                <a:latin typeface="Arial"/>
                <a:ea typeface="Arial"/>
                <a:cs typeface="Arial"/>
                <a:sym typeface="Arial"/>
              </a:rPr>
              <a:t>NICE, 2026</a:t>
            </a:r>
            <a:r>
              <a:rPr lang="en-US" sz="1600" dirty="0">
                <a:latin typeface="Times New Roman"/>
                <a:ea typeface="Times New Roman"/>
                <a:cs typeface="Times New Roman"/>
                <a:sym typeface="Times New Roman"/>
              </a:rPr>
              <a:t>)</a:t>
            </a:r>
            <a:r>
              <a:rPr lang="en-US" sz="1600" dirty="0">
                <a:latin typeface="Arial"/>
                <a:ea typeface="Arial"/>
                <a:cs typeface="Arial"/>
                <a:sym typeface="Arial"/>
              </a:rPr>
              <a:t>.</a:t>
            </a:r>
            <a:endParaRPr lang="en-US" sz="4000" dirty="0"/>
          </a:p>
          <a:p>
            <a:pPr marL="457200" indent="-330200">
              <a:lnSpc>
                <a:spcPct val="100000"/>
              </a:lnSpc>
              <a:spcBef>
                <a:spcPts val="0"/>
              </a:spcBef>
              <a:buSzPts val="1600"/>
              <a:buFont typeface="Arial" panose="020B0604020202020204" pitchFamily="34" charset="0"/>
              <a:buNone/>
            </a:pPr>
            <a:endParaRPr lang="en-US" sz="1100" dirty="0"/>
          </a:p>
        </p:txBody>
      </p:sp>
      <p:pic>
        <p:nvPicPr>
          <p:cNvPr id="1026" name="Picture 2" descr="The Benefits of Person-Centered Care — Caring Together Santa Barbara County">
            <a:extLst>
              <a:ext uri="{FF2B5EF4-FFF2-40B4-BE49-F238E27FC236}">
                <a16:creationId xmlns:a16="http://schemas.microsoft.com/office/drawing/2014/main" id="{9C617448-4BA3-4C05-B2E6-9B1F1E7C6DE1}"/>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79425" y="2063953"/>
            <a:ext cx="5123341" cy="38844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32252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95;p8">
            <a:extLst>
              <a:ext uri="{FF2B5EF4-FFF2-40B4-BE49-F238E27FC236}">
                <a16:creationId xmlns:a16="http://schemas.microsoft.com/office/drawing/2014/main" id="{92EE994A-222E-49A8-A96B-EAC289E042C6}"/>
              </a:ext>
            </a:extLst>
          </p:cNvPr>
          <p:cNvSpPr txBox="1">
            <a:spLocks noGrp="1"/>
          </p:cNvSpPr>
          <p:nvPr>
            <p:ph type="title"/>
          </p:nvPr>
        </p:nvSpPr>
        <p:spPr>
          <a:xfrm>
            <a:off x="3334759" y="364861"/>
            <a:ext cx="5314500" cy="15882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3600"/>
              <a:buNone/>
            </a:pPr>
            <a:r>
              <a:rPr lang="en-GB" sz="3200" b="1" u="sng" dirty="0">
                <a:latin typeface="Arial"/>
                <a:ea typeface="Arial"/>
                <a:cs typeface="Arial"/>
                <a:sym typeface="Arial"/>
              </a:rPr>
              <a:t>Management of the Long-term condition (contd.) </a:t>
            </a:r>
            <a:endParaRPr sz="7200" b="1" u="sng" dirty="0"/>
          </a:p>
        </p:txBody>
      </p:sp>
      <p:sp>
        <p:nvSpPr>
          <p:cNvPr id="5" name="Google Shape;96;p8">
            <a:extLst>
              <a:ext uri="{FF2B5EF4-FFF2-40B4-BE49-F238E27FC236}">
                <a16:creationId xmlns:a16="http://schemas.microsoft.com/office/drawing/2014/main" id="{3E301983-3071-47C1-BAA4-49D1118F83D1}"/>
              </a:ext>
            </a:extLst>
          </p:cNvPr>
          <p:cNvSpPr txBox="1">
            <a:spLocks/>
          </p:cNvSpPr>
          <p:nvPr/>
        </p:nvSpPr>
        <p:spPr>
          <a:xfrm>
            <a:off x="1003497" y="2236198"/>
            <a:ext cx="5314500" cy="3723537"/>
          </a:xfrm>
          <a:prstGeom prst="rect">
            <a:avLst/>
          </a:prstGeom>
          <a:noFill/>
          <a:ln>
            <a:noFill/>
          </a:ln>
        </p:spPr>
        <p:txBody>
          <a:bodyPr spcFirstLastPara="1" vert="horz" wrap="square" lIns="91425" tIns="91425" rIns="91425" bIns="91425" rtlCol="0" anchor="ctr"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lgn="just">
              <a:lnSpc>
                <a:spcPct val="150000"/>
              </a:lnSpc>
              <a:spcBef>
                <a:spcPts val="0"/>
              </a:spcBef>
              <a:buSzPts val="1600"/>
              <a:buFont typeface="Arial"/>
              <a:buChar char="●"/>
            </a:pPr>
            <a:r>
              <a:rPr lang="en-US" sz="2200" dirty="0">
                <a:latin typeface="Arial"/>
                <a:ea typeface="Arial"/>
                <a:cs typeface="Arial"/>
                <a:sym typeface="Arial"/>
              </a:rPr>
              <a:t>After the initial assessment conducted as per NICE, further risk management and assessment are also to be conducted.</a:t>
            </a:r>
            <a:endParaRPr lang="en-US" sz="2200" dirty="0"/>
          </a:p>
          <a:p>
            <a:pPr marL="342900" indent="-342900" algn="just">
              <a:lnSpc>
                <a:spcPct val="150000"/>
              </a:lnSpc>
              <a:spcBef>
                <a:spcPts val="0"/>
              </a:spcBef>
              <a:buSzPts val="1600"/>
              <a:buFont typeface="Arial"/>
              <a:buChar char="●"/>
            </a:pPr>
            <a:r>
              <a:rPr lang="en-US" sz="2200" dirty="0">
                <a:latin typeface="Arial"/>
                <a:ea typeface="Arial"/>
                <a:cs typeface="Arial"/>
                <a:sym typeface="Arial"/>
              </a:rPr>
              <a:t>An assessment of need is also carried out along with the development of a treatment plan </a:t>
            </a:r>
            <a:r>
              <a:rPr lang="en-US" sz="2200" dirty="0">
                <a:latin typeface="Times New Roman"/>
                <a:ea typeface="Times New Roman"/>
                <a:cs typeface="Times New Roman"/>
                <a:sym typeface="Times New Roman"/>
              </a:rPr>
              <a:t>(</a:t>
            </a:r>
            <a:r>
              <a:rPr lang="en-US" sz="2200" dirty="0">
                <a:latin typeface="Arial"/>
                <a:ea typeface="Arial"/>
                <a:cs typeface="Arial"/>
                <a:sym typeface="Arial"/>
              </a:rPr>
              <a:t>NICE, 2022</a:t>
            </a:r>
            <a:r>
              <a:rPr lang="en-US" sz="2200" dirty="0">
                <a:latin typeface="Times New Roman"/>
                <a:ea typeface="Times New Roman"/>
                <a:cs typeface="Times New Roman"/>
                <a:sym typeface="Times New Roman"/>
              </a:rPr>
              <a:t>)</a:t>
            </a:r>
            <a:r>
              <a:rPr lang="en-US" sz="2200" dirty="0">
                <a:latin typeface="Arial"/>
                <a:ea typeface="Arial"/>
                <a:cs typeface="Arial"/>
                <a:sym typeface="Arial"/>
              </a:rPr>
              <a:t>. </a:t>
            </a:r>
            <a:endParaRPr lang="en-US" sz="2200" dirty="0"/>
          </a:p>
          <a:p>
            <a:pPr marL="457200" indent="-330200">
              <a:lnSpc>
                <a:spcPct val="100000"/>
              </a:lnSpc>
              <a:spcBef>
                <a:spcPts val="0"/>
              </a:spcBef>
              <a:buSzPts val="1600"/>
              <a:buFont typeface="Arial" panose="020B0604020202020204" pitchFamily="34" charset="0"/>
              <a:buNone/>
            </a:pPr>
            <a:endParaRPr lang="en-US" sz="1200" dirty="0"/>
          </a:p>
        </p:txBody>
      </p:sp>
      <p:pic>
        <p:nvPicPr>
          <p:cNvPr id="6" name="Google Shape;97;p8" descr="Medication or therapy for depression? Or both? - Harvard Health">
            <a:extLst>
              <a:ext uri="{FF2B5EF4-FFF2-40B4-BE49-F238E27FC236}">
                <a16:creationId xmlns:a16="http://schemas.microsoft.com/office/drawing/2014/main" id="{E06979FE-2C89-40B1-AC7D-3B18F63C2A34}"/>
              </a:ext>
            </a:extLst>
          </p:cNvPr>
          <p:cNvPicPr preferRelativeResize="0"/>
          <p:nvPr/>
        </p:nvPicPr>
        <p:blipFill rotWithShape="1">
          <a:blip r:embed="rId3" cstate="print">
            <a:alphaModFix/>
          </a:blip>
          <a:srcRect/>
          <a:stretch/>
        </p:blipFill>
        <p:spPr>
          <a:xfrm>
            <a:off x="6788819" y="2236198"/>
            <a:ext cx="4807925" cy="3723537"/>
          </a:xfrm>
          <a:prstGeom prst="rect">
            <a:avLst/>
          </a:prstGeom>
          <a:noFill/>
          <a:ln>
            <a:noFill/>
          </a:ln>
        </p:spPr>
      </p:pic>
    </p:spTree>
    <p:extLst>
      <p:ext uri="{BB962C8B-B14F-4D97-AF65-F5344CB8AC3E}">
        <p14:creationId xmlns:p14="http://schemas.microsoft.com/office/powerpoint/2010/main" val="27057355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02;p9">
            <a:extLst>
              <a:ext uri="{FF2B5EF4-FFF2-40B4-BE49-F238E27FC236}">
                <a16:creationId xmlns:a16="http://schemas.microsoft.com/office/drawing/2014/main" id="{ED25F087-A555-4A4D-B9BC-56AA1AE13845}"/>
              </a:ext>
            </a:extLst>
          </p:cNvPr>
          <p:cNvSpPr txBox="1">
            <a:spLocks noGrp="1"/>
          </p:cNvSpPr>
          <p:nvPr>
            <p:ph type="title"/>
          </p:nvPr>
        </p:nvSpPr>
        <p:spPr>
          <a:xfrm>
            <a:off x="3235246" y="426215"/>
            <a:ext cx="5314500" cy="15882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3600"/>
              <a:buNone/>
            </a:pPr>
            <a:r>
              <a:rPr lang="en-GB" sz="2800" b="1" u="sng" dirty="0">
                <a:latin typeface="Arial"/>
                <a:ea typeface="Arial"/>
                <a:cs typeface="Arial"/>
                <a:sym typeface="Arial"/>
              </a:rPr>
              <a:t>Treatment options available </a:t>
            </a:r>
            <a:endParaRPr sz="6600" b="1" u="sng" dirty="0"/>
          </a:p>
        </p:txBody>
      </p:sp>
      <p:pic>
        <p:nvPicPr>
          <p:cNvPr id="5" name="Google Shape;104;p9">
            <a:extLst>
              <a:ext uri="{FF2B5EF4-FFF2-40B4-BE49-F238E27FC236}">
                <a16:creationId xmlns:a16="http://schemas.microsoft.com/office/drawing/2014/main" id="{5F5B692D-3936-4EA9-B54C-50DEB2347C03}"/>
              </a:ext>
            </a:extLst>
          </p:cNvPr>
          <p:cNvPicPr preferRelativeResize="0"/>
          <p:nvPr/>
        </p:nvPicPr>
        <p:blipFill rotWithShape="1">
          <a:blip r:embed="rId3" cstate="print">
            <a:alphaModFix/>
          </a:blip>
          <a:srcRect/>
          <a:stretch/>
        </p:blipFill>
        <p:spPr>
          <a:xfrm>
            <a:off x="1198139" y="2317834"/>
            <a:ext cx="4897861" cy="3542138"/>
          </a:xfrm>
          <a:prstGeom prst="rect">
            <a:avLst/>
          </a:prstGeom>
          <a:noFill/>
          <a:ln>
            <a:noFill/>
          </a:ln>
        </p:spPr>
      </p:pic>
      <p:sp>
        <p:nvSpPr>
          <p:cNvPr id="6" name="Google Shape;103;p9">
            <a:extLst>
              <a:ext uri="{FF2B5EF4-FFF2-40B4-BE49-F238E27FC236}">
                <a16:creationId xmlns:a16="http://schemas.microsoft.com/office/drawing/2014/main" id="{E8E72170-A1DD-4DA9-9C9E-F86632382E29}"/>
              </a:ext>
            </a:extLst>
          </p:cNvPr>
          <p:cNvSpPr txBox="1">
            <a:spLocks/>
          </p:cNvSpPr>
          <p:nvPr/>
        </p:nvSpPr>
        <p:spPr>
          <a:xfrm>
            <a:off x="6236444" y="1895340"/>
            <a:ext cx="4626603" cy="4387126"/>
          </a:xfrm>
          <a:prstGeom prst="rect">
            <a:avLst/>
          </a:prstGeom>
          <a:noFill/>
          <a:ln>
            <a:noFill/>
          </a:ln>
        </p:spPr>
        <p:txBody>
          <a:bodyPr spcFirstLastPara="1" vert="horz" wrap="square" lIns="91425" tIns="91425" rIns="91425" bIns="91425" rtlCol="0" anchor="ctr"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lgn="just">
              <a:lnSpc>
                <a:spcPct val="150000"/>
              </a:lnSpc>
              <a:spcBef>
                <a:spcPts val="0"/>
              </a:spcBef>
              <a:buSzPts val="1600"/>
              <a:buFont typeface="Arial"/>
              <a:buChar char="●"/>
            </a:pPr>
            <a:r>
              <a:rPr lang="en-US" sz="2000" dirty="0">
                <a:latin typeface="Arial"/>
                <a:ea typeface="Arial"/>
                <a:cs typeface="Arial"/>
                <a:sym typeface="Arial"/>
              </a:rPr>
              <a:t>There are many kinds of accessible treatment for depression in the UK, including waiting for some time or as instructed by the GP (General Physician).</a:t>
            </a:r>
            <a:endParaRPr lang="en-US" sz="4000" dirty="0"/>
          </a:p>
          <a:p>
            <a:pPr marL="342900" indent="-342900" algn="just">
              <a:lnSpc>
                <a:spcPct val="150000"/>
              </a:lnSpc>
              <a:spcBef>
                <a:spcPts val="0"/>
              </a:spcBef>
              <a:buSzPts val="1600"/>
              <a:buFont typeface="Arial"/>
              <a:buChar char="●"/>
            </a:pPr>
            <a:r>
              <a:rPr lang="en-US" sz="2000" dirty="0">
                <a:latin typeface="Arial"/>
                <a:ea typeface="Arial"/>
                <a:cs typeface="Arial"/>
                <a:sym typeface="Arial"/>
              </a:rPr>
              <a:t>The GP may also help the patient try self-help guides to get over mild depression </a:t>
            </a:r>
            <a:r>
              <a:rPr lang="en-US" sz="2000" dirty="0">
                <a:latin typeface="Times New Roman"/>
                <a:ea typeface="Times New Roman"/>
                <a:cs typeface="Times New Roman"/>
                <a:sym typeface="Times New Roman"/>
              </a:rPr>
              <a:t>(</a:t>
            </a:r>
            <a:r>
              <a:rPr lang="en-US" sz="2000" dirty="0">
                <a:latin typeface="Arial"/>
                <a:ea typeface="Arial"/>
                <a:cs typeface="Arial"/>
                <a:sym typeface="Arial"/>
              </a:rPr>
              <a:t>NHS, 2023a</a:t>
            </a:r>
            <a:r>
              <a:rPr lang="en-US" sz="2000" dirty="0">
                <a:latin typeface="Times New Roman"/>
                <a:ea typeface="Times New Roman"/>
                <a:cs typeface="Times New Roman"/>
                <a:sym typeface="Times New Roman"/>
              </a:rPr>
              <a:t>)</a:t>
            </a:r>
            <a:r>
              <a:rPr lang="en-US" sz="2000" dirty="0">
                <a:latin typeface="Arial"/>
                <a:ea typeface="Arial"/>
                <a:cs typeface="Arial"/>
                <a:sym typeface="Arial"/>
              </a:rPr>
              <a:t>. </a:t>
            </a:r>
            <a:endParaRPr lang="en-US" sz="4000" dirty="0"/>
          </a:p>
          <a:p>
            <a:pPr marL="457200" indent="-330200">
              <a:lnSpc>
                <a:spcPct val="100000"/>
              </a:lnSpc>
              <a:spcBef>
                <a:spcPts val="0"/>
              </a:spcBef>
              <a:buSzPts val="1600"/>
              <a:buFont typeface="Arial" panose="020B0604020202020204" pitchFamily="34" charset="0"/>
              <a:buNone/>
            </a:pPr>
            <a:endParaRPr lang="en-US" sz="1200" dirty="0"/>
          </a:p>
        </p:txBody>
      </p:sp>
    </p:spTree>
    <p:extLst>
      <p:ext uri="{BB962C8B-B14F-4D97-AF65-F5344CB8AC3E}">
        <p14:creationId xmlns:p14="http://schemas.microsoft.com/office/powerpoint/2010/main" val="4646678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09;p10">
            <a:extLst>
              <a:ext uri="{FF2B5EF4-FFF2-40B4-BE49-F238E27FC236}">
                <a16:creationId xmlns:a16="http://schemas.microsoft.com/office/drawing/2014/main" id="{9550DD42-AD61-4778-A438-694010BD50A7}"/>
              </a:ext>
            </a:extLst>
          </p:cNvPr>
          <p:cNvSpPr txBox="1">
            <a:spLocks noGrp="1"/>
          </p:cNvSpPr>
          <p:nvPr>
            <p:ph type="title"/>
          </p:nvPr>
        </p:nvSpPr>
        <p:spPr>
          <a:xfrm>
            <a:off x="3187403" y="396301"/>
            <a:ext cx="5314500" cy="15882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3600"/>
              <a:buNone/>
            </a:pPr>
            <a:r>
              <a:rPr lang="en-GB" sz="3600" b="1" u="sng" dirty="0">
                <a:latin typeface="Arial"/>
                <a:ea typeface="Arial"/>
                <a:cs typeface="Arial"/>
                <a:sym typeface="Arial"/>
              </a:rPr>
              <a:t>Comorbidities </a:t>
            </a:r>
            <a:endParaRPr sz="8000" b="1" u="sng" dirty="0"/>
          </a:p>
        </p:txBody>
      </p:sp>
      <p:sp>
        <p:nvSpPr>
          <p:cNvPr id="5" name="Google Shape;110;p10">
            <a:extLst>
              <a:ext uri="{FF2B5EF4-FFF2-40B4-BE49-F238E27FC236}">
                <a16:creationId xmlns:a16="http://schemas.microsoft.com/office/drawing/2014/main" id="{03BFF3A1-7FEA-46C1-AAE7-5A153D1611A3}"/>
              </a:ext>
            </a:extLst>
          </p:cNvPr>
          <p:cNvSpPr txBox="1">
            <a:spLocks/>
          </p:cNvSpPr>
          <p:nvPr/>
        </p:nvSpPr>
        <p:spPr>
          <a:xfrm>
            <a:off x="642097" y="2123334"/>
            <a:ext cx="5314500" cy="3621250"/>
          </a:xfrm>
          <a:prstGeom prst="rect">
            <a:avLst/>
          </a:prstGeom>
          <a:noFill/>
          <a:ln>
            <a:noFill/>
          </a:ln>
        </p:spPr>
        <p:txBody>
          <a:bodyPr spcFirstLastPara="1" vert="horz" wrap="square" lIns="91425" tIns="91425" rIns="91425" bIns="91425" rtlCol="0" anchor="ctr"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lgn="just">
              <a:lnSpc>
                <a:spcPct val="150000"/>
              </a:lnSpc>
              <a:spcBef>
                <a:spcPts val="0"/>
              </a:spcBef>
              <a:buSzPts val="1600"/>
              <a:buFont typeface="Arial"/>
              <a:buChar char="●"/>
            </a:pPr>
            <a:r>
              <a:rPr lang="en-US" sz="1600" dirty="0">
                <a:latin typeface="Arial"/>
                <a:ea typeface="Arial"/>
                <a:cs typeface="Arial"/>
                <a:sym typeface="Arial"/>
              </a:rPr>
              <a:t>Some of the comorbidities that can accompany depression are stress and anxiety disorders, along with complex and post-traumatic stress disorders (CPTSD and PTSD).</a:t>
            </a:r>
            <a:endParaRPr lang="en-US" sz="3600" dirty="0"/>
          </a:p>
          <a:p>
            <a:pPr marL="342900" indent="-342900" algn="just">
              <a:lnSpc>
                <a:spcPct val="150000"/>
              </a:lnSpc>
              <a:spcBef>
                <a:spcPts val="0"/>
              </a:spcBef>
              <a:buSzPts val="1600"/>
              <a:buFont typeface="Arial"/>
              <a:buChar char="●"/>
            </a:pPr>
            <a:r>
              <a:rPr lang="en-US" sz="1600" dirty="0">
                <a:latin typeface="Arial"/>
                <a:ea typeface="Arial"/>
                <a:cs typeface="Arial"/>
                <a:sym typeface="Arial"/>
              </a:rPr>
              <a:t>Other comorbidities may include substance use disorder, obsessive-compulsive disorder, obesity, diabetes and cardiovascular diseases, especially if the patient has less social support </a:t>
            </a:r>
            <a:r>
              <a:rPr lang="en-US" sz="1600" dirty="0">
                <a:latin typeface="Times New Roman"/>
                <a:ea typeface="Times New Roman"/>
                <a:cs typeface="Times New Roman"/>
                <a:sym typeface="Times New Roman"/>
              </a:rPr>
              <a:t>(</a:t>
            </a:r>
            <a:r>
              <a:rPr lang="en-US" sz="1600" dirty="0">
                <a:latin typeface="Arial"/>
                <a:ea typeface="Arial"/>
                <a:cs typeface="Arial"/>
                <a:sym typeface="Arial"/>
              </a:rPr>
              <a:t>Coulter </a:t>
            </a:r>
            <a:r>
              <a:rPr lang="en-US" sz="1600" i="1" dirty="0">
                <a:latin typeface="Arial"/>
                <a:ea typeface="Arial"/>
                <a:cs typeface="Arial"/>
                <a:sym typeface="Arial"/>
              </a:rPr>
              <a:t>et al.</a:t>
            </a:r>
            <a:r>
              <a:rPr lang="en-US" sz="1600" dirty="0">
                <a:latin typeface="Arial"/>
                <a:ea typeface="Arial"/>
                <a:cs typeface="Arial"/>
                <a:sym typeface="Arial"/>
              </a:rPr>
              <a:t>, 2015</a:t>
            </a:r>
            <a:r>
              <a:rPr lang="en-US" sz="1600" dirty="0">
                <a:latin typeface="Times New Roman"/>
                <a:ea typeface="Times New Roman"/>
                <a:cs typeface="Times New Roman"/>
                <a:sym typeface="Times New Roman"/>
              </a:rPr>
              <a:t>)</a:t>
            </a:r>
            <a:r>
              <a:rPr lang="en-US" sz="1600" dirty="0">
                <a:latin typeface="Arial"/>
                <a:ea typeface="Arial"/>
                <a:cs typeface="Arial"/>
                <a:sym typeface="Arial"/>
              </a:rPr>
              <a:t>.</a:t>
            </a:r>
            <a:endParaRPr lang="en-US" sz="3600" dirty="0"/>
          </a:p>
          <a:p>
            <a:pPr marL="457200" indent="-330200">
              <a:lnSpc>
                <a:spcPct val="100000"/>
              </a:lnSpc>
              <a:spcBef>
                <a:spcPts val="0"/>
              </a:spcBef>
              <a:buSzPts val="1600"/>
              <a:buFont typeface="Arial" panose="020B0604020202020204" pitchFamily="34" charset="0"/>
              <a:buNone/>
            </a:pPr>
            <a:endParaRPr lang="en-US" sz="1400" dirty="0"/>
          </a:p>
        </p:txBody>
      </p:sp>
      <p:pic>
        <p:nvPicPr>
          <p:cNvPr id="6" name="Google Shape;111;p10" descr="1: Depression comorbidity. Source: (Baldwin | Download Scientific Diagram">
            <a:extLst>
              <a:ext uri="{FF2B5EF4-FFF2-40B4-BE49-F238E27FC236}">
                <a16:creationId xmlns:a16="http://schemas.microsoft.com/office/drawing/2014/main" id="{A424D68F-C54A-4009-8770-86F4C285A6F0}"/>
              </a:ext>
            </a:extLst>
          </p:cNvPr>
          <p:cNvPicPr preferRelativeResize="0"/>
          <p:nvPr/>
        </p:nvPicPr>
        <p:blipFill rotWithShape="1">
          <a:blip r:embed="rId3" cstate="print">
            <a:alphaModFix/>
          </a:blip>
          <a:srcRect/>
          <a:stretch/>
        </p:blipFill>
        <p:spPr>
          <a:xfrm>
            <a:off x="6228676" y="1970139"/>
            <a:ext cx="5464885" cy="3925052"/>
          </a:xfrm>
          <a:prstGeom prst="rect">
            <a:avLst/>
          </a:prstGeom>
          <a:noFill/>
          <a:ln>
            <a:noFill/>
          </a:ln>
        </p:spPr>
      </p:pic>
    </p:spTree>
    <p:extLst>
      <p:ext uri="{BB962C8B-B14F-4D97-AF65-F5344CB8AC3E}">
        <p14:creationId xmlns:p14="http://schemas.microsoft.com/office/powerpoint/2010/main" val="11066638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16;p12">
            <a:extLst>
              <a:ext uri="{FF2B5EF4-FFF2-40B4-BE49-F238E27FC236}">
                <a16:creationId xmlns:a16="http://schemas.microsoft.com/office/drawing/2014/main" id="{14D9278C-448A-48BF-9577-000C182A9FD8}"/>
              </a:ext>
            </a:extLst>
          </p:cNvPr>
          <p:cNvSpPr txBox="1">
            <a:spLocks noGrp="1"/>
          </p:cNvSpPr>
          <p:nvPr>
            <p:ph type="title"/>
          </p:nvPr>
        </p:nvSpPr>
        <p:spPr>
          <a:xfrm>
            <a:off x="3438750" y="529538"/>
            <a:ext cx="5314500" cy="15882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3600"/>
              <a:buNone/>
            </a:pPr>
            <a:r>
              <a:rPr lang="en-GB" sz="3900" b="1" u="sng" dirty="0">
                <a:latin typeface="Arial"/>
                <a:ea typeface="Arial"/>
                <a:cs typeface="Arial"/>
                <a:sym typeface="Arial"/>
              </a:rPr>
              <a:t>Prevention of the condition </a:t>
            </a:r>
            <a:endParaRPr sz="3900" b="1" u="sng" dirty="0">
              <a:latin typeface="Arial"/>
              <a:ea typeface="Arial"/>
              <a:cs typeface="Arial"/>
              <a:sym typeface="Arial"/>
            </a:endParaRPr>
          </a:p>
        </p:txBody>
      </p:sp>
      <p:sp>
        <p:nvSpPr>
          <p:cNvPr id="5" name="Google Shape;117;p12">
            <a:extLst>
              <a:ext uri="{FF2B5EF4-FFF2-40B4-BE49-F238E27FC236}">
                <a16:creationId xmlns:a16="http://schemas.microsoft.com/office/drawing/2014/main" id="{4165312F-7FF7-4D0F-81A0-DA39290849A3}"/>
              </a:ext>
            </a:extLst>
          </p:cNvPr>
          <p:cNvSpPr txBox="1">
            <a:spLocks/>
          </p:cNvSpPr>
          <p:nvPr/>
        </p:nvSpPr>
        <p:spPr>
          <a:xfrm>
            <a:off x="673200" y="2710928"/>
            <a:ext cx="6185646" cy="3410174"/>
          </a:xfrm>
          <a:prstGeom prst="rect">
            <a:avLst/>
          </a:prstGeom>
          <a:noFill/>
          <a:ln>
            <a:noFill/>
          </a:ln>
        </p:spPr>
        <p:txBody>
          <a:bodyPr spcFirstLastPara="1" vert="horz" wrap="square" lIns="91425" tIns="91425" rIns="91425" bIns="91425" rtlCol="0" anchor="ctr"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a:lnSpc>
                <a:spcPct val="115000"/>
              </a:lnSpc>
              <a:spcBef>
                <a:spcPts val="1200"/>
              </a:spcBef>
              <a:buClr>
                <a:schemeClr val="dk1"/>
              </a:buClr>
              <a:buSzPts val="1100"/>
              <a:buFont typeface="Arial"/>
              <a:buNone/>
            </a:pPr>
            <a:r>
              <a:rPr lang="en-US" sz="1800" dirty="0">
                <a:latin typeface="Arial"/>
                <a:ea typeface="Arial"/>
                <a:cs typeface="Arial"/>
                <a:sym typeface="Arial"/>
              </a:rPr>
              <a:t>●</a:t>
            </a:r>
            <a:r>
              <a:rPr lang="en-US" sz="1050" dirty="0">
                <a:latin typeface="Times New Roman"/>
                <a:ea typeface="Times New Roman"/>
                <a:cs typeface="Times New Roman"/>
                <a:sym typeface="Times New Roman"/>
              </a:rPr>
              <a:t>      </a:t>
            </a:r>
            <a:r>
              <a:rPr lang="en-US" sz="1800" dirty="0">
                <a:latin typeface="Arial"/>
                <a:ea typeface="Arial"/>
                <a:cs typeface="Arial"/>
                <a:sym typeface="Arial"/>
              </a:rPr>
              <a:t>Depression can be prevented by making sustainable yet small lifestyle changes such as regularly exercising, limiting social media exposure, having a healthy diet and building strong relationships (Liu </a:t>
            </a:r>
            <a:r>
              <a:rPr lang="en-US" sz="1800" i="1" dirty="0">
                <a:latin typeface="Arial"/>
                <a:ea typeface="Arial"/>
                <a:cs typeface="Arial"/>
                <a:sym typeface="Arial"/>
              </a:rPr>
              <a:t>et al.</a:t>
            </a:r>
            <a:r>
              <a:rPr lang="en-US" sz="1800" dirty="0">
                <a:latin typeface="Arial"/>
                <a:ea typeface="Arial"/>
                <a:cs typeface="Arial"/>
                <a:sym typeface="Arial"/>
              </a:rPr>
              <a:t>, 2022).</a:t>
            </a:r>
          </a:p>
          <a:p>
            <a:pPr marL="457200">
              <a:lnSpc>
                <a:spcPct val="115000"/>
              </a:lnSpc>
              <a:spcBef>
                <a:spcPts val="1200"/>
              </a:spcBef>
              <a:buClr>
                <a:schemeClr val="dk1"/>
              </a:buClr>
              <a:buSzPts val="1100"/>
              <a:buFont typeface="Arial"/>
              <a:buNone/>
            </a:pPr>
            <a:r>
              <a:rPr lang="en-US" sz="1800" dirty="0">
                <a:latin typeface="Arial"/>
                <a:ea typeface="Arial"/>
                <a:cs typeface="Arial"/>
                <a:sym typeface="Arial"/>
              </a:rPr>
              <a:t>●</a:t>
            </a:r>
            <a:r>
              <a:rPr lang="en-US" sz="1050" dirty="0">
                <a:latin typeface="Times New Roman"/>
                <a:ea typeface="Times New Roman"/>
                <a:cs typeface="Times New Roman"/>
                <a:sym typeface="Times New Roman"/>
              </a:rPr>
              <a:t>      </a:t>
            </a:r>
            <a:r>
              <a:rPr lang="en-US" sz="1800" dirty="0">
                <a:latin typeface="Arial"/>
                <a:ea typeface="Arial"/>
                <a:cs typeface="Arial"/>
                <a:sym typeface="Arial"/>
              </a:rPr>
              <a:t>Exercises may include joining a yoga studio or a sports team which encourages the patient to be a part of a community.</a:t>
            </a:r>
          </a:p>
          <a:p>
            <a:pPr marL="457200" indent="-330200">
              <a:lnSpc>
                <a:spcPct val="100000"/>
              </a:lnSpc>
              <a:spcBef>
                <a:spcPts val="1200"/>
              </a:spcBef>
              <a:buSzPts val="1600"/>
              <a:buFont typeface="Arial" panose="020B0604020202020204" pitchFamily="34" charset="0"/>
              <a:buNone/>
            </a:pPr>
            <a:endParaRPr lang="en-US" dirty="0"/>
          </a:p>
        </p:txBody>
      </p:sp>
      <p:pic>
        <p:nvPicPr>
          <p:cNvPr id="6" name="Google Shape;118;p12">
            <a:extLst>
              <a:ext uri="{FF2B5EF4-FFF2-40B4-BE49-F238E27FC236}">
                <a16:creationId xmlns:a16="http://schemas.microsoft.com/office/drawing/2014/main" id="{8AB933D1-E69F-4C6F-A61F-4B9D9482BF84}"/>
              </a:ext>
            </a:extLst>
          </p:cNvPr>
          <p:cNvPicPr preferRelativeResize="0"/>
          <p:nvPr/>
        </p:nvPicPr>
        <p:blipFill rotWithShape="1">
          <a:blip r:embed="rId3" cstate="print">
            <a:alphaModFix/>
          </a:blip>
          <a:srcRect/>
          <a:stretch/>
        </p:blipFill>
        <p:spPr>
          <a:xfrm>
            <a:off x="7207624" y="2904565"/>
            <a:ext cx="4311176" cy="2743200"/>
          </a:xfrm>
          <a:prstGeom prst="rect">
            <a:avLst/>
          </a:prstGeom>
          <a:noFill/>
          <a:ln>
            <a:noFill/>
          </a:ln>
        </p:spPr>
      </p:pic>
    </p:spTree>
    <p:extLst>
      <p:ext uri="{BB962C8B-B14F-4D97-AF65-F5344CB8AC3E}">
        <p14:creationId xmlns:p14="http://schemas.microsoft.com/office/powerpoint/2010/main" val="19228313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23;p11">
            <a:extLst>
              <a:ext uri="{FF2B5EF4-FFF2-40B4-BE49-F238E27FC236}">
                <a16:creationId xmlns:a16="http://schemas.microsoft.com/office/drawing/2014/main" id="{675D0419-C230-43F6-8627-988139093359}"/>
              </a:ext>
            </a:extLst>
          </p:cNvPr>
          <p:cNvSpPr txBox="1">
            <a:spLocks noGrp="1"/>
          </p:cNvSpPr>
          <p:nvPr>
            <p:ph type="title"/>
          </p:nvPr>
        </p:nvSpPr>
        <p:spPr>
          <a:xfrm>
            <a:off x="3251511" y="351926"/>
            <a:ext cx="5314500" cy="15882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3600"/>
              <a:buNone/>
            </a:pPr>
            <a:r>
              <a:rPr lang="en-GB" sz="3500" b="1" u="sng" dirty="0">
                <a:latin typeface="Arial"/>
                <a:ea typeface="Arial"/>
                <a:cs typeface="Arial"/>
                <a:sym typeface="Arial"/>
              </a:rPr>
              <a:t>Prevention of the condition (contd.) </a:t>
            </a:r>
            <a:endParaRPr sz="7100" b="1" u="sng" dirty="0"/>
          </a:p>
        </p:txBody>
      </p:sp>
      <p:pic>
        <p:nvPicPr>
          <p:cNvPr id="5" name="Google Shape;125;p11">
            <a:extLst>
              <a:ext uri="{FF2B5EF4-FFF2-40B4-BE49-F238E27FC236}">
                <a16:creationId xmlns:a16="http://schemas.microsoft.com/office/drawing/2014/main" id="{9839A8DB-F1D1-40E5-A2A8-5F60C82CA64A}"/>
              </a:ext>
            </a:extLst>
          </p:cNvPr>
          <p:cNvPicPr preferRelativeResize="0"/>
          <p:nvPr/>
        </p:nvPicPr>
        <p:blipFill rotWithShape="1">
          <a:blip r:embed="rId3" cstate="print">
            <a:alphaModFix/>
          </a:blip>
          <a:srcRect/>
          <a:stretch/>
        </p:blipFill>
        <p:spPr>
          <a:xfrm>
            <a:off x="999408" y="2634898"/>
            <a:ext cx="5218511" cy="3324838"/>
          </a:xfrm>
          <a:prstGeom prst="rect">
            <a:avLst/>
          </a:prstGeom>
          <a:noFill/>
          <a:ln>
            <a:noFill/>
          </a:ln>
        </p:spPr>
      </p:pic>
      <p:sp>
        <p:nvSpPr>
          <p:cNvPr id="6" name="Google Shape;124;p11">
            <a:extLst>
              <a:ext uri="{FF2B5EF4-FFF2-40B4-BE49-F238E27FC236}">
                <a16:creationId xmlns:a16="http://schemas.microsoft.com/office/drawing/2014/main" id="{068C1711-C2F8-4A58-97F5-F2C814F38775}"/>
              </a:ext>
            </a:extLst>
          </p:cNvPr>
          <p:cNvSpPr txBox="1">
            <a:spLocks/>
          </p:cNvSpPr>
          <p:nvPr/>
        </p:nvSpPr>
        <p:spPr>
          <a:xfrm>
            <a:off x="6096000" y="3429000"/>
            <a:ext cx="5662108" cy="2274900"/>
          </a:xfrm>
          <a:prstGeom prst="rect">
            <a:avLst/>
          </a:prstGeom>
          <a:noFill/>
          <a:ln>
            <a:noFill/>
          </a:ln>
        </p:spPr>
        <p:txBody>
          <a:bodyPr spcFirstLastPara="1" vert="horz" wrap="square" lIns="91425" tIns="91425" rIns="91425" bIns="91425" rtlCol="0" anchor="ctr"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a:lnSpc>
                <a:spcPct val="115000"/>
              </a:lnSpc>
              <a:spcBef>
                <a:spcPts val="1200"/>
              </a:spcBef>
              <a:buClr>
                <a:schemeClr val="dk1"/>
              </a:buClr>
              <a:buSzPts val="1100"/>
              <a:buFont typeface="Arial"/>
              <a:buNone/>
            </a:pPr>
            <a:r>
              <a:rPr lang="en-US" sz="1600" dirty="0">
                <a:latin typeface="Arial"/>
                <a:ea typeface="Arial"/>
                <a:cs typeface="Arial"/>
                <a:sym typeface="Arial"/>
              </a:rPr>
              <a:t>●</a:t>
            </a:r>
            <a:r>
              <a:rPr lang="en-US" sz="1000" dirty="0">
                <a:latin typeface="Times New Roman"/>
                <a:ea typeface="Times New Roman"/>
                <a:cs typeface="Times New Roman"/>
                <a:sym typeface="Times New Roman"/>
              </a:rPr>
              <a:t>      </a:t>
            </a:r>
            <a:r>
              <a:rPr lang="en-US" sz="2400" dirty="0">
                <a:latin typeface="Arial"/>
                <a:ea typeface="Arial"/>
                <a:cs typeface="Arial"/>
                <a:sym typeface="Arial"/>
              </a:rPr>
              <a:t>As already stated, social media should be used with caution and with a purpose so that scrolling endlessly and needlessly is prevented.</a:t>
            </a:r>
          </a:p>
          <a:p>
            <a:pPr marL="457200">
              <a:lnSpc>
                <a:spcPct val="115000"/>
              </a:lnSpc>
              <a:spcBef>
                <a:spcPts val="1200"/>
              </a:spcBef>
              <a:buClr>
                <a:schemeClr val="dk1"/>
              </a:buClr>
              <a:buSzPts val="1100"/>
              <a:buFont typeface="Arial"/>
              <a:buNone/>
            </a:pPr>
            <a:r>
              <a:rPr lang="en-US" sz="2400" dirty="0">
                <a:latin typeface="Arial"/>
                <a:ea typeface="Arial"/>
                <a:cs typeface="Arial"/>
                <a:sym typeface="Arial"/>
              </a:rPr>
              <a:t>●</a:t>
            </a:r>
            <a:r>
              <a:rPr lang="en-US" sz="1200" dirty="0">
                <a:latin typeface="Times New Roman"/>
                <a:ea typeface="Times New Roman"/>
                <a:cs typeface="Times New Roman"/>
                <a:sym typeface="Times New Roman"/>
              </a:rPr>
              <a:t>      </a:t>
            </a:r>
            <a:r>
              <a:rPr lang="en-US" sz="2400" dirty="0">
                <a:latin typeface="Arial"/>
                <a:ea typeface="Arial"/>
                <a:cs typeface="Arial"/>
                <a:sym typeface="Arial"/>
              </a:rPr>
              <a:t>It is important that one connects with their friends and families regularly by attending social events (Blumenthal and Rozanski, 2023).</a:t>
            </a:r>
          </a:p>
          <a:p>
            <a:pPr marL="457200" indent="-330200">
              <a:lnSpc>
                <a:spcPct val="100000"/>
              </a:lnSpc>
              <a:spcBef>
                <a:spcPts val="1200"/>
              </a:spcBef>
              <a:buSzPts val="1600"/>
              <a:buFont typeface="Arial" panose="020B0604020202020204" pitchFamily="34" charset="0"/>
              <a:buNone/>
            </a:pPr>
            <a:endParaRPr lang="en-US" sz="4000" dirty="0"/>
          </a:p>
        </p:txBody>
      </p:sp>
    </p:spTree>
    <p:extLst>
      <p:ext uri="{BB962C8B-B14F-4D97-AF65-F5344CB8AC3E}">
        <p14:creationId xmlns:p14="http://schemas.microsoft.com/office/powerpoint/2010/main" val="41560146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30;p13">
            <a:extLst>
              <a:ext uri="{FF2B5EF4-FFF2-40B4-BE49-F238E27FC236}">
                <a16:creationId xmlns:a16="http://schemas.microsoft.com/office/drawing/2014/main" id="{19045429-BFA9-4487-9F5E-7B460762AD01}"/>
              </a:ext>
            </a:extLst>
          </p:cNvPr>
          <p:cNvSpPr txBox="1">
            <a:spLocks noGrp="1"/>
          </p:cNvSpPr>
          <p:nvPr>
            <p:ph type="title"/>
          </p:nvPr>
        </p:nvSpPr>
        <p:spPr>
          <a:xfrm>
            <a:off x="3144473" y="678331"/>
            <a:ext cx="5314500" cy="15882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3600"/>
              <a:buNone/>
            </a:pPr>
            <a:r>
              <a:rPr lang="en-GB" sz="3900" b="1" u="sng" dirty="0">
                <a:latin typeface="Arial"/>
                <a:ea typeface="Arial"/>
                <a:cs typeface="Arial"/>
                <a:sym typeface="Arial"/>
              </a:rPr>
              <a:t>Skills required to provide co-productive care </a:t>
            </a:r>
            <a:endParaRPr sz="3900" b="1" u="sng" dirty="0">
              <a:latin typeface="Arial"/>
              <a:ea typeface="Arial"/>
              <a:cs typeface="Arial"/>
              <a:sym typeface="Arial"/>
            </a:endParaRPr>
          </a:p>
        </p:txBody>
      </p:sp>
      <p:sp>
        <p:nvSpPr>
          <p:cNvPr id="5" name="Google Shape;131;p13">
            <a:extLst>
              <a:ext uri="{FF2B5EF4-FFF2-40B4-BE49-F238E27FC236}">
                <a16:creationId xmlns:a16="http://schemas.microsoft.com/office/drawing/2014/main" id="{130C9651-8EC0-48F3-935E-B42230BD7005}"/>
              </a:ext>
            </a:extLst>
          </p:cNvPr>
          <p:cNvSpPr txBox="1">
            <a:spLocks/>
          </p:cNvSpPr>
          <p:nvPr/>
        </p:nvSpPr>
        <p:spPr>
          <a:xfrm>
            <a:off x="5619965" y="2477510"/>
            <a:ext cx="5874058" cy="3702159"/>
          </a:xfrm>
          <a:prstGeom prst="rect">
            <a:avLst/>
          </a:prstGeom>
          <a:noFill/>
          <a:ln>
            <a:noFill/>
          </a:ln>
        </p:spPr>
        <p:txBody>
          <a:bodyPr spcFirstLastPara="1" vert="horz" wrap="square" lIns="91425" tIns="91425" rIns="91425" bIns="91425" rtlCol="0" anchor="ctr"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a:lnSpc>
                <a:spcPct val="115000"/>
              </a:lnSpc>
              <a:spcBef>
                <a:spcPts val="1200"/>
              </a:spcBef>
              <a:buClr>
                <a:schemeClr val="dk1"/>
              </a:buClr>
              <a:buSzPts val="1100"/>
              <a:buFont typeface="Arial"/>
              <a:buNone/>
            </a:pPr>
            <a:r>
              <a:rPr lang="en-US" sz="2000" dirty="0">
                <a:latin typeface="Arial"/>
                <a:ea typeface="Arial"/>
                <a:cs typeface="Arial"/>
                <a:sym typeface="Arial"/>
              </a:rPr>
              <a:t>●</a:t>
            </a:r>
            <a:r>
              <a:rPr lang="en-US" sz="1100" dirty="0">
                <a:latin typeface="Times New Roman"/>
                <a:ea typeface="Times New Roman"/>
                <a:cs typeface="Times New Roman"/>
                <a:sym typeface="Times New Roman"/>
              </a:rPr>
              <a:t>      </a:t>
            </a:r>
            <a:r>
              <a:rPr lang="en-GB" sz="2000" noProof="0" dirty="0">
                <a:latin typeface="Arial"/>
                <a:ea typeface="Arial"/>
                <a:cs typeface="Arial"/>
                <a:sym typeface="Arial"/>
              </a:rPr>
              <a:t>Co-productive care can be provided for depression by acquiring strong communication skills and values such as empathy (</a:t>
            </a:r>
            <a:r>
              <a:rPr lang="en-GB" sz="2000" noProof="0" dirty="0" err="1">
                <a:latin typeface="Arial"/>
                <a:ea typeface="Arial"/>
                <a:cs typeface="Arial"/>
                <a:sym typeface="Arial"/>
              </a:rPr>
              <a:t>Klatter</a:t>
            </a:r>
            <a:r>
              <a:rPr lang="en-GB" sz="2000" noProof="0" dirty="0">
                <a:latin typeface="Arial"/>
                <a:ea typeface="Arial"/>
                <a:cs typeface="Arial"/>
                <a:sym typeface="Arial"/>
              </a:rPr>
              <a:t>, van </a:t>
            </a:r>
            <a:r>
              <a:rPr lang="en-GB" sz="2000" noProof="0" dirty="0" err="1">
                <a:latin typeface="Arial"/>
                <a:ea typeface="Arial"/>
                <a:cs typeface="Arial"/>
                <a:sym typeface="Arial"/>
              </a:rPr>
              <a:t>Ravesteyn</a:t>
            </a:r>
            <a:r>
              <a:rPr lang="en-GB" sz="2000" noProof="0" dirty="0">
                <a:latin typeface="Arial"/>
                <a:ea typeface="Arial"/>
                <a:cs typeface="Arial"/>
                <a:sym typeface="Arial"/>
              </a:rPr>
              <a:t> and Stekelenburg, 2022).</a:t>
            </a:r>
          </a:p>
          <a:p>
            <a:pPr marL="457200">
              <a:lnSpc>
                <a:spcPct val="115000"/>
              </a:lnSpc>
              <a:spcBef>
                <a:spcPts val="1200"/>
              </a:spcBef>
              <a:buClr>
                <a:schemeClr val="dk1"/>
              </a:buClr>
              <a:buSzPts val="1100"/>
              <a:buFont typeface="Arial"/>
              <a:buNone/>
            </a:pPr>
            <a:r>
              <a:rPr lang="en-GB" sz="2000" noProof="0" dirty="0">
                <a:latin typeface="Arial"/>
                <a:ea typeface="Arial"/>
                <a:cs typeface="Arial"/>
                <a:sym typeface="Arial"/>
              </a:rPr>
              <a:t>●</a:t>
            </a:r>
            <a:r>
              <a:rPr lang="en-GB" sz="1100" noProof="0" dirty="0">
                <a:latin typeface="Times New Roman"/>
                <a:ea typeface="Times New Roman"/>
                <a:cs typeface="Times New Roman"/>
                <a:sym typeface="Times New Roman"/>
              </a:rPr>
              <a:t>      </a:t>
            </a:r>
            <a:r>
              <a:rPr lang="en-GB" sz="2000" noProof="0" dirty="0">
                <a:latin typeface="Arial"/>
                <a:ea typeface="Arial"/>
                <a:cs typeface="Arial"/>
                <a:sym typeface="Arial"/>
              </a:rPr>
              <a:t>Certain behaviours that are required for providing co-productive care are the ability to collaborate between patients, healthcare professionals and caregivers.</a:t>
            </a:r>
          </a:p>
        </p:txBody>
      </p:sp>
      <p:pic>
        <p:nvPicPr>
          <p:cNvPr id="1026" name="Picture 2" descr="Professional Practise In Health And Social Care - Catalog Library">
            <a:extLst>
              <a:ext uri="{FF2B5EF4-FFF2-40B4-BE49-F238E27FC236}">
                <a16:creationId xmlns:a16="http://schemas.microsoft.com/office/drawing/2014/main" id="{90F0C16B-C10F-46B2-9854-A6CAE70ED2E1}"/>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50715" y="3114750"/>
            <a:ext cx="4387516" cy="28342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54210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37;p14">
            <a:extLst>
              <a:ext uri="{FF2B5EF4-FFF2-40B4-BE49-F238E27FC236}">
                <a16:creationId xmlns:a16="http://schemas.microsoft.com/office/drawing/2014/main" id="{0758D42D-97A5-4FD5-A834-0F7184D20CD9}"/>
              </a:ext>
            </a:extLst>
          </p:cNvPr>
          <p:cNvSpPr txBox="1">
            <a:spLocks noGrp="1"/>
          </p:cNvSpPr>
          <p:nvPr>
            <p:ph type="title"/>
          </p:nvPr>
        </p:nvSpPr>
        <p:spPr>
          <a:xfrm>
            <a:off x="3539155" y="349693"/>
            <a:ext cx="5314500" cy="15882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3600"/>
              <a:buNone/>
            </a:pPr>
            <a:r>
              <a:rPr lang="en-GB" sz="3900" b="1" u="sng" dirty="0">
                <a:latin typeface="Arial"/>
                <a:ea typeface="Arial"/>
                <a:cs typeface="Arial"/>
                <a:sym typeface="Arial"/>
              </a:rPr>
              <a:t>Policy Initiatives </a:t>
            </a:r>
            <a:endParaRPr sz="3900" b="1" u="sng" dirty="0">
              <a:latin typeface="Arial"/>
              <a:ea typeface="Arial"/>
              <a:cs typeface="Arial"/>
              <a:sym typeface="Arial"/>
            </a:endParaRPr>
          </a:p>
        </p:txBody>
      </p:sp>
      <p:sp>
        <p:nvSpPr>
          <p:cNvPr id="5" name="Google Shape;138;p14">
            <a:extLst>
              <a:ext uri="{FF2B5EF4-FFF2-40B4-BE49-F238E27FC236}">
                <a16:creationId xmlns:a16="http://schemas.microsoft.com/office/drawing/2014/main" id="{F7997CD7-3F95-475B-B925-B93ABE375ED0}"/>
              </a:ext>
            </a:extLst>
          </p:cNvPr>
          <p:cNvSpPr txBox="1">
            <a:spLocks/>
          </p:cNvSpPr>
          <p:nvPr/>
        </p:nvSpPr>
        <p:spPr>
          <a:xfrm>
            <a:off x="659675" y="1937893"/>
            <a:ext cx="5214000" cy="4183207"/>
          </a:xfrm>
          <a:prstGeom prst="rect">
            <a:avLst/>
          </a:prstGeom>
          <a:noFill/>
          <a:ln>
            <a:noFill/>
          </a:ln>
        </p:spPr>
        <p:txBody>
          <a:bodyPr spcFirstLastPara="1" vert="horz" wrap="square" lIns="91425" tIns="91425" rIns="91425" bIns="91425" rtlCol="0" anchor="ctr"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a:lnSpc>
                <a:spcPct val="115000"/>
              </a:lnSpc>
              <a:spcBef>
                <a:spcPts val="1200"/>
              </a:spcBef>
              <a:buClr>
                <a:schemeClr val="dk1"/>
              </a:buClr>
              <a:buSzPts val="1100"/>
              <a:buFont typeface="Arial"/>
              <a:buNone/>
            </a:pPr>
            <a:r>
              <a:rPr lang="en-US" sz="1600" dirty="0">
                <a:latin typeface="Arial"/>
                <a:ea typeface="Arial"/>
                <a:cs typeface="Arial"/>
                <a:sym typeface="Arial"/>
              </a:rPr>
              <a:t>●</a:t>
            </a:r>
            <a:r>
              <a:rPr lang="en-US" sz="1000" dirty="0">
                <a:latin typeface="Times New Roman"/>
                <a:ea typeface="Times New Roman"/>
                <a:cs typeface="Times New Roman"/>
                <a:sym typeface="Times New Roman"/>
              </a:rPr>
              <a:t>      </a:t>
            </a:r>
            <a:r>
              <a:rPr lang="en-US" sz="1600" dirty="0">
                <a:latin typeface="Arial"/>
                <a:ea typeface="Arial"/>
                <a:cs typeface="Arial"/>
                <a:sym typeface="Arial"/>
              </a:rPr>
              <a:t>As stated earlier the NHS Long Term Plan (2019), included plans to expand perinatal mental health support and round the clock crisis support along with talking therapies which could benefit the patients of depression (Geary, McKee and Petty-</a:t>
            </a:r>
            <a:r>
              <a:rPr lang="en-US" sz="1600" dirty="0" err="1">
                <a:latin typeface="Arial"/>
                <a:ea typeface="Arial"/>
                <a:cs typeface="Arial"/>
                <a:sym typeface="Arial"/>
              </a:rPr>
              <a:t>Saphon</a:t>
            </a:r>
            <a:r>
              <a:rPr lang="en-US" sz="1600" dirty="0">
                <a:latin typeface="Arial"/>
                <a:ea typeface="Arial"/>
                <a:cs typeface="Arial"/>
                <a:sym typeface="Arial"/>
              </a:rPr>
              <a:t>, 2024).</a:t>
            </a:r>
          </a:p>
          <a:p>
            <a:pPr marL="457200">
              <a:lnSpc>
                <a:spcPct val="115000"/>
              </a:lnSpc>
              <a:spcBef>
                <a:spcPts val="1200"/>
              </a:spcBef>
              <a:buClr>
                <a:schemeClr val="dk1"/>
              </a:buClr>
              <a:buSzPts val="1100"/>
              <a:buFont typeface="Arial"/>
              <a:buNone/>
            </a:pPr>
            <a:r>
              <a:rPr lang="en-US" sz="1600" dirty="0">
                <a:latin typeface="Arial"/>
                <a:ea typeface="Arial"/>
                <a:cs typeface="Arial"/>
                <a:sym typeface="Arial"/>
              </a:rPr>
              <a:t>●</a:t>
            </a:r>
            <a:r>
              <a:rPr lang="en-US" sz="1000" dirty="0">
                <a:latin typeface="Times New Roman"/>
                <a:ea typeface="Times New Roman"/>
                <a:cs typeface="Times New Roman"/>
                <a:sym typeface="Times New Roman"/>
              </a:rPr>
              <a:t>      </a:t>
            </a:r>
            <a:r>
              <a:rPr lang="en-US" sz="1600" dirty="0">
                <a:latin typeface="Arial"/>
                <a:ea typeface="Arial"/>
                <a:cs typeface="Arial"/>
                <a:sym typeface="Arial"/>
              </a:rPr>
              <a:t>Since suicide is a concern related to depression it has been understood that the Government has published a Suicide prevention strategy for England: 2023 to 2028 which involves providing support for patients who have self-harmed (Department of Health and Social Care, 2023).</a:t>
            </a:r>
          </a:p>
          <a:p>
            <a:pPr marL="457200" indent="-330200">
              <a:lnSpc>
                <a:spcPct val="100000"/>
              </a:lnSpc>
              <a:spcBef>
                <a:spcPts val="1200"/>
              </a:spcBef>
              <a:buSzPts val="1600"/>
              <a:buFont typeface="Arial" panose="020B0604020202020204" pitchFamily="34" charset="0"/>
              <a:buNone/>
            </a:pPr>
            <a:endParaRPr lang="en-US" dirty="0"/>
          </a:p>
        </p:txBody>
      </p:sp>
      <p:pic>
        <p:nvPicPr>
          <p:cNvPr id="6" name="Google Shape;139;p14">
            <a:extLst>
              <a:ext uri="{FF2B5EF4-FFF2-40B4-BE49-F238E27FC236}">
                <a16:creationId xmlns:a16="http://schemas.microsoft.com/office/drawing/2014/main" id="{7CE8059F-2F25-460B-A884-6AC33A0A48B4}"/>
              </a:ext>
            </a:extLst>
          </p:cNvPr>
          <p:cNvPicPr preferRelativeResize="0"/>
          <p:nvPr/>
        </p:nvPicPr>
        <p:blipFill rotWithShape="1">
          <a:blip r:embed="rId3" cstate="print">
            <a:alphaModFix/>
          </a:blip>
          <a:srcRect/>
          <a:stretch/>
        </p:blipFill>
        <p:spPr>
          <a:xfrm>
            <a:off x="6196406" y="2065467"/>
            <a:ext cx="5214000" cy="3528509"/>
          </a:xfrm>
          <a:prstGeom prst="rect">
            <a:avLst/>
          </a:prstGeom>
          <a:noFill/>
          <a:ln>
            <a:noFill/>
          </a:ln>
        </p:spPr>
      </p:pic>
    </p:spTree>
    <p:extLst>
      <p:ext uri="{BB962C8B-B14F-4D97-AF65-F5344CB8AC3E}">
        <p14:creationId xmlns:p14="http://schemas.microsoft.com/office/powerpoint/2010/main" val="42291883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9C2C1-582B-4855-A96F-08EB2F5266CB}"/>
              </a:ext>
            </a:extLst>
          </p:cNvPr>
          <p:cNvSpPr>
            <a:spLocks noGrp="1"/>
          </p:cNvSpPr>
          <p:nvPr>
            <p:ph type="title"/>
          </p:nvPr>
        </p:nvSpPr>
        <p:spPr/>
        <p:txBody>
          <a:bodyPr>
            <a:normAutofit fontScale="90000"/>
          </a:bodyPr>
          <a:lstStyle/>
          <a:p>
            <a:pPr algn="ctr"/>
            <a:r>
              <a:rPr lang="en-GB" sz="4400" b="1" u="sng" dirty="0">
                <a:latin typeface="Arial"/>
                <a:ea typeface="Arial"/>
                <a:cs typeface="Arial"/>
                <a:sym typeface="Arial"/>
              </a:rPr>
              <a:t>Recommendations as per the comprehensive model of personalised care</a:t>
            </a:r>
            <a:endParaRPr lang="en-GB" dirty="0"/>
          </a:p>
        </p:txBody>
      </p:sp>
      <p:sp>
        <p:nvSpPr>
          <p:cNvPr id="3" name="Content Placeholder 2">
            <a:extLst>
              <a:ext uri="{FF2B5EF4-FFF2-40B4-BE49-F238E27FC236}">
                <a16:creationId xmlns:a16="http://schemas.microsoft.com/office/drawing/2014/main" id="{D9A3A089-FF56-4A09-A8D0-F19B13EA4B4C}"/>
              </a:ext>
            </a:extLst>
          </p:cNvPr>
          <p:cNvSpPr>
            <a:spLocks noGrp="1"/>
          </p:cNvSpPr>
          <p:nvPr>
            <p:ph idx="1"/>
          </p:nvPr>
        </p:nvSpPr>
        <p:spPr>
          <a:xfrm>
            <a:off x="6199991" y="2141537"/>
            <a:ext cx="5153809" cy="4351338"/>
          </a:xfrm>
        </p:spPr>
        <p:txBody>
          <a:bodyPr>
            <a:normAutofit fontScale="85000" lnSpcReduction="20000"/>
          </a:bodyPr>
          <a:lstStyle/>
          <a:p>
            <a:pPr marL="304793" indent="0" algn="just">
              <a:lnSpc>
                <a:spcPct val="115000"/>
              </a:lnSpc>
              <a:spcBef>
                <a:spcPts val="1600"/>
              </a:spcBef>
              <a:buClr>
                <a:schemeClr val="dk1"/>
              </a:buClr>
              <a:buSzPts val="1100"/>
              <a:buNone/>
            </a:pPr>
            <a:r>
              <a:rPr lang="en-GB" sz="2300" noProof="0" dirty="0">
                <a:latin typeface="Arial"/>
                <a:ea typeface="Arial"/>
                <a:cs typeface="Arial"/>
                <a:sym typeface="Arial"/>
              </a:rPr>
              <a:t>●The caregivers must follow </a:t>
            </a:r>
            <a:r>
              <a:rPr lang="en-GB" sz="2300" b="1" i="1" noProof="0" dirty="0">
                <a:latin typeface="Arial"/>
                <a:ea typeface="Arial"/>
                <a:cs typeface="Arial"/>
                <a:sym typeface="Arial"/>
              </a:rPr>
              <a:t>shared decision-making</a:t>
            </a:r>
            <a:r>
              <a:rPr lang="en-GB" sz="2300" noProof="0" dirty="0">
                <a:latin typeface="Arial"/>
                <a:ea typeface="Arial"/>
                <a:cs typeface="Arial"/>
                <a:sym typeface="Arial"/>
              </a:rPr>
              <a:t> by speaking to the patient about treatment options, risks, etc.</a:t>
            </a:r>
          </a:p>
          <a:p>
            <a:pPr marL="304793" indent="0" algn="just">
              <a:lnSpc>
                <a:spcPct val="115000"/>
              </a:lnSpc>
              <a:spcBef>
                <a:spcPts val="1600"/>
              </a:spcBef>
              <a:buClr>
                <a:schemeClr val="dk1"/>
              </a:buClr>
              <a:buSzPts val="1100"/>
              <a:buNone/>
            </a:pPr>
            <a:r>
              <a:rPr lang="en-GB" sz="2300" noProof="0" dirty="0">
                <a:latin typeface="Arial"/>
                <a:ea typeface="Arial"/>
                <a:cs typeface="Arial"/>
                <a:sym typeface="Arial"/>
              </a:rPr>
              <a:t>●</a:t>
            </a:r>
            <a:r>
              <a:rPr lang="en-GB" sz="1200" noProof="0" dirty="0">
                <a:latin typeface="Times New Roman"/>
                <a:ea typeface="Times New Roman"/>
                <a:cs typeface="Times New Roman"/>
                <a:sym typeface="Times New Roman"/>
              </a:rPr>
              <a:t> </a:t>
            </a:r>
            <a:r>
              <a:rPr lang="en-GB" sz="2300" b="1" i="1" noProof="0" dirty="0">
                <a:latin typeface="Arial"/>
                <a:ea typeface="Arial"/>
                <a:cs typeface="Arial"/>
                <a:sym typeface="Arial"/>
              </a:rPr>
              <a:t>Personalised care and support planning </a:t>
            </a:r>
            <a:r>
              <a:rPr lang="en-GB" sz="2300" noProof="0" dirty="0">
                <a:latin typeface="Arial"/>
                <a:ea typeface="Arial"/>
                <a:cs typeface="Arial"/>
                <a:sym typeface="Arial"/>
              </a:rPr>
              <a:t>must be provided by having conversations with the patient regarding the management of their health and wellness (NHS England, 2026a).</a:t>
            </a:r>
          </a:p>
          <a:p>
            <a:pPr marL="304793" indent="0" algn="just">
              <a:lnSpc>
                <a:spcPct val="115000"/>
              </a:lnSpc>
              <a:spcBef>
                <a:spcPts val="1600"/>
              </a:spcBef>
              <a:buClr>
                <a:schemeClr val="dk1"/>
              </a:buClr>
              <a:buSzPts val="1100"/>
              <a:buNone/>
            </a:pPr>
            <a:r>
              <a:rPr lang="en-GB" sz="2300" noProof="0" dirty="0">
                <a:latin typeface="Arial"/>
                <a:ea typeface="Arial"/>
                <a:cs typeface="Arial"/>
                <a:sym typeface="Arial"/>
              </a:rPr>
              <a:t>●</a:t>
            </a:r>
            <a:r>
              <a:rPr lang="en-GB" sz="1200" noProof="0" dirty="0">
                <a:latin typeface="Times New Roman"/>
                <a:ea typeface="Times New Roman"/>
                <a:cs typeface="Times New Roman"/>
                <a:sym typeface="Times New Roman"/>
              </a:rPr>
              <a:t> </a:t>
            </a:r>
            <a:r>
              <a:rPr lang="en-GB" sz="2300" b="1" i="1" noProof="0" dirty="0">
                <a:latin typeface="Arial"/>
                <a:ea typeface="Arial"/>
                <a:cs typeface="Arial"/>
                <a:sym typeface="Arial"/>
              </a:rPr>
              <a:t>Choices should be enabled </a:t>
            </a:r>
            <a:r>
              <a:rPr lang="en-GB" sz="2300" noProof="0" dirty="0">
                <a:latin typeface="Arial"/>
                <a:ea typeface="Arial"/>
                <a:cs typeface="Arial"/>
                <a:sym typeface="Arial"/>
              </a:rPr>
              <a:t>by providing the patients the kind of choices available under NHS underpinning their rights.</a:t>
            </a:r>
          </a:p>
          <a:p>
            <a:endParaRPr lang="en-GB" dirty="0"/>
          </a:p>
        </p:txBody>
      </p:sp>
      <p:pic>
        <p:nvPicPr>
          <p:cNvPr id="4" name="Google Shape;146;p15">
            <a:extLst>
              <a:ext uri="{FF2B5EF4-FFF2-40B4-BE49-F238E27FC236}">
                <a16:creationId xmlns:a16="http://schemas.microsoft.com/office/drawing/2014/main" id="{630B69BF-B82F-4BFC-8B5C-56EF084E9B30}"/>
              </a:ext>
            </a:extLst>
          </p:cNvPr>
          <p:cNvPicPr preferRelativeResize="0"/>
          <p:nvPr/>
        </p:nvPicPr>
        <p:blipFill>
          <a:blip r:embed="rId3" cstate="print">
            <a:alphaModFix/>
          </a:blip>
          <a:stretch>
            <a:fillRect/>
          </a:stretch>
        </p:blipFill>
        <p:spPr>
          <a:xfrm>
            <a:off x="714290" y="2211672"/>
            <a:ext cx="5381710" cy="4124582"/>
          </a:xfrm>
          <a:prstGeom prst="rect">
            <a:avLst/>
          </a:prstGeom>
          <a:noFill/>
          <a:ln>
            <a:noFill/>
          </a:ln>
        </p:spPr>
      </p:pic>
    </p:spTree>
    <p:extLst>
      <p:ext uri="{BB962C8B-B14F-4D97-AF65-F5344CB8AC3E}">
        <p14:creationId xmlns:p14="http://schemas.microsoft.com/office/powerpoint/2010/main" val="41603598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52;p16">
            <a:extLst>
              <a:ext uri="{FF2B5EF4-FFF2-40B4-BE49-F238E27FC236}">
                <a16:creationId xmlns:a16="http://schemas.microsoft.com/office/drawing/2014/main" id="{7EAB5553-CC07-491F-98A1-DACCC0C075A7}"/>
              </a:ext>
            </a:extLst>
          </p:cNvPr>
          <p:cNvSpPr txBox="1">
            <a:spLocks noGrp="1"/>
          </p:cNvSpPr>
          <p:nvPr>
            <p:ph type="title"/>
          </p:nvPr>
        </p:nvSpPr>
        <p:spPr>
          <a:xfrm>
            <a:off x="2528032" y="529628"/>
            <a:ext cx="7348200" cy="15933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3600"/>
              <a:buNone/>
            </a:pPr>
            <a:r>
              <a:rPr lang="en-GB" sz="3900" b="1" u="sng" dirty="0">
                <a:latin typeface="Arial"/>
                <a:ea typeface="Arial"/>
                <a:cs typeface="Arial"/>
                <a:sym typeface="Arial"/>
              </a:rPr>
              <a:t>Recommendations as per the comprehensive model of personalised care (contd.)</a:t>
            </a:r>
            <a:endParaRPr sz="3900" b="1" u="sng" dirty="0">
              <a:latin typeface="Arial"/>
              <a:ea typeface="Arial"/>
              <a:cs typeface="Arial"/>
              <a:sym typeface="Arial"/>
            </a:endParaRPr>
          </a:p>
        </p:txBody>
      </p:sp>
      <p:sp>
        <p:nvSpPr>
          <p:cNvPr id="5" name="Google Shape;151;p16">
            <a:extLst>
              <a:ext uri="{FF2B5EF4-FFF2-40B4-BE49-F238E27FC236}">
                <a16:creationId xmlns:a16="http://schemas.microsoft.com/office/drawing/2014/main" id="{BCB8EB59-0BB5-420C-83AC-4151FF3B0666}"/>
              </a:ext>
            </a:extLst>
          </p:cNvPr>
          <p:cNvSpPr txBox="1">
            <a:spLocks/>
          </p:cNvSpPr>
          <p:nvPr/>
        </p:nvSpPr>
        <p:spPr>
          <a:xfrm>
            <a:off x="615574" y="2496620"/>
            <a:ext cx="5336989" cy="3986373"/>
          </a:xfrm>
          <a:prstGeom prst="rect">
            <a:avLst/>
          </a:prstGeom>
          <a:noFill/>
          <a:ln>
            <a:noFill/>
          </a:ln>
        </p:spPr>
        <p:txBody>
          <a:bodyPr spcFirstLastPara="1" vert="horz" wrap="square" lIns="91425" tIns="91425" rIns="91425" bIns="91425" rtlCol="0" anchor="ctr"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algn="just">
              <a:lnSpc>
                <a:spcPct val="115000"/>
              </a:lnSpc>
              <a:spcBef>
                <a:spcPts val="1200"/>
              </a:spcBef>
              <a:buClr>
                <a:schemeClr val="dk1"/>
              </a:buClr>
              <a:buSzPts val="1100"/>
              <a:buFont typeface="Arial"/>
              <a:buNone/>
            </a:pPr>
            <a:r>
              <a:rPr lang="en-US" sz="1600" dirty="0">
                <a:latin typeface="Arial"/>
                <a:ea typeface="Arial"/>
                <a:cs typeface="Arial"/>
                <a:sym typeface="Arial"/>
              </a:rPr>
              <a:t>●</a:t>
            </a:r>
            <a:r>
              <a:rPr lang="en-US" sz="1000" dirty="0">
                <a:latin typeface="Times New Roman"/>
                <a:ea typeface="Arial"/>
                <a:cs typeface="Times New Roman"/>
                <a:sym typeface="Times New Roman"/>
              </a:rPr>
              <a:t>	</a:t>
            </a:r>
            <a:r>
              <a:rPr lang="en-GB" sz="1600" noProof="0" dirty="0">
                <a:latin typeface="Arial"/>
                <a:ea typeface="Arial"/>
                <a:cs typeface="Arial"/>
                <a:sym typeface="Arial"/>
              </a:rPr>
              <a:t>The patients should be provided with </a:t>
            </a:r>
            <a:r>
              <a:rPr lang="en-GB" sz="1600" b="1" i="1" noProof="0" dirty="0">
                <a:latin typeface="Arial"/>
                <a:ea typeface="Arial"/>
                <a:cs typeface="Arial"/>
                <a:sym typeface="Arial"/>
              </a:rPr>
              <a:t>social prescribing and community-based support </a:t>
            </a:r>
            <a:r>
              <a:rPr lang="en-GB" sz="1600" noProof="0" dirty="0">
                <a:latin typeface="Arial"/>
                <a:ea typeface="Arial"/>
                <a:cs typeface="Arial"/>
                <a:sym typeface="Arial"/>
              </a:rPr>
              <a:t>by being referred to a social prescribing link worker who can be accessed through a PCN (Primary Care Network).</a:t>
            </a:r>
          </a:p>
          <a:p>
            <a:pPr marL="457200" algn="just">
              <a:lnSpc>
                <a:spcPct val="115000"/>
              </a:lnSpc>
              <a:spcBef>
                <a:spcPts val="1200"/>
              </a:spcBef>
              <a:buClr>
                <a:schemeClr val="dk1"/>
              </a:buClr>
              <a:buSzPts val="1100"/>
              <a:buFont typeface="Arial"/>
              <a:buNone/>
            </a:pPr>
            <a:r>
              <a:rPr lang="en-GB" sz="1600" noProof="0" dirty="0">
                <a:latin typeface="Arial"/>
                <a:ea typeface="Arial"/>
                <a:cs typeface="Arial"/>
                <a:sym typeface="Arial"/>
              </a:rPr>
              <a:t>●</a:t>
            </a:r>
            <a:r>
              <a:rPr lang="en-GB" sz="1000" noProof="0" dirty="0">
                <a:latin typeface="Times New Roman"/>
                <a:ea typeface="Times New Roman"/>
                <a:cs typeface="Times New Roman"/>
                <a:sym typeface="Times New Roman"/>
              </a:rPr>
              <a:t>    </a:t>
            </a:r>
            <a:r>
              <a:rPr lang="en-GB" sz="1600" b="1" i="1" noProof="0" dirty="0">
                <a:latin typeface="Arial"/>
                <a:ea typeface="Arial"/>
                <a:cs typeface="Arial"/>
                <a:sym typeface="Arial"/>
              </a:rPr>
              <a:t>Self-management</a:t>
            </a:r>
            <a:r>
              <a:rPr lang="en-GB" sz="1600" noProof="0" dirty="0">
                <a:latin typeface="Arial"/>
                <a:ea typeface="Arial"/>
                <a:cs typeface="Arial"/>
                <a:sym typeface="Arial"/>
              </a:rPr>
              <a:t> can be encouraged in patients by asking them to access peer support groups (NHS England, 2026b).</a:t>
            </a:r>
          </a:p>
          <a:p>
            <a:pPr marL="457200" algn="just">
              <a:lnSpc>
                <a:spcPct val="115000"/>
              </a:lnSpc>
              <a:spcBef>
                <a:spcPts val="1200"/>
              </a:spcBef>
              <a:buClr>
                <a:schemeClr val="dk1"/>
              </a:buClr>
              <a:buSzPts val="1100"/>
              <a:buFont typeface="Arial"/>
              <a:buNone/>
            </a:pPr>
            <a:r>
              <a:rPr lang="en-GB" sz="1600" noProof="0" dirty="0">
                <a:latin typeface="Arial"/>
                <a:ea typeface="Arial"/>
                <a:cs typeface="Arial"/>
                <a:sym typeface="Arial"/>
              </a:rPr>
              <a:t>●</a:t>
            </a:r>
            <a:r>
              <a:rPr lang="en-GB" sz="1000" noProof="0" dirty="0">
                <a:latin typeface="Times New Roman"/>
                <a:ea typeface="Times New Roman"/>
                <a:cs typeface="Times New Roman"/>
                <a:sym typeface="Times New Roman"/>
              </a:rPr>
              <a:t>    </a:t>
            </a:r>
            <a:r>
              <a:rPr lang="en-GB" sz="1600" b="1" i="1" noProof="0" dirty="0">
                <a:latin typeface="Arial"/>
                <a:ea typeface="Arial"/>
                <a:cs typeface="Arial"/>
                <a:sym typeface="Arial"/>
              </a:rPr>
              <a:t>Personalised funding care </a:t>
            </a:r>
            <a:r>
              <a:rPr lang="en-GB" sz="1600" noProof="0" dirty="0">
                <a:latin typeface="Arial"/>
                <a:ea typeface="Arial"/>
                <a:cs typeface="Arial"/>
                <a:sym typeface="Arial"/>
              </a:rPr>
              <a:t>is also to be provided to the patient for situations such as supporting the patient’s hospital discharge or for their mental health recovery (Johnson </a:t>
            </a:r>
            <a:r>
              <a:rPr lang="en-GB" sz="1600" i="1" noProof="0" dirty="0">
                <a:latin typeface="Arial"/>
                <a:ea typeface="Arial"/>
                <a:cs typeface="Arial"/>
                <a:sym typeface="Arial"/>
              </a:rPr>
              <a:t>et al</a:t>
            </a:r>
            <a:r>
              <a:rPr lang="en-GB" sz="1600" noProof="0" dirty="0">
                <a:latin typeface="Arial"/>
                <a:ea typeface="Arial"/>
                <a:cs typeface="Arial"/>
                <a:sym typeface="Arial"/>
              </a:rPr>
              <a:t>., 2023).</a:t>
            </a:r>
          </a:p>
        </p:txBody>
      </p:sp>
      <p:pic>
        <p:nvPicPr>
          <p:cNvPr id="6" name="Google Shape;153;p16" descr="Social prescribing | NHS Highland">
            <a:extLst>
              <a:ext uri="{FF2B5EF4-FFF2-40B4-BE49-F238E27FC236}">
                <a16:creationId xmlns:a16="http://schemas.microsoft.com/office/drawing/2014/main" id="{3DB4513A-E017-427A-9A33-EA12317FC35A}"/>
              </a:ext>
            </a:extLst>
          </p:cNvPr>
          <p:cNvPicPr preferRelativeResize="0"/>
          <p:nvPr/>
        </p:nvPicPr>
        <p:blipFill rotWithShape="1">
          <a:blip r:embed="rId3" cstate="print">
            <a:alphaModFix/>
          </a:blip>
          <a:srcRect/>
          <a:stretch/>
        </p:blipFill>
        <p:spPr>
          <a:xfrm>
            <a:off x="6239435" y="2595725"/>
            <a:ext cx="5336990" cy="3493103"/>
          </a:xfrm>
          <a:prstGeom prst="rect">
            <a:avLst/>
          </a:prstGeom>
          <a:noFill/>
          <a:ln>
            <a:noFill/>
          </a:ln>
        </p:spPr>
      </p:pic>
    </p:spTree>
    <p:extLst>
      <p:ext uri="{BB962C8B-B14F-4D97-AF65-F5344CB8AC3E}">
        <p14:creationId xmlns:p14="http://schemas.microsoft.com/office/powerpoint/2010/main" val="13142208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58;p17">
            <a:extLst>
              <a:ext uri="{FF2B5EF4-FFF2-40B4-BE49-F238E27FC236}">
                <a16:creationId xmlns:a16="http://schemas.microsoft.com/office/drawing/2014/main" id="{69571790-5D10-4694-9985-56C94C3F6DA5}"/>
              </a:ext>
            </a:extLst>
          </p:cNvPr>
          <p:cNvSpPr txBox="1">
            <a:spLocks noGrp="1"/>
          </p:cNvSpPr>
          <p:nvPr>
            <p:ph type="title"/>
          </p:nvPr>
        </p:nvSpPr>
        <p:spPr>
          <a:xfrm>
            <a:off x="3335759" y="539900"/>
            <a:ext cx="5314500" cy="15882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3600"/>
              <a:buNone/>
            </a:pPr>
            <a:r>
              <a:rPr lang="en-GB" sz="3900" b="1" u="sng" dirty="0">
                <a:latin typeface="Arial"/>
                <a:ea typeface="Arial"/>
                <a:cs typeface="Arial"/>
                <a:sym typeface="Arial"/>
              </a:rPr>
              <a:t>End of Life Care </a:t>
            </a:r>
            <a:endParaRPr sz="3900" b="1" u="sng" dirty="0">
              <a:latin typeface="Arial"/>
              <a:ea typeface="Arial"/>
              <a:cs typeface="Arial"/>
              <a:sym typeface="Arial"/>
            </a:endParaRPr>
          </a:p>
        </p:txBody>
      </p:sp>
      <p:pic>
        <p:nvPicPr>
          <p:cNvPr id="5" name="Google Shape;160;p17">
            <a:extLst>
              <a:ext uri="{FF2B5EF4-FFF2-40B4-BE49-F238E27FC236}">
                <a16:creationId xmlns:a16="http://schemas.microsoft.com/office/drawing/2014/main" id="{4CECD705-8A05-4B41-AEF9-2AA0773C3E78}"/>
              </a:ext>
            </a:extLst>
          </p:cNvPr>
          <p:cNvPicPr preferRelativeResize="0"/>
          <p:nvPr/>
        </p:nvPicPr>
        <p:blipFill rotWithShape="1">
          <a:blip r:embed="rId3" cstate="print">
            <a:alphaModFix/>
          </a:blip>
          <a:srcRect/>
          <a:stretch/>
        </p:blipFill>
        <p:spPr>
          <a:xfrm>
            <a:off x="774551" y="2732442"/>
            <a:ext cx="5228216" cy="2872291"/>
          </a:xfrm>
          <a:prstGeom prst="rect">
            <a:avLst/>
          </a:prstGeom>
          <a:noFill/>
          <a:ln>
            <a:noFill/>
          </a:ln>
        </p:spPr>
      </p:pic>
      <p:sp>
        <p:nvSpPr>
          <p:cNvPr id="6" name="Google Shape;159;p17">
            <a:extLst>
              <a:ext uri="{FF2B5EF4-FFF2-40B4-BE49-F238E27FC236}">
                <a16:creationId xmlns:a16="http://schemas.microsoft.com/office/drawing/2014/main" id="{6381C4DA-3F17-4CE5-A25E-F19F003DE30D}"/>
              </a:ext>
            </a:extLst>
          </p:cNvPr>
          <p:cNvSpPr txBox="1">
            <a:spLocks/>
          </p:cNvSpPr>
          <p:nvPr/>
        </p:nvSpPr>
        <p:spPr>
          <a:xfrm>
            <a:off x="5895190" y="2624866"/>
            <a:ext cx="5862917" cy="2979868"/>
          </a:xfrm>
          <a:prstGeom prst="rect">
            <a:avLst/>
          </a:prstGeom>
          <a:noFill/>
          <a:ln>
            <a:noFill/>
          </a:ln>
        </p:spPr>
        <p:txBody>
          <a:bodyPr spcFirstLastPara="1" vert="horz" wrap="square" lIns="91425" tIns="91425" rIns="91425" bIns="91425" rtlCol="0" anchor="ctr"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algn="just">
              <a:lnSpc>
                <a:spcPct val="115000"/>
              </a:lnSpc>
              <a:spcBef>
                <a:spcPts val="1200"/>
              </a:spcBef>
              <a:buClr>
                <a:schemeClr val="dk1"/>
              </a:buClr>
              <a:buSzPts val="1100"/>
              <a:buFont typeface="Arial"/>
              <a:buNone/>
            </a:pPr>
            <a:r>
              <a:rPr lang="en-US" sz="3200" dirty="0">
                <a:latin typeface="Arial"/>
                <a:ea typeface="Arial"/>
                <a:cs typeface="Arial"/>
                <a:sym typeface="Arial"/>
              </a:rPr>
              <a:t>●End-of-life care should include psychotherapy along with support from family and friends of the patient. </a:t>
            </a:r>
            <a:endParaRPr lang="en-US" sz="3200" dirty="0"/>
          </a:p>
        </p:txBody>
      </p:sp>
    </p:spTree>
    <p:extLst>
      <p:ext uri="{BB962C8B-B14F-4D97-AF65-F5344CB8AC3E}">
        <p14:creationId xmlns:p14="http://schemas.microsoft.com/office/powerpoint/2010/main" val="23032659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7ADCB-9BEA-4D5F-AFB1-5171F4110498}"/>
              </a:ext>
            </a:extLst>
          </p:cNvPr>
          <p:cNvSpPr>
            <a:spLocks noGrp="1"/>
          </p:cNvSpPr>
          <p:nvPr>
            <p:ph type="title"/>
          </p:nvPr>
        </p:nvSpPr>
        <p:spPr/>
        <p:txBody>
          <a:bodyPr/>
          <a:lstStyle/>
          <a:p>
            <a:pPr algn="ctr"/>
            <a:r>
              <a:rPr lang="en-GB" sz="4400" b="1" u="sng" dirty="0">
                <a:latin typeface="Arial"/>
                <a:ea typeface="Arial"/>
                <a:cs typeface="Arial"/>
                <a:sym typeface="Arial"/>
              </a:rPr>
              <a:t>Conclusion</a:t>
            </a:r>
            <a:endParaRPr lang="en-GB" dirty="0"/>
          </a:p>
        </p:txBody>
      </p:sp>
      <p:sp>
        <p:nvSpPr>
          <p:cNvPr id="3" name="Content Placeholder 2">
            <a:extLst>
              <a:ext uri="{FF2B5EF4-FFF2-40B4-BE49-F238E27FC236}">
                <a16:creationId xmlns:a16="http://schemas.microsoft.com/office/drawing/2014/main" id="{E6E10179-9B8F-49EE-8687-A073D04966FE}"/>
              </a:ext>
            </a:extLst>
          </p:cNvPr>
          <p:cNvSpPr>
            <a:spLocks noGrp="1"/>
          </p:cNvSpPr>
          <p:nvPr>
            <p:ph idx="1"/>
          </p:nvPr>
        </p:nvSpPr>
        <p:spPr>
          <a:xfrm>
            <a:off x="838200" y="1690688"/>
            <a:ext cx="4745019" cy="4351338"/>
          </a:xfrm>
        </p:spPr>
        <p:txBody>
          <a:bodyPr>
            <a:normAutofit fontScale="25000" lnSpcReduction="20000"/>
          </a:bodyPr>
          <a:lstStyle/>
          <a:p>
            <a:pPr algn="just">
              <a:lnSpc>
                <a:spcPct val="170000"/>
              </a:lnSpc>
            </a:pPr>
            <a:r>
              <a:rPr lang="en-GB" sz="8000" noProof="0" dirty="0">
                <a:latin typeface="Arial"/>
                <a:ea typeface="Arial"/>
                <a:cs typeface="Arial"/>
                <a:sym typeface="Arial"/>
              </a:rPr>
              <a:t>In conclusion, it may be stated that as per the holistic patient care therapy, depression may be treated by incorporating a partnership between multiple care providers and the patient as a part of their long-term care plan.</a:t>
            </a:r>
          </a:p>
          <a:p>
            <a:pPr algn="just">
              <a:lnSpc>
                <a:spcPct val="170000"/>
              </a:lnSpc>
            </a:pPr>
            <a:r>
              <a:rPr lang="en-GB" sz="8000" noProof="0" dirty="0">
                <a:latin typeface="Arial"/>
                <a:ea typeface="Arial"/>
                <a:cs typeface="Arial"/>
                <a:sym typeface="Arial"/>
              </a:rPr>
              <a:t>Depression can be overcome if the patient accesses peer support groups and has a personalised funding care</a:t>
            </a:r>
            <a:r>
              <a:rPr lang="en-US" sz="8000" dirty="0">
                <a:latin typeface="Arial"/>
                <a:ea typeface="Arial"/>
                <a:cs typeface="Arial"/>
                <a:sym typeface="Arial"/>
              </a:rPr>
              <a:t>.</a:t>
            </a:r>
          </a:p>
          <a:p>
            <a:endParaRPr lang="en-GB" dirty="0"/>
          </a:p>
        </p:txBody>
      </p:sp>
      <p:pic>
        <p:nvPicPr>
          <p:cNvPr id="3076" name="Picture 4" descr="Behavioral Health Services | Elara Caring">
            <a:extLst>
              <a:ext uri="{FF2B5EF4-FFF2-40B4-BE49-F238E27FC236}">
                <a16:creationId xmlns:a16="http://schemas.microsoft.com/office/drawing/2014/main" id="{5917ED3C-AAB5-4A6E-97D3-BB15B57075D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27925" y="1785769"/>
            <a:ext cx="5325875" cy="40879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110362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65;p19">
            <a:extLst>
              <a:ext uri="{FF2B5EF4-FFF2-40B4-BE49-F238E27FC236}">
                <a16:creationId xmlns:a16="http://schemas.microsoft.com/office/drawing/2014/main" id="{3C467828-410F-4773-A824-976C05D58C90}"/>
              </a:ext>
            </a:extLst>
          </p:cNvPr>
          <p:cNvSpPr txBox="1">
            <a:spLocks noGrp="1"/>
          </p:cNvSpPr>
          <p:nvPr>
            <p:ph type="title"/>
          </p:nvPr>
        </p:nvSpPr>
        <p:spPr>
          <a:xfrm>
            <a:off x="3131935" y="249550"/>
            <a:ext cx="5314500" cy="6432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3600"/>
              <a:buNone/>
            </a:pPr>
            <a:r>
              <a:rPr lang="en-GB" sz="2800" b="1" u="sng" dirty="0">
                <a:latin typeface="Arial"/>
                <a:ea typeface="Arial"/>
                <a:cs typeface="Arial"/>
                <a:sym typeface="Arial"/>
              </a:rPr>
              <a:t>References  increase</a:t>
            </a:r>
            <a:endParaRPr sz="2800" b="1" u="sng" dirty="0">
              <a:latin typeface="Arial"/>
              <a:ea typeface="Arial"/>
              <a:cs typeface="Arial"/>
              <a:sym typeface="Arial"/>
            </a:endParaRPr>
          </a:p>
        </p:txBody>
      </p:sp>
      <p:sp>
        <p:nvSpPr>
          <p:cNvPr id="5" name="Google Shape;166;p19">
            <a:extLst>
              <a:ext uri="{FF2B5EF4-FFF2-40B4-BE49-F238E27FC236}">
                <a16:creationId xmlns:a16="http://schemas.microsoft.com/office/drawing/2014/main" id="{04C198D3-863F-4E7A-8E08-76E2F0950276}"/>
              </a:ext>
            </a:extLst>
          </p:cNvPr>
          <p:cNvSpPr txBox="1">
            <a:spLocks/>
          </p:cNvSpPr>
          <p:nvPr/>
        </p:nvSpPr>
        <p:spPr>
          <a:xfrm>
            <a:off x="495022" y="1173613"/>
            <a:ext cx="10857712" cy="5434837"/>
          </a:xfrm>
          <a:prstGeom prst="rect">
            <a:avLst/>
          </a:prstGeom>
          <a:noFill/>
          <a:ln>
            <a:noFill/>
          </a:ln>
        </p:spPr>
        <p:txBody>
          <a:bodyPr spcFirstLastPara="1" vert="horz" wrap="square" lIns="91425" tIns="91425" rIns="91425" bIns="91425" rtlCol="0" anchor="ctr"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15000"/>
              </a:lnSpc>
              <a:spcBef>
                <a:spcPts val="1200"/>
              </a:spcBef>
              <a:buClr>
                <a:schemeClr val="dk1"/>
              </a:buClr>
              <a:buSzPts val="1100"/>
              <a:buNone/>
            </a:pPr>
            <a:r>
              <a:rPr lang="en-US" sz="1200" dirty="0">
                <a:latin typeface="Arial"/>
                <a:ea typeface="Arial"/>
                <a:cs typeface="Arial"/>
                <a:sym typeface="Arial"/>
              </a:rPr>
              <a:t>Aggarwal, S.K., Wright, J.C., Morgan, A.J., Patton, G.C. and </a:t>
            </a:r>
            <a:r>
              <a:rPr lang="en-US" sz="1200" dirty="0" err="1">
                <a:latin typeface="Arial"/>
                <a:ea typeface="Arial"/>
                <a:cs typeface="Arial"/>
                <a:sym typeface="Arial"/>
              </a:rPr>
              <a:t>Reavley</a:t>
            </a:r>
            <a:r>
              <a:rPr lang="en-US" sz="1200" dirty="0">
                <a:latin typeface="Arial"/>
                <a:ea typeface="Arial"/>
                <a:cs typeface="Arial"/>
                <a:sym typeface="Arial"/>
              </a:rPr>
              <a:t>, N. (2023) ‘Religiosity and spirituality in the prevention and management of depression and anxiety in young people: a systematic review and meta-analysis’, </a:t>
            </a:r>
            <a:r>
              <a:rPr lang="en-US" sz="1200" i="1" dirty="0">
                <a:latin typeface="Arial"/>
                <a:ea typeface="Arial"/>
                <a:cs typeface="Arial"/>
                <a:sym typeface="Arial"/>
              </a:rPr>
              <a:t>BMC Psychiatry</a:t>
            </a:r>
            <a:r>
              <a:rPr lang="en-US" sz="1200" dirty="0">
                <a:latin typeface="Arial"/>
                <a:ea typeface="Arial"/>
                <a:cs typeface="Arial"/>
                <a:sym typeface="Arial"/>
              </a:rPr>
              <a:t>, 23(1). Available at: https://doi.org/10.1186/s12888-023-05091-2.</a:t>
            </a:r>
          </a:p>
          <a:p>
            <a:pPr marL="0" indent="0" algn="just">
              <a:lnSpc>
                <a:spcPct val="115000"/>
              </a:lnSpc>
              <a:spcBef>
                <a:spcPts val="1200"/>
              </a:spcBef>
              <a:buClr>
                <a:schemeClr val="dk1"/>
              </a:buClr>
              <a:buSzPts val="1100"/>
              <a:buNone/>
            </a:pPr>
            <a:r>
              <a:rPr lang="en-US" sz="1200" dirty="0" err="1">
                <a:latin typeface="Arial"/>
                <a:ea typeface="Arial"/>
                <a:cs typeface="Arial"/>
                <a:sym typeface="Arial"/>
              </a:rPr>
              <a:t>Attwell</a:t>
            </a:r>
            <a:r>
              <a:rPr lang="en-US" sz="1200" dirty="0">
                <a:latin typeface="Arial"/>
                <a:ea typeface="Arial"/>
                <a:cs typeface="Arial"/>
                <a:sym typeface="Arial"/>
              </a:rPr>
              <a:t>, C., Mullis, R., Lewis, B. and Vizard, T. (2022) </a:t>
            </a:r>
            <a:r>
              <a:rPr lang="en-US" sz="1200" i="1" dirty="0">
                <a:latin typeface="Arial"/>
                <a:ea typeface="Arial"/>
                <a:cs typeface="Arial"/>
                <a:sym typeface="Arial"/>
              </a:rPr>
              <a:t>Cost of Living and Depression in adults, Great Britain - Office for National Statistics</a:t>
            </a:r>
            <a:r>
              <a:rPr lang="en-US" sz="1200" dirty="0">
                <a:latin typeface="Arial"/>
                <a:ea typeface="Arial"/>
                <a:cs typeface="Arial"/>
                <a:sym typeface="Arial"/>
              </a:rPr>
              <a:t>, </a:t>
            </a:r>
            <a:r>
              <a:rPr lang="en-US" sz="1200" i="1" dirty="0">
                <a:latin typeface="Arial"/>
                <a:ea typeface="Arial"/>
                <a:cs typeface="Arial"/>
                <a:sym typeface="Arial"/>
              </a:rPr>
              <a:t>www.ons.gov.uk</a:t>
            </a:r>
            <a:r>
              <a:rPr lang="en-US" sz="1200" dirty="0">
                <a:latin typeface="Arial"/>
                <a:ea typeface="Arial"/>
                <a:cs typeface="Arial"/>
                <a:sym typeface="Arial"/>
              </a:rPr>
              <a:t>. Office for National Statistics. Available at: https://www.ons.gov.uk/peoplepopulationandcommunity/healthandsocialcare/mentalhealth/articles/costoflivinganddepressioninadultsgreatbritain/29septemberto23october2022 (Accessed: 25 March 2026).</a:t>
            </a:r>
          </a:p>
          <a:p>
            <a:pPr marL="0" indent="0" algn="just">
              <a:lnSpc>
                <a:spcPct val="115000"/>
              </a:lnSpc>
              <a:spcBef>
                <a:spcPts val="1200"/>
              </a:spcBef>
              <a:buClr>
                <a:schemeClr val="dk1"/>
              </a:buClr>
              <a:buSzPts val="1100"/>
              <a:buNone/>
            </a:pPr>
            <a:r>
              <a:rPr lang="en-US" sz="1200" dirty="0">
                <a:latin typeface="Arial"/>
                <a:ea typeface="Arial"/>
                <a:cs typeface="Arial"/>
                <a:sym typeface="Arial"/>
              </a:rPr>
              <a:t>Bagot, M. (2025) </a:t>
            </a:r>
            <a:r>
              <a:rPr lang="en-US" sz="1200" i="1" dirty="0">
                <a:latin typeface="Arial"/>
                <a:ea typeface="Arial"/>
                <a:cs typeface="Arial"/>
                <a:sym typeface="Arial"/>
              </a:rPr>
              <a:t>Depression is on the rise - eight key questions which reveal if you’re suffering with it</a:t>
            </a:r>
            <a:r>
              <a:rPr lang="en-US" sz="1200" dirty="0">
                <a:latin typeface="Arial"/>
                <a:ea typeface="Arial"/>
                <a:cs typeface="Arial"/>
                <a:sym typeface="Arial"/>
              </a:rPr>
              <a:t>, </a:t>
            </a:r>
            <a:r>
              <a:rPr lang="en-US" sz="1200" i="1" dirty="0">
                <a:latin typeface="Arial"/>
                <a:ea typeface="Arial"/>
                <a:cs typeface="Arial"/>
                <a:sym typeface="Arial"/>
              </a:rPr>
              <a:t>Daily Mirror</a:t>
            </a:r>
            <a:r>
              <a:rPr lang="en-US" sz="1200" dirty="0">
                <a:latin typeface="Arial"/>
                <a:ea typeface="Arial"/>
                <a:cs typeface="Arial"/>
                <a:sym typeface="Arial"/>
              </a:rPr>
              <a:t>. Available at: https://www.mirror.co.uk/news/uk-news/eight-questions-indicate-depression-mental-35238203 (Accessed: 25 March 2026).</a:t>
            </a:r>
          </a:p>
          <a:p>
            <a:pPr marL="0" indent="0" algn="just">
              <a:lnSpc>
                <a:spcPct val="115000"/>
              </a:lnSpc>
              <a:spcBef>
                <a:spcPts val="1200"/>
              </a:spcBef>
              <a:buClr>
                <a:schemeClr val="dk1"/>
              </a:buClr>
              <a:buSzPts val="1100"/>
              <a:buNone/>
            </a:pPr>
            <a:r>
              <a:rPr lang="en-US" sz="1200" dirty="0">
                <a:latin typeface="Arial"/>
                <a:ea typeface="Arial"/>
                <a:cs typeface="Arial"/>
                <a:sym typeface="Arial"/>
              </a:rPr>
              <a:t>Blumenthal, J.A. and Rozanski, A. (2023) ‘Exercise as a therapeutic modality for the prevention and treatment of depression’, </a:t>
            </a:r>
            <a:r>
              <a:rPr lang="en-US" sz="1200" i="1" dirty="0">
                <a:latin typeface="Arial"/>
                <a:ea typeface="Arial"/>
                <a:cs typeface="Arial"/>
                <a:sym typeface="Arial"/>
              </a:rPr>
              <a:t>Progress in Cardiovascular Diseases</a:t>
            </a:r>
            <a:r>
              <a:rPr lang="en-US" sz="1200" dirty="0">
                <a:latin typeface="Arial"/>
                <a:ea typeface="Arial"/>
                <a:cs typeface="Arial"/>
                <a:sym typeface="Arial"/>
              </a:rPr>
              <a:t>, 77, pp. 50–58. Available at: https://doi.org/10.1016/j.pcad.2023.02.008.</a:t>
            </a:r>
          </a:p>
          <a:p>
            <a:pPr marL="0" indent="0" algn="just">
              <a:lnSpc>
                <a:spcPct val="115000"/>
              </a:lnSpc>
              <a:spcBef>
                <a:spcPts val="1200"/>
              </a:spcBef>
              <a:buClr>
                <a:schemeClr val="dk1"/>
              </a:buClr>
              <a:buSzPts val="1100"/>
              <a:buNone/>
            </a:pPr>
            <a:r>
              <a:rPr lang="en-US" sz="1200" dirty="0" err="1">
                <a:latin typeface="Arial"/>
                <a:ea typeface="Arial"/>
                <a:cs typeface="Arial"/>
                <a:sym typeface="Arial"/>
              </a:rPr>
              <a:t>Chiauzzi</a:t>
            </a:r>
            <a:r>
              <a:rPr lang="en-US" sz="1200" dirty="0">
                <a:latin typeface="Arial"/>
                <a:ea typeface="Arial"/>
                <a:cs typeface="Arial"/>
                <a:sym typeface="Arial"/>
              </a:rPr>
              <a:t>, E., </a:t>
            </a:r>
            <a:r>
              <a:rPr lang="en-US" sz="1200" dirty="0" err="1">
                <a:latin typeface="Arial"/>
                <a:ea typeface="Arial"/>
                <a:cs typeface="Arial"/>
                <a:sym typeface="Arial"/>
              </a:rPr>
              <a:t>Rodarte</a:t>
            </a:r>
            <a:r>
              <a:rPr lang="en-US" sz="1200" dirty="0">
                <a:latin typeface="Arial"/>
                <a:ea typeface="Arial"/>
                <a:cs typeface="Arial"/>
                <a:sym typeface="Arial"/>
              </a:rPr>
              <a:t>, C. and </a:t>
            </a:r>
            <a:r>
              <a:rPr lang="en-US" sz="1200" dirty="0" err="1">
                <a:latin typeface="Arial"/>
                <a:ea typeface="Arial"/>
                <a:cs typeface="Arial"/>
                <a:sym typeface="Arial"/>
              </a:rPr>
              <a:t>DasMahapatra</a:t>
            </a:r>
            <a:r>
              <a:rPr lang="en-US" sz="1200" dirty="0">
                <a:latin typeface="Arial"/>
                <a:ea typeface="Arial"/>
                <a:cs typeface="Arial"/>
                <a:sym typeface="Arial"/>
              </a:rPr>
              <a:t>, P. (2015) ‘Patient-centered activity monitoring in the self-management of chronic health conditions’, </a:t>
            </a:r>
            <a:r>
              <a:rPr lang="en-US" sz="1200" i="1" dirty="0">
                <a:latin typeface="Arial"/>
                <a:ea typeface="Arial"/>
                <a:cs typeface="Arial"/>
                <a:sym typeface="Arial"/>
              </a:rPr>
              <a:t>BMC Medicine</a:t>
            </a:r>
            <a:r>
              <a:rPr lang="en-US" sz="1200" dirty="0">
                <a:latin typeface="Arial"/>
                <a:ea typeface="Arial"/>
                <a:cs typeface="Arial"/>
                <a:sym typeface="Arial"/>
              </a:rPr>
              <a:t>, 13(1). Available at: https://doi.org/10.1186/s12916-015-0319-2.</a:t>
            </a:r>
          </a:p>
          <a:p>
            <a:pPr marL="0" lvl="0" indent="0" algn="just" rtl="0">
              <a:lnSpc>
                <a:spcPct val="115000"/>
              </a:lnSpc>
              <a:spcBef>
                <a:spcPts val="1200"/>
              </a:spcBef>
              <a:spcAft>
                <a:spcPts val="0"/>
              </a:spcAft>
              <a:buClr>
                <a:schemeClr val="dk1"/>
              </a:buClr>
              <a:buSzPts val="1100"/>
              <a:buNone/>
            </a:pPr>
            <a:r>
              <a:rPr lang="en-US" sz="1200" dirty="0">
                <a:latin typeface="Arial"/>
                <a:ea typeface="Arial"/>
                <a:cs typeface="Arial"/>
                <a:sym typeface="Arial"/>
              </a:rPr>
              <a:t>Coulter, A., Entwistle, V.A., Eccles, A., Ryan, S., Shepperd, S. and </a:t>
            </a:r>
            <a:r>
              <a:rPr lang="en-US" sz="1200" dirty="0" err="1">
                <a:latin typeface="Arial"/>
                <a:ea typeface="Arial"/>
                <a:cs typeface="Arial"/>
                <a:sym typeface="Arial"/>
              </a:rPr>
              <a:t>Perera</a:t>
            </a:r>
            <a:r>
              <a:rPr lang="en-US" sz="1200" dirty="0">
                <a:latin typeface="Arial"/>
                <a:ea typeface="Arial"/>
                <a:cs typeface="Arial"/>
                <a:sym typeface="Arial"/>
              </a:rPr>
              <a:t>, R. (2015) ‘</a:t>
            </a:r>
            <a:r>
              <a:rPr lang="en-US" sz="1200" dirty="0" err="1">
                <a:latin typeface="Arial"/>
                <a:ea typeface="Arial"/>
                <a:cs typeface="Arial"/>
                <a:sym typeface="Arial"/>
              </a:rPr>
              <a:t>Personalised</a:t>
            </a:r>
            <a:r>
              <a:rPr lang="en-US" sz="1200" dirty="0">
                <a:latin typeface="Arial"/>
                <a:ea typeface="Arial"/>
                <a:cs typeface="Arial"/>
                <a:sym typeface="Arial"/>
              </a:rPr>
              <a:t> care planning for adults with chronic or long-term health conditions’, </a:t>
            </a:r>
            <a:r>
              <a:rPr lang="en-US" sz="1200" i="1" dirty="0">
                <a:latin typeface="Arial"/>
                <a:ea typeface="Arial"/>
                <a:cs typeface="Arial"/>
                <a:sym typeface="Arial"/>
              </a:rPr>
              <a:t>Cochrane Database of Systematic Reviews</a:t>
            </a:r>
            <a:r>
              <a:rPr lang="en-US" sz="1200" dirty="0">
                <a:latin typeface="Arial"/>
                <a:ea typeface="Arial"/>
                <a:cs typeface="Arial"/>
                <a:sym typeface="Arial"/>
              </a:rPr>
              <a:t>, 3(3). Available at: https://doi.org/10.1002/14651858.cd010523.pub2.</a:t>
            </a:r>
          </a:p>
          <a:p>
            <a:pPr marL="0" lvl="0" indent="0" algn="just" rtl="0">
              <a:lnSpc>
                <a:spcPct val="115000"/>
              </a:lnSpc>
              <a:spcBef>
                <a:spcPts val="1200"/>
              </a:spcBef>
              <a:spcAft>
                <a:spcPts val="0"/>
              </a:spcAft>
              <a:buClr>
                <a:schemeClr val="dk1"/>
              </a:buClr>
              <a:buSzPts val="1100"/>
              <a:buNone/>
            </a:pPr>
            <a:r>
              <a:rPr lang="en-US" sz="1200" dirty="0">
                <a:latin typeface="Arial"/>
                <a:ea typeface="Arial"/>
                <a:cs typeface="Arial"/>
                <a:sym typeface="Arial"/>
              </a:rPr>
              <a:t>Department of Health and Social Care (2023) </a:t>
            </a:r>
            <a:r>
              <a:rPr lang="en-US" sz="1200" i="1" dirty="0">
                <a:latin typeface="Arial"/>
                <a:ea typeface="Arial"/>
                <a:cs typeface="Arial"/>
                <a:sym typeface="Arial"/>
              </a:rPr>
              <a:t>Suicide Prevention Strategy for England: 2023 to 2028</a:t>
            </a:r>
            <a:r>
              <a:rPr lang="en-US" sz="1200" dirty="0">
                <a:latin typeface="Arial"/>
                <a:ea typeface="Arial"/>
                <a:cs typeface="Arial"/>
                <a:sym typeface="Arial"/>
              </a:rPr>
              <a:t>, </a:t>
            </a:r>
            <a:r>
              <a:rPr lang="en-US" sz="1200" i="1" dirty="0">
                <a:latin typeface="Arial"/>
                <a:ea typeface="Arial"/>
                <a:cs typeface="Arial"/>
                <a:sym typeface="Arial"/>
              </a:rPr>
              <a:t>GOV.UK</a:t>
            </a:r>
            <a:r>
              <a:rPr lang="en-US" sz="1200" dirty="0">
                <a:latin typeface="Arial"/>
                <a:ea typeface="Arial"/>
                <a:cs typeface="Arial"/>
                <a:sym typeface="Arial"/>
              </a:rPr>
              <a:t>. Available at: https://www.gov.uk/government/publications/suicide-prevention-strategy-for-england-2023-to-2028 (Accessed: 25 March 2026).</a:t>
            </a:r>
          </a:p>
          <a:p>
            <a:pPr marL="0" lvl="0" indent="0" algn="just" rtl="0">
              <a:lnSpc>
                <a:spcPct val="115000"/>
              </a:lnSpc>
              <a:spcBef>
                <a:spcPts val="1200"/>
              </a:spcBef>
              <a:spcAft>
                <a:spcPts val="0"/>
              </a:spcAft>
              <a:buClr>
                <a:schemeClr val="dk1"/>
              </a:buClr>
              <a:buSzPts val="1100"/>
              <a:buNone/>
            </a:pPr>
            <a:r>
              <a:rPr lang="en-US" sz="1200" dirty="0">
                <a:latin typeface="Arial"/>
                <a:ea typeface="Arial"/>
                <a:cs typeface="Arial"/>
                <a:sym typeface="Arial"/>
              </a:rPr>
              <a:t>Department of Health and Social Care (2024) </a:t>
            </a:r>
            <a:r>
              <a:rPr lang="en-US" sz="1200" i="1" dirty="0">
                <a:latin typeface="Arial"/>
                <a:ea typeface="Arial"/>
                <a:cs typeface="Arial"/>
                <a:sym typeface="Arial"/>
              </a:rPr>
              <a:t>Rapid Review into Data on Mental Health Inpatient settings: Final Report and Recommendations</a:t>
            </a:r>
            <a:r>
              <a:rPr lang="en-US" sz="1200" dirty="0">
                <a:latin typeface="Arial"/>
                <a:ea typeface="Arial"/>
                <a:cs typeface="Arial"/>
                <a:sym typeface="Arial"/>
              </a:rPr>
              <a:t>, </a:t>
            </a:r>
            <a:r>
              <a:rPr lang="en-US" sz="1200" i="1" dirty="0">
                <a:latin typeface="Arial"/>
                <a:ea typeface="Arial"/>
                <a:cs typeface="Arial"/>
                <a:sym typeface="Arial"/>
              </a:rPr>
              <a:t>GOV.UK</a:t>
            </a:r>
            <a:r>
              <a:rPr lang="en-US" sz="1200" dirty="0">
                <a:latin typeface="Arial"/>
                <a:ea typeface="Arial"/>
                <a:cs typeface="Arial"/>
                <a:sym typeface="Arial"/>
              </a:rPr>
              <a:t>. Available at: https://www.gov.uk/government/publications/rapid-review-into-data-on-mental-health-inpatient-settings-final-report-and-recommendations/rapid-review-into-data-on-mental-health-inpatient-settings-final-report-and-recommendations (Accessed: 25 March 2026).</a:t>
            </a:r>
          </a:p>
          <a:p>
            <a:pPr marL="0" indent="0" algn="just">
              <a:lnSpc>
                <a:spcPct val="115000"/>
              </a:lnSpc>
              <a:spcBef>
                <a:spcPts val="1200"/>
              </a:spcBef>
              <a:buClr>
                <a:schemeClr val="dk1"/>
              </a:buClr>
              <a:buSzPts val="1100"/>
            </a:pPr>
            <a:endParaRPr lang="en-US" sz="1100" dirty="0">
              <a:latin typeface="Arial"/>
              <a:ea typeface="Arial"/>
              <a:cs typeface="Arial"/>
              <a:sym typeface="Arial"/>
            </a:endParaRPr>
          </a:p>
        </p:txBody>
      </p:sp>
    </p:spTree>
    <p:extLst>
      <p:ext uri="{BB962C8B-B14F-4D97-AF65-F5344CB8AC3E}">
        <p14:creationId xmlns:p14="http://schemas.microsoft.com/office/powerpoint/2010/main" val="24907461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65;p19">
            <a:extLst>
              <a:ext uri="{FF2B5EF4-FFF2-40B4-BE49-F238E27FC236}">
                <a16:creationId xmlns:a16="http://schemas.microsoft.com/office/drawing/2014/main" id="{7AB5C7D9-FC86-4C0B-BF8D-88BE7F931668}"/>
              </a:ext>
            </a:extLst>
          </p:cNvPr>
          <p:cNvSpPr txBox="1">
            <a:spLocks noGrp="1"/>
          </p:cNvSpPr>
          <p:nvPr>
            <p:ph type="title"/>
          </p:nvPr>
        </p:nvSpPr>
        <p:spPr>
          <a:xfrm>
            <a:off x="3131935" y="249550"/>
            <a:ext cx="5314500" cy="6432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3600"/>
              <a:buNone/>
            </a:pPr>
            <a:r>
              <a:rPr lang="en-GB" sz="2800" b="1" u="sng" dirty="0">
                <a:latin typeface="Arial"/>
                <a:ea typeface="Arial"/>
                <a:cs typeface="Arial"/>
                <a:sym typeface="Arial"/>
              </a:rPr>
              <a:t>References</a:t>
            </a:r>
            <a:endParaRPr sz="2800" b="1" u="sng" dirty="0">
              <a:latin typeface="Arial"/>
              <a:ea typeface="Arial"/>
              <a:cs typeface="Arial"/>
              <a:sym typeface="Arial"/>
            </a:endParaRPr>
          </a:p>
        </p:txBody>
      </p:sp>
      <p:sp>
        <p:nvSpPr>
          <p:cNvPr id="5" name="Subtitle 2">
            <a:extLst>
              <a:ext uri="{FF2B5EF4-FFF2-40B4-BE49-F238E27FC236}">
                <a16:creationId xmlns:a16="http://schemas.microsoft.com/office/drawing/2014/main" id="{D4984368-35F6-4DF1-A34E-05E4DDB20710}"/>
              </a:ext>
            </a:extLst>
          </p:cNvPr>
          <p:cNvSpPr txBox="1">
            <a:spLocks/>
          </p:cNvSpPr>
          <p:nvPr/>
        </p:nvSpPr>
        <p:spPr>
          <a:xfrm>
            <a:off x="431320" y="1054249"/>
            <a:ext cx="11531184" cy="5554201"/>
          </a:xfrm>
          <a:prstGeom prst="rect">
            <a:avLst/>
          </a:prstGeom>
        </p:spPr>
        <p:txBody>
          <a:bodyPr vert="horz" lIns="91440" tIns="45720" rIns="91440" bIns="45720" rtlCol="0">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15000"/>
              </a:lnSpc>
              <a:spcBef>
                <a:spcPts val="1200"/>
              </a:spcBef>
              <a:buClr>
                <a:schemeClr val="dk1"/>
              </a:buClr>
              <a:buSzPts val="1100"/>
              <a:buNone/>
            </a:pPr>
            <a:r>
              <a:rPr lang="en-US" sz="1400" dirty="0">
                <a:latin typeface="Arial"/>
                <a:ea typeface="Arial"/>
                <a:cs typeface="Arial"/>
                <a:sym typeface="Arial"/>
              </a:rPr>
              <a:t>Eaton, S., Roberts, S. and Turner, B. (2015) ‘Delivering person </a:t>
            </a:r>
            <a:r>
              <a:rPr lang="en-US" sz="1400" dirty="0" err="1">
                <a:latin typeface="Arial"/>
                <a:ea typeface="Arial"/>
                <a:cs typeface="Arial"/>
                <a:sym typeface="Arial"/>
              </a:rPr>
              <a:t>centred</a:t>
            </a:r>
            <a:r>
              <a:rPr lang="en-US" sz="1400" dirty="0">
                <a:latin typeface="Arial"/>
                <a:ea typeface="Arial"/>
                <a:cs typeface="Arial"/>
                <a:sym typeface="Arial"/>
              </a:rPr>
              <a:t> care in long term conditions’, </a:t>
            </a:r>
            <a:r>
              <a:rPr lang="en-US" sz="1400" i="1" dirty="0">
                <a:latin typeface="Arial"/>
                <a:ea typeface="Arial"/>
                <a:cs typeface="Arial"/>
                <a:sym typeface="Arial"/>
              </a:rPr>
              <a:t>British Medical Journal</a:t>
            </a:r>
            <a:r>
              <a:rPr lang="en-US" sz="1400" dirty="0">
                <a:latin typeface="Arial"/>
                <a:ea typeface="Arial"/>
                <a:cs typeface="Arial"/>
                <a:sym typeface="Arial"/>
              </a:rPr>
              <a:t>, 350(feb10 14), pp. h181–h181. Available at: https://doi.org/10.1136/bmj.h181.</a:t>
            </a:r>
          </a:p>
          <a:p>
            <a:pPr marL="0" indent="0" algn="just">
              <a:lnSpc>
                <a:spcPct val="115000"/>
              </a:lnSpc>
              <a:spcBef>
                <a:spcPts val="1200"/>
              </a:spcBef>
              <a:buClr>
                <a:schemeClr val="dk1"/>
              </a:buClr>
              <a:buSzPts val="1100"/>
              <a:buNone/>
            </a:pPr>
            <a:r>
              <a:rPr lang="en-US" sz="1400" dirty="0" err="1">
                <a:latin typeface="Arial"/>
                <a:ea typeface="Arial"/>
                <a:cs typeface="Arial"/>
                <a:sym typeface="Arial"/>
              </a:rPr>
              <a:t>Friis</a:t>
            </a:r>
            <a:r>
              <a:rPr lang="en-US" sz="1400" dirty="0">
                <a:latin typeface="Arial"/>
                <a:ea typeface="Arial"/>
                <a:cs typeface="Arial"/>
                <a:sym typeface="Arial"/>
              </a:rPr>
              <a:t>, K., </a:t>
            </a:r>
            <a:r>
              <a:rPr lang="en-US" sz="1400" dirty="0" err="1">
                <a:latin typeface="Arial"/>
                <a:ea typeface="Arial"/>
                <a:cs typeface="Arial"/>
                <a:sym typeface="Arial"/>
              </a:rPr>
              <a:t>Lasgaard</a:t>
            </a:r>
            <a:r>
              <a:rPr lang="en-US" sz="1400" dirty="0">
                <a:latin typeface="Arial"/>
                <a:ea typeface="Arial"/>
                <a:cs typeface="Arial"/>
                <a:sym typeface="Arial"/>
              </a:rPr>
              <a:t>, M., Osborne, R.H. and </a:t>
            </a:r>
            <a:r>
              <a:rPr lang="en-US" sz="1400" dirty="0" err="1">
                <a:latin typeface="Arial"/>
                <a:ea typeface="Arial"/>
                <a:cs typeface="Arial"/>
                <a:sym typeface="Arial"/>
              </a:rPr>
              <a:t>Maindal</a:t>
            </a:r>
            <a:r>
              <a:rPr lang="en-US" sz="1400" dirty="0">
                <a:latin typeface="Arial"/>
                <a:ea typeface="Arial"/>
                <a:cs typeface="Arial"/>
                <a:sym typeface="Arial"/>
              </a:rPr>
              <a:t>, H.T. (2016) ‘Gaps in understanding health and engagement with healthcare providers across common long-term conditions: a population survey of health literacy in 29 473 Danish citizens’, </a:t>
            </a:r>
            <a:r>
              <a:rPr lang="en-US" sz="1400" i="1" dirty="0">
                <a:latin typeface="Arial"/>
                <a:ea typeface="Arial"/>
                <a:cs typeface="Arial"/>
                <a:sym typeface="Arial"/>
              </a:rPr>
              <a:t>BMJ Open</a:t>
            </a:r>
            <a:r>
              <a:rPr lang="en-US" sz="1400" dirty="0">
                <a:latin typeface="Arial"/>
                <a:ea typeface="Arial"/>
                <a:cs typeface="Arial"/>
                <a:sym typeface="Arial"/>
              </a:rPr>
              <a:t>, 6(1), p. e009627. Available at: https://doi.org/10.1136/bmjopen-2015-009627.</a:t>
            </a:r>
          </a:p>
          <a:p>
            <a:pPr marL="0" indent="0" algn="just">
              <a:lnSpc>
                <a:spcPct val="115000"/>
              </a:lnSpc>
              <a:spcBef>
                <a:spcPts val="1200"/>
              </a:spcBef>
              <a:buClr>
                <a:schemeClr val="dk1"/>
              </a:buClr>
              <a:buSzPts val="1100"/>
              <a:buNone/>
            </a:pPr>
            <a:r>
              <a:rPr lang="en-US" sz="1400" dirty="0">
                <a:latin typeface="Arial"/>
                <a:ea typeface="Arial"/>
                <a:cs typeface="Arial"/>
                <a:sym typeface="Arial"/>
              </a:rPr>
              <a:t>Garratt, K. (2024) ‘Mental health policy in England’, </a:t>
            </a:r>
            <a:r>
              <a:rPr lang="en-US" sz="1400" i="1" dirty="0">
                <a:latin typeface="Arial"/>
                <a:ea typeface="Arial"/>
                <a:cs typeface="Arial"/>
                <a:sym typeface="Arial"/>
              </a:rPr>
              <a:t>commonslibrary.parliament.uk</a:t>
            </a:r>
            <a:r>
              <a:rPr lang="en-US" sz="1400" dirty="0">
                <a:latin typeface="Arial"/>
                <a:ea typeface="Arial"/>
                <a:cs typeface="Arial"/>
                <a:sym typeface="Arial"/>
              </a:rPr>
              <a:t>, 1(1). Available at: https://commonslibrary.parliament.uk/research-briefings/cbp-7547/ (Accessed: 25 March 2026).</a:t>
            </a:r>
          </a:p>
          <a:p>
            <a:pPr marL="0" indent="0" algn="just">
              <a:lnSpc>
                <a:spcPct val="115000"/>
              </a:lnSpc>
              <a:spcBef>
                <a:spcPts val="1200"/>
              </a:spcBef>
              <a:buClr>
                <a:schemeClr val="dk1"/>
              </a:buClr>
              <a:buSzPts val="1100"/>
              <a:buNone/>
            </a:pPr>
            <a:r>
              <a:rPr lang="en-US" sz="1400" dirty="0">
                <a:latin typeface="Arial"/>
                <a:ea typeface="Arial"/>
                <a:cs typeface="Arial"/>
                <a:sym typeface="Arial"/>
              </a:rPr>
              <a:t>Geary, U., McKee, M. and Petty-</a:t>
            </a:r>
            <a:r>
              <a:rPr lang="en-US" sz="1400" dirty="0" err="1">
                <a:latin typeface="Arial"/>
                <a:ea typeface="Arial"/>
                <a:cs typeface="Arial"/>
                <a:sym typeface="Arial"/>
              </a:rPr>
              <a:t>Saphon</a:t>
            </a:r>
            <a:r>
              <a:rPr lang="en-US" sz="1400" dirty="0">
                <a:latin typeface="Arial"/>
                <a:ea typeface="Arial"/>
                <a:cs typeface="Arial"/>
                <a:sym typeface="Arial"/>
              </a:rPr>
              <a:t>, K. (2024) ‘Mind the implementation gap: a systems analysis of the NHS Long Term Workforce Plan to increase the number of doctors trained in the UK raises many questions’, </a:t>
            </a:r>
            <a:r>
              <a:rPr lang="en-US" sz="1400" i="1" dirty="0">
                <a:latin typeface="Arial"/>
                <a:ea typeface="Arial"/>
                <a:cs typeface="Arial"/>
                <a:sym typeface="Arial"/>
              </a:rPr>
              <a:t>British Medical Bulletin</a:t>
            </a:r>
            <a:r>
              <a:rPr lang="en-US" sz="1400" dirty="0">
                <a:latin typeface="Arial"/>
                <a:ea typeface="Arial"/>
                <a:cs typeface="Arial"/>
                <a:sym typeface="Arial"/>
              </a:rPr>
              <a:t>, 150(1). Available at: https://doi.org/10.1093/bmb/ldae002.</a:t>
            </a:r>
          </a:p>
          <a:p>
            <a:pPr marL="0" indent="0" algn="just">
              <a:lnSpc>
                <a:spcPct val="115000"/>
              </a:lnSpc>
              <a:spcBef>
                <a:spcPts val="1200"/>
              </a:spcBef>
              <a:buClr>
                <a:schemeClr val="dk1"/>
              </a:buClr>
              <a:buSzPts val="1100"/>
              <a:buNone/>
            </a:pPr>
            <a:r>
              <a:rPr lang="en-US" sz="1400" dirty="0">
                <a:latin typeface="Arial"/>
                <a:ea typeface="Arial"/>
                <a:cs typeface="Arial"/>
                <a:sym typeface="Arial"/>
              </a:rPr>
              <a:t>Harvard Health Publishing (2022) </a:t>
            </a:r>
            <a:r>
              <a:rPr lang="en-US" sz="1400" i="1" dirty="0">
                <a:latin typeface="Arial"/>
                <a:ea typeface="Arial"/>
                <a:cs typeface="Arial"/>
                <a:sym typeface="Arial"/>
              </a:rPr>
              <a:t>What Causes depression?</a:t>
            </a:r>
            <a:r>
              <a:rPr lang="en-US" sz="1400" dirty="0">
                <a:latin typeface="Arial"/>
                <a:ea typeface="Arial"/>
                <a:cs typeface="Arial"/>
                <a:sym typeface="Arial"/>
              </a:rPr>
              <a:t>, </a:t>
            </a:r>
            <a:r>
              <a:rPr lang="en-US" sz="1400" i="1" dirty="0">
                <a:latin typeface="Arial"/>
                <a:ea typeface="Arial"/>
                <a:cs typeface="Arial"/>
                <a:sym typeface="Arial"/>
              </a:rPr>
              <a:t>Harvard Health</a:t>
            </a:r>
            <a:r>
              <a:rPr lang="en-US" sz="1400" dirty="0">
                <a:latin typeface="Arial"/>
                <a:ea typeface="Arial"/>
                <a:cs typeface="Arial"/>
                <a:sym typeface="Arial"/>
              </a:rPr>
              <a:t>. Harvard Health Publishing. Available at: https://www.health.harvard.edu/mind-and-mood/what-causes-depression (Accessed: 25 March 2026).</a:t>
            </a:r>
          </a:p>
          <a:p>
            <a:pPr marL="0" indent="0" algn="just">
              <a:lnSpc>
                <a:spcPct val="115000"/>
              </a:lnSpc>
              <a:spcBef>
                <a:spcPts val="1200"/>
              </a:spcBef>
              <a:buClr>
                <a:schemeClr val="dk1"/>
              </a:buClr>
              <a:buSzPts val="1100"/>
              <a:buNone/>
            </a:pPr>
            <a:r>
              <a:rPr lang="en-US" sz="1400" dirty="0">
                <a:latin typeface="Arial"/>
                <a:ea typeface="Arial"/>
                <a:cs typeface="Arial"/>
                <a:sym typeface="Arial"/>
              </a:rPr>
              <a:t>Hellqvist, C. (2021) ‘Promoting Self-Care in Nursing Encounters with Persons Affected by Long-Term Conditions—A Proposed Model to Guide Clinical Care’, </a:t>
            </a:r>
            <a:r>
              <a:rPr lang="en-US" sz="1400" i="1" dirty="0">
                <a:latin typeface="Arial"/>
                <a:ea typeface="Arial"/>
                <a:cs typeface="Arial"/>
                <a:sym typeface="Arial"/>
              </a:rPr>
              <a:t>International Journal of Environmental Research and Public Health</a:t>
            </a:r>
            <a:r>
              <a:rPr lang="en-US" sz="1400" dirty="0">
                <a:latin typeface="Arial"/>
                <a:ea typeface="Arial"/>
                <a:cs typeface="Arial"/>
                <a:sym typeface="Arial"/>
              </a:rPr>
              <a:t>, 18(5), p. 2223. Available at: https://doi.org/10.3390/ijerph18052223.</a:t>
            </a:r>
          </a:p>
          <a:p>
            <a:pPr marL="0" indent="0" algn="just">
              <a:lnSpc>
                <a:spcPct val="115000"/>
              </a:lnSpc>
              <a:spcBef>
                <a:spcPts val="1200"/>
              </a:spcBef>
              <a:buClr>
                <a:schemeClr val="dk1"/>
              </a:buClr>
              <a:buSzPts val="1100"/>
              <a:buNone/>
            </a:pPr>
            <a:r>
              <a:rPr lang="en-US" sz="1400" dirty="0">
                <a:latin typeface="Arial"/>
                <a:ea typeface="Arial"/>
                <a:cs typeface="Arial"/>
                <a:sym typeface="Arial"/>
              </a:rPr>
              <a:t>Irwin, M.R., Carrillo, C., Sadeghi, N., </a:t>
            </a:r>
            <a:r>
              <a:rPr lang="en-US" sz="1400" dirty="0" err="1">
                <a:latin typeface="Arial"/>
                <a:ea typeface="Arial"/>
                <a:cs typeface="Arial"/>
                <a:sym typeface="Arial"/>
              </a:rPr>
              <a:t>Bjurstrom</a:t>
            </a:r>
            <a:r>
              <a:rPr lang="en-US" sz="1400" dirty="0">
                <a:latin typeface="Arial"/>
                <a:ea typeface="Arial"/>
                <a:cs typeface="Arial"/>
                <a:sym typeface="Arial"/>
              </a:rPr>
              <a:t>, M.F., Breen, E.C. and Olmstead, R. (2022) ‘Prevention of Incident and Recurrent Major Depression in Older Adults With Insomnia’, </a:t>
            </a:r>
            <a:r>
              <a:rPr lang="en-US" sz="1400" i="1" dirty="0">
                <a:latin typeface="Arial"/>
                <a:ea typeface="Arial"/>
                <a:cs typeface="Arial"/>
                <a:sym typeface="Arial"/>
              </a:rPr>
              <a:t>JAMA Psychiatry</a:t>
            </a:r>
            <a:r>
              <a:rPr lang="en-US" sz="1400" dirty="0">
                <a:latin typeface="Arial"/>
                <a:ea typeface="Arial"/>
                <a:cs typeface="Arial"/>
                <a:sym typeface="Arial"/>
              </a:rPr>
              <a:t>, 79(1), pp. 33–41. Available at: https://doi.org/10.1001/jamapsychiatry.2021.3422.</a:t>
            </a:r>
          </a:p>
          <a:p>
            <a:pPr marL="0" indent="0" algn="just">
              <a:lnSpc>
                <a:spcPct val="115000"/>
              </a:lnSpc>
              <a:spcBef>
                <a:spcPts val="1200"/>
              </a:spcBef>
              <a:buClr>
                <a:schemeClr val="dk1"/>
              </a:buClr>
              <a:buSzPts val="1100"/>
              <a:buNone/>
            </a:pPr>
            <a:r>
              <a:rPr lang="en-GB" sz="1400" dirty="0">
                <a:effectLst/>
                <a:latin typeface="Arial" panose="020B0604020202020204" pitchFamily="34" charset="0"/>
                <a:ea typeface="Times New Roman" panose="02020603050405020304" pitchFamily="18" charset="0"/>
              </a:rPr>
              <a:t>Johnson, L., Kirk, H., Clark, B., Heath, S., Royse, C., Adams, C. and Portillo, M.C. (2023) ‘Improving Personalised care, through the Development of a Service Evaluation Tool to assess, Understand and Monitor Delivery’, </a:t>
            </a:r>
            <a:r>
              <a:rPr lang="en-GB" sz="1400" i="1" dirty="0">
                <a:effectLst/>
                <a:latin typeface="Arial" panose="020B0604020202020204" pitchFamily="34" charset="0"/>
                <a:ea typeface="Times New Roman" panose="02020603050405020304" pitchFamily="18" charset="0"/>
              </a:rPr>
              <a:t>BMJ Open Quality</a:t>
            </a:r>
            <a:r>
              <a:rPr lang="en-GB" sz="1400" dirty="0">
                <a:effectLst/>
                <a:latin typeface="Arial" panose="020B0604020202020204" pitchFamily="34" charset="0"/>
                <a:ea typeface="Times New Roman" panose="02020603050405020304" pitchFamily="18" charset="0"/>
              </a:rPr>
              <a:t>, 12(3). Available at: https://doi.org/10.1136/bmjoq-2023-002324.</a:t>
            </a:r>
            <a:endParaRPr lang="en-US" sz="1400" dirty="0">
              <a:latin typeface="Arial"/>
              <a:ea typeface="Arial"/>
              <a:cs typeface="Arial"/>
              <a:sym typeface="Arial"/>
            </a:endParaRPr>
          </a:p>
          <a:p>
            <a:pPr marL="0" lvl="0" indent="0" algn="just" rtl="0">
              <a:lnSpc>
                <a:spcPct val="115000"/>
              </a:lnSpc>
              <a:spcBef>
                <a:spcPts val="1200"/>
              </a:spcBef>
              <a:spcAft>
                <a:spcPts val="0"/>
              </a:spcAft>
              <a:buClr>
                <a:schemeClr val="dk1"/>
              </a:buClr>
              <a:buSzPts val="1100"/>
              <a:buFont typeface="Arial"/>
              <a:buNone/>
            </a:pPr>
            <a:r>
              <a:rPr lang="en-GB" sz="1400" dirty="0" err="1">
                <a:latin typeface="Arial"/>
                <a:ea typeface="Arial"/>
                <a:cs typeface="Arial"/>
                <a:sym typeface="Arial"/>
              </a:rPr>
              <a:t>Klatter</a:t>
            </a:r>
            <a:r>
              <a:rPr lang="en-GB" sz="1400" dirty="0">
                <a:latin typeface="Arial"/>
                <a:ea typeface="Arial"/>
                <a:cs typeface="Arial"/>
                <a:sym typeface="Arial"/>
              </a:rPr>
              <a:t>, C.K., van </a:t>
            </a:r>
            <a:r>
              <a:rPr lang="en-GB" sz="1400" dirty="0" err="1">
                <a:latin typeface="Arial"/>
                <a:ea typeface="Arial"/>
                <a:cs typeface="Arial"/>
                <a:sym typeface="Arial"/>
              </a:rPr>
              <a:t>Ravesteyn</a:t>
            </a:r>
            <a:r>
              <a:rPr lang="en-GB" sz="1400" dirty="0">
                <a:latin typeface="Arial"/>
                <a:ea typeface="Arial"/>
                <a:cs typeface="Arial"/>
                <a:sym typeface="Arial"/>
              </a:rPr>
              <a:t>, L.M. and Stekelenburg, J. (2022) ‘Is collaborative care a key component for treating pregnant women with psychiatric symptoms (and additional psychosocial problems)? A systematic review’, </a:t>
            </a:r>
            <a:r>
              <a:rPr lang="en-GB" sz="1400" i="1" dirty="0">
                <a:latin typeface="Arial"/>
                <a:ea typeface="Arial"/>
                <a:cs typeface="Arial"/>
                <a:sym typeface="Arial"/>
              </a:rPr>
              <a:t>Archives of Women’s Mental Health</a:t>
            </a:r>
            <a:r>
              <a:rPr lang="en-GB" sz="1400" dirty="0">
                <a:latin typeface="Arial"/>
                <a:ea typeface="Arial"/>
                <a:cs typeface="Arial"/>
                <a:sym typeface="Arial"/>
              </a:rPr>
              <a:t>, 25(6). Available at: https://doi.org/10.1007/s00737-022-01251-7</a:t>
            </a:r>
            <a:r>
              <a:rPr lang="en-GB" sz="1400" dirty="0">
                <a:latin typeface="Times New Roman"/>
                <a:ea typeface="Times New Roman"/>
                <a:cs typeface="Times New Roman"/>
                <a:sym typeface="Times New Roman"/>
              </a:rPr>
              <a:t>.</a:t>
            </a:r>
          </a:p>
          <a:p>
            <a:pPr marL="0" lvl="0" indent="0" algn="just" rtl="0">
              <a:lnSpc>
                <a:spcPct val="115000"/>
              </a:lnSpc>
              <a:spcBef>
                <a:spcPts val="1200"/>
              </a:spcBef>
              <a:spcAft>
                <a:spcPts val="0"/>
              </a:spcAft>
              <a:buClr>
                <a:schemeClr val="dk1"/>
              </a:buClr>
              <a:buSzPts val="1100"/>
              <a:buFont typeface="Arial"/>
              <a:buNone/>
            </a:pPr>
            <a:r>
              <a:rPr lang="en-GB" sz="1400" dirty="0">
                <a:latin typeface="Arial"/>
                <a:ea typeface="Arial"/>
                <a:cs typeface="Arial"/>
                <a:sym typeface="Arial"/>
              </a:rPr>
              <a:t>Liu, X.-Q., Guo, Y.-X., Zhang, W.-J. and Gao, W.-J. (2022) ‘Influencing factors, prediction and prevention of depression in college students: A literature review’, </a:t>
            </a:r>
            <a:r>
              <a:rPr lang="en-GB" sz="1400" i="1" dirty="0">
                <a:latin typeface="Arial"/>
                <a:ea typeface="Arial"/>
                <a:cs typeface="Arial"/>
                <a:sym typeface="Arial"/>
              </a:rPr>
              <a:t>World Journal of Psychiatry</a:t>
            </a:r>
            <a:r>
              <a:rPr lang="en-GB" sz="1400" dirty="0">
                <a:latin typeface="Arial"/>
                <a:ea typeface="Arial"/>
                <a:cs typeface="Arial"/>
                <a:sym typeface="Arial"/>
              </a:rPr>
              <a:t>, 12(7), pp. 860–873. Available at: https://doi.org/10.5498/wjp.v12.i7.860.</a:t>
            </a:r>
          </a:p>
          <a:p>
            <a:pPr marL="0" indent="0" algn="just">
              <a:lnSpc>
                <a:spcPct val="115000"/>
              </a:lnSpc>
              <a:spcBef>
                <a:spcPts val="1200"/>
              </a:spcBef>
              <a:buClr>
                <a:schemeClr val="dk1"/>
              </a:buClr>
              <a:buSzPts val="1100"/>
              <a:buNone/>
            </a:pPr>
            <a:endParaRPr lang="en-US" sz="1100" dirty="0">
              <a:latin typeface="Arial"/>
              <a:ea typeface="Arial"/>
              <a:cs typeface="Arial"/>
              <a:sym typeface="Arial"/>
            </a:endParaRPr>
          </a:p>
          <a:p>
            <a:pPr marL="0" indent="0" algn="just">
              <a:lnSpc>
                <a:spcPct val="115000"/>
              </a:lnSpc>
              <a:spcBef>
                <a:spcPts val="1200"/>
              </a:spcBef>
              <a:buClr>
                <a:schemeClr val="dk1"/>
              </a:buClr>
              <a:buSzPts val="1100"/>
            </a:pPr>
            <a:endParaRPr lang="en-US" sz="1100" dirty="0">
              <a:latin typeface="Arial"/>
              <a:ea typeface="Arial"/>
              <a:cs typeface="Arial"/>
              <a:sym typeface="Arial"/>
            </a:endParaRPr>
          </a:p>
          <a:p>
            <a:endParaRPr lang="en-GB" sz="1100" dirty="0"/>
          </a:p>
          <a:p>
            <a:endParaRPr lang="en-GB" sz="1100" dirty="0"/>
          </a:p>
        </p:txBody>
      </p:sp>
    </p:spTree>
    <p:extLst>
      <p:ext uri="{BB962C8B-B14F-4D97-AF65-F5344CB8AC3E}">
        <p14:creationId xmlns:p14="http://schemas.microsoft.com/office/powerpoint/2010/main" val="6847541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65;p19">
            <a:extLst>
              <a:ext uri="{FF2B5EF4-FFF2-40B4-BE49-F238E27FC236}">
                <a16:creationId xmlns:a16="http://schemas.microsoft.com/office/drawing/2014/main" id="{DF640F0A-25B9-418C-AA6F-DC86AD80D7DB}"/>
              </a:ext>
            </a:extLst>
          </p:cNvPr>
          <p:cNvSpPr txBox="1">
            <a:spLocks/>
          </p:cNvSpPr>
          <p:nvPr/>
        </p:nvSpPr>
        <p:spPr>
          <a:xfrm>
            <a:off x="3131935" y="249550"/>
            <a:ext cx="5314500" cy="643200"/>
          </a:xfrm>
          <a:prstGeom prst="rect">
            <a:avLst/>
          </a:prstGeom>
          <a:noFill/>
          <a:ln>
            <a:noFill/>
          </a:ln>
        </p:spPr>
        <p:txBody>
          <a:bodyPr spcFirstLastPara="1" vert="horz" wrap="square" lIns="91425" tIns="91425" rIns="91425" bIns="91425" rtlCol="0" anchor="ctr" anchorCtr="0">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spcBef>
                <a:spcPts val="0"/>
              </a:spcBef>
              <a:buSzPts val="3600"/>
            </a:pPr>
            <a:r>
              <a:rPr lang="en-GB" sz="2800" b="1" u="sng" dirty="0">
                <a:latin typeface="Arial"/>
                <a:ea typeface="Arial"/>
                <a:cs typeface="Arial"/>
                <a:sym typeface="Arial"/>
              </a:rPr>
              <a:t>References</a:t>
            </a:r>
          </a:p>
        </p:txBody>
      </p:sp>
      <p:sp>
        <p:nvSpPr>
          <p:cNvPr id="5" name="Subtitle 2">
            <a:extLst>
              <a:ext uri="{FF2B5EF4-FFF2-40B4-BE49-F238E27FC236}">
                <a16:creationId xmlns:a16="http://schemas.microsoft.com/office/drawing/2014/main" id="{E75FC4BB-C553-4B4F-9B5B-7C3C6DBC754D}"/>
              </a:ext>
            </a:extLst>
          </p:cNvPr>
          <p:cNvSpPr txBox="1">
            <a:spLocks/>
          </p:cNvSpPr>
          <p:nvPr/>
        </p:nvSpPr>
        <p:spPr>
          <a:xfrm>
            <a:off x="448573" y="1043492"/>
            <a:ext cx="11417111" cy="5378823"/>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15000"/>
              </a:lnSpc>
              <a:spcBef>
                <a:spcPts val="1200"/>
              </a:spcBef>
              <a:buClr>
                <a:schemeClr val="dk1"/>
              </a:buClr>
              <a:buSzPts val="1100"/>
              <a:buFont typeface="Arial"/>
              <a:buNone/>
            </a:pPr>
            <a:r>
              <a:rPr lang="en-GB" sz="1500" dirty="0">
                <a:latin typeface="Arial"/>
                <a:ea typeface="Arial"/>
                <a:cs typeface="Arial"/>
                <a:sym typeface="Arial"/>
              </a:rPr>
              <a:t>Lloyd, C.E. and Heller, T. (2012) </a:t>
            </a:r>
            <a:r>
              <a:rPr lang="en-GB" sz="1500" i="1" dirty="0">
                <a:latin typeface="Arial"/>
                <a:ea typeface="Arial"/>
                <a:cs typeface="Arial"/>
                <a:sym typeface="Arial"/>
              </a:rPr>
              <a:t>Long-term conditions : challenges in health and social care</a:t>
            </a:r>
            <a:r>
              <a:rPr lang="en-GB" sz="1500" dirty="0">
                <a:latin typeface="Arial"/>
                <a:ea typeface="Arial"/>
                <a:cs typeface="Arial"/>
                <a:sym typeface="Arial"/>
              </a:rPr>
              <a:t>. SAGE.</a:t>
            </a:r>
          </a:p>
          <a:p>
            <a:pPr marL="0" indent="0" algn="just">
              <a:lnSpc>
                <a:spcPct val="115000"/>
              </a:lnSpc>
              <a:spcBef>
                <a:spcPts val="1200"/>
              </a:spcBef>
              <a:buClr>
                <a:schemeClr val="dk1"/>
              </a:buClr>
              <a:buSzPts val="1100"/>
              <a:buFont typeface="Arial"/>
              <a:buNone/>
            </a:pPr>
            <a:r>
              <a:rPr lang="en-GB" sz="1500" dirty="0" err="1">
                <a:latin typeface="Arial"/>
                <a:ea typeface="Arial"/>
                <a:cs typeface="Arial"/>
                <a:sym typeface="Arial"/>
              </a:rPr>
              <a:t>Musliner</a:t>
            </a:r>
            <a:r>
              <a:rPr lang="en-GB" sz="1500" dirty="0">
                <a:latin typeface="Arial"/>
                <a:ea typeface="Arial"/>
                <a:cs typeface="Arial"/>
                <a:sym typeface="Arial"/>
              </a:rPr>
              <a:t>, K.L., Munk-Olsen, T., Eaton, W.W. and </a:t>
            </a:r>
            <a:r>
              <a:rPr lang="en-GB" sz="1500" dirty="0" err="1">
                <a:latin typeface="Arial"/>
                <a:ea typeface="Arial"/>
                <a:cs typeface="Arial"/>
                <a:sym typeface="Arial"/>
              </a:rPr>
              <a:t>Zandi</a:t>
            </a:r>
            <a:r>
              <a:rPr lang="en-GB" sz="1500" dirty="0">
                <a:latin typeface="Arial"/>
                <a:ea typeface="Arial"/>
                <a:cs typeface="Arial"/>
                <a:sym typeface="Arial"/>
              </a:rPr>
              <a:t>, P.P. (2016) ‘Heterogeneity in long-term trajectories of depressive symptoms: Patterns, predictors and outcomes’, </a:t>
            </a:r>
            <a:r>
              <a:rPr lang="en-GB" sz="1500" i="1" dirty="0">
                <a:latin typeface="Arial"/>
                <a:ea typeface="Arial"/>
                <a:cs typeface="Arial"/>
                <a:sym typeface="Arial"/>
              </a:rPr>
              <a:t>Journal of Affective Disorders</a:t>
            </a:r>
            <a:r>
              <a:rPr lang="en-GB" sz="1500" dirty="0">
                <a:latin typeface="Arial"/>
                <a:ea typeface="Arial"/>
                <a:cs typeface="Arial"/>
                <a:sym typeface="Arial"/>
              </a:rPr>
              <a:t>, 192, pp. 199–211. Available at: https://doi.org/10.1016/j.jad.2015.12.030.</a:t>
            </a:r>
          </a:p>
          <a:p>
            <a:pPr marL="0" indent="0" algn="just">
              <a:lnSpc>
                <a:spcPct val="115000"/>
              </a:lnSpc>
              <a:spcBef>
                <a:spcPts val="1200"/>
              </a:spcBef>
              <a:buClr>
                <a:schemeClr val="dk1"/>
              </a:buClr>
              <a:buSzPts val="1100"/>
              <a:buFont typeface="Arial"/>
              <a:buNone/>
            </a:pPr>
            <a:r>
              <a:rPr lang="en-GB" sz="1500" dirty="0">
                <a:latin typeface="Arial"/>
                <a:ea typeface="Arial"/>
                <a:cs typeface="Arial"/>
                <a:sym typeface="Arial"/>
              </a:rPr>
              <a:t>NHS (2023a) </a:t>
            </a:r>
            <a:r>
              <a:rPr lang="en-GB" sz="1500" i="1" dirty="0">
                <a:latin typeface="Arial"/>
                <a:ea typeface="Arial"/>
                <a:cs typeface="Arial"/>
                <a:sym typeface="Arial"/>
              </a:rPr>
              <a:t>Treatment - Depression in adults</a:t>
            </a:r>
            <a:r>
              <a:rPr lang="en-GB" sz="1500" dirty="0">
                <a:latin typeface="Arial"/>
                <a:ea typeface="Arial"/>
                <a:cs typeface="Arial"/>
                <a:sym typeface="Arial"/>
              </a:rPr>
              <a:t>, </a:t>
            </a:r>
            <a:r>
              <a:rPr lang="en-GB" sz="1500" i="1" dirty="0">
                <a:latin typeface="Arial"/>
                <a:ea typeface="Arial"/>
                <a:cs typeface="Arial"/>
                <a:sym typeface="Arial"/>
              </a:rPr>
              <a:t>nhs.uk</a:t>
            </a:r>
            <a:r>
              <a:rPr lang="en-GB" sz="1500" dirty="0">
                <a:latin typeface="Arial"/>
                <a:ea typeface="Arial"/>
                <a:cs typeface="Arial"/>
                <a:sym typeface="Arial"/>
              </a:rPr>
              <a:t>. NHS. Available at: https://www.nhs.uk/mental-health/conditions/depression-in-adults/treatment/ (Accessed: 25 March 2026).</a:t>
            </a:r>
          </a:p>
          <a:p>
            <a:pPr marL="0" lvl="0" indent="0" algn="just" rtl="0">
              <a:lnSpc>
                <a:spcPct val="115000"/>
              </a:lnSpc>
              <a:spcBef>
                <a:spcPts val="1200"/>
              </a:spcBef>
              <a:spcAft>
                <a:spcPts val="0"/>
              </a:spcAft>
              <a:buClr>
                <a:schemeClr val="dk1"/>
              </a:buClr>
              <a:buSzPts val="1100"/>
              <a:buFont typeface="Arial"/>
              <a:buNone/>
            </a:pPr>
            <a:r>
              <a:rPr lang="en-GB" sz="1500" dirty="0">
                <a:latin typeface="Arial"/>
                <a:ea typeface="Arial"/>
                <a:cs typeface="Arial"/>
                <a:sym typeface="Arial"/>
              </a:rPr>
              <a:t>NHS (2023b) </a:t>
            </a:r>
            <a:r>
              <a:rPr lang="en-GB" sz="1500" i="1" dirty="0">
                <a:latin typeface="Arial"/>
                <a:ea typeface="Arial"/>
                <a:cs typeface="Arial"/>
                <a:sym typeface="Arial"/>
              </a:rPr>
              <a:t>Diagnosis - Depression in adults</a:t>
            </a:r>
            <a:r>
              <a:rPr lang="en-GB" sz="1500" dirty="0">
                <a:latin typeface="Arial"/>
                <a:ea typeface="Arial"/>
                <a:cs typeface="Arial"/>
                <a:sym typeface="Arial"/>
              </a:rPr>
              <a:t>, </a:t>
            </a:r>
            <a:r>
              <a:rPr lang="en-GB" sz="1500" i="1" dirty="0">
                <a:latin typeface="Arial"/>
                <a:ea typeface="Arial"/>
                <a:cs typeface="Arial"/>
                <a:sym typeface="Arial"/>
              </a:rPr>
              <a:t>nhs.uk</a:t>
            </a:r>
            <a:r>
              <a:rPr lang="en-GB" sz="1500" dirty="0">
                <a:latin typeface="Arial"/>
                <a:ea typeface="Arial"/>
                <a:cs typeface="Arial"/>
                <a:sym typeface="Arial"/>
              </a:rPr>
              <a:t>. Available at: https://www.nhs.uk/mental-health/conditions/depression-in-adults/diagnosis/ (Accessed: 25 March 2026).</a:t>
            </a:r>
          </a:p>
          <a:p>
            <a:pPr marL="0" lvl="0" indent="0" algn="just" rtl="0">
              <a:lnSpc>
                <a:spcPct val="115000"/>
              </a:lnSpc>
              <a:spcBef>
                <a:spcPts val="1200"/>
              </a:spcBef>
              <a:spcAft>
                <a:spcPts val="0"/>
              </a:spcAft>
              <a:buClr>
                <a:schemeClr val="dk1"/>
              </a:buClr>
              <a:buSzPts val="1100"/>
              <a:buFont typeface="Arial"/>
              <a:buNone/>
            </a:pPr>
            <a:r>
              <a:rPr lang="en-GB" sz="1500" dirty="0">
                <a:latin typeface="Arial"/>
                <a:ea typeface="Arial"/>
                <a:cs typeface="Arial"/>
                <a:sym typeface="Arial"/>
              </a:rPr>
              <a:t>NHS England (2026a) </a:t>
            </a:r>
            <a:r>
              <a:rPr lang="en-GB" sz="1500" i="1" dirty="0">
                <a:latin typeface="Arial"/>
                <a:ea typeface="Arial"/>
                <a:cs typeface="Arial"/>
                <a:sym typeface="Arial"/>
              </a:rPr>
              <a:t>Personalised Care and Support Planning</a:t>
            </a:r>
            <a:r>
              <a:rPr lang="en-GB" sz="1500" dirty="0">
                <a:latin typeface="Arial"/>
                <a:ea typeface="Arial"/>
                <a:cs typeface="Arial"/>
                <a:sym typeface="Arial"/>
              </a:rPr>
              <a:t>, </a:t>
            </a:r>
            <a:r>
              <a:rPr lang="en-GB" sz="1500" i="1" dirty="0">
                <a:latin typeface="Arial"/>
                <a:ea typeface="Arial"/>
                <a:cs typeface="Arial"/>
                <a:sym typeface="Arial"/>
              </a:rPr>
              <a:t>NHS England</a:t>
            </a:r>
            <a:r>
              <a:rPr lang="en-GB" sz="1500" dirty="0">
                <a:latin typeface="Arial"/>
                <a:ea typeface="Arial"/>
                <a:cs typeface="Arial"/>
                <a:sym typeface="Arial"/>
              </a:rPr>
              <a:t>. Available at: https://www.england.nhs.uk/personalisedcare/pcsp/ (Accessed: 25 March 2026).</a:t>
            </a:r>
          </a:p>
          <a:p>
            <a:pPr marL="0" lvl="0" indent="0" algn="just" rtl="0">
              <a:lnSpc>
                <a:spcPct val="115000"/>
              </a:lnSpc>
              <a:spcBef>
                <a:spcPts val="1200"/>
              </a:spcBef>
              <a:spcAft>
                <a:spcPts val="0"/>
              </a:spcAft>
              <a:buClr>
                <a:schemeClr val="dk1"/>
              </a:buClr>
              <a:buSzPts val="1100"/>
              <a:buFont typeface="Arial"/>
              <a:buNone/>
            </a:pPr>
            <a:r>
              <a:rPr lang="en-GB" sz="1500" dirty="0">
                <a:latin typeface="Arial"/>
                <a:ea typeface="Arial"/>
                <a:cs typeface="Arial"/>
                <a:sym typeface="Arial"/>
              </a:rPr>
              <a:t>NHS England (2026b) </a:t>
            </a:r>
            <a:r>
              <a:rPr lang="en-GB" sz="1500" i="1" dirty="0">
                <a:latin typeface="Arial"/>
                <a:ea typeface="Arial"/>
                <a:cs typeface="Arial"/>
                <a:sym typeface="Arial"/>
              </a:rPr>
              <a:t>Supported Self-Management</a:t>
            </a:r>
            <a:r>
              <a:rPr lang="en-GB" sz="1500" dirty="0">
                <a:latin typeface="Arial"/>
                <a:ea typeface="Arial"/>
                <a:cs typeface="Arial"/>
                <a:sym typeface="Arial"/>
              </a:rPr>
              <a:t>, </a:t>
            </a:r>
            <a:r>
              <a:rPr lang="en-GB" sz="1500" i="1" dirty="0">
                <a:latin typeface="Arial"/>
                <a:ea typeface="Arial"/>
                <a:cs typeface="Arial"/>
                <a:sym typeface="Arial"/>
              </a:rPr>
              <a:t>NHS England</a:t>
            </a:r>
            <a:r>
              <a:rPr lang="en-GB" sz="1500" dirty="0">
                <a:latin typeface="Arial"/>
                <a:ea typeface="Arial"/>
                <a:cs typeface="Arial"/>
                <a:sym typeface="Arial"/>
              </a:rPr>
              <a:t>. NHS England. Available at: https://www.england.nhs.uk/personalisedcare/supported-self-management/ (Accessed: 31 March 2026).</a:t>
            </a:r>
          </a:p>
          <a:p>
            <a:pPr marL="0" lvl="0" indent="0" algn="just" rtl="0">
              <a:lnSpc>
                <a:spcPct val="115000"/>
              </a:lnSpc>
              <a:spcBef>
                <a:spcPts val="1200"/>
              </a:spcBef>
              <a:spcAft>
                <a:spcPts val="0"/>
              </a:spcAft>
              <a:buClr>
                <a:schemeClr val="dk1"/>
              </a:buClr>
              <a:buSzPts val="1100"/>
              <a:buFont typeface="Arial"/>
              <a:buNone/>
            </a:pPr>
            <a:r>
              <a:rPr lang="en-GB" sz="1500" dirty="0">
                <a:latin typeface="Arial"/>
                <a:ea typeface="Arial"/>
                <a:cs typeface="Arial"/>
                <a:sym typeface="Arial"/>
              </a:rPr>
              <a:t>NICE (2022) </a:t>
            </a:r>
            <a:r>
              <a:rPr lang="en-GB" sz="1500" i="1" dirty="0">
                <a:latin typeface="Arial"/>
                <a:ea typeface="Arial"/>
                <a:cs typeface="Arial"/>
                <a:sym typeface="Arial"/>
              </a:rPr>
              <a:t>Recommendations | Depression in adults: Treatment and Management | Guidance | NICE</a:t>
            </a:r>
            <a:r>
              <a:rPr lang="en-GB" sz="1500" dirty="0">
                <a:latin typeface="Arial"/>
                <a:ea typeface="Arial"/>
                <a:cs typeface="Arial"/>
                <a:sym typeface="Arial"/>
              </a:rPr>
              <a:t>, </a:t>
            </a:r>
            <a:r>
              <a:rPr lang="en-GB" sz="1500" i="1" dirty="0">
                <a:latin typeface="Arial"/>
                <a:ea typeface="Arial"/>
                <a:cs typeface="Arial"/>
                <a:sym typeface="Arial"/>
              </a:rPr>
              <a:t>www.nice.org.uk</a:t>
            </a:r>
            <a:r>
              <a:rPr lang="en-GB" sz="1500" dirty="0">
                <a:latin typeface="Arial"/>
                <a:ea typeface="Arial"/>
                <a:cs typeface="Arial"/>
                <a:sym typeface="Arial"/>
              </a:rPr>
              <a:t>. Available at: https://www.nice.org.uk/guidance/ng222/chapter/recommendations#principles-of-care (Accessed: 25 March 2026).</a:t>
            </a:r>
          </a:p>
          <a:p>
            <a:pPr marL="0" lvl="0" indent="0" algn="just" rtl="0">
              <a:lnSpc>
                <a:spcPct val="115000"/>
              </a:lnSpc>
              <a:spcBef>
                <a:spcPts val="1200"/>
              </a:spcBef>
              <a:spcAft>
                <a:spcPts val="0"/>
              </a:spcAft>
              <a:buClr>
                <a:schemeClr val="dk1"/>
              </a:buClr>
              <a:buSzPts val="1100"/>
              <a:buFont typeface="Arial"/>
              <a:buNone/>
            </a:pPr>
            <a:r>
              <a:rPr lang="en-GB" sz="1500" dirty="0">
                <a:latin typeface="Arial"/>
                <a:ea typeface="Arial"/>
                <a:cs typeface="Arial"/>
                <a:sym typeface="Arial"/>
              </a:rPr>
              <a:t>NICE (2026) </a:t>
            </a:r>
            <a:r>
              <a:rPr lang="en-GB" sz="1500" i="1" dirty="0">
                <a:latin typeface="Arial"/>
                <a:ea typeface="Arial"/>
                <a:cs typeface="Arial"/>
                <a:sym typeface="Arial"/>
              </a:rPr>
              <a:t>About shared decision making</a:t>
            </a:r>
            <a:r>
              <a:rPr lang="en-GB" sz="1500" dirty="0">
                <a:latin typeface="Arial"/>
                <a:ea typeface="Arial"/>
                <a:cs typeface="Arial"/>
                <a:sym typeface="Arial"/>
              </a:rPr>
              <a:t>, </a:t>
            </a:r>
            <a:r>
              <a:rPr lang="en-GB" sz="1500" i="1" dirty="0">
                <a:latin typeface="Arial"/>
                <a:ea typeface="Arial"/>
                <a:cs typeface="Arial"/>
                <a:sym typeface="Arial"/>
              </a:rPr>
              <a:t>NICE website: The National Institute for Health and Care Excellence</a:t>
            </a:r>
            <a:r>
              <a:rPr lang="en-GB" sz="1500" dirty="0">
                <a:latin typeface="Arial"/>
                <a:ea typeface="Arial"/>
                <a:cs typeface="Arial"/>
                <a:sym typeface="Arial"/>
              </a:rPr>
              <a:t>. NICE. Available at: https://www.nice.org.uk/what-nice-does/our-guidance/about-nice-guidelines/about-shared-decision-making (Accessed: 25 March 2026).</a:t>
            </a:r>
          </a:p>
          <a:p>
            <a:pPr marL="0" lvl="0" indent="0" algn="just" rtl="0">
              <a:lnSpc>
                <a:spcPct val="115000"/>
              </a:lnSpc>
              <a:spcBef>
                <a:spcPts val="1200"/>
              </a:spcBef>
              <a:spcAft>
                <a:spcPts val="0"/>
              </a:spcAft>
              <a:buClr>
                <a:schemeClr val="dk1"/>
              </a:buClr>
              <a:buSzPts val="1100"/>
              <a:buFont typeface="Arial"/>
              <a:buNone/>
            </a:pPr>
            <a:r>
              <a:rPr lang="en-GB" sz="1500" dirty="0" err="1">
                <a:latin typeface="Arial"/>
                <a:ea typeface="Arial"/>
                <a:cs typeface="Arial"/>
                <a:sym typeface="Arial"/>
              </a:rPr>
              <a:t>Reist</a:t>
            </a:r>
            <a:r>
              <a:rPr lang="en-GB" sz="1500" dirty="0">
                <a:latin typeface="Arial"/>
                <a:ea typeface="Arial"/>
                <a:cs typeface="Arial"/>
                <a:sym typeface="Arial"/>
              </a:rPr>
              <a:t>, C., </a:t>
            </a:r>
            <a:r>
              <a:rPr lang="en-GB" sz="1500" dirty="0" err="1">
                <a:latin typeface="Arial"/>
                <a:ea typeface="Arial"/>
                <a:cs typeface="Arial"/>
                <a:sym typeface="Arial"/>
              </a:rPr>
              <a:t>Petiwala</a:t>
            </a:r>
            <a:r>
              <a:rPr lang="en-GB" sz="1500" dirty="0">
                <a:latin typeface="Arial"/>
                <a:ea typeface="Arial"/>
                <a:cs typeface="Arial"/>
                <a:sym typeface="Arial"/>
              </a:rPr>
              <a:t>, I., Latimer, J., </a:t>
            </a:r>
            <a:r>
              <a:rPr lang="en-GB" sz="1500" dirty="0" err="1">
                <a:latin typeface="Arial"/>
                <a:ea typeface="Arial"/>
                <a:cs typeface="Arial"/>
                <a:sym typeface="Arial"/>
              </a:rPr>
              <a:t>Raffaelli</a:t>
            </a:r>
            <a:r>
              <a:rPr lang="en-GB" sz="1500" dirty="0">
                <a:latin typeface="Arial"/>
                <a:ea typeface="Arial"/>
                <a:cs typeface="Arial"/>
                <a:sym typeface="Arial"/>
              </a:rPr>
              <a:t>, S.B., Chiang, M., Eisenberg, D. and Campbell, S. (2022) ‘Collaborative Mental Health care: a Narrative Review’, </a:t>
            </a:r>
            <a:r>
              <a:rPr lang="en-GB" sz="1500" i="1" dirty="0">
                <a:latin typeface="Arial"/>
                <a:ea typeface="Arial"/>
                <a:cs typeface="Arial"/>
                <a:sym typeface="Arial"/>
              </a:rPr>
              <a:t>Medicine</a:t>
            </a:r>
            <a:r>
              <a:rPr lang="en-GB" sz="1500" dirty="0">
                <a:latin typeface="Arial"/>
                <a:ea typeface="Arial"/>
                <a:cs typeface="Arial"/>
                <a:sym typeface="Arial"/>
              </a:rPr>
              <a:t>, 101(52). Available at: https://doi.org/10.1097/md.0000000000032554.</a:t>
            </a:r>
          </a:p>
          <a:p>
            <a:pPr marL="0" lvl="0" indent="0" algn="just" rtl="0">
              <a:lnSpc>
                <a:spcPct val="115000"/>
              </a:lnSpc>
              <a:spcBef>
                <a:spcPts val="1200"/>
              </a:spcBef>
              <a:spcAft>
                <a:spcPts val="0"/>
              </a:spcAft>
              <a:buClr>
                <a:schemeClr val="dk1"/>
              </a:buClr>
              <a:buSzPts val="1100"/>
              <a:buFont typeface="Arial"/>
              <a:buNone/>
            </a:pPr>
            <a:r>
              <a:rPr lang="en-GB" sz="1500" dirty="0" err="1">
                <a:latin typeface="Arial"/>
                <a:ea typeface="Arial"/>
                <a:cs typeface="Arial"/>
                <a:sym typeface="Arial"/>
              </a:rPr>
              <a:t>Saharoy</a:t>
            </a:r>
            <a:r>
              <a:rPr lang="en-GB" sz="1500" dirty="0">
                <a:latin typeface="Arial"/>
                <a:ea typeface="Arial"/>
                <a:cs typeface="Arial"/>
                <a:sym typeface="Arial"/>
              </a:rPr>
              <a:t>, R., </a:t>
            </a:r>
            <a:r>
              <a:rPr lang="en-GB" sz="1500" dirty="0" err="1">
                <a:latin typeface="Arial"/>
                <a:ea typeface="Arial"/>
                <a:cs typeface="Arial"/>
                <a:sym typeface="Arial"/>
              </a:rPr>
              <a:t>Potdukhe</a:t>
            </a:r>
            <a:r>
              <a:rPr lang="en-GB" sz="1500" dirty="0">
                <a:latin typeface="Arial"/>
                <a:ea typeface="Arial"/>
                <a:cs typeface="Arial"/>
                <a:sym typeface="Arial"/>
              </a:rPr>
              <a:t>, A., </a:t>
            </a:r>
            <a:r>
              <a:rPr lang="en-GB" sz="1500" dirty="0" err="1">
                <a:latin typeface="Arial"/>
                <a:ea typeface="Arial"/>
                <a:cs typeface="Arial"/>
                <a:sym typeface="Arial"/>
              </a:rPr>
              <a:t>Wanjari</a:t>
            </a:r>
            <a:r>
              <a:rPr lang="en-GB" sz="1500" dirty="0">
                <a:latin typeface="Arial"/>
                <a:ea typeface="Arial"/>
                <a:cs typeface="Arial"/>
                <a:sym typeface="Arial"/>
              </a:rPr>
              <a:t>, M. and </a:t>
            </a:r>
            <a:r>
              <a:rPr lang="en-GB" sz="1500" dirty="0" err="1">
                <a:latin typeface="Arial"/>
                <a:ea typeface="Arial"/>
                <a:cs typeface="Arial"/>
                <a:sym typeface="Arial"/>
              </a:rPr>
              <a:t>Taksande</a:t>
            </a:r>
            <a:r>
              <a:rPr lang="en-GB" sz="1500" dirty="0">
                <a:latin typeface="Arial"/>
                <a:ea typeface="Arial"/>
                <a:cs typeface="Arial"/>
                <a:sym typeface="Arial"/>
              </a:rPr>
              <a:t>, A.B. (2023) ‘Postpartum Depression and Maternal care: Exploring the Complex Effects on Mothers and Infants’, </a:t>
            </a:r>
            <a:r>
              <a:rPr lang="en-GB" sz="1500" i="1" dirty="0" err="1">
                <a:latin typeface="Arial"/>
                <a:ea typeface="Arial"/>
                <a:cs typeface="Arial"/>
                <a:sym typeface="Arial"/>
              </a:rPr>
              <a:t>Cureus</a:t>
            </a:r>
            <a:r>
              <a:rPr lang="en-GB" sz="1500" dirty="0">
                <a:latin typeface="Arial"/>
                <a:ea typeface="Arial"/>
                <a:cs typeface="Arial"/>
                <a:sym typeface="Arial"/>
              </a:rPr>
              <a:t>, 15(7). Available at: https://doi.org/10.7759/cureus.41381.</a:t>
            </a:r>
          </a:p>
          <a:p>
            <a:pPr marL="0" indent="0" algn="just">
              <a:lnSpc>
                <a:spcPct val="115000"/>
              </a:lnSpc>
              <a:spcBef>
                <a:spcPts val="1200"/>
              </a:spcBef>
              <a:buClr>
                <a:schemeClr val="dk1"/>
              </a:buClr>
              <a:buSzPts val="1100"/>
              <a:buFont typeface="Arial"/>
              <a:buNone/>
            </a:pPr>
            <a:endParaRPr lang="en-GB" sz="1100" dirty="0">
              <a:latin typeface="Arial"/>
              <a:ea typeface="Arial"/>
              <a:cs typeface="Arial"/>
              <a:sym typeface="Arial"/>
            </a:endParaRPr>
          </a:p>
          <a:p>
            <a:endParaRPr lang="en-GB" dirty="0"/>
          </a:p>
        </p:txBody>
      </p:sp>
    </p:spTree>
    <p:extLst>
      <p:ext uri="{BB962C8B-B14F-4D97-AF65-F5344CB8AC3E}">
        <p14:creationId xmlns:p14="http://schemas.microsoft.com/office/powerpoint/2010/main" val="24419062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65;p19">
            <a:extLst>
              <a:ext uri="{FF2B5EF4-FFF2-40B4-BE49-F238E27FC236}">
                <a16:creationId xmlns:a16="http://schemas.microsoft.com/office/drawing/2014/main" id="{92714D42-EC47-4123-AFBD-43830B492F93}"/>
              </a:ext>
            </a:extLst>
          </p:cNvPr>
          <p:cNvSpPr txBox="1">
            <a:spLocks/>
          </p:cNvSpPr>
          <p:nvPr/>
        </p:nvSpPr>
        <p:spPr>
          <a:xfrm>
            <a:off x="3131935" y="249550"/>
            <a:ext cx="5314500" cy="643200"/>
          </a:xfrm>
          <a:prstGeom prst="rect">
            <a:avLst/>
          </a:prstGeom>
          <a:noFill/>
          <a:ln>
            <a:noFill/>
          </a:ln>
        </p:spPr>
        <p:txBody>
          <a:bodyPr spcFirstLastPara="1" vert="horz" wrap="square" lIns="91425" tIns="91425" rIns="91425" bIns="91425" rtlCol="0" anchor="ctr" anchorCtr="0">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spcBef>
                <a:spcPts val="0"/>
              </a:spcBef>
              <a:buSzPts val="3600"/>
            </a:pPr>
            <a:r>
              <a:rPr lang="en-GB" sz="2800" b="1" u="sng" dirty="0">
                <a:latin typeface="Arial"/>
                <a:ea typeface="Arial"/>
                <a:cs typeface="Arial"/>
                <a:sym typeface="Arial"/>
              </a:rPr>
              <a:t>References</a:t>
            </a:r>
          </a:p>
        </p:txBody>
      </p:sp>
      <p:sp>
        <p:nvSpPr>
          <p:cNvPr id="5" name="Subtitle 2">
            <a:extLst>
              <a:ext uri="{FF2B5EF4-FFF2-40B4-BE49-F238E27FC236}">
                <a16:creationId xmlns:a16="http://schemas.microsoft.com/office/drawing/2014/main" id="{1929D499-FC07-413F-A29E-104EF61BEE41}"/>
              </a:ext>
            </a:extLst>
          </p:cNvPr>
          <p:cNvSpPr txBox="1">
            <a:spLocks/>
          </p:cNvSpPr>
          <p:nvPr/>
        </p:nvSpPr>
        <p:spPr>
          <a:xfrm>
            <a:off x="392501" y="892749"/>
            <a:ext cx="11462425" cy="5540323"/>
          </a:xfrm>
          <a:prstGeom prst="rect">
            <a:avLst/>
          </a:prstGeom>
        </p:spPr>
        <p:txBody>
          <a:bodyPr vert="horz" lIns="91440" tIns="45720" rIns="91440" bIns="45720" rtlCol="0">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15000"/>
              </a:lnSpc>
              <a:spcBef>
                <a:spcPts val="1200"/>
              </a:spcBef>
              <a:buClr>
                <a:schemeClr val="dk1"/>
              </a:buClr>
              <a:buSzPts val="1100"/>
              <a:buFont typeface="Arial"/>
              <a:buNone/>
            </a:pPr>
            <a:r>
              <a:rPr lang="en-GB" sz="1600" dirty="0">
                <a:latin typeface="Arial"/>
                <a:ea typeface="Arial"/>
                <a:cs typeface="Arial"/>
                <a:sym typeface="Arial"/>
              </a:rPr>
              <a:t>Sawchuk, C. (2026) </a:t>
            </a:r>
            <a:r>
              <a:rPr lang="en-GB" sz="1600" i="1" dirty="0">
                <a:latin typeface="Arial"/>
                <a:ea typeface="Arial"/>
                <a:cs typeface="Arial"/>
                <a:sym typeface="Arial"/>
              </a:rPr>
              <a:t>Depression (Major Depressive Disorder)</a:t>
            </a:r>
            <a:r>
              <a:rPr lang="en-GB" sz="1600" dirty="0">
                <a:latin typeface="Arial"/>
                <a:ea typeface="Arial"/>
                <a:cs typeface="Arial"/>
                <a:sym typeface="Arial"/>
              </a:rPr>
              <a:t>, </a:t>
            </a:r>
            <a:r>
              <a:rPr lang="en-GB" sz="1600" i="1" dirty="0">
                <a:latin typeface="Arial"/>
                <a:ea typeface="Arial"/>
                <a:cs typeface="Arial"/>
                <a:sym typeface="Arial"/>
              </a:rPr>
              <a:t>Mayo Clinic</a:t>
            </a:r>
            <a:r>
              <a:rPr lang="en-GB" sz="1600" dirty="0">
                <a:latin typeface="Arial"/>
                <a:ea typeface="Arial"/>
                <a:cs typeface="Arial"/>
                <a:sym typeface="Arial"/>
              </a:rPr>
              <a:t>. Mayo Foundation for Medical Education and Research. Available at: https://www.mayoclinic.org/diseases-conditions/depression/symptoms-causes/syc-20356007 (Accessed: 25 March 2026).</a:t>
            </a:r>
          </a:p>
          <a:p>
            <a:pPr marL="0" indent="0" algn="just">
              <a:lnSpc>
                <a:spcPct val="115000"/>
              </a:lnSpc>
              <a:spcBef>
                <a:spcPts val="1200"/>
              </a:spcBef>
              <a:buClr>
                <a:schemeClr val="dk1"/>
              </a:buClr>
              <a:buSzPts val="1100"/>
              <a:buFont typeface="Arial"/>
              <a:buNone/>
            </a:pPr>
            <a:r>
              <a:rPr lang="en-GB" sz="1600" dirty="0" err="1">
                <a:latin typeface="Arial"/>
                <a:ea typeface="Arial"/>
                <a:cs typeface="Arial"/>
                <a:sym typeface="Arial"/>
              </a:rPr>
              <a:t>Schaare</a:t>
            </a:r>
            <a:r>
              <a:rPr lang="en-GB" sz="1600" dirty="0">
                <a:latin typeface="Arial"/>
                <a:ea typeface="Arial"/>
                <a:cs typeface="Arial"/>
                <a:sym typeface="Arial"/>
              </a:rPr>
              <a:t>, H.L., </a:t>
            </a:r>
            <a:r>
              <a:rPr lang="en-GB" sz="1600" dirty="0" err="1">
                <a:latin typeface="Arial"/>
                <a:ea typeface="Arial"/>
                <a:cs typeface="Arial"/>
                <a:sym typeface="Arial"/>
              </a:rPr>
              <a:t>Blöchl</a:t>
            </a:r>
            <a:r>
              <a:rPr lang="en-GB" sz="1600" dirty="0">
                <a:latin typeface="Arial"/>
                <a:ea typeface="Arial"/>
                <a:cs typeface="Arial"/>
                <a:sym typeface="Arial"/>
              </a:rPr>
              <a:t>, M., </a:t>
            </a:r>
            <a:r>
              <a:rPr lang="en-GB" sz="1600" dirty="0" err="1">
                <a:latin typeface="Arial"/>
                <a:ea typeface="Arial"/>
                <a:cs typeface="Arial"/>
                <a:sym typeface="Arial"/>
              </a:rPr>
              <a:t>Kumral</a:t>
            </a:r>
            <a:r>
              <a:rPr lang="en-GB" sz="1600" dirty="0">
                <a:latin typeface="Arial"/>
                <a:ea typeface="Arial"/>
                <a:cs typeface="Arial"/>
                <a:sym typeface="Arial"/>
              </a:rPr>
              <a:t>, D., Uhlig, M., </a:t>
            </a:r>
            <a:r>
              <a:rPr lang="en-GB" sz="1600" dirty="0" err="1">
                <a:latin typeface="Arial"/>
                <a:ea typeface="Arial"/>
                <a:cs typeface="Arial"/>
                <a:sym typeface="Arial"/>
              </a:rPr>
              <a:t>Lemcke</a:t>
            </a:r>
            <a:r>
              <a:rPr lang="en-GB" sz="1600" dirty="0">
                <a:latin typeface="Arial"/>
                <a:ea typeface="Arial"/>
                <a:cs typeface="Arial"/>
                <a:sym typeface="Arial"/>
              </a:rPr>
              <a:t>, L., </a:t>
            </a:r>
            <a:r>
              <a:rPr lang="en-GB" sz="1600" dirty="0" err="1">
                <a:latin typeface="Arial"/>
                <a:ea typeface="Arial"/>
                <a:cs typeface="Arial"/>
                <a:sym typeface="Arial"/>
              </a:rPr>
              <a:t>Valk</a:t>
            </a:r>
            <a:r>
              <a:rPr lang="en-GB" sz="1600" dirty="0">
                <a:latin typeface="Arial"/>
                <a:ea typeface="Arial"/>
                <a:cs typeface="Arial"/>
                <a:sym typeface="Arial"/>
              </a:rPr>
              <a:t>, S.L. and </a:t>
            </a:r>
            <a:r>
              <a:rPr lang="en-GB" sz="1600" dirty="0" err="1">
                <a:latin typeface="Arial"/>
                <a:ea typeface="Arial"/>
                <a:cs typeface="Arial"/>
                <a:sym typeface="Arial"/>
              </a:rPr>
              <a:t>Villringer</a:t>
            </a:r>
            <a:r>
              <a:rPr lang="en-GB" sz="1600" dirty="0">
                <a:latin typeface="Arial"/>
                <a:ea typeface="Arial"/>
                <a:cs typeface="Arial"/>
                <a:sym typeface="Arial"/>
              </a:rPr>
              <a:t>, A. (2023) ‘Associations between mental health, blood pressure and the development of hypertension’, </a:t>
            </a:r>
            <a:r>
              <a:rPr lang="en-GB" sz="1600" i="1" dirty="0">
                <a:latin typeface="Arial"/>
                <a:ea typeface="Arial"/>
                <a:cs typeface="Arial"/>
                <a:sym typeface="Arial"/>
              </a:rPr>
              <a:t>Nature Communications</a:t>
            </a:r>
            <a:r>
              <a:rPr lang="en-GB" sz="1600" dirty="0">
                <a:latin typeface="Arial"/>
                <a:ea typeface="Arial"/>
                <a:cs typeface="Arial"/>
                <a:sym typeface="Arial"/>
              </a:rPr>
              <a:t>, 14(1), p. 1953. Available at: https://doi.org/10.1038/s41467-023-37579-6.</a:t>
            </a:r>
          </a:p>
          <a:p>
            <a:pPr marL="0" indent="0" algn="just">
              <a:lnSpc>
                <a:spcPct val="115000"/>
              </a:lnSpc>
              <a:spcBef>
                <a:spcPts val="1200"/>
              </a:spcBef>
              <a:buClr>
                <a:schemeClr val="dk1"/>
              </a:buClr>
              <a:buSzPts val="1100"/>
              <a:buFont typeface="Arial"/>
              <a:buNone/>
            </a:pPr>
            <a:r>
              <a:rPr lang="en-GB" sz="1600" dirty="0" err="1">
                <a:latin typeface="Arial"/>
                <a:ea typeface="Arial"/>
                <a:cs typeface="Arial"/>
                <a:sym typeface="Arial"/>
              </a:rPr>
              <a:t>Shnayder</a:t>
            </a:r>
            <a:r>
              <a:rPr lang="en-GB" sz="1600" dirty="0">
                <a:latin typeface="Arial"/>
                <a:ea typeface="Arial"/>
                <a:cs typeface="Arial"/>
                <a:sym typeface="Arial"/>
              </a:rPr>
              <a:t>, N.A., </a:t>
            </a:r>
            <a:r>
              <a:rPr lang="en-GB" sz="1600" dirty="0" err="1">
                <a:latin typeface="Arial"/>
                <a:ea typeface="Arial"/>
                <a:cs typeface="Arial"/>
                <a:sym typeface="Arial"/>
              </a:rPr>
              <a:t>Novitsky</a:t>
            </a:r>
            <a:r>
              <a:rPr lang="en-GB" sz="1600" dirty="0">
                <a:latin typeface="Arial"/>
                <a:ea typeface="Arial"/>
                <a:cs typeface="Arial"/>
                <a:sym typeface="Arial"/>
              </a:rPr>
              <a:t>, M.A., </a:t>
            </a:r>
            <a:r>
              <a:rPr lang="en-GB" sz="1600" dirty="0" err="1">
                <a:latin typeface="Arial"/>
                <a:ea typeface="Arial"/>
                <a:cs typeface="Arial"/>
                <a:sym typeface="Arial"/>
              </a:rPr>
              <a:t>Neznanov</a:t>
            </a:r>
            <a:r>
              <a:rPr lang="en-GB" sz="1600" dirty="0">
                <a:latin typeface="Arial"/>
                <a:ea typeface="Arial"/>
                <a:cs typeface="Arial"/>
                <a:sym typeface="Arial"/>
              </a:rPr>
              <a:t>, N.G., </a:t>
            </a:r>
            <a:r>
              <a:rPr lang="en-GB" sz="1600" dirty="0" err="1">
                <a:latin typeface="Arial"/>
                <a:ea typeface="Arial"/>
                <a:cs typeface="Arial"/>
                <a:sym typeface="Arial"/>
              </a:rPr>
              <a:t>Limankin</a:t>
            </a:r>
            <a:r>
              <a:rPr lang="en-GB" sz="1600" dirty="0">
                <a:latin typeface="Arial"/>
                <a:ea typeface="Arial"/>
                <a:cs typeface="Arial"/>
                <a:sym typeface="Arial"/>
              </a:rPr>
              <a:t>, O.V., </a:t>
            </a:r>
            <a:r>
              <a:rPr lang="en-GB" sz="1600" dirty="0" err="1">
                <a:latin typeface="Arial"/>
                <a:ea typeface="Arial"/>
                <a:cs typeface="Arial"/>
                <a:sym typeface="Arial"/>
              </a:rPr>
              <a:t>Asadullin</a:t>
            </a:r>
            <a:r>
              <a:rPr lang="en-GB" sz="1600" dirty="0">
                <a:latin typeface="Arial"/>
                <a:ea typeface="Arial"/>
                <a:cs typeface="Arial"/>
                <a:sym typeface="Arial"/>
              </a:rPr>
              <a:t>, A.R., Petrov, A.V., </a:t>
            </a:r>
            <a:r>
              <a:rPr lang="en-GB" sz="1600" dirty="0" err="1">
                <a:latin typeface="Arial"/>
                <a:ea typeface="Arial"/>
                <a:cs typeface="Arial"/>
                <a:sym typeface="Arial"/>
              </a:rPr>
              <a:t>Dmitrenko</a:t>
            </a:r>
            <a:r>
              <a:rPr lang="en-GB" sz="1600" dirty="0">
                <a:latin typeface="Arial"/>
                <a:ea typeface="Arial"/>
                <a:cs typeface="Arial"/>
                <a:sym typeface="Arial"/>
              </a:rPr>
              <a:t>, D.V., </a:t>
            </a:r>
            <a:r>
              <a:rPr lang="en-GB" sz="1600" dirty="0" err="1">
                <a:latin typeface="Arial"/>
                <a:ea typeface="Arial"/>
                <a:cs typeface="Arial"/>
                <a:sym typeface="Arial"/>
              </a:rPr>
              <a:t>Narodova</a:t>
            </a:r>
            <a:r>
              <a:rPr lang="en-GB" sz="1600" dirty="0">
                <a:latin typeface="Arial"/>
                <a:ea typeface="Arial"/>
                <a:cs typeface="Arial"/>
                <a:sym typeface="Arial"/>
              </a:rPr>
              <a:t>, E.A., </a:t>
            </a:r>
            <a:r>
              <a:rPr lang="en-GB" sz="1600" dirty="0" err="1">
                <a:latin typeface="Arial"/>
                <a:ea typeface="Arial"/>
                <a:cs typeface="Arial"/>
                <a:sym typeface="Arial"/>
              </a:rPr>
              <a:t>Popenko</a:t>
            </a:r>
            <a:r>
              <a:rPr lang="en-GB" sz="1600" dirty="0">
                <a:latin typeface="Arial"/>
                <a:ea typeface="Arial"/>
                <a:cs typeface="Arial"/>
                <a:sym typeface="Arial"/>
              </a:rPr>
              <a:t>, N.V. and </a:t>
            </a:r>
            <a:r>
              <a:rPr lang="en-GB" sz="1600" dirty="0" err="1">
                <a:latin typeface="Arial"/>
                <a:ea typeface="Arial"/>
                <a:cs typeface="Arial"/>
                <a:sym typeface="Arial"/>
              </a:rPr>
              <a:t>Nasyrova</a:t>
            </a:r>
            <a:r>
              <a:rPr lang="en-GB" sz="1600" dirty="0">
                <a:latin typeface="Arial"/>
                <a:ea typeface="Arial"/>
                <a:cs typeface="Arial"/>
                <a:sym typeface="Arial"/>
              </a:rPr>
              <a:t>, R.F. (2022) ‘Genetic Predisposition to Schizophrenia and Depressive Disorder Comorbidity’, </a:t>
            </a:r>
            <a:r>
              <a:rPr lang="en-GB" sz="1600" i="1" dirty="0">
                <a:latin typeface="Arial"/>
                <a:ea typeface="Arial"/>
                <a:cs typeface="Arial"/>
                <a:sym typeface="Arial"/>
              </a:rPr>
              <a:t>Genes</a:t>
            </a:r>
            <a:r>
              <a:rPr lang="en-GB" sz="1600" dirty="0">
                <a:latin typeface="Arial"/>
                <a:ea typeface="Arial"/>
                <a:cs typeface="Arial"/>
                <a:sym typeface="Arial"/>
              </a:rPr>
              <a:t>, 13(3), p. 457. Available at: https://doi.org/10.3390/genes13030457.</a:t>
            </a:r>
          </a:p>
          <a:p>
            <a:pPr marL="0" indent="0" algn="just">
              <a:lnSpc>
                <a:spcPct val="115000"/>
              </a:lnSpc>
              <a:spcBef>
                <a:spcPts val="1200"/>
              </a:spcBef>
              <a:buClr>
                <a:schemeClr val="dk1"/>
              </a:buClr>
              <a:buSzPts val="1100"/>
              <a:buNone/>
            </a:pPr>
            <a:r>
              <a:rPr lang="en-GB" sz="1600" dirty="0">
                <a:effectLst/>
                <a:latin typeface="Arial" panose="020B0604020202020204" pitchFamily="34" charset="0"/>
                <a:ea typeface="Times New Roman" panose="02020603050405020304" pitchFamily="18" charset="0"/>
              </a:rPr>
              <a:t>Thapar, A., Eyre, O., Patel, V. and Brent, D. (2022) ‘Depression in young people’, </a:t>
            </a:r>
            <a:r>
              <a:rPr lang="en-GB" sz="1600" i="1" dirty="0">
                <a:effectLst/>
                <a:latin typeface="Arial" panose="020B0604020202020204" pitchFamily="34" charset="0"/>
                <a:ea typeface="Times New Roman" panose="02020603050405020304" pitchFamily="18" charset="0"/>
              </a:rPr>
              <a:t>The Lancet</a:t>
            </a:r>
            <a:r>
              <a:rPr lang="en-GB" sz="1600" dirty="0">
                <a:effectLst/>
                <a:latin typeface="Arial" panose="020B0604020202020204" pitchFamily="34" charset="0"/>
                <a:ea typeface="Times New Roman" panose="02020603050405020304" pitchFamily="18" charset="0"/>
              </a:rPr>
              <a:t>, 400(10352), pp. 617–631. Available at: https://doi.org/10.1016/s0140-6736(22)01012-1</a:t>
            </a:r>
            <a:r>
              <a:rPr lang="en-GB" sz="1600" dirty="0">
                <a:solidFill>
                  <a:srgbClr val="F79646"/>
                </a:solidFill>
                <a:effectLst/>
                <a:latin typeface="Arial" panose="020B0604020202020204" pitchFamily="34" charset="0"/>
                <a:ea typeface="Times New Roman" panose="02020603050405020304" pitchFamily="18" charset="0"/>
              </a:rPr>
              <a:t>.</a:t>
            </a:r>
            <a:endParaRPr lang="en-GB" sz="1600" dirty="0">
              <a:latin typeface="Arial"/>
              <a:ea typeface="Arial"/>
              <a:cs typeface="Arial"/>
              <a:sym typeface="Arial"/>
            </a:endParaRPr>
          </a:p>
          <a:p>
            <a:pPr marL="0" indent="0" algn="just">
              <a:lnSpc>
                <a:spcPct val="115000"/>
              </a:lnSpc>
              <a:spcBef>
                <a:spcPts val="1200"/>
              </a:spcBef>
              <a:buClr>
                <a:schemeClr val="dk1"/>
              </a:buClr>
              <a:buSzPts val="1100"/>
              <a:buFont typeface="Arial"/>
              <a:buNone/>
            </a:pPr>
            <a:r>
              <a:rPr lang="en-GB" sz="1600" dirty="0">
                <a:latin typeface="Arial"/>
                <a:ea typeface="Arial"/>
                <a:cs typeface="Arial"/>
                <a:sym typeface="Arial"/>
              </a:rPr>
              <a:t>WHO (2025a) </a:t>
            </a:r>
            <a:r>
              <a:rPr lang="en-GB" sz="1600" i="1" dirty="0">
                <a:latin typeface="Arial"/>
                <a:ea typeface="Arial"/>
                <a:cs typeface="Arial"/>
                <a:sym typeface="Arial"/>
              </a:rPr>
              <a:t>Over a billion people living with mental health conditions – services require urgent scale-up</a:t>
            </a:r>
            <a:r>
              <a:rPr lang="en-GB" sz="1600" dirty="0">
                <a:latin typeface="Arial"/>
                <a:ea typeface="Arial"/>
                <a:cs typeface="Arial"/>
                <a:sym typeface="Arial"/>
              </a:rPr>
              <a:t>, </a:t>
            </a:r>
            <a:r>
              <a:rPr lang="en-GB" sz="1600" i="1" dirty="0">
                <a:latin typeface="Arial"/>
                <a:ea typeface="Arial"/>
                <a:cs typeface="Arial"/>
                <a:sym typeface="Arial"/>
              </a:rPr>
              <a:t>Who.int</a:t>
            </a:r>
            <a:r>
              <a:rPr lang="en-GB" sz="1600" dirty="0">
                <a:latin typeface="Arial"/>
                <a:ea typeface="Arial"/>
                <a:cs typeface="Arial"/>
                <a:sym typeface="Arial"/>
              </a:rPr>
              <a:t>. World Health Organization: WHO. Available at: https://www.who.int/news/item/02-09-2025-over-a-billion-people-living-with-mental-health-conditions-services-require-urgent-scale-up (Accessed: 25 March 2026).</a:t>
            </a:r>
          </a:p>
          <a:p>
            <a:pPr marL="0" indent="0" algn="just">
              <a:lnSpc>
                <a:spcPct val="115000"/>
              </a:lnSpc>
              <a:spcBef>
                <a:spcPts val="1200"/>
              </a:spcBef>
              <a:buClr>
                <a:schemeClr val="dk1"/>
              </a:buClr>
              <a:buSzPts val="1100"/>
              <a:buFont typeface="Arial"/>
              <a:buNone/>
            </a:pPr>
            <a:r>
              <a:rPr lang="en-GB" sz="1600" dirty="0">
                <a:latin typeface="Arial"/>
                <a:ea typeface="Arial"/>
                <a:cs typeface="Arial"/>
                <a:sym typeface="Arial"/>
              </a:rPr>
              <a:t>WHO (2025b) </a:t>
            </a:r>
            <a:r>
              <a:rPr lang="en-GB" sz="1600" i="1" dirty="0">
                <a:latin typeface="Arial"/>
                <a:ea typeface="Arial"/>
                <a:cs typeface="Arial"/>
                <a:sym typeface="Arial"/>
              </a:rPr>
              <a:t>Depressive disorder (depression)</a:t>
            </a:r>
            <a:r>
              <a:rPr lang="en-GB" sz="1600" dirty="0">
                <a:latin typeface="Arial"/>
                <a:ea typeface="Arial"/>
                <a:cs typeface="Arial"/>
                <a:sym typeface="Arial"/>
              </a:rPr>
              <a:t>, </a:t>
            </a:r>
            <a:r>
              <a:rPr lang="en-GB" sz="1600" i="1" dirty="0">
                <a:latin typeface="Arial"/>
                <a:ea typeface="Arial"/>
                <a:cs typeface="Arial"/>
                <a:sym typeface="Arial"/>
              </a:rPr>
              <a:t>World Health Organization</a:t>
            </a:r>
            <a:r>
              <a:rPr lang="en-GB" sz="1600" dirty="0">
                <a:latin typeface="Arial"/>
                <a:ea typeface="Arial"/>
                <a:cs typeface="Arial"/>
                <a:sym typeface="Arial"/>
              </a:rPr>
              <a:t>. Available at: https://www.who.int/news-room/fact-sheets/detail/depression (Accessed: 25 March 2026).</a:t>
            </a:r>
          </a:p>
          <a:p>
            <a:pPr marL="0" indent="0" algn="just">
              <a:lnSpc>
                <a:spcPct val="115000"/>
              </a:lnSpc>
              <a:spcBef>
                <a:spcPts val="1200"/>
              </a:spcBef>
              <a:buClr>
                <a:schemeClr val="dk1"/>
              </a:buClr>
              <a:buSzPts val="1100"/>
              <a:buFont typeface="Arial"/>
              <a:buNone/>
            </a:pPr>
            <a:r>
              <a:rPr lang="en-GB" sz="1600" dirty="0">
                <a:latin typeface="Arial"/>
                <a:ea typeface="Arial"/>
                <a:cs typeface="Arial"/>
                <a:sym typeface="Arial"/>
              </a:rPr>
              <a:t>Zhang, Z., Chen, X., Wu, S., Chen, X., Wang, X., Liu, C., Zeng, N., Liu, Y., </a:t>
            </a:r>
            <a:r>
              <a:rPr lang="en-GB" sz="1600" dirty="0" err="1">
                <a:latin typeface="Arial"/>
                <a:ea typeface="Arial"/>
                <a:cs typeface="Arial"/>
                <a:sym typeface="Arial"/>
              </a:rPr>
              <a:t>Huo</a:t>
            </a:r>
            <a:r>
              <a:rPr lang="en-GB" sz="1600" dirty="0">
                <a:latin typeface="Arial"/>
                <a:ea typeface="Arial"/>
                <a:cs typeface="Arial"/>
                <a:sym typeface="Arial"/>
              </a:rPr>
              <a:t>, T., Liu, X., Shi, L., Yan, W., Yuan, K., Meng, S., Wu, P., </a:t>
            </a:r>
            <a:r>
              <a:rPr lang="en-GB" sz="1600" dirty="0" err="1">
                <a:latin typeface="Arial"/>
                <a:ea typeface="Arial"/>
                <a:cs typeface="Arial"/>
                <a:sym typeface="Arial"/>
              </a:rPr>
              <a:t>Javed</a:t>
            </a:r>
            <a:r>
              <a:rPr lang="en-GB" sz="1600" dirty="0">
                <a:latin typeface="Arial"/>
                <a:ea typeface="Arial"/>
                <a:cs typeface="Arial"/>
                <a:sym typeface="Arial"/>
              </a:rPr>
              <a:t>, A., </a:t>
            </a:r>
            <a:r>
              <a:rPr lang="en-GB" sz="1600" dirty="0" err="1">
                <a:latin typeface="Arial"/>
                <a:ea typeface="Arial"/>
                <a:cs typeface="Arial"/>
                <a:sym typeface="Arial"/>
              </a:rPr>
              <a:t>Alibudbud</a:t>
            </a:r>
            <a:r>
              <a:rPr lang="en-GB" sz="1600" dirty="0">
                <a:latin typeface="Arial"/>
                <a:ea typeface="Arial"/>
                <a:cs typeface="Arial"/>
                <a:sym typeface="Arial"/>
              </a:rPr>
              <a:t>, R., Shi, J., Sun, Y. and Lu, L. (2025) ‘Global, regional and national burden of anxiety and depression disorders from 1990 to 2021, and forecasts up to 2040’, </a:t>
            </a:r>
            <a:r>
              <a:rPr lang="en-GB" sz="1600" i="1" dirty="0">
                <a:latin typeface="Arial"/>
                <a:ea typeface="Arial"/>
                <a:cs typeface="Arial"/>
                <a:sym typeface="Arial"/>
              </a:rPr>
              <a:t>Journal of Affective Disorders</a:t>
            </a:r>
            <a:r>
              <a:rPr lang="en-GB" sz="1600" dirty="0">
                <a:latin typeface="Arial"/>
                <a:ea typeface="Arial"/>
                <a:cs typeface="Arial"/>
                <a:sym typeface="Arial"/>
              </a:rPr>
              <a:t>, p. 120299. Available at: https://doi.org/10.1016/j.jad.2025.120299.</a:t>
            </a:r>
          </a:p>
          <a:p>
            <a:pPr marL="0" indent="0" algn="just">
              <a:lnSpc>
                <a:spcPct val="115000"/>
              </a:lnSpc>
              <a:spcBef>
                <a:spcPts val="1200"/>
              </a:spcBef>
              <a:buClr>
                <a:schemeClr val="dk1"/>
              </a:buClr>
              <a:buSzPts val="1100"/>
              <a:buFont typeface="Arial"/>
              <a:buNone/>
            </a:pPr>
            <a:r>
              <a:rPr lang="en-GB" sz="1600" dirty="0">
                <a:latin typeface="Arial"/>
                <a:ea typeface="Arial"/>
                <a:cs typeface="Arial"/>
                <a:sym typeface="Arial"/>
              </a:rPr>
              <a:t>Zhao, L., Lou, Y., Tao, Y., Wang, H. and Xu, N. (2025) ‘Global, regional and national burden of depressive disorders in adolescents and young adults, 1990–2021: systematic analysis of the global burden of disease study 2021’, </a:t>
            </a:r>
            <a:r>
              <a:rPr lang="en-GB" sz="1600" i="1" dirty="0">
                <a:latin typeface="Arial"/>
                <a:ea typeface="Arial"/>
                <a:cs typeface="Arial"/>
                <a:sym typeface="Arial"/>
              </a:rPr>
              <a:t>Frontiers in Public Health</a:t>
            </a:r>
            <a:r>
              <a:rPr lang="en-GB" sz="1600" dirty="0">
                <a:latin typeface="Arial"/>
                <a:ea typeface="Arial"/>
                <a:cs typeface="Arial"/>
                <a:sym typeface="Arial"/>
              </a:rPr>
              <a:t>, 13. Available at: https://doi.org/10.3389/fpubh.2025.1599602.</a:t>
            </a:r>
          </a:p>
          <a:p>
            <a:endParaRPr lang="en-GB" dirty="0"/>
          </a:p>
        </p:txBody>
      </p:sp>
    </p:spTree>
    <p:extLst>
      <p:ext uri="{BB962C8B-B14F-4D97-AF65-F5344CB8AC3E}">
        <p14:creationId xmlns:p14="http://schemas.microsoft.com/office/powerpoint/2010/main" val="4445728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oogle Shape;183;p20" descr="Premium Vector | Thank You handwritten vector Thank You Hand drawn ...">
            <a:extLst>
              <a:ext uri="{FF2B5EF4-FFF2-40B4-BE49-F238E27FC236}">
                <a16:creationId xmlns:a16="http://schemas.microsoft.com/office/drawing/2014/main" id="{D01847F9-DFA3-45A8-A953-9E5F1DC20872}"/>
              </a:ext>
            </a:extLst>
          </p:cNvPr>
          <p:cNvPicPr preferRelativeResize="0"/>
          <p:nvPr/>
        </p:nvPicPr>
        <p:blipFill rotWithShape="1">
          <a:blip r:embed="rId2" cstate="print">
            <a:alphaModFix/>
          </a:blip>
          <a:srcRect/>
          <a:stretch/>
        </p:blipFill>
        <p:spPr>
          <a:xfrm>
            <a:off x="3370666" y="1150905"/>
            <a:ext cx="5235452" cy="4367768"/>
          </a:xfrm>
          <a:prstGeom prst="rect">
            <a:avLst/>
          </a:prstGeom>
          <a:noFill/>
          <a:ln>
            <a:noFill/>
          </a:ln>
        </p:spPr>
      </p:pic>
    </p:spTree>
    <p:extLst>
      <p:ext uri="{BB962C8B-B14F-4D97-AF65-F5344CB8AC3E}">
        <p14:creationId xmlns:p14="http://schemas.microsoft.com/office/powerpoint/2010/main" val="10006749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161</TotalTime>
  <Words>4733</Words>
  <Application>Microsoft Office PowerPoint</Application>
  <PresentationFormat>Widescreen</PresentationFormat>
  <Paragraphs>156</Paragraphs>
  <Slides>25</Slides>
  <Notes>18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Calibri Light</vt:lpstr>
      <vt:lpstr>Times New Roman</vt:lpstr>
      <vt:lpstr>Office Theme</vt:lpstr>
      <vt:lpstr>PowerPoint Presentation</vt:lpstr>
      <vt:lpstr>Table of Contents</vt:lpstr>
      <vt:lpstr>Definition </vt:lpstr>
      <vt:lpstr>Symptoms</vt:lpstr>
      <vt:lpstr>Causes</vt:lpstr>
      <vt:lpstr>Prevalence of the long-term condition </vt:lpstr>
      <vt:lpstr>Economic and social burden of the condition</vt:lpstr>
      <vt:lpstr>Diagnosis and Initial Assessment </vt:lpstr>
      <vt:lpstr>Management of the Long-term condition </vt:lpstr>
      <vt:lpstr>Management of the Long-term condition (contd.) </vt:lpstr>
      <vt:lpstr>Treatment options available </vt:lpstr>
      <vt:lpstr>Comorbidities </vt:lpstr>
      <vt:lpstr>Prevention of the condition </vt:lpstr>
      <vt:lpstr>Prevention of the condition (contd.) </vt:lpstr>
      <vt:lpstr>Skills required to provide co-productive care </vt:lpstr>
      <vt:lpstr>Policy Initiatives </vt:lpstr>
      <vt:lpstr>Recommendations as per the comprehensive model of personalised care</vt:lpstr>
      <vt:lpstr>Recommendations as per the comprehensive model of personalised care (contd.)</vt:lpstr>
      <vt:lpstr>End of Life Care </vt:lpstr>
      <vt:lpstr>Conclusion</vt:lpstr>
      <vt:lpstr>References  increase</vt:lpstr>
      <vt:lpstr>References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Prapti Bhaumick</dc:creator>
  <cp:lastModifiedBy>Acmmos Research UK</cp:lastModifiedBy>
  <cp:revision>116</cp:revision>
  <dcterms:created xsi:type="dcterms:W3CDTF">2026-04-13T14:57:44Z</dcterms:created>
  <dcterms:modified xsi:type="dcterms:W3CDTF">2026-04-15T19:41:45Z</dcterms:modified>
</cp:coreProperties>
</file>