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1"/>
  </p:notesMasterIdLst>
  <p:handoutMasterIdLst>
    <p:handoutMasterId r:id="rId52"/>
  </p:handoutMasterIdLst>
  <p:sldIdLst>
    <p:sldId id="299" r:id="rId2"/>
    <p:sldId id="391" r:id="rId3"/>
    <p:sldId id="272" r:id="rId4"/>
    <p:sldId id="300" r:id="rId5"/>
    <p:sldId id="301" r:id="rId6"/>
    <p:sldId id="347" r:id="rId7"/>
    <p:sldId id="348" r:id="rId8"/>
    <p:sldId id="302" r:id="rId9"/>
    <p:sldId id="303" r:id="rId10"/>
    <p:sldId id="304" r:id="rId11"/>
    <p:sldId id="305" r:id="rId12"/>
    <p:sldId id="306" r:id="rId13"/>
    <p:sldId id="307" r:id="rId14"/>
    <p:sldId id="308" r:id="rId15"/>
    <p:sldId id="309" r:id="rId16"/>
    <p:sldId id="311" r:id="rId17"/>
    <p:sldId id="312" r:id="rId18"/>
    <p:sldId id="313" r:id="rId19"/>
    <p:sldId id="351" r:id="rId20"/>
    <p:sldId id="314" r:id="rId21"/>
    <p:sldId id="315" r:id="rId22"/>
    <p:sldId id="316" r:id="rId23"/>
    <p:sldId id="317" r:id="rId24"/>
    <p:sldId id="381" r:id="rId25"/>
    <p:sldId id="358" r:id="rId26"/>
    <p:sldId id="359" r:id="rId27"/>
    <p:sldId id="360" r:id="rId28"/>
    <p:sldId id="350" r:id="rId29"/>
    <p:sldId id="361" r:id="rId30"/>
    <p:sldId id="362" r:id="rId31"/>
    <p:sldId id="337" r:id="rId32"/>
    <p:sldId id="338" r:id="rId33"/>
    <p:sldId id="339" r:id="rId34"/>
    <p:sldId id="340" r:id="rId35"/>
    <p:sldId id="341" r:id="rId36"/>
    <p:sldId id="342" r:id="rId37"/>
    <p:sldId id="343" r:id="rId38"/>
    <p:sldId id="344" r:id="rId39"/>
    <p:sldId id="345" r:id="rId40"/>
    <p:sldId id="346" r:id="rId41"/>
    <p:sldId id="354" r:id="rId42"/>
    <p:sldId id="355" r:id="rId43"/>
    <p:sldId id="356" r:id="rId44"/>
    <p:sldId id="357" r:id="rId45"/>
    <p:sldId id="352" r:id="rId46"/>
    <p:sldId id="353" r:id="rId47"/>
    <p:sldId id="333" r:id="rId48"/>
    <p:sldId id="334" r:id="rId49"/>
    <p:sldId id="369" r:id="rId5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DDC492-BB78-4A04-88C5-7B8741CD2AC8}" v="1" dt="2025-01-22T14:40:55.8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74" d="100"/>
          <a:sy n="74" d="100"/>
        </p:scale>
        <p:origin x="450"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AD7D9C-5082-C035-3715-394F4F939509}"/>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86D684BB-C4A3-620E-1883-1277CB8ABF1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5B4ECF7-3746-AB0C-22DE-A908BE3B6F2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EDF3731-A1D3-48D2-87C0-ECE4CA7FA378}" type="slidenum">
              <a:t>1</a:t>
            </a:fld>
            <a:endParaRPr lang="en-GB" sz="1200" b="0" i="0" u="none" strike="noStrike" kern="1200" cap="none" spc="0" baseline="0">
              <a:solidFill>
                <a:srgbClr val="000000"/>
              </a:solidFill>
              <a:uFillTx/>
              <a:latin typeface="Calibri" pitchFamily="34"/>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49</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14/02/2025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14/02/2025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14/02/2025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14/02/2025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14/02/2025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14/02/2025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14/02/2025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14/02/2025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14/02/2025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14/02/2025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14/02/2025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14/02/2025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180600202421" TargetMode="External"/><Relationship Id="rId2" Type="http://schemas.openxmlformats.org/officeDocument/2006/relationships/hyperlink" Target="https://librarysearch.uwtsd.ac.uk/permalink/44WHELF_UWTSD/1pbrh66/alma99100313060202421"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Dy8jU7aD9YI"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sciencedirect.com/science/article/abs/pii/S0148296320306330?via%3Dihub"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cqm.rs/2019/papers_iqc/41.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jstor.org/stable/pdf/45022230.pdf?casa_token=0gk24Vw-mQMAAAAA:Ty9DPwIK1c6HkP9fzc35AzW_7ekdwdU382GGXZdlb1-sTk_lZ3dqj-llDaZTW4gnX9xFBNErwfCgLm0KkwLNyY87b3lbfsBCOmJ7QC9KIHY7EKXxMJA"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lexisweb.co.uk/sources/journal-of-financial-regulation-and-complianc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www.harvardbusiness.org/attract-and-keep-talent-what-managers-can-do/"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ieeexplore.ieee.org/stamp/stamp.jsp?arnumber=9999445"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annualreviews.org/content/journals/soc/48/1"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180600202421" TargetMode="External"/><Relationship Id="rId2" Type="http://schemas.openxmlformats.org/officeDocument/2006/relationships/hyperlink" Target="https://librarysearch.uwtsd.ac.uk/permalink/44WHELF_UWTSD/1pbrh66/alma99100313060202421"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F1BA-7D29-3239-59CB-27B27E1EC87A}"/>
              </a:ext>
            </a:extLst>
          </p:cNvPr>
          <p:cNvSpPr txBox="1">
            <a:spLocks noGrp="1"/>
          </p:cNvSpPr>
          <p:nvPr>
            <p:ph type="ctrTitle"/>
          </p:nvPr>
        </p:nvSpPr>
        <p:spPr>
          <a:xfrm>
            <a:off x="892362" y="1600200"/>
            <a:ext cx="10829577" cy="4114800"/>
          </a:xfrm>
        </p:spPr>
        <p:txBody>
          <a:bodyPr anchorCtr="1"/>
          <a:lstStyle/>
          <a:p>
            <a:pPr lvl="0" algn="ct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br>
              <a:rPr lang="en-GB" sz="3600" b="1">
                <a:effectLst>
                  <a:outerShdw dist="38096" dir="2700000">
                    <a:srgbClr val="000000"/>
                  </a:outerShdw>
                </a:effectLst>
              </a:rPr>
            </a:br>
            <a:r>
              <a:rPr lang="en-GB" sz="3600" b="1">
                <a:effectLst>
                  <a:outerShdw dist="38096" dir="2700000">
                    <a:srgbClr val="000000"/>
                  </a:outerShdw>
                </a:effectLst>
                <a:latin typeface="Myriad Pro"/>
              </a:rPr>
              <a:t>Research Methods for Business – LCLM 6004</a:t>
            </a:r>
            <a:br>
              <a:rPr lang="en-GB" sz="3600" b="1">
                <a:effectLst>
                  <a:outerShdw dist="38096" dir="2700000">
                    <a:srgbClr val="000000"/>
                  </a:outerShdw>
                </a:effectLst>
                <a:latin typeface="Myriad Pro"/>
              </a:rPr>
            </a:br>
            <a:br>
              <a:rPr lang="en-GB" sz="3600" b="1">
                <a:effectLst>
                  <a:outerShdw dist="38096" dir="2700000">
                    <a:srgbClr val="000000"/>
                  </a:outerShdw>
                </a:effectLst>
                <a:latin typeface="Myriad Pro"/>
              </a:rPr>
            </a:br>
            <a:r>
              <a:rPr lang="en-GB" sz="3600" b="1">
                <a:effectLst>
                  <a:outerShdw dist="38096" dir="2700000">
                    <a:srgbClr val="000000"/>
                  </a:outerShdw>
                </a:effectLst>
                <a:latin typeface="Myriad Pro"/>
              </a:rPr>
              <a:t>Week 1 (Part 1):</a:t>
            </a:r>
            <a:br>
              <a:rPr lang="en-GB" sz="3600" b="1">
                <a:effectLst>
                  <a:outerShdw dist="38096" dir="2700000">
                    <a:srgbClr val="000000"/>
                  </a:outerShdw>
                </a:effectLst>
                <a:latin typeface="Myriad Pro"/>
              </a:rPr>
            </a:br>
            <a:r>
              <a:rPr lang="en-GB" sz="3600" b="1">
                <a:effectLst>
                  <a:outerShdw dist="38096" dir="2700000">
                    <a:srgbClr val="000000"/>
                  </a:outerShdw>
                </a:effectLst>
                <a:latin typeface="Myriad Pro"/>
              </a:rPr>
              <a:t>Introduction to Research Methods for Business </a:t>
            </a:r>
            <a:br>
              <a:rPr lang="en-GB" sz="2800" b="1">
                <a:effectLst>
                  <a:outerShdw dist="38096" dir="2700000">
                    <a:srgbClr val="000000"/>
                  </a:outerShdw>
                </a:effectLst>
                <a:latin typeface="Myriad Pro"/>
              </a:rPr>
            </a:br>
            <a:br>
              <a:rPr lang="en-GB" sz="2800" b="1">
                <a:effectLst>
                  <a:outerShdw dist="38096" dir="2700000">
                    <a:srgbClr val="000000"/>
                  </a:outerShdw>
                </a:effectLst>
                <a:latin typeface="Myriad Pro"/>
              </a:rPr>
            </a:br>
            <a:br>
              <a:rPr lang="en-GB" sz="2200"/>
            </a:br>
            <a:br>
              <a:rPr lang="en-GB" sz="1600"/>
            </a:br>
            <a:br>
              <a:rPr lang="en-GB" sz="7900" b="1"/>
            </a:br>
            <a:br>
              <a:rPr lang="en-GB" sz="3600" b="1" u="sng"/>
            </a:br>
            <a:br>
              <a:rPr lang="en-GB" sz="3600" b="1">
                <a:effectLst>
                  <a:outerShdw dist="38096" dir="2700000">
                    <a:srgbClr val="000000"/>
                  </a:outerShdw>
                </a:effectLst>
                <a:cs typeface="Arial" pitchFamily="34"/>
              </a:rPr>
            </a:br>
            <a:br>
              <a:rPr lang="en-GB" sz="1800"/>
            </a:br>
            <a:br>
              <a:rPr lang="en-GB" sz="3600"/>
            </a:br>
            <a:endParaRPr lang="en-GB" sz="2500"/>
          </a:p>
        </p:txBody>
      </p:sp>
      <p:pic>
        <p:nvPicPr>
          <p:cNvPr id="3" name="Picture 1" descr="TSD_logo2010">
            <a:extLst>
              <a:ext uri="{FF2B5EF4-FFF2-40B4-BE49-F238E27FC236}">
                <a16:creationId xmlns:a16="http://schemas.microsoft.com/office/drawing/2014/main" id="{AAC07278-889D-93A6-F474-2CEF21B7CECF}"/>
              </a:ext>
            </a:extLst>
          </p:cNvPr>
          <p:cNvPicPr>
            <a:picLocks noChangeAspect="1"/>
          </p:cNvPicPr>
          <p:nvPr/>
        </p:nvPicPr>
        <p:blipFill>
          <a:blip r:embed="rId3"/>
          <a:srcRect/>
          <a:stretch>
            <a:fillRect/>
          </a:stretch>
        </p:blipFill>
        <p:spPr>
          <a:xfrm>
            <a:off x="7391396" y="228600"/>
            <a:ext cx="2886074" cy="108108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609600" y="274638"/>
            <a:ext cx="10972800" cy="1143000"/>
          </a:xfrm>
        </p:spPr>
        <p:txBody>
          <a:bodyPr wrap="square" anchor="ctr">
            <a:normAutofit/>
          </a:bodyPr>
          <a:lstStyle/>
          <a:p>
            <a:pPr eaLnBrk="1" hangingPunct="1"/>
            <a:r>
              <a:rPr lang="en-GB" altLang="en-US" b="1"/>
              <a:t>Welcome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sz="half" idx="1"/>
          </p:nvPr>
        </p:nvSpPr>
        <p:spPr>
          <a:xfrm>
            <a:off x="609600" y="1600201"/>
            <a:ext cx="5384800" cy="3989040"/>
          </a:xfrm>
        </p:spPr>
        <p:txBody>
          <a:bodyPr wrap="square" anchor="t">
            <a:normAutofit/>
          </a:bodyPr>
          <a:lstStyle/>
          <a:p>
            <a:pPr>
              <a:lnSpc>
                <a:spcPct val="90000"/>
              </a:lnSpc>
              <a:buFont typeface="Wingdings" panose="05000000000000000000" pitchFamily="2" charset="2"/>
              <a:buChar char="§"/>
            </a:pPr>
            <a:r>
              <a:rPr lang="en-GB" sz="2400" dirty="0"/>
              <a:t>A warm welcome to you all. </a:t>
            </a:r>
          </a:p>
          <a:p>
            <a:pPr>
              <a:lnSpc>
                <a:spcPct val="90000"/>
              </a:lnSpc>
              <a:buFont typeface="Wingdings" panose="05000000000000000000" pitchFamily="2" charset="2"/>
              <a:buChar char="§"/>
            </a:pPr>
            <a:r>
              <a:rPr lang="en-GB" sz="2400" dirty="0"/>
              <a:t>My name is Dr Xavier Matieni, and I am the module leader for Research Methods For Business (RMB)</a:t>
            </a:r>
          </a:p>
          <a:p>
            <a:pPr>
              <a:lnSpc>
                <a:spcPct val="90000"/>
              </a:lnSpc>
              <a:buFont typeface="Wingdings" panose="05000000000000000000" pitchFamily="2" charset="2"/>
              <a:buChar char="§"/>
            </a:pPr>
            <a:r>
              <a:rPr lang="en-GB" sz="2400" dirty="0"/>
              <a:t>Module lecturers </a:t>
            </a:r>
          </a:p>
          <a:p>
            <a:pPr>
              <a:lnSpc>
                <a:spcPct val="90000"/>
              </a:lnSpc>
              <a:buFont typeface="Wingdings" panose="05000000000000000000" pitchFamily="2" charset="2"/>
              <a:buChar char="§"/>
            </a:pPr>
            <a:r>
              <a:rPr lang="en-GB" sz="2400" dirty="0"/>
              <a:t>I hope you will enjoy learning journey ahead!</a:t>
            </a:r>
          </a:p>
        </p:txBody>
      </p:sp>
      <p:pic>
        <p:nvPicPr>
          <p:cNvPr id="2" name="Picture 1">
            <a:extLst>
              <a:ext uri="{FF2B5EF4-FFF2-40B4-BE49-F238E27FC236}">
                <a16:creationId xmlns:a16="http://schemas.microsoft.com/office/drawing/2014/main" id="{B502EE9B-1773-F035-D25E-92B219FD455E}"/>
              </a:ext>
            </a:extLst>
          </p:cNvPr>
          <p:cNvPicPr>
            <a:picLocks noChangeAspect="1"/>
          </p:cNvPicPr>
          <p:nvPr/>
        </p:nvPicPr>
        <p:blipFill>
          <a:blip r:embed="rId3"/>
          <a:stretch>
            <a:fillRect/>
          </a:stretch>
        </p:blipFill>
        <p:spPr>
          <a:xfrm>
            <a:off x="6197600" y="1608524"/>
            <a:ext cx="5384800" cy="3972393"/>
          </a:xfrm>
          <a:prstGeom prst="rect">
            <a:avLst/>
          </a:prstGeom>
          <a:noFill/>
        </p:spPr>
      </p:pic>
    </p:spTree>
    <p:extLst>
      <p:ext uri="{BB962C8B-B14F-4D97-AF65-F5344CB8AC3E}">
        <p14:creationId xmlns:p14="http://schemas.microsoft.com/office/powerpoint/2010/main" val="20957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E4291C1-7FE9-9BA7-0033-9C2AA4CA82E0}"/>
              </a:ext>
            </a:extLst>
          </p:cNvPr>
          <p:cNvSpPr txBox="1"/>
          <p:nvPr/>
        </p:nvSpPr>
        <p:spPr>
          <a:xfrm>
            <a:off x="73417" y="-6611"/>
            <a:ext cx="10238372" cy="9167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Myriad Pro"/>
              </a:rPr>
              <a:t>Learning &amp; Teaching Plan for Week 1</a:t>
            </a:r>
          </a:p>
        </p:txBody>
      </p:sp>
      <p:sp>
        <p:nvSpPr>
          <p:cNvPr id="3" name="TextBox 4">
            <a:extLst>
              <a:ext uri="{FF2B5EF4-FFF2-40B4-BE49-F238E27FC236}">
                <a16:creationId xmlns:a16="http://schemas.microsoft.com/office/drawing/2014/main" id="{461102E4-AFEB-56E9-DA65-081F1B052711}"/>
              </a:ext>
            </a:extLst>
          </p:cNvPr>
          <p:cNvSpPr txBox="1"/>
          <p:nvPr/>
        </p:nvSpPr>
        <p:spPr>
          <a:xfrm>
            <a:off x="341528" y="910111"/>
            <a:ext cx="11567708" cy="38164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Myriad Pro"/>
              </a:rPr>
              <a:t>We aim to do the followings:</a:t>
            </a:r>
          </a:p>
          <a:p>
            <a:pPr marL="457200" marR="0" lvl="0" indent="-457200" algn="l" defTabSz="914400" rtl="0" fontAlgn="auto" hangingPunct="1">
              <a:lnSpc>
                <a:spcPct val="100000"/>
              </a:lnSpc>
              <a:spcBef>
                <a:spcPts val="0"/>
              </a:spcBef>
              <a:spcAft>
                <a:spcPts val="0"/>
              </a:spcAft>
              <a:buSzPct val="100000"/>
              <a:buFont typeface="Wingdings" pitchFamily="34"/>
              <a:buChar char="Ø"/>
              <a:tabLst/>
              <a:defRPr sz="1800" b="0" i="0" u="none" strike="noStrike" kern="0" cap="none" spc="0" baseline="0">
                <a:solidFill>
                  <a:srgbClr val="000000"/>
                </a:solidFill>
                <a:uFillTx/>
              </a:defRPr>
            </a:pPr>
            <a:r>
              <a:rPr lang="en-GB" sz="3000" b="0" i="0" u="none" strike="noStrike" kern="1200" cap="none" spc="0" baseline="0">
                <a:solidFill>
                  <a:srgbClr val="000000"/>
                </a:solidFill>
                <a:uFillTx/>
                <a:latin typeface="Myriad Pro"/>
              </a:rPr>
              <a:t>Get to know each other – introduction.</a:t>
            </a:r>
          </a:p>
          <a:p>
            <a:pPr marL="457200" marR="0" lvl="0" indent="-457200" algn="l" defTabSz="914400" rtl="0" fontAlgn="auto" hangingPunct="1">
              <a:lnSpc>
                <a:spcPct val="100000"/>
              </a:lnSpc>
              <a:spcBef>
                <a:spcPts val="0"/>
              </a:spcBef>
              <a:spcAft>
                <a:spcPts val="0"/>
              </a:spcAft>
              <a:buSzPct val="100000"/>
              <a:buFont typeface="Wingdings" pitchFamily="34"/>
              <a:buChar char="Ø"/>
              <a:tabLst/>
              <a:defRPr sz="1800" b="0" i="0" u="none" strike="noStrike" kern="0" cap="none" spc="0" baseline="0">
                <a:solidFill>
                  <a:srgbClr val="000000"/>
                </a:solidFill>
                <a:uFillTx/>
              </a:defRPr>
            </a:pPr>
            <a:r>
              <a:rPr lang="en-GB" sz="3000" b="0" i="0" u="none" strike="noStrike" kern="1200" cap="none" spc="0" baseline="0">
                <a:solidFill>
                  <a:srgbClr val="000000"/>
                </a:solidFill>
                <a:uFillTx/>
                <a:latin typeface="Myriad Pro"/>
              </a:rPr>
              <a:t>Setting class expectations.</a:t>
            </a:r>
          </a:p>
          <a:p>
            <a:pPr marL="457200" marR="0" lvl="0" indent="-457200" algn="l" defTabSz="914400" rtl="0" fontAlgn="auto" hangingPunct="1">
              <a:lnSpc>
                <a:spcPct val="100000"/>
              </a:lnSpc>
              <a:spcBef>
                <a:spcPts val="0"/>
              </a:spcBef>
              <a:spcAft>
                <a:spcPts val="0"/>
              </a:spcAft>
              <a:buSzPct val="100000"/>
              <a:buFont typeface="Wingdings" pitchFamily="34"/>
              <a:buChar char="Ø"/>
              <a:tabLst/>
              <a:defRPr sz="1800" b="0" i="0" u="none" strike="noStrike" kern="0" cap="none" spc="0" baseline="0">
                <a:solidFill>
                  <a:srgbClr val="000000"/>
                </a:solidFill>
                <a:uFillTx/>
              </a:defRPr>
            </a:pPr>
            <a:r>
              <a:rPr lang="en-GB" sz="3000" b="0" i="0" u="none" strike="noStrike" kern="1200" cap="none" spc="0" baseline="0">
                <a:solidFill>
                  <a:srgbClr val="000000"/>
                </a:solidFill>
                <a:uFillTx/>
                <a:latin typeface="Myriad Pro"/>
              </a:rPr>
              <a:t>Module overview.</a:t>
            </a:r>
          </a:p>
          <a:p>
            <a:pPr marL="457200" marR="0" lvl="0" indent="-457200" algn="l" defTabSz="914400" rtl="0" fontAlgn="auto" hangingPunct="1">
              <a:lnSpc>
                <a:spcPct val="100000"/>
              </a:lnSpc>
              <a:spcBef>
                <a:spcPts val="0"/>
              </a:spcBef>
              <a:spcAft>
                <a:spcPts val="0"/>
              </a:spcAft>
              <a:buSzPct val="100000"/>
              <a:buFont typeface="Wingdings" pitchFamily="34"/>
              <a:buChar char="Ø"/>
              <a:tabLst/>
              <a:defRPr sz="1800" b="0" i="0" u="none" strike="noStrike" kern="0" cap="none" spc="0" baseline="0">
                <a:solidFill>
                  <a:srgbClr val="000000"/>
                </a:solidFill>
                <a:uFillTx/>
              </a:defRPr>
            </a:pPr>
            <a:r>
              <a:rPr lang="en-GB" sz="3000" b="0" i="0" u="none" strike="noStrike" kern="1200" cap="none" spc="0" baseline="0">
                <a:solidFill>
                  <a:srgbClr val="000000"/>
                </a:solidFill>
                <a:uFillTx/>
                <a:latin typeface="Myriad Pro"/>
              </a:rPr>
              <a:t>Learning aim/objective &amp; Learning outcomes.</a:t>
            </a:r>
          </a:p>
          <a:p>
            <a:pPr marL="457200" marR="0" lvl="0" indent="-457200" algn="l" defTabSz="914400" rtl="0" fontAlgn="auto" hangingPunct="1">
              <a:lnSpc>
                <a:spcPct val="100000"/>
              </a:lnSpc>
              <a:spcBef>
                <a:spcPts val="0"/>
              </a:spcBef>
              <a:spcAft>
                <a:spcPts val="0"/>
              </a:spcAft>
              <a:buSzPct val="100000"/>
              <a:buFont typeface="Wingdings" pitchFamily="34"/>
              <a:buChar char="Ø"/>
              <a:tabLst/>
              <a:defRPr sz="1800" b="0" i="0" u="none" strike="noStrike" kern="0" cap="none" spc="0" baseline="0">
                <a:solidFill>
                  <a:srgbClr val="000000"/>
                </a:solidFill>
                <a:uFillTx/>
              </a:defRPr>
            </a:pPr>
            <a:r>
              <a:rPr lang="en-GB" sz="3000" b="0" i="0" u="none" strike="noStrike" kern="1200" cap="none" spc="0" baseline="0">
                <a:solidFill>
                  <a:srgbClr val="000000"/>
                </a:solidFill>
                <a:uFillTx/>
                <a:latin typeface="Myriad Pro"/>
              </a:rPr>
              <a:t>Module Assessment type.</a:t>
            </a:r>
          </a:p>
          <a:p>
            <a:pPr marL="457200" marR="0" lvl="0" indent="-457200" algn="l" defTabSz="914400" rtl="0" fontAlgn="auto" hangingPunct="1">
              <a:lnSpc>
                <a:spcPct val="100000"/>
              </a:lnSpc>
              <a:spcBef>
                <a:spcPts val="0"/>
              </a:spcBef>
              <a:spcAft>
                <a:spcPts val="0"/>
              </a:spcAft>
              <a:buSzPct val="100000"/>
              <a:buFont typeface="Wingdings" pitchFamily="34"/>
              <a:buChar char="Ø"/>
              <a:tabLst/>
              <a:defRPr sz="1800" b="0" i="0" u="none" strike="noStrike" kern="0" cap="none" spc="0" baseline="0">
                <a:solidFill>
                  <a:srgbClr val="000000"/>
                </a:solidFill>
                <a:uFillTx/>
              </a:defRPr>
            </a:pPr>
            <a:r>
              <a:rPr lang="en-GB" sz="3000" b="0" i="0" u="none" strike="noStrike" kern="1200" cap="none" spc="0" baseline="0">
                <a:solidFill>
                  <a:srgbClr val="000000"/>
                </a:solidFill>
                <a:uFillTx/>
                <a:latin typeface="Myriad Pro"/>
              </a:rPr>
              <a:t>Learning and Teaching Strategy.</a:t>
            </a:r>
          </a:p>
          <a:p>
            <a:pPr marL="457200" marR="0" lvl="0" indent="-457200" algn="l" defTabSz="914400" rtl="0" fontAlgn="auto" hangingPunct="1">
              <a:lnSpc>
                <a:spcPct val="100000"/>
              </a:lnSpc>
              <a:spcBef>
                <a:spcPts val="0"/>
              </a:spcBef>
              <a:spcAft>
                <a:spcPts val="0"/>
              </a:spcAft>
              <a:buSzPct val="100000"/>
              <a:buFont typeface="Wingdings" pitchFamily="34"/>
              <a:buChar char="Ø"/>
              <a:tabLst/>
              <a:defRPr sz="1800" b="0" i="0" u="none" strike="noStrike" kern="0" cap="none" spc="0" baseline="0">
                <a:solidFill>
                  <a:srgbClr val="000000"/>
                </a:solidFill>
                <a:uFillTx/>
              </a:defRPr>
            </a:pPr>
            <a:r>
              <a:rPr lang="en-GB" sz="3000" b="0" i="0" u="none" strike="noStrike" kern="1200" cap="none" spc="0" baseline="0">
                <a:solidFill>
                  <a:srgbClr val="000000"/>
                </a:solidFill>
                <a:uFillTx/>
                <a:latin typeface="Myriad Pro"/>
              </a:rPr>
              <a:t>Introduction to </a:t>
            </a:r>
            <a:r>
              <a:rPr lang="en-GB" sz="3000" b="1" i="0" u="none" strike="noStrike" kern="1200" cap="none" spc="0" baseline="0">
                <a:solidFill>
                  <a:srgbClr val="000000"/>
                </a:solidFill>
                <a:uFillTx/>
                <a:latin typeface="Myriad Pro"/>
              </a:rPr>
              <a:t>Research Methods for Business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8C8063AD-EED4-F181-F886-6D3F21F94C8E}"/>
              </a:ext>
            </a:extLst>
          </p:cNvPr>
          <p:cNvSpPr txBox="1"/>
          <p:nvPr/>
        </p:nvSpPr>
        <p:spPr>
          <a:xfrm>
            <a:off x="226067" y="-6611"/>
            <a:ext cx="11461245" cy="99168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Myriad Pro"/>
              </a:rPr>
              <a:t>Class Introduction….</a:t>
            </a:r>
          </a:p>
        </p:txBody>
      </p:sp>
      <p:sp>
        <p:nvSpPr>
          <p:cNvPr id="3" name="TextBox 4">
            <a:extLst>
              <a:ext uri="{FF2B5EF4-FFF2-40B4-BE49-F238E27FC236}">
                <a16:creationId xmlns:a16="http://schemas.microsoft.com/office/drawing/2014/main" id="{0C518191-5795-83D9-4A5D-B91AA940F32F}"/>
              </a:ext>
            </a:extLst>
          </p:cNvPr>
          <p:cNvSpPr txBox="1"/>
          <p:nvPr/>
        </p:nvSpPr>
        <p:spPr>
          <a:xfrm>
            <a:off x="226067" y="985064"/>
            <a:ext cx="11866781" cy="56323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Myriad Pro"/>
              </a:rPr>
              <a:t>Lecturer’s Introduction: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Myriad Pro"/>
              </a:rPr>
              <a:t>I am Dr/Mr/Mrs….your lecturer on this module.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Myriad Pro"/>
              </a:rPr>
              <a:t>These are few things about me…..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pic>
        <p:nvPicPr>
          <p:cNvPr id="5" name="Picture 2" descr="Difference between Professor and ...">
            <a:extLst>
              <a:ext uri="{FF2B5EF4-FFF2-40B4-BE49-F238E27FC236}">
                <a16:creationId xmlns:a16="http://schemas.microsoft.com/office/drawing/2014/main" id="{AA48E39E-2296-164F-3B0E-925B8140A09C}"/>
              </a:ext>
            </a:extLst>
          </p:cNvPr>
          <p:cNvPicPr>
            <a:picLocks noChangeAspect="1"/>
          </p:cNvPicPr>
          <p:nvPr/>
        </p:nvPicPr>
        <p:blipFill>
          <a:blip r:embed="rId2"/>
          <a:srcRect/>
          <a:stretch>
            <a:fillRect/>
          </a:stretch>
        </p:blipFill>
        <p:spPr>
          <a:xfrm>
            <a:off x="8993636" y="3429000"/>
            <a:ext cx="3099212" cy="2572828"/>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746CA457-19FC-D6F0-1C52-717F846668F9}"/>
              </a:ext>
            </a:extLst>
          </p:cNvPr>
          <p:cNvSpPr txBox="1"/>
          <p:nvPr/>
        </p:nvSpPr>
        <p:spPr>
          <a:xfrm>
            <a:off x="73417" y="-6611"/>
            <a:ext cx="11461245" cy="99168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Myriad Pro"/>
              </a:rPr>
              <a:t>Class Introduction….</a:t>
            </a:r>
          </a:p>
        </p:txBody>
      </p:sp>
      <p:sp>
        <p:nvSpPr>
          <p:cNvPr id="3" name="TextBox 4">
            <a:extLst>
              <a:ext uri="{FF2B5EF4-FFF2-40B4-BE49-F238E27FC236}">
                <a16:creationId xmlns:a16="http://schemas.microsoft.com/office/drawing/2014/main" id="{B15BE117-D682-550B-1BA3-A2F66935480B}"/>
              </a:ext>
            </a:extLst>
          </p:cNvPr>
          <p:cNvSpPr txBox="1"/>
          <p:nvPr/>
        </p:nvSpPr>
        <p:spPr>
          <a:xfrm>
            <a:off x="226067" y="985064"/>
            <a:ext cx="11866781" cy="50167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Myriad Pro"/>
              </a:rPr>
              <a:t>Now that you know your lecturer,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Myriad Pro"/>
              </a:rPr>
              <a:t>It is your time to take turn to introduce yourself to your lecturer…..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pic>
        <p:nvPicPr>
          <p:cNvPr id="5" name="Picture 2">
            <a:extLst>
              <a:ext uri="{FF2B5EF4-FFF2-40B4-BE49-F238E27FC236}">
                <a16:creationId xmlns:a16="http://schemas.microsoft.com/office/drawing/2014/main" id="{3DE8EABB-D341-5666-4FAE-BFDE7FB135CE}"/>
              </a:ext>
            </a:extLst>
          </p:cNvPr>
          <p:cNvPicPr>
            <a:picLocks noChangeAspect="1"/>
          </p:cNvPicPr>
          <p:nvPr/>
        </p:nvPicPr>
        <p:blipFill>
          <a:blip r:embed="rId2"/>
          <a:stretch>
            <a:fillRect/>
          </a:stretch>
        </p:blipFill>
        <p:spPr>
          <a:xfrm>
            <a:off x="7943164" y="3668618"/>
            <a:ext cx="4058335" cy="2070786"/>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barn(inVertical)">
                                      <p:cBhvr>
                                        <p:cTn id="2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DBEB5-54EB-BDB7-776B-A974C28EC0AD}"/>
              </a:ext>
            </a:extLst>
          </p:cNvPr>
          <p:cNvSpPr txBox="1">
            <a:spLocks noGrp="1"/>
          </p:cNvSpPr>
          <p:nvPr>
            <p:ph type="title"/>
          </p:nvPr>
        </p:nvSpPr>
        <p:spPr>
          <a:xfrm>
            <a:off x="723903" y="-3584"/>
            <a:ext cx="10629900" cy="741002"/>
          </a:xfrm>
        </p:spPr>
        <p:txBody>
          <a:bodyPr anchorCtr="1"/>
          <a:lstStyle/>
          <a:p>
            <a:pPr lvl="0" algn="ctr"/>
            <a:r>
              <a:rPr lang="en-GB" sz="3200"/>
              <a:t>KNOW THYSELF-SOCRATES</a:t>
            </a:r>
          </a:p>
        </p:txBody>
      </p:sp>
      <p:graphicFrame>
        <p:nvGraphicFramePr>
          <p:cNvPr id="3" name="Table 5">
            <a:extLst>
              <a:ext uri="{FF2B5EF4-FFF2-40B4-BE49-F238E27FC236}">
                <a16:creationId xmlns:a16="http://schemas.microsoft.com/office/drawing/2014/main" id="{47DC6FBD-7A49-E321-FBAA-0C56FD143015}"/>
              </a:ext>
            </a:extLst>
          </p:cNvPr>
          <p:cNvGraphicFramePr>
            <a:graphicFrameLocks noGrp="1"/>
          </p:cNvGraphicFramePr>
          <p:nvPr/>
        </p:nvGraphicFramePr>
        <p:xfrm>
          <a:off x="324676" y="981059"/>
          <a:ext cx="11739495" cy="5081264"/>
        </p:xfrm>
        <a:graphic>
          <a:graphicData uri="http://schemas.openxmlformats.org/drawingml/2006/table">
            <a:tbl>
              <a:tblPr firstRow="1" bandRow="1">
                <a:effectLst/>
                <a:tableStyleId>{5C22544A-7EE6-4342-B048-85BDC9FD1C3A}</a:tableStyleId>
              </a:tblPr>
              <a:tblGrid>
                <a:gridCol w="3778474">
                  <a:extLst>
                    <a:ext uri="{9D8B030D-6E8A-4147-A177-3AD203B41FA5}">
                      <a16:colId xmlns:a16="http://schemas.microsoft.com/office/drawing/2014/main" val="2467691013"/>
                    </a:ext>
                  </a:extLst>
                </a:gridCol>
                <a:gridCol w="4158014">
                  <a:extLst>
                    <a:ext uri="{9D8B030D-6E8A-4147-A177-3AD203B41FA5}">
                      <a16:colId xmlns:a16="http://schemas.microsoft.com/office/drawing/2014/main" val="3193423210"/>
                    </a:ext>
                  </a:extLst>
                </a:gridCol>
                <a:gridCol w="3803007">
                  <a:extLst>
                    <a:ext uri="{9D8B030D-6E8A-4147-A177-3AD203B41FA5}">
                      <a16:colId xmlns:a16="http://schemas.microsoft.com/office/drawing/2014/main" val="1618799575"/>
                    </a:ext>
                  </a:extLst>
                </a:gridCol>
              </a:tblGrid>
              <a:tr h="483232">
                <a:tc>
                  <a:txBody>
                    <a:bodyPr/>
                    <a:lstStyle/>
                    <a:p>
                      <a:pPr lvl="0"/>
                      <a:r>
                        <a:rPr lang="en-GB"/>
                        <a:t>Knowledge</a:t>
                      </a:r>
                    </a:p>
                  </a:txBody>
                  <a:tcPr/>
                </a:tc>
                <a:tc>
                  <a:txBody>
                    <a:bodyPr/>
                    <a:lstStyle/>
                    <a:p>
                      <a:pPr lvl="0"/>
                      <a:r>
                        <a:rPr lang="en-GB"/>
                        <a:t>Skills</a:t>
                      </a:r>
                    </a:p>
                  </a:txBody>
                  <a:tcPr/>
                </a:tc>
                <a:tc>
                  <a:txBody>
                    <a:bodyPr/>
                    <a:lstStyle/>
                    <a:p>
                      <a:pPr lvl="0"/>
                      <a:r>
                        <a:rPr lang="en-GB"/>
                        <a:t>Personal Qualities</a:t>
                      </a:r>
                    </a:p>
                  </a:txBody>
                  <a:tcPr/>
                </a:tc>
                <a:extLst>
                  <a:ext uri="{0D108BD9-81ED-4DB2-BD59-A6C34878D82A}">
                    <a16:rowId xmlns:a16="http://schemas.microsoft.com/office/drawing/2014/main" val="2463396861"/>
                  </a:ext>
                </a:extLst>
              </a:tr>
              <a:tr h="610380">
                <a:tc>
                  <a:txBody>
                    <a:bodyPr/>
                    <a:lstStyle/>
                    <a:p>
                      <a:pPr lvl="0"/>
                      <a:r>
                        <a:rPr lang="en-GB"/>
                        <a:t>1. Awareness of different assumptions about the world</a:t>
                      </a:r>
                    </a:p>
                  </a:txBody>
                  <a:tcPr/>
                </a:tc>
                <a:tc>
                  <a:txBody>
                    <a:bodyPr/>
                    <a:lstStyle/>
                    <a:p>
                      <a:pPr lvl="0"/>
                      <a:r>
                        <a:rPr lang="en-GB"/>
                        <a:t>7. Ability to plan, organise and manage one’s time</a:t>
                      </a:r>
                    </a:p>
                  </a:txBody>
                  <a:tcPr/>
                </a:tc>
                <a:tc>
                  <a:txBody>
                    <a:bodyPr/>
                    <a:lstStyle/>
                    <a:p>
                      <a:pPr lvl="0"/>
                      <a:r>
                        <a:rPr lang="en-GB"/>
                        <a:t>13. Awareness of own strengths, weaknesses and values</a:t>
                      </a:r>
                    </a:p>
                  </a:txBody>
                  <a:tcPr/>
                </a:tc>
                <a:extLst>
                  <a:ext uri="{0D108BD9-81ED-4DB2-BD59-A6C34878D82A}">
                    <a16:rowId xmlns:a16="http://schemas.microsoft.com/office/drawing/2014/main" val="3325155134"/>
                  </a:ext>
                </a:extLst>
              </a:tr>
              <a:tr h="610380">
                <a:tc>
                  <a:txBody>
                    <a:bodyPr/>
                    <a:lstStyle/>
                    <a:p>
                      <a:pPr lvl="0"/>
                      <a:r>
                        <a:rPr lang="en-GB"/>
                        <a:t>2. Awareness of methods of data collection</a:t>
                      </a:r>
                    </a:p>
                  </a:txBody>
                  <a:tcPr/>
                </a:tc>
                <a:tc>
                  <a:txBody>
                    <a:bodyPr/>
                    <a:lstStyle/>
                    <a:p>
                      <a:pPr lvl="0"/>
                      <a:r>
                        <a:rPr lang="en-GB"/>
                        <a:t>8. Ability to search libraries and other sources</a:t>
                      </a:r>
                    </a:p>
                  </a:txBody>
                  <a:tcPr/>
                </a:tc>
                <a:tc>
                  <a:txBody>
                    <a:bodyPr/>
                    <a:lstStyle/>
                    <a:p>
                      <a:pPr lvl="0"/>
                      <a:r>
                        <a:rPr lang="en-GB"/>
                        <a:t>14. Clarity of thought</a:t>
                      </a:r>
                    </a:p>
                  </a:txBody>
                  <a:tcPr/>
                </a:tc>
                <a:extLst>
                  <a:ext uri="{0D108BD9-81ED-4DB2-BD59-A6C34878D82A}">
                    <a16:rowId xmlns:a16="http://schemas.microsoft.com/office/drawing/2014/main" val="1215178236"/>
                  </a:ext>
                </a:extLst>
              </a:tr>
              <a:tr h="610380">
                <a:tc>
                  <a:txBody>
                    <a:bodyPr/>
                    <a:lstStyle/>
                    <a:p>
                      <a:pPr lvl="0"/>
                      <a:r>
                        <a:rPr lang="en-GB"/>
                        <a:t>3. Awareness of different research designs</a:t>
                      </a:r>
                    </a:p>
                  </a:txBody>
                  <a:tcPr/>
                </a:tc>
                <a:tc>
                  <a:txBody>
                    <a:bodyPr/>
                    <a:lstStyle/>
                    <a:p>
                      <a:pPr lvl="0"/>
                      <a:r>
                        <a:rPr lang="en-GB"/>
                        <a:t>9. Ability to gain support and cooperation from others</a:t>
                      </a:r>
                    </a:p>
                  </a:txBody>
                  <a:tcPr/>
                </a:tc>
                <a:tc>
                  <a:txBody>
                    <a:bodyPr/>
                    <a:lstStyle/>
                    <a:p>
                      <a:pPr lvl="0"/>
                      <a:r>
                        <a:rPr lang="en-GB"/>
                        <a:t>15. Sensitivity to events and feelings</a:t>
                      </a:r>
                    </a:p>
                  </a:txBody>
                  <a:tcPr/>
                </a:tc>
                <a:extLst>
                  <a:ext uri="{0D108BD9-81ED-4DB2-BD59-A6C34878D82A}">
                    <a16:rowId xmlns:a16="http://schemas.microsoft.com/office/drawing/2014/main" val="2535018292"/>
                  </a:ext>
                </a:extLst>
              </a:tr>
              <a:tr h="610380">
                <a:tc>
                  <a:txBody>
                    <a:bodyPr/>
                    <a:lstStyle/>
                    <a:p>
                      <a:pPr lvl="0"/>
                      <a:r>
                        <a:rPr lang="en-GB"/>
                        <a:t>4. Knowledge of immediate subject of study</a:t>
                      </a:r>
                    </a:p>
                  </a:txBody>
                  <a:tcPr/>
                </a:tc>
                <a:tc>
                  <a:txBody>
                    <a:bodyPr/>
                    <a:lstStyle/>
                    <a:p>
                      <a:pPr lvl="0"/>
                      <a:r>
                        <a:rPr lang="en-GB"/>
                        <a:t>10. Ability to structure and argue a case in writing</a:t>
                      </a:r>
                    </a:p>
                  </a:txBody>
                  <a:tcPr/>
                </a:tc>
                <a:tc>
                  <a:txBody>
                    <a:bodyPr/>
                    <a:lstStyle/>
                    <a:p>
                      <a:pPr lvl="0"/>
                      <a:r>
                        <a:rPr lang="en-GB"/>
                        <a:t>16. Emotional resilience</a:t>
                      </a:r>
                    </a:p>
                  </a:txBody>
                  <a:tcPr/>
                </a:tc>
                <a:extLst>
                  <a:ext uri="{0D108BD9-81ED-4DB2-BD59-A6C34878D82A}">
                    <a16:rowId xmlns:a16="http://schemas.microsoft.com/office/drawing/2014/main" val="3059799702"/>
                  </a:ext>
                </a:extLst>
              </a:tr>
              <a:tr h="610380">
                <a:tc>
                  <a:txBody>
                    <a:bodyPr/>
                    <a:lstStyle/>
                    <a:p>
                      <a:pPr lvl="0"/>
                      <a:r>
                        <a:rPr lang="en-GB"/>
                        <a:t>5. Knowledge of related subjects/disciplines</a:t>
                      </a:r>
                    </a:p>
                  </a:txBody>
                  <a:tcPr/>
                </a:tc>
                <a:tc>
                  <a:txBody>
                    <a:bodyPr/>
                    <a:lstStyle/>
                    <a:p>
                      <a:pPr lvl="0"/>
                      <a:r>
                        <a:rPr lang="en-GB"/>
                        <a:t>11. Ability to defend and argue views orally</a:t>
                      </a:r>
                    </a:p>
                  </a:txBody>
                  <a:tcPr/>
                </a:tc>
                <a:tc>
                  <a:txBody>
                    <a:bodyPr/>
                    <a:lstStyle/>
                    <a:p>
                      <a:pPr lvl="0"/>
                      <a:r>
                        <a:rPr lang="en-GB"/>
                        <a:t>17. Flexibility</a:t>
                      </a:r>
                    </a:p>
                  </a:txBody>
                  <a:tcPr/>
                </a:tc>
                <a:extLst>
                  <a:ext uri="{0D108BD9-81ED-4DB2-BD59-A6C34878D82A}">
                    <a16:rowId xmlns:a16="http://schemas.microsoft.com/office/drawing/2014/main" val="294721560"/>
                  </a:ext>
                </a:extLst>
              </a:tr>
              <a:tr h="629975">
                <a:tc>
                  <a:txBody>
                    <a:bodyPr/>
                    <a:lstStyle/>
                    <a:p>
                      <a:pPr lvl="0"/>
                      <a:r>
                        <a:rPr lang="en-GB"/>
                        <a:t>6. Knowledge of key networks and contacts in one’s chosen research area</a:t>
                      </a:r>
                    </a:p>
                  </a:txBody>
                  <a:tcPr/>
                </a:tc>
                <a:tc>
                  <a:txBody>
                    <a:bodyPr/>
                    <a:lstStyle/>
                    <a:p>
                      <a:pPr lvl="0"/>
                      <a:r>
                        <a:rPr lang="en-GB"/>
                        <a:t>12. Ability to learn from experience</a:t>
                      </a:r>
                    </a:p>
                  </a:txBody>
                  <a:tcPr/>
                </a:tc>
                <a:tc>
                  <a:txBody>
                    <a:bodyPr/>
                    <a:lstStyle/>
                    <a:p>
                      <a:pPr lvl="0"/>
                      <a:r>
                        <a:rPr lang="en-GB"/>
                        <a:t>18. Creativity</a:t>
                      </a:r>
                    </a:p>
                  </a:txBody>
                  <a:tcPr/>
                </a:tc>
                <a:extLst>
                  <a:ext uri="{0D108BD9-81ED-4DB2-BD59-A6C34878D82A}">
                    <a16:rowId xmlns:a16="http://schemas.microsoft.com/office/drawing/2014/main" val="858150428"/>
                  </a:ext>
                </a:extLst>
              </a:tr>
              <a:tr h="483232">
                <a:tc>
                  <a:txBody>
                    <a:bodyPr/>
                    <a:lstStyle/>
                    <a:p>
                      <a:pPr lvl="0"/>
                      <a:r>
                        <a:rPr lang="en-GB"/>
                        <a:t>TOTAL:</a:t>
                      </a:r>
                    </a:p>
                  </a:txBody>
                  <a:tcPr/>
                </a:tc>
                <a:tc>
                  <a:txBody>
                    <a:bodyPr/>
                    <a:lstStyle/>
                    <a:p>
                      <a:pPr lvl="0"/>
                      <a:r>
                        <a:rPr lang="en-GB"/>
                        <a:t>TOTAL:</a:t>
                      </a:r>
                    </a:p>
                  </a:txBody>
                  <a:tcPr/>
                </a:tc>
                <a:tc>
                  <a:txBody>
                    <a:bodyPr/>
                    <a:lstStyle/>
                    <a:p>
                      <a:pPr lvl="0"/>
                      <a:r>
                        <a:rPr lang="en-GB"/>
                        <a:t>TOTAL:</a:t>
                      </a:r>
                    </a:p>
                  </a:txBody>
                  <a:tcPr/>
                </a:tc>
                <a:extLst>
                  <a:ext uri="{0D108BD9-81ED-4DB2-BD59-A6C34878D82A}">
                    <a16:rowId xmlns:a16="http://schemas.microsoft.com/office/drawing/2014/main" val="1939010642"/>
                  </a:ext>
                </a:extLst>
              </a:tr>
            </a:tbl>
          </a:graphicData>
        </a:graphic>
      </p:graphicFrame>
      <p:sp>
        <p:nvSpPr>
          <p:cNvPr id="4" name="Subtitle 2">
            <a:extLst>
              <a:ext uri="{FF2B5EF4-FFF2-40B4-BE49-F238E27FC236}">
                <a16:creationId xmlns:a16="http://schemas.microsoft.com/office/drawing/2014/main" id="{D0848DBD-BF97-F3AA-E372-7C5D554ACFAA}"/>
              </a:ext>
            </a:extLst>
          </p:cNvPr>
          <p:cNvSpPr txBox="1"/>
          <p:nvPr/>
        </p:nvSpPr>
        <p:spPr>
          <a:xfrm>
            <a:off x="535061" y="605021"/>
            <a:ext cx="10933041" cy="386864"/>
          </a:xfrm>
          <a:prstGeom prst="rect">
            <a:avLst/>
          </a:prstGeom>
          <a:noFill/>
          <a:ln cap="flat">
            <a:noFill/>
          </a:ln>
        </p:spPr>
        <p:txBody>
          <a:bodyPr vert="horz" wrap="square" lIns="91440" tIns="45720" rIns="91440" bIns="45720" anchor="t" anchorCtr="0" compatLnSpc="1">
            <a:normAutofit/>
          </a:bodyPr>
          <a:lstStyle/>
          <a:p>
            <a:pPr marL="228600" marR="0" lvl="0" indent="-2286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FF0000"/>
                </a:solidFill>
                <a:uFillTx/>
                <a:latin typeface="Calibri"/>
              </a:rPr>
              <a:t>4</a:t>
            </a:r>
            <a:r>
              <a:rPr lang="en-GB" sz="2000" b="0" i="0" u="none" strike="noStrike" kern="1200" cap="none" spc="0" baseline="0">
                <a:solidFill>
                  <a:srgbClr val="000000"/>
                </a:solidFill>
                <a:uFillTx/>
                <a:latin typeface="Calibri"/>
              </a:rPr>
              <a:t>- Possess to high degree </a:t>
            </a:r>
            <a:r>
              <a:rPr lang="en-GB" sz="2000" b="0" i="0" u="none" strike="noStrike" kern="1200" cap="none" spc="0" baseline="0">
                <a:solidFill>
                  <a:srgbClr val="FF0000"/>
                </a:solidFill>
                <a:uFillTx/>
                <a:latin typeface="Calibri"/>
              </a:rPr>
              <a:t>3</a:t>
            </a:r>
            <a:r>
              <a:rPr lang="en-GB" sz="2000" b="0" i="0" u="none" strike="noStrike" kern="1200" cap="none" spc="0" baseline="0">
                <a:solidFill>
                  <a:srgbClr val="000000"/>
                </a:solidFill>
                <a:uFillTx/>
                <a:latin typeface="Calibri"/>
              </a:rPr>
              <a:t>- Possess </a:t>
            </a:r>
            <a:r>
              <a:rPr lang="en-GB" sz="2000" b="0" i="0" u="none" strike="noStrike" kern="1200" cap="none" spc="0" baseline="0">
                <a:solidFill>
                  <a:srgbClr val="FF0000"/>
                </a:solidFill>
                <a:uFillTx/>
                <a:latin typeface="Calibri"/>
              </a:rPr>
              <a:t>2</a:t>
            </a:r>
            <a:r>
              <a:rPr lang="en-GB" sz="2000" b="0" i="0" u="none" strike="noStrike" kern="1200" cap="none" spc="0" baseline="0">
                <a:solidFill>
                  <a:srgbClr val="000000"/>
                </a:solidFill>
                <a:uFillTx/>
                <a:latin typeface="Calibri"/>
              </a:rPr>
              <a:t>- Possess to a limited extent </a:t>
            </a:r>
            <a:r>
              <a:rPr lang="en-GB" sz="2000" b="0" i="0" u="none" strike="noStrike" kern="1200" cap="none" spc="0" baseline="0">
                <a:solidFill>
                  <a:srgbClr val="FF0000"/>
                </a:solidFill>
                <a:uFillTx/>
                <a:latin typeface="Calibri"/>
              </a:rPr>
              <a:t>1</a:t>
            </a:r>
            <a:r>
              <a:rPr lang="en-GB" sz="2000" b="0" i="0" u="none" strike="noStrike" kern="1200" cap="none" spc="0" baseline="0">
                <a:solidFill>
                  <a:srgbClr val="000000"/>
                </a:solidFill>
                <a:uFillTx/>
                <a:latin typeface="Calibri"/>
              </a:rPr>
              <a:t>- Have virtually none of these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86667-23E5-3887-07A0-D468B10FB5A0}"/>
              </a:ext>
            </a:extLst>
          </p:cNvPr>
          <p:cNvSpPr txBox="1">
            <a:spLocks noGrp="1"/>
          </p:cNvSpPr>
          <p:nvPr>
            <p:ph type="title"/>
          </p:nvPr>
        </p:nvSpPr>
        <p:spPr>
          <a:xfrm>
            <a:off x="723903" y="-3584"/>
            <a:ext cx="10629900" cy="741002"/>
          </a:xfrm>
        </p:spPr>
        <p:txBody>
          <a:bodyPr anchorCtr="1"/>
          <a:lstStyle/>
          <a:p>
            <a:pPr lvl="0" algn="ctr"/>
            <a:r>
              <a:rPr lang="en-GB" sz="3200"/>
              <a:t>KNOW THYSELF-RESULTS</a:t>
            </a:r>
          </a:p>
        </p:txBody>
      </p:sp>
      <p:sp>
        <p:nvSpPr>
          <p:cNvPr id="4" name="TextBox 8">
            <a:extLst>
              <a:ext uri="{FF2B5EF4-FFF2-40B4-BE49-F238E27FC236}">
                <a16:creationId xmlns:a16="http://schemas.microsoft.com/office/drawing/2014/main" id="{57088BAB-8A2D-143E-0FBB-AEEFAA1A894A}"/>
              </a:ext>
            </a:extLst>
          </p:cNvPr>
          <p:cNvSpPr txBox="1"/>
          <p:nvPr/>
        </p:nvSpPr>
        <p:spPr>
          <a:xfrm>
            <a:off x="914400" y="1179868"/>
            <a:ext cx="11277596" cy="3645292"/>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8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Any rating below 3 may be cause for concern (except for item 5)</a:t>
            </a:r>
          </a:p>
          <a:p>
            <a:pPr marL="342900" marR="0" lvl="0" indent="-342900" algn="l" defTabSz="914400" rtl="0" fontAlgn="auto" hangingPunct="1">
              <a:lnSpc>
                <a:spcPct val="8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What to do about any apparent deficiencies is, of course, a different matter.</a:t>
            </a:r>
          </a:p>
          <a:p>
            <a:pPr marL="342900" marR="0" lvl="0" indent="-342900" algn="l" defTabSz="914400" rtl="0" fontAlgn="auto" hangingPunct="1">
              <a:lnSpc>
                <a:spcPct val="8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As a generalisation:</a:t>
            </a:r>
          </a:p>
          <a:p>
            <a:pPr marL="914400" marR="0" lvl="1" indent="-457200" algn="l" defTabSz="914400" rtl="0" fontAlgn="auto" hangingPunct="1">
              <a:lnSpc>
                <a:spcPct val="80000"/>
              </a:lnSpc>
              <a:spcBef>
                <a:spcPts val="0"/>
              </a:spcBef>
              <a:spcAft>
                <a:spcPts val="0"/>
              </a:spcAft>
              <a:buSzPct val="100000"/>
              <a:buAutoNum type="arabicPeriod"/>
              <a:tabLst/>
              <a:defRPr sz="1800" b="0" i="0" u="none" strike="noStrike" kern="0" cap="none" spc="0" baseline="0">
                <a:solidFill>
                  <a:srgbClr val="000000"/>
                </a:solidFill>
                <a:uFillTx/>
              </a:defRPr>
            </a:pPr>
            <a:r>
              <a:rPr lang="en-GB" sz="2400" b="0" i="0" u="none" strike="noStrike" kern="1200" cap="none" spc="0" baseline="0">
                <a:solidFill>
                  <a:srgbClr val="FF0000"/>
                </a:solidFill>
                <a:uFillTx/>
                <a:latin typeface="Calibri"/>
              </a:rPr>
              <a:t>Knowledge</a:t>
            </a:r>
            <a:r>
              <a:rPr lang="en-GB" sz="2400" b="0" i="0" u="none" strike="noStrike" kern="1200" cap="none" spc="0" baseline="0">
                <a:solidFill>
                  <a:srgbClr val="000000"/>
                </a:solidFill>
                <a:uFillTx/>
                <a:latin typeface="Calibri"/>
              </a:rPr>
              <a:t> can be acquired by reading and talking, or attending courses</a:t>
            </a:r>
          </a:p>
          <a:p>
            <a:pPr marL="914400" marR="0" lvl="1" indent="-457200" algn="l" defTabSz="914400" rtl="0" fontAlgn="auto" hangingPunct="1">
              <a:lnSpc>
                <a:spcPct val="80000"/>
              </a:lnSpc>
              <a:spcBef>
                <a:spcPts val="0"/>
              </a:spcBef>
              <a:spcAft>
                <a:spcPts val="0"/>
              </a:spcAft>
              <a:buSzPct val="100000"/>
              <a:buAutoNum type="arabicPeriod"/>
              <a:tabLst/>
              <a:defRPr sz="1800" b="0" i="0" u="none" strike="noStrike" kern="0" cap="none" spc="0" baseline="0">
                <a:solidFill>
                  <a:srgbClr val="000000"/>
                </a:solidFill>
                <a:uFillTx/>
              </a:defRPr>
            </a:pPr>
            <a:r>
              <a:rPr lang="en-GB" sz="2400" b="0" i="0" u="none" strike="noStrike" kern="1200" cap="none" spc="0" baseline="0">
                <a:solidFill>
                  <a:srgbClr val="FF0000"/>
                </a:solidFill>
                <a:uFillTx/>
                <a:latin typeface="Calibri"/>
              </a:rPr>
              <a:t>Skills</a:t>
            </a:r>
            <a:r>
              <a:rPr lang="en-GB" sz="2400" b="0" i="0" u="none" strike="noStrike" kern="1200" cap="none" spc="0" baseline="0">
                <a:solidFill>
                  <a:srgbClr val="000000"/>
                </a:solidFill>
                <a:uFillTx/>
                <a:latin typeface="Calibri"/>
              </a:rPr>
              <a:t> can be acquired through practising them, in either a simulated or a real environment</a:t>
            </a:r>
          </a:p>
          <a:p>
            <a:pPr marL="914400" marR="0" lvl="1" indent="-457200" algn="l" defTabSz="914400" rtl="0" fontAlgn="auto" hangingPunct="1">
              <a:lnSpc>
                <a:spcPct val="80000"/>
              </a:lnSpc>
              <a:spcBef>
                <a:spcPts val="0"/>
              </a:spcBef>
              <a:spcAft>
                <a:spcPts val="0"/>
              </a:spcAft>
              <a:buSzPct val="100000"/>
              <a:buAutoNum type="arabicPeriod"/>
              <a:tabLst/>
              <a:defRPr sz="1800" b="0" i="0" u="none" strike="noStrike" kern="0" cap="none" spc="0" baseline="0">
                <a:solidFill>
                  <a:srgbClr val="000000"/>
                </a:solidFill>
                <a:uFillTx/>
              </a:defRPr>
            </a:pPr>
            <a:r>
              <a:rPr lang="en-GB" sz="2400" b="0" i="0" u="none" strike="noStrike" kern="1200" cap="none" spc="0" baseline="0">
                <a:solidFill>
                  <a:srgbClr val="FF0000"/>
                </a:solidFill>
                <a:uFillTx/>
                <a:latin typeface="Calibri"/>
              </a:rPr>
              <a:t>Personal qualities </a:t>
            </a:r>
            <a:r>
              <a:rPr lang="en-GB" sz="2400" b="0" i="0" u="none" strike="noStrike" kern="1200" cap="none" spc="0" baseline="0">
                <a:solidFill>
                  <a:srgbClr val="000000"/>
                </a:solidFill>
                <a:uFillTx/>
                <a:latin typeface="Calibri"/>
              </a:rPr>
              <a:t>can be acquired, with much difficulty, through life or educational experiences.</a:t>
            </a:r>
          </a:p>
          <a:p>
            <a:pPr marL="342900" marR="0" lvl="0" indent="-342900" algn="l" defTabSz="914400" rtl="0" fontAlgn="auto" hangingPunct="1">
              <a:lnSpc>
                <a:spcPct val="8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We believe that the qualities discussed above should be possessed by any researcher.</a:t>
            </a:r>
          </a:p>
          <a:p>
            <a:pPr marL="342900" marR="0" lvl="0" indent="-342900" algn="l" defTabSz="914400" rtl="0" fontAlgn="auto" hangingPunct="1">
              <a:lnSpc>
                <a:spcPct val="8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Beyond a certain point, specialisation begins to creep in – one form of specialisation depends upon whether the researcher is following a primarily quantitative or qualitative path.</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EA6973B-5509-FC8E-BB2C-99CCFBE65FC1}"/>
              </a:ext>
            </a:extLst>
          </p:cNvPr>
          <p:cNvSpPr txBox="1"/>
          <p:nvPr/>
        </p:nvSpPr>
        <p:spPr>
          <a:xfrm>
            <a:off x="73417" y="-6611"/>
            <a:ext cx="11461245" cy="99168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Myriad Pro"/>
              </a:rPr>
              <a:t>Class Expectation</a:t>
            </a:r>
          </a:p>
        </p:txBody>
      </p:sp>
      <p:sp>
        <p:nvSpPr>
          <p:cNvPr id="3" name="TextBox 4">
            <a:extLst>
              <a:ext uri="{FF2B5EF4-FFF2-40B4-BE49-F238E27FC236}">
                <a16:creationId xmlns:a16="http://schemas.microsoft.com/office/drawing/2014/main" id="{1410E598-9839-3CDA-173E-2DEC8F3956B6}"/>
              </a:ext>
            </a:extLst>
          </p:cNvPr>
          <p:cNvSpPr txBox="1"/>
          <p:nvPr/>
        </p:nvSpPr>
        <p:spPr>
          <a:xfrm>
            <a:off x="226067" y="985064"/>
            <a:ext cx="11866781" cy="643252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Myriad Pro"/>
              </a:rPr>
              <a:t>Please do adhere to the University Code of Conduct.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1"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Myriad Pro"/>
              </a:rPr>
              <a:t>For example, </a:t>
            </a:r>
            <a:r>
              <a:rPr lang="en-GB" sz="3600" b="0" i="0" u="none" strike="noStrike" kern="1200" cap="none" spc="0" baseline="0">
                <a:solidFill>
                  <a:srgbClr val="000000"/>
                </a:solidFill>
                <a:uFillTx/>
                <a:latin typeface="Myriad Pro"/>
              </a:rPr>
              <a:t>be polite, respectful and be professional in all your interaction with your lecturers and fellow students.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Myriad Pro"/>
              </a:rPr>
              <a:t>No eating in class while lecture is ongoing.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5E50604-0A2A-87D0-B9F3-2A5152A6C60E}"/>
              </a:ext>
            </a:extLst>
          </p:cNvPr>
          <p:cNvSpPr txBox="1"/>
          <p:nvPr/>
        </p:nvSpPr>
        <p:spPr>
          <a:xfrm>
            <a:off x="73417" y="-6611"/>
            <a:ext cx="11461245" cy="99168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Myriad Pro"/>
              </a:rPr>
              <a:t>Class Expectation</a:t>
            </a:r>
          </a:p>
        </p:txBody>
      </p:sp>
      <p:sp>
        <p:nvSpPr>
          <p:cNvPr id="3" name="TextBox 4">
            <a:extLst>
              <a:ext uri="{FF2B5EF4-FFF2-40B4-BE49-F238E27FC236}">
                <a16:creationId xmlns:a16="http://schemas.microsoft.com/office/drawing/2014/main" id="{DAF54BF0-5BD7-63C3-2321-16E73E1C8B9D}"/>
              </a:ext>
            </a:extLst>
          </p:cNvPr>
          <p:cNvSpPr txBox="1"/>
          <p:nvPr/>
        </p:nvSpPr>
        <p:spPr>
          <a:xfrm>
            <a:off x="226067" y="985064"/>
            <a:ext cx="11866781" cy="6986528"/>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1" i="0" u="none" strike="noStrike" kern="1200" cap="none" spc="0" baseline="0" dirty="0">
                <a:solidFill>
                  <a:srgbClr val="000000"/>
                </a:solidFill>
                <a:uFillTx/>
                <a:latin typeface="Myriad Pro"/>
              </a:rPr>
              <a:t>University pays important attention to </a:t>
            </a:r>
            <a:r>
              <a:rPr lang="en-GB" sz="3200" b="1" i="0" u="none" strike="noStrike" kern="1200" cap="none" spc="0" baseline="0" dirty="0">
                <a:solidFill>
                  <a:srgbClr val="FF0000"/>
                </a:solidFill>
                <a:uFillTx/>
                <a:latin typeface="Myriad Pro"/>
              </a:rPr>
              <a:t>Engagement policy </a:t>
            </a:r>
            <a:r>
              <a:rPr lang="en-GB" sz="3200" b="1" i="0" u="none" strike="noStrike" kern="1200" cap="none" spc="0" baseline="0" dirty="0">
                <a:solidFill>
                  <a:srgbClr val="000000"/>
                </a:solidFill>
                <a:uFillTx/>
                <a:latin typeface="Myriad Pro"/>
              </a:rPr>
              <a:t>this term (engagement with the Moodle page, class attendance including  active participation in class activities).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1" i="0" u="none" strike="noStrike" kern="1200" cap="none" spc="0" baseline="0" dirty="0">
              <a:solidFill>
                <a:srgbClr val="000000"/>
              </a:solidFill>
              <a:uFillTx/>
              <a:latin typeface="Myriad Pro"/>
            </a:endParaRPr>
          </a:p>
          <a:p>
            <a:pPr marL="0" marR="0" lvl="0" indent="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3200" b="1" i="0" u="none" strike="noStrike" kern="1200" cap="none" spc="0" baseline="0" dirty="0">
                <a:solidFill>
                  <a:srgbClr val="000000"/>
                </a:solidFill>
                <a:uFillTx/>
                <a:latin typeface="Myriad Pro"/>
              </a:rPr>
              <a:t>If you are unsure about anything or have any personal circumstance that can impact your academic performance, you can speak 1-2-1 with your lecturer after the lecture. He/she may signpost you to the relevant non-teaching teams for support.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dirty="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7B540790-D5AF-22E3-4686-7F87955E4B4C}"/>
              </a:ext>
            </a:extLst>
          </p:cNvPr>
          <p:cNvSpPr txBox="1"/>
          <p:nvPr/>
        </p:nvSpPr>
        <p:spPr>
          <a:xfrm>
            <a:off x="73417" y="-6611"/>
            <a:ext cx="11461245" cy="99168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Myriad Pro"/>
              </a:rPr>
              <a:t>About this Module….</a:t>
            </a:r>
          </a:p>
        </p:txBody>
      </p:sp>
      <p:sp>
        <p:nvSpPr>
          <p:cNvPr id="3" name="TextBox 4">
            <a:extLst>
              <a:ext uri="{FF2B5EF4-FFF2-40B4-BE49-F238E27FC236}">
                <a16:creationId xmlns:a16="http://schemas.microsoft.com/office/drawing/2014/main" id="{CFB0571A-9C11-1317-4546-23A665E0E41F}"/>
              </a:ext>
            </a:extLst>
          </p:cNvPr>
          <p:cNvSpPr txBox="1"/>
          <p:nvPr/>
        </p:nvSpPr>
        <p:spPr>
          <a:xfrm>
            <a:off x="226067" y="985064"/>
            <a:ext cx="11866781" cy="4370429"/>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Myriad Pro"/>
              </a:rPr>
              <a:t>Module Overview</a:t>
            </a:r>
          </a:p>
          <a:p>
            <a:pPr marL="0" marR="0" lvl="0" indent="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500" b="1" i="0" u="none" strike="noStrike" kern="1200" cap="none" spc="0" baseline="0">
              <a:solidFill>
                <a:srgbClr val="000000"/>
              </a:solidFill>
              <a:uFillTx/>
              <a:latin typeface="Calibri"/>
            </a:endParaRPr>
          </a:p>
          <a:p>
            <a:pPr marL="0" marR="0" lvl="0" indent="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35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pic>
        <p:nvPicPr>
          <p:cNvPr id="5" name="Picture 2" descr="Checklist API module ...">
            <a:extLst>
              <a:ext uri="{FF2B5EF4-FFF2-40B4-BE49-F238E27FC236}">
                <a16:creationId xmlns:a16="http://schemas.microsoft.com/office/drawing/2014/main" id="{90D7FB81-1F11-4286-26FA-A4714BDB7446}"/>
              </a:ext>
            </a:extLst>
          </p:cNvPr>
          <p:cNvPicPr>
            <a:picLocks noChangeAspect="1"/>
          </p:cNvPicPr>
          <p:nvPr/>
        </p:nvPicPr>
        <p:blipFill>
          <a:blip r:embed="rId2"/>
          <a:srcRect/>
          <a:stretch>
            <a:fillRect/>
          </a:stretch>
        </p:blipFill>
        <p:spPr>
          <a:xfrm>
            <a:off x="2551432" y="2126254"/>
            <a:ext cx="7216051" cy="2831329"/>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down)">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636F113-DB4D-4EF4-E896-11B696432E95}"/>
              </a:ext>
            </a:extLst>
          </p:cNvPr>
          <p:cNvSpPr txBox="1"/>
          <p:nvPr/>
        </p:nvSpPr>
        <p:spPr>
          <a:xfrm>
            <a:off x="363556" y="-6611"/>
            <a:ext cx="11171105" cy="99168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a:solidFill>
                  <a:srgbClr val="000000"/>
                </a:solidFill>
                <a:uFillTx/>
                <a:latin typeface="Myriad Pro"/>
              </a:rPr>
              <a:t>Module Aim/Objective</a:t>
            </a:r>
          </a:p>
        </p:txBody>
      </p:sp>
      <p:sp>
        <p:nvSpPr>
          <p:cNvPr id="3" name="TextBox 4">
            <a:extLst>
              <a:ext uri="{FF2B5EF4-FFF2-40B4-BE49-F238E27FC236}">
                <a16:creationId xmlns:a16="http://schemas.microsoft.com/office/drawing/2014/main" id="{446FA1B5-8A04-D80E-DBEB-0F63B4E140E0}"/>
              </a:ext>
            </a:extLst>
          </p:cNvPr>
          <p:cNvSpPr txBox="1"/>
          <p:nvPr/>
        </p:nvSpPr>
        <p:spPr>
          <a:xfrm>
            <a:off x="226067" y="985064"/>
            <a:ext cx="11866781" cy="3416317"/>
          </a:xfrm>
          <a:prstGeom prst="rect">
            <a:avLst/>
          </a:prstGeom>
          <a:noFill/>
          <a:ln cap="flat">
            <a:noFill/>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Calibri"/>
              </a:rPr>
              <a:t>Provide an opportunity for students to develop apply independent skills in research, critical analysis, and communication</a:t>
            </a:r>
            <a:endParaRPr lang="en-GB" sz="3600" b="1" i="0" u="none" strike="noStrike" kern="1200" cap="none" spc="0" baseline="0">
              <a:solidFill>
                <a:srgbClr val="FF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CD9075C-43BB-ECFD-A6CC-51A2D2B9A022}"/>
              </a:ext>
            </a:extLst>
          </p:cNvPr>
          <p:cNvSpPr txBox="1"/>
          <p:nvPr/>
        </p:nvSpPr>
        <p:spPr>
          <a:xfrm>
            <a:off x="363556" y="-6611"/>
            <a:ext cx="11171105" cy="110408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Myriad Pro"/>
              </a:rPr>
              <a:t>Module Learning Outcomes</a:t>
            </a:r>
          </a:p>
        </p:txBody>
      </p:sp>
      <p:sp>
        <p:nvSpPr>
          <p:cNvPr id="3" name="TextBox 4">
            <a:extLst>
              <a:ext uri="{FF2B5EF4-FFF2-40B4-BE49-F238E27FC236}">
                <a16:creationId xmlns:a16="http://schemas.microsoft.com/office/drawing/2014/main" id="{3BF1CC6C-2C88-55DD-B63A-99FF0372D89D}"/>
              </a:ext>
            </a:extLst>
          </p:cNvPr>
          <p:cNvSpPr txBox="1"/>
          <p:nvPr/>
        </p:nvSpPr>
        <p:spPr>
          <a:xfrm>
            <a:off x="226067" y="985064"/>
            <a:ext cx="11866781" cy="575542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Calibri"/>
              </a:rPr>
              <a:t>Upon the successful completion of this module, the student should be able to: </a:t>
            </a:r>
            <a:endParaRPr lang="en-GB" sz="3600" b="1" i="0" u="none" strike="noStrike" kern="1200" cap="none" spc="0" baseline="0">
              <a:solidFill>
                <a:srgbClr val="000000"/>
              </a:solidFill>
              <a:uFillTx/>
              <a:latin typeface="Calibri"/>
            </a:endParaRPr>
          </a:p>
          <a:p>
            <a:pPr marL="571500" marR="0" lvl="0" indent="-5715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Calibri"/>
              </a:rPr>
              <a:t>Demonstrate an advanced understanding of the significance of research and its applications to business practice. </a:t>
            </a:r>
          </a:p>
          <a:p>
            <a:pPr marL="571500" marR="0" lvl="0" indent="-5715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Calibri"/>
              </a:rPr>
              <a:t>Demonstrate comprehensive understanding of tools and techniques applicable to their own research or advanced scholarship.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2E90DAB5-E604-169A-8A22-6794B7E6C37C}"/>
              </a:ext>
            </a:extLst>
          </p:cNvPr>
          <p:cNvSpPr txBox="1"/>
          <p:nvPr/>
        </p:nvSpPr>
        <p:spPr>
          <a:xfrm>
            <a:off x="363556" y="-6611"/>
            <a:ext cx="11171105" cy="89556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Myriad Pro"/>
              </a:rPr>
              <a:t>Learning and Teaching Strategy </a:t>
            </a:r>
          </a:p>
        </p:txBody>
      </p:sp>
      <p:sp>
        <p:nvSpPr>
          <p:cNvPr id="3" name="TextBox 4">
            <a:extLst>
              <a:ext uri="{FF2B5EF4-FFF2-40B4-BE49-F238E27FC236}">
                <a16:creationId xmlns:a16="http://schemas.microsoft.com/office/drawing/2014/main" id="{D5A9D2B1-E4CF-7934-2DD5-EDE752978D53}"/>
              </a:ext>
            </a:extLst>
          </p:cNvPr>
          <p:cNvSpPr txBox="1"/>
          <p:nvPr/>
        </p:nvSpPr>
        <p:spPr>
          <a:xfrm>
            <a:off x="226067" y="985064"/>
            <a:ext cx="11866781" cy="4955206"/>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Myriad Pro"/>
              </a:rPr>
              <a:t>You need to pay attention to this to excel on this module: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pic>
        <p:nvPicPr>
          <p:cNvPr id="5" name="Picture 2" descr="A screenshot of a white sheet with black text&#10;&#10;Description automatically generated">
            <a:extLst>
              <a:ext uri="{FF2B5EF4-FFF2-40B4-BE49-F238E27FC236}">
                <a16:creationId xmlns:a16="http://schemas.microsoft.com/office/drawing/2014/main" id="{5051368D-12A9-BBE4-9D97-E1AB82255132}"/>
              </a:ext>
            </a:extLst>
          </p:cNvPr>
          <p:cNvPicPr>
            <a:picLocks noChangeAspect="1"/>
          </p:cNvPicPr>
          <p:nvPr/>
        </p:nvPicPr>
        <p:blipFill>
          <a:blip r:embed="rId2"/>
          <a:stretch>
            <a:fillRect/>
          </a:stretch>
        </p:blipFill>
        <p:spPr>
          <a:xfrm>
            <a:off x="940469" y="2089157"/>
            <a:ext cx="9845043" cy="330911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ppt_x</p:attrName>
                                        </p:attrNameLst>
                                      </p:cBhvr>
                                      <p:tavLst>
                                        <p:tav tm="0">
                                          <p:val>
                                            <p:strVal val="#ppt_x"/>
                                          </p:val>
                                        </p:tav>
                                        <p:tav tm="100000">
                                          <p:val>
                                            <p:strVal val="#ppt_x"/>
                                          </p:val>
                                        </p:tav>
                                      </p:tavLst>
                                    </p:anim>
                                    <p:anim calcmode="lin" valueType="num">
                                      <p:cBhvr>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1000"/>
                                        <p:tgtEl>
                                          <p:spTgt spid="3"/>
                                        </p:tgtEl>
                                      </p:cBhvr>
                                    </p:animEffect>
                                    <p:anim calcmode="lin" valueType="num">
                                      <p:cBhvr>
                                        <p:cTn id="19" dur="1000" fill="hold"/>
                                        <p:tgtEl>
                                          <p:spTgt spid="3"/>
                                        </p:tgtEl>
                                        <p:attrNameLst>
                                          <p:attrName>ppt_x</p:attrName>
                                        </p:attrNameLst>
                                      </p:cBhvr>
                                      <p:tavLst>
                                        <p:tav tm="0">
                                          <p:val>
                                            <p:strVal val="#ppt_x"/>
                                          </p:val>
                                        </p:tav>
                                        <p:tav tm="100000">
                                          <p:val>
                                            <p:strVal val="#ppt_x"/>
                                          </p:val>
                                        </p:tav>
                                      </p:tavLst>
                                    </p:anim>
                                    <p:anim calcmode="lin" valueType="num">
                                      <p:cBhvr>
                                        <p:cTn id="20"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27D9D0A3-AA06-D83D-AF5F-0CE22A077AB5}"/>
              </a:ext>
            </a:extLst>
          </p:cNvPr>
          <p:cNvSpPr txBox="1"/>
          <p:nvPr/>
        </p:nvSpPr>
        <p:spPr>
          <a:xfrm>
            <a:off x="319491" y="-119018"/>
            <a:ext cx="11425519" cy="110408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Myriad Pro"/>
              </a:rPr>
              <a:t>Learning and Teaching Strategy </a:t>
            </a:r>
          </a:p>
        </p:txBody>
      </p:sp>
      <p:sp>
        <p:nvSpPr>
          <p:cNvPr id="3" name="TextBox 4">
            <a:extLst>
              <a:ext uri="{FF2B5EF4-FFF2-40B4-BE49-F238E27FC236}">
                <a16:creationId xmlns:a16="http://schemas.microsoft.com/office/drawing/2014/main" id="{58BA2991-D9AE-6070-DDFB-D664D4F1B3F8}"/>
              </a:ext>
            </a:extLst>
          </p:cNvPr>
          <p:cNvSpPr txBox="1"/>
          <p:nvPr/>
        </p:nvSpPr>
        <p:spPr>
          <a:xfrm>
            <a:off x="226067" y="985064"/>
            <a:ext cx="11646447" cy="513986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alibri"/>
            </a:endParaRPr>
          </a:p>
          <a:p>
            <a:pPr marL="571500" marR="0" lvl="0" indent="-5715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Myriad Pro"/>
              </a:rPr>
              <a:t>10 weeks of teaching</a:t>
            </a:r>
          </a:p>
          <a:p>
            <a:pPr marL="571500" marR="0" lvl="0" indent="-5715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Myriad Pro"/>
            </a:endParaRPr>
          </a:p>
          <a:p>
            <a:pPr marL="571500" marR="0" lvl="0" indent="-5715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Myriad Pro"/>
              </a:rPr>
              <a:t>4 hours each week</a:t>
            </a:r>
          </a:p>
          <a:p>
            <a:pPr marL="571500" marR="0" lvl="0" indent="-5715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Myriad Pro"/>
            </a:endParaRPr>
          </a:p>
          <a:p>
            <a:pPr marL="571500" marR="0" lvl="0" indent="-5715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Myriad Pro"/>
              </a:rPr>
              <a:t>Plus, weekly independent reading by students amounting to160 hours for the term (16 hours per week).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D24815EF-ECED-A3E2-0532-FF0BF940F323}"/>
              </a:ext>
            </a:extLst>
          </p:cNvPr>
          <p:cNvSpPr txBox="1"/>
          <p:nvPr/>
        </p:nvSpPr>
        <p:spPr>
          <a:xfrm>
            <a:off x="319491" y="-119018"/>
            <a:ext cx="11425519" cy="93204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4600" b="1" i="0" u="none" strike="noStrike" kern="1200" cap="none" spc="0" baseline="0">
                <a:solidFill>
                  <a:srgbClr val="000000"/>
                </a:solidFill>
                <a:uFillTx/>
                <a:latin typeface="Myriad Pro"/>
              </a:rPr>
              <a:t>Learning and Teaching Strategy </a:t>
            </a:r>
          </a:p>
        </p:txBody>
      </p:sp>
      <p:sp>
        <p:nvSpPr>
          <p:cNvPr id="3" name="TextBox 4">
            <a:extLst>
              <a:ext uri="{FF2B5EF4-FFF2-40B4-BE49-F238E27FC236}">
                <a16:creationId xmlns:a16="http://schemas.microsoft.com/office/drawing/2014/main" id="{00889E83-E2EC-5DDA-1B89-6EE95970B04F}"/>
              </a:ext>
            </a:extLst>
          </p:cNvPr>
          <p:cNvSpPr txBox="1"/>
          <p:nvPr/>
        </p:nvSpPr>
        <p:spPr>
          <a:xfrm>
            <a:off x="226067" y="985064"/>
            <a:ext cx="11646447" cy="790986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Myriad Pro"/>
              </a:rPr>
              <a:t>Mixture of:</a:t>
            </a:r>
          </a:p>
          <a:p>
            <a:pPr marL="914400" marR="0" lvl="1" indent="-4572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Myriad Pro"/>
              </a:rPr>
              <a:t>Lectures</a:t>
            </a:r>
          </a:p>
          <a:p>
            <a:pPr marL="914400" marR="0" lvl="1" indent="-4572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Myriad Pro"/>
              </a:rPr>
              <a:t>Seminars</a:t>
            </a:r>
          </a:p>
          <a:p>
            <a:pPr marL="914400" marR="0" lvl="1" indent="-4572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Myriad Pro"/>
              </a:rPr>
              <a:t>Discussions </a:t>
            </a:r>
          </a:p>
          <a:p>
            <a:pPr marL="914400" marR="0" lvl="1" indent="-4572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Myriad Pro"/>
              </a:rPr>
              <a:t>Group work/ Pair work</a:t>
            </a:r>
          </a:p>
          <a:p>
            <a:pPr marL="914400" marR="0" lvl="1" indent="-4572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Myriad Pro"/>
              </a:rPr>
              <a:t>Educational/Informative Videos</a:t>
            </a:r>
          </a:p>
          <a:p>
            <a:pPr marL="914400" marR="0" lvl="1" indent="-457200" algn="l" defTabSz="9144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Myriad Pro"/>
              </a:rPr>
              <a:t>Case studies.</a:t>
            </a:r>
            <a:endParaRPr lang="en-GB" sz="4000" b="0" i="0" u="none" strike="noStrike" kern="1200" cap="none" spc="0" baseline="0">
              <a:solidFill>
                <a:srgbClr val="FF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D3E90AD6-0B40-9839-8563-D373BDB7564E}"/>
              </a:ext>
            </a:extLst>
          </p:cNvPr>
          <p:cNvSpPr txBox="1"/>
          <p:nvPr/>
        </p:nvSpPr>
        <p:spPr>
          <a:xfrm>
            <a:off x="319491" y="-119018"/>
            <a:ext cx="11425519" cy="110408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Myriad Pro"/>
              </a:rPr>
              <a:t>Module Assessment Mode - I</a:t>
            </a:r>
          </a:p>
        </p:txBody>
      </p:sp>
      <p:sp>
        <p:nvSpPr>
          <p:cNvPr id="4" name="Text Box 1">
            <a:extLst>
              <a:ext uri="{FF2B5EF4-FFF2-40B4-BE49-F238E27FC236}">
                <a16:creationId xmlns:a16="http://schemas.microsoft.com/office/drawing/2014/main" id="{9BD5D4B2-7CEE-A744-414C-E182D7CC14A7}"/>
              </a:ext>
            </a:extLst>
          </p:cNvPr>
          <p:cNvSpPr txBox="1"/>
          <p:nvPr/>
        </p:nvSpPr>
        <p:spPr>
          <a:xfrm>
            <a:off x="3290834" y="7438003"/>
            <a:ext cx="117381" cy="161921"/>
          </a:xfrm>
          <a:prstGeom prst="rect">
            <a:avLst/>
          </a:prstGeom>
          <a:solidFill>
            <a:srgbClr val="FFFFFF"/>
          </a:solidFill>
          <a:ln w="6345"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Times New Roman" pitchFamily="18"/>
                <a:ea typeface="Times New Roman" pitchFamily="18"/>
              </a:rPr>
              <a:t> </a:t>
            </a:r>
          </a:p>
        </p:txBody>
      </p:sp>
      <p:sp>
        <p:nvSpPr>
          <p:cNvPr id="5" name="Text Box 1">
            <a:extLst>
              <a:ext uri="{FF2B5EF4-FFF2-40B4-BE49-F238E27FC236}">
                <a16:creationId xmlns:a16="http://schemas.microsoft.com/office/drawing/2014/main" id="{DE551CAC-99FF-5BD9-8920-102BF1B6D5BC}"/>
              </a:ext>
            </a:extLst>
          </p:cNvPr>
          <p:cNvSpPr txBox="1"/>
          <p:nvPr/>
        </p:nvSpPr>
        <p:spPr>
          <a:xfrm>
            <a:off x="6843662" y="7380853"/>
            <a:ext cx="122721" cy="238128"/>
          </a:xfrm>
          <a:prstGeom prst="rect">
            <a:avLst/>
          </a:prstGeom>
          <a:solidFill>
            <a:srgbClr val="FFFFFF"/>
          </a:solidFill>
          <a:ln w="6345"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Times New Roman" pitchFamily="18"/>
                <a:ea typeface="Times New Roman" pitchFamily="18"/>
              </a:rPr>
              <a:t> </a:t>
            </a:r>
          </a:p>
        </p:txBody>
      </p:sp>
      <p:sp>
        <p:nvSpPr>
          <p:cNvPr id="6" name="Rectangle 4">
            <a:extLst>
              <a:ext uri="{FF2B5EF4-FFF2-40B4-BE49-F238E27FC236}">
                <a16:creationId xmlns:a16="http://schemas.microsoft.com/office/drawing/2014/main" id="{7EE115ED-C9E2-C528-2D33-17AA3BE5E43D}"/>
              </a:ext>
            </a:extLst>
          </p:cNvPr>
          <p:cNvSpPr/>
          <p:nvPr/>
        </p:nvSpPr>
        <p:spPr>
          <a:xfrm>
            <a:off x="1310993" y="1087413"/>
            <a:ext cx="6829525" cy="800218"/>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0000"/>
                </a:solidFill>
                <a:uFillTx/>
                <a:latin typeface="Arial" pitchFamily="34"/>
                <a:cs typeface="Arial" pitchFamily="34"/>
              </a:rPr>
              <a:t>Assessment Component 1</a:t>
            </a:r>
            <a:endParaRPr lang="en-GB" sz="2800" b="0" i="0" u="none" strike="noStrike" kern="1200" cap="none" spc="0" baseline="0">
              <a:solidFill>
                <a:srgbClr val="FF0000"/>
              </a:solidFill>
              <a:uFillTx/>
              <a:latin typeface="Calibri"/>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ndParaRPr>
          </a:p>
        </p:txBody>
      </p:sp>
      <p:graphicFrame>
        <p:nvGraphicFramePr>
          <p:cNvPr id="7" name="Table 12">
            <a:extLst>
              <a:ext uri="{FF2B5EF4-FFF2-40B4-BE49-F238E27FC236}">
                <a16:creationId xmlns:a16="http://schemas.microsoft.com/office/drawing/2014/main" id="{8C038EC9-8392-C9D0-EBC7-CBAB6E373B5B}"/>
              </a:ext>
            </a:extLst>
          </p:cNvPr>
          <p:cNvGraphicFramePr>
            <a:graphicFrameLocks noGrp="1"/>
          </p:cNvGraphicFramePr>
          <p:nvPr/>
        </p:nvGraphicFramePr>
        <p:xfrm>
          <a:off x="1179868" y="2183395"/>
          <a:ext cx="9733922" cy="1991690"/>
        </p:xfrm>
        <a:graphic>
          <a:graphicData uri="http://schemas.openxmlformats.org/drawingml/2006/table">
            <a:tbl>
              <a:tblPr firstRow="1" firstCol="1" bandRow="1">
                <a:effectLst/>
              </a:tblPr>
              <a:tblGrid>
                <a:gridCol w="2050020">
                  <a:extLst>
                    <a:ext uri="{9D8B030D-6E8A-4147-A177-3AD203B41FA5}">
                      <a16:colId xmlns:a16="http://schemas.microsoft.com/office/drawing/2014/main" val="2557419529"/>
                    </a:ext>
                  </a:extLst>
                </a:gridCol>
                <a:gridCol w="2717669">
                  <a:extLst>
                    <a:ext uri="{9D8B030D-6E8A-4147-A177-3AD203B41FA5}">
                      <a16:colId xmlns:a16="http://schemas.microsoft.com/office/drawing/2014/main" val="1153896358"/>
                    </a:ext>
                  </a:extLst>
                </a:gridCol>
                <a:gridCol w="2901116">
                  <a:extLst>
                    <a:ext uri="{9D8B030D-6E8A-4147-A177-3AD203B41FA5}">
                      <a16:colId xmlns:a16="http://schemas.microsoft.com/office/drawing/2014/main" val="1204114367"/>
                    </a:ext>
                  </a:extLst>
                </a:gridCol>
                <a:gridCol w="2065117">
                  <a:extLst>
                    <a:ext uri="{9D8B030D-6E8A-4147-A177-3AD203B41FA5}">
                      <a16:colId xmlns:a16="http://schemas.microsoft.com/office/drawing/2014/main" val="2772168036"/>
                    </a:ext>
                  </a:extLst>
                </a:gridCol>
              </a:tblGrid>
              <a:tr h="1025837">
                <a:tc>
                  <a:txBody>
                    <a:bodyPr/>
                    <a:lstStyle/>
                    <a:p>
                      <a:pPr marL="457200" lvl="0" algn="l"/>
                      <a:r>
                        <a:rPr lang="en-GB" sz="2800" b="1">
                          <a:latin typeface="Arial" pitchFamily="34"/>
                          <a:ea typeface="Times New Roman" pitchFamily="18"/>
                        </a:rPr>
                        <a:t>Type</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b="1">
                          <a:latin typeface="Arial" pitchFamily="34"/>
                          <a:ea typeface="Times New Roman" pitchFamily="18"/>
                        </a:rPr>
                        <a:t>Mode of Assessment</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b="1">
                          <a:latin typeface="Arial" pitchFamily="34"/>
                          <a:ea typeface="Times New Roman" pitchFamily="18"/>
                        </a:rPr>
                        <a:t>Word Count</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b="1">
                          <a:latin typeface="Arial" pitchFamily="34"/>
                          <a:ea typeface="Times New Roman" pitchFamily="18"/>
                        </a:rPr>
                        <a:t>Weighting</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1643276"/>
                  </a:ext>
                </a:extLst>
              </a:tr>
              <a:tr h="965853">
                <a:tc>
                  <a:txBody>
                    <a:bodyPr/>
                    <a:lstStyle/>
                    <a:p>
                      <a:pPr lvl="0"/>
                      <a:r>
                        <a:rPr lang="en-GB" sz="2800">
                          <a:latin typeface="Arial" pitchFamily="34"/>
                          <a:ea typeface="Times New Roman" pitchFamily="18"/>
                        </a:rPr>
                        <a:t>Coursework</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a:latin typeface="Arial" pitchFamily="34"/>
                          <a:ea typeface="Times New Roman" pitchFamily="18"/>
                        </a:rPr>
                        <a:t>Research Proposal</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a:latin typeface="Arial" pitchFamily="34"/>
                          <a:ea typeface="Times New Roman" pitchFamily="18"/>
                        </a:rPr>
                        <a:t>2000 words</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a:latin typeface="Arial" pitchFamily="34"/>
                          <a:ea typeface="Times New Roman" pitchFamily="18"/>
                        </a:rPr>
                        <a:t>50%</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20787269"/>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70BC28F1-AB9E-BE9B-49DB-CE6FB4D21ED3}"/>
              </a:ext>
            </a:extLst>
          </p:cNvPr>
          <p:cNvSpPr txBox="1"/>
          <p:nvPr/>
        </p:nvSpPr>
        <p:spPr>
          <a:xfrm>
            <a:off x="319491" y="-119018"/>
            <a:ext cx="11425519" cy="110408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Myriad Pro"/>
              </a:rPr>
              <a:t>Module Assessment Mode - II</a:t>
            </a:r>
          </a:p>
        </p:txBody>
      </p:sp>
      <p:graphicFrame>
        <p:nvGraphicFramePr>
          <p:cNvPr id="4" name="Table 2">
            <a:extLst>
              <a:ext uri="{FF2B5EF4-FFF2-40B4-BE49-F238E27FC236}">
                <a16:creationId xmlns:a16="http://schemas.microsoft.com/office/drawing/2014/main" id="{DE9FE3DD-600A-B657-C8FD-3FFA8F5FCC49}"/>
              </a:ext>
            </a:extLst>
          </p:cNvPr>
          <p:cNvGraphicFramePr>
            <a:graphicFrameLocks noGrp="1"/>
          </p:cNvGraphicFramePr>
          <p:nvPr/>
        </p:nvGraphicFramePr>
        <p:xfrm>
          <a:off x="943898" y="2285341"/>
          <a:ext cx="10801110" cy="2305997"/>
        </p:xfrm>
        <a:graphic>
          <a:graphicData uri="http://schemas.openxmlformats.org/drawingml/2006/table">
            <a:tbl>
              <a:tblPr firstRow="1" firstCol="1" bandRow="1">
                <a:effectLst/>
              </a:tblPr>
              <a:tblGrid>
                <a:gridCol w="2122706">
                  <a:extLst>
                    <a:ext uri="{9D8B030D-6E8A-4147-A177-3AD203B41FA5}">
                      <a16:colId xmlns:a16="http://schemas.microsoft.com/office/drawing/2014/main" val="1135517987"/>
                    </a:ext>
                  </a:extLst>
                </a:gridCol>
                <a:gridCol w="3664567">
                  <a:extLst>
                    <a:ext uri="{9D8B030D-6E8A-4147-A177-3AD203B41FA5}">
                      <a16:colId xmlns:a16="http://schemas.microsoft.com/office/drawing/2014/main" val="2457891038"/>
                    </a:ext>
                  </a:extLst>
                </a:gridCol>
                <a:gridCol w="3076507">
                  <a:extLst>
                    <a:ext uri="{9D8B030D-6E8A-4147-A177-3AD203B41FA5}">
                      <a16:colId xmlns:a16="http://schemas.microsoft.com/office/drawing/2014/main" val="3683941758"/>
                    </a:ext>
                  </a:extLst>
                </a:gridCol>
                <a:gridCol w="1937330">
                  <a:extLst>
                    <a:ext uri="{9D8B030D-6E8A-4147-A177-3AD203B41FA5}">
                      <a16:colId xmlns:a16="http://schemas.microsoft.com/office/drawing/2014/main" val="949044841"/>
                    </a:ext>
                  </a:extLst>
                </a:gridCol>
              </a:tblGrid>
              <a:tr h="1025837">
                <a:tc>
                  <a:txBody>
                    <a:bodyPr/>
                    <a:lstStyle/>
                    <a:p>
                      <a:pPr marL="457200" lvl="0" algn="l"/>
                      <a:r>
                        <a:rPr lang="en-GB" sz="2800" b="1">
                          <a:latin typeface="Arial" pitchFamily="34"/>
                          <a:ea typeface="Times New Roman" pitchFamily="18"/>
                        </a:rPr>
                        <a:t>Type</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b="1">
                          <a:latin typeface="Arial" pitchFamily="34"/>
                          <a:ea typeface="Times New Roman" pitchFamily="18"/>
                        </a:rPr>
                        <a:t>Mode of Assessment</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b="1">
                          <a:latin typeface="Arial" pitchFamily="34"/>
                          <a:ea typeface="Times New Roman" pitchFamily="18"/>
                        </a:rPr>
                        <a:t>Volume/Duration</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b="1">
                          <a:latin typeface="Arial" pitchFamily="34"/>
                          <a:ea typeface="Times New Roman" pitchFamily="18"/>
                        </a:rPr>
                        <a:t>Weighting</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88007162"/>
                  </a:ext>
                </a:extLst>
              </a:tr>
              <a:tr h="965853">
                <a:tc>
                  <a:txBody>
                    <a:bodyPr/>
                    <a:lstStyle/>
                    <a:p>
                      <a:pPr lvl="0"/>
                      <a:r>
                        <a:rPr lang="en-GB" sz="2800">
                          <a:latin typeface="Arial" pitchFamily="34"/>
                          <a:ea typeface="Times New Roman" pitchFamily="18"/>
                        </a:rPr>
                        <a:t>Practical</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a:latin typeface="Arial" pitchFamily="34"/>
                          <a:ea typeface="Times New Roman" pitchFamily="18"/>
                        </a:rPr>
                        <a:t>Academic Discussion based on the proposal</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a:latin typeface="Arial" pitchFamily="34"/>
                          <a:ea typeface="Times New Roman" pitchFamily="18"/>
                        </a:rPr>
                        <a:t>20 minutes</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800">
                          <a:latin typeface="Arial" pitchFamily="34"/>
                          <a:ea typeface="Times New Roman" pitchFamily="18"/>
                        </a:rPr>
                        <a:t>50%</a:t>
                      </a:r>
                      <a:endParaRPr lang="en-GB" sz="28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18857530"/>
                  </a:ext>
                </a:extLst>
              </a:tr>
            </a:tbl>
          </a:graphicData>
        </a:graphic>
      </p:graphicFrame>
      <p:sp>
        <p:nvSpPr>
          <p:cNvPr id="5" name="Rectangle 1">
            <a:extLst>
              <a:ext uri="{FF2B5EF4-FFF2-40B4-BE49-F238E27FC236}">
                <a16:creationId xmlns:a16="http://schemas.microsoft.com/office/drawing/2014/main" id="{767C3B16-4991-B084-CBD3-5CB42D77A38B}"/>
              </a:ext>
            </a:extLst>
          </p:cNvPr>
          <p:cNvSpPr/>
          <p:nvPr/>
        </p:nvSpPr>
        <p:spPr>
          <a:xfrm>
            <a:off x="1644136" y="1334804"/>
            <a:ext cx="9785863" cy="800218"/>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FF0000"/>
                </a:solidFill>
                <a:uFillTx/>
                <a:latin typeface="Arial" pitchFamily="34"/>
                <a:ea typeface="Times New Roman" pitchFamily="18"/>
                <a:cs typeface="Arial" pitchFamily="34"/>
              </a:rPr>
              <a:t>Assessment Component 2</a:t>
            </a:r>
            <a:endParaRPr lang="en-GB" sz="2800" b="0" i="0" u="none" strike="noStrike" kern="1200" cap="none" spc="0" baseline="0">
              <a:solidFill>
                <a:srgbClr val="FF0000"/>
              </a:solidFill>
              <a:uFillTx/>
              <a:latin typeface="Calibri"/>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0F936F3D-A64E-F6B1-F490-DBDA6A888FE9}"/>
              </a:ext>
            </a:extLst>
          </p:cNvPr>
          <p:cNvSpPr txBox="1"/>
          <p:nvPr/>
        </p:nvSpPr>
        <p:spPr>
          <a:xfrm>
            <a:off x="319491" y="-119018"/>
            <a:ext cx="11425519" cy="110408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Myriad Pro"/>
              </a:rPr>
              <a:t>Assessment Summary </a:t>
            </a:r>
          </a:p>
        </p:txBody>
      </p:sp>
      <p:sp>
        <p:nvSpPr>
          <p:cNvPr id="3" name="TextBox 4">
            <a:extLst>
              <a:ext uri="{FF2B5EF4-FFF2-40B4-BE49-F238E27FC236}">
                <a16:creationId xmlns:a16="http://schemas.microsoft.com/office/drawing/2014/main" id="{3EC9F6DA-1991-28FE-F107-69CD25918851}"/>
              </a:ext>
            </a:extLst>
          </p:cNvPr>
          <p:cNvSpPr txBox="1"/>
          <p:nvPr/>
        </p:nvSpPr>
        <p:spPr>
          <a:xfrm>
            <a:off x="272774" y="753712"/>
            <a:ext cx="11646447" cy="61863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a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a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FF0000"/>
                </a:solidFill>
                <a:uFillTx/>
                <a:latin typeface="Calibri"/>
              </a:rPr>
              <a:t>      Both assessment types are COMPULSORY!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graphicFrame>
        <p:nvGraphicFramePr>
          <p:cNvPr id="5" name="Table 6">
            <a:extLst>
              <a:ext uri="{FF2B5EF4-FFF2-40B4-BE49-F238E27FC236}">
                <a16:creationId xmlns:a16="http://schemas.microsoft.com/office/drawing/2014/main" id="{EE2C3D5A-B98A-48F9-4E16-C5851BF1AA1B}"/>
              </a:ext>
            </a:extLst>
          </p:cNvPr>
          <p:cNvGraphicFramePr>
            <a:graphicFrameLocks noGrp="1"/>
          </p:cNvGraphicFramePr>
          <p:nvPr/>
        </p:nvGraphicFramePr>
        <p:xfrm>
          <a:off x="970937" y="1437272"/>
          <a:ext cx="10250130" cy="2392032"/>
        </p:xfrm>
        <a:graphic>
          <a:graphicData uri="http://schemas.openxmlformats.org/drawingml/2006/table">
            <a:tbl>
              <a:tblPr firstRow="1" bandRow="1">
                <a:effectLst/>
                <a:tableStyleId>{5940675A-B579-460E-94D1-54222C63F5DA}</a:tableStyleId>
              </a:tblPr>
              <a:tblGrid>
                <a:gridCol w="5125065">
                  <a:extLst>
                    <a:ext uri="{9D8B030D-6E8A-4147-A177-3AD203B41FA5}">
                      <a16:colId xmlns:a16="http://schemas.microsoft.com/office/drawing/2014/main" val="1985132477"/>
                    </a:ext>
                  </a:extLst>
                </a:gridCol>
                <a:gridCol w="5125065">
                  <a:extLst>
                    <a:ext uri="{9D8B030D-6E8A-4147-A177-3AD203B41FA5}">
                      <a16:colId xmlns:a16="http://schemas.microsoft.com/office/drawing/2014/main" val="3678830376"/>
                    </a:ext>
                  </a:extLst>
                </a:gridCol>
              </a:tblGrid>
              <a:tr h="598008">
                <a:tc>
                  <a:txBody>
                    <a:bodyPr/>
                    <a:lstStyle/>
                    <a:p>
                      <a:pPr lvl="0"/>
                      <a:r>
                        <a:rPr lang="en-GB" sz="2800"/>
                        <a:t>Activity Type</a:t>
                      </a:r>
                    </a:p>
                  </a:txBody>
                  <a:tcPr/>
                </a:tc>
                <a:tc>
                  <a:txBody>
                    <a:bodyPr/>
                    <a:lstStyle/>
                    <a:p>
                      <a:pPr lvl="0"/>
                      <a:r>
                        <a:rPr lang="en-GB" sz="2800"/>
                        <a:t>Percentage </a:t>
                      </a:r>
                    </a:p>
                  </a:txBody>
                  <a:tcPr/>
                </a:tc>
                <a:extLst>
                  <a:ext uri="{0D108BD9-81ED-4DB2-BD59-A6C34878D82A}">
                    <a16:rowId xmlns:a16="http://schemas.microsoft.com/office/drawing/2014/main" val="200639336"/>
                  </a:ext>
                </a:extLst>
              </a:tr>
              <a:tr h="598008">
                <a:tc>
                  <a:txBody>
                    <a:bodyPr/>
                    <a:lstStyle/>
                    <a:p>
                      <a:pPr lvl="0"/>
                      <a:r>
                        <a:rPr lang="en-GB" sz="2800"/>
                        <a:t>Individual coursework</a:t>
                      </a:r>
                    </a:p>
                  </a:txBody>
                  <a:tcPr/>
                </a:tc>
                <a:tc>
                  <a:txBody>
                    <a:bodyPr/>
                    <a:lstStyle/>
                    <a:p>
                      <a:pPr lvl="0"/>
                      <a:r>
                        <a:rPr lang="en-GB" sz="2800"/>
                        <a:t>50%</a:t>
                      </a:r>
                    </a:p>
                  </a:txBody>
                  <a:tcPr/>
                </a:tc>
                <a:extLst>
                  <a:ext uri="{0D108BD9-81ED-4DB2-BD59-A6C34878D82A}">
                    <a16:rowId xmlns:a16="http://schemas.microsoft.com/office/drawing/2014/main" val="4062897681"/>
                  </a:ext>
                </a:extLst>
              </a:tr>
              <a:tr h="598008">
                <a:tc>
                  <a:txBody>
                    <a:bodyPr/>
                    <a:lstStyle/>
                    <a:p>
                      <a:pPr lvl="0"/>
                      <a:r>
                        <a:rPr lang="en-GB" sz="2800"/>
                        <a:t>Individual practical</a:t>
                      </a:r>
                    </a:p>
                  </a:txBody>
                  <a:tcPr/>
                </a:tc>
                <a:tc>
                  <a:txBody>
                    <a:bodyPr/>
                    <a:lstStyle/>
                    <a:p>
                      <a:pPr lvl="0"/>
                      <a:r>
                        <a:rPr lang="en-GB" sz="2800"/>
                        <a:t>50%</a:t>
                      </a:r>
                    </a:p>
                  </a:txBody>
                  <a:tcPr/>
                </a:tc>
                <a:extLst>
                  <a:ext uri="{0D108BD9-81ED-4DB2-BD59-A6C34878D82A}">
                    <a16:rowId xmlns:a16="http://schemas.microsoft.com/office/drawing/2014/main" val="558956937"/>
                  </a:ext>
                </a:extLst>
              </a:tr>
              <a:tr h="598008">
                <a:tc>
                  <a:txBody>
                    <a:bodyPr/>
                    <a:lstStyle/>
                    <a:p>
                      <a:pPr lvl="0"/>
                      <a:r>
                        <a:rPr lang="en-GB" sz="2800"/>
                        <a:t>Total </a:t>
                      </a:r>
                    </a:p>
                  </a:txBody>
                  <a:tcPr/>
                </a:tc>
                <a:tc>
                  <a:txBody>
                    <a:bodyPr/>
                    <a:lstStyle/>
                    <a:p>
                      <a:pPr lvl="0"/>
                      <a:r>
                        <a:rPr lang="en-GB" sz="2800"/>
                        <a:t>100%</a:t>
                      </a:r>
                    </a:p>
                  </a:txBody>
                  <a:tcPr/>
                </a:tc>
                <a:extLst>
                  <a:ext uri="{0D108BD9-81ED-4DB2-BD59-A6C34878D82A}">
                    <a16:rowId xmlns:a16="http://schemas.microsoft.com/office/drawing/2014/main" val="4283712907"/>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strVal val="0"/>
                                          </p:val>
                                        </p:tav>
                                        <p:tav tm="100000">
                                          <p:val>
                                            <p:strVal val="#ppt_w"/>
                                          </p:val>
                                        </p:tav>
                                      </p:tavLst>
                                    </p:anim>
                                    <p:anim calcmode="lin" valueType="num">
                                      <p:cBhvr>
                                        <p:cTn id="14" dur="1000" fill="hold"/>
                                        <p:tgtEl>
                                          <p:spTgt spid="3"/>
                                        </p:tgtEl>
                                        <p:attrNameLst>
                                          <p:attrName>ppt_h</p:attrName>
                                        </p:attrNameLst>
                                      </p:cBhvr>
                                      <p:tavLst>
                                        <p:tav tm="0">
                                          <p:val>
                                            <p:strVal val="0"/>
                                          </p:val>
                                        </p:tav>
                                        <p:tav tm="100000">
                                          <p:val>
                                            <p:strVal val="#ppt_h"/>
                                          </p:val>
                                        </p:tav>
                                      </p:tavLst>
                                    </p:anim>
                                    <p:anim calcmode="lin" valueType="num">
                                      <p:cBhvr>
                                        <p:cTn id="15" dur="1000" fill="hold"/>
                                        <p:tgtEl>
                                          <p:spTgt spid="3"/>
                                        </p:tgtEl>
                                        <p:attrNameLst>
                                          <p:attrName>r</p:attrName>
                                        </p:attrNameLst>
                                      </p:cBhvr>
                                      <p:tavLst>
                                        <p:tav tm="0">
                                          <p:val>
                                            <p:strVal val="90"/>
                                          </p:val>
                                        </p:tav>
                                        <p:tav tm="100000">
                                          <p:val>
                                            <p:str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9F5E6-1D34-2967-4A64-A616810D8D01}"/>
              </a:ext>
            </a:extLst>
          </p:cNvPr>
          <p:cNvSpPr txBox="1">
            <a:spLocks noGrp="1"/>
          </p:cNvSpPr>
          <p:nvPr>
            <p:ph type="title"/>
          </p:nvPr>
        </p:nvSpPr>
        <p:spPr>
          <a:xfrm>
            <a:off x="192956" y="0"/>
            <a:ext cx="10629900" cy="799999"/>
          </a:xfrm>
        </p:spPr>
        <p:txBody>
          <a:bodyPr/>
          <a:lstStyle/>
          <a:p>
            <a:pPr lvl="0"/>
            <a:r>
              <a:rPr lang="en-GB" sz="3600" b="1" dirty="0">
                <a:solidFill>
                  <a:srgbClr val="FF0000"/>
                </a:solidFill>
              </a:rPr>
              <a:t>Indicative Reading List</a:t>
            </a:r>
          </a:p>
        </p:txBody>
      </p:sp>
      <p:graphicFrame>
        <p:nvGraphicFramePr>
          <p:cNvPr id="3" name="Table 3">
            <a:extLst>
              <a:ext uri="{FF2B5EF4-FFF2-40B4-BE49-F238E27FC236}">
                <a16:creationId xmlns:a16="http://schemas.microsoft.com/office/drawing/2014/main" id="{44DEEEA2-1D4F-B3E1-2930-411DCC4EA40A}"/>
              </a:ext>
            </a:extLst>
          </p:cNvPr>
          <p:cNvGraphicFramePr>
            <a:graphicFrameLocks noGrp="1"/>
          </p:cNvGraphicFramePr>
          <p:nvPr/>
        </p:nvGraphicFramePr>
        <p:xfrm>
          <a:off x="-44247" y="705102"/>
          <a:ext cx="12280482" cy="5588259"/>
        </p:xfrm>
        <a:graphic>
          <a:graphicData uri="http://schemas.openxmlformats.org/drawingml/2006/table">
            <a:tbl>
              <a:tblPr firstRow="1" firstCol="1" bandRow="1">
                <a:effectLst/>
              </a:tblPr>
              <a:tblGrid>
                <a:gridCol w="1474835">
                  <a:extLst>
                    <a:ext uri="{9D8B030D-6E8A-4147-A177-3AD203B41FA5}">
                      <a16:colId xmlns:a16="http://schemas.microsoft.com/office/drawing/2014/main" val="158820054"/>
                    </a:ext>
                  </a:extLst>
                </a:gridCol>
                <a:gridCol w="10805647">
                  <a:extLst>
                    <a:ext uri="{9D8B030D-6E8A-4147-A177-3AD203B41FA5}">
                      <a16:colId xmlns:a16="http://schemas.microsoft.com/office/drawing/2014/main" val="1678359701"/>
                    </a:ext>
                  </a:extLst>
                </a:gridCol>
              </a:tblGrid>
              <a:tr h="445267">
                <a:tc>
                  <a:txBody>
                    <a:bodyPr/>
                    <a:lstStyle/>
                    <a:p>
                      <a:pPr lvl="0"/>
                      <a:r>
                        <a:rPr lang="en-GB" sz="2000" b="1">
                          <a:latin typeface="Arial" pitchFamily="34"/>
                          <a:ea typeface="Times New Roman" pitchFamily="18"/>
                        </a:rPr>
                        <a:t>Category</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000" b="1">
                          <a:latin typeface="Arial" pitchFamily="34"/>
                          <a:ea typeface="Times New Roman" pitchFamily="18"/>
                        </a:rPr>
                        <a:t>Title</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6084702"/>
                  </a:ext>
                </a:extLst>
              </a:tr>
              <a:tr h="1075572">
                <a:tc>
                  <a:txBody>
                    <a:bodyPr/>
                    <a:lstStyle/>
                    <a:p>
                      <a:pPr lvl="0"/>
                      <a:r>
                        <a:rPr lang="en-GB" sz="2000" b="1">
                          <a:latin typeface="Arial" pitchFamily="34"/>
                          <a:ea typeface="Times New Roman" pitchFamily="18"/>
                        </a:rPr>
                        <a:t>Essential</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000">
                          <a:latin typeface="Arial" pitchFamily="34"/>
                          <a:ea typeface="Times New Roman" pitchFamily="18"/>
                        </a:rPr>
                        <a:t>Saunders, M.N.K., Lewis, P., &amp; Thornhill, A. (2019) </a:t>
                      </a:r>
                      <a:r>
                        <a:rPr lang="en-GB" sz="2000" i="1">
                          <a:latin typeface="Arial" pitchFamily="34"/>
                          <a:ea typeface="Times New Roman" pitchFamily="18"/>
                        </a:rPr>
                        <a:t>Research Methods for Business Students.</a:t>
                      </a:r>
                      <a:r>
                        <a:rPr lang="en-GB" sz="2000">
                          <a:latin typeface="Arial" pitchFamily="34"/>
                          <a:ea typeface="Times New Roman" pitchFamily="18"/>
                        </a:rPr>
                        <a:t> 8</a:t>
                      </a:r>
                      <a:r>
                        <a:rPr lang="en-GB" sz="2000" baseline="30000">
                          <a:latin typeface="Arial" pitchFamily="34"/>
                          <a:ea typeface="Times New Roman" pitchFamily="18"/>
                        </a:rPr>
                        <a:t>th</a:t>
                      </a:r>
                      <a:r>
                        <a:rPr lang="en-GB" sz="2000">
                          <a:latin typeface="Arial" pitchFamily="34"/>
                          <a:ea typeface="Times New Roman" pitchFamily="18"/>
                        </a:rPr>
                        <a:t>, Pearson, Harlow</a:t>
                      </a:r>
                      <a:endParaRPr lang="en-GB" sz="2000">
                        <a:latin typeface="Times New Roman" pitchFamily="18"/>
                        <a:ea typeface="Times New Roman" pitchFamily="18"/>
                      </a:endParaRPr>
                    </a:p>
                    <a:p>
                      <a:pPr lvl="0"/>
                      <a:r>
                        <a:rPr lang="en-GB" sz="2000" u="sng">
                          <a:solidFill>
                            <a:srgbClr val="0000FF"/>
                          </a:solidFill>
                          <a:latin typeface="Arial" pitchFamily="34"/>
                          <a:ea typeface="Times New Roman" pitchFamily="18"/>
                          <a:hlinkClick r:id="rId2"/>
                        </a:rPr>
                        <a:t>https://librarysearch.uwtsd.ac.uk/permalink/44WHELF_UWTSD/1pbrh66/alma99100313060202421</a:t>
                      </a:r>
                      <a:endParaRPr lang="en-GB" sz="2000">
                        <a:latin typeface="Times New Roman" pitchFamily="18"/>
                        <a:ea typeface="Times New Roman" pitchFamily="18"/>
                      </a:endParaRPr>
                    </a:p>
                    <a:p>
                      <a:pPr lvl="0"/>
                      <a:r>
                        <a:rPr lang="en-GB" sz="2000">
                          <a:latin typeface="Times New Roman" pitchFamily="18"/>
                          <a:ea typeface="Times New Roman" pitchFamily="18"/>
                        </a:rPr>
                        <a:t> </a:t>
                      </a: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7777265"/>
                  </a:ext>
                </a:extLst>
              </a:tr>
              <a:tr h="1080701">
                <a:tc>
                  <a:txBody>
                    <a:bodyPr/>
                    <a:lstStyle/>
                    <a:p>
                      <a:pPr lvl="0"/>
                      <a:r>
                        <a:rPr lang="en-GB" sz="2000" b="1">
                          <a:latin typeface="Arial" pitchFamily="34"/>
                          <a:ea typeface="Times New Roman" pitchFamily="18"/>
                        </a:rPr>
                        <a:t>Essential</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000">
                          <a:latin typeface="Arial" pitchFamily="34"/>
                          <a:ea typeface="Times New Roman" pitchFamily="18"/>
                        </a:rPr>
                        <a:t>Adams, J. et al. (2007) </a:t>
                      </a:r>
                      <a:r>
                        <a:rPr lang="en-GB" sz="2000" i="1">
                          <a:latin typeface="Arial" pitchFamily="34"/>
                          <a:ea typeface="Times New Roman" pitchFamily="18"/>
                        </a:rPr>
                        <a:t>Research Methods for Business and Social Science Students. </a:t>
                      </a:r>
                      <a:r>
                        <a:rPr lang="en-GB" sz="2000">
                          <a:latin typeface="Arial" pitchFamily="34"/>
                          <a:ea typeface="Times New Roman" pitchFamily="18"/>
                        </a:rPr>
                        <a:t>2</a:t>
                      </a:r>
                      <a:r>
                        <a:rPr lang="en-GB" sz="2000" baseline="30000">
                          <a:latin typeface="Arial" pitchFamily="34"/>
                          <a:ea typeface="Times New Roman" pitchFamily="18"/>
                        </a:rPr>
                        <a:t>nd</a:t>
                      </a:r>
                      <a:r>
                        <a:rPr lang="en-GB" sz="2000">
                          <a:latin typeface="Arial" pitchFamily="34"/>
                          <a:ea typeface="Times New Roman" pitchFamily="18"/>
                        </a:rPr>
                        <a:t> Sage Publications, Delhi</a:t>
                      </a:r>
                      <a:endParaRPr lang="en-GB" sz="2000">
                        <a:latin typeface="Times New Roman" pitchFamily="18"/>
                        <a:ea typeface="Times New Roman" pitchFamily="18"/>
                      </a:endParaRPr>
                    </a:p>
                    <a:p>
                      <a:pPr lvl="0"/>
                      <a:r>
                        <a:rPr lang="en-GB" sz="2000" u="sng">
                          <a:solidFill>
                            <a:srgbClr val="0000FF"/>
                          </a:solidFill>
                          <a:latin typeface="Arial" pitchFamily="34"/>
                          <a:ea typeface="Times New Roman" pitchFamily="18"/>
                          <a:hlinkClick r:id="rId3"/>
                        </a:rPr>
                        <a:t>https://librarysearch.uwtsd.ac.uk/permalink/44WHELF_UWTSD/11c0l68/alma99100180600202421</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4509916"/>
                  </a:ext>
                </a:extLst>
              </a:tr>
              <a:tr h="590492">
                <a:tc>
                  <a:txBody>
                    <a:bodyPr/>
                    <a:lstStyle/>
                    <a:p>
                      <a:pPr lvl="0"/>
                      <a:r>
                        <a:rPr lang="en-GB" sz="2000" b="1">
                          <a:latin typeface="Arial" pitchFamily="34"/>
                          <a:ea typeface="Times New Roman" pitchFamily="18"/>
                        </a:rPr>
                        <a:t>Further</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r>
                        <a:rPr lang="en-GB" sz="2000">
                          <a:latin typeface="Arial" pitchFamily="34"/>
                          <a:ea typeface="Times New Roman" pitchFamily="18"/>
                        </a:rPr>
                        <a:t>Crowther, D., &amp; Lancaster, G. (2009) </a:t>
                      </a:r>
                      <a:r>
                        <a:rPr lang="en-GB" sz="2000" i="1">
                          <a:latin typeface="Arial" pitchFamily="34"/>
                          <a:ea typeface="Times New Roman" pitchFamily="18"/>
                        </a:rPr>
                        <a:t>Research Methods: A Concise Introduction to Research in Management and Business Consultancy.</a:t>
                      </a:r>
                      <a:r>
                        <a:rPr lang="en-GB" sz="2000">
                          <a:latin typeface="Arial" pitchFamily="34"/>
                          <a:ea typeface="Times New Roman" pitchFamily="18"/>
                        </a:rPr>
                        <a:t> 2</a:t>
                      </a:r>
                      <a:r>
                        <a:rPr lang="en-GB" sz="2000" baseline="30000">
                          <a:latin typeface="Arial" pitchFamily="34"/>
                          <a:ea typeface="Times New Roman" pitchFamily="18"/>
                        </a:rPr>
                        <a:t>nd</a:t>
                      </a:r>
                      <a:r>
                        <a:rPr lang="en-GB" sz="2000">
                          <a:latin typeface="Arial" pitchFamily="34"/>
                          <a:ea typeface="Times New Roman" pitchFamily="18"/>
                        </a:rPr>
                        <a:t> Elsevier Butterworth-Heinemann, Oxford</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8937735"/>
                  </a:ext>
                </a:extLst>
              </a:tr>
              <a:tr h="0">
                <a:tc>
                  <a:txBody>
                    <a:bodyPr/>
                    <a:lstStyle/>
                    <a:p>
                      <a:pPr lvl="0"/>
                      <a:r>
                        <a:rPr lang="en-GB" sz="2000" b="1">
                          <a:latin typeface="Arial" pitchFamily="34"/>
                          <a:ea typeface="Times New Roman" pitchFamily="18"/>
                        </a:rPr>
                        <a:t>Further</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800"/>
                        </a:spcAft>
                      </a:pPr>
                      <a:r>
                        <a:rPr lang="en-GB" sz="2000">
                          <a:latin typeface="Arial" pitchFamily="34"/>
                          <a:ea typeface="Times New Roman" pitchFamily="18"/>
                        </a:rPr>
                        <a:t>Cooper, D. R., &amp; Schindler P. S. (2014). </a:t>
                      </a:r>
                      <a:r>
                        <a:rPr lang="en-GB" sz="2000" i="1">
                          <a:latin typeface="Arial" pitchFamily="34"/>
                          <a:ea typeface="Times New Roman" pitchFamily="18"/>
                        </a:rPr>
                        <a:t>Business Research Methods</a:t>
                      </a:r>
                      <a:r>
                        <a:rPr lang="en-GB" sz="2000">
                          <a:latin typeface="Arial" pitchFamily="34"/>
                          <a:ea typeface="Times New Roman" pitchFamily="18"/>
                        </a:rPr>
                        <a:t>. 12</a:t>
                      </a:r>
                      <a:r>
                        <a:rPr lang="en-GB" sz="2000" baseline="30000">
                          <a:latin typeface="Arial" pitchFamily="34"/>
                          <a:ea typeface="Times New Roman" pitchFamily="18"/>
                        </a:rPr>
                        <a:t>th</a:t>
                      </a:r>
                      <a:r>
                        <a:rPr lang="en-GB" sz="2000">
                          <a:latin typeface="Arial" pitchFamily="34"/>
                          <a:ea typeface="Times New Roman" pitchFamily="18"/>
                        </a:rPr>
                        <a:t> ed. McGraw Hill</a:t>
                      </a:r>
                      <a:endParaRPr lang="en-GB" sz="2000">
                        <a:latin typeface="Times New Roman" pitchFamily="18"/>
                        <a:ea typeface="Times New Roman" pitchFamily="18"/>
                      </a:endParaRPr>
                    </a:p>
                    <a:p>
                      <a:pPr lvl="0">
                        <a:lnSpc>
                          <a:spcPct val="107000"/>
                        </a:lnSpc>
                        <a:spcAft>
                          <a:spcPts val="800"/>
                        </a:spcAft>
                      </a:pPr>
                      <a:r>
                        <a:rPr lang="en-GB" sz="2000">
                          <a:latin typeface="Arial" pitchFamily="34"/>
                          <a:ea typeface="Times New Roman" pitchFamily="18"/>
                        </a:rPr>
                        <a:t> </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6392331"/>
                  </a:ext>
                </a:extLst>
              </a:tr>
              <a:tr h="938403">
                <a:tc>
                  <a:txBody>
                    <a:bodyPr/>
                    <a:lstStyle/>
                    <a:p>
                      <a:pPr lvl="0"/>
                      <a:r>
                        <a:rPr lang="en-GB" sz="2000" b="1">
                          <a:latin typeface="Arial" pitchFamily="34"/>
                          <a:ea typeface="Times New Roman" pitchFamily="18"/>
                        </a:rPr>
                        <a:t>Further</a:t>
                      </a:r>
                      <a:endParaRPr lang="en-GB" sz="2000">
                        <a:latin typeface="Times New Roman" pitchFamily="18"/>
                        <a:ea typeface="Times New Roman" pitchFamily="18"/>
                      </a:endParaRPr>
                    </a:p>
                    <a:p>
                      <a:pPr lvl="0"/>
                      <a:r>
                        <a:rPr lang="en-GB" sz="2000" b="1">
                          <a:latin typeface="Arial" pitchFamily="34"/>
                          <a:ea typeface="Times New Roman" pitchFamily="18"/>
                        </a:rPr>
                        <a:t> </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tc>
                  <a:txBody>
                    <a:bodyPr/>
                    <a:lstStyle/>
                    <a:p>
                      <a:pPr lvl="0">
                        <a:lnSpc>
                          <a:spcPct val="107000"/>
                        </a:lnSpc>
                        <a:spcAft>
                          <a:spcPts val="800"/>
                        </a:spcAft>
                      </a:pPr>
                      <a:r>
                        <a:rPr lang="en-GB" sz="2000">
                          <a:latin typeface="Arial" pitchFamily="34"/>
                          <a:ea typeface="Times New Roman" pitchFamily="18"/>
                        </a:rPr>
                        <a:t>Walliman N. (2004). </a:t>
                      </a:r>
                      <a:r>
                        <a:rPr lang="en-GB" sz="2000" i="1">
                          <a:latin typeface="Arial" pitchFamily="34"/>
                          <a:ea typeface="Times New Roman" pitchFamily="18"/>
                        </a:rPr>
                        <a:t>Your Research Project, a step-by-step guide for the first-time researcher</a:t>
                      </a:r>
                      <a:r>
                        <a:rPr lang="en-GB" sz="2000">
                          <a:latin typeface="Arial" pitchFamily="34"/>
                          <a:ea typeface="Times New Roman" pitchFamily="18"/>
                        </a:rPr>
                        <a:t>. Sage Publications.</a:t>
                      </a:r>
                      <a:endParaRPr lang="en-GB" sz="2000">
                        <a:latin typeface="Times New Roman" pitchFamily="18"/>
                        <a:ea typeface="Times New Roman" pitchFamily="18"/>
                      </a:endParaRPr>
                    </a:p>
                    <a:p>
                      <a:pPr lvl="0"/>
                      <a:r>
                        <a:rPr lang="en-GB" sz="2000">
                          <a:latin typeface="Arial" pitchFamily="34"/>
                          <a:ea typeface="Times New Roman" pitchFamily="18"/>
                        </a:rPr>
                        <a:t> </a:t>
                      </a:r>
                      <a:endParaRPr lang="en-GB" sz="2000">
                        <a:latin typeface="Times New Roman" pitchFamily="18"/>
                        <a:ea typeface="Times New Roman" pitchFamily="18"/>
                      </a:endParaRPr>
                    </a:p>
                  </a:txBody>
                  <a:tcPr marL="68580" marR="68580" marT="0" marB="0">
                    <a:lnL w="12701" cap="flat" cmpd="sng" algn="ctr">
                      <a:solidFill>
                        <a:srgbClr val="000000"/>
                      </a:solidFill>
                      <a:prstDash val="solid"/>
                      <a:round/>
                      <a:headEnd type="none" w="med" len="med"/>
                      <a:tailEnd type="none" w="med" len="med"/>
                    </a:lnL>
                    <a:lnR w="12701" cap="flat" cmpd="sng" algn="ctr">
                      <a:solidFill>
                        <a:srgbClr val="000000"/>
                      </a:solidFill>
                      <a:prstDash val="solid"/>
                      <a:round/>
                      <a:headEnd type="none" w="med" len="med"/>
                      <a:tailEnd type="none" w="med" len="med"/>
                    </a:lnR>
                    <a:lnT w="12701" cap="flat" cmpd="sng" algn="ctr">
                      <a:solidFill>
                        <a:srgbClr val="000000"/>
                      </a:solidFill>
                      <a:prstDash val="solid"/>
                      <a:round/>
                      <a:headEnd type="none" w="med" len="med"/>
                      <a:tailEnd type="none" w="med" len="med"/>
                    </a:lnT>
                    <a:lnB w="12701"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7879069"/>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A857FB8-9F60-FEBC-7689-AE6E686E254B}"/>
              </a:ext>
            </a:extLst>
          </p:cNvPr>
          <p:cNvSpPr txBox="1"/>
          <p:nvPr/>
        </p:nvSpPr>
        <p:spPr>
          <a:xfrm>
            <a:off x="319491" y="-119018"/>
            <a:ext cx="11425519" cy="110408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Myriad Pro"/>
              </a:rPr>
              <a:t>Note!</a:t>
            </a:r>
          </a:p>
        </p:txBody>
      </p:sp>
      <p:sp>
        <p:nvSpPr>
          <p:cNvPr id="3" name="TextBox 4">
            <a:extLst>
              <a:ext uri="{FF2B5EF4-FFF2-40B4-BE49-F238E27FC236}">
                <a16:creationId xmlns:a16="http://schemas.microsoft.com/office/drawing/2014/main" id="{2361E7E1-A30A-3D4E-768A-17D5E126B55E}"/>
              </a:ext>
            </a:extLst>
          </p:cNvPr>
          <p:cNvSpPr txBox="1"/>
          <p:nvPr/>
        </p:nvSpPr>
        <p:spPr>
          <a:xfrm>
            <a:off x="272774" y="753712"/>
            <a:ext cx="11646447" cy="464742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dirty="0">
              <a:solidFill>
                <a:srgbClr val="000000"/>
              </a:solidFill>
              <a:uFillTx/>
              <a:latin typeface="Myriad Pro"/>
              <a:ea typeface="Arial" pitchFamily="34"/>
            </a:endParaRPr>
          </a:p>
          <a:p>
            <a:pPr marL="0" marR="0" lvl="0" indent="0" algn="ctr" defTabSz="914400" rtl="0" fontAlgn="auto" hangingPunct="1">
              <a:lnSpc>
                <a:spcPct val="100000"/>
              </a:lnSpc>
              <a:spcBef>
                <a:spcPts val="0"/>
              </a:spcBef>
              <a:spcAft>
                <a:spcPts val="0"/>
              </a:spcAft>
              <a:buNone/>
              <a:tabLst/>
              <a:defRPr sz="3300" b="1" i="0" u="none" strike="noStrike" kern="0" cap="none" spc="0" baseline="0">
                <a:solidFill>
                  <a:srgbClr val="000000"/>
                </a:solidFill>
                <a:uFillTx/>
              </a:defRPr>
            </a:pPr>
            <a:r>
              <a:rPr lang="en-GB" sz="5400" b="1" i="0" u="none" strike="noStrike" kern="1200" cap="none" spc="0" baseline="0" dirty="0">
                <a:solidFill>
                  <a:srgbClr val="000000"/>
                </a:solidFill>
                <a:uFillTx/>
                <a:latin typeface="Myriad Pro"/>
                <a:ea typeface="Calibri" pitchFamily="34"/>
                <a:cs typeface="Times New Roman"/>
              </a:rPr>
              <a:t>The assignment specification (Components 1 &amp; 2)</a:t>
            </a:r>
          </a:p>
          <a:p>
            <a:pPr marL="0" marR="0" lvl="0" indent="0" algn="ctr" defTabSz="914400" rtl="0" fontAlgn="auto" hangingPunct="1">
              <a:lnSpc>
                <a:spcPct val="100000"/>
              </a:lnSpc>
              <a:spcBef>
                <a:spcPts val="0"/>
              </a:spcBef>
              <a:spcAft>
                <a:spcPts val="0"/>
              </a:spcAft>
              <a:buNone/>
              <a:tabLst/>
              <a:defRPr sz="3300" b="1" i="0" u="none" strike="noStrike" kern="0" cap="none" spc="0" baseline="0">
                <a:solidFill>
                  <a:srgbClr val="000000"/>
                </a:solidFill>
                <a:uFillTx/>
              </a:defRPr>
            </a:pPr>
            <a:r>
              <a:rPr lang="en-GB" sz="5400" b="1" i="0" u="none" strike="noStrike" kern="1200" cap="none" spc="0" baseline="0" dirty="0">
                <a:solidFill>
                  <a:srgbClr val="000000"/>
                </a:solidFill>
                <a:uFillTx/>
                <a:latin typeface="Myriad Pro"/>
                <a:ea typeface="Calibri" pitchFamily="34"/>
                <a:cs typeface="Times New Roman"/>
              </a:rPr>
              <a:t>will be available on the LCLM 6004 Moodle page on week 2.</a:t>
            </a:r>
            <a:r>
              <a:rPr lang="en-GB" sz="4400" b="1" i="0" u="none" strike="noStrike" kern="1200" cap="none" spc="0" baseline="0" dirty="0">
                <a:solidFill>
                  <a:srgbClr val="000000"/>
                </a:solidFill>
                <a:uFillTx/>
                <a:latin typeface="Myriad Pro"/>
              </a:rPr>
              <a:t>   </a:t>
            </a:r>
            <a:r>
              <a:rPr lang="en-GB" sz="4400" b="1" i="0" u="none" strike="noStrike" kern="1200" cap="none" spc="0" baseline="0" dirty="0">
                <a:solidFill>
                  <a:srgbClr val="FF0000"/>
                </a:solidFill>
                <a:uFillTx/>
                <a:latin typeface="Myriad Pro"/>
              </a:rPr>
              <a:t>   </a:t>
            </a:r>
            <a:endParaRPr lang="en-GB" sz="4000" b="1" i="0" u="none" strike="noStrike" kern="1200" cap="none" spc="0" baseline="0" dirty="0">
              <a:solidFill>
                <a:srgbClr val="000000"/>
              </a:solidFill>
              <a:uFillTx/>
              <a:latin typeface="Myriad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dirty="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strVal val="0"/>
                                          </p:val>
                                        </p:tav>
                                        <p:tav tm="100000">
                                          <p:val>
                                            <p:strVal val="#ppt_w"/>
                                          </p:val>
                                        </p:tav>
                                      </p:tavLst>
                                    </p:anim>
                                    <p:anim calcmode="lin" valueType="num">
                                      <p:cBhvr>
                                        <p:cTn id="14" dur="1000" fill="hold"/>
                                        <p:tgtEl>
                                          <p:spTgt spid="3"/>
                                        </p:tgtEl>
                                        <p:attrNameLst>
                                          <p:attrName>ppt_h</p:attrName>
                                        </p:attrNameLst>
                                      </p:cBhvr>
                                      <p:tavLst>
                                        <p:tav tm="0">
                                          <p:val>
                                            <p:strVal val="0"/>
                                          </p:val>
                                        </p:tav>
                                        <p:tav tm="100000">
                                          <p:val>
                                            <p:strVal val="#ppt_h"/>
                                          </p:val>
                                        </p:tav>
                                      </p:tavLst>
                                    </p:anim>
                                    <p:anim calcmode="lin" valueType="num">
                                      <p:cBhvr>
                                        <p:cTn id="15" dur="1000" fill="hold"/>
                                        <p:tgtEl>
                                          <p:spTgt spid="3"/>
                                        </p:tgtEl>
                                        <p:attrNameLst>
                                          <p:attrName>r</p:attrName>
                                        </p:attrNameLst>
                                      </p:cBhvr>
                                      <p:tavLst>
                                        <p:tav tm="0">
                                          <p:val>
                                            <p:strVal val="90"/>
                                          </p:val>
                                        </p:tav>
                                        <p:tav tm="100000">
                                          <p:val>
                                            <p:str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292D836F-1D75-4C19-CB1F-CDE06873A849}"/>
              </a:ext>
            </a:extLst>
          </p:cNvPr>
          <p:cNvSpPr txBox="1"/>
          <p:nvPr/>
        </p:nvSpPr>
        <p:spPr>
          <a:xfrm>
            <a:off x="176268" y="12783"/>
            <a:ext cx="11425519" cy="110408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5400" b="1" i="0" u="none" strike="noStrike" kern="1200" cap="none" spc="0" baseline="0">
                <a:solidFill>
                  <a:srgbClr val="000000"/>
                </a:solidFill>
                <a:uFillTx/>
                <a:latin typeface="Myriad Pro"/>
              </a:rPr>
              <a:t>Week 1</a:t>
            </a:r>
          </a:p>
        </p:txBody>
      </p:sp>
      <p:sp>
        <p:nvSpPr>
          <p:cNvPr id="3" name="TextBox 4">
            <a:extLst>
              <a:ext uri="{FF2B5EF4-FFF2-40B4-BE49-F238E27FC236}">
                <a16:creationId xmlns:a16="http://schemas.microsoft.com/office/drawing/2014/main" id="{066F9ABB-243A-6DFE-1A7C-AEEC61907CEE}"/>
              </a:ext>
            </a:extLst>
          </p:cNvPr>
          <p:cNvSpPr txBox="1"/>
          <p:nvPr/>
        </p:nvSpPr>
        <p:spPr>
          <a:xfrm>
            <a:off x="272774" y="208026"/>
            <a:ext cx="11646447" cy="483209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a typeface="Arial" pitchFamily="34"/>
            </a:endParaRPr>
          </a:p>
          <a:p>
            <a:pPr marL="0" marR="0" lvl="0" indent="0" algn="ctr" defTabSz="914400" rtl="0" fontAlgn="auto" hangingPunct="1">
              <a:lnSpc>
                <a:spcPct val="100000"/>
              </a:lnSpc>
              <a:spcBef>
                <a:spcPts val="0"/>
              </a:spcBef>
              <a:spcAft>
                <a:spcPts val="0"/>
              </a:spcAft>
              <a:buNone/>
              <a:tabLst/>
              <a:defRPr sz="3300" b="1" i="0" u="none" strike="noStrike" kern="0" cap="none" spc="0" baseline="0">
                <a:solidFill>
                  <a:srgbClr val="000000"/>
                </a:solidFill>
                <a:uFillTx/>
              </a:defRPr>
            </a:pPr>
            <a:r>
              <a:rPr lang="en-GB" sz="5400" b="1" i="0" u="none" strike="noStrike" kern="1200" cap="none" spc="0" baseline="0">
                <a:solidFill>
                  <a:srgbClr val="000000"/>
                </a:solidFill>
                <a:uFillTx/>
                <a:latin typeface="Calibri"/>
                <a:ea typeface="Calibri" pitchFamily="34"/>
                <a:cs typeface="Times New Roman" pitchFamily="18"/>
              </a:rPr>
              <a:t>(Part 2)</a:t>
            </a:r>
          </a:p>
          <a:p>
            <a:pPr marL="0" marR="0" lvl="0" indent="0" algn="ctr" defTabSz="914400" rtl="0" fontAlgn="auto" hangingPunct="1">
              <a:lnSpc>
                <a:spcPct val="100000"/>
              </a:lnSpc>
              <a:spcBef>
                <a:spcPts val="0"/>
              </a:spcBef>
              <a:spcAft>
                <a:spcPts val="0"/>
              </a:spcAft>
              <a:buNone/>
              <a:tabLst/>
              <a:defRPr sz="3300" b="1" i="0" u="none" strike="noStrike" kern="0" cap="none" spc="0" baseline="0">
                <a:solidFill>
                  <a:srgbClr val="000000"/>
                </a:solidFill>
                <a:uFillTx/>
              </a:defRPr>
            </a:pPr>
            <a:r>
              <a:rPr lang="en-GB" sz="5400" b="1" i="0" u="none" strike="noStrike" kern="1200" cap="none" spc="0" baseline="0">
                <a:solidFill>
                  <a:srgbClr val="000000"/>
                </a:solidFill>
                <a:uFillTx/>
                <a:latin typeface="Myriad Pro"/>
                <a:ea typeface="Calibri" pitchFamily="34"/>
                <a:cs typeface="Times New Roman"/>
              </a:rPr>
              <a:t>Research Methods for </a:t>
            </a:r>
            <a:r>
              <a:rPr lang="en-GB" sz="5400" b="1" i="0" u="none" strike="noStrike" kern="1200" cap="none" spc="0" baseline="0">
                <a:solidFill>
                  <a:srgbClr val="000000"/>
                </a:solidFill>
                <a:uFillTx/>
                <a:latin typeface="Myriad Pro"/>
              </a:rPr>
              <a:t>Business</a:t>
            </a:r>
            <a:r>
              <a:rPr lang="en-GB" sz="5400" b="1" i="0" u="none" strike="noStrike" kern="1200" cap="none" spc="0" baseline="0">
                <a:solidFill>
                  <a:srgbClr val="000000"/>
                </a:solidFill>
                <a:uFillTx/>
                <a:latin typeface="Myriad Pro"/>
                <a:ea typeface="Calibri" pitchFamily="34"/>
                <a:cs typeface="Times New Roman"/>
              </a:rPr>
              <a:t>.</a:t>
            </a:r>
            <a:endParaRPr lang="en-GB" sz="5400" b="1" i="0" u="none" strike="noStrike" kern="1200" cap="none" spc="0" baseline="0">
              <a:solidFill>
                <a:srgbClr val="000000"/>
              </a:solidFill>
              <a:uFillTx/>
              <a:latin typeface="Myriad Pro"/>
              <a:cs typeface="Times New Roman"/>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strVal val="0"/>
                                          </p:val>
                                        </p:tav>
                                        <p:tav tm="100000">
                                          <p:val>
                                            <p:strVal val="#ppt_w"/>
                                          </p:val>
                                        </p:tav>
                                      </p:tavLst>
                                    </p:anim>
                                    <p:anim calcmode="lin" valueType="num">
                                      <p:cBhvr>
                                        <p:cTn id="15" dur="1000" fill="hold"/>
                                        <p:tgtEl>
                                          <p:spTgt spid="3"/>
                                        </p:tgtEl>
                                        <p:attrNameLst>
                                          <p:attrName>ppt_h</p:attrName>
                                        </p:attrNameLst>
                                      </p:cBhvr>
                                      <p:tavLst>
                                        <p:tav tm="0">
                                          <p:val>
                                            <p:strVal val="0"/>
                                          </p:val>
                                        </p:tav>
                                        <p:tav tm="100000">
                                          <p:val>
                                            <p:strVal val="#ppt_h"/>
                                          </p:val>
                                        </p:tav>
                                      </p:tavLst>
                                    </p:anim>
                                    <p:anim calcmode="lin" valueType="num">
                                      <p:cBhvr>
                                        <p:cTn id="16" dur="1000" fill="hold"/>
                                        <p:tgtEl>
                                          <p:spTgt spid="3"/>
                                        </p:tgtEl>
                                        <p:attrNameLst>
                                          <p:attrName>r</p:attrName>
                                        </p:attrNameLst>
                                      </p:cBhvr>
                                      <p:tavLst>
                                        <p:tav tm="0">
                                          <p:val>
                                            <p:strVal val="90"/>
                                          </p:val>
                                        </p:tav>
                                        <p:tav tm="100000">
                                          <p:val>
                                            <p:strVal val="0"/>
                                          </p:val>
                                        </p:tav>
                                      </p:tavLst>
                                    </p:anim>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EB481B51-96A8-A984-A897-3B62FB459C2A}"/>
              </a:ext>
            </a:extLst>
          </p:cNvPr>
          <p:cNvSpPr txBox="1"/>
          <p:nvPr/>
        </p:nvSpPr>
        <p:spPr>
          <a:xfrm>
            <a:off x="176268" y="12783"/>
            <a:ext cx="11425519" cy="676463"/>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33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Myriad Pro"/>
              </a:rPr>
              <a:t>Learning Objectives</a:t>
            </a:r>
          </a:p>
        </p:txBody>
      </p:sp>
      <p:sp>
        <p:nvSpPr>
          <p:cNvPr id="3" name="TextBox 4">
            <a:extLst>
              <a:ext uri="{FF2B5EF4-FFF2-40B4-BE49-F238E27FC236}">
                <a16:creationId xmlns:a16="http://schemas.microsoft.com/office/drawing/2014/main" id="{183582A9-DBE7-D646-C33A-9363697100F2}"/>
              </a:ext>
            </a:extLst>
          </p:cNvPr>
          <p:cNvSpPr txBox="1"/>
          <p:nvPr/>
        </p:nvSpPr>
        <p:spPr>
          <a:xfrm>
            <a:off x="192005" y="808695"/>
            <a:ext cx="11823722" cy="575542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Myriad Pro"/>
                <a:ea typeface="Arial" pitchFamily="34"/>
              </a:rPr>
              <a:t>Upon completion of this lecture, you should understand:</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Myriad Pro"/>
                <a:ea typeface="Arial" pitchFamily="34"/>
              </a:rPr>
              <a:t>1. What business research is and how it differs from decision support systems and business intelligence systems.</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Myriad Pro"/>
                <a:ea typeface="Arial" pitchFamily="34"/>
              </a:rPr>
              <a:t>2. The trends affecting business research and the emerging hierarchy of research-based decision makers.</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Myriad Pro"/>
                <a:ea typeface="Arial" pitchFamily="34"/>
              </a:rPr>
              <a:t>3. The different types of research studies used in business.</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Myriad Pro"/>
                <a:ea typeface="Arial" pitchFamily="34"/>
              </a:rPr>
              <a:t>4. The distinction between good business research and that which falls short of professional quality</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Myriad Pro"/>
                <a:ea typeface="Arial" pitchFamily="34"/>
              </a:rPr>
              <a:t>5. The nature of the research process. </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Myriad Pro"/>
              <a:ea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strVal val="0"/>
                                          </p:val>
                                        </p:tav>
                                        <p:tav tm="100000">
                                          <p:val>
                                            <p:strVal val="#ppt_w"/>
                                          </p:val>
                                        </p:tav>
                                      </p:tavLst>
                                    </p:anim>
                                    <p:anim calcmode="lin" valueType="num">
                                      <p:cBhvr>
                                        <p:cTn id="14" dur="1000" fill="hold"/>
                                        <p:tgtEl>
                                          <p:spTgt spid="3"/>
                                        </p:tgtEl>
                                        <p:attrNameLst>
                                          <p:attrName>ppt_h</p:attrName>
                                        </p:attrNameLst>
                                      </p:cBhvr>
                                      <p:tavLst>
                                        <p:tav tm="0">
                                          <p:val>
                                            <p:strVal val="0"/>
                                          </p:val>
                                        </p:tav>
                                        <p:tav tm="100000">
                                          <p:val>
                                            <p:strVal val="#ppt_h"/>
                                          </p:val>
                                        </p:tav>
                                      </p:tavLst>
                                    </p:anim>
                                    <p:anim calcmode="lin" valueType="num">
                                      <p:cBhvr>
                                        <p:cTn id="15" dur="1000" fill="hold"/>
                                        <p:tgtEl>
                                          <p:spTgt spid="3"/>
                                        </p:tgtEl>
                                        <p:attrNameLst>
                                          <p:attrName>r</p:attrName>
                                        </p:attrNameLst>
                                      </p:cBhvr>
                                      <p:tavLst>
                                        <p:tav tm="0">
                                          <p:val>
                                            <p:strVal val="90"/>
                                          </p:val>
                                        </p:tav>
                                        <p:tav tm="100000">
                                          <p:val>
                                            <p:str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4B7C3882-3CB0-4BC1-A449-4318B2B6811A}"/>
              </a:ext>
            </a:extLst>
          </p:cNvPr>
          <p:cNvSpPr txBox="1"/>
          <p:nvPr/>
        </p:nvSpPr>
        <p:spPr>
          <a:xfrm>
            <a:off x="176268" y="12783"/>
            <a:ext cx="11898218"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Myriad Pro"/>
                <a:ea typeface="Calibri" pitchFamily="34"/>
                <a:cs typeface="Times New Roman" pitchFamily="18"/>
              </a:rPr>
              <a:t>Introduction to Business Research.</a:t>
            </a:r>
            <a:endParaRPr lang="en-GB" sz="3600" b="1" i="0" u="none" strike="noStrike" kern="1200" cap="none" spc="0" baseline="0">
              <a:solidFill>
                <a:srgbClr val="000000"/>
              </a:solidFill>
              <a:uFillTx/>
              <a:latin typeface="Myriad Pro"/>
            </a:endParaRPr>
          </a:p>
        </p:txBody>
      </p:sp>
      <p:sp>
        <p:nvSpPr>
          <p:cNvPr id="3" name="TextBox 4">
            <a:extLst>
              <a:ext uri="{FF2B5EF4-FFF2-40B4-BE49-F238E27FC236}">
                <a16:creationId xmlns:a16="http://schemas.microsoft.com/office/drawing/2014/main" id="{F69CCC22-5C40-D97E-DA4B-EC98C63384F9}"/>
              </a:ext>
            </a:extLst>
          </p:cNvPr>
          <p:cNvSpPr txBox="1"/>
          <p:nvPr/>
        </p:nvSpPr>
        <p:spPr>
          <a:xfrm>
            <a:off x="117509" y="648108"/>
            <a:ext cx="11898218" cy="345324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130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Myriad Pro"/>
              </a:rPr>
              <a:t>What is Business Research?</a:t>
            </a:r>
          </a:p>
          <a:p>
            <a:pPr marL="457200" marR="0" lvl="0" indent="-457200" algn="l" defTabSz="914400" rtl="0" fontAlgn="auto" hangingPunct="1">
              <a:lnSpc>
                <a:spcPct val="100000"/>
              </a:lnSpc>
              <a:spcBef>
                <a:spcPts val="130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Myriad Pro"/>
              </a:rPr>
              <a:t>Is a systematic inquiry that provides information to guide managerial decisions.</a:t>
            </a:r>
          </a:p>
          <a:p>
            <a:pPr marL="457200" marR="0" lvl="0" indent="-457200" algn="l" defTabSz="914400" rtl="0" fontAlgn="auto" hangingPunct="1">
              <a:lnSpc>
                <a:spcPct val="100000"/>
              </a:lnSpc>
              <a:spcBef>
                <a:spcPts val="130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Myriad Pro"/>
              </a:rPr>
              <a:t>More specifically, it is a process of planning, acquiring, analysing, and disseminating relevant data, information, and insights to decision makers in ways that mobilise the organisation to take appropriate actions that, in turn, maximise performance. Donald &amp; Schindler (2014)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5FC4-459B-BE43-8AE6-55093A84CF62}"/>
              </a:ext>
            </a:extLst>
          </p:cNvPr>
          <p:cNvSpPr txBox="1">
            <a:spLocks noGrp="1"/>
          </p:cNvSpPr>
          <p:nvPr>
            <p:ph type="title"/>
          </p:nvPr>
        </p:nvSpPr>
        <p:spPr>
          <a:xfrm>
            <a:off x="414186" y="500067"/>
            <a:ext cx="10629900" cy="1325559"/>
          </a:xfrm>
        </p:spPr>
        <p:txBody>
          <a:bodyPr/>
          <a:lstStyle/>
          <a:p>
            <a:pPr lvl="0"/>
            <a:r>
              <a:rPr lang="en-GB" sz="4000" b="1">
                <a:latin typeface="Calibri"/>
              </a:rPr>
              <a:t>Video</a:t>
            </a:r>
            <a:r>
              <a:rPr lang="en-GB" sz="4000"/>
              <a:t>: </a:t>
            </a:r>
            <a:r>
              <a:rPr lang="en-GB" sz="4000" b="1">
                <a:latin typeface="Calibri"/>
              </a:rPr>
              <a:t>What is Business Research? (14 minutes)</a:t>
            </a:r>
            <a:br>
              <a:rPr lang="en-GB" sz="4000" b="1">
                <a:latin typeface="Myriad Pro"/>
              </a:rPr>
            </a:br>
            <a:endParaRPr lang="en-GB" sz="4000"/>
          </a:p>
        </p:txBody>
      </p:sp>
      <p:sp>
        <p:nvSpPr>
          <p:cNvPr id="3" name="Content Placeholder 2">
            <a:extLst>
              <a:ext uri="{FF2B5EF4-FFF2-40B4-BE49-F238E27FC236}">
                <a16:creationId xmlns:a16="http://schemas.microsoft.com/office/drawing/2014/main" id="{0B4F8427-589C-54F6-14DD-26A4F6825202}"/>
              </a:ext>
            </a:extLst>
          </p:cNvPr>
          <p:cNvSpPr txBox="1">
            <a:spLocks noGrp="1"/>
          </p:cNvSpPr>
          <p:nvPr>
            <p:ph idx="1"/>
          </p:nvPr>
        </p:nvSpPr>
        <p:spPr>
          <a:xfrm>
            <a:off x="414186" y="1825627"/>
            <a:ext cx="11591007" cy="2539901"/>
          </a:xfrm>
        </p:spPr>
        <p:txBody>
          <a:bodyPr/>
          <a:lstStyle/>
          <a:p>
            <a:pPr marL="0" lvl="0" indent="0">
              <a:buNone/>
            </a:pPr>
            <a:r>
              <a:rPr lang="en-GB">
                <a:hlinkClick r:id="rId2"/>
              </a:rPr>
              <a:t>https://www.youtube.com/watch?v=Dy8jU7aD9YI</a:t>
            </a:r>
            <a:r>
              <a:rPr lang="en-GB"/>
              <a:t> </a:t>
            </a:r>
          </a:p>
          <a:p>
            <a:pPr marL="0" lvl="0" indent="0">
              <a:buNone/>
            </a:pPr>
            <a:endParaRPr lang="en-GB"/>
          </a:p>
          <a:p>
            <a:pPr marL="0" lvl="0" indent="0">
              <a:buNone/>
            </a:pPr>
            <a:r>
              <a:rPr lang="en-GB">
                <a:solidFill>
                  <a:srgbClr val="FF0000"/>
                </a:solidFill>
              </a:rPr>
              <a:t>After watching this video, how would you describe your understanding of Business Research?</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4A64564B-BDC6-13CB-095B-014E6C716052}"/>
              </a:ext>
            </a:extLst>
          </p:cNvPr>
          <p:cNvGraphicFramePr>
            <a:graphicFrameLocks noGrp="1"/>
          </p:cNvGraphicFramePr>
          <p:nvPr>
            <p:extLst>
              <p:ext uri="{D42A27DB-BD31-4B8C-83A1-F6EECF244321}">
                <p14:modId xmlns:p14="http://schemas.microsoft.com/office/powerpoint/2010/main" val="2471493215"/>
              </p:ext>
            </p:extLst>
          </p:nvPr>
        </p:nvGraphicFramePr>
        <p:xfrm>
          <a:off x="216310" y="386013"/>
          <a:ext cx="11975694" cy="6041704"/>
        </p:xfrm>
        <a:graphic>
          <a:graphicData uri="http://schemas.openxmlformats.org/drawingml/2006/table">
            <a:tbl>
              <a:tblPr>
                <a:effectLst/>
                <a:tableStyleId>{5940675A-B579-460E-94D1-54222C63F5DA}</a:tableStyleId>
              </a:tblPr>
              <a:tblGrid>
                <a:gridCol w="3106847">
                  <a:extLst>
                    <a:ext uri="{9D8B030D-6E8A-4147-A177-3AD203B41FA5}">
                      <a16:colId xmlns:a16="http://schemas.microsoft.com/office/drawing/2014/main" val="3632095617"/>
                    </a:ext>
                  </a:extLst>
                </a:gridCol>
                <a:gridCol w="4876952">
                  <a:extLst>
                    <a:ext uri="{9D8B030D-6E8A-4147-A177-3AD203B41FA5}">
                      <a16:colId xmlns:a16="http://schemas.microsoft.com/office/drawing/2014/main" val="3823988496"/>
                    </a:ext>
                  </a:extLst>
                </a:gridCol>
                <a:gridCol w="3991895">
                  <a:extLst>
                    <a:ext uri="{9D8B030D-6E8A-4147-A177-3AD203B41FA5}">
                      <a16:colId xmlns:a16="http://schemas.microsoft.com/office/drawing/2014/main" val="4018446760"/>
                    </a:ext>
                  </a:extLst>
                </a:gridCol>
              </a:tblGrid>
              <a:tr h="204770">
                <a:tc>
                  <a:txBody>
                    <a:bodyPr/>
                    <a:lstStyle/>
                    <a:p>
                      <a:pPr lvl="0"/>
                      <a:r>
                        <a:rPr lang="en-GB" sz="1800" b="1"/>
                        <a:t>Type of Data</a:t>
                      </a:r>
                      <a:endParaRPr lang="en-GB" sz="1800"/>
                    </a:p>
                  </a:txBody>
                  <a:tcPr marL="51188" marR="51188" marT="25594" marB="25594" anchor="ctr"/>
                </a:tc>
                <a:tc>
                  <a:txBody>
                    <a:bodyPr/>
                    <a:lstStyle/>
                    <a:p>
                      <a:pPr lvl="0"/>
                      <a:r>
                        <a:rPr lang="en-GB" sz="1800" b="1"/>
                        <a:t>Where/How Collected</a:t>
                      </a:r>
                      <a:endParaRPr lang="en-GB" sz="1800"/>
                    </a:p>
                  </a:txBody>
                  <a:tcPr marL="51188" marR="51188" marT="25594" marB="25594" anchor="ctr"/>
                </a:tc>
                <a:tc>
                  <a:txBody>
                    <a:bodyPr/>
                    <a:lstStyle/>
                    <a:p>
                      <a:pPr lvl="0"/>
                      <a:r>
                        <a:rPr lang="en-GB" sz="1800" b="1"/>
                        <a:t>Data Source</a:t>
                      </a:r>
                      <a:endParaRPr lang="en-GB" sz="1800"/>
                    </a:p>
                  </a:txBody>
                  <a:tcPr marL="51188" marR="51188" marT="25594" marB="25594" anchor="ctr"/>
                </a:tc>
                <a:extLst>
                  <a:ext uri="{0D108BD9-81ED-4DB2-BD59-A6C34878D82A}">
                    <a16:rowId xmlns:a16="http://schemas.microsoft.com/office/drawing/2014/main" val="492677485"/>
                  </a:ext>
                </a:extLst>
              </a:tr>
              <a:tr h="358344">
                <a:tc>
                  <a:txBody>
                    <a:bodyPr/>
                    <a:lstStyle/>
                    <a:p>
                      <a:pPr lvl="0"/>
                      <a:r>
                        <a:rPr lang="en-GB" sz="1800" b="0" dirty="0">
                          <a:highlight>
                            <a:srgbClr val="FFFF00"/>
                          </a:highlight>
                        </a:rPr>
                        <a:t>Customer Demographics</a:t>
                      </a:r>
                    </a:p>
                  </a:txBody>
                  <a:tcPr marL="51188" marR="51188" marT="25594" marB="25594" anchor="ctr"/>
                </a:tc>
                <a:tc>
                  <a:txBody>
                    <a:bodyPr/>
                    <a:lstStyle/>
                    <a:p>
                      <a:pPr lvl="0"/>
                      <a:r>
                        <a:rPr lang="en-GB" sz="1800"/>
                        <a:t>Customer sign-ups, loyalty programs, surveys</a:t>
                      </a:r>
                    </a:p>
                  </a:txBody>
                  <a:tcPr marL="51188" marR="51188" marT="25594" marB="25594" anchor="ctr"/>
                </a:tc>
                <a:tc>
                  <a:txBody>
                    <a:bodyPr/>
                    <a:lstStyle/>
                    <a:p>
                      <a:pPr lvl="0"/>
                      <a:r>
                        <a:rPr lang="en-GB" sz="1800"/>
                        <a:t>U.S. Census Bureau, Experian</a:t>
                      </a:r>
                    </a:p>
                  </a:txBody>
                  <a:tcPr marL="51188" marR="51188" marT="25594" marB="25594" anchor="ctr"/>
                </a:tc>
                <a:extLst>
                  <a:ext uri="{0D108BD9-81ED-4DB2-BD59-A6C34878D82A}">
                    <a16:rowId xmlns:a16="http://schemas.microsoft.com/office/drawing/2014/main" val="852511109"/>
                  </a:ext>
                </a:extLst>
              </a:tr>
              <a:tr h="358344">
                <a:tc>
                  <a:txBody>
                    <a:bodyPr/>
                    <a:lstStyle/>
                    <a:p>
                      <a:pPr lvl="0"/>
                      <a:r>
                        <a:rPr lang="en-GB" sz="1800" b="0">
                          <a:highlight>
                            <a:srgbClr val="FFFF00"/>
                          </a:highlight>
                        </a:rPr>
                        <a:t>Market Trends</a:t>
                      </a:r>
                    </a:p>
                  </a:txBody>
                  <a:tcPr marL="51188" marR="51188" marT="25594" marB="25594" anchor="ctr"/>
                </a:tc>
                <a:tc>
                  <a:txBody>
                    <a:bodyPr/>
                    <a:lstStyle/>
                    <a:p>
                      <a:pPr lvl="0"/>
                      <a:r>
                        <a:rPr lang="en-GB" sz="1800"/>
                        <a:t>Industry reports, market analysis software</a:t>
                      </a:r>
                    </a:p>
                  </a:txBody>
                  <a:tcPr marL="51188" marR="51188" marT="25594" marB="25594" anchor="ctr"/>
                </a:tc>
                <a:tc>
                  <a:txBody>
                    <a:bodyPr/>
                    <a:lstStyle/>
                    <a:p>
                      <a:pPr lvl="0"/>
                      <a:r>
                        <a:rPr lang="en-GB" sz="1800"/>
                        <a:t>Statista, Mintel, IBISWorld</a:t>
                      </a:r>
                    </a:p>
                  </a:txBody>
                  <a:tcPr marL="51188" marR="51188" marT="25594" marB="25594" anchor="ctr"/>
                </a:tc>
                <a:extLst>
                  <a:ext uri="{0D108BD9-81ED-4DB2-BD59-A6C34878D82A}">
                    <a16:rowId xmlns:a16="http://schemas.microsoft.com/office/drawing/2014/main" val="2267852740"/>
                  </a:ext>
                </a:extLst>
              </a:tr>
              <a:tr h="358344">
                <a:tc>
                  <a:txBody>
                    <a:bodyPr/>
                    <a:lstStyle/>
                    <a:p>
                      <a:pPr lvl="0"/>
                      <a:r>
                        <a:rPr lang="en-GB" sz="1800" b="0" dirty="0">
                          <a:highlight>
                            <a:srgbClr val="FFFF00"/>
                          </a:highlight>
                        </a:rPr>
                        <a:t>Sales and Transactional Data</a:t>
                      </a:r>
                    </a:p>
                  </a:txBody>
                  <a:tcPr marL="51188" marR="51188" marT="25594" marB="25594" anchor="ctr"/>
                </a:tc>
                <a:tc>
                  <a:txBody>
                    <a:bodyPr/>
                    <a:lstStyle/>
                    <a:p>
                      <a:pPr lvl="0"/>
                      <a:r>
                        <a:rPr lang="en-GB" sz="1800"/>
                        <a:t>Point of sale (POS) systems, online transactions</a:t>
                      </a:r>
                    </a:p>
                  </a:txBody>
                  <a:tcPr marL="51188" marR="51188" marT="25594" marB="25594" anchor="ctr"/>
                </a:tc>
                <a:tc>
                  <a:txBody>
                    <a:bodyPr/>
                    <a:lstStyle/>
                    <a:p>
                      <a:pPr lvl="0"/>
                      <a:r>
                        <a:rPr lang="en-GB" sz="1800"/>
                        <a:t>Shopify Analytics, Square POS</a:t>
                      </a:r>
                    </a:p>
                  </a:txBody>
                  <a:tcPr marL="51188" marR="51188" marT="25594" marB="25594" anchor="ctr"/>
                </a:tc>
                <a:extLst>
                  <a:ext uri="{0D108BD9-81ED-4DB2-BD59-A6C34878D82A}">
                    <a16:rowId xmlns:a16="http://schemas.microsoft.com/office/drawing/2014/main" val="2028038932"/>
                  </a:ext>
                </a:extLst>
              </a:tr>
              <a:tr h="204770">
                <a:tc>
                  <a:txBody>
                    <a:bodyPr/>
                    <a:lstStyle/>
                    <a:p>
                      <a:pPr lvl="0"/>
                      <a:r>
                        <a:rPr lang="en-GB" sz="1800" b="0">
                          <a:highlight>
                            <a:srgbClr val="FFFF00"/>
                          </a:highlight>
                        </a:rPr>
                        <a:t>Website Analytics</a:t>
                      </a:r>
                    </a:p>
                  </a:txBody>
                  <a:tcPr marL="51188" marR="51188" marT="25594" marB="25594" anchor="ctr"/>
                </a:tc>
                <a:tc>
                  <a:txBody>
                    <a:bodyPr/>
                    <a:lstStyle/>
                    <a:p>
                      <a:pPr lvl="0"/>
                      <a:r>
                        <a:rPr lang="en-GB" sz="1800"/>
                        <a:t>Website tracking, SEO tools</a:t>
                      </a:r>
                    </a:p>
                  </a:txBody>
                  <a:tcPr marL="51188" marR="51188" marT="25594" marB="25594" anchor="ctr"/>
                </a:tc>
                <a:tc>
                  <a:txBody>
                    <a:bodyPr/>
                    <a:lstStyle/>
                    <a:p>
                      <a:pPr lvl="0"/>
                      <a:r>
                        <a:rPr lang="en-GB" sz="1800"/>
                        <a:t>Google Analytics, Adobe Analytics</a:t>
                      </a:r>
                    </a:p>
                  </a:txBody>
                  <a:tcPr marL="51188" marR="51188" marT="25594" marB="25594" anchor="ctr"/>
                </a:tc>
                <a:extLst>
                  <a:ext uri="{0D108BD9-81ED-4DB2-BD59-A6C34878D82A}">
                    <a16:rowId xmlns:a16="http://schemas.microsoft.com/office/drawing/2014/main" val="1248071638"/>
                  </a:ext>
                </a:extLst>
              </a:tr>
              <a:tr h="358344">
                <a:tc>
                  <a:txBody>
                    <a:bodyPr/>
                    <a:lstStyle/>
                    <a:p>
                      <a:pPr lvl="0"/>
                      <a:r>
                        <a:rPr lang="en-GB" sz="1800" b="0" dirty="0">
                          <a:highlight>
                            <a:srgbClr val="FFFF00"/>
                          </a:highlight>
                        </a:rPr>
                        <a:t>Social Media Engagement</a:t>
                      </a:r>
                    </a:p>
                  </a:txBody>
                  <a:tcPr marL="51188" marR="51188" marT="25594" marB="25594" anchor="ctr"/>
                </a:tc>
                <a:tc>
                  <a:txBody>
                    <a:bodyPr/>
                    <a:lstStyle/>
                    <a:p>
                      <a:pPr lvl="0"/>
                      <a:r>
                        <a:rPr lang="en-GB" sz="1800"/>
                        <a:t>Social media platforms, engagement tracking tools</a:t>
                      </a:r>
                    </a:p>
                  </a:txBody>
                  <a:tcPr marL="51188" marR="51188" marT="25594" marB="25594" anchor="ctr"/>
                </a:tc>
                <a:tc>
                  <a:txBody>
                    <a:bodyPr/>
                    <a:lstStyle/>
                    <a:p>
                      <a:pPr lvl="0"/>
                      <a:r>
                        <a:rPr lang="en-GB" sz="1800"/>
                        <a:t>Facebook Insights, Sprout Social</a:t>
                      </a:r>
                    </a:p>
                  </a:txBody>
                  <a:tcPr marL="51188" marR="51188" marT="25594" marB="25594" anchor="ctr"/>
                </a:tc>
                <a:extLst>
                  <a:ext uri="{0D108BD9-81ED-4DB2-BD59-A6C34878D82A}">
                    <a16:rowId xmlns:a16="http://schemas.microsoft.com/office/drawing/2014/main" val="144354083"/>
                  </a:ext>
                </a:extLst>
              </a:tr>
              <a:tr h="358344">
                <a:tc>
                  <a:txBody>
                    <a:bodyPr/>
                    <a:lstStyle/>
                    <a:p>
                      <a:pPr lvl="0"/>
                      <a:r>
                        <a:rPr lang="en-GB" sz="1800" b="0" dirty="0">
                          <a:highlight>
                            <a:srgbClr val="FFFF00"/>
                          </a:highlight>
                        </a:rPr>
                        <a:t>Competitive Intelligence</a:t>
                      </a:r>
                    </a:p>
                  </a:txBody>
                  <a:tcPr marL="51188" marR="51188" marT="25594" marB="25594" anchor="ctr"/>
                </a:tc>
                <a:tc>
                  <a:txBody>
                    <a:bodyPr/>
                    <a:lstStyle/>
                    <a:p>
                      <a:pPr lvl="0"/>
                      <a:r>
                        <a:rPr lang="en-GB" sz="1800"/>
                        <a:t>Market research reports, competitor analysis tools</a:t>
                      </a:r>
                    </a:p>
                  </a:txBody>
                  <a:tcPr marL="51188" marR="51188" marT="25594" marB="25594" anchor="ctr"/>
                </a:tc>
                <a:tc>
                  <a:txBody>
                    <a:bodyPr/>
                    <a:lstStyle/>
                    <a:p>
                      <a:pPr lvl="0"/>
                      <a:r>
                        <a:rPr lang="en-GB" sz="1800"/>
                        <a:t>Crunchbase, Hoover's, SimilarWeb</a:t>
                      </a:r>
                    </a:p>
                  </a:txBody>
                  <a:tcPr marL="51188" marR="51188" marT="25594" marB="25594" anchor="ctr"/>
                </a:tc>
                <a:extLst>
                  <a:ext uri="{0D108BD9-81ED-4DB2-BD59-A6C34878D82A}">
                    <a16:rowId xmlns:a16="http://schemas.microsoft.com/office/drawing/2014/main" val="3976646782"/>
                  </a:ext>
                </a:extLst>
              </a:tr>
              <a:tr h="358344">
                <a:tc>
                  <a:txBody>
                    <a:bodyPr/>
                    <a:lstStyle/>
                    <a:p>
                      <a:pPr lvl="0"/>
                      <a:r>
                        <a:rPr lang="en-GB" sz="1800" b="0" dirty="0">
                          <a:highlight>
                            <a:srgbClr val="FFFF00"/>
                          </a:highlight>
                        </a:rPr>
                        <a:t>Customer Feedback</a:t>
                      </a:r>
                    </a:p>
                  </a:txBody>
                  <a:tcPr marL="51188" marR="51188" marT="25594" marB="25594" anchor="ctr"/>
                </a:tc>
                <a:tc>
                  <a:txBody>
                    <a:bodyPr/>
                    <a:lstStyle/>
                    <a:p>
                      <a:pPr lvl="0"/>
                      <a:r>
                        <a:rPr lang="en-GB" sz="1800"/>
                        <a:t>Online reviews, feedback forms, customer surveys</a:t>
                      </a:r>
                    </a:p>
                  </a:txBody>
                  <a:tcPr marL="51188" marR="51188" marT="25594" marB="25594" anchor="ctr"/>
                </a:tc>
                <a:tc>
                  <a:txBody>
                    <a:bodyPr/>
                    <a:lstStyle/>
                    <a:p>
                      <a:pPr lvl="0"/>
                      <a:r>
                        <a:rPr lang="en-GB" sz="1800"/>
                        <a:t>SurveyMonkey, Qualtrics, Yelp</a:t>
                      </a:r>
                    </a:p>
                  </a:txBody>
                  <a:tcPr marL="51188" marR="51188" marT="25594" marB="25594" anchor="ctr"/>
                </a:tc>
                <a:extLst>
                  <a:ext uri="{0D108BD9-81ED-4DB2-BD59-A6C34878D82A}">
                    <a16:rowId xmlns:a16="http://schemas.microsoft.com/office/drawing/2014/main" val="1879778975"/>
                  </a:ext>
                </a:extLst>
              </a:tr>
              <a:tr h="358344">
                <a:tc>
                  <a:txBody>
                    <a:bodyPr/>
                    <a:lstStyle/>
                    <a:p>
                      <a:pPr lvl="0"/>
                      <a:r>
                        <a:rPr lang="en-GB" sz="1800" b="0" dirty="0">
                          <a:highlight>
                            <a:srgbClr val="FFFF00"/>
                          </a:highlight>
                        </a:rPr>
                        <a:t>Product Usage Data</a:t>
                      </a:r>
                    </a:p>
                  </a:txBody>
                  <a:tcPr marL="51188" marR="51188" marT="25594" marB="25594" anchor="ctr"/>
                </a:tc>
                <a:tc>
                  <a:txBody>
                    <a:bodyPr/>
                    <a:lstStyle/>
                    <a:p>
                      <a:pPr lvl="0"/>
                      <a:r>
                        <a:rPr lang="en-GB" sz="1800"/>
                        <a:t>IoT devices, app analytics, product tracking</a:t>
                      </a:r>
                    </a:p>
                  </a:txBody>
                  <a:tcPr marL="51188" marR="51188" marT="25594" marB="25594" anchor="ctr"/>
                </a:tc>
                <a:tc>
                  <a:txBody>
                    <a:bodyPr/>
                    <a:lstStyle/>
                    <a:p>
                      <a:pPr lvl="0"/>
                      <a:r>
                        <a:rPr lang="en-GB" sz="1800"/>
                        <a:t>Google Firebase, Mixpanel</a:t>
                      </a:r>
                    </a:p>
                  </a:txBody>
                  <a:tcPr marL="51188" marR="51188" marT="25594" marB="25594" anchor="ctr"/>
                </a:tc>
                <a:extLst>
                  <a:ext uri="{0D108BD9-81ED-4DB2-BD59-A6C34878D82A}">
                    <a16:rowId xmlns:a16="http://schemas.microsoft.com/office/drawing/2014/main" val="2662785227"/>
                  </a:ext>
                </a:extLst>
              </a:tr>
              <a:tr h="358344">
                <a:tc>
                  <a:txBody>
                    <a:bodyPr/>
                    <a:lstStyle/>
                    <a:p>
                      <a:pPr lvl="0"/>
                      <a:r>
                        <a:rPr lang="en-GB" sz="1800" b="0" dirty="0">
                          <a:highlight>
                            <a:srgbClr val="FFFF00"/>
                          </a:highlight>
                        </a:rPr>
                        <a:t>Economic Indicators</a:t>
                      </a:r>
                    </a:p>
                  </a:txBody>
                  <a:tcPr marL="51188" marR="51188" marT="25594" marB="25594" anchor="ctr"/>
                </a:tc>
                <a:tc>
                  <a:txBody>
                    <a:bodyPr/>
                    <a:lstStyle/>
                    <a:p>
                      <a:pPr lvl="0"/>
                      <a:r>
                        <a:rPr lang="en-GB" sz="1800"/>
                        <a:t>Economic databases, government reports</a:t>
                      </a:r>
                    </a:p>
                  </a:txBody>
                  <a:tcPr marL="51188" marR="51188" marT="25594" marB="25594" anchor="ctr"/>
                </a:tc>
                <a:tc>
                  <a:txBody>
                    <a:bodyPr/>
                    <a:lstStyle/>
                    <a:p>
                      <a:pPr lvl="0"/>
                      <a:r>
                        <a:rPr lang="en-GB" sz="1800"/>
                        <a:t>World Bank, Federal Reserve Economic Data (FRED)</a:t>
                      </a:r>
                    </a:p>
                  </a:txBody>
                  <a:tcPr marL="51188" marR="51188" marT="25594" marB="25594" anchor="ctr"/>
                </a:tc>
                <a:extLst>
                  <a:ext uri="{0D108BD9-81ED-4DB2-BD59-A6C34878D82A}">
                    <a16:rowId xmlns:a16="http://schemas.microsoft.com/office/drawing/2014/main" val="195737649"/>
                  </a:ext>
                </a:extLst>
              </a:tr>
              <a:tr h="358344">
                <a:tc>
                  <a:txBody>
                    <a:bodyPr/>
                    <a:lstStyle/>
                    <a:p>
                      <a:pPr lvl="0"/>
                      <a:r>
                        <a:rPr lang="en-GB" sz="1800" b="0" dirty="0">
                          <a:highlight>
                            <a:srgbClr val="FFFF00"/>
                          </a:highlight>
                        </a:rPr>
                        <a:t>Supply Chain Data</a:t>
                      </a:r>
                    </a:p>
                  </a:txBody>
                  <a:tcPr marL="51188" marR="51188" marT="25594" marB="25594" anchor="ctr"/>
                </a:tc>
                <a:tc>
                  <a:txBody>
                    <a:bodyPr/>
                    <a:lstStyle/>
                    <a:p>
                      <a:pPr lvl="0"/>
                      <a:r>
                        <a:rPr lang="en-GB" sz="1800" dirty="0"/>
                        <a:t>Supply chain management software, logistics tracking</a:t>
                      </a:r>
                    </a:p>
                  </a:txBody>
                  <a:tcPr marL="51188" marR="51188" marT="25594" marB="25594" anchor="ctr"/>
                </a:tc>
                <a:tc>
                  <a:txBody>
                    <a:bodyPr/>
                    <a:lstStyle/>
                    <a:p>
                      <a:pPr lvl="0"/>
                      <a:r>
                        <a:rPr lang="en-GB" sz="1800"/>
                        <a:t>SAP Ariba, Oracle SCM</a:t>
                      </a:r>
                    </a:p>
                  </a:txBody>
                  <a:tcPr marL="51188" marR="51188" marT="25594" marB="25594" anchor="ctr"/>
                </a:tc>
                <a:extLst>
                  <a:ext uri="{0D108BD9-81ED-4DB2-BD59-A6C34878D82A}">
                    <a16:rowId xmlns:a16="http://schemas.microsoft.com/office/drawing/2014/main" val="3090089855"/>
                  </a:ext>
                </a:extLst>
              </a:tr>
              <a:tr h="358344">
                <a:tc>
                  <a:txBody>
                    <a:bodyPr/>
                    <a:lstStyle/>
                    <a:p>
                      <a:pPr lvl="0"/>
                      <a:r>
                        <a:rPr lang="en-GB" sz="1800" b="0" dirty="0">
                          <a:highlight>
                            <a:srgbClr val="FFFF00"/>
                          </a:highlight>
                        </a:rPr>
                        <a:t>Employee Productivity and Engagement</a:t>
                      </a:r>
                    </a:p>
                  </a:txBody>
                  <a:tcPr marL="51188" marR="51188" marT="25594" marB="25594" anchor="ctr"/>
                </a:tc>
                <a:tc>
                  <a:txBody>
                    <a:bodyPr/>
                    <a:lstStyle/>
                    <a:p>
                      <a:pPr lvl="0"/>
                      <a:r>
                        <a:rPr lang="en-GB" sz="1800"/>
                        <a:t>Internal HR systems, employee surveys</a:t>
                      </a:r>
                    </a:p>
                  </a:txBody>
                  <a:tcPr marL="51188" marR="51188" marT="25594" marB="25594" anchor="ctr"/>
                </a:tc>
                <a:tc>
                  <a:txBody>
                    <a:bodyPr/>
                    <a:lstStyle/>
                    <a:p>
                      <a:pPr lvl="0"/>
                      <a:r>
                        <a:rPr lang="en-GB" sz="1800"/>
                        <a:t>Workday, Gallup Q12 Survey, ADP</a:t>
                      </a:r>
                    </a:p>
                  </a:txBody>
                  <a:tcPr marL="51188" marR="51188" marT="25594" marB="25594" anchor="ctr"/>
                </a:tc>
                <a:extLst>
                  <a:ext uri="{0D108BD9-81ED-4DB2-BD59-A6C34878D82A}">
                    <a16:rowId xmlns:a16="http://schemas.microsoft.com/office/drawing/2014/main" val="2545296638"/>
                  </a:ext>
                </a:extLst>
              </a:tr>
              <a:tr h="358344">
                <a:tc>
                  <a:txBody>
                    <a:bodyPr/>
                    <a:lstStyle/>
                    <a:p>
                      <a:pPr lvl="0"/>
                      <a:r>
                        <a:rPr lang="en-GB" sz="1800" b="0" dirty="0">
                          <a:highlight>
                            <a:srgbClr val="FFFF00"/>
                          </a:highlight>
                        </a:rPr>
                        <a:t>Advertising Effectiveness</a:t>
                      </a:r>
                    </a:p>
                  </a:txBody>
                  <a:tcPr marL="51188" marR="51188" marT="25594" marB="25594" anchor="ctr"/>
                </a:tc>
                <a:tc>
                  <a:txBody>
                    <a:bodyPr/>
                    <a:lstStyle/>
                    <a:p>
                      <a:pPr lvl="0"/>
                      <a:r>
                        <a:rPr lang="en-GB" sz="1800"/>
                        <a:t>Ad tracking tools, media spend analysis</a:t>
                      </a:r>
                    </a:p>
                  </a:txBody>
                  <a:tcPr marL="51188" marR="51188" marT="25594" marB="25594" anchor="ctr"/>
                </a:tc>
                <a:tc>
                  <a:txBody>
                    <a:bodyPr/>
                    <a:lstStyle/>
                    <a:p>
                      <a:pPr lvl="0"/>
                      <a:r>
                        <a:rPr lang="en-GB" sz="1800" dirty="0"/>
                        <a:t>Nielsen Ad Intel, Google Ads Reports</a:t>
                      </a:r>
                    </a:p>
                  </a:txBody>
                  <a:tcPr marL="51188" marR="51188" marT="25594" marB="25594" anchor="ctr"/>
                </a:tc>
                <a:extLst>
                  <a:ext uri="{0D108BD9-81ED-4DB2-BD59-A6C34878D82A}">
                    <a16:rowId xmlns:a16="http://schemas.microsoft.com/office/drawing/2014/main" val="2081853831"/>
                  </a:ext>
                </a:extLst>
              </a:tr>
            </a:tbl>
          </a:graphicData>
        </a:graphic>
      </p:graphicFrame>
      <p:sp>
        <p:nvSpPr>
          <p:cNvPr id="3" name="TextBox 8">
            <a:extLst>
              <a:ext uri="{FF2B5EF4-FFF2-40B4-BE49-F238E27FC236}">
                <a16:creationId xmlns:a16="http://schemas.microsoft.com/office/drawing/2014/main" id="{CA363DBD-4624-7DCA-8CA4-E739F0D6088F}"/>
              </a:ext>
            </a:extLst>
          </p:cNvPr>
          <p:cNvSpPr txBox="1"/>
          <p:nvPr/>
        </p:nvSpPr>
        <p:spPr>
          <a:xfrm>
            <a:off x="2208568" y="0"/>
            <a:ext cx="8351279"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0000"/>
                </a:solidFill>
                <a:uFillTx/>
                <a:latin typeface="Arial" pitchFamily="34"/>
              </a:rPr>
              <a:t>Where Business Collects Research Information</a:t>
            </a:r>
            <a:endParaRPr lang="en-GB" sz="2000" b="1" i="0" u="none" strike="noStrike" kern="1200" cap="none" spc="0" baseline="0">
              <a:solidFill>
                <a:srgbClr val="FF0000"/>
              </a:solidFill>
              <a:uFillTx/>
              <a:latin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53E6E10E-8983-7509-E3F2-978F711B870C}"/>
              </a:ext>
            </a:extLst>
          </p:cNvPr>
          <p:cNvGraphicFramePr>
            <a:graphicFrameLocks noGrp="1"/>
          </p:cNvGraphicFramePr>
          <p:nvPr>
            <p:extLst>
              <p:ext uri="{D42A27DB-BD31-4B8C-83A1-F6EECF244321}">
                <p14:modId xmlns:p14="http://schemas.microsoft.com/office/powerpoint/2010/main" val="3347752486"/>
              </p:ext>
            </p:extLst>
          </p:nvPr>
        </p:nvGraphicFramePr>
        <p:xfrm>
          <a:off x="604683" y="1058710"/>
          <a:ext cx="10294369" cy="3606264"/>
        </p:xfrm>
        <a:graphic>
          <a:graphicData uri="http://schemas.openxmlformats.org/drawingml/2006/table">
            <a:tbl>
              <a:tblPr>
                <a:effectLst/>
                <a:tableStyleId>{5940675A-B579-460E-94D1-54222C63F5DA}</a:tableStyleId>
              </a:tblPr>
              <a:tblGrid>
                <a:gridCol w="2014112">
                  <a:extLst>
                    <a:ext uri="{9D8B030D-6E8A-4147-A177-3AD203B41FA5}">
                      <a16:colId xmlns:a16="http://schemas.microsoft.com/office/drawing/2014/main" val="3488241235"/>
                    </a:ext>
                  </a:extLst>
                </a:gridCol>
                <a:gridCol w="8280257">
                  <a:extLst>
                    <a:ext uri="{9D8B030D-6E8A-4147-A177-3AD203B41FA5}">
                      <a16:colId xmlns:a16="http://schemas.microsoft.com/office/drawing/2014/main" val="3130584115"/>
                    </a:ext>
                  </a:extLst>
                </a:gridCol>
              </a:tblGrid>
              <a:tr h="168981">
                <a:tc>
                  <a:txBody>
                    <a:bodyPr/>
                    <a:lstStyle/>
                    <a:p>
                      <a:pPr lvl="0"/>
                      <a:r>
                        <a:rPr lang="en-GB" sz="2000" b="1"/>
                        <a:t>Characteristic</a:t>
                      </a:r>
                      <a:endParaRPr lang="en-GB" sz="2000"/>
                    </a:p>
                  </a:txBody>
                  <a:tcPr marL="42245" marR="42245" marT="21122" marB="21122" anchor="ctr"/>
                </a:tc>
                <a:tc>
                  <a:txBody>
                    <a:bodyPr/>
                    <a:lstStyle/>
                    <a:p>
                      <a:pPr lvl="0"/>
                      <a:r>
                        <a:rPr lang="en-GB" sz="2000" b="1"/>
                        <a:t>Description</a:t>
                      </a:r>
                      <a:endParaRPr lang="en-GB" sz="2000"/>
                    </a:p>
                  </a:txBody>
                  <a:tcPr marL="42245" marR="42245" marT="21122" marB="21122" anchor="ctr"/>
                </a:tc>
                <a:extLst>
                  <a:ext uri="{0D108BD9-81ED-4DB2-BD59-A6C34878D82A}">
                    <a16:rowId xmlns:a16="http://schemas.microsoft.com/office/drawing/2014/main" val="3862213059"/>
                  </a:ext>
                </a:extLst>
              </a:tr>
              <a:tr h="295726">
                <a:tc>
                  <a:txBody>
                    <a:bodyPr/>
                    <a:lstStyle/>
                    <a:p>
                      <a:pPr lvl="0"/>
                      <a:r>
                        <a:rPr lang="en-GB" sz="2000" b="1" dirty="0">
                          <a:highlight>
                            <a:srgbClr val="FFFF00"/>
                          </a:highlight>
                        </a:rPr>
                        <a:t>Clear Purpose and Objectives</a:t>
                      </a:r>
                      <a:endParaRPr lang="en-GB" sz="2000" dirty="0">
                        <a:highlight>
                          <a:srgbClr val="FFFF00"/>
                        </a:highlight>
                      </a:endParaRPr>
                    </a:p>
                  </a:txBody>
                  <a:tcPr marL="42245" marR="42245" marT="21122" marB="21122" anchor="ctr"/>
                </a:tc>
                <a:tc>
                  <a:txBody>
                    <a:bodyPr/>
                    <a:lstStyle/>
                    <a:p>
                      <a:pPr lvl="0"/>
                      <a:r>
                        <a:rPr lang="en-GB" sz="2000"/>
                        <a:t>The research should have a well-defined purpose and specific objectives that guide the study.</a:t>
                      </a:r>
                    </a:p>
                  </a:txBody>
                  <a:tcPr marL="42245" marR="42245" marT="21122" marB="21122" anchor="ctr"/>
                </a:tc>
                <a:extLst>
                  <a:ext uri="{0D108BD9-81ED-4DB2-BD59-A6C34878D82A}">
                    <a16:rowId xmlns:a16="http://schemas.microsoft.com/office/drawing/2014/main" val="785504252"/>
                  </a:ext>
                </a:extLst>
              </a:tr>
              <a:tr h="422461">
                <a:tc>
                  <a:txBody>
                    <a:bodyPr/>
                    <a:lstStyle/>
                    <a:p>
                      <a:pPr lvl="0"/>
                      <a:r>
                        <a:rPr lang="en-GB" sz="2000" b="1" dirty="0">
                          <a:highlight>
                            <a:srgbClr val="FFFF00"/>
                          </a:highlight>
                        </a:rPr>
                        <a:t>Relevance to Business Needs</a:t>
                      </a:r>
                      <a:endParaRPr lang="en-GB" sz="2000" dirty="0">
                        <a:highlight>
                          <a:srgbClr val="FFFF00"/>
                        </a:highlight>
                      </a:endParaRPr>
                    </a:p>
                  </a:txBody>
                  <a:tcPr marL="42245" marR="42245" marT="21122" marB="21122" anchor="ctr"/>
                </a:tc>
                <a:tc>
                  <a:txBody>
                    <a:bodyPr/>
                    <a:lstStyle/>
                    <a:p>
                      <a:pPr lvl="0"/>
                      <a:r>
                        <a:rPr lang="en-GB" sz="2000"/>
                        <a:t>The research should address practical issues or opportunities that are important for the business's goals and strategies.</a:t>
                      </a:r>
                    </a:p>
                  </a:txBody>
                  <a:tcPr marL="42245" marR="42245" marT="21122" marB="21122" anchor="ctr"/>
                </a:tc>
                <a:extLst>
                  <a:ext uri="{0D108BD9-81ED-4DB2-BD59-A6C34878D82A}">
                    <a16:rowId xmlns:a16="http://schemas.microsoft.com/office/drawing/2014/main" val="2262494320"/>
                  </a:ext>
                </a:extLst>
              </a:tr>
              <a:tr h="295726">
                <a:tc>
                  <a:txBody>
                    <a:bodyPr/>
                    <a:lstStyle/>
                    <a:p>
                      <a:pPr lvl="0"/>
                      <a:r>
                        <a:rPr lang="en-GB" sz="2000" b="1" dirty="0">
                          <a:highlight>
                            <a:srgbClr val="FFFF00"/>
                          </a:highlight>
                        </a:rPr>
                        <a:t>Methodological Rigor</a:t>
                      </a:r>
                      <a:endParaRPr lang="en-GB" sz="2000" dirty="0">
                        <a:highlight>
                          <a:srgbClr val="FFFF00"/>
                        </a:highlight>
                      </a:endParaRPr>
                    </a:p>
                  </a:txBody>
                  <a:tcPr marL="42245" marR="42245" marT="21122" marB="21122" anchor="ctr"/>
                </a:tc>
                <a:tc>
                  <a:txBody>
                    <a:bodyPr/>
                    <a:lstStyle/>
                    <a:p>
                      <a:pPr lvl="0"/>
                      <a:r>
                        <a:rPr lang="en-GB" sz="2000"/>
                        <a:t>Uses systematic, reliable, and valid research methods to ensure accuracy and credibility of findings.</a:t>
                      </a:r>
                    </a:p>
                  </a:txBody>
                  <a:tcPr marL="42245" marR="42245" marT="21122" marB="21122" anchor="ctr"/>
                </a:tc>
                <a:extLst>
                  <a:ext uri="{0D108BD9-81ED-4DB2-BD59-A6C34878D82A}">
                    <a16:rowId xmlns:a16="http://schemas.microsoft.com/office/drawing/2014/main" val="4097585923"/>
                  </a:ext>
                </a:extLst>
              </a:tr>
              <a:tr h="295726">
                <a:tc>
                  <a:txBody>
                    <a:bodyPr/>
                    <a:lstStyle/>
                    <a:p>
                      <a:pPr lvl="0"/>
                      <a:r>
                        <a:rPr lang="en-GB" sz="2000" b="1" dirty="0">
                          <a:highlight>
                            <a:srgbClr val="FFFF00"/>
                          </a:highlight>
                        </a:rPr>
                        <a:t>Data Quality</a:t>
                      </a:r>
                      <a:endParaRPr lang="en-GB" sz="2000" dirty="0">
                        <a:highlight>
                          <a:srgbClr val="FFFF00"/>
                        </a:highlight>
                      </a:endParaRPr>
                    </a:p>
                  </a:txBody>
                  <a:tcPr marL="42245" marR="42245" marT="21122" marB="21122" anchor="ctr"/>
                </a:tc>
                <a:tc>
                  <a:txBody>
                    <a:bodyPr/>
                    <a:lstStyle/>
                    <a:p>
                      <a:pPr lvl="0"/>
                      <a:r>
                        <a:rPr lang="en-GB" sz="2000" dirty="0"/>
                        <a:t>Collects high-quality, relevant data that is accurate, up-to-date, and suitable for analysis.</a:t>
                      </a:r>
                    </a:p>
                  </a:txBody>
                  <a:tcPr marL="42245" marR="42245" marT="21122" marB="21122" anchor="ctr"/>
                </a:tc>
                <a:extLst>
                  <a:ext uri="{0D108BD9-81ED-4DB2-BD59-A6C34878D82A}">
                    <a16:rowId xmlns:a16="http://schemas.microsoft.com/office/drawing/2014/main" val="2900776873"/>
                  </a:ext>
                </a:extLst>
              </a:tr>
              <a:tr h="422461">
                <a:tc>
                  <a:txBody>
                    <a:bodyPr/>
                    <a:lstStyle/>
                    <a:p>
                      <a:pPr lvl="0"/>
                      <a:r>
                        <a:rPr lang="en-GB" sz="2000" b="1" dirty="0">
                          <a:highlight>
                            <a:srgbClr val="FFFF00"/>
                          </a:highlight>
                        </a:rPr>
                        <a:t>Ethical Considerations</a:t>
                      </a:r>
                      <a:endParaRPr lang="en-GB" sz="2000" dirty="0">
                        <a:highlight>
                          <a:srgbClr val="FFFF00"/>
                        </a:highlight>
                      </a:endParaRPr>
                    </a:p>
                  </a:txBody>
                  <a:tcPr marL="42245" marR="42245" marT="21122" marB="21122" anchor="ctr"/>
                </a:tc>
                <a:tc>
                  <a:txBody>
                    <a:bodyPr/>
                    <a:lstStyle/>
                    <a:p>
                      <a:pPr lvl="0"/>
                      <a:r>
                        <a:rPr lang="en-GB" sz="2000" dirty="0"/>
                        <a:t>Adheres to ethical standards, ensuring privacy, confidentiality, and consent from participants if required.</a:t>
                      </a:r>
                    </a:p>
                  </a:txBody>
                  <a:tcPr marL="42245" marR="42245" marT="21122" marB="21122" anchor="ctr"/>
                </a:tc>
                <a:extLst>
                  <a:ext uri="{0D108BD9-81ED-4DB2-BD59-A6C34878D82A}">
                    <a16:rowId xmlns:a16="http://schemas.microsoft.com/office/drawing/2014/main" val="797734524"/>
                  </a:ext>
                </a:extLst>
              </a:tr>
            </a:tbl>
          </a:graphicData>
        </a:graphic>
      </p:graphicFrame>
      <p:sp>
        <p:nvSpPr>
          <p:cNvPr id="3" name="Rectangle 1">
            <a:extLst>
              <a:ext uri="{FF2B5EF4-FFF2-40B4-BE49-F238E27FC236}">
                <a16:creationId xmlns:a16="http://schemas.microsoft.com/office/drawing/2014/main" id="{EC057FD4-266A-BA85-06BC-F5CD361D8F1F}"/>
              </a:ext>
            </a:extLst>
          </p:cNvPr>
          <p:cNvSpPr/>
          <p:nvPr/>
        </p:nvSpPr>
        <p:spPr>
          <a:xfrm>
            <a:off x="604683" y="284414"/>
            <a:ext cx="10294370" cy="584777"/>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rPr>
              <a:t>Characteristics of a Good Business Research</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5C6EE5DD-A311-D820-75BC-6743065294A5}"/>
              </a:ext>
            </a:extLst>
          </p:cNvPr>
          <p:cNvGraphicFramePr>
            <a:graphicFrameLocks noGrp="1"/>
          </p:cNvGraphicFramePr>
          <p:nvPr>
            <p:extLst>
              <p:ext uri="{D42A27DB-BD31-4B8C-83A1-F6EECF244321}">
                <p14:modId xmlns:p14="http://schemas.microsoft.com/office/powerpoint/2010/main" val="751496853"/>
              </p:ext>
            </p:extLst>
          </p:nvPr>
        </p:nvGraphicFramePr>
        <p:xfrm>
          <a:off x="196641" y="896477"/>
          <a:ext cx="11798703" cy="4562908"/>
        </p:xfrm>
        <a:graphic>
          <a:graphicData uri="http://schemas.openxmlformats.org/drawingml/2006/table">
            <a:tbl>
              <a:tblPr>
                <a:effectLst/>
                <a:tableStyleId>{5940675A-B579-460E-94D1-54222C63F5DA}</a:tableStyleId>
              </a:tblPr>
              <a:tblGrid>
                <a:gridCol w="2308439">
                  <a:extLst>
                    <a:ext uri="{9D8B030D-6E8A-4147-A177-3AD203B41FA5}">
                      <a16:colId xmlns:a16="http://schemas.microsoft.com/office/drawing/2014/main" val="4180712966"/>
                    </a:ext>
                  </a:extLst>
                </a:gridCol>
                <a:gridCol w="9490264">
                  <a:extLst>
                    <a:ext uri="{9D8B030D-6E8A-4147-A177-3AD203B41FA5}">
                      <a16:colId xmlns:a16="http://schemas.microsoft.com/office/drawing/2014/main" val="2420995491"/>
                    </a:ext>
                  </a:extLst>
                </a:gridCol>
              </a:tblGrid>
              <a:tr h="422461">
                <a:tc>
                  <a:txBody>
                    <a:bodyPr/>
                    <a:lstStyle/>
                    <a:p>
                      <a:pPr lvl="0"/>
                      <a:r>
                        <a:rPr lang="en-GB" sz="2000" b="1" dirty="0">
                          <a:highlight>
                            <a:srgbClr val="FFFF00"/>
                          </a:highlight>
                        </a:rPr>
                        <a:t>Actionable Insights</a:t>
                      </a:r>
                      <a:endParaRPr lang="en-GB" sz="2000" dirty="0">
                        <a:highlight>
                          <a:srgbClr val="FFFF00"/>
                        </a:highlight>
                      </a:endParaRPr>
                    </a:p>
                  </a:txBody>
                  <a:tcPr marL="42245" marR="42245" marT="21122" marB="21122" anchor="ctr"/>
                </a:tc>
                <a:tc>
                  <a:txBody>
                    <a:bodyPr/>
                    <a:lstStyle/>
                    <a:p>
                      <a:pPr lvl="0"/>
                      <a:r>
                        <a:rPr lang="en-GB" sz="2000"/>
                        <a:t>Provides findings and recommendations that are practical, feasible, and applicable to real business situations.</a:t>
                      </a:r>
                    </a:p>
                  </a:txBody>
                  <a:tcPr marL="42245" marR="42245" marT="21122" marB="21122" anchor="ctr"/>
                </a:tc>
                <a:extLst>
                  <a:ext uri="{0D108BD9-81ED-4DB2-BD59-A6C34878D82A}">
                    <a16:rowId xmlns:a16="http://schemas.microsoft.com/office/drawing/2014/main" val="2258115048"/>
                  </a:ext>
                </a:extLst>
              </a:tr>
              <a:tr h="295726">
                <a:tc>
                  <a:txBody>
                    <a:bodyPr/>
                    <a:lstStyle/>
                    <a:p>
                      <a:pPr lvl="0"/>
                      <a:r>
                        <a:rPr lang="en-GB" sz="2000" b="1" dirty="0">
                          <a:highlight>
                            <a:srgbClr val="FFFF00"/>
                          </a:highlight>
                        </a:rPr>
                        <a:t>Comprehensive Literature Review</a:t>
                      </a:r>
                      <a:endParaRPr lang="en-GB" sz="2000" dirty="0">
                        <a:highlight>
                          <a:srgbClr val="FFFF00"/>
                        </a:highlight>
                      </a:endParaRPr>
                    </a:p>
                  </a:txBody>
                  <a:tcPr marL="42245" marR="42245" marT="21122" marB="21122" anchor="ctr"/>
                </a:tc>
                <a:tc>
                  <a:txBody>
                    <a:bodyPr/>
                    <a:lstStyle/>
                    <a:p>
                      <a:pPr lvl="0"/>
                      <a:r>
                        <a:rPr lang="en-GB" sz="2000"/>
                        <a:t>Includes a review of existing research to contextualise the study and identify gaps in current knowledge.</a:t>
                      </a:r>
                    </a:p>
                  </a:txBody>
                  <a:tcPr marL="42245" marR="42245" marT="21122" marB="21122" anchor="ctr"/>
                </a:tc>
                <a:extLst>
                  <a:ext uri="{0D108BD9-81ED-4DB2-BD59-A6C34878D82A}">
                    <a16:rowId xmlns:a16="http://schemas.microsoft.com/office/drawing/2014/main" val="2174230728"/>
                  </a:ext>
                </a:extLst>
              </a:tr>
              <a:tr h="295726">
                <a:tc>
                  <a:txBody>
                    <a:bodyPr/>
                    <a:lstStyle/>
                    <a:p>
                      <a:pPr lvl="0"/>
                      <a:r>
                        <a:rPr lang="en-GB" sz="2000" b="1" dirty="0">
                          <a:highlight>
                            <a:srgbClr val="FFFF00"/>
                          </a:highlight>
                        </a:rPr>
                        <a:t>Clear Communication</a:t>
                      </a:r>
                      <a:endParaRPr lang="en-GB" sz="2000" dirty="0">
                        <a:highlight>
                          <a:srgbClr val="FFFF00"/>
                        </a:highlight>
                      </a:endParaRPr>
                    </a:p>
                  </a:txBody>
                  <a:tcPr marL="42245" marR="42245" marT="21122" marB="21122" anchor="ctr"/>
                </a:tc>
                <a:tc>
                  <a:txBody>
                    <a:bodyPr/>
                    <a:lstStyle/>
                    <a:p>
                      <a:pPr lvl="0"/>
                      <a:r>
                        <a:rPr lang="en-GB" sz="2000"/>
                        <a:t>Presents findings in a structured, coherent, and easily understandable format for decision-makers.</a:t>
                      </a:r>
                    </a:p>
                  </a:txBody>
                  <a:tcPr marL="42245" marR="42245" marT="21122" marB="21122" anchor="ctr"/>
                </a:tc>
                <a:extLst>
                  <a:ext uri="{0D108BD9-81ED-4DB2-BD59-A6C34878D82A}">
                    <a16:rowId xmlns:a16="http://schemas.microsoft.com/office/drawing/2014/main" val="476099816"/>
                  </a:ext>
                </a:extLst>
              </a:tr>
              <a:tr h="422461">
                <a:tc>
                  <a:txBody>
                    <a:bodyPr/>
                    <a:lstStyle/>
                    <a:p>
                      <a:pPr lvl="0"/>
                      <a:r>
                        <a:rPr lang="en-GB" sz="2000" b="1" dirty="0">
                          <a:highlight>
                            <a:srgbClr val="FFFF00"/>
                          </a:highlight>
                        </a:rPr>
                        <a:t>Cost-Effectiveness</a:t>
                      </a:r>
                      <a:endParaRPr lang="en-GB" sz="2000" dirty="0">
                        <a:highlight>
                          <a:srgbClr val="FFFF00"/>
                        </a:highlight>
                      </a:endParaRPr>
                    </a:p>
                  </a:txBody>
                  <a:tcPr marL="42245" marR="42245" marT="21122" marB="21122" anchor="ctr"/>
                </a:tc>
                <a:tc>
                  <a:txBody>
                    <a:bodyPr/>
                    <a:lstStyle/>
                    <a:p>
                      <a:pPr lvl="0"/>
                      <a:r>
                        <a:rPr lang="en-GB" sz="2000" dirty="0"/>
                        <a:t>Balances research quality with cost, ensuring that the research is within budget and provides value for money.</a:t>
                      </a:r>
                    </a:p>
                  </a:txBody>
                  <a:tcPr marL="42245" marR="42245" marT="21122" marB="21122" anchor="ctr"/>
                </a:tc>
                <a:extLst>
                  <a:ext uri="{0D108BD9-81ED-4DB2-BD59-A6C34878D82A}">
                    <a16:rowId xmlns:a16="http://schemas.microsoft.com/office/drawing/2014/main" val="618744385"/>
                  </a:ext>
                </a:extLst>
              </a:tr>
              <a:tr h="295726">
                <a:tc>
                  <a:txBody>
                    <a:bodyPr/>
                    <a:lstStyle/>
                    <a:p>
                      <a:pPr lvl="0"/>
                      <a:r>
                        <a:rPr lang="en-GB" sz="2000" b="1" dirty="0">
                          <a:highlight>
                            <a:srgbClr val="FFFF00"/>
                          </a:highlight>
                        </a:rPr>
                        <a:t>Timeliness</a:t>
                      </a:r>
                      <a:endParaRPr lang="en-GB" sz="2000" dirty="0">
                        <a:highlight>
                          <a:srgbClr val="FFFF00"/>
                        </a:highlight>
                      </a:endParaRPr>
                    </a:p>
                  </a:txBody>
                  <a:tcPr marL="42245" marR="42245" marT="21122" marB="21122" anchor="ctr"/>
                </a:tc>
                <a:tc>
                  <a:txBody>
                    <a:bodyPr/>
                    <a:lstStyle/>
                    <a:p>
                      <a:pPr lvl="0"/>
                      <a:r>
                        <a:rPr lang="en-GB" sz="2000"/>
                        <a:t>Conducted and completed within a time frame that ensures the findings are relevant and applicable.</a:t>
                      </a:r>
                    </a:p>
                  </a:txBody>
                  <a:tcPr marL="42245" marR="42245" marT="21122" marB="21122" anchor="ctr"/>
                </a:tc>
                <a:extLst>
                  <a:ext uri="{0D108BD9-81ED-4DB2-BD59-A6C34878D82A}">
                    <a16:rowId xmlns:a16="http://schemas.microsoft.com/office/drawing/2014/main" val="777740488"/>
                  </a:ext>
                </a:extLst>
              </a:tr>
              <a:tr h="422461">
                <a:tc>
                  <a:txBody>
                    <a:bodyPr/>
                    <a:lstStyle/>
                    <a:p>
                      <a:pPr lvl="0"/>
                      <a:r>
                        <a:rPr lang="en-GB" sz="2000" b="1" dirty="0">
                          <a:highlight>
                            <a:srgbClr val="FFFF00"/>
                          </a:highlight>
                        </a:rPr>
                        <a:t>Objectivity and Bias Control</a:t>
                      </a:r>
                      <a:endParaRPr lang="en-GB" sz="2000" dirty="0">
                        <a:highlight>
                          <a:srgbClr val="FFFF00"/>
                        </a:highlight>
                      </a:endParaRPr>
                    </a:p>
                  </a:txBody>
                  <a:tcPr marL="42245" marR="42245" marT="21122" marB="21122" anchor="ctr"/>
                </a:tc>
                <a:tc>
                  <a:txBody>
                    <a:bodyPr/>
                    <a:lstStyle/>
                    <a:p>
                      <a:pPr lvl="0"/>
                      <a:r>
                        <a:rPr lang="en-GB" sz="2000"/>
                        <a:t>Maintains objectivity by minimising personal biases, ensuring that conclusions are based solely on data and analysis.</a:t>
                      </a:r>
                    </a:p>
                  </a:txBody>
                  <a:tcPr marL="42245" marR="42245" marT="21122" marB="21122" anchor="ctr"/>
                </a:tc>
                <a:extLst>
                  <a:ext uri="{0D108BD9-81ED-4DB2-BD59-A6C34878D82A}">
                    <a16:rowId xmlns:a16="http://schemas.microsoft.com/office/drawing/2014/main" val="1157340341"/>
                  </a:ext>
                </a:extLst>
              </a:tr>
              <a:tr h="295726">
                <a:tc>
                  <a:txBody>
                    <a:bodyPr/>
                    <a:lstStyle/>
                    <a:p>
                      <a:pPr lvl="0"/>
                      <a:r>
                        <a:rPr lang="en-GB" sz="2000" b="1" dirty="0">
                          <a:highlight>
                            <a:srgbClr val="FFFF00"/>
                          </a:highlight>
                        </a:rPr>
                        <a:t>Replicability</a:t>
                      </a:r>
                      <a:endParaRPr lang="en-GB" sz="2000" dirty="0">
                        <a:highlight>
                          <a:srgbClr val="FFFF00"/>
                        </a:highlight>
                      </a:endParaRPr>
                    </a:p>
                  </a:txBody>
                  <a:tcPr marL="42245" marR="42245" marT="21122" marB="21122" anchor="ctr"/>
                </a:tc>
                <a:tc>
                  <a:txBody>
                    <a:bodyPr/>
                    <a:lstStyle/>
                    <a:p>
                      <a:pPr lvl="0"/>
                      <a:r>
                        <a:rPr lang="en-GB" sz="2000" dirty="0"/>
                        <a:t>Structured in a way that other researchers can replicate the study to validate or expand on findings.</a:t>
                      </a:r>
                    </a:p>
                  </a:txBody>
                  <a:tcPr marL="42245" marR="42245" marT="21122" marB="21122" anchor="ctr"/>
                </a:tc>
                <a:extLst>
                  <a:ext uri="{0D108BD9-81ED-4DB2-BD59-A6C34878D82A}">
                    <a16:rowId xmlns:a16="http://schemas.microsoft.com/office/drawing/2014/main" val="2667679567"/>
                  </a:ext>
                </a:extLst>
              </a:tr>
            </a:tbl>
          </a:graphicData>
        </a:graphic>
      </p:graphicFrame>
      <p:sp>
        <p:nvSpPr>
          <p:cNvPr id="3" name="TextBox 5">
            <a:extLst>
              <a:ext uri="{FF2B5EF4-FFF2-40B4-BE49-F238E27FC236}">
                <a16:creationId xmlns:a16="http://schemas.microsoft.com/office/drawing/2014/main" id="{2A0EC5DE-1725-A072-46F4-FC15E2E29A23}"/>
              </a:ext>
            </a:extLst>
          </p:cNvPr>
          <p:cNvSpPr txBox="1"/>
          <p:nvPr/>
        </p:nvSpPr>
        <p:spPr>
          <a:xfrm>
            <a:off x="1131935" y="132734"/>
            <a:ext cx="9191932"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rPr>
              <a:t>Cont.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EDA27F0C-5641-DC6E-EED8-8AC67CFC8016}"/>
              </a:ext>
            </a:extLst>
          </p:cNvPr>
          <p:cNvPicPr>
            <a:picLocks noChangeAspect="1"/>
          </p:cNvPicPr>
          <p:nvPr/>
        </p:nvPicPr>
        <p:blipFill>
          <a:blip r:embed="rId2"/>
          <a:stretch>
            <a:fillRect/>
          </a:stretch>
        </p:blipFill>
        <p:spPr>
          <a:xfrm>
            <a:off x="5899352" y="0"/>
            <a:ext cx="5860023" cy="6150080"/>
          </a:xfrm>
          <a:prstGeom prst="rect">
            <a:avLst/>
          </a:prstGeom>
          <a:noFill/>
          <a:ln cap="flat">
            <a:noFill/>
          </a:ln>
        </p:spPr>
      </p:pic>
      <p:sp>
        <p:nvSpPr>
          <p:cNvPr id="3" name="TextBox 7">
            <a:extLst>
              <a:ext uri="{FF2B5EF4-FFF2-40B4-BE49-F238E27FC236}">
                <a16:creationId xmlns:a16="http://schemas.microsoft.com/office/drawing/2014/main" id="{040E03F3-C7DD-6351-50DF-0DB56016619A}"/>
              </a:ext>
            </a:extLst>
          </p:cNvPr>
          <p:cNvSpPr txBox="1"/>
          <p:nvPr/>
        </p:nvSpPr>
        <p:spPr>
          <a:xfrm>
            <a:off x="0" y="44247"/>
            <a:ext cx="4261808" cy="584777"/>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0000"/>
                </a:solidFill>
                <a:uFillTx/>
                <a:latin typeface="Calibri"/>
              </a:rPr>
              <a:t>THE RESEARCH PROCESS</a:t>
            </a:r>
          </a:p>
        </p:txBody>
      </p:sp>
      <p:sp>
        <p:nvSpPr>
          <p:cNvPr id="4" name="TextBox 1">
            <a:extLst>
              <a:ext uri="{FF2B5EF4-FFF2-40B4-BE49-F238E27FC236}">
                <a16:creationId xmlns:a16="http://schemas.microsoft.com/office/drawing/2014/main" id="{BBE4CD9F-CFD6-6876-228A-CE3DC144AACB}"/>
              </a:ext>
            </a:extLst>
          </p:cNvPr>
          <p:cNvSpPr txBox="1"/>
          <p:nvPr/>
        </p:nvSpPr>
        <p:spPr>
          <a:xfrm>
            <a:off x="0" y="923992"/>
            <a:ext cx="5860023" cy="4524314"/>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The research process begins by understanding the </a:t>
            </a:r>
            <a:r>
              <a:rPr lang="en-GB" sz="2400" b="0" i="0" u="none" strike="noStrike" kern="1200" cap="none" spc="0" baseline="0" dirty="0">
                <a:solidFill>
                  <a:srgbClr val="000000"/>
                </a:solidFill>
                <a:highlight>
                  <a:srgbClr val="FFFF00"/>
                </a:highlight>
                <a:uFillTx/>
                <a:latin typeface="Calibri"/>
              </a:rPr>
              <a:t>manager’s problem </a:t>
            </a:r>
            <a:r>
              <a:rPr lang="en-GB" sz="2400" b="0" i="0" u="none" strike="noStrike" kern="1200" cap="none" spc="0" baseline="0" dirty="0">
                <a:solidFill>
                  <a:srgbClr val="000000"/>
                </a:solidFill>
                <a:uFillTx/>
                <a:latin typeface="Calibri"/>
              </a:rPr>
              <a:t>– the </a:t>
            </a:r>
            <a:r>
              <a:rPr lang="en-GB" sz="2400" b="0" i="0" u="none" strike="noStrike" kern="1200" cap="none" spc="0" baseline="0" dirty="0">
                <a:solidFill>
                  <a:srgbClr val="000000"/>
                </a:solidFill>
                <a:highlight>
                  <a:srgbClr val="FFFF00"/>
                </a:highlight>
                <a:uFillTx/>
                <a:latin typeface="Calibri"/>
              </a:rPr>
              <a:t>management dilemma</a:t>
            </a:r>
            <a:r>
              <a:rPr lang="en-GB" sz="2400" b="0" i="0" u="none" strike="noStrike" kern="1200" cap="none" spc="0" baseline="0" dirty="0">
                <a:solidFill>
                  <a:srgbClr val="000000"/>
                </a:solidFill>
                <a:uFillTx/>
                <a:latin typeface="Calibri"/>
              </a:rPr>
              <a:t>.</a:t>
            </a:r>
          </a:p>
          <a:p>
            <a:pPr marL="342900" marR="0" lvl="0" indent="-342900" algn="l"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A management dilemma triggers the need for a decision.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Examples include:</a:t>
            </a:r>
          </a:p>
          <a:p>
            <a:pPr marL="285750" marR="0" lvl="0" indent="-285750" algn="l" defTabSz="914400" rtl="0" fontAlgn="auto" hangingPunct="1">
              <a:lnSpc>
                <a:spcPct val="100000"/>
              </a:lnSpc>
              <a:spcBef>
                <a:spcPts val="0"/>
              </a:spcBef>
              <a:spcAft>
                <a:spcPts val="0"/>
              </a:spcAft>
              <a:buSzPct val="100000"/>
              <a:buFont typeface="Courier New" pitchFamily="49"/>
              <a:buChar char="o"/>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A growing number of complaints about post purchase service started the process.</a:t>
            </a:r>
          </a:p>
          <a:p>
            <a:pPr marL="285750" marR="0" lvl="0" indent="-285750" algn="l" defTabSz="914400" rtl="0" fontAlgn="auto" hangingPunct="1">
              <a:lnSpc>
                <a:spcPct val="100000"/>
              </a:lnSpc>
              <a:spcBef>
                <a:spcPts val="0"/>
              </a:spcBef>
              <a:spcAft>
                <a:spcPts val="0"/>
              </a:spcAft>
              <a:buSzPct val="100000"/>
              <a:buFont typeface="Courier New" pitchFamily="49"/>
              <a:buChar char="o"/>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In other situations, a controversy arises, a major commitment of resources is called for, or conditions in the environment signal the need for a decision.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5C23B-ED13-8BF5-0602-BBDB6B4C7FFB}"/>
              </a:ext>
            </a:extLst>
          </p:cNvPr>
          <p:cNvSpPr txBox="1">
            <a:spLocks noGrp="1"/>
          </p:cNvSpPr>
          <p:nvPr>
            <p:ph type="title"/>
          </p:nvPr>
        </p:nvSpPr>
        <p:spPr>
          <a:xfrm>
            <a:off x="723903" y="20638"/>
            <a:ext cx="10629900" cy="688972"/>
          </a:xfrm>
        </p:spPr>
        <p:txBody>
          <a:bodyPr/>
          <a:lstStyle/>
          <a:p>
            <a:pPr lvl="0"/>
            <a:r>
              <a:rPr lang="en-US" sz="3200">
                <a:latin typeface="Arial" pitchFamily="34"/>
              </a:rPr>
              <a:t>Actions That Help Ensure Good Business Research</a:t>
            </a:r>
            <a:endParaRPr lang="en-GB" sz="3200"/>
          </a:p>
        </p:txBody>
      </p:sp>
      <p:graphicFrame>
        <p:nvGraphicFramePr>
          <p:cNvPr id="3" name="Content Placeholder 3">
            <a:extLst>
              <a:ext uri="{FF2B5EF4-FFF2-40B4-BE49-F238E27FC236}">
                <a16:creationId xmlns:a16="http://schemas.microsoft.com/office/drawing/2014/main" id="{9C05E9C3-2108-9AAA-C229-61B873C08BB6}"/>
              </a:ext>
            </a:extLst>
          </p:cNvPr>
          <p:cNvGraphicFramePr>
            <a:graphicFrameLocks noGrp="1"/>
          </p:cNvGraphicFramePr>
          <p:nvPr>
            <p:ph idx="1"/>
            <p:extLst>
              <p:ext uri="{D42A27DB-BD31-4B8C-83A1-F6EECF244321}">
                <p14:modId xmlns:p14="http://schemas.microsoft.com/office/powerpoint/2010/main" val="2569657005"/>
              </p:ext>
            </p:extLst>
          </p:nvPr>
        </p:nvGraphicFramePr>
        <p:xfrm>
          <a:off x="162232" y="763624"/>
          <a:ext cx="12029772" cy="4903520"/>
        </p:xfrm>
        <a:graphic>
          <a:graphicData uri="http://schemas.openxmlformats.org/drawingml/2006/table">
            <a:tbl>
              <a:tblPr>
                <a:effectLst/>
                <a:tableStyleId>{5940675A-B579-460E-94D1-54222C63F5DA}</a:tableStyleId>
              </a:tblPr>
              <a:tblGrid>
                <a:gridCol w="3362632">
                  <a:extLst>
                    <a:ext uri="{9D8B030D-6E8A-4147-A177-3AD203B41FA5}">
                      <a16:colId xmlns:a16="http://schemas.microsoft.com/office/drawing/2014/main" val="1106180308"/>
                    </a:ext>
                  </a:extLst>
                </a:gridCol>
                <a:gridCol w="8667140">
                  <a:extLst>
                    <a:ext uri="{9D8B030D-6E8A-4147-A177-3AD203B41FA5}">
                      <a16:colId xmlns:a16="http://schemas.microsoft.com/office/drawing/2014/main" val="2417227322"/>
                    </a:ext>
                  </a:extLst>
                </a:gridCol>
              </a:tblGrid>
              <a:tr h="309268">
                <a:tc>
                  <a:txBody>
                    <a:bodyPr/>
                    <a:lstStyle/>
                    <a:p>
                      <a:pPr lvl="0"/>
                      <a:r>
                        <a:rPr lang="en-GB" sz="2000" b="1"/>
                        <a:t>Action</a:t>
                      </a:r>
                      <a:endParaRPr lang="en-GB" sz="2000"/>
                    </a:p>
                  </a:txBody>
                  <a:tcPr marL="41440" marR="41440" marT="20720" marB="20720" anchor="ctr"/>
                </a:tc>
                <a:tc>
                  <a:txBody>
                    <a:bodyPr/>
                    <a:lstStyle/>
                    <a:p>
                      <a:pPr lvl="0"/>
                      <a:r>
                        <a:rPr lang="en-GB" sz="2000" b="1"/>
                        <a:t>Description</a:t>
                      </a:r>
                      <a:endParaRPr lang="en-GB" sz="2000"/>
                    </a:p>
                  </a:txBody>
                  <a:tcPr marL="41440" marR="41440" marT="20720" marB="20720" anchor="ctr"/>
                </a:tc>
                <a:extLst>
                  <a:ext uri="{0D108BD9-81ED-4DB2-BD59-A6C34878D82A}">
                    <a16:rowId xmlns:a16="http://schemas.microsoft.com/office/drawing/2014/main" val="1740060916"/>
                  </a:ext>
                </a:extLst>
              </a:tr>
              <a:tr h="581521">
                <a:tc>
                  <a:txBody>
                    <a:bodyPr/>
                    <a:lstStyle/>
                    <a:p>
                      <a:pPr lvl="0"/>
                      <a:r>
                        <a:rPr lang="en-GB" sz="2000" b="1" dirty="0">
                          <a:highlight>
                            <a:srgbClr val="FFFF00"/>
                          </a:highlight>
                        </a:rPr>
                        <a:t>Define Clear Objectives</a:t>
                      </a:r>
                      <a:endParaRPr lang="en-GB" sz="2000" dirty="0">
                        <a:highlight>
                          <a:srgbClr val="FFFF00"/>
                        </a:highlight>
                      </a:endParaRPr>
                    </a:p>
                  </a:txBody>
                  <a:tcPr marL="41440" marR="41440" marT="20720" marB="20720" anchor="ctr"/>
                </a:tc>
                <a:tc>
                  <a:txBody>
                    <a:bodyPr/>
                    <a:lstStyle/>
                    <a:p>
                      <a:pPr lvl="0"/>
                      <a:r>
                        <a:rPr lang="en-GB" sz="2000"/>
                        <a:t>Establish specific, measurable goals for the research to focus the study and provide direction.</a:t>
                      </a:r>
                    </a:p>
                  </a:txBody>
                  <a:tcPr marL="41440" marR="41440" marT="20720" marB="20720" anchor="ctr"/>
                </a:tc>
                <a:extLst>
                  <a:ext uri="{0D108BD9-81ED-4DB2-BD59-A6C34878D82A}">
                    <a16:rowId xmlns:a16="http://schemas.microsoft.com/office/drawing/2014/main" val="3992614412"/>
                  </a:ext>
                </a:extLst>
              </a:tr>
              <a:tr h="581521">
                <a:tc>
                  <a:txBody>
                    <a:bodyPr/>
                    <a:lstStyle/>
                    <a:p>
                      <a:pPr lvl="0"/>
                      <a:r>
                        <a:rPr lang="en-GB" sz="2000" b="1" dirty="0">
                          <a:highlight>
                            <a:srgbClr val="FFFF00"/>
                          </a:highlight>
                        </a:rPr>
                        <a:t>Identify Relevant Research Questions</a:t>
                      </a:r>
                      <a:endParaRPr lang="en-GB" sz="2000" dirty="0">
                        <a:highlight>
                          <a:srgbClr val="FFFF00"/>
                        </a:highlight>
                      </a:endParaRPr>
                    </a:p>
                  </a:txBody>
                  <a:tcPr marL="41440" marR="41440" marT="20720" marB="20720" anchor="ctr"/>
                </a:tc>
                <a:tc>
                  <a:txBody>
                    <a:bodyPr/>
                    <a:lstStyle/>
                    <a:p>
                      <a:pPr lvl="0"/>
                      <a:r>
                        <a:rPr lang="en-GB" sz="2000"/>
                        <a:t>Formulate research questions that address real business needs and are aligned with the organisation’s goals.</a:t>
                      </a:r>
                    </a:p>
                  </a:txBody>
                  <a:tcPr marL="41440" marR="41440" marT="20720" marB="20720" anchor="ctr"/>
                </a:tc>
                <a:extLst>
                  <a:ext uri="{0D108BD9-81ED-4DB2-BD59-A6C34878D82A}">
                    <a16:rowId xmlns:a16="http://schemas.microsoft.com/office/drawing/2014/main" val="352835304"/>
                  </a:ext>
                </a:extLst>
              </a:tr>
              <a:tr h="581521">
                <a:tc>
                  <a:txBody>
                    <a:bodyPr/>
                    <a:lstStyle/>
                    <a:p>
                      <a:pPr lvl="0"/>
                      <a:r>
                        <a:rPr lang="en-GB" sz="2000" b="1" dirty="0">
                          <a:highlight>
                            <a:srgbClr val="FFFF00"/>
                          </a:highlight>
                        </a:rPr>
                        <a:t>Conduct a Thorough Literature Review</a:t>
                      </a:r>
                      <a:endParaRPr lang="en-GB" sz="2000" dirty="0">
                        <a:highlight>
                          <a:srgbClr val="FFFF00"/>
                        </a:highlight>
                      </a:endParaRPr>
                    </a:p>
                  </a:txBody>
                  <a:tcPr marL="41440" marR="41440" marT="20720" marB="20720" anchor="ctr"/>
                </a:tc>
                <a:tc>
                  <a:txBody>
                    <a:bodyPr/>
                    <a:lstStyle/>
                    <a:p>
                      <a:pPr lvl="0"/>
                      <a:r>
                        <a:rPr lang="en-GB" sz="2000"/>
                        <a:t>Review existing studies to understand current knowledge, identify gaps, and build a strong research foundation.</a:t>
                      </a:r>
                    </a:p>
                  </a:txBody>
                  <a:tcPr marL="41440" marR="41440" marT="20720" marB="20720" anchor="ctr"/>
                </a:tc>
                <a:extLst>
                  <a:ext uri="{0D108BD9-81ED-4DB2-BD59-A6C34878D82A}">
                    <a16:rowId xmlns:a16="http://schemas.microsoft.com/office/drawing/2014/main" val="1296497311"/>
                  </a:ext>
                </a:extLst>
              </a:tr>
              <a:tr h="581521">
                <a:tc>
                  <a:txBody>
                    <a:bodyPr/>
                    <a:lstStyle/>
                    <a:p>
                      <a:pPr lvl="0"/>
                      <a:r>
                        <a:rPr lang="en-GB" sz="2000" b="1" dirty="0">
                          <a:highlight>
                            <a:srgbClr val="FFFF00"/>
                          </a:highlight>
                        </a:rPr>
                        <a:t>Choose an Appropriate Methodology</a:t>
                      </a:r>
                      <a:endParaRPr lang="en-GB" sz="2000" dirty="0">
                        <a:highlight>
                          <a:srgbClr val="FFFF00"/>
                        </a:highlight>
                      </a:endParaRPr>
                    </a:p>
                  </a:txBody>
                  <a:tcPr marL="41440" marR="41440" marT="20720" marB="20720" anchor="ctr"/>
                </a:tc>
                <a:tc>
                  <a:txBody>
                    <a:bodyPr/>
                    <a:lstStyle/>
                    <a:p>
                      <a:pPr lvl="0"/>
                      <a:r>
                        <a:rPr lang="en-GB" sz="2000"/>
                        <a:t>Select research methods that are reliable, valid, and suitable for answering the research questions.</a:t>
                      </a:r>
                    </a:p>
                  </a:txBody>
                  <a:tcPr marL="41440" marR="41440" marT="20720" marB="20720" anchor="ctr"/>
                </a:tc>
                <a:extLst>
                  <a:ext uri="{0D108BD9-81ED-4DB2-BD59-A6C34878D82A}">
                    <a16:rowId xmlns:a16="http://schemas.microsoft.com/office/drawing/2014/main" val="965712251"/>
                  </a:ext>
                </a:extLst>
              </a:tr>
              <a:tr h="581521">
                <a:tc>
                  <a:txBody>
                    <a:bodyPr/>
                    <a:lstStyle/>
                    <a:p>
                      <a:pPr lvl="0"/>
                      <a:r>
                        <a:rPr lang="en-GB" sz="2000" b="1" dirty="0">
                          <a:highlight>
                            <a:srgbClr val="FFFF00"/>
                          </a:highlight>
                        </a:rPr>
                        <a:t>Gather High-Quality Data</a:t>
                      </a:r>
                      <a:endParaRPr lang="en-GB" sz="2000" dirty="0">
                        <a:highlight>
                          <a:srgbClr val="FFFF00"/>
                        </a:highlight>
                      </a:endParaRPr>
                    </a:p>
                  </a:txBody>
                  <a:tcPr marL="41440" marR="41440" marT="20720" marB="20720" anchor="ctr"/>
                </a:tc>
                <a:tc>
                  <a:txBody>
                    <a:bodyPr/>
                    <a:lstStyle/>
                    <a:p>
                      <a:pPr lvl="0"/>
                      <a:r>
                        <a:rPr lang="en-GB" sz="2000"/>
                        <a:t>Collect data that is accurate, relevant, and from credible sources to ensure trustworthy results.</a:t>
                      </a:r>
                    </a:p>
                  </a:txBody>
                  <a:tcPr marL="41440" marR="41440" marT="20720" marB="20720" anchor="ctr"/>
                </a:tc>
                <a:extLst>
                  <a:ext uri="{0D108BD9-81ED-4DB2-BD59-A6C34878D82A}">
                    <a16:rowId xmlns:a16="http://schemas.microsoft.com/office/drawing/2014/main" val="3377904238"/>
                  </a:ext>
                </a:extLst>
              </a:tr>
              <a:tr h="581521">
                <a:tc>
                  <a:txBody>
                    <a:bodyPr/>
                    <a:lstStyle/>
                    <a:p>
                      <a:pPr lvl="0"/>
                      <a:r>
                        <a:rPr lang="en-GB" sz="2000" b="1" dirty="0">
                          <a:highlight>
                            <a:srgbClr val="FFFF00"/>
                          </a:highlight>
                        </a:rPr>
                        <a:t>Ensure Ethical Compliance</a:t>
                      </a:r>
                      <a:endParaRPr lang="en-GB" sz="2000" dirty="0">
                        <a:highlight>
                          <a:srgbClr val="FFFF00"/>
                        </a:highlight>
                      </a:endParaRPr>
                    </a:p>
                  </a:txBody>
                  <a:tcPr marL="41440" marR="41440" marT="20720" marB="20720" anchor="ctr"/>
                </a:tc>
                <a:tc>
                  <a:txBody>
                    <a:bodyPr/>
                    <a:lstStyle/>
                    <a:p>
                      <a:pPr lvl="0"/>
                      <a:r>
                        <a:rPr lang="en-GB" sz="2000"/>
                        <a:t>Follow ethical guidelines, including privacy, confidentiality, and informed consent, to maintain integrity.</a:t>
                      </a:r>
                    </a:p>
                  </a:txBody>
                  <a:tcPr marL="41440" marR="41440" marT="20720" marB="20720" anchor="ctr"/>
                </a:tc>
                <a:extLst>
                  <a:ext uri="{0D108BD9-81ED-4DB2-BD59-A6C34878D82A}">
                    <a16:rowId xmlns:a16="http://schemas.microsoft.com/office/drawing/2014/main" val="3420290095"/>
                  </a:ext>
                </a:extLst>
              </a:tr>
              <a:tr h="581521">
                <a:tc>
                  <a:txBody>
                    <a:bodyPr/>
                    <a:lstStyle/>
                    <a:p>
                      <a:pPr lvl="0"/>
                      <a:r>
                        <a:rPr lang="en-GB" sz="2000" b="1" dirty="0">
                          <a:highlight>
                            <a:srgbClr val="FFFF00"/>
                          </a:highlight>
                        </a:rPr>
                        <a:t>Analyse Data Systematically</a:t>
                      </a:r>
                      <a:endParaRPr lang="en-GB" sz="2000" dirty="0">
                        <a:highlight>
                          <a:srgbClr val="FFFF00"/>
                        </a:highlight>
                      </a:endParaRPr>
                    </a:p>
                  </a:txBody>
                  <a:tcPr marL="41440" marR="41440" marT="20720" marB="20720" anchor="ctr"/>
                </a:tc>
                <a:tc>
                  <a:txBody>
                    <a:bodyPr/>
                    <a:lstStyle/>
                    <a:p>
                      <a:pPr lvl="0"/>
                      <a:r>
                        <a:rPr lang="en-GB" sz="2000" dirty="0"/>
                        <a:t>Use appropriate analytical techniques to draw meaningful insights without introducing bias.</a:t>
                      </a:r>
                    </a:p>
                  </a:txBody>
                  <a:tcPr marL="41440" marR="41440" marT="20720" marB="20720" anchor="ctr"/>
                </a:tc>
                <a:extLst>
                  <a:ext uri="{0D108BD9-81ED-4DB2-BD59-A6C34878D82A}">
                    <a16:rowId xmlns:a16="http://schemas.microsoft.com/office/drawing/2014/main" val="3732568836"/>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9">
            <a:extLst>
              <a:ext uri="{FF2B5EF4-FFF2-40B4-BE49-F238E27FC236}">
                <a16:creationId xmlns:a16="http://schemas.microsoft.com/office/drawing/2014/main" id="{972E5B09-F2CE-E656-38A6-D1AAD4B43E58}"/>
              </a:ext>
            </a:extLst>
          </p:cNvPr>
          <p:cNvGraphicFramePr>
            <a:graphicFrameLocks noGrp="1"/>
          </p:cNvGraphicFramePr>
          <p:nvPr>
            <p:extLst>
              <p:ext uri="{D42A27DB-BD31-4B8C-83A1-F6EECF244321}">
                <p14:modId xmlns:p14="http://schemas.microsoft.com/office/powerpoint/2010/main" val="1849716283"/>
              </p:ext>
            </p:extLst>
          </p:nvPr>
        </p:nvGraphicFramePr>
        <p:xfrm>
          <a:off x="162232" y="1869289"/>
          <a:ext cx="11867539" cy="4143525"/>
        </p:xfrm>
        <a:graphic>
          <a:graphicData uri="http://schemas.openxmlformats.org/drawingml/2006/table">
            <a:tbl>
              <a:tblPr>
                <a:effectLst/>
                <a:tableStyleId>{5940675A-B579-460E-94D1-54222C63F5DA}</a:tableStyleId>
              </a:tblPr>
              <a:tblGrid>
                <a:gridCol w="3067665">
                  <a:extLst>
                    <a:ext uri="{9D8B030D-6E8A-4147-A177-3AD203B41FA5}">
                      <a16:colId xmlns:a16="http://schemas.microsoft.com/office/drawing/2014/main" val="1206123894"/>
                    </a:ext>
                  </a:extLst>
                </a:gridCol>
                <a:gridCol w="8799874">
                  <a:extLst>
                    <a:ext uri="{9D8B030D-6E8A-4147-A177-3AD203B41FA5}">
                      <a16:colId xmlns:a16="http://schemas.microsoft.com/office/drawing/2014/main" val="4046155536"/>
                    </a:ext>
                  </a:extLst>
                </a:gridCol>
              </a:tblGrid>
              <a:tr h="716743">
                <a:tc>
                  <a:txBody>
                    <a:bodyPr/>
                    <a:lstStyle/>
                    <a:p>
                      <a:pPr lvl="0"/>
                      <a:r>
                        <a:rPr lang="en-GB" sz="2000" b="1" dirty="0">
                          <a:highlight>
                            <a:srgbClr val="FFFF00"/>
                          </a:highlight>
                        </a:rPr>
                        <a:t>Present Findings Clearly</a:t>
                      </a:r>
                      <a:endParaRPr lang="en-GB" sz="2000" dirty="0">
                        <a:highlight>
                          <a:srgbClr val="FFFF00"/>
                        </a:highlight>
                      </a:endParaRPr>
                    </a:p>
                  </a:txBody>
                  <a:tcPr marL="85322" marR="85322" marT="42656" marB="42656" anchor="ctr"/>
                </a:tc>
                <a:tc>
                  <a:txBody>
                    <a:bodyPr/>
                    <a:lstStyle/>
                    <a:p>
                      <a:pPr lvl="0"/>
                      <a:r>
                        <a:rPr lang="en-GB" sz="1700"/>
                        <a:t>Communicate results in a structured, accessible manner, using visuals and summaries to aid understanding.</a:t>
                      </a:r>
                    </a:p>
                  </a:txBody>
                  <a:tcPr marL="85322" marR="85322" marT="42656" marB="42656" anchor="ctr"/>
                </a:tc>
                <a:extLst>
                  <a:ext uri="{0D108BD9-81ED-4DB2-BD59-A6C34878D82A}">
                    <a16:rowId xmlns:a16="http://schemas.microsoft.com/office/drawing/2014/main" val="3037366088"/>
                  </a:ext>
                </a:extLst>
              </a:tr>
              <a:tr h="578522">
                <a:tc>
                  <a:txBody>
                    <a:bodyPr/>
                    <a:lstStyle/>
                    <a:p>
                      <a:pPr lvl="0"/>
                      <a:r>
                        <a:rPr lang="en-GB" sz="2000" b="1" dirty="0">
                          <a:highlight>
                            <a:srgbClr val="FFFF00"/>
                          </a:highlight>
                        </a:rPr>
                        <a:t>Provide Actionable Recommendations</a:t>
                      </a:r>
                      <a:endParaRPr lang="en-GB" sz="2000" dirty="0">
                        <a:highlight>
                          <a:srgbClr val="FFFF00"/>
                        </a:highlight>
                      </a:endParaRPr>
                    </a:p>
                  </a:txBody>
                  <a:tcPr marL="85322" marR="85322" marT="42656" marB="42656" anchor="ctr"/>
                </a:tc>
                <a:tc>
                  <a:txBody>
                    <a:bodyPr/>
                    <a:lstStyle/>
                    <a:p>
                      <a:pPr lvl="0"/>
                      <a:r>
                        <a:rPr lang="en-GB" sz="1700"/>
                        <a:t>Offer practical, evidence-based recommendations that are relevant to the organisation’s context and needs.</a:t>
                      </a:r>
                    </a:p>
                  </a:txBody>
                  <a:tcPr marL="85322" marR="85322" marT="42656" marB="42656" anchor="ctr"/>
                </a:tc>
                <a:extLst>
                  <a:ext uri="{0D108BD9-81ED-4DB2-BD59-A6C34878D82A}">
                    <a16:rowId xmlns:a16="http://schemas.microsoft.com/office/drawing/2014/main" val="328596674"/>
                  </a:ext>
                </a:extLst>
              </a:tr>
              <a:tr h="716743">
                <a:tc>
                  <a:txBody>
                    <a:bodyPr/>
                    <a:lstStyle/>
                    <a:p>
                      <a:pPr lvl="0"/>
                      <a:r>
                        <a:rPr lang="en-GB" sz="2000" b="1" dirty="0">
                          <a:highlight>
                            <a:srgbClr val="FFFF00"/>
                          </a:highlight>
                        </a:rPr>
                        <a:t>Review and Reflect</a:t>
                      </a:r>
                      <a:endParaRPr lang="en-GB" sz="2000" dirty="0">
                        <a:highlight>
                          <a:srgbClr val="FFFF00"/>
                        </a:highlight>
                      </a:endParaRPr>
                    </a:p>
                  </a:txBody>
                  <a:tcPr marL="85322" marR="85322" marT="42656" marB="42656" anchor="ctr"/>
                </a:tc>
                <a:tc>
                  <a:txBody>
                    <a:bodyPr/>
                    <a:lstStyle/>
                    <a:p>
                      <a:pPr lvl="0"/>
                      <a:r>
                        <a:rPr lang="en-GB" sz="1700"/>
                        <a:t>Continuously evaluate the research process and results, making adjustments as needed to improve quality.</a:t>
                      </a:r>
                    </a:p>
                  </a:txBody>
                  <a:tcPr marL="85322" marR="85322" marT="42656" marB="42656" anchor="ctr"/>
                </a:tc>
                <a:extLst>
                  <a:ext uri="{0D108BD9-81ED-4DB2-BD59-A6C34878D82A}">
                    <a16:rowId xmlns:a16="http://schemas.microsoft.com/office/drawing/2014/main" val="2610186495"/>
                  </a:ext>
                </a:extLst>
              </a:tr>
              <a:tr h="716743">
                <a:tc>
                  <a:txBody>
                    <a:bodyPr/>
                    <a:lstStyle/>
                    <a:p>
                      <a:pPr lvl="0"/>
                      <a:r>
                        <a:rPr lang="en-GB" sz="2000" b="1" dirty="0">
                          <a:highlight>
                            <a:srgbClr val="FFFF00"/>
                          </a:highlight>
                        </a:rPr>
                        <a:t>Document and Cite Sources</a:t>
                      </a:r>
                      <a:endParaRPr lang="en-GB" sz="2000" dirty="0">
                        <a:highlight>
                          <a:srgbClr val="FFFF00"/>
                        </a:highlight>
                      </a:endParaRPr>
                    </a:p>
                  </a:txBody>
                  <a:tcPr marL="85322" marR="85322" marT="42656" marB="42656" anchor="ctr"/>
                </a:tc>
                <a:tc>
                  <a:txBody>
                    <a:bodyPr/>
                    <a:lstStyle/>
                    <a:p>
                      <a:pPr lvl="0"/>
                      <a:r>
                        <a:rPr lang="en-GB" sz="1700"/>
                        <a:t>Properly document all data sources and references to ensure credibility and allow for replication of the study.</a:t>
                      </a:r>
                    </a:p>
                  </a:txBody>
                  <a:tcPr marL="85322" marR="85322" marT="42656" marB="42656" anchor="ctr"/>
                </a:tc>
                <a:extLst>
                  <a:ext uri="{0D108BD9-81ED-4DB2-BD59-A6C34878D82A}">
                    <a16:rowId xmlns:a16="http://schemas.microsoft.com/office/drawing/2014/main" val="1966698109"/>
                  </a:ext>
                </a:extLst>
              </a:tr>
              <a:tr h="578522">
                <a:tc>
                  <a:txBody>
                    <a:bodyPr/>
                    <a:lstStyle/>
                    <a:p>
                      <a:pPr lvl="0"/>
                      <a:r>
                        <a:rPr lang="en-GB" sz="2000" b="1" dirty="0">
                          <a:highlight>
                            <a:srgbClr val="FFFF00"/>
                          </a:highlight>
                        </a:rPr>
                        <a:t>Stay Within Budget and Timeline</a:t>
                      </a:r>
                      <a:endParaRPr lang="en-GB" sz="2000" dirty="0">
                        <a:highlight>
                          <a:srgbClr val="FFFF00"/>
                        </a:highlight>
                      </a:endParaRPr>
                    </a:p>
                  </a:txBody>
                  <a:tcPr marL="85322" marR="85322" marT="42656" marB="42656" anchor="ctr"/>
                </a:tc>
                <a:tc>
                  <a:txBody>
                    <a:bodyPr/>
                    <a:lstStyle/>
                    <a:p>
                      <a:pPr lvl="0"/>
                      <a:r>
                        <a:rPr lang="en-GB" sz="1700"/>
                        <a:t>Monitor resources and time to complete the research efficiently without compromising quality.</a:t>
                      </a:r>
                    </a:p>
                  </a:txBody>
                  <a:tcPr marL="85322" marR="85322" marT="42656" marB="42656" anchor="ctr"/>
                </a:tc>
                <a:extLst>
                  <a:ext uri="{0D108BD9-81ED-4DB2-BD59-A6C34878D82A}">
                    <a16:rowId xmlns:a16="http://schemas.microsoft.com/office/drawing/2014/main" val="2430017707"/>
                  </a:ext>
                </a:extLst>
              </a:tr>
              <a:tr h="578522">
                <a:tc>
                  <a:txBody>
                    <a:bodyPr/>
                    <a:lstStyle/>
                    <a:p>
                      <a:pPr lvl="0"/>
                      <a:r>
                        <a:rPr lang="en-GB" sz="2000" b="1" dirty="0">
                          <a:highlight>
                            <a:srgbClr val="FFFF00"/>
                          </a:highlight>
                        </a:rPr>
                        <a:t>Conduct Peer Reviews</a:t>
                      </a:r>
                      <a:endParaRPr lang="en-GB" sz="2000" dirty="0">
                        <a:highlight>
                          <a:srgbClr val="FFFF00"/>
                        </a:highlight>
                      </a:endParaRPr>
                    </a:p>
                  </a:txBody>
                  <a:tcPr marL="85322" marR="85322" marT="42656" marB="42656" anchor="ctr"/>
                </a:tc>
                <a:tc>
                  <a:txBody>
                    <a:bodyPr/>
                    <a:lstStyle/>
                    <a:p>
                      <a:pPr lvl="0"/>
                      <a:r>
                        <a:rPr lang="en-GB" sz="1700" dirty="0"/>
                        <a:t>Seek feedback from colleagues or industry experts to validate findings and improve research quality.</a:t>
                      </a:r>
                    </a:p>
                  </a:txBody>
                  <a:tcPr marL="85322" marR="85322" marT="42656" marB="42656" anchor="ctr"/>
                </a:tc>
                <a:extLst>
                  <a:ext uri="{0D108BD9-81ED-4DB2-BD59-A6C34878D82A}">
                    <a16:rowId xmlns:a16="http://schemas.microsoft.com/office/drawing/2014/main" val="4188467634"/>
                  </a:ext>
                </a:extLst>
              </a:tr>
            </a:tbl>
          </a:graphicData>
        </a:graphic>
      </p:graphicFrame>
      <p:graphicFrame>
        <p:nvGraphicFramePr>
          <p:cNvPr id="3" name="Table 11">
            <a:extLst>
              <a:ext uri="{FF2B5EF4-FFF2-40B4-BE49-F238E27FC236}">
                <a16:creationId xmlns:a16="http://schemas.microsoft.com/office/drawing/2014/main" id="{8416CEA6-7EF9-5CD6-BF97-033254014DD1}"/>
              </a:ext>
            </a:extLst>
          </p:cNvPr>
          <p:cNvGraphicFramePr>
            <a:graphicFrameLocks noGrp="1"/>
          </p:cNvGraphicFramePr>
          <p:nvPr>
            <p:extLst>
              <p:ext uri="{D42A27DB-BD31-4B8C-83A1-F6EECF244321}">
                <p14:modId xmlns:p14="http://schemas.microsoft.com/office/powerpoint/2010/main" val="385151041"/>
              </p:ext>
            </p:extLst>
          </p:nvPr>
        </p:nvGraphicFramePr>
        <p:xfrm>
          <a:off x="162232" y="628165"/>
          <a:ext cx="11867539" cy="1302080"/>
        </p:xfrm>
        <a:graphic>
          <a:graphicData uri="http://schemas.openxmlformats.org/drawingml/2006/table">
            <a:tbl>
              <a:tblPr>
                <a:effectLst/>
                <a:tableStyleId>{5940675A-B579-460E-94D1-54222C63F5DA}</a:tableStyleId>
              </a:tblPr>
              <a:tblGrid>
                <a:gridCol w="3082414">
                  <a:extLst>
                    <a:ext uri="{9D8B030D-6E8A-4147-A177-3AD203B41FA5}">
                      <a16:colId xmlns:a16="http://schemas.microsoft.com/office/drawing/2014/main" val="2146331068"/>
                    </a:ext>
                  </a:extLst>
                </a:gridCol>
                <a:gridCol w="8785125">
                  <a:extLst>
                    <a:ext uri="{9D8B030D-6E8A-4147-A177-3AD203B41FA5}">
                      <a16:colId xmlns:a16="http://schemas.microsoft.com/office/drawing/2014/main" val="456897123"/>
                    </a:ext>
                  </a:extLst>
                </a:gridCol>
              </a:tblGrid>
              <a:tr h="581521">
                <a:tc>
                  <a:txBody>
                    <a:bodyPr/>
                    <a:lstStyle/>
                    <a:p>
                      <a:pPr lvl="0"/>
                      <a:r>
                        <a:rPr lang="en-GB" sz="2000" b="1" dirty="0">
                          <a:highlight>
                            <a:srgbClr val="FFFF00"/>
                          </a:highlight>
                        </a:rPr>
                        <a:t>Use Valid and Reliable Tools</a:t>
                      </a:r>
                      <a:endParaRPr lang="en-GB" sz="2000" dirty="0">
                        <a:highlight>
                          <a:srgbClr val="FFFF00"/>
                        </a:highlight>
                      </a:endParaRPr>
                    </a:p>
                  </a:txBody>
                  <a:tcPr marL="41440" marR="41440" marT="20720" marB="20720" anchor="ctr"/>
                </a:tc>
                <a:tc>
                  <a:txBody>
                    <a:bodyPr/>
                    <a:lstStyle/>
                    <a:p>
                      <a:pPr lvl="0"/>
                      <a:r>
                        <a:rPr lang="en-GB" sz="1800"/>
                        <a:t>Utilise proven tools and software (e.g., SPSS, Excel, or R) for data collection and analysis to enhance accuracy.</a:t>
                      </a:r>
                    </a:p>
                  </a:txBody>
                  <a:tcPr marL="41440" marR="41440" marT="20720" marB="20720" anchor="ctr"/>
                </a:tc>
                <a:extLst>
                  <a:ext uri="{0D108BD9-81ED-4DB2-BD59-A6C34878D82A}">
                    <a16:rowId xmlns:a16="http://schemas.microsoft.com/office/drawing/2014/main" val="1247617959"/>
                  </a:ext>
                </a:extLst>
              </a:tr>
              <a:tr h="581521">
                <a:tc>
                  <a:txBody>
                    <a:bodyPr/>
                    <a:lstStyle/>
                    <a:p>
                      <a:pPr lvl="0"/>
                      <a:r>
                        <a:rPr lang="en-GB" sz="2000" b="1" dirty="0">
                          <a:highlight>
                            <a:srgbClr val="FFFF00"/>
                          </a:highlight>
                        </a:rPr>
                        <a:t>Interpret Findings Objectively</a:t>
                      </a:r>
                      <a:endParaRPr lang="en-GB" sz="2000" dirty="0">
                        <a:highlight>
                          <a:srgbClr val="FFFF00"/>
                        </a:highlight>
                      </a:endParaRPr>
                    </a:p>
                  </a:txBody>
                  <a:tcPr marL="41440" marR="41440" marT="20720" marB="20720" anchor="ctr"/>
                </a:tc>
                <a:tc>
                  <a:txBody>
                    <a:bodyPr/>
                    <a:lstStyle/>
                    <a:p>
                      <a:pPr lvl="0"/>
                      <a:r>
                        <a:rPr lang="en-GB" sz="1800" dirty="0"/>
                        <a:t>Draw conclusions based on evidence and avoid personal biases to maintain research integrity.</a:t>
                      </a:r>
                    </a:p>
                  </a:txBody>
                  <a:tcPr marL="41440" marR="41440" marT="20720" marB="20720" anchor="ctr"/>
                </a:tc>
                <a:extLst>
                  <a:ext uri="{0D108BD9-81ED-4DB2-BD59-A6C34878D82A}">
                    <a16:rowId xmlns:a16="http://schemas.microsoft.com/office/drawing/2014/main" val="1513683505"/>
                  </a:ext>
                </a:extLst>
              </a:tr>
            </a:tbl>
          </a:graphicData>
        </a:graphic>
      </p:graphicFrame>
      <p:sp>
        <p:nvSpPr>
          <p:cNvPr id="4" name="TextBox 12">
            <a:extLst>
              <a:ext uri="{FF2B5EF4-FFF2-40B4-BE49-F238E27FC236}">
                <a16:creationId xmlns:a16="http://schemas.microsoft.com/office/drawing/2014/main" id="{58D722EC-EF4C-2CB2-393F-3B5EB202D81E}"/>
              </a:ext>
            </a:extLst>
          </p:cNvPr>
          <p:cNvSpPr txBox="1"/>
          <p:nvPr/>
        </p:nvSpPr>
        <p:spPr>
          <a:xfrm>
            <a:off x="1091382" y="22037"/>
            <a:ext cx="978023" cy="523219"/>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Cont.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6B53F-29E6-70E8-5262-7A3C4A1FF495}"/>
              </a:ext>
            </a:extLst>
          </p:cNvPr>
          <p:cNvSpPr txBox="1">
            <a:spLocks noGrp="1"/>
          </p:cNvSpPr>
          <p:nvPr>
            <p:ph type="title"/>
          </p:nvPr>
        </p:nvSpPr>
        <p:spPr>
          <a:xfrm>
            <a:off x="0" y="88541"/>
            <a:ext cx="12191996" cy="554034"/>
          </a:xfrm>
        </p:spPr>
        <p:txBody>
          <a:bodyPr/>
          <a:lstStyle/>
          <a:p>
            <a:pPr lvl="0"/>
            <a:r>
              <a:rPr lang="en-GB" sz="3200" b="1"/>
              <a:t>Factors That Stimulate Interest In Studying Research Methods For Business</a:t>
            </a:r>
          </a:p>
        </p:txBody>
      </p:sp>
      <p:sp>
        <p:nvSpPr>
          <p:cNvPr id="3" name="Rectangle 1">
            <a:extLst>
              <a:ext uri="{FF2B5EF4-FFF2-40B4-BE49-F238E27FC236}">
                <a16:creationId xmlns:a16="http://schemas.microsoft.com/office/drawing/2014/main" id="{8543E4F0-8B9C-8698-268F-AF05CC75BC94}"/>
              </a:ext>
            </a:extLst>
          </p:cNvPr>
          <p:cNvSpPr txBox="1">
            <a:spLocks noGrp="1"/>
          </p:cNvSpPr>
          <p:nvPr>
            <p:ph idx="1"/>
          </p:nvPr>
        </p:nvSpPr>
        <p:spPr>
          <a:xfrm>
            <a:off x="221229" y="824011"/>
            <a:ext cx="12147758" cy="3170096"/>
          </a:xfrm>
        </p:spPr>
        <p:txBody>
          <a:bodyPr anchor="ctr">
            <a:spAutoFit/>
          </a:bodyPr>
          <a:lstStyle/>
          <a:p>
            <a:pPr lvl="0" hangingPunct="0">
              <a:lnSpc>
                <a:spcPct val="100000"/>
              </a:lnSpc>
              <a:spcBef>
                <a:spcPts val="0"/>
              </a:spcBef>
              <a:buFont typeface="Wingdings" pitchFamily="2"/>
              <a:buChar char="§"/>
            </a:pPr>
            <a:r>
              <a:rPr lang="en-US" sz="2000" b="1" dirty="0">
                <a:highlight>
                  <a:srgbClr val="FFFF00"/>
                </a:highlight>
                <a:latin typeface="Arial" pitchFamily="34"/>
              </a:rPr>
              <a:t>Problem Solving Skills</a:t>
            </a:r>
          </a:p>
          <a:p>
            <a:pPr lvl="0" hangingPunct="0">
              <a:lnSpc>
                <a:spcPct val="100000"/>
              </a:lnSpc>
              <a:spcBef>
                <a:spcPts val="0"/>
              </a:spcBef>
              <a:buFont typeface="Wingdings" pitchFamily="2"/>
              <a:buChar char="§"/>
            </a:pPr>
            <a:r>
              <a:rPr lang="en-US" sz="2000" b="1" dirty="0">
                <a:highlight>
                  <a:srgbClr val="FFFF00"/>
                </a:highlight>
                <a:latin typeface="Arial" pitchFamily="34"/>
              </a:rPr>
              <a:t>Information overload</a:t>
            </a:r>
          </a:p>
          <a:p>
            <a:pPr lvl="0" hangingPunct="0">
              <a:lnSpc>
                <a:spcPct val="100000"/>
              </a:lnSpc>
              <a:spcBef>
                <a:spcPts val="0"/>
              </a:spcBef>
              <a:buFont typeface="Wingdings" pitchFamily="2"/>
              <a:buChar char="§"/>
            </a:pPr>
            <a:r>
              <a:rPr lang="en-US" sz="2000" b="1" dirty="0">
                <a:highlight>
                  <a:srgbClr val="FFFF00"/>
                </a:highlight>
                <a:latin typeface="Arial" pitchFamily="34"/>
              </a:rPr>
              <a:t>Technological connectivity</a:t>
            </a:r>
          </a:p>
          <a:p>
            <a:pPr lvl="0" hangingPunct="0">
              <a:lnSpc>
                <a:spcPct val="100000"/>
              </a:lnSpc>
              <a:spcBef>
                <a:spcPts val="0"/>
              </a:spcBef>
              <a:buFont typeface="Wingdings" pitchFamily="2"/>
              <a:buChar char="§"/>
            </a:pPr>
            <a:r>
              <a:rPr lang="en-US" sz="2000" b="1" dirty="0">
                <a:highlight>
                  <a:srgbClr val="FFFF00"/>
                </a:highlight>
                <a:latin typeface="Arial" pitchFamily="34"/>
              </a:rPr>
              <a:t>Shifting global </a:t>
            </a:r>
            <a:r>
              <a:rPr lang="en-US" sz="2000" b="1" dirty="0" err="1">
                <a:highlight>
                  <a:srgbClr val="FFFF00"/>
                </a:highlight>
                <a:latin typeface="Arial" pitchFamily="34"/>
              </a:rPr>
              <a:t>centres</a:t>
            </a:r>
            <a:r>
              <a:rPr lang="en-US" sz="2000" b="1" dirty="0">
                <a:highlight>
                  <a:srgbClr val="FFFF00"/>
                </a:highlight>
                <a:latin typeface="Arial" pitchFamily="34"/>
              </a:rPr>
              <a:t> of economic activity and competition</a:t>
            </a:r>
          </a:p>
          <a:p>
            <a:pPr lvl="0" hangingPunct="0">
              <a:lnSpc>
                <a:spcPct val="100000"/>
              </a:lnSpc>
              <a:spcBef>
                <a:spcPts val="0"/>
              </a:spcBef>
              <a:buFont typeface="Wingdings" pitchFamily="2"/>
              <a:buChar char="§"/>
            </a:pPr>
            <a:r>
              <a:rPr lang="en-US" sz="2000" b="1" dirty="0">
                <a:highlight>
                  <a:srgbClr val="FFFF00"/>
                </a:highlight>
                <a:latin typeface="Arial" pitchFamily="34"/>
              </a:rPr>
              <a:t>Increasingly critical scrutiny of big business</a:t>
            </a:r>
          </a:p>
          <a:p>
            <a:pPr lvl="0" hangingPunct="0">
              <a:lnSpc>
                <a:spcPct val="100000"/>
              </a:lnSpc>
              <a:spcBef>
                <a:spcPts val="0"/>
              </a:spcBef>
              <a:buFont typeface="Wingdings" pitchFamily="2"/>
              <a:buChar char="§"/>
            </a:pPr>
            <a:r>
              <a:rPr lang="en-US" sz="2000" b="1" dirty="0">
                <a:highlight>
                  <a:srgbClr val="FFFF00"/>
                </a:highlight>
                <a:latin typeface="Arial" pitchFamily="34"/>
              </a:rPr>
              <a:t>More government intervention</a:t>
            </a:r>
          </a:p>
          <a:p>
            <a:pPr lvl="0" hangingPunct="0">
              <a:lnSpc>
                <a:spcPct val="100000"/>
              </a:lnSpc>
              <a:spcBef>
                <a:spcPts val="0"/>
              </a:spcBef>
              <a:buFont typeface="Wingdings" pitchFamily="2"/>
              <a:buChar char="§"/>
            </a:pPr>
            <a:r>
              <a:rPr lang="en-US" sz="2000" b="1" dirty="0">
                <a:highlight>
                  <a:srgbClr val="FFFF00"/>
                </a:highlight>
                <a:latin typeface="Arial" pitchFamily="34"/>
              </a:rPr>
              <a:t>Battle for analytical talent</a:t>
            </a:r>
          </a:p>
          <a:p>
            <a:pPr lvl="0" hangingPunct="0">
              <a:lnSpc>
                <a:spcPct val="100000"/>
              </a:lnSpc>
              <a:spcBef>
                <a:spcPts val="0"/>
              </a:spcBef>
              <a:buFont typeface="Wingdings" pitchFamily="2"/>
              <a:buChar char="§"/>
            </a:pPr>
            <a:r>
              <a:rPr lang="en-US" sz="2000" b="1" dirty="0">
                <a:highlight>
                  <a:srgbClr val="FFFF00"/>
                </a:highlight>
                <a:latin typeface="Arial" pitchFamily="34"/>
              </a:rPr>
              <a:t>Greater computing power and speed</a:t>
            </a:r>
          </a:p>
          <a:p>
            <a:pPr lvl="0" hangingPunct="0">
              <a:lnSpc>
                <a:spcPct val="100000"/>
              </a:lnSpc>
              <a:spcBef>
                <a:spcPts val="0"/>
              </a:spcBef>
              <a:buFont typeface="Wingdings" pitchFamily="2"/>
              <a:buChar char="§"/>
            </a:pPr>
            <a:r>
              <a:rPr lang="en-US" sz="2000" b="1" dirty="0">
                <a:highlight>
                  <a:srgbClr val="FFFF00"/>
                </a:highlight>
                <a:latin typeface="Arial" pitchFamily="34"/>
              </a:rPr>
              <a:t>New perspectives on established research methodologies</a:t>
            </a:r>
          </a:p>
          <a:p>
            <a:pPr lvl="0" hangingPunct="0">
              <a:lnSpc>
                <a:spcPct val="100000"/>
              </a:lnSpc>
              <a:spcBef>
                <a:spcPts val="0"/>
              </a:spcBef>
              <a:buFont typeface="Wingdings" pitchFamily="2"/>
              <a:buChar char="§"/>
            </a:pPr>
            <a:endParaRPr lang="en-US" sz="2000" dirty="0">
              <a:latin typeface="Arial" pitchFamily="34"/>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5A8DF-0890-CC01-E8A7-1F11FE6B9440}"/>
              </a:ext>
            </a:extLst>
          </p:cNvPr>
          <p:cNvSpPr txBox="1">
            <a:spLocks noGrp="1"/>
          </p:cNvSpPr>
          <p:nvPr>
            <p:ph type="title"/>
          </p:nvPr>
        </p:nvSpPr>
        <p:spPr/>
        <p:txBody>
          <a:bodyPr/>
          <a:lstStyle/>
          <a:p>
            <a:pPr lvl="0"/>
            <a:r>
              <a:rPr lang="en-US" b="1">
                <a:latin typeface="Arial" pitchFamily="34"/>
              </a:rPr>
              <a:t>Problem Solving Skills</a:t>
            </a:r>
            <a:br>
              <a:rPr lang="en-US" b="1">
                <a:latin typeface="Arial" pitchFamily="34"/>
              </a:rPr>
            </a:br>
            <a:endParaRPr lang="en-GB"/>
          </a:p>
        </p:txBody>
      </p:sp>
      <p:sp>
        <p:nvSpPr>
          <p:cNvPr id="3" name="Content Placeholder 2">
            <a:extLst>
              <a:ext uri="{FF2B5EF4-FFF2-40B4-BE49-F238E27FC236}">
                <a16:creationId xmlns:a16="http://schemas.microsoft.com/office/drawing/2014/main" id="{6E05A11F-B0C7-ED6A-70FE-3DCC1D111964}"/>
              </a:ext>
            </a:extLst>
          </p:cNvPr>
          <p:cNvSpPr txBox="1">
            <a:spLocks noGrp="1"/>
          </p:cNvSpPr>
          <p:nvPr>
            <p:ph idx="1"/>
          </p:nvPr>
        </p:nvSpPr>
        <p:spPr>
          <a:xfrm>
            <a:off x="479376" y="846138"/>
            <a:ext cx="10877546" cy="4546597"/>
          </a:xfrm>
        </p:spPr>
        <p:txBody>
          <a:bodyPr/>
          <a:lstStyle/>
          <a:p>
            <a:pPr lvl="0"/>
            <a:r>
              <a:rPr lang="en-GB" sz="2800" dirty="0"/>
              <a:t>In business, research methods empower professionals to identify, analyse, and solve problems systematically. This involves formulating hypotheses, collecting data, and applying statistical analysis to make informed decisions, essential in areas like marketing strategies or operational improvements.</a:t>
            </a:r>
          </a:p>
          <a:p>
            <a:pPr lvl="0"/>
            <a:r>
              <a:rPr lang="en-GB" sz="2800" dirty="0"/>
              <a:t>Example: A business might use statistical analysis to determine the root cause of decreased product sales and to formulate solutions.</a:t>
            </a:r>
          </a:p>
          <a:p>
            <a:pPr marL="0" lvl="0" indent="0">
              <a:buNone/>
            </a:pPr>
            <a:r>
              <a:rPr lang="en-GB" sz="2000" dirty="0">
                <a:solidFill>
                  <a:srgbClr val="2E75B6"/>
                </a:solidFill>
              </a:rPr>
              <a:t>Reference: Saunders, M., Lewis, P., &amp; Thornhill, A. (2019). </a:t>
            </a:r>
            <a:r>
              <a:rPr lang="en-GB" sz="2000" i="1" dirty="0">
                <a:solidFill>
                  <a:srgbClr val="2E75B6"/>
                </a:solidFill>
              </a:rPr>
              <a:t>Research Methods for Business Students. </a:t>
            </a:r>
            <a:r>
              <a:rPr lang="en-GB" sz="2000" dirty="0">
                <a:solidFill>
                  <a:srgbClr val="2E75B6"/>
                </a:solidFill>
              </a:rPr>
              <a:t>Pearson Education Limited.</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43681-EAA5-B9D1-D587-7DBCADC59BAD}"/>
              </a:ext>
            </a:extLst>
          </p:cNvPr>
          <p:cNvSpPr txBox="1">
            <a:spLocks noGrp="1"/>
          </p:cNvSpPr>
          <p:nvPr>
            <p:ph type="title"/>
          </p:nvPr>
        </p:nvSpPr>
        <p:spPr/>
        <p:txBody>
          <a:bodyPr/>
          <a:lstStyle/>
          <a:p>
            <a:pPr lvl="0"/>
            <a:r>
              <a:rPr lang="en-GB" sz="3200" b="1" dirty="0">
                <a:solidFill>
                  <a:srgbClr val="FF0000"/>
                </a:solidFill>
              </a:rPr>
              <a:t>Information Overload</a:t>
            </a:r>
          </a:p>
        </p:txBody>
      </p:sp>
      <p:sp>
        <p:nvSpPr>
          <p:cNvPr id="3" name="Content Placeholder 2">
            <a:extLst>
              <a:ext uri="{FF2B5EF4-FFF2-40B4-BE49-F238E27FC236}">
                <a16:creationId xmlns:a16="http://schemas.microsoft.com/office/drawing/2014/main" id="{72341339-1510-2BBE-2A89-23E06A89F904}"/>
              </a:ext>
            </a:extLst>
          </p:cNvPr>
          <p:cNvSpPr txBox="1">
            <a:spLocks noGrp="1"/>
          </p:cNvSpPr>
          <p:nvPr>
            <p:ph idx="1"/>
          </p:nvPr>
        </p:nvSpPr>
        <p:spPr>
          <a:xfrm>
            <a:off x="609600" y="1417638"/>
            <a:ext cx="10972800" cy="3917032"/>
          </a:xfrm>
        </p:spPr>
        <p:txBody>
          <a:bodyPr/>
          <a:lstStyle/>
          <a:p>
            <a:pPr lvl="0"/>
            <a:r>
              <a:rPr lang="en-GB" sz="2800" dirty="0"/>
              <a:t>With the vast amounts of data generated daily, effective research methods help in filtering, prioritising, and utilising relevant information. This prevents decision paralysis and ensures businesses can act swiftly and appropriately.</a:t>
            </a:r>
          </a:p>
          <a:p>
            <a:pPr lvl="0"/>
            <a:r>
              <a:rPr lang="en-GB" sz="2800" dirty="0"/>
              <a:t>Example: Companies like Google or IBM use sophisticated data analytics tools to sift through terabytes of data to find relevant information for product development and marketing strategies.</a:t>
            </a:r>
          </a:p>
          <a:p>
            <a:pPr marL="0" lvl="0" indent="0">
              <a:buNone/>
            </a:pPr>
            <a:r>
              <a:rPr lang="en-GB" sz="2000" dirty="0">
                <a:solidFill>
                  <a:srgbClr val="2E75B6"/>
                </a:solidFill>
              </a:rPr>
              <a:t>Reference: Bryman, A., &amp; Bell, E. (2015). </a:t>
            </a:r>
            <a:r>
              <a:rPr lang="en-GB" sz="2000" i="1" dirty="0">
                <a:solidFill>
                  <a:srgbClr val="2E75B6"/>
                </a:solidFill>
              </a:rPr>
              <a:t>Business Research Methods</a:t>
            </a:r>
            <a:r>
              <a:rPr lang="en-GB" sz="2000" dirty="0">
                <a:solidFill>
                  <a:srgbClr val="2E75B6"/>
                </a:solidFill>
              </a:rPr>
              <a:t>. Oxford University Press.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2454A-845A-2A88-0377-DB4BA551AEEA}"/>
              </a:ext>
            </a:extLst>
          </p:cNvPr>
          <p:cNvSpPr txBox="1">
            <a:spLocks noGrp="1"/>
          </p:cNvSpPr>
          <p:nvPr>
            <p:ph type="title"/>
          </p:nvPr>
        </p:nvSpPr>
        <p:spPr>
          <a:xfrm>
            <a:off x="591168" y="-27706"/>
            <a:ext cx="10629900" cy="942106"/>
          </a:xfrm>
        </p:spPr>
        <p:txBody>
          <a:bodyPr/>
          <a:lstStyle/>
          <a:p>
            <a:pPr lvl="0"/>
            <a:r>
              <a:rPr lang="en-GB" sz="3200" b="1">
                <a:solidFill>
                  <a:srgbClr val="FF0000"/>
                </a:solidFill>
              </a:rPr>
              <a:t>Technological Connectivity</a:t>
            </a:r>
          </a:p>
        </p:txBody>
      </p:sp>
      <p:sp>
        <p:nvSpPr>
          <p:cNvPr id="3" name="Content Placeholder 2">
            <a:extLst>
              <a:ext uri="{FF2B5EF4-FFF2-40B4-BE49-F238E27FC236}">
                <a16:creationId xmlns:a16="http://schemas.microsoft.com/office/drawing/2014/main" id="{E8D76FA9-4602-5AF3-654C-634D9F750947}"/>
              </a:ext>
            </a:extLst>
          </p:cNvPr>
          <p:cNvSpPr txBox="1">
            <a:spLocks noGrp="1"/>
          </p:cNvSpPr>
          <p:nvPr>
            <p:ph idx="1"/>
          </p:nvPr>
        </p:nvSpPr>
        <p:spPr>
          <a:xfrm>
            <a:off x="609896" y="921030"/>
            <a:ext cx="10629900" cy="4506044"/>
          </a:xfrm>
        </p:spPr>
        <p:txBody>
          <a:bodyPr/>
          <a:lstStyle/>
          <a:p>
            <a:pPr lvl="0"/>
            <a:r>
              <a:rPr lang="en-GB" sz="2800" dirty="0"/>
              <a:t>The growth of digital communication platforms has increased the speed and ease of data collection and sharing. Research methods that incorporate digital tools can enhance collaborative projects and enable real-time data analysis, boosting responsiveness to market changes.</a:t>
            </a:r>
          </a:p>
          <a:p>
            <a:pPr lvl="0"/>
            <a:r>
              <a:rPr lang="en-GB" sz="2800" dirty="0"/>
              <a:t>Example: The use of mobile survey tools to collect real-time data from consumers across the globe, enhancing market research efforts.</a:t>
            </a:r>
          </a:p>
          <a:p>
            <a:pPr marL="0" lvl="0" indent="0">
              <a:buNone/>
            </a:pPr>
            <a:r>
              <a:rPr lang="en-GB" sz="2000" dirty="0"/>
              <a:t>Reference: </a:t>
            </a:r>
            <a:r>
              <a:rPr lang="en-GB" sz="2000" i="1" dirty="0"/>
              <a:t>Journal of Business Research</a:t>
            </a:r>
            <a:r>
              <a:rPr lang="en-GB" sz="2000" dirty="0"/>
              <a:t>, which frequently publishes studies utilizing modern technological tools in research. Elsevier. </a:t>
            </a:r>
            <a:r>
              <a:rPr lang="en-GB" sz="2000" dirty="0">
                <a:hlinkClick r:id="rId2"/>
              </a:rPr>
              <a:t>https://www.sciencedirect.com/science/article/abs/pii/S0148296320306330?via%3Dihub</a:t>
            </a:r>
            <a:endParaRPr lang="en-GB" sz="2000" dirty="0"/>
          </a:p>
          <a:p>
            <a:pPr marL="0" lvl="0" indent="0">
              <a:buNone/>
            </a:pPr>
            <a:r>
              <a:rPr lang="en-GB" sz="2000" dirty="0">
                <a:hlinkClick r:id="rId2"/>
              </a:rPr>
              <a:t>https://www.sciencedirect.com/science/article/abs/pii/S0148296320306330?via%3Dihub</a:t>
            </a:r>
            <a:endParaRPr lang="en-GB" sz="2000" dirty="0"/>
          </a:p>
          <a:p>
            <a:pPr marL="0" lvl="0" indent="0">
              <a:buNone/>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347D3-2398-898D-1494-3448B1661C63}"/>
              </a:ext>
            </a:extLst>
          </p:cNvPr>
          <p:cNvSpPr txBox="1">
            <a:spLocks noGrp="1"/>
          </p:cNvSpPr>
          <p:nvPr>
            <p:ph type="title"/>
          </p:nvPr>
        </p:nvSpPr>
        <p:spPr/>
        <p:txBody>
          <a:bodyPr/>
          <a:lstStyle/>
          <a:p>
            <a:pPr lvl="0"/>
            <a:r>
              <a:rPr lang="en-GB" sz="3200" b="1">
                <a:solidFill>
                  <a:srgbClr val="FF0000"/>
                </a:solidFill>
              </a:rPr>
              <a:t>Shifting Global Centres of Economic Activity and Competition</a:t>
            </a:r>
          </a:p>
        </p:txBody>
      </p:sp>
      <p:sp>
        <p:nvSpPr>
          <p:cNvPr id="3" name="Content Placeholder 2">
            <a:extLst>
              <a:ext uri="{FF2B5EF4-FFF2-40B4-BE49-F238E27FC236}">
                <a16:creationId xmlns:a16="http://schemas.microsoft.com/office/drawing/2014/main" id="{0B93EA66-CA40-37E4-D481-BFDA21CA3B03}"/>
              </a:ext>
            </a:extLst>
          </p:cNvPr>
          <p:cNvSpPr txBox="1">
            <a:spLocks noGrp="1"/>
          </p:cNvSpPr>
          <p:nvPr>
            <p:ph idx="1"/>
          </p:nvPr>
        </p:nvSpPr>
        <p:spPr>
          <a:xfrm>
            <a:off x="218767" y="1413169"/>
            <a:ext cx="11754465" cy="3978270"/>
          </a:xfrm>
        </p:spPr>
        <p:txBody>
          <a:bodyPr/>
          <a:lstStyle/>
          <a:p>
            <a:pPr lvl="0">
              <a:lnSpc>
                <a:spcPct val="80000"/>
              </a:lnSpc>
              <a:buFont typeface="Wingdings" pitchFamily="2"/>
              <a:buChar char="§"/>
            </a:pPr>
            <a:r>
              <a:rPr lang="en-GB" sz="2800" dirty="0"/>
              <a:t>As economic power shifts, businesses must understand diverse markets and cultures. </a:t>
            </a:r>
          </a:p>
          <a:p>
            <a:pPr lvl="0">
              <a:lnSpc>
                <a:spcPct val="80000"/>
              </a:lnSpc>
              <a:buFont typeface="Wingdings" pitchFamily="2"/>
              <a:buChar char="§"/>
            </a:pPr>
            <a:r>
              <a:rPr lang="en-GB" sz="2800" dirty="0"/>
              <a:t>Research methodologies facilitate this through market analysis, consumer behaviour studies, and competitive intelligence across different regions.</a:t>
            </a:r>
          </a:p>
          <a:p>
            <a:pPr lvl="0">
              <a:lnSpc>
                <a:spcPct val="80000"/>
              </a:lnSpc>
              <a:buFont typeface="Wingdings" pitchFamily="2"/>
              <a:buChar char="§"/>
            </a:pPr>
            <a:r>
              <a:rPr lang="en-GB" sz="2800" dirty="0"/>
              <a:t>Example: Research methods are used by multinational corporations like Apple to analyse market trends and competition in emerging markets such as China and India.</a:t>
            </a:r>
          </a:p>
          <a:p>
            <a:pPr marL="0" lvl="0" indent="0">
              <a:lnSpc>
                <a:spcPct val="80000"/>
              </a:lnSpc>
              <a:buNone/>
            </a:pPr>
            <a:r>
              <a:rPr lang="en-GB" sz="2200" dirty="0"/>
              <a:t>Reference: Gartner reports and market analysis provide extensive data on shifting economic centres. Gartner, Inc.</a:t>
            </a:r>
          </a:p>
          <a:p>
            <a:pPr marL="0" lvl="0" indent="0">
              <a:lnSpc>
                <a:spcPct val="80000"/>
              </a:lnSpc>
              <a:buNone/>
            </a:pPr>
            <a:r>
              <a:rPr lang="en-GB" sz="2200" dirty="0">
                <a:solidFill>
                  <a:srgbClr val="2E75B6"/>
                </a:solidFill>
                <a:hlinkClick r:id="rId2"/>
              </a:rPr>
              <a:t>https://www.cqm.rs/2019/papers_iqc/41.pdf</a:t>
            </a:r>
            <a:endParaRPr lang="en-GB" sz="2200" dirty="0">
              <a:solidFill>
                <a:srgbClr val="2E75B6"/>
              </a:solidFill>
            </a:endParaRPr>
          </a:p>
          <a:p>
            <a:pPr marL="0" lvl="0" indent="0">
              <a:lnSpc>
                <a:spcPct val="80000"/>
              </a:lnSpc>
              <a:buNone/>
            </a:pPr>
            <a:endParaRPr lang="en-GB" dirty="0"/>
          </a:p>
          <a:p>
            <a:pPr marL="0" lvl="0" indent="0">
              <a:lnSpc>
                <a:spcPct val="80000"/>
              </a:lnSpc>
              <a:buNone/>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F7B8-0E85-839B-FE24-D030C42936A8}"/>
              </a:ext>
            </a:extLst>
          </p:cNvPr>
          <p:cNvSpPr txBox="1">
            <a:spLocks noGrp="1"/>
          </p:cNvSpPr>
          <p:nvPr>
            <p:ph type="title"/>
          </p:nvPr>
        </p:nvSpPr>
        <p:spPr>
          <a:xfrm>
            <a:off x="605908" y="25914"/>
            <a:ext cx="10629900" cy="1325559"/>
          </a:xfrm>
        </p:spPr>
        <p:txBody>
          <a:bodyPr/>
          <a:lstStyle/>
          <a:p>
            <a:pPr lvl="0"/>
            <a:r>
              <a:rPr lang="en-GB" sz="3200" b="1">
                <a:solidFill>
                  <a:srgbClr val="FF0000"/>
                </a:solidFill>
              </a:rPr>
              <a:t>Increasingly Critical Scrutiny of Big Business</a:t>
            </a:r>
          </a:p>
        </p:txBody>
      </p:sp>
      <p:sp>
        <p:nvSpPr>
          <p:cNvPr id="3" name="Content Placeholder 2">
            <a:extLst>
              <a:ext uri="{FF2B5EF4-FFF2-40B4-BE49-F238E27FC236}">
                <a16:creationId xmlns:a16="http://schemas.microsoft.com/office/drawing/2014/main" id="{F39CB8BE-789B-4EB6-06B3-63ADDEF5DA07}"/>
              </a:ext>
            </a:extLst>
          </p:cNvPr>
          <p:cNvSpPr txBox="1">
            <a:spLocks noGrp="1"/>
          </p:cNvSpPr>
          <p:nvPr>
            <p:ph idx="1"/>
          </p:nvPr>
        </p:nvSpPr>
        <p:spPr>
          <a:xfrm>
            <a:off x="723903" y="1504334"/>
            <a:ext cx="10629900" cy="4299563"/>
          </a:xfrm>
        </p:spPr>
        <p:txBody>
          <a:bodyPr/>
          <a:lstStyle/>
          <a:p>
            <a:pPr lvl="0">
              <a:lnSpc>
                <a:spcPct val="80000"/>
              </a:lnSpc>
            </a:pPr>
            <a:r>
              <a:rPr lang="en-GB" sz="2600"/>
              <a:t>There's growing public and regulatory scrutiny on corporations regarding their impact on society and the environment. Transparent and robust research practices can help businesses maintain their legitimacy and address stakeholders' concerns effectively.</a:t>
            </a:r>
          </a:p>
          <a:p>
            <a:pPr lvl="0">
              <a:lnSpc>
                <a:spcPct val="80000"/>
              </a:lnSpc>
            </a:pPr>
            <a:r>
              <a:rPr lang="en-GB" sz="2600"/>
              <a:t>Example: Energy companies, such as BP, employ environmental impact research to strategize and communicate their efforts in sustainable energy practices.</a:t>
            </a:r>
          </a:p>
          <a:p>
            <a:pPr lvl="0">
              <a:lnSpc>
                <a:spcPct val="80000"/>
              </a:lnSpc>
            </a:pPr>
            <a:r>
              <a:rPr lang="en-GB" sz="2000"/>
              <a:t>Reference: Corporate Social Responsibility reports and sustainability studies published in </a:t>
            </a:r>
            <a:r>
              <a:rPr lang="en-GB" sz="2000" i="1"/>
              <a:t>the Journal of Business Ethics</a:t>
            </a:r>
            <a:r>
              <a:rPr lang="en-GB" sz="2000"/>
              <a:t>. Springer</a:t>
            </a:r>
          </a:p>
          <a:p>
            <a:pPr lvl="0">
              <a:lnSpc>
                <a:spcPct val="80000"/>
              </a:lnSpc>
            </a:pPr>
            <a:r>
              <a:rPr lang="en-GB" sz="2000">
                <a:hlinkClick r:id="rId2"/>
              </a:rPr>
              <a:t>https://www.jstor.org/stable/pdf/45022230.pdf?casa_token=0gk24Vw-mQMAAAAA:Ty9DPwIK1c6HkP9fzc35AzW_7ekdwdU382GGXZdlb1-sTk_lZ3dqj-llDaZTW4gnX9xFBNErwfCgLm0KkwLNyY87b3lbfsBCOmJ7QC9KIHY7EKXxMJA</a:t>
            </a:r>
            <a:endParaRPr lang="en-GB" sz="2000"/>
          </a:p>
          <a:p>
            <a:pPr lvl="0">
              <a:lnSpc>
                <a:spcPct val="80000"/>
              </a:lnSpc>
            </a:pPr>
            <a:endParaRPr lang="en-GB" sz="2600"/>
          </a:p>
          <a:p>
            <a:pPr lvl="0">
              <a:lnSpc>
                <a:spcPct val="80000"/>
              </a:lnSpc>
            </a:pPr>
            <a:endParaRPr lang="en-GB" sz="26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079A9-E278-B986-0088-2B4922ABD7D4}"/>
              </a:ext>
            </a:extLst>
          </p:cNvPr>
          <p:cNvSpPr txBox="1">
            <a:spLocks noGrp="1"/>
          </p:cNvSpPr>
          <p:nvPr>
            <p:ph type="title"/>
          </p:nvPr>
        </p:nvSpPr>
        <p:spPr>
          <a:xfrm>
            <a:off x="609600" y="-171400"/>
            <a:ext cx="10972800" cy="1143000"/>
          </a:xfrm>
        </p:spPr>
        <p:txBody>
          <a:bodyPr/>
          <a:lstStyle/>
          <a:p>
            <a:pPr lvl="0"/>
            <a:r>
              <a:rPr lang="en-GB" sz="3200" b="1" dirty="0">
                <a:solidFill>
                  <a:srgbClr val="FF0000"/>
                </a:solidFill>
              </a:rPr>
              <a:t>More Government Intervention</a:t>
            </a:r>
          </a:p>
        </p:txBody>
      </p:sp>
      <p:sp>
        <p:nvSpPr>
          <p:cNvPr id="3" name="Content Placeholder 2">
            <a:extLst>
              <a:ext uri="{FF2B5EF4-FFF2-40B4-BE49-F238E27FC236}">
                <a16:creationId xmlns:a16="http://schemas.microsoft.com/office/drawing/2014/main" id="{F8DC2E8C-5166-EB6B-15AB-A293A72A8892}"/>
              </a:ext>
            </a:extLst>
          </p:cNvPr>
          <p:cNvSpPr txBox="1">
            <a:spLocks noGrp="1"/>
          </p:cNvSpPr>
          <p:nvPr>
            <p:ph idx="1"/>
          </p:nvPr>
        </p:nvSpPr>
        <p:spPr>
          <a:xfrm>
            <a:off x="407368" y="950124"/>
            <a:ext cx="10972800" cy="4855140"/>
          </a:xfrm>
        </p:spPr>
        <p:txBody>
          <a:bodyPr/>
          <a:lstStyle/>
          <a:p>
            <a:pPr lvl="0"/>
            <a:r>
              <a:rPr lang="en-GB" sz="2800" dirty="0"/>
              <a:t>In many industries, increased regulation requires businesses to comply with complex legal standards. Research methods are critical in regulatory compliance, risk assessment, and policy analysis to ensure adherence and advocate for industry-friendly policies.</a:t>
            </a:r>
          </a:p>
          <a:p>
            <a:pPr lvl="0"/>
            <a:r>
              <a:rPr lang="en-GB" sz="2800" dirty="0"/>
              <a:t>Example: Financial institutions use compliance research methods to ensure all practices meet new regulations imposed after financial crises.</a:t>
            </a:r>
          </a:p>
          <a:p>
            <a:pPr marL="0" lvl="0" indent="0">
              <a:buNone/>
            </a:pPr>
            <a:r>
              <a:rPr lang="en-GB" sz="2000" dirty="0"/>
              <a:t>Reference: Compliance case studies in </a:t>
            </a:r>
            <a:r>
              <a:rPr lang="en-GB" sz="2000" i="1" dirty="0"/>
              <a:t>the Journal of Financial Regulation</a:t>
            </a:r>
            <a:r>
              <a:rPr lang="en-GB" sz="2000" dirty="0"/>
              <a:t>. Oxford University Press.</a:t>
            </a:r>
          </a:p>
          <a:p>
            <a:pPr marL="0" lvl="0" indent="0">
              <a:buNone/>
            </a:pPr>
            <a:r>
              <a:rPr lang="en-GB" sz="2000" dirty="0">
                <a:hlinkClick r:id="rId2"/>
              </a:rPr>
              <a:t>https://lexisweb.co.uk/sources/journal-of-financial-regulation-and-compliance</a:t>
            </a:r>
            <a:endParaRPr lang="en-GB" sz="2000" dirty="0"/>
          </a:p>
          <a:p>
            <a:pPr lvl="0"/>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341B1-6A49-F43C-AA85-5030C45DA110}"/>
              </a:ext>
            </a:extLst>
          </p:cNvPr>
          <p:cNvSpPr txBox="1">
            <a:spLocks noGrp="1"/>
          </p:cNvSpPr>
          <p:nvPr>
            <p:ph type="title"/>
          </p:nvPr>
        </p:nvSpPr>
        <p:spPr>
          <a:xfrm>
            <a:off x="609600" y="15949"/>
            <a:ext cx="10972800" cy="1143000"/>
          </a:xfrm>
        </p:spPr>
        <p:txBody>
          <a:bodyPr/>
          <a:lstStyle/>
          <a:p>
            <a:pPr lvl="0"/>
            <a:r>
              <a:rPr lang="en-GB" sz="3200" b="1" dirty="0">
                <a:solidFill>
                  <a:srgbClr val="FF0000"/>
                </a:solidFill>
              </a:rPr>
              <a:t>Battle for Analytical Talent</a:t>
            </a:r>
          </a:p>
        </p:txBody>
      </p:sp>
      <p:sp>
        <p:nvSpPr>
          <p:cNvPr id="3" name="Content Placeholder 2">
            <a:extLst>
              <a:ext uri="{FF2B5EF4-FFF2-40B4-BE49-F238E27FC236}">
                <a16:creationId xmlns:a16="http://schemas.microsoft.com/office/drawing/2014/main" id="{3380E7B6-2398-2F6A-FB22-DB2CBD0B86B4}"/>
              </a:ext>
            </a:extLst>
          </p:cNvPr>
          <p:cNvSpPr txBox="1">
            <a:spLocks noGrp="1"/>
          </p:cNvSpPr>
          <p:nvPr>
            <p:ph idx="1"/>
          </p:nvPr>
        </p:nvSpPr>
        <p:spPr>
          <a:xfrm>
            <a:off x="627266" y="1144518"/>
            <a:ext cx="10629900" cy="4255315"/>
          </a:xfrm>
        </p:spPr>
        <p:txBody>
          <a:bodyPr/>
          <a:lstStyle/>
          <a:p>
            <a:pPr lvl="0">
              <a:lnSpc>
                <a:spcPct val="80000"/>
              </a:lnSpc>
            </a:pPr>
            <a:r>
              <a:rPr lang="en-GB" sz="2600" dirty="0"/>
              <a:t>As companies strive for a competitive edge, the demand for skilled analysts who can interpret complex data sets is high. Understanding research methods is crucial for these roles, enhancing recruitment and strategic development.</a:t>
            </a:r>
          </a:p>
          <a:p>
            <a:pPr lvl="0">
              <a:lnSpc>
                <a:spcPct val="80000"/>
              </a:lnSpc>
            </a:pPr>
            <a:r>
              <a:rPr lang="en-GB" sz="2600" dirty="0"/>
              <a:t>Example: Tech companies like Amazon and Facebook offer competitive salaries for data scientists who can optimise their algorithms and enhance user engagement through research methodologies.</a:t>
            </a:r>
          </a:p>
          <a:p>
            <a:pPr lvl="0">
              <a:lnSpc>
                <a:spcPct val="80000"/>
              </a:lnSpc>
            </a:pPr>
            <a:r>
              <a:rPr lang="en-GB" sz="2600" dirty="0"/>
              <a:t>Reference: Articles on talent recruitment trends in </a:t>
            </a:r>
            <a:r>
              <a:rPr lang="en-GB" sz="2600" i="1" dirty="0"/>
              <a:t>Harvard Business Review.</a:t>
            </a:r>
            <a:r>
              <a:rPr lang="en-GB" sz="2600" dirty="0"/>
              <a:t> Harvard Business Publishing.</a:t>
            </a:r>
          </a:p>
          <a:p>
            <a:pPr lvl="0">
              <a:lnSpc>
                <a:spcPct val="80000"/>
              </a:lnSpc>
            </a:pPr>
            <a:r>
              <a:rPr lang="en-GB" sz="2600" dirty="0">
                <a:hlinkClick r:id="rId2"/>
              </a:rPr>
              <a:t>https://www.harvardbusiness.org/attract-and-keep-talent-what-managers-can-do/</a:t>
            </a:r>
            <a:endParaRPr lang="en-GB" sz="2600" dirty="0"/>
          </a:p>
          <a:p>
            <a:pPr lvl="0">
              <a:lnSpc>
                <a:spcPct val="80000"/>
              </a:lnSpc>
            </a:pPr>
            <a:endParaRPr lang="en-GB" sz="2600" dirty="0"/>
          </a:p>
          <a:p>
            <a:pPr lvl="0">
              <a:lnSpc>
                <a:spcPct val="80000"/>
              </a:lnSpc>
            </a:pPr>
            <a:endParaRPr lang="en-GB" sz="26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7BCA-5749-BF6A-E143-9F12B2637DB8}"/>
              </a:ext>
            </a:extLst>
          </p:cNvPr>
          <p:cNvSpPr txBox="1">
            <a:spLocks noGrp="1"/>
          </p:cNvSpPr>
          <p:nvPr>
            <p:ph type="title"/>
          </p:nvPr>
        </p:nvSpPr>
        <p:spPr/>
        <p:txBody>
          <a:bodyPr/>
          <a:lstStyle/>
          <a:p>
            <a:pPr lvl="0"/>
            <a:r>
              <a:rPr lang="en-GB" sz="3200" b="1" dirty="0">
                <a:solidFill>
                  <a:srgbClr val="FF0000"/>
                </a:solidFill>
              </a:rPr>
              <a:t>Greater Computing Power and Speed</a:t>
            </a:r>
          </a:p>
        </p:txBody>
      </p:sp>
      <p:sp>
        <p:nvSpPr>
          <p:cNvPr id="3" name="Content Placeholder 2">
            <a:extLst>
              <a:ext uri="{FF2B5EF4-FFF2-40B4-BE49-F238E27FC236}">
                <a16:creationId xmlns:a16="http://schemas.microsoft.com/office/drawing/2014/main" id="{36FDA86C-C44D-D58C-E685-BDD66FA0DD3D}"/>
              </a:ext>
            </a:extLst>
          </p:cNvPr>
          <p:cNvSpPr txBox="1">
            <a:spLocks noGrp="1"/>
          </p:cNvSpPr>
          <p:nvPr>
            <p:ph idx="1"/>
          </p:nvPr>
        </p:nvSpPr>
        <p:spPr>
          <a:xfrm>
            <a:off x="609600" y="1268760"/>
            <a:ext cx="10972800" cy="3917032"/>
          </a:xfrm>
        </p:spPr>
        <p:txBody>
          <a:bodyPr/>
          <a:lstStyle/>
          <a:p>
            <a:pPr lvl="0"/>
            <a:r>
              <a:rPr lang="en-GB" sz="2800" dirty="0"/>
              <a:t>Advances in computing power allow for more sophisticated data analysis techniques, such as machine learning and big data analytics, which can process vast amounts of information quickly, leading to faster insights and innovation.</a:t>
            </a:r>
          </a:p>
          <a:p>
            <a:pPr lvl="0"/>
            <a:r>
              <a:rPr lang="en-GB" sz="2800" dirty="0"/>
              <a:t>Example: The use of AI and machine learning in data analysis to predict consumer behaviour and personalise advertising in real-time.</a:t>
            </a:r>
          </a:p>
          <a:p>
            <a:pPr marL="0" lvl="0" indent="0">
              <a:buNone/>
            </a:pPr>
            <a:r>
              <a:rPr lang="en-GB" sz="2000" dirty="0"/>
              <a:t>Reference: Case studies and industry reports in the </a:t>
            </a:r>
            <a:r>
              <a:rPr lang="en-GB" sz="2000" i="1" dirty="0"/>
              <a:t>IEEE Transactions on Big Data.</a:t>
            </a:r>
          </a:p>
          <a:p>
            <a:pPr marL="0" lvl="0" indent="0">
              <a:buNone/>
            </a:pPr>
            <a:r>
              <a:rPr lang="en-GB" sz="2000" i="1" dirty="0">
                <a:hlinkClick r:id="rId2"/>
              </a:rPr>
              <a:t>https://ieeexplore.ieee.org/stamp/stamp.jsp?arnumber=9999445</a:t>
            </a:r>
            <a:endParaRPr lang="en-GB" sz="2000" i="1" dirty="0"/>
          </a:p>
          <a:p>
            <a:pPr lvl="0"/>
            <a:endParaRPr lang="en-GB" i="1" dirty="0"/>
          </a:p>
          <a:p>
            <a:pPr lvl="0"/>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490AB-1D28-B7FF-1031-022CE5BE1D69}"/>
              </a:ext>
            </a:extLst>
          </p:cNvPr>
          <p:cNvSpPr txBox="1">
            <a:spLocks noGrp="1"/>
          </p:cNvSpPr>
          <p:nvPr>
            <p:ph type="title"/>
          </p:nvPr>
        </p:nvSpPr>
        <p:spPr/>
        <p:txBody>
          <a:bodyPr/>
          <a:lstStyle/>
          <a:p>
            <a:pPr lvl="0"/>
            <a:r>
              <a:rPr lang="en-GB" sz="3200" b="1">
                <a:solidFill>
                  <a:srgbClr val="FF0000"/>
                </a:solidFill>
              </a:rPr>
              <a:t>New Perspectives on Established Research Methodologies</a:t>
            </a:r>
          </a:p>
        </p:txBody>
      </p:sp>
      <p:sp>
        <p:nvSpPr>
          <p:cNvPr id="3" name="Content Placeholder 2">
            <a:extLst>
              <a:ext uri="{FF2B5EF4-FFF2-40B4-BE49-F238E27FC236}">
                <a16:creationId xmlns:a16="http://schemas.microsoft.com/office/drawing/2014/main" id="{C49B61A3-F14B-ADC6-E5C9-C1EBA8CB2BF7}"/>
              </a:ext>
            </a:extLst>
          </p:cNvPr>
          <p:cNvSpPr txBox="1">
            <a:spLocks noGrp="1"/>
          </p:cNvSpPr>
          <p:nvPr>
            <p:ph idx="1"/>
          </p:nvPr>
        </p:nvSpPr>
        <p:spPr>
          <a:xfrm>
            <a:off x="191731" y="1460086"/>
            <a:ext cx="11842952" cy="4343811"/>
          </a:xfrm>
        </p:spPr>
        <p:txBody>
          <a:bodyPr/>
          <a:lstStyle/>
          <a:p>
            <a:pPr lvl="1">
              <a:buFont typeface="Wingdings" panose="05000000000000000000" pitchFamily="2" charset="2"/>
              <a:buChar char="§"/>
            </a:pPr>
            <a:r>
              <a:rPr lang="en-GB" dirty="0"/>
              <a:t>Innovations in research approaches, such as agile research methods, mixed methods research, or computational social science, offer new ways to tackle old problems, enabling businesses to be more adaptive and forward-thinking in their strategies.</a:t>
            </a:r>
          </a:p>
          <a:p>
            <a:pPr lvl="1">
              <a:buFont typeface="Wingdings" pitchFamily="2"/>
              <a:buChar char="§"/>
            </a:pPr>
            <a:r>
              <a:rPr lang="en-GB" dirty="0"/>
              <a:t>Example: The use of mixed methods in social media analytics to gain both quantitative and qualitative insights into consumer behaviour.</a:t>
            </a:r>
          </a:p>
          <a:p>
            <a:pPr marL="0" lvl="0" indent="0">
              <a:buNone/>
            </a:pPr>
            <a:r>
              <a:rPr lang="en-GB" sz="2000" dirty="0"/>
              <a:t>Reference: Methodological innovations discussed in the Annual Review of Sociology. Annual Reviews.</a:t>
            </a:r>
          </a:p>
          <a:p>
            <a:pPr marL="0" lvl="0" indent="0">
              <a:buNone/>
            </a:pPr>
            <a:r>
              <a:rPr lang="en-GB" sz="2000" dirty="0">
                <a:hlinkClick r:id="rId2"/>
              </a:rPr>
              <a:t>https://www.annualreviews.org/content/journals/soc/48/1</a:t>
            </a:r>
            <a:endParaRPr lang="en-GB" sz="2000" dirty="0"/>
          </a:p>
          <a:p>
            <a:pPr lvl="0"/>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D1EAE-4F77-1EC9-5F03-9C9D8AA338CF}"/>
              </a:ext>
            </a:extLst>
          </p:cNvPr>
          <p:cNvSpPr txBox="1">
            <a:spLocks noGrp="1"/>
          </p:cNvSpPr>
          <p:nvPr>
            <p:ph type="title"/>
          </p:nvPr>
        </p:nvSpPr>
        <p:spPr>
          <a:xfrm>
            <a:off x="723903" y="365129"/>
            <a:ext cx="10629900" cy="888485"/>
          </a:xfrm>
        </p:spPr>
        <p:txBody>
          <a:bodyPr/>
          <a:lstStyle/>
          <a:p>
            <a:pPr lvl="0"/>
            <a:r>
              <a:rPr lang="en-GB" sz="3200" dirty="0">
                <a:solidFill>
                  <a:srgbClr val="FF0000"/>
                </a:solidFill>
              </a:rPr>
              <a:t>The Role of Information in Competitive Advantage</a:t>
            </a:r>
            <a:br>
              <a:rPr lang="en-GB" sz="4000" b="1" dirty="0"/>
            </a:br>
            <a:endParaRPr lang="en-GB" sz="4000" dirty="0"/>
          </a:p>
        </p:txBody>
      </p:sp>
      <p:sp>
        <p:nvSpPr>
          <p:cNvPr id="3" name="Content Placeholder 2">
            <a:extLst>
              <a:ext uri="{FF2B5EF4-FFF2-40B4-BE49-F238E27FC236}">
                <a16:creationId xmlns:a16="http://schemas.microsoft.com/office/drawing/2014/main" id="{70679D0D-19CC-0776-D924-C4BE4B3B80AD}"/>
              </a:ext>
            </a:extLst>
          </p:cNvPr>
          <p:cNvSpPr txBox="1">
            <a:spLocks noGrp="1"/>
          </p:cNvSpPr>
          <p:nvPr>
            <p:ph idx="1"/>
          </p:nvPr>
        </p:nvSpPr>
        <p:spPr>
          <a:xfrm>
            <a:off x="351504" y="1056406"/>
            <a:ext cx="11488997" cy="4769208"/>
          </a:xfrm>
        </p:spPr>
        <p:txBody>
          <a:bodyPr/>
          <a:lstStyle/>
          <a:p>
            <a:pPr marL="0" lvl="0" indent="0">
              <a:lnSpc>
                <a:spcPct val="70000"/>
              </a:lnSpc>
              <a:buNone/>
            </a:pPr>
            <a:r>
              <a:rPr lang="en-GB" sz="2600" dirty="0"/>
              <a:t>Managers leverage diverse information sources beyond business research to make informed decisions.</a:t>
            </a:r>
          </a:p>
          <a:p>
            <a:pPr lvl="0">
              <a:lnSpc>
                <a:spcPct val="70000"/>
              </a:lnSpc>
            </a:pPr>
            <a:r>
              <a:rPr lang="en-GB" sz="2600" b="1" dirty="0"/>
              <a:t>Types of Information Sources:</a:t>
            </a:r>
            <a:endParaRPr lang="en-GB" sz="2600" dirty="0"/>
          </a:p>
          <a:p>
            <a:pPr marL="742950" lvl="1" indent="-285750">
              <a:lnSpc>
                <a:spcPct val="70000"/>
              </a:lnSpc>
            </a:pPr>
            <a:r>
              <a:rPr lang="en-GB" sz="2200" b="1" dirty="0">
                <a:highlight>
                  <a:srgbClr val="FFFF00"/>
                </a:highlight>
              </a:rPr>
              <a:t>Business Research</a:t>
            </a:r>
            <a:r>
              <a:rPr lang="en-GB" sz="2200" dirty="0"/>
              <a:t>: Data gathered systematically to address specific business questions.</a:t>
            </a:r>
          </a:p>
          <a:p>
            <a:pPr marL="742950" lvl="1" indent="-285750">
              <a:lnSpc>
                <a:spcPct val="70000"/>
              </a:lnSpc>
            </a:pPr>
            <a:r>
              <a:rPr lang="en-GB" sz="2200" b="1" dirty="0">
                <a:highlight>
                  <a:srgbClr val="FFFF00"/>
                </a:highlight>
              </a:rPr>
              <a:t>Decision Support Systems (DSS): </a:t>
            </a:r>
            <a:r>
              <a:rPr lang="en-GB" sz="2200" dirty="0"/>
              <a:t>Provides structured data for decision-making.</a:t>
            </a:r>
          </a:p>
          <a:p>
            <a:pPr marL="742950" lvl="1" indent="-285750">
              <a:lnSpc>
                <a:spcPct val="70000"/>
              </a:lnSpc>
            </a:pPr>
            <a:r>
              <a:rPr lang="en-GB" sz="2200" b="1" dirty="0">
                <a:highlight>
                  <a:srgbClr val="FFFF00"/>
                </a:highlight>
              </a:rPr>
              <a:t>Business Intelligence (BI)</a:t>
            </a:r>
            <a:r>
              <a:rPr lang="en-GB" sz="2200" dirty="0">
                <a:highlight>
                  <a:srgbClr val="FFFF00"/>
                </a:highlight>
              </a:rPr>
              <a:t>: </a:t>
            </a:r>
            <a:r>
              <a:rPr lang="en-GB" sz="2200" dirty="0"/>
              <a:t>Tracks external events and trends impacting the organisation.</a:t>
            </a:r>
          </a:p>
          <a:p>
            <a:pPr lvl="0">
              <a:lnSpc>
                <a:spcPct val="70000"/>
              </a:lnSpc>
            </a:pPr>
            <a:r>
              <a:rPr lang="en-GB" sz="2600" dirty="0">
                <a:solidFill>
                  <a:srgbClr val="FF0000"/>
                </a:solidFill>
              </a:rPr>
              <a:t>Impact: </a:t>
            </a:r>
            <a:r>
              <a:rPr lang="en-GB" sz="2600" dirty="0"/>
              <a:t>Integrating these information sources supports strategic, tactical, and operational decisions, aligning with organisational goals.</a:t>
            </a:r>
          </a:p>
          <a:p>
            <a:pPr lvl="0">
              <a:lnSpc>
                <a:spcPct val="70000"/>
              </a:lnSpc>
            </a:pPr>
            <a:r>
              <a:rPr lang="en-GB" sz="2600" dirty="0">
                <a:solidFill>
                  <a:srgbClr val="FF0000"/>
                </a:solidFill>
              </a:rPr>
              <a:t>Example</a:t>
            </a:r>
            <a:r>
              <a:rPr lang="en-GB" sz="2600" b="1" dirty="0"/>
              <a:t>:</a:t>
            </a:r>
            <a:r>
              <a:rPr lang="en-GB" sz="2600" dirty="0"/>
              <a:t> A retail chain like </a:t>
            </a:r>
            <a:r>
              <a:rPr lang="en-GB" sz="2600" dirty="0">
                <a:highlight>
                  <a:srgbClr val="FFFF00"/>
                </a:highlight>
              </a:rPr>
              <a:t>Walmart</a:t>
            </a:r>
            <a:r>
              <a:rPr lang="en-GB" sz="2600" dirty="0"/>
              <a:t> combines DSS and BI to monitor inventory levels, competitor pricing, and customer purchasing patterns to maintain a competitive edge.</a:t>
            </a:r>
          </a:p>
          <a:p>
            <a:pPr marL="0" lvl="0" indent="0">
              <a:lnSpc>
                <a:spcPct val="70000"/>
              </a:lnSpc>
              <a:buNone/>
            </a:pPr>
            <a:endParaRPr lang="en-GB" sz="2600" dirty="0"/>
          </a:p>
          <a:p>
            <a:pPr marL="0" lvl="0" indent="0">
              <a:lnSpc>
                <a:spcPct val="70000"/>
              </a:lnSpc>
              <a:buNone/>
            </a:pPr>
            <a:r>
              <a:rPr lang="en-GB" sz="2200" dirty="0"/>
              <a:t>Cooper, D. R., &amp; Schindler P. S. (2014). </a:t>
            </a:r>
            <a:r>
              <a:rPr lang="en-GB" sz="2200" i="1" dirty="0"/>
              <a:t>Business Research Methods</a:t>
            </a:r>
            <a:r>
              <a:rPr lang="en-GB" sz="2200" dirty="0"/>
              <a:t>. 12</a:t>
            </a:r>
            <a:r>
              <a:rPr lang="en-GB" sz="2200" baseline="30000" dirty="0"/>
              <a:t>th</a:t>
            </a:r>
            <a:r>
              <a:rPr lang="en-GB" sz="2200" dirty="0"/>
              <a:t> ed. McGraw Hill</a:t>
            </a:r>
          </a:p>
          <a:p>
            <a:pPr marL="0" lvl="0" indent="0">
              <a:lnSpc>
                <a:spcPct val="70000"/>
              </a:lnSpc>
              <a:buNone/>
            </a:pPr>
            <a:endParaRPr lang="en-GB" sz="2600" dirty="0"/>
          </a:p>
          <a:p>
            <a:pPr marL="0" lvl="0" indent="0">
              <a:lnSpc>
                <a:spcPct val="70000"/>
              </a:lnSpc>
              <a:buNone/>
            </a:pPr>
            <a:endParaRPr lang="en-GB" sz="26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99C73-B5F8-D90F-C285-B1A1DF86BB6F}"/>
              </a:ext>
            </a:extLst>
          </p:cNvPr>
          <p:cNvSpPr txBox="1">
            <a:spLocks noGrp="1"/>
          </p:cNvSpPr>
          <p:nvPr>
            <p:ph type="title"/>
          </p:nvPr>
        </p:nvSpPr>
        <p:spPr>
          <a:xfrm>
            <a:off x="723903" y="346536"/>
            <a:ext cx="10629900" cy="577429"/>
          </a:xfrm>
        </p:spPr>
        <p:txBody>
          <a:bodyPr/>
          <a:lstStyle/>
          <a:p>
            <a:pPr lvl="0"/>
            <a:r>
              <a:rPr lang="en-GB" sz="3200" b="1" dirty="0">
                <a:solidFill>
                  <a:srgbClr val="FF0000"/>
                </a:solidFill>
              </a:rPr>
              <a:t>Organisational Goals and Information Needs</a:t>
            </a:r>
            <a:br>
              <a:rPr lang="en-GB" sz="4000" b="1" dirty="0"/>
            </a:br>
            <a:endParaRPr lang="en-GB" sz="4000" dirty="0"/>
          </a:p>
        </p:txBody>
      </p:sp>
      <p:sp>
        <p:nvSpPr>
          <p:cNvPr id="3" name="Content Placeholder 2">
            <a:extLst>
              <a:ext uri="{FF2B5EF4-FFF2-40B4-BE49-F238E27FC236}">
                <a16:creationId xmlns:a16="http://schemas.microsoft.com/office/drawing/2014/main" id="{B3B1D61D-504E-9779-1322-029CB0966C50}"/>
              </a:ext>
            </a:extLst>
          </p:cNvPr>
          <p:cNvSpPr txBox="1">
            <a:spLocks noGrp="1"/>
          </p:cNvSpPr>
          <p:nvPr>
            <p:ph idx="1"/>
          </p:nvPr>
        </p:nvSpPr>
        <p:spPr>
          <a:xfrm>
            <a:off x="479376" y="1002895"/>
            <a:ext cx="11305256" cy="4432297"/>
          </a:xfrm>
        </p:spPr>
        <p:txBody>
          <a:bodyPr/>
          <a:lstStyle/>
          <a:p>
            <a:pPr lvl="0">
              <a:lnSpc>
                <a:spcPct val="80000"/>
              </a:lnSpc>
            </a:pPr>
            <a:r>
              <a:rPr lang="en-GB" sz="2400" b="1" dirty="0">
                <a:solidFill>
                  <a:srgbClr val="FF0000"/>
                </a:solidFill>
              </a:rPr>
              <a:t>Goals Across Organisations</a:t>
            </a:r>
            <a:r>
              <a:rPr lang="en-GB" sz="2400" dirty="0"/>
              <a:t>: Whether a local bakery or a major retailer, businesses typically set goals around </a:t>
            </a:r>
            <a:r>
              <a:rPr lang="en-GB" sz="2400" b="1" dirty="0">
                <a:highlight>
                  <a:srgbClr val="FFFF00"/>
                </a:highlight>
              </a:rPr>
              <a:t>sales, market share, ROI, profitability,</a:t>
            </a:r>
            <a:r>
              <a:rPr lang="en-GB" sz="2400" dirty="0">
                <a:highlight>
                  <a:srgbClr val="FFFF00"/>
                </a:highlight>
              </a:rPr>
              <a:t> and </a:t>
            </a:r>
            <a:r>
              <a:rPr lang="en-GB" sz="2400" b="1" dirty="0">
                <a:highlight>
                  <a:srgbClr val="FFFF00"/>
                </a:highlight>
              </a:rPr>
              <a:t>customer satisfaction.</a:t>
            </a:r>
            <a:endParaRPr lang="en-GB" sz="2400" dirty="0">
              <a:highlight>
                <a:srgbClr val="FFFF00"/>
              </a:highlight>
            </a:endParaRPr>
          </a:p>
          <a:p>
            <a:pPr lvl="0">
              <a:lnSpc>
                <a:spcPct val="80000"/>
              </a:lnSpc>
            </a:pPr>
            <a:r>
              <a:rPr lang="en-GB" sz="2400" b="1" dirty="0">
                <a:solidFill>
                  <a:srgbClr val="FF0000"/>
                </a:solidFill>
              </a:rPr>
              <a:t>Information Requirements</a:t>
            </a:r>
            <a:r>
              <a:rPr lang="en-GB" sz="2400" dirty="0">
                <a:solidFill>
                  <a:srgbClr val="FF0000"/>
                </a:solidFill>
              </a:rPr>
              <a:t>: </a:t>
            </a:r>
            <a:r>
              <a:rPr lang="en-GB" sz="2400" dirty="0"/>
              <a:t>Complex decisions on goals, strategies, and tactics are driven by information from DSS and BI.</a:t>
            </a:r>
          </a:p>
          <a:p>
            <a:pPr lvl="0">
              <a:lnSpc>
                <a:spcPct val="80000"/>
              </a:lnSpc>
            </a:pPr>
            <a:r>
              <a:rPr lang="en-GB" sz="2400" b="1" dirty="0">
                <a:solidFill>
                  <a:srgbClr val="FF0000"/>
                </a:solidFill>
              </a:rPr>
              <a:t>Example Goals</a:t>
            </a:r>
            <a:r>
              <a:rPr lang="en-GB" sz="2400" dirty="0"/>
              <a:t>:</a:t>
            </a:r>
          </a:p>
          <a:p>
            <a:pPr marL="742950" lvl="1" indent="-285750">
              <a:lnSpc>
                <a:spcPct val="80000"/>
              </a:lnSpc>
            </a:pPr>
            <a:r>
              <a:rPr lang="en-GB" sz="2000" b="1" dirty="0"/>
              <a:t>Local Bakery</a:t>
            </a:r>
            <a:r>
              <a:rPr lang="en-GB" sz="2000" dirty="0"/>
              <a:t>: Increase customer retention and satisfaction.</a:t>
            </a:r>
          </a:p>
          <a:p>
            <a:pPr marL="742950" lvl="1" indent="-285750">
              <a:lnSpc>
                <a:spcPct val="80000"/>
              </a:lnSpc>
            </a:pPr>
            <a:r>
              <a:rPr lang="en-GB" sz="2000" b="1" dirty="0"/>
              <a:t>Retail Chain</a:t>
            </a:r>
            <a:r>
              <a:rPr lang="en-GB" sz="2000" dirty="0"/>
              <a:t>: Maximise stock price, enhance market share, and optimise employee productivity.</a:t>
            </a:r>
          </a:p>
          <a:p>
            <a:pPr lvl="0">
              <a:lnSpc>
                <a:spcPct val="80000"/>
              </a:lnSpc>
            </a:pPr>
            <a:r>
              <a:rPr lang="en-GB" sz="2400" b="1" dirty="0">
                <a:solidFill>
                  <a:srgbClr val="FF0000"/>
                </a:solidFill>
              </a:rPr>
              <a:t>Example</a:t>
            </a:r>
            <a:r>
              <a:rPr lang="en-GB" sz="2400" b="1" dirty="0"/>
              <a:t>:</a:t>
            </a:r>
            <a:r>
              <a:rPr lang="en-GB" sz="2400" dirty="0"/>
              <a:t> </a:t>
            </a:r>
            <a:r>
              <a:rPr lang="en-GB" sz="2400" b="1" dirty="0">
                <a:highlight>
                  <a:srgbClr val="FFFF00"/>
                </a:highlight>
              </a:rPr>
              <a:t>Starbucks</a:t>
            </a:r>
            <a:r>
              <a:rPr lang="en-GB" sz="2400" dirty="0"/>
              <a:t> uses BI to analyse customer preferences, leading to strategic menu adjustments to meet customer demand and enhance profitability.</a:t>
            </a:r>
          </a:p>
          <a:p>
            <a:pPr marL="0" lvl="0" indent="0">
              <a:lnSpc>
                <a:spcPct val="80000"/>
              </a:lnSpc>
              <a:buNone/>
            </a:pPr>
            <a:endParaRPr lang="en-GB" sz="2000" dirty="0"/>
          </a:p>
          <a:p>
            <a:pPr marL="0" lvl="0" indent="0">
              <a:lnSpc>
                <a:spcPct val="80000"/>
              </a:lnSpc>
              <a:buNone/>
            </a:pPr>
            <a:r>
              <a:rPr lang="en-GB" sz="2000" dirty="0"/>
              <a:t>Cooper, D. R., &amp; Schindler P. S. (2014). </a:t>
            </a:r>
            <a:r>
              <a:rPr lang="en-GB" sz="2000" i="1" dirty="0"/>
              <a:t>Business Research Methods</a:t>
            </a:r>
            <a:r>
              <a:rPr lang="en-GB" sz="2000" dirty="0"/>
              <a:t>. 12</a:t>
            </a:r>
            <a:r>
              <a:rPr lang="en-GB" sz="2000" baseline="30000" dirty="0"/>
              <a:t>th</a:t>
            </a:r>
            <a:r>
              <a:rPr lang="en-GB" sz="2000" dirty="0"/>
              <a:t> ed. McGraw Hill</a:t>
            </a:r>
          </a:p>
          <a:p>
            <a:pPr marL="0" lvl="0" indent="0">
              <a:lnSpc>
                <a:spcPct val="80000"/>
              </a:lnSpc>
              <a:buNone/>
            </a:pPr>
            <a:endParaRPr lang="en-GB" sz="24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24DAA-8C62-E440-5684-35281E5C56B5}"/>
              </a:ext>
            </a:extLst>
          </p:cNvPr>
          <p:cNvSpPr txBox="1">
            <a:spLocks noGrp="1"/>
          </p:cNvSpPr>
          <p:nvPr>
            <p:ph type="title"/>
          </p:nvPr>
        </p:nvSpPr>
        <p:spPr/>
        <p:txBody>
          <a:bodyPr/>
          <a:lstStyle/>
          <a:p>
            <a:pPr lvl="0"/>
            <a:r>
              <a:rPr lang="en-GB" sz="3200" b="1" dirty="0">
                <a:solidFill>
                  <a:srgbClr val="FF0000"/>
                </a:solidFill>
              </a:rPr>
              <a:t>Decision Support Systems (DSS)</a:t>
            </a:r>
            <a:br>
              <a:rPr lang="en-GB" b="1" dirty="0"/>
            </a:br>
            <a:endParaRPr lang="en-GB" dirty="0"/>
          </a:p>
        </p:txBody>
      </p:sp>
      <p:sp>
        <p:nvSpPr>
          <p:cNvPr id="3" name="Content Placeholder 2">
            <a:extLst>
              <a:ext uri="{FF2B5EF4-FFF2-40B4-BE49-F238E27FC236}">
                <a16:creationId xmlns:a16="http://schemas.microsoft.com/office/drawing/2014/main" id="{06FD7AC3-D85A-4F81-173A-223F38464FE0}"/>
              </a:ext>
            </a:extLst>
          </p:cNvPr>
          <p:cNvSpPr txBox="1">
            <a:spLocks noGrp="1"/>
          </p:cNvSpPr>
          <p:nvPr>
            <p:ph idx="1"/>
          </p:nvPr>
        </p:nvSpPr>
        <p:spPr>
          <a:xfrm>
            <a:off x="299884" y="1052736"/>
            <a:ext cx="11592232" cy="4506044"/>
          </a:xfrm>
        </p:spPr>
        <p:txBody>
          <a:bodyPr/>
          <a:lstStyle/>
          <a:p>
            <a:pPr marL="0" lvl="0" indent="0">
              <a:buNone/>
            </a:pPr>
            <a:r>
              <a:rPr lang="en-GB" sz="2400" dirty="0"/>
              <a:t>DSS organises transaction data for real-time decision-making and helps in understanding customer behaviours and profitability (</a:t>
            </a:r>
            <a:r>
              <a:rPr lang="en-GB" sz="2400" dirty="0" err="1"/>
              <a:t>Bonczek</a:t>
            </a:r>
            <a:r>
              <a:rPr lang="en-GB" sz="2400" dirty="0"/>
              <a:t> et. al, 1981).</a:t>
            </a:r>
          </a:p>
          <a:p>
            <a:pPr lvl="0"/>
            <a:r>
              <a:rPr lang="en-GB" sz="2400" b="1" dirty="0">
                <a:solidFill>
                  <a:srgbClr val="FF0000"/>
                </a:solidFill>
              </a:rPr>
              <a:t>Functionality</a:t>
            </a:r>
            <a:r>
              <a:rPr lang="en-GB" sz="2400" dirty="0"/>
              <a:t>: Tracks every interaction (purchase, attendance, donations) to support exchanges and strategic/tactical activities.</a:t>
            </a:r>
          </a:p>
          <a:p>
            <a:pPr lvl="0"/>
            <a:r>
              <a:rPr lang="en-GB" sz="2400" b="1" dirty="0">
                <a:solidFill>
                  <a:srgbClr val="FF0000"/>
                </a:solidFill>
              </a:rPr>
              <a:t>Example</a:t>
            </a:r>
            <a:r>
              <a:rPr lang="en-GB" sz="2400" b="1" dirty="0"/>
              <a:t>:</a:t>
            </a:r>
            <a:r>
              <a:rPr lang="en-GB" sz="2400" dirty="0"/>
              <a:t> Catalogue companies use DSS to know which marketing tactics drive transactions and estimate customer lifetime value.</a:t>
            </a:r>
          </a:p>
          <a:p>
            <a:pPr lvl="0"/>
            <a:r>
              <a:rPr lang="en-GB" sz="2400" b="1" dirty="0">
                <a:solidFill>
                  <a:srgbClr val="FF0000"/>
                </a:solidFill>
              </a:rPr>
              <a:t>Real-World Example</a:t>
            </a:r>
            <a:r>
              <a:rPr lang="en-GB" sz="2400" dirty="0"/>
              <a:t>: </a:t>
            </a:r>
            <a:r>
              <a:rPr lang="en-GB" sz="2400" b="1" dirty="0">
                <a:highlight>
                  <a:srgbClr val="FFFF00"/>
                </a:highlight>
              </a:rPr>
              <a:t>Amazon</a:t>
            </a:r>
            <a:r>
              <a:rPr lang="en-GB" sz="2400" dirty="0">
                <a:highlight>
                  <a:srgbClr val="FFFF00"/>
                </a:highlight>
              </a:rPr>
              <a:t>’s</a:t>
            </a:r>
            <a:r>
              <a:rPr lang="en-GB" sz="2400" dirty="0"/>
              <a:t> DSS tracks user preferences and purchasing behaviour in real-time, enabling tailored recommendations and promotions</a:t>
            </a:r>
            <a:r>
              <a:rPr lang="en-GB" dirty="0"/>
              <a:t>.</a:t>
            </a:r>
          </a:p>
          <a:p>
            <a:pPr marL="0" lvl="0" indent="0" fontAlgn="t">
              <a:lnSpc>
                <a:spcPct val="100000"/>
              </a:lnSpc>
              <a:spcBef>
                <a:spcPts val="0"/>
              </a:spcBef>
              <a:buNone/>
            </a:pPr>
            <a:endParaRPr lang="en-GB" sz="2000" dirty="0"/>
          </a:p>
          <a:p>
            <a:pPr marL="0" lvl="0" indent="0" fontAlgn="t">
              <a:lnSpc>
                <a:spcPct val="100000"/>
              </a:lnSpc>
              <a:spcBef>
                <a:spcPts val="0"/>
              </a:spcBef>
              <a:buNone/>
            </a:pPr>
            <a:r>
              <a:rPr lang="en-GB" sz="2000" dirty="0"/>
              <a:t>Cooper, D. R., &amp; Schindler P. S. (2014). </a:t>
            </a:r>
            <a:r>
              <a:rPr lang="en-GB" sz="2000" i="1" dirty="0"/>
              <a:t>Business Research Methods</a:t>
            </a:r>
            <a:r>
              <a:rPr lang="en-GB" sz="2000" dirty="0"/>
              <a:t>. 12</a:t>
            </a:r>
            <a:r>
              <a:rPr lang="en-GB" sz="2000" baseline="30000" dirty="0"/>
              <a:t>th</a:t>
            </a:r>
            <a:r>
              <a:rPr lang="en-GB" sz="2000" dirty="0"/>
              <a:t> ed. McGraw Hill</a:t>
            </a:r>
          </a:p>
          <a:p>
            <a:pPr marL="0" lvl="0" indent="0">
              <a:buNone/>
            </a:pP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A8AF-72BB-8DF3-EEA0-94251E81D0D1}"/>
              </a:ext>
            </a:extLst>
          </p:cNvPr>
          <p:cNvSpPr txBox="1">
            <a:spLocks noGrp="1"/>
          </p:cNvSpPr>
          <p:nvPr>
            <p:ph type="title"/>
          </p:nvPr>
        </p:nvSpPr>
        <p:spPr/>
        <p:txBody>
          <a:bodyPr/>
          <a:lstStyle/>
          <a:p>
            <a:pPr lvl="0"/>
            <a:r>
              <a:rPr lang="en-GB" b="1" dirty="0">
                <a:solidFill>
                  <a:srgbClr val="FF0000"/>
                </a:solidFill>
              </a:rPr>
              <a:t>Business Intelligence (BI)</a:t>
            </a:r>
            <a:br>
              <a:rPr lang="en-GB" b="1" dirty="0"/>
            </a:br>
            <a:endParaRPr lang="en-GB" dirty="0"/>
          </a:p>
        </p:txBody>
      </p:sp>
      <p:sp>
        <p:nvSpPr>
          <p:cNvPr id="3" name="Content Placeholder 2">
            <a:extLst>
              <a:ext uri="{FF2B5EF4-FFF2-40B4-BE49-F238E27FC236}">
                <a16:creationId xmlns:a16="http://schemas.microsoft.com/office/drawing/2014/main" id="{C7087D53-8372-69E8-897C-1342537264D7}"/>
              </a:ext>
            </a:extLst>
          </p:cNvPr>
          <p:cNvSpPr txBox="1">
            <a:spLocks noGrp="1"/>
          </p:cNvSpPr>
          <p:nvPr>
            <p:ph idx="1"/>
          </p:nvPr>
        </p:nvSpPr>
        <p:spPr>
          <a:xfrm>
            <a:off x="502673" y="1249719"/>
            <a:ext cx="10629900" cy="4358560"/>
          </a:xfrm>
        </p:spPr>
        <p:txBody>
          <a:bodyPr/>
          <a:lstStyle/>
          <a:p>
            <a:pPr marL="0" lvl="0" indent="0">
              <a:lnSpc>
                <a:spcPct val="80000"/>
              </a:lnSpc>
              <a:buNone/>
            </a:pPr>
            <a:r>
              <a:rPr lang="en-GB" sz="2400" dirty="0"/>
              <a:t>BI provides insights into the firm’s external environment—technology, economics, politics, demographics, and competition.</a:t>
            </a:r>
          </a:p>
          <a:p>
            <a:pPr lvl="0">
              <a:lnSpc>
                <a:spcPct val="80000"/>
              </a:lnSpc>
            </a:pPr>
            <a:r>
              <a:rPr lang="en-GB" sz="2400" b="1" dirty="0">
                <a:solidFill>
                  <a:srgbClr val="FF0000"/>
                </a:solidFill>
              </a:rPr>
              <a:t>Purpose</a:t>
            </a:r>
            <a:r>
              <a:rPr lang="en-GB" sz="2400" dirty="0"/>
              <a:t>: Allows managers to understand the broader environment and make decisions that respond to market and competitive trends.</a:t>
            </a:r>
          </a:p>
          <a:p>
            <a:pPr lvl="0">
              <a:lnSpc>
                <a:spcPct val="80000"/>
              </a:lnSpc>
            </a:pPr>
            <a:r>
              <a:rPr lang="en-GB" sz="2400" b="1" dirty="0">
                <a:solidFill>
                  <a:srgbClr val="FF0000"/>
                </a:solidFill>
              </a:rPr>
              <a:t>Example Sources</a:t>
            </a:r>
            <a:r>
              <a:rPr lang="en-GB" sz="2400" dirty="0"/>
              <a:t>: Economic reports, competitor analysis, and trend monitoring.</a:t>
            </a:r>
          </a:p>
          <a:p>
            <a:pPr lvl="0">
              <a:lnSpc>
                <a:spcPct val="80000"/>
              </a:lnSpc>
            </a:pPr>
            <a:r>
              <a:rPr lang="en-GB" sz="2400" b="1" dirty="0">
                <a:solidFill>
                  <a:srgbClr val="FF0000"/>
                </a:solidFill>
              </a:rPr>
              <a:t>Example:</a:t>
            </a:r>
            <a:r>
              <a:rPr lang="en-GB" sz="2400" dirty="0">
                <a:solidFill>
                  <a:srgbClr val="FF0000"/>
                </a:solidFill>
              </a:rPr>
              <a:t> </a:t>
            </a:r>
            <a:r>
              <a:rPr lang="en-GB" sz="2400" b="1" dirty="0">
                <a:highlight>
                  <a:srgbClr val="FFFF00"/>
                </a:highlight>
              </a:rPr>
              <a:t>Netflix</a:t>
            </a:r>
            <a:r>
              <a:rPr lang="en-GB" sz="2400" dirty="0"/>
              <a:t> uses BI to assess market trends and content preferences globally, helping to tailor its streaming offerings to regional demands and stay competitive.</a:t>
            </a:r>
          </a:p>
          <a:p>
            <a:pPr marL="0" lvl="0" indent="0" fontAlgn="t">
              <a:spcBef>
                <a:spcPts val="0"/>
              </a:spcBef>
              <a:buNone/>
            </a:pPr>
            <a:endParaRPr lang="en-GB" sz="2400" dirty="0"/>
          </a:p>
          <a:p>
            <a:pPr marL="0" lvl="0" indent="0" fontAlgn="t">
              <a:spcBef>
                <a:spcPts val="0"/>
              </a:spcBef>
              <a:buNone/>
            </a:pPr>
            <a:r>
              <a:rPr lang="en-GB" sz="2400" dirty="0"/>
              <a:t>Cooper, D. R., &amp; Schindler P. S. (2014). </a:t>
            </a:r>
            <a:r>
              <a:rPr lang="en-GB" sz="2400" i="1" dirty="0"/>
              <a:t>Business Research Methods</a:t>
            </a:r>
            <a:r>
              <a:rPr lang="en-GB" sz="2400" dirty="0"/>
              <a:t>. 12</a:t>
            </a:r>
            <a:r>
              <a:rPr lang="en-GB" sz="2400" baseline="30000" dirty="0"/>
              <a:t>th</a:t>
            </a:r>
            <a:r>
              <a:rPr lang="en-GB" sz="2400" dirty="0"/>
              <a:t> ed. McGraw Hill</a:t>
            </a:r>
          </a:p>
          <a:p>
            <a:pPr marL="0" lvl="0" indent="0">
              <a:lnSpc>
                <a:spcPct val="80000"/>
              </a:lnSpc>
              <a:buNone/>
            </a:pPr>
            <a:endParaRPr lang="en-GB" dirty="0"/>
          </a:p>
          <a:p>
            <a:pPr marL="0" lvl="0" indent="0">
              <a:lnSpc>
                <a:spcPct val="80000"/>
              </a:lnSpc>
              <a:buNone/>
            </a:pP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F68A0-2C28-BFAC-6410-0787015E5A01}"/>
              </a:ext>
            </a:extLst>
          </p:cNvPr>
          <p:cNvSpPr txBox="1">
            <a:spLocks noGrp="1"/>
          </p:cNvSpPr>
          <p:nvPr>
            <p:ph type="title"/>
          </p:nvPr>
        </p:nvSpPr>
        <p:spPr/>
        <p:txBody>
          <a:bodyPr/>
          <a:lstStyle/>
          <a:p>
            <a:pPr lvl="0"/>
            <a:r>
              <a:rPr lang="en-GB" b="1" dirty="0">
                <a:solidFill>
                  <a:srgbClr val="FF0000"/>
                </a:solidFill>
              </a:rPr>
              <a:t>Case Study: ElecTech Corp (30 minutes)</a:t>
            </a:r>
            <a:br>
              <a:rPr lang="en-GB" dirty="0"/>
            </a:br>
            <a:endParaRPr lang="en-GB" dirty="0"/>
          </a:p>
        </p:txBody>
      </p:sp>
      <p:sp>
        <p:nvSpPr>
          <p:cNvPr id="3" name="Content Placeholder 2">
            <a:extLst>
              <a:ext uri="{FF2B5EF4-FFF2-40B4-BE49-F238E27FC236}">
                <a16:creationId xmlns:a16="http://schemas.microsoft.com/office/drawing/2014/main" id="{4B9D7E51-032D-A7EB-79D5-F42C59E85914}"/>
              </a:ext>
            </a:extLst>
          </p:cNvPr>
          <p:cNvSpPr txBox="1">
            <a:spLocks noGrp="1"/>
          </p:cNvSpPr>
          <p:nvPr>
            <p:ph idx="1"/>
          </p:nvPr>
        </p:nvSpPr>
        <p:spPr>
          <a:xfrm>
            <a:off x="353964" y="1238865"/>
            <a:ext cx="11838041" cy="4565032"/>
          </a:xfrm>
        </p:spPr>
        <p:txBody>
          <a:bodyPr/>
          <a:lstStyle/>
          <a:p>
            <a:pPr marL="0" lvl="0" indent="0">
              <a:lnSpc>
                <a:spcPct val="80000"/>
              </a:lnSpc>
              <a:buNone/>
            </a:pPr>
            <a:r>
              <a:rPr lang="en-GB" sz="2800" dirty="0"/>
              <a:t>ElecTech Corp is a company that makes electronic products. Recently, they started selling more types of products and are now reaching customers in other countries. With this expansion, they’re getting a lot of information from different sources, like social media, emails, and online messages from customers. However, they’re finding it hard to handle all this data. As a result, they’re missing important opportunities to connect with customers and improve their marketing strategies.</a:t>
            </a:r>
          </a:p>
          <a:p>
            <a:pPr marL="0" lvl="0" indent="0">
              <a:lnSpc>
                <a:spcPct val="80000"/>
              </a:lnSpc>
              <a:buNone/>
            </a:pPr>
            <a:r>
              <a:rPr lang="en-GB" sz="2800" dirty="0"/>
              <a:t>The Chief Marketing Officer (CMO) has noticed that their online marketing isn’t working as well as it used to. The CMO thinks this might be because the team isn’t able to organize and analyse the data properly. To fix this, the marketing team needs a better way to understand the data and make decisions that help the company succeed.</a:t>
            </a:r>
          </a:p>
          <a:p>
            <a:pPr marL="0" lvl="0" indent="0">
              <a:lnSpc>
                <a:spcPct val="80000"/>
              </a:lnSpc>
              <a:buNone/>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B759C-9A74-A4A0-0179-CE982462C156}"/>
              </a:ext>
            </a:extLst>
          </p:cNvPr>
          <p:cNvSpPr txBox="1">
            <a:spLocks noGrp="1"/>
          </p:cNvSpPr>
          <p:nvPr>
            <p:ph type="title"/>
          </p:nvPr>
        </p:nvSpPr>
        <p:spPr>
          <a:xfrm>
            <a:off x="591159" y="188146"/>
            <a:ext cx="10629900" cy="741002"/>
          </a:xfrm>
        </p:spPr>
        <p:txBody>
          <a:bodyPr/>
          <a:lstStyle/>
          <a:p>
            <a:pPr lvl="0"/>
            <a:r>
              <a:rPr lang="en-GB" b="1" dirty="0">
                <a:solidFill>
                  <a:srgbClr val="FF0000"/>
                </a:solidFill>
              </a:rPr>
              <a:t>Discussion Questions</a:t>
            </a:r>
            <a:endParaRPr lang="en-GB" dirty="0">
              <a:solidFill>
                <a:srgbClr val="FF0000"/>
              </a:solidFill>
            </a:endParaRPr>
          </a:p>
        </p:txBody>
      </p:sp>
      <p:sp>
        <p:nvSpPr>
          <p:cNvPr id="3" name="Content Placeholder 2">
            <a:extLst>
              <a:ext uri="{FF2B5EF4-FFF2-40B4-BE49-F238E27FC236}">
                <a16:creationId xmlns:a16="http://schemas.microsoft.com/office/drawing/2014/main" id="{7311206B-9DDF-3EC3-6C5B-F813D25F4902}"/>
              </a:ext>
            </a:extLst>
          </p:cNvPr>
          <p:cNvSpPr txBox="1">
            <a:spLocks noGrp="1"/>
          </p:cNvSpPr>
          <p:nvPr>
            <p:ph idx="1"/>
          </p:nvPr>
        </p:nvSpPr>
        <p:spPr>
          <a:xfrm>
            <a:off x="206480" y="1150370"/>
            <a:ext cx="11985525" cy="4267760"/>
          </a:xfrm>
        </p:spPr>
        <p:txBody>
          <a:bodyPr/>
          <a:lstStyle/>
          <a:p>
            <a:pPr lvl="0">
              <a:buFont typeface="Calibri Light"/>
              <a:buAutoNum type="arabicPeriod"/>
            </a:pPr>
            <a:r>
              <a:rPr lang="en-GB" sz="2800" dirty="0"/>
              <a:t>What challenges is ElecTech Corp facing with their data?</a:t>
            </a:r>
          </a:p>
          <a:p>
            <a:pPr lvl="0">
              <a:buFont typeface="Calibri Light"/>
              <a:buAutoNum type="arabicPeriod"/>
            </a:pPr>
            <a:r>
              <a:rPr lang="en-GB" sz="2800" dirty="0"/>
              <a:t>Why is it important for ElecTech Corp to analyse their data effectively?</a:t>
            </a:r>
          </a:p>
          <a:p>
            <a:pPr lvl="0">
              <a:buFont typeface="Calibri Light"/>
              <a:buAutoNum type="arabicPeriod"/>
            </a:pPr>
            <a:r>
              <a:rPr lang="en-GB" sz="2800" dirty="0"/>
              <a:t>How might having too much data without organization hurt a company’s marketing efforts?</a:t>
            </a:r>
          </a:p>
          <a:p>
            <a:pPr lvl="0">
              <a:buFont typeface="Calibri Light"/>
              <a:buAutoNum type="arabicPeriod"/>
            </a:pPr>
            <a:r>
              <a:rPr lang="en-GB" sz="2800" dirty="0"/>
              <a:t>What types of data do you think would be most useful for ElecTech Corp to improve their marketing?</a:t>
            </a:r>
          </a:p>
          <a:p>
            <a:pPr lvl="0">
              <a:buFont typeface="Calibri Light"/>
              <a:buAutoNum type="arabicPeriod"/>
            </a:pPr>
            <a:r>
              <a:rPr lang="en-GB" sz="2800" dirty="0"/>
              <a:t>If you were part of ElecTech Corp’s marketing team, what would be the first step you would take to handle the data?</a:t>
            </a:r>
          </a:p>
          <a:p>
            <a:pPr marL="0" lvl="0" indent="0">
              <a:buNone/>
            </a:pP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8D2D2CEB-B9C6-8601-0FE1-31115C17C6BF}"/>
              </a:ext>
            </a:extLst>
          </p:cNvPr>
          <p:cNvSpPr txBox="1"/>
          <p:nvPr/>
        </p:nvSpPr>
        <p:spPr>
          <a:xfrm>
            <a:off x="117509" y="212634"/>
            <a:ext cx="11898218" cy="76944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FF0000"/>
                </a:solidFill>
                <a:uFillTx/>
                <a:latin typeface="Myriad Pro"/>
              </a:rPr>
              <a:t>Next Week, We will look at…</a:t>
            </a:r>
          </a:p>
        </p:txBody>
      </p:sp>
      <p:sp>
        <p:nvSpPr>
          <p:cNvPr id="3" name="TextBox 4">
            <a:extLst>
              <a:ext uri="{FF2B5EF4-FFF2-40B4-BE49-F238E27FC236}">
                <a16:creationId xmlns:a16="http://schemas.microsoft.com/office/drawing/2014/main" id="{0F6E2528-9C7B-79B1-4229-AACCBBD5D868}"/>
              </a:ext>
            </a:extLst>
          </p:cNvPr>
          <p:cNvSpPr txBox="1"/>
          <p:nvPr/>
        </p:nvSpPr>
        <p:spPr>
          <a:xfrm>
            <a:off x="253389" y="982074"/>
            <a:ext cx="11762338" cy="280077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7030A0"/>
                </a:solidFill>
                <a:uFillTx/>
                <a:latin typeface="Calibri"/>
              </a:rPr>
              <a:t>Ethics in Business Research</a:t>
            </a:r>
            <a:r>
              <a:rPr lang="en-GB" sz="3200" b="0" i="0" u="none" strike="noStrike" kern="1200" cap="none" spc="0" baseline="0">
                <a:solidFill>
                  <a:srgbClr val="000000"/>
                </a:solidFill>
                <a:uFillTx/>
                <a:latin typeface="Calibri"/>
              </a:rPr>
              <a:t>.</a:t>
            </a:r>
            <a:br>
              <a:rPr lang="en-GB" sz="5400" b="1" i="0" u="none" strike="noStrike" kern="1200" cap="none" spc="0" baseline="0">
                <a:solidFill>
                  <a:srgbClr val="000000"/>
                </a:solidFill>
                <a:uFillTx/>
                <a:latin typeface="Myriad Pro"/>
              </a:rPr>
            </a:br>
            <a:endParaRPr lang="en-GB" sz="4800" b="1" i="0" u="none" strike="noStrike" kern="1200" cap="none" spc="0" baseline="0">
              <a:solidFill>
                <a:srgbClr val="000000"/>
              </a:solidFill>
              <a:uFillTx/>
              <a:latin typeface="Calibri"/>
            </a:endParaRPr>
          </a:p>
          <a:p>
            <a:pPr marL="457200" marR="0" lvl="0" indent="-4572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3200" b="1" i="0" u="none" strike="noStrike" kern="1200" cap="none" spc="0" baseline="0">
              <a:solidFill>
                <a:srgbClr val="000000"/>
              </a:solidFill>
              <a:uFillTx/>
              <a:latin typeface="Calibri Light"/>
              <a:cs typeface="Arial" pitchFamily="34"/>
            </a:endParaRPr>
          </a:p>
          <a:p>
            <a:pPr marL="457200" marR="0" lvl="0" indent="-4572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3200" b="1" i="0" u="none" strike="noStrike" kern="1200" cap="none" spc="0" baseline="0">
              <a:solidFill>
                <a:srgbClr val="000000"/>
              </a:solidFill>
              <a:uFillTx/>
              <a:latin typeface="Calibri Light"/>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strVal val="0"/>
                                          </p:val>
                                        </p:tav>
                                        <p:tav tm="100000">
                                          <p:val>
                                            <p:strVal val="#ppt_w"/>
                                          </p:val>
                                        </p:tav>
                                      </p:tavLst>
                                    </p:anim>
                                    <p:anim calcmode="lin" valueType="num">
                                      <p:cBhvr>
                                        <p:cTn id="14" dur="1000" fill="hold"/>
                                        <p:tgtEl>
                                          <p:spTgt spid="3"/>
                                        </p:tgtEl>
                                        <p:attrNameLst>
                                          <p:attrName>ppt_h</p:attrName>
                                        </p:attrNameLst>
                                      </p:cBhvr>
                                      <p:tavLst>
                                        <p:tav tm="0">
                                          <p:val>
                                            <p:strVal val="0"/>
                                          </p:val>
                                        </p:tav>
                                        <p:tav tm="100000">
                                          <p:val>
                                            <p:strVal val="#ppt_h"/>
                                          </p:val>
                                        </p:tav>
                                      </p:tavLst>
                                    </p:anim>
                                    <p:anim calcmode="lin" valueType="num">
                                      <p:cBhvr>
                                        <p:cTn id="15" dur="1000" fill="hold"/>
                                        <p:tgtEl>
                                          <p:spTgt spid="3"/>
                                        </p:tgtEl>
                                        <p:attrNameLst>
                                          <p:attrName>r</p:attrName>
                                        </p:attrNameLst>
                                      </p:cBhvr>
                                      <p:tavLst>
                                        <p:tav tm="0">
                                          <p:val>
                                            <p:strVal val="90"/>
                                          </p:val>
                                        </p:tav>
                                        <p:tav tm="100000">
                                          <p:val>
                                            <p:str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AE1FA7C6-66C6-FD16-F418-0577690CD9DE}"/>
              </a:ext>
            </a:extLst>
          </p:cNvPr>
          <p:cNvSpPr txBox="1"/>
          <p:nvPr/>
        </p:nvSpPr>
        <p:spPr>
          <a:xfrm>
            <a:off x="117509" y="50401"/>
            <a:ext cx="11898218" cy="76944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000000"/>
                </a:solidFill>
                <a:uFillTx/>
                <a:latin typeface="Myriad Pro"/>
              </a:rPr>
              <a:t>References</a:t>
            </a:r>
            <a:endParaRPr lang="en-GB" sz="4400" b="1" i="0" u="none" strike="noStrike" kern="1200" cap="none" spc="0" baseline="0">
              <a:solidFill>
                <a:srgbClr val="FF0000"/>
              </a:solidFill>
              <a:uFillTx/>
              <a:latin typeface="Myriad Pro"/>
            </a:endParaRPr>
          </a:p>
        </p:txBody>
      </p:sp>
      <p:sp>
        <p:nvSpPr>
          <p:cNvPr id="3" name="TextBox 4">
            <a:extLst>
              <a:ext uri="{FF2B5EF4-FFF2-40B4-BE49-F238E27FC236}">
                <a16:creationId xmlns:a16="http://schemas.microsoft.com/office/drawing/2014/main" id="{BB737687-89D2-D1A1-DD28-DB171E1ACD81}"/>
              </a:ext>
            </a:extLst>
          </p:cNvPr>
          <p:cNvSpPr txBox="1"/>
          <p:nvPr/>
        </p:nvSpPr>
        <p:spPr>
          <a:xfrm>
            <a:off x="-117509" y="929496"/>
            <a:ext cx="12191996" cy="47397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1. Saunders, M.N.K., Lewis, P., &amp; Thornhill, A. (2019) </a:t>
            </a:r>
            <a:r>
              <a:rPr lang="en-GB" sz="2000" b="0" i="1" u="none" strike="noStrike" kern="1200" cap="none" spc="0" baseline="0">
                <a:solidFill>
                  <a:srgbClr val="000000"/>
                </a:solidFill>
                <a:uFillTx/>
                <a:latin typeface="Calibri"/>
              </a:rPr>
              <a:t>Research Methods for Business Students.</a:t>
            </a:r>
            <a:r>
              <a:rPr lang="en-GB" sz="2000" b="0" i="0" u="none" strike="noStrike" kern="1200" cap="none" spc="0" baseline="0">
                <a:solidFill>
                  <a:srgbClr val="000000"/>
                </a:solidFill>
                <a:uFillTx/>
                <a:latin typeface="Calibri"/>
              </a:rPr>
              <a:t> 8</a:t>
            </a:r>
            <a:r>
              <a:rPr lang="en-GB" sz="2000" b="0" i="0" u="none" strike="noStrike" kern="1200" cap="none" spc="0" baseline="30000">
                <a:solidFill>
                  <a:srgbClr val="000000"/>
                </a:solidFill>
                <a:uFillTx/>
                <a:latin typeface="Calibri"/>
              </a:rPr>
              <a:t>th</a:t>
            </a:r>
            <a:r>
              <a:rPr lang="en-GB" sz="2000" b="0" i="0" u="none" strike="noStrike" kern="1200" cap="none" spc="0" baseline="0">
                <a:solidFill>
                  <a:srgbClr val="000000"/>
                </a:solidFill>
                <a:uFillTx/>
                <a:latin typeface="Calibri"/>
              </a:rPr>
              <a:t>, Pearson, Harlow</a:t>
            </a: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sng" strike="noStrike" kern="1200" cap="none" spc="0" baseline="0">
                <a:solidFill>
                  <a:srgbClr val="000000"/>
                </a:solidFill>
                <a:uFillTx/>
                <a:latin typeface="Calibri"/>
                <a:hlinkClick r:id="rId2"/>
              </a:rPr>
              <a:t>https://librarysearch.uwtsd.ac.uk/permalink/44WHELF_UWTSD/1pbrh66/alma99100313060202421</a:t>
            </a:r>
            <a:endParaRPr lang="en-GB" sz="2000" b="0" i="0" u="none" strike="noStrike" kern="1200" cap="none" spc="0" baseline="0">
              <a:solidFill>
                <a:srgbClr val="000000"/>
              </a:solidFill>
              <a:uFillTx/>
              <a:latin typeface="Calibri"/>
            </a:endParaRP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2. Adams, J. et al. (2007) </a:t>
            </a:r>
            <a:r>
              <a:rPr lang="en-GB" sz="2000" b="0" i="1" u="none" strike="noStrike" kern="1200" cap="none" spc="0" baseline="0">
                <a:solidFill>
                  <a:srgbClr val="000000"/>
                </a:solidFill>
                <a:uFillTx/>
                <a:latin typeface="Calibri"/>
              </a:rPr>
              <a:t>Research Methods for Business and Social Science Students. </a:t>
            </a:r>
            <a:r>
              <a:rPr lang="en-GB" sz="2000" b="0" i="0" u="none" strike="noStrike" kern="1200" cap="none" spc="0" baseline="0">
                <a:solidFill>
                  <a:srgbClr val="000000"/>
                </a:solidFill>
                <a:uFillTx/>
                <a:latin typeface="Calibri"/>
              </a:rPr>
              <a:t>2</a:t>
            </a:r>
            <a:r>
              <a:rPr lang="en-GB" sz="2000" b="0" i="0" u="none" strike="noStrike" kern="1200" cap="none" spc="0" baseline="30000">
                <a:solidFill>
                  <a:srgbClr val="000000"/>
                </a:solidFill>
                <a:uFillTx/>
                <a:latin typeface="Calibri"/>
              </a:rPr>
              <a:t>nd</a:t>
            </a:r>
            <a:r>
              <a:rPr lang="en-GB" sz="2000" b="0" i="0" u="none" strike="noStrike" kern="1200" cap="none" spc="0" baseline="0">
                <a:solidFill>
                  <a:srgbClr val="000000"/>
                </a:solidFill>
                <a:uFillTx/>
                <a:latin typeface="Calibri"/>
              </a:rPr>
              <a:t> Sage Publications, Delhi</a:t>
            </a: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sng" strike="noStrike" kern="1200" cap="none" spc="0" baseline="0">
                <a:solidFill>
                  <a:srgbClr val="000000"/>
                </a:solidFill>
                <a:uFillTx/>
                <a:latin typeface="Calibri"/>
                <a:hlinkClick r:id="rId3"/>
              </a:rPr>
              <a:t>https://librarysearch.uwtsd.ac.uk/permalink/44WHELF_UWTSD/11c0l68/alma99100180600202421</a:t>
            </a:r>
            <a:endParaRPr lang="en-GB" sz="2000" b="0" i="0" u="none" strike="noStrike" kern="1200" cap="none" spc="0" baseline="0">
              <a:solidFill>
                <a:srgbClr val="000000"/>
              </a:solidFill>
              <a:uFillTx/>
              <a:latin typeface="Calibri"/>
            </a:endParaRP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3. Crowther, D., &amp; Lancaster, G. (2009) </a:t>
            </a:r>
            <a:r>
              <a:rPr lang="en-GB" sz="2000" b="0" i="1" u="none" strike="noStrike" kern="1200" cap="none" spc="0" baseline="0">
                <a:solidFill>
                  <a:srgbClr val="000000"/>
                </a:solidFill>
                <a:uFillTx/>
                <a:latin typeface="Calibri"/>
              </a:rPr>
              <a:t>Research Methods: A Concise Introduction to Research in Management and Business Consultancy.</a:t>
            </a:r>
            <a:r>
              <a:rPr lang="en-GB" sz="2000" b="0" i="0" u="none" strike="noStrike" kern="1200" cap="none" spc="0" baseline="0">
                <a:solidFill>
                  <a:srgbClr val="000000"/>
                </a:solidFill>
                <a:uFillTx/>
                <a:latin typeface="Calibri"/>
              </a:rPr>
              <a:t> 2</a:t>
            </a:r>
            <a:r>
              <a:rPr lang="en-GB" sz="2000" b="0" i="0" u="none" strike="noStrike" kern="1200" cap="none" spc="0" baseline="30000">
                <a:solidFill>
                  <a:srgbClr val="000000"/>
                </a:solidFill>
                <a:uFillTx/>
                <a:latin typeface="Calibri"/>
              </a:rPr>
              <a:t>nd</a:t>
            </a:r>
            <a:r>
              <a:rPr lang="en-GB" sz="2000" b="0" i="0" u="none" strike="noStrike" kern="1200" cap="none" spc="0" baseline="0">
                <a:solidFill>
                  <a:srgbClr val="000000"/>
                </a:solidFill>
                <a:uFillTx/>
                <a:latin typeface="Calibri"/>
              </a:rPr>
              <a:t> Elsevier Butterworth-Heinemann, Oxford</a:t>
            </a: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4. Cooper, D. R., &amp; Schindler P. S. (2014). </a:t>
            </a:r>
            <a:r>
              <a:rPr lang="en-GB" sz="2000" b="0" i="1" u="none" strike="noStrike" kern="1200" cap="none" spc="0" baseline="0">
                <a:solidFill>
                  <a:srgbClr val="000000"/>
                </a:solidFill>
                <a:uFillTx/>
                <a:latin typeface="Calibri"/>
              </a:rPr>
              <a:t>Business Research Methods</a:t>
            </a:r>
            <a:r>
              <a:rPr lang="en-GB" sz="2000" b="0" i="0" u="none" strike="noStrike" kern="1200" cap="none" spc="0" baseline="0">
                <a:solidFill>
                  <a:srgbClr val="000000"/>
                </a:solidFill>
                <a:uFillTx/>
                <a:latin typeface="Calibri"/>
              </a:rPr>
              <a:t>. 12</a:t>
            </a:r>
            <a:r>
              <a:rPr lang="en-GB" sz="2000" b="0" i="0" u="none" strike="noStrike" kern="1200" cap="none" spc="0" baseline="30000">
                <a:solidFill>
                  <a:srgbClr val="000000"/>
                </a:solidFill>
                <a:uFillTx/>
                <a:latin typeface="Calibri"/>
              </a:rPr>
              <a:t>th</a:t>
            </a:r>
            <a:r>
              <a:rPr lang="en-GB" sz="2000" b="0" i="0" u="none" strike="noStrike" kern="1200" cap="none" spc="0" baseline="0">
                <a:solidFill>
                  <a:srgbClr val="000000"/>
                </a:solidFill>
                <a:uFillTx/>
                <a:latin typeface="Calibri"/>
              </a:rPr>
              <a:t> ed. McGraw Hill</a:t>
            </a: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5. Walliman N. (2004). </a:t>
            </a:r>
            <a:r>
              <a:rPr lang="en-GB" sz="2000" b="0" i="1" u="none" strike="noStrike" kern="1200" cap="none" spc="0" baseline="0">
                <a:solidFill>
                  <a:srgbClr val="000000"/>
                </a:solidFill>
                <a:uFillTx/>
                <a:latin typeface="Calibri"/>
              </a:rPr>
              <a:t>Your Research Project, a step-by-step guide for the first-time researcher</a:t>
            </a:r>
            <a:r>
              <a:rPr lang="en-GB" sz="2000" b="0" i="0" u="none" strike="noStrike" kern="1200" cap="none" spc="0" baseline="0">
                <a:solidFill>
                  <a:srgbClr val="000000"/>
                </a:solidFill>
                <a:uFillTx/>
                <a:latin typeface="Calibri"/>
              </a:rPr>
              <a:t>. Sage Publications.</a:t>
            </a: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6. Bonczek, R. H., Holsapple, C. W. and Whinston A. B (1981) </a:t>
            </a:r>
            <a:r>
              <a:rPr lang="en-GB" sz="2000" b="0" i="1" u="none" strike="noStrike" kern="1200" cap="none" spc="0" baseline="0">
                <a:solidFill>
                  <a:srgbClr val="000000"/>
                </a:solidFill>
                <a:uFillTx/>
                <a:latin typeface="Calibri"/>
              </a:rPr>
              <a:t>Foundation of Decision Support systems</a:t>
            </a:r>
            <a:r>
              <a:rPr lang="en-GB" sz="2000" b="0" i="0" u="none" strike="noStrike" kern="1200" cap="none" spc="0" baseline="0">
                <a:solidFill>
                  <a:srgbClr val="000000"/>
                </a:solidFill>
                <a:uFillTx/>
                <a:latin typeface="Calibri"/>
              </a:rPr>
              <a:t>. Academic Press</a:t>
            </a:r>
          </a:p>
          <a:p>
            <a:pPr marL="0" marR="0" lvl="0" indent="0" algn="l" defTabSz="914400" rtl="0" fontAlgn="t"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1200" cap="none" spc="0" baseline="0">
              <a:solidFill>
                <a:srgbClr val="000000"/>
              </a:solidFill>
              <a:uFillTx/>
              <a:latin typeface="Calibri"/>
            </a:endParaRPr>
          </a:p>
          <a:p>
            <a:pPr marL="457200" marR="0" lvl="0" indent="-4572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2800" b="1" i="0" u="none" strike="noStrike" kern="1200" cap="none" spc="0" baseline="0">
              <a:solidFill>
                <a:srgbClr val="000000"/>
              </a:solidFill>
              <a:uFillTx/>
              <a:latin typeface="Calibri Light"/>
              <a:cs typeface="Arial" pitchFamily="34"/>
            </a:endParaRPr>
          </a:p>
          <a:p>
            <a:pPr marL="457200" marR="0" lvl="0" indent="-457200" algn="l" defTabSz="9144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US" sz="2800" b="1" i="0" u="none" strike="noStrike" kern="1200" cap="none" spc="0" baseline="0">
              <a:solidFill>
                <a:srgbClr val="000000"/>
              </a:solidFill>
              <a:uFillTx/>
              <a:latin typeface="Calibri Light"/>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9775</TotalTime>
  <Words>3971</Words>
  <Application>Microsoft Office PowerPoint</Application>
  <PresentationFormat>Widescreen</PresentationFormat>
  <Paragraphs>424</Paragraphs>
  <Slides>49</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49</vt:i4>
      </vt:variant>
    </vt:vector>
  </HeadingPairs>
  <TitlesOfParts>
    <vt:vector size="59" baseType="lpstr">
      <vt:lpstr>Arial</vt:lpstr>
      <vt:lpstr>Calibri</vt:lpstr>
      <vt:lpstr>Calibri Light</vt:lpstr>
      <vt:lpstr>Courier New</vt:lpstr>
      <vt:lpstr>Myriad Pro</vt:lpstr>
      <vt:lpstr>Symbol</vt:lpstr>
      <vt:lpstr>Times New Roman</vt:lpstr>
      <vt:lpstr>Verdana</vt:lpstr>
      <vt:lpstr>Wingdings</vt:lpstr>
      <vt:lpstr>20140311PresentationUWTSDTemplate</vt:lpstr>
      <vt:lpstr>        Research Methods for Business – LCLM 6004  Week 1 (Part 1): Introduction to Research Methods for Business          </vt:lpstr>
      <vt:lpstr>Welcome </vt:lpstr>
      <vt:lpstr>PowerPoint Presentation</vt:lpstr>
      <vt:lpstr>PowerPoint Presentation</vt:lpstr>
      <vt:lpstr>PowerPoint Presentation</vt:lpstr>
      <vt:lpstr>KNOW THYSELF-SOCRATES</vt:lpstr>
      <vt:lpstr>KNOW THYSELF-RESULTS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Indicative Reading List</vt:lpstr>
      <vt:lpstr>PowerPoint Presentation</vt:lpstr>
      <vt:lpstr>PowerPoint Presentation</vt:lpstr>
      <vt:lpstr>PowerPoint Presentation</vt:lpstr>
      <vt:lpstr>PowerPoint Presentation</vt:lpstr>
      <vt:lpstr>Video: What is Business Research? (14 minutes) </vt:lpstr>
      <vt:lpstr>PowerPoint Presentation</vt:lpstr>
      <vt:lpstr>PowerPoint Presentation</vt:lpstr>
      <vt:lpstr>PowerPoint Presentation</vt:lpstr>
      <vt:lpstr>PowerPoint Presentation</vt:lpstr>
      <vt:lpstr>Actions That Help Ensure Good Business Research</vt:lpstr>
      <vt:lpstr>PowerPoint Presentation</vt:lpstr>
      <vt:lpstr>Factors That Stimulate Interest In Studying Research Methods For Business</vt:lpstr>
      <vt:lpstr>Problem Solving Skills </vt:lpstr>
      <vt:lpstr>Information Overload</vt:lpstr>
      <vt:lpstr>Technological Connectivity</vt:lpstr>
      <vt:lpstr>Shifting Global Centres of Economic Activity and Competition</vt:lpstr>
      <vt:lpstr>Increasingly Critical Scrutiny of Big Business</vt:lpstr>
      <vt:lpstr>More Government Intervention</vt:lpstr>
      <vt:lpstr>Battle for Analytical Talent</vt:lpstr>
      <vt:lpstr>Greater Computing Power and Speed</vt:lpstr>
      <vt:lpstr>New Perspectives on Established Research Methodologies</vt:lpstr>
      <vt:lpstr>The Role of Information in Competitive Advantage </vt:lpstr>
      <vt:lpstr>Organisational Goals and Information Needs </vt:lpstr>
      <vt:lpstr>Decision Support Systems (DSS) </vt:lpstr>
      <vt:lpstr>Business Intelligence (BI) </vt:lpstr>
      <vt:lpstr>Case Study: ElecTech Corp (30 minutes) </vt:lpstr>
      <vt:lpstr>Discussion Questions</vt:lpstr>
      <vt:lpstr>PowerPoint Presentation</vt:lpstr>
      <vt:lpstr>PowerPoint Presentation</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Xavier Matieni</cp:lastModifiedBy>
  <cp:revision>306</cp:revision>
  <cp:lastPrinted>2018-07-09T15:27:01Z</cp:lastPrinted>
  <dcterms:created xsi:type="dcterms:W3CDTF">2002-10-07T19:43:58Z</dcterms:created>
  <dcterms:modified xsi:type="dcterms:W3CDTF">2025-02-16T20:45:37Z</dcterms:modified>
</cp:coreProperties>
</file>