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sldIdLst>
    <p:sldId id="256" r:id="rId2"/>
    <p:sldId id="273" r:id="rId3"/>
    <p:sldId id="257" r:id="rId4"/>
    <p:sldId id="267" r:id="rId5"/>
    <p:sldId id="271" r:id="rId6"/>
    <p:sldId id="270" r:id="rId7"/>
    <p:sldId id="272" r:id="rId8"/>
    <p:sldId id="268" r:id="rId9"/>
    <p:sldId id="269" r:id="rId10"/>
    <p:sldId id="266" r:id="rId11"/>
  </p:sldIdLst>
  <p:sldSz cx="18288000" cy="10287000"/>
  <p:notesSz cx="6858000" cy="9144000"/>
  <p:embeddedFontLst>
    <p:embeddedFont>
      <p:font typeface="Calibri" panose="020F0502020204030204" pitchFamily="34" charset="0"/>
      <p:regular r:id="rId12"/>
      <p:bold r:id="rId13"/>
      <p:italic r:id="rId14"/>
      <p:boldItalic r:id="rId1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2" d="100"/>
          <a:sy n="52" d="100"/>
        </p:scale>
        <p:origin x="850"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368291-EE9C-415B-9672-6263B03637EF}" type="doc">
      <dgm:prSet loTypeId="urn:microsoft.com/office/officeart/2005/8/layout/hierarchy3" loCatId="list" qsTypeId="urn:microsoft.com/office/officeart/2005/8/quickstyle/simple1" qsCatId="simple" csTypeId="urn:microsoft.com/office/officeart/2005/8/colors/accent1_2" csCatId="accent1" phldr="1"/>
      <dgm:spPr/>
      <dgm:t>
        <a:bodyPr/>
        <a:lstStyle/>
        <a:p>
          <a:endParaRPr lang="en-GB"/>
        </a:p>
      </dgm:t>
    </dgm:pt>
    <dgm:pt modelId="{3D22DA90-79D3-4AC4-8815-FB2273B17882}">
      <dgm:prSet phldrT="[Text]" custT="1"/>
      <dgm:spPr/>
      <dgm:t>
        <a:bodyPr/>
        <a:lstStyle/>
        <a:p>
          <a:r>
            <a:rPr lang="en-GB" sz="2800" dirty="0">
              <a:latin typeface="Times New Roman" panose="02020603050405020304" pitchFamily="18" charset="0"/>
              <a:cs typeface="Times New Roman" panose="02020603050405020304" pitchFamily="18" charset="0"/>
            </a:rPr>
            <a:t>GLOBAL FOOTPRINT OF ST. REGIS </a:t>
          </a:r>
        </a:p>
      </dgm:t>
    </dgm:pt>
    <dgm:pt modelId="{8B0A6307-4AB9-41E9-9650-AD3D3598C8A9}" type="parTrans" cxnId="{890B026C-7A66-45F7-AAAD-AE0F04E5F81D}">
      <dgm:prSet/>
      <dgm:spPr/>
      <dgm:t>
        <a:bodyPr/>
        <a:lstStyle/>
        <a:p>
          <a:endParaRPr lang="en-GB"/>
        </a:p>
      </dgm:t>
    </dgm:pt>
    <dgm:pt modelId="{37227842-A435-4DC8-BCDD-DBF5FCF6379A}" type="sibTrans" cxnId="{890B026C-7A66-45F7-AAAD-AE0F04E5F81D}">
      <dgm:prSet/>
      <dgm:spPr/>
      <dgm:t>
        <a:bodyPr/>
        <a:lstStyle/>
        <a:p>
          <a:endParaRPr lang="en-GB"/>
        </a:p>
      </dgm:t>
    </dgm:pt>
    <dgm:pt modelId="{26FA97BA-003B-4095-A4E4-AA353683E196}">
      <dgm:prSet custT="1"/>
      <dgm:spPr/>
      <dgm:t>
        <a:bodyPr/>
        <a:lstStyle/>
        <a:p>
          <a:pPr>
            <a:buSzPts val="1000"/>
            <a:buFont typeface="Symbol" panose="05050102010706020507" pitchFamily="18" charset="2"/>
            <a:buChar char=""/>
          </a:pPr>
          <a:r>
            <a:rPr lang="en-GB" sz="2800" dirty="0">
              <a:latin typeface="Times New Roman" panose="02020603050405020304" pitchFamily="18" charset="0"/>
              <a:cs typeface="Times New Roman" panose="02020603050405020304" pitchFamily="18" charset="0"/>
            </a:rPr>
            <a:t>Africa: 3 hotels</a:t>
          </a:r>
        </a:p>
      </dgm:t>
    </dgm:pt>
    <dgm:pt modelId="{24B0CA48-AAC0-4CD4-8CF0-E5A00BF279D0}" type="parTrans" cxnId="{82532732-FA65-45B9-B4AA-D9A683B344C9}">
      <dgm:prSet/>
      <dgm:spPr/>
      <dgm:t>
        <a:bodyPr/>
        <a:lstStyle/>
        <a:p>
          <a:endParaRPr lang="en-GB" sz="2800">
            <a:latin typeface="Times New Roman" panose="02020603050405020304" pitchFamily="18" charset="0"/>
            <a:cs typeface="Times New Roman" panose="02020603050405020304" pitchFamily="18" charset="0"/>
          </a:endParaRPr>
        </a:p>
      </dgm:t>
    </dgm:pt>
    <dgm:pt modelId="{D4C7EFF7-36E9-4878-A763-6823E51855EB}" type="sibTrans" cxnId="{82532732-FA65-45B9-B4AA-D9A683B344C9}">
      <dgm:prSet/>
      <dgm:spPr/>
      <dgm:t>
        <a:bodyPr/>
        <a:lstStyle/>
        <a:p>
          <a:endParaRPr lang="en-GB"/>
        </a:p>
      </dgm:t>
    </dgm:pt>
    <dgm:pt modelId="{5189C3F3-4494-4F08-A5F8-8BE2646A9B37}">
      <dgm:prSet custT="1"/>
      <dgm:spPr/>
      <dgm:t>
        <a:bodyPr/>
        <a:lstStyle/>
        <a:p>
          <a:pPr>
            <a:buSzPts val="1000"/>
            <a:buFont typeface="Symbol" panose="05050102010706020507" pitchFamily="18" charset="2"/>
            <a:buChar char=""/>
          </a:pPr>
          <a:r>
            <a:rPr lang="en-GB" sz="2800" dirty="0">
              <a:latin typeface="Times New Roman" panose="02020603050405020304" pitchFamily="18" charset="0"/>
              <a:cs typeface="Times New Roman" panose="02020603050405020304" pitchFamily="18" charset="0"/>
            </a:rPr>
            <a:t>Asia: 24 hotels</a:t>
          </a:r>
        </a:p>
      </dgm:t>
    </dgm:pt>
    <dgm:pt modelId="{7521C2FA-AC05-48D5-8D64-B65052E6FA81}" type="parTrans" cxnId="{8B922F1F-94D6-4BD2-AF8A-21376FE00317}">
      <dgm:prSet/>
      <dgm:spPr/>
      <dgm:t>
        <a:bodyPr/>
        <a:lstStyle/>
        <a:p>
          <a:endParaRPr lang="en-GB" sz="2800">
            <a:latin typeface="Times New Roman" panose="02020603050405020304" pitchFamily="18" charset="0"/>
            <a:cs typeface="Times New Roman" panose="02020603050405020304" pitchFamily="18" charset="0"/>
          </a:endParaRPr>
        </a:p>
      </dgm:t>
    </dgm:pt>
    <dgm:pt modelId="{12C04478-9ADB-4788-90B8-8389B896337A}" type="sibTrans" cxnId="{8B922F1F-94D6-4BD2-AF8A-21376FE00317}">
      <dgm:prSet/>
      <dgm:spPr/>
      <dgm:t>
        <a:bodyPr/>
        <a:lstStyle/>
        <a:p>
          <a:endParaRPr lang="en-GB"/>
        </a:p>
      </dgm:t>
    </dgm:pt>
    <dgm:pt modelId="{A426151B-BF8C-4591-8DCA-B68351CBECBA}">
      <dgm:prSet custT="1"/>
      <dgm:spPr/>
      <dgm:t>
        <a:bodyPr/>
        <a:lstStyle/>
        <a:p>
          <a:pPr>
            <a:buSzPts val="1000"/>
            <a:buFont typeface="Symbol" panose="05050102010706020507" pitchFamily="18" charset="2"/>
            <a:buChar char=""/>
          </a:pPr>
          <a:r>
            <a:rPr lang="en-GB" sz="2800" dirty="0">
              <a:latin typeface="Times New Roman" panose="02020603050405020304" pitchFamily="18" charset="0"/>
              <a:cs typeface="Times New Roman" panose="02020603050405020304" pitchFamily="18" charset="0"/>
            </a:rPr>
            <a:t>Central America and Caribbean: 6 hotels</a:t>
          </a:r>
        </a:p>
      </dgm:t>
    </dgm:pt>
    <dgm:pt modelId="{3965AE23-F067-4B59-B3A9-0393654FA4D4}" type="parTrans" cxnId="{5DF9F9B5-8AE6-449C-BED5-BD904916EFEF}">
      <dgm:prSet/>
      <dgm:spPr/>
      <dgm:t>
        <a:bodyPr/>
        <a:lstStyle/>
        <a:p>
          <a:endParaRPr lang="en-GB" sz="2800">
            <a:latin typeface="Times New Roman" panose="02020603050405020304" pitchFamily="18" charset="0"/>
            <a:cs typeface="Times New Roman" panose="02020603050405020304" pitchFamily="18" charset="0"/>
          </a:endParaRPr>
        </a:p>
      </dgm:t>
    </dgm:pt>
    <dgm:pt modelId="{6AF0D107-75FC-486D-8E00-90142D4CC32D}" type="sibTrans" cxnId="{5DF9F9B5-8AE6-449C-BED5-BD904916EFEF}">
      <dgm:prSet/>
      <dgm:spPr/>
      <dgm:t>
        <a:bodyPr/>
        <a:lstStyle/>
        <a:p>
          <a:endParaRPr lang="en-GB"/>
        </a:p>
      </dgm:t>
    </dgm:pt>
    <dgm:pt modelId="{6BD6B44F-A5AF-4C9E-9467-D314CC4D93B1}">
      <dgm:prSet custT="1"/>
      <dgm:spPr/>
      <dgm:t>
        <a:bodyPr/>
        <a:lstStyle/>
        <a:p>
          <a:pPr>
            <a:buSzPts val="1000"/>
            <a:buFont typeface="Symbol" panose="05050102010706020507" pitchFamily="18" charset="2"/>
            <a:buChar char=""/>
          </a:pPr>
          <a:r>
            <a:rPr lang="en-GB" sz="2800">
              <a:latin typeface="Times New Roman" panose="02020603050405020304" pitchFamily="18" charset="0"/>
              <a:cs typeface="Times New Roman" panose="02020603050405020304" pitchFamily="18" charset="0"/>
            </a:rPr>
            <a:t>Europe: 6 hotels</a:t>
          </a:r>
        </a:p>
      </dgm:t>
    </dgm:pt>
    <dgm:pt modelId="{CAFBC8EC-3A45-4BE8-A26D-CDB9687A5912}" type="parTrans" cxnId="{3C7A1697-73C7-43CC-8CDC-4F7E53B15B10}">
      <dgm:prSet/>
      <dgm:spPr/>
      <dgm:t>
        <a:bodyPr/>
        <a:lstStyle/>
        <a:p>
          <a:endParaRPr lang="en-GB" sz="2800">
            <a:latin typeface="Times New Roman" panose="02020603050405020304" pitchFamily="18" charset="0"/>
            <a:cs typeface="Times New Roman" panose="02020603050405020304" pitchFamily="18" charset="0"/>
          </a:endParaRPr>
        </a:p>
      </dgm:t>
    </dgm:pt>
    <dgm:pt modelId="{37014D0A-E135-4677-979C-43E822DD5353}" type="sibTrans" cxnId="{3C7A1697-73C7-43CC-8CDC-4F7E53B15B10}">
      <dgm:prSet/>
      <dgm:spPr/>
      <dgm:t>
        <a:bodyPr/>
        <a:lstStyle/>
        <a:p>
          <a:endParaRPr lang="en-GB"/>
        </a:p>
      </dgm:t>
    </dgm:pt>
    <dgm:pt modelId="{B8A9661A-3367-45C7-ADA5-78FB1F20EA58}">
      <dgm:prSet custT="1"/>
      <dgm:spPr/>
      <dgm:t>
        <a:bodyPr/>
        <a:lstStyle/>
        <a:p>
          <a:pPr>
            <a:buSzPts val="1000"/>
            <a:buFont typeface="Symbol" panose="05050102010706020507" pitchFamily="18" charset="2"/>
            <a:buChar char=""/>
          </a:pPr>
          <a:r>
            <a:rPr lang="en-GB" sz="2800">
              <a:latin typeface="Times New Roman" panose="02020603050405020304" pitchFamily="18" charset="0"/>
              <a:cs typeface="Times New Roman" panose="02020603050405020304" pitchFamily="18" charset="0"/>
            </a:rPr>
            <a:t>Middle East: 10 hotels</a:t>
          </a:r>
        </a:p>
      </dgm:t>
    </dgm:pt>
    <dgm:pt modelId="{0FAC1BC3-C37B-45A3-BBB3-0AB50FF6B57C}" type="parTrans" cxnId="{C0811B23-1E20-4AE1-B894-53445E5DC1BB}">
      <dgm:prSet/>
      <dgm:spPr/>
      <dgm:t>
        <a:bodyPr/>
        <a:lstStyle/>
        <a:p>
          <a:endParaRPr lang="en-GB" sz="2800">
            <a:latin typeface="Times New Roman" panose="02020603050405020304" pitchFamily="18" charset="0"/>
            <a:cs typeface="Times New Roman" panose="02020603050405020304" pitchFamily="18" charset="0"/>
          </a:endParaRPr>
        </a:p>
      </dgm:t>
    </dgm:pt>
    <dgm:pt modelId="{E9B262BC-52E0-4D44-A4F8-6F9F686F5910}" type="sibTrans" cxnId="{C0811B23-1E20-4AE1-B894-53445E5DC1BB}">
      <dgm:prSet/>
      <dgm:spPr/>
      <dgm:t>
        <a:bodyPr/>
        <a:lstStyle/>
        <a:p>
          <a:endParaRPr lang="en-GB"/>
        </a:p>
      </dgm:t>
    </dgm:pt>
    <dgm:pt modelId="{D6395AFC-9133-4257-B6BA-4D1B87949A4D}">
      <dgm:prSet custT="1"/>
      <dgm:spPr/>
      <dgm:t>
        <a:bodyPr/>
        <a:lstStyle/>
        <a:p>
          <a:pPr>
            <a:buSzPts val="1000"/>
            <a:buFont typeface="Symbol" panose="05050102010706020507" pitchFamily="18" charset="2"/>
            <a:buChar char=""/>
          </a:pPr>
          <a:r>
            <a:rPr lang="en-GB" sz="2800" dirty="0">
              <a:latin typeface="Times New Roman" panose="02020603050405020304" pitchFamily="18" charset="0"/>
              <a:cs typeface="Times New Roman" panose="02020603050405020304" pitchFamily="18" charset="0"/>
            </a:rPr>
            <a:t>North America: 11 hotels</a:t>
          </a:r>
        </a:p>
      </dgm:t>
    </dgm:pt>
    <dgm:pt modelId="{A0D88D90-6810-4FC2-B67F-4C18786B6886}" type="parTrans" cxnId="{0FF19979-4C6E-4112-9F83-CFAD5AC775F5}">
      <dgm:prSet/>
      <dgm:spPr/>
      <dgm:t>
        <a:bodyPr/>
        <a:lstStyle/>
        <a:p>
          <a:endParaRPr lang="en-GB" sz="2800">
            <a:latin typeface="Times New Roman" panose="02020603050405020304" pitchFamily="18" charset="0"/>
            <a:cs typeface="Times New Roman" panose="02020603050405020304" pitchFamily="18" charset="0"/>
          </a:endParaRPr>
        </a:p>
      </dgm:t>
    </dgm:pt>
    <dgm:pt modelId="{8AA24EB3-3FBF-4044-940D-45102617EEDD}" type="sibTrans" cxnId="{0FF19979-4C6E-4112-9F83-CFAD5AC775F5}">
      <dgm:prSet/>
      <dgm:spPr/>
      <dgm:t>
        <a:bodyPr/>
        <a:lstStyle/>
        <a:p>
          <a:endParaRPr lang="en-GB"/>
        </a:p>
      </dgm:t>
    </dgm:pt>
    <dgm:pt modelId="{52CFCE27-9323-47CD-8EC3-F3600881C17C}" type="pres">
      <dgm:prSet presAssocID="{60368291-EE9C-415B-9672-6263B03637EF}" presName="diagram" presStyleCnt="0">
        <dgm:presLayoutVars>
          <dgm:chPref val="1"/>
          <dgm:dir/>
          <dgm:animOne val="branch"/>
          <dgm:animLvl val="lvl"/>
          <dgm:resizeHandles/>
        </dgm:presLayoutVars>
      </dgm:prSet>
      <dgm:spPr/>
    </dgm:pt>
    <dgm:pt modelId="{93614C88-E070-43DF-8C00-83A29E3BCF7C}" type="pres">
      <dgm:prSet presAssocID="{3D22DA90-79D3-4AC4-8815-FB2273B17882}" presName="root" presStyleCnt="0"/>
      <dgm:spPr/>
    </dgm:pt>
    <dgm:pt modelId="{681D5A7F-1863-441E-AE58-C92A77AC3750}" type="pres">
      <dgm:prSet presAssocID="{3D22DA90-79D3-4AC4-8815-FB2273B17882}" presName="rootComposite" presStyleCnt="0"/>
      <dgm:spPr/>
    </dgm:pt>
    <dgm:pt modelId="{9C4A93CC-7D6C-4C37-9B82-24A9A02A53AA}" type="pres">
      <dgm:prSet presAssocID="{3D22DA90-79D3-4AC4-8815-FB2273B17882}" presName="rootText" presStyleLbl="node1" presStyleIdx="0" presStyleCnt="1" custScaleX="244100" custScaleY="198947"/>
      <dgm:spPr/>
    </dgm:pt>
    <dgm:pt modelId="{113A5584-0942-444B-AEE6-C713B10EE571}" type="pres">
      <dgm:prSet presAssocID="{3D22DA90-79D3-4AC4-8815-FB2273B17882}" presName="rootConnector" presStyleLbl="node1" presStyleIdx="0" presStyleCnt="1"/>
      <dgm:spPr/>
    </dgm:pt>
    <dgm:pt modelId="{FCE29FB5-8335-4DE0-BA34-4F6E1CA7881E}" type="pres">
      <dgm:prSet presAssocID="{3D22DA90-79D3-4AC4-8815-FB2273B17882}" presName="childShape" presStyleCnt="0"/>
      <dgm:spPr/>
    </dgm:pt>
    <dgm:pt modelId="{ED19B3A4-8242-4997-823A-69DD3C1E0491}" type="pres">
      <dgm:prSet presAssocID="{24B0CA48-AAC0-4CD4-8CF0-E5A00BF279D0}" presName="Name13" presStyleLbl="parChTrans1D2" presStyleIdx="0" presStyleCnt="6" custSzX="495336"/>
      <dgm:spPr/>
    </dgm:pt>
    <dgm:pt modelId="{DE1E0E2D-5148-454E-B443-190C1622F29E}" type="pres">
      <dgm:prSet presAssocID="{26FA97BA-003B-4095-A4E4-AA353683E196}" presName="childText" presStyleLbl="bgAcc1" presStyleIdx="0" presStyleCnt="6" custScaleX="254220">
        <dgm:presLayoutVars>
          <dgm:bulletEnabled val="1"/>
        </dgm:presLayoutVars>
      </dgm:prSet>
      <dgm:spPr/>
    </dgm:pt>
    <dgm:pt modelId="{70831FD7-BD97-4FAE-97E1-D9C59145197E}" type="pres">
      <dgm:prSet presAssocID="{7521C2FA-AC05-48D5-8D64-B65052E6FA81}" presName="Name13" presStyleLbl="parChTrans1D2" presStyleIdx="1" presStyleCnt="6" custSzX="495336"/>
      <dgm:spPr/>
    </dgm:pt>
    <dgm:pt modelId="{8A832D0A-620C-48E0-8058-7BB133263006}" type="pres">
      <dgm:prSet presAssocID="{5189C3F3-4494-4F08-A5F8-8BE2646A9B37}" presName="childText" presStyleLbl="bgAcc1" presStyleIdx="1" presStyleCnt="6" custScaleX="254220">
        <dgm:presLayoutVars>
          <dgm:bulletEnabled val="1"/>
        </dgm:presLayoutVars>
      </dgm:prSet>
      <dgm:spPr/>
    </dgm:pt>
    <dgm:pt modelId="{02FDE22A-51AF-4140-9289-7BD704DBC306}" type="pres">
      <dgm:prSet presAssocID="{3965AE23-F067-4B59-B3A9-0393654FA4D4}" presName="Name13" presStyleLbl="parChTrans1D2" presStyleIdx="2" presStyleCnt="6" custSzX="495336"/>
      <dgm:spPr/>
    </dgm:pt>
    <dgm:pt modelId="{6314B517-AFEB-4AD1-9815-9A0A9D9586BE}" type="pres">
      <dgm:prSet presAssocID="{A426151B-BF8C-4591-8DCA-B68351CBECBA}" presName="childText" presStyleLbl="bgAcc1" presStyleIdx="2" presStyleCnt="6" custScaleX="254220">
        <dgm:presLayoutVars>
          <dgm:bulletEnabled val="1"/>
        </dgm:presLayoutVars>
      </dgm:prSet>
      <dgm:spPr/>
    </dgm:pt>
    <dgm:pt modelId="{93C8A3BE-D8FA-4D31-BC93-2D53ABF5179F}" type="pres">
      <dgm:prSet presAssocID="{CAFBC8EC-3A45-4BE8-A26D-CDB9687A5912}" presName="Name13" presStyleLbl="parChTrans1D2" presStyleIdx="3" presStyleCnt="6" custSzX="495336"/>
      <dgm:spPr/>
    </dgm:pt>
    <dgm:pt modelId="{1C2DE7F1-4CB1-4D47-9CC3-93C4DDB2200C}" type="pres">
      <dgm:prSet presAssocID="{6BD6B44F-A5AF-4C9E-9467-D314CC4D93B1}" presName="childText" presStyleLbl="bgAcc1" presStyleIdx="3" presStyleCnt="6" custScaleX="254220">
        <dgm:presLayoutVars>
          <dgm:bulletEnabled val="1"/>
        </dgm:presLayoutVars>
      </dgm:prSet>
      <dgm:spPr/>
    </dgm:pt>
    <dgm:pt modelId="{ABBCED9D-D208-46E8-9A5A-6C1F44211F01}" type="pres">
      <dgm:prSet presAssocID="{0FAC1BC3-C37B-45A3-BBB3-0AB50FF6B57C}" presName="Name13" presStyleLbl="parChTrans1D2" presStyleIdx="4" presStyleCnt="6" custSzX="495336"/>
      <dgm:spPr/>
    </dgm:pt>
    <dgm:pt modelId="{9DE0D96A-38FC-45D9-AF82-6DE4B783726D}" type="pres">
      <dgm:prSet presAssocID="{B8A9661A-3367-45C7-ADA5-78FB1F20EA58}" presName="childText" presStyleLbl="bgAcc1" presStyleIdx="4" presStyleCnt="6" custScaleX="254220">
        <dgm:presLayoutVars>
          <dgm:bulletEnabled val="1"/>
        </dgm:presLayoutVars>
      </dgm:prSet>
      <dgm:spPr/>
    </dgm:pt>
    <dgm:pt modelId="{17DFDDDB-B022-4E32-A6E9-A25E5C52A3E5}" type="pres">
      <dgm:prSet presAssocID="{A0D88D90-6810-4FC2-B67F-4C18786B6886}" presName="Name13" presStyleLbl="parChTrans1D2" presStyleIdx="5" presStyleCnt="6" custSzX="495336"/>
      <dgm:spPr/>
    </dgm:pt>
    <dgm:pt modelId="{8CD236D1-2B8E-4620-9B93-C359D34FE2B6}" type="pres">
      <dgm:prSet presAssocID="{D6395AFC-9133-4257-B6BA-4D1B87949A4D}" presName="childText" presStyleLbl="bgAcc1" presStyleIdx="5" presStyleCnt="6" custScaleX="254220">
        <dgm:presLayoutVars>
          <dgm:bulletEnabled val="1"/>
        </dgm:presLayoutVars>
      </dgm:prSet>
      <dgm:spPr/>
    </dgm:pt>
  </dgm:ptLst>
  <dgm:cxnLst>
    <dgm:cxn modelId="{CA138A02-A6E5-45CE-8D89-D25C7F6FA01F}" type="presOf" srcId="{7521C2FA-AC05-48D5-8D64-B65052E6FA81}" destId="{70831FD7-BD97-4FAE-97E1-D9C59145197E}" srcOrd="0" destOrd="0" presId="urn:microsoft.com/office/officeart/2005/8/layout/hierarchy3"/>
    <dgm:cxn modelId="{2E4CAD08-5730-406D-B935-ED2045A55A9B}" type="presOf" srcId="{B8A9661A-3367-45C7-ADA5-78FB1F20EA58}" destId="{9DE0D96A-38FC-45D9-AF82-6DE4B783726D}" srcOrd="0" destOrd="0" presId="urn:microsoft.com/office/officeart/2005/8/layout/hierarchy3"/>
    <dgm:cxn modelId="{7377140A-DB31-44D9-92DA-7E19E8EEDBBD}" type="presOf" srcId="{3D22DA90-79D3-4AC4-8815-FB2273B17882}" destId="{9C4A93CC-7D6C-4C37-9B82-24A9A02A53AA}" srcOrd="0" destOrd="0" presId="urn:microsoft.com/office/officeart/2005/8/layout/hierarchy3"/>
    <dgm:cxn modelId="{A3AD9F0F-469A-4B32-BC46-DC2C664D2915}" type="presOf" srcId="{D6395AFC-9133-4257-B6BA-4D1B87949A4D}" destId="{8CD236D1-2B8E-4620-9B93-C359D34FE2B6}" srcOrd="0" destOrd="0" presId="urn:microsoft.com/office/officeart/2005/8/layout/hierarchy3"/>
    <dgm:cxn modelId="{8B922F1F-94D6-4BD2-AF8A-21376FE00317}" srcId="{3D22DA90-79D3-4AC4-8815-FB2273B17882}" destId="{5189C3F3-4494-4F08-A5F8-8BE2646A9B37}" srcOrd="1" destOrd="0" parTransId="{7521C2FA-AC05-48D5-8D64-B65052E6FA81}" sibTransId="{12C04478-9ADB-4788-90B8-8389B896337A}"/>
    <dgm:cxn modelId="{C0811B23-1E20-4AE1-B894-53445E5DC1BB}" srcId="{3D22DA90-79D3-4AC4-8815-FB2273B17882}" destId="{B8A9661A-3367-45C7-ADA5-78FB1F20EA58}" srcOrd="4" destOrd="0" parTransId="{0FAC1BC3-C37B-45A3-BBB3-0AB50FF6B57C}" sibTransId="{E9B262BC-52E0-4D44-A4F8-6F9F686F5910}"/>
    <dgm:cxn modelId="{82532732-FA65-45B9-B4AA-D9A683B344C9}" srcId="{3D22DA90-79D3-4AC4-8815-FB2273B17882}" destId="{26FA97BA-003B-4095-A4E4-AA353683E196}" srcOrd="0" destOrd="0" parTransId="{24B0CA48-AAC0-4CD4-8CF0-E5A00BF279D0}" sibTransId="{D4C7EFF7-36E9-4878-A763-6823E51855EB}"/>
    <dgm:cxn modelId="{8D079A32-1A47-4B06-B5B1-0B7B785173F6}" type="presOf" srcId="{60368291-EE9C-415B-9672-6263B03637EF}" destId="{52CFCE27-9323-47CD-8EC3-F3600881C17C}" srcOrd="0" destOrd="0" presId="urn:microsoft.com/office/officeart/2005/8/layout/hierarchy3"/>
    <dgm:cxn modelId="{1082D966-E2FA-4B1C-A032-D24D9BEE3C49}" type="presOf" srcId="{5189C3F3-4494-4F08-A5F8-8BE2646A9B37}" destId="{8A832D0A-620C-48E0-8058-7BB133263006}" srcOrd="0" destOrd="0" presId="urn:microsoft.com/office/officeart/2005/8/layout/hierarchy3"/>
    <dgm:cxn modelId="{19186769-46F8-4358-8281-DCE25F373FDA}" type="presOf" srcId="{0FAC1BC3-C37B-45A3-BBB3-0AB50FF6B57C}" destId="{ABBCED9D-D208-46E8-9A5A-6C1F44211F01}" srcOrd="0" destOrd="0" presId="urn:microsoft.com/office/officeart/2005/8/layout/hierarchy3"/>
    <dgm:cxn modelId="{CAB07B69-EFF2-46A8-95C7-6EFF46540B88}" type="presOf" srcId="{3D22DA90-79D3-4AC4-8815-FB2273B17882}" destId="{113A5584-0942-444B-AEE6-C713B10EE571}" srcOrd="1" destOrd="0" presId="urn:microsoft.com/office/officeart/2005/8/layout/hierarchy3"/>
    <dgm:cxn modelId="{08EF674A-2998-470F-BEAC-4A5A0772FFF4}" type="presOf" srcId="{CAFBC8EC-3A45-4BE8-A26D-CDB9687A5912}" destId="{93C8A3BE-D8FA-4D31-BC93-2D53ABF5179F}" srcOrd="0" destOrd="0" presId="urn:microsoft.com/office/officeart/2005/8/layout/hierarchy3"/>
    <dgm:cxn modelId="{890B026C-7A66-45F7-AAAD-AE0F04E5F81D}" srcId="{60368291-EE9C-415B-9672-6263B03637EF}" destId="{3D22DA90-79D3-4AC4-8815-FB2273B17882}" srcOrd="0" destOrd="0" parTransId="{8B0A6307-4AB9-41E9-9650-AD3D3598C8A9}" sibTransId="{37227842-A435-4DC8-BCDD-DBF5FCF6379A}"/>
    <dgm:cxn modelId="{E79F6374-5313-42E3-941C-B7CC88D2BE01}" type="presOf" srcId="{3965AE23-F067-4B59-B3A9-0393654FA4D4}" destId="{02FDE22A-51AF-4140-9289-7BD704DBC306}" srcOrd="0" destOrd="0" presId="urn:microsoft.com/office/officeart/2005/8/layout/hierarchy3"/>
    <dgm:cxn modelId="{0FF19979-4C6E-4112-9F83-CFAD5AC775F5}" srcId="{3D22DA90-79D3-4AC4-8815-FB2273B17882}" destId="{D6395AFC-9133-4257-B6BA-4D1B87949A4D}" srcOrd="5" destOrd="0" parTransId="{A0D88D90-6810-4FC2-B67F-4C18786B6886}" sibTransId="{8AA24EB3-3FBF-4044-940D-45102617EEDD}"/>
    <dgm:cxn modelId="{4DC6FE91-7A9F-4A09-AEC8-8A61984BEB6D}" type="presOf" srcId="{A0D88D90-6810-4FC2-B67F-4C18786B6886}" destId="{17DFDDDB-B022-4E32-A6E9-A25E5C52A3E5}" srcOrd="0" destOrd="0" presId="urn:microsoft.com/office/officeart/2005/8/layout/hierarchy3"/>
    <dgm:cxn modelId="{9FCD4793-1567-49BC-AE6B-D7F8C10050A5}" type="presOf" srcId="{6BD6B44F-A5AF-4C9E-9467-D314CC4D93B1}" destId="{1C2DE7F1-4CB1-4D47-9CC3-93C4DDB2200C}" srcOrd="0" destOrd="0" presId="urn:microsoft.com/office/officeart/2005/8/layout/hierarchy3"/>
    <dgm:cxn modelId="{3C7A1697-73C7-43CC-8CDC-4F7E53B15B10}" srcId="{3D22DA90-79D3-4AC4-8815-FB2273B17882}" destId="{6BD6B44F-A5AF-4C9E-9467-D314CC4D93B1}" srcOrd="3" destOrd="0" parTransId="{CAFBC8EC-3A45-4BE8-A26D-CDB9687A5912}" sibTransId="{37014D0A-E135-4677-979C-43E822DD5353}"/>
    <dgm:cxn modelId="{5DF9F9B5-8AE6-449C-BED5-BD904916EFEF}" srcId="{3D22DA90-79D3-4AC4-8815-FB2273B17882}" destId="{A426151B-BF8C-4591-8DCA-B68351CBECBA}" srcOrd="2" destOrd="0" parTransId="{3965AE23-F067-4B59-B3A9-0393654FA4D4}" sibTransId="{6AF0D107-75FC-486D-8E00-90142D4CC32D}"/>
    <dgm:cxn modelId="{0CE841B9-B17B-4812-8B18-3F0E7BDA8DF5}" type="presOf" srcId="{26FA97BA-003B-4095-A4E4-AA353683E196}" destId="{DE1E0E2D-5148-454E-B443-190C1622F29E}" srcOrd="0" destOrd="0" presId="urn:microsoft.com/office/officeart/2005/8/layout/hierarchy3"/>
    <dgm:cxn modelId="{011820C5-7FBB-460C-BF59-15305575E2BE}" type="presOf" srcId="{A426151B-BF8C-4591-8DCA-B68351CBECBA}" destId="{6314B517-AFEB-4AD1-9815-9A0A9D9586BE}" srcOrd="0" destOrd="0" presId="urn:microsoft.com/office/officeart/2005/8/layout/hierarchy3"/>
    <dgm:cxn modelId="{6A90E1CC-DE24-48F5-9772-771466679416}" type="presOf" srcId="{24B0CA48-AAC0-4CD4-8CF0-E5A00BF279D0}" destId="{ED19B3A4-8242-4997-823A-69DD3C1E0491}" srcOrd="0" destOrd="0" presId="urn:microsoft.com/office/officeart/2005/8/layout/hierarchy3"/>
    <dgm:cxn modelId="{975002A6-D2DF-49BC-9F01-4BD0DB469DAA}" type="presParOf" srcId="{52CFCE27-9323-47CD-8EC3-F3600881C17C}" destId="{93614C88-E070-43DF-8C00-83A29E3BCF7C}" srcOrd="0" destOrd="0" presId="urn:microsoft.com/office/officeart/2005/8/layout/hierarchy3"/>
    <dgm:cxn modelId="{D4B86B0C-D863-40EC-B85B-EF1BD1008B13}" type="presParOf" srcId="{93614C88-E070-43DF-8C00-83A29E3BCF7C}" destId="{681D5A7F-1863-441E-AE58-C92A77AC3750}" srcOrd="0" destOrd="0" presId="urn:microsoft.com/office/officeart/2005/8/layout/hierarchy3"/>
    <dgm:cxn modelId="{EF4D23DC-7448-4205-ABB4-F934EB056448}" type="presParOf" srcId="{681D5A7F-1863-441E-AE58-C92A77AC3750}" destId="{9C4A93CC-7D6C-4C37-9B82-24A9A02A53AA}" srcOrd="0" destOrd="0" presId="urn:microsoft.com/office/officeart/2005/8/layout/hierarchy3"/>
    <dgm:cxn modelId="{8C5F06B8-3A73-4409-B377-39D615B57AB4}" type="presParOf" srcId="{681D5A7F-1863-441E-AE58-C92A77AC3750}" destId="{113A5584-0942-444B-AEE6-C713B10EE571}" srcOrd="1" destOrd="0" presId="urn:microsoft.com/office/officeart/2005/8/layout/hierarchy3"/>
    <dgm:cxn modelId="{9D17B0BD-9531-4B7A-94EE-2C4778E99374}" type="presParOf" srcId="{93614C88-E070-43DF-8C00-83A29E3BCF7C}" destId="{FCE29FB5-8335-4DE0-BA34-4F6E1CA7881E}" srcOrd="1" destOrd="0" presId="urn:microsoft.com/office/officeart/2005/8/layout/hierarchy3"/>
    <dgm:cxn modelId="{228CA6A1-E4F8-40B8-9CC4-4908F384D953}" type="presParOf" srcId="{FCE29FB5-8335-4DE0-BA34-4F6E1CA7881E}" destId="{ED19B3A4-8242-4997-823A-69DD3C1E0491}" srcOrd="0" destOrd="0" presId="urn:microsoft.com/office/officeart/2005/8/layout/hierarchy3"/>
    <dgm:cxn modelId="{06FA87A4-F01F-4B85-8C8C-5EE6C0A85CEB}" type="presParOf" srcId="{FCE29FB5-8335-4DE0-BA34-4F6E1CA7881E}" destId="{DE1E0E2D-5148-454E-B443-190C1622F29E}" srcOrd="1" destOrd="0" presId="urn:microsoft.com/office/officeart/2005/8/layout/hierarchy3"/>
    <dgm:cxn modelId="{0931D807-3C7A-431C-B2B8-19F75F7DCA2C}" type="presParOf" srcId="{FCE29FB5-8335-4DE0-BA34-4F6E1CA7881E}" destId="{70831FD7-BD97-4FAE-97E1-D9C59145197E}" srcOrd="2" destOrd="0" presId="urn:microsoft.com/office/officeart/2005/8/layout/hierarchy3"/>
    <dgm:cxn modelId="{CB022EDB-7489-4AF8-9FF4-7A3BAA3F3237}" type="presParOf" srcId="{FCE29FB5-8335-4DE0-BA34-4F6E1CA7881E}" destId="{8A832D0A-620C-48E0-8058-7BB133263006}" srcOrd="3" destOrd="0" presId="urn:microsoft.com/office/officeart/2005/8/layout/hierarchy3"/>
    <dgm:cxn modelId="{B5181948-F4EC-472B-A7F0-E609EC420DF5}" type="presParOf" srcId="{FCE29FB5-8335-4DE0-BA34-4F6E1CA7881E}" destId="{02FDE22A-51AF-4140-9289-7BD704DBC306}" srcOrd="4" destOrd="0" presId="urn:microsoft.com/office/officeart/2005/8/layout/hierarchy3"/>
    <dgm:cxn modelId="{74598A23-B83D-4C79-A3AE-674C1F821CF0}" type="presParOf" srcId="{FCE29FB5-8335-4DE0-BA34-4F6E1CA7881E}" destId="{6314B517-AFEB-4AD1-9815-9A0A9D9586BE}" srcOrd="5" destOrd="0" presId="urn:microsoft.com/office/officeart/2005/8/layout/hierarchy3"/>
    <dgm:cxn modelId="{368B3F67-5A92-42AF-9A1B-82FB36D0C012}" type="presParOf" srcId="{FCE29FB5-8335-4DE0-BA34-4F6E1CA7881E}" destId="{93C8A3BE-D8FA-4D31-BC93-2D53ABF5179F}" srcOrd="6" destOrd="0" presId="urn:microsoft.com/office/officeart/2005/8/layout/hierarchy3"/>
    <dgm:cxn modelId="{4BD5DE98-BB49-44CD-94CC-7D55A04DA0C5}" type="presParOf" srcId="{FCE29FB5-8335-4DE0-BA34-4F6E1CA7881E}" destId="{1C2DE7F1-4CB1-4D47-9CC3-93C4DDB2200C}" srcOrd="7" destOrd="0" presId="urn:microsoft.com/office/officeart/2005/8/layout/hierarchy3"/>
    <dgm:cxn modelId="{56386E58-ADC0-4E5F-A561-CBC48EEDF5DB}" type="presParOf" srcId="{FCE29FB5-8335-4DE0-BA34-4F6E1CA7881E}" destId="{ABBCED9D-D208-46E8-9A5A-6C1F44211F01}" srcOrd="8" destOrd="0" presId="urn:microsoft.com/office/officeart/2005/8/layout/hierarchy3"/>
    <dgm:cxn modelId="{533D6570-8AD9-4A90-A591-A5A4752B3447}" type="presParOf" srcId="{FCE29FB5-8335-4DE0-BA34-4F6E1CA7881E}" destId="{9DE0D96A-38FC-45D9-AF82-6DE4B783726D}" srcOrd="9" destOrd="0" presId="urn:microsoft.com/office/officeart/2005/8/layout/hierarchy3"/>
    <dgm:cxn modelId="{E97FE71C-5505-4793-9149-947D19A9CD76}" type="presParOf" srcId="{FCE29FB5-8335-4DE0-BA34-4F6E1CA7881E}" destId="{17DFDDDB-B022-4E32-A6E9-A25E5C52A3E5}" srcOrd="10" destOrd="0" presId="urn:microsoft.com/office/officeart/2005/8/layout/hierarchy3"/>
    <dgm:cxn modelId="{E3713E58-A6A5-44E7-8645-E8B2BBCE8243}" type="presParOf" srcId="{FCE29FB5-8335-4DE0-BA34-4F6E1CA7881E}" destId="{8CD236D1-2B8E-4620-9B93-C359D34FE2B6}" srcOrd="1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4A93CC-7D6C-4C37-9B82-24A9A02A53AA}">
      <dsp:nvSpPr>
        <dsp:cNvPr id="0" name=""/>
        <dsp:cNvSpPr/>
      </dsp:nvSpPr>
      <dsp:spPr>
        <a:xfrm>
          <a:off x="387997" y="626"/>
          <a:ext cx="4165058" cy="169730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Times New Roman" panose="02020603050405020304" pitchFamily="18" charset="0"/>
              <a:cs typeface="Times New Roman" panose="02020603050405020304" pitchFamily="18" charset="0"/>
            </a:rPr>
            <a:t>GLOBAL FOOTPRINT OF ST. REGIS </a:t>
          </a:r>
        </a:p>
      </dsp:txBody>
      <dsp:txXfrm>
        <a:off x="437709" y="50338"/>
        <a:ext cx="4065634" cy="1597884"/>
      </dsp:txXfrm>
    </dsp:sp>
    <dsp:sp modelId="{ED19B3A4-8242-4997-823A-69DD3C1E0491}">
      <dsp:nvSpPr>
        <dsp:cNvPr id="0" name=""/>
        <dsp:cNvSpPr/>
      </dsp:nvSpPr>
      <dsp:spPr>
        <a:xfrm>
          <a:off x="804503" y="1697935"/>
          <a:ext cx="416505" cy="639859"/>
        </a:xfrm>
        <a:custGeom>
          <a:avLst/>
          <a:gdLst/>
          <a:ahLst/>
          <a:cxnLst/>
          <a:rect l="0" t="0" r="0" b="0"/>
          <a:pathLst>
            <a:path>
              <a:moveTo>
                <a:pt x="0" y="0"/>
              </a:moveTo>
              <a:lnTo>
                <a:pt x="0" y="639859"/>
              </a:lnTo>
              <a:lnTo>
                <a:pt x="416505" y="63985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E1E0E2D-5148-454E-B443-190C1622F29E}">
      <dsp:nvSpPr>
        <dsp:cNvPr id="0" name=""/>
        <dsp:cNvSpPr/>
      </dsp:nvSpPr>
      <dsp:spPr>
        <a:xfrm>
          <a:off x="1221009" y="1911221"/>
          <a:ext cx="3470188" cy="85314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SzPts val="1000"/>
            <a:buFont typeface="Symbol" panose="05050102010706020507" pitchFamily="18" charset="2"/>
            <a:buNone/>
          </a:pPr>
          <a:r>
            <a:rPr lang="en-GB" sz="2800" kern="1200" dirty="0">
              <a:latin typeface="Times New Roman" panose="02020603050405020304" pitchFamily="18" charset="0"/>
              <a:cs typeface="Times New Roman" panose="02020603050405020304" pitchFamily="18" charset="0"/>
            </a:rPr>
            <a:t>Africa: 3 hotels</a:t>
          </a:r>
        </a:p>
      </dsp:txBody>
      <dsp:txXfrm>
        <a:off x="1245997" y="1936209"/>
        <a:ext cx="3420212" cy="803170"/>
      </dsp:txXfrm>
    </dsp:sp>
    <dsp:sp modelId="{70831FD7-BD97-4FAE-97E1-D9C59145197E}">
      <dsp:nvSpPr>
        <dsp:cNvPr id="0" name=""/>
        <dsp:cNvSpPr/>
      </dsp:nvSpPr>
      <dsp:spPr>
        <a:xfrm>
          <a:off x="804503" y="1697935"/>
          <a:ext cx="416505" cy="1706292"/>
        </a:xfrm>
        <a:custGeom>
          <a:avLst/>
          <a:gdLst/>
          <a:ahLst/>
          <a:cxnLst/>
          <a:rect l="0" t="0" r="0" b="0"/>
          <a:pathLst>
            <a:path>
              <a:moveTo>
                <a:pt x="0" y="0"/>
              </a:moveTo>
              <a:lnTo>
                <a:pt x="0" y="1706292"/>
              </a:lnTo>
              <a:lnTo>
                <a:pt x="416505" y="170629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A832D0A-620C-48E0-8058-7BB133263006}">
      <dsp:nvSpPr>
        <dsp:cNvPr id="0" name=""/>
        <dsp:cNvSpPr/>
      </dsp:nvSpPr>
      <dsp:spPr>
        <a:xfrm>
          <a:off x="1221009" y="2977654"/>
          <a:ext cx="3470188" cy="85314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SzPts val="1000"/>
            <a:buFont typeface="Symbol" panose="05050102010706020507" pitchFamily="18" charset="2"/>
            <a:buNone/>
          </a:pPr>
          <a:r>
            <a:rPr lang="en-GB" sz="2800" kern="1200" dirty="0">
              <a:latin typeface="Times New Roman" panose="02020603050405020304" pitchFamily="18" charset="0"/>
              <a:cs typeface="Times New Roman" panose="02020603050405020304" pitchFamily="18" charset="0"/>
            </a:rPr>
            <a:t>Asia: 24 hotels</a:t>
          </a:r>
        </a:p>
      </dsp:txBody>
      <dsp:txXfrm>
        <a:off x="1245997" y="3002642"/>
        <a:ext cx="3420212" cy="803170"/>
      </dsp:txXfrm>
    </dsp:sp>
    <dsp:sp modelId="{02FDE22A-51AF-4140-9289-7BD704DBC306}">
      <dsp:nvSpPr>
        <dsp:cNvPr id="0" name=""/>
        <dsp:cNvSpPr/>
      </dsp:nvSpPr>
      <dsp:spPr>
        <a:xfrm>
          <a:off x="804503" y="1697935"/>
          <a:ext cx="416505" cy="2772724"/>
        </a:xfrm>
        <a:custGeom>
          <a:avLst/>
          <a:gdLst/>
          <a:ahLst/>
          <a:cxnLst/>
          <a:rect l="0" t="0" r="0" b="0"/>
          <a:pathLst>
            <a:path>
              <a:moveTo>
                <a:pt x="0" y="0"/>
              </a:moveTo>
              <a:lnTo>
                <a:pt x="0" y="2772724"/>
              </a:lnTo>
              <a:lnTo>
                <a:pt x="416505" y="277272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314B517-AFEB-4AD1-9815-9A0A9D9586BE}">
      <dsp:nvSpPr>
        <dsp:cNvPr id="0" name=""/>
        <dsp:cNvSpPr/>
      </dsp:nvSpPr>
      <dsp:spPr>
        <a:xfrm>
          <a:off x="1221009" y="4044086"/>
          <a:ext cx="3470188" cy="85314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SzPts val="1000"/>
            <a:buFont typeface="Symbol" panose="05050102010706020507" pitchFamily="18" charset="2"/>
            <a:buNone/>
          </a:pPr>
          <a:r>
            <a:rPr lang="en-GB" sz="2800" kern="1200" dirty="0">
              <a:latin typeface="Times New Roman" panose="02020603050405020304" pitchFamily="18" charset="0"/>
              <a:cs typeface="Times New Roman" panose="02020603050405020304" pitchFamily="18" charset="0"/>
            </a:rPr>
            <a:t>Central America and Caribbean: 6 hotels</a:t>
          </a:r>
        </a:p>
      </dsp:txBody>
      <dsp:txXfrm>
        <a:off x="1245997" y="4069074"/>
        <a:ext cx="3420212" cy="803170"/>
      </dsp:txXfrm>
    </dsp:sp>
    <dsp:sp modelId="{93C8A3BE-D8FA-4D31-BC93-2D53ABF5179F}">
      <dsp:nvSpPr>
        <dsp:cNvPr id="0" name=""/>
        <dsp:cNvSpPr/>
      </dsp:nvSpPr>
      <dsp:spPr>
        <a:xfrm>
          <a:off x="804503" y="1697935"/>
          <a:ext cx="416505" cy="3839157"/>
        </a:xfrm>
        <a:custGeom>
          <a:avLst/>
          <a:gdLst/>
          <a:ahLst/>
          <a:cxnLst/>
          <a:rect l="0" t="0" r="0" b="0"/>
          <a:pathLst>
            <a:path>
              <a:moveTo>
                <a:pt x="0" y="0"/>
              </a:moveTo>
              <a:lnTo>
                <a:pt x="0" y="3839157"/>
              </a:lnTo>
              <a:lnTo>
                <a:pt x="416505" y="3839157"/>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C2DE7F1-4CB1-4D47-9CC3-93C4DDB2200C}">
      <dsp:nvSpPr>
        <dsp:cNvPr id="0" name=""/>
        <dsp:cNvSpPr/>
      </dsp:nvSpPr>
      <dsp:spPr>
        <a:xfrm>
          <a:off x="1221009" y="5110519"/>
          <a:ext cx="3470188" cy="85314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SzPts val="1000"/>
            <a:buFont typeface="Symbol" panose="05050102010706020507" pitchFamily="18" charset="2"/>
            <a:buNone/>
          </a:pPr>
          <a:r>
            <a:rPr lang="en-GB" sz="2800" kern="1200">
              <a:latin typeface="Times New Roman" panose="02020603050405020304" pitchFamily="18" charset="0"/>
              <a:cs typeface="Times New Roman" panose="02020603050405020304" pitchFamily="18" charset="0"/>
            </a:rPr>
            <a:t>Europe: 6 hotels</a:t>
          </a:r>
        </a:p>
      </dsp:txBody>
      <dsp:txXfrm>
        <a:off x="1245997" y="5135507"/>
        <a:ext cx="3420212" cy="803170"/>
      </dsp:txXfrm>
    </dsp:sp>
    <dsp:sp modelId="{ABBCED9D-D208-46E8-9A5A-6C1F44211F01}">
      <dsp:nvSpPr>
        <dsp:cNvPr id="0" name=""/>
        <dsp:cNvSpPr/>
      </dsp:nvSpPr>
      <dsp:spPr>
        <a:xfrm>
          <a:off x="804503" y="1697935"/>
          <a:ext cx="416505" cy="4905589"/>
        </a:xfrm>
        <a:custGeom>
          <a:avLst/>
          <a:gdLst/>
          <a:ahLst/>
          <a:cxnLst/>
          <a:rect l="0" t="0" r="0" b="0"/>
          <a:pathLst>
            <a:path>
              <a:moveTo>
                <a:pt x="0" y="0"/>
              </a:moveTo>
              <a:lnTo>
                <a:pt x="0" y="4905589"/>
              </a:lnTo>
              <a:lnTo>
                <a:pt x="416505" y="490558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DE0D96A-38FC-45D9-AF82-6DE4B783726D}">
      <dsp:nvSpPr>
        <dsp:cNvPr id="0" name=""/>
        <dsp:cNvSpPr/>
      </dsp:nvSpPr>
      <dsp:spPr>
        <a:xfrm>
          <a:off x="1221009" y="6176951"/>
          <a:ext cx="3470188" cy="85314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SzPts val="1000"/>
            <a:buFont typeface="Symbol" panose="05050102010706020507" pitchFamily="18" charset="2"/>
            <a:buNone/>
          </a:pPr>
          <a:r>
            <a:rPr lang="en-GB" sz="2800" kern="1200">
              <a:latin typeface="Times New Roman" panose="02020603050405020304" pitchFamily="18" charset="0"/>
              <a:cs typeface="Times New Roman" panose="02020603050405020304" pitchFamily="18" charset="0"/>
            </a:rPr>
            <a:t>Middle East: 10 hotels</a:t>
          </a:r>
        </a:p>
      </dsp:txBody>
      <dsp:txXfrm>
        <a:off x="1245997" y="6201939"/>
        <a:ext cx="3420212" cy="803170"/>
      </dsp:txXfrm>
    </dsp:sp>
    <dsp:sp modelId="{17DFDDDB-B022-4E32-A6E9-A25E5C52A3E5}">
      <dsp:nvSpPr>
        <dsp:cNvPr id="0" name=""/>
        <dsp:cNvSpPr/>
      </dsp:nvSpPr>
      <dsp:spPr>
        <a:xfrm>
          <a:off x="804503" y="1697935"/>
          <a:ext cx="416505" cy="5972022"/>
        </a:xfrm>
        <a:custGeom>
          <a:avLst/>
          <a:gdLst/>
          <a:ahLst/>
          <a:cxnLst/>
          <a:rect l="0" t="0" r="0" b="0"/>
          <a:pathLst>
            <a:path>
              <a:moveTo>
                <a:pt x="0" y="0"/>
              </a:moveTo>
              <a:lnTo>
                <a:pt x="0" y="5972022"/>
              </a:lnTo>
              <a:lnTo>
                <a:pt x="416505" y="597202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CD236D1-2B8E-4620-9B93-C359D34FE2B6}">
      <dsp:nvSpPr>
        <dsp:cNvPr id="0" name=""/>
        <dsp:cNvSpPr/>
      </dsp:nvSpPr>
      <dsp:spPr>
        <a:xfrm>
          <a:off x="1221009" y="7243384"/>
          <a:ext cx="3470188" cy="85314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SzPts val="1000"/>
            <a:buFont typeface="Symbol" panose="05050102010706020507" pitchFamily="18" charset="2"/>
            <a:buNone/>
          </a:pPr>
          <a:r>
            <a:rPr lang="en-GB" sz="2800" kern="1200" dirty="0">
              <a:latin typeface="Times New Roman" panose="02020603050405020304" pitchFamily="18" charset="0"/>
              <a:cs typeface="Times New Roman" panose="02020603050405020304" pitchFamily="18" charset="0"/>
            </a:rPr>
            <a:t>North America: 11 hotels</a:t>
          </a:r>
        </a:p>
      </dsp:txBody>
      <dsp:txXfrm>
        <a:off x="1245997" y="7268372"/>
        <a:ext cx="3420212" cy="80317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10/20/2023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hyperlink" Target="https://www.sphericalinsights.com/blogs/global-luxury-hotels-market" TargetMode="External"/><Relationship Id="rId3" Type="http://schemas.openxmlformats.org/officeDocument/2006/relationships/hyperlink" Target="https://st-regis.marriott.com/culture/history-heritage" TargetMode="External"/><Relationship Id="rId7" Type="http://schemas.openxmlformats.org/officeDocument/2006/relationships/hyperlink" Target="https://medium.com/@ngahwang1641998/strategic-management-for-hospitality-tourism-and-events-b06b68a00046" TargetMode="Externa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hyperlink" Target="https://st-regis.marriott.com/culture/" TargetMode="External"/><Relationship Id="rId5" Type="http://schemas.openxmlformats.org/officeDocument/2006/relationships/hyperlink" Target="https://www.mews.com/en/blog/hotel-guest-expectations" TargetMode="External"/><Relationship Id="rId4" Type="http://schemas.openxmlformats.org/officeDocument/2006/relationships/hyperlink" Target="https://st-regis.marriott.com/hotel-direct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D08E6B55-6182-988D-8524-7D73AA9712C2}"/>
              </a:ext>
            </a:extLst>
          </p:cNvPr>
          <p:cNvPicPr>
            <a:picLocks noChangeAspect="1"/>
          </p:cNvPicPr>
          <p:nvPr/>
        </p:nvPicPr>
        <p:blipFill rotWithShape="1">
          <a:blip r:embed="rId2" cstate="print">
            <a:alphaModFix amt="35000"/>
            <a:extLst>
              <a:ext uri="{28A0092B-C50C-407E-A947-70E740481C1C}">
                <a14:useLocalDpi xmlns:a14="http://schemas.microsoft.com/office/drawing/2010/main" val="0"/>
              </a:ext>
            </a:extLst>
          </a:blip>
          <a:srcRect/>
          <a:stretch/>
        </p:blipFill>
        <p:spPr>
          <a:xfrm>
            <a:off x="0" y="0"/>
            <a:ext cx="18288000" cy="10287000"/>
          </a:xfrm>
          <a:prstGeom prst="rect">
            <a:avLst/>
          </a:prstGeom>
        </p:spPr>
      </p:pic>
      <p:sp>
        <p:nvSpPr>
          <p:cNvPr id="4" name="TextBox 4"/>
          <p:cNvSpPr txBox="1"/>
          <p:nvPr/>
        </p:nvSpPr>
        <p:spPr>
          <a:xfrm>
            <a:off x="2340488" y="2477570"/>
            <a:ext cx="13568922" cy="1477328"/>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wrap="square" lIns="0" tIns="0" rIns="0" bIns="0" rtlCol="0" anchor="t">
            <a:spAutoFit/>
          </a:bodyPr>
          <a:lstStyle/>
          <a:p>
            <a:pPr algn="ctr"/>
            <a:r>
              <a:rPr lang="en-GB" sz="4800" b="1" spc="103" dirty="0">
                <a:solidFill>
                  <a:srgbClr val="FFFFFF"/>
                </a:solidFill>
                <a:latin typeface="Times New Roman" panose="02020603050405020304" pitchFamily="18" charset="0"/>
                <a:cs typeface="Times New Roman" panose="02020603050405020304" pitchFamily="18" charset="0"/>
              </a:rPr>
              <a:t>The Role and Importance of Hospitality &amp; Guest Services in the Hotel Industry</a:t>
            </a:r>
          </a:p>
        </p:txBody>
      </p:sp>
      <p:sp>
        <p:nvSpPr>
          <p:cNvPr id="12" name="TextBox 7">
            <a:extLst>
              <a:ext uri="{FF2B5EF4-FFF2-40B4-BE49-F238E27FC236}">
                <a16:creationId xmlns:a16="http://schemas.microsoft.com/office/drawing/2014/main" id="{E4B4DBAA-D40F-9D44-C3B6-23606E749A41}"/>
              </a:ext>
            </a:extLst>
          </p:cNvPr>
          <p:cNvSpPr txBox="1"/>
          <p:nvPr/>
        </p:nvSpPr>
        <p:spPr>
          <a:xfrm>
            <a:off x="-152400" y="575950"/>
            <a:ext cx="18288000" cy="974626"/>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lIns="0" tIns="0" rIns="0" bIns="0" rtlCol="0" anchor="t">
            <a:spAutoFit/>
          </a:bodyPr>
          <a:lstStyle/>
          <a:p>
            <a:pPr algn="ctr">
              <a:lnSpc>
                <a:spcPts val="7559"/>
              </a:lnSpc>
              <a:spcBef>
                <a:spcPct val="0"/>
              </a:spcBef>
            </a:pPr>
            <a:r>
              <a:rPr lang="en-US" sz="6600" dirty="0">
                <a:solidFill>
                  <a:srgbClr val="172B37"/>
                </a:solidFill>
                <a:latin typeface="Times New Roman" panose="02020603050405020304" pitchFamily="18" charset="0"/>
                <a:cs typeface="Times New Roman" panose="02020603050405020304" pitchFamily="18" charset="0"/>
              </a:rPr>
              <a:t>WELCOME TO MY PRESENTATION </a:t>
            </a:r>
          </a:p>
        </p:txBody>
      </p:sp>
      <p:sp>
        <p:nvSpPr>
          <p:cNvPr id="14" name="TextBox 13">
            <a:extLst>
              <a:ext uri="{FF2B5EF4-FFF2-40B4-BE49-F238E27FC236}">
                <a16:creationId xmlns:a16="http://schemas.microsoft.com/office/drawing/2014/main" id="{CB76937B-5073-7267-91EC-5916CDEAD375}"/>
              </a:ext>
            </a:extLst>
          </p:cNvPr>
          <p:cNvSpPr txBox="1"/>
          <p:nvPr/>
        </p:nvSpPr>
        <p:spPr>
          <a:xfrm>
            <a:off x="4572000" y="4574112"/>
            <a:ext cx="9477374" cy="830997"/>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a:spAutoFit/>
          </a:bodyPr>
          <a:lstStyle/>
          <a:p>
            <a:pPr algn="ctr"/>
            <a:r>
              <a:rPr lang="en-GB" sz="4800" b="1" spc="103" dirty="0">
                <a:solidFill>
                  <a:schemeClr val="tx1"/>
                </a:solidFill>
                <a:latin typeface="Times New Roman" panose="02020603050405020304" pitchFamily="18" charset="0"/>
                <a:cs typeface="Times New Roman" panose="02020603050405020304" pitchFamily="18" charset="0"/>
              </a:rPr>
              <a:t>Selected Hotel: St. Regis Hotel</a:t>
            </a:r>
          </a:p>
        </p:txBody>
      </p:sp>
      <p:sp>
        <p:nvSpPr>
          <p:cNvPr id="16" name="TextBox 15">
            <a:extLst>
              <a:ext uri="{FF2B5EF4-FFF2-40B4-BE49-F238E27FC236}">
                <a16:creationId xmlns:a16="http://schemas.microsoft.com/office/drawing/2014/main" id="{CB58AC91-8605-6075-7ECA-0A4F57055CF5}"/>
              </a:ext>
            </a:extLst>
          </p:cNvPr>
          <p:cNvSpPr txBox="1"/>
          <p:nvPr/>
        </p:nvSpPr>
        <p:spPr>
          <a:xfrm>
            <a:off x="4386262" y="6435342"/>
            <a:ext cx="9477374" cy="2031325"/>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ctr"/>
            <a:r>
              <a:rPr lang="en-GB" sz="3600" b="1" i="0" dirty="0">
                <a:solidFill>
                  <a:schemeClr val="tx1"/>
                </a:solidFill>
                <a:effectLst/>
                <a:latin typeface="Times New Roman" panose="02020603050405020304" pitchFamily="18" charset="0"/>
                <a:cs typeface="Times New Roman" panose="02020603050405020304" pitchFamily="18" charset="0"/>
              </a:rPr>
              <a:t>PRESENTED BY</a:t>
            </a:r>
            <a:br>
              <a:rPr lang="en-GB" sz="3600" b="1" i="0" dirty="0">
                <a:solidFill>
                  <a:schemeClr val="tx1"/>
                </a:solidFill>
                <a:effectLst/>
                <a:latin typeface="Times New Roman" panose="02020603050405020304" pitchFamily="18" charset="0"/>
                <a:cs typeface="Times New Roman" panose="02020603050405020304" pitchFamily="18" charset="0"/>
              </a:rPr>
            </a:br>
            <a:r>
              <a:rPr lang="en-GB" sz="3600" b="1" dirty="0" err="1">
                <a:solidFill>
                  <a:schemeClr val="tx1"/>
                </a:solidFill>
                <a:latin typeface="Times New Roman" panose="02020603050405020304" pitchFamily="18" charset="0"/>
                <a:cs typeface="Times New Roman" panose="02020603050405020304" pitchFamily="18" charset="0"/>
              </a:rPr>
              <a:t>Vieru</a:t>
            </a:r>
            <a:r>
              <a:rPr lang="en-GB" sz="3600" b="1" dirty="0">
                <a:solidFill>
                  <a:schemeClr val="tx1"/>
                </a:solidFill>
                <a:latin typeface="Times New Roman" panose="02020603050405020304" pitchFamily="18" charset="0"/>
                <a:cs typeface="Times New Roman" panose="02020603050405020304" pitchFamily="18" charset="0"/>
              </a:rPr>
              <a:t> Nicoleta Valentina</a:t>
            </a:r>
          </a:p>
          <a:p>
            <a:pPr algn="ctr"/>
            <a:r>
              <a:rPr lang="en-GB" sz="3600" b="1" dirty="0">
                <a:solidFill>
                  <a:schemeClr val="tx1"/>
                </a:solidFill>
                <a:latin typeface="Times New Roman" panose="02020603050405020304" pitchFamily="18" charset="0"/>
                <a:cs typeface="Times New Roman" panose="02020603050405020304" pitchFamily="18" charset="0"/>
              </a:rPr>
              <a:t>Student Id:1918827</a:t>
            </a:r>
          </a:p>
          <a:p>
            <a:pPr algn="ctr"/>
            <a:endParaRPr lang="en-GB" dirty="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D08E6B55-6182-988D-8524-7D73AA9712C2}"/>
              </a:ext>
            </a:extLst>
          </p:cNvPr>
          <p:cNvPicPr>
            <a:picLocks noChangeAspect="1"/>
          </p:cNvPicPr>
          <p:nvPr/>
        </p:nvPicPr>
        <p:blipFill rotWithShape="1">
          <a:blip r:embed="rId2" cstate="print">
            <a:alphaModFix amt="35000"/>
            <a:extLst>
              <a:ext uri="{28A0092B-C50C-407E-A947-70E740481C1C}">
                <a14:useLocalDpi xmlns:a14="http://schemas.microsoft.com/office/drawing/2010/main" val="0"/>
              </a:ext>
            </a:extLst>
          </a:blip>
          <a:srcRect/>
          <a:stretch/>
        </p:blipFill>
        <p:spPr>
          <a:xfrm>
            <a:off x="0" y="0"/>
            <a:ext cx="18288000" cy="10287000"/>
          </a:xfrm>
          <a:prstGeom prst="rect">
            <a:avLst/>
          </a:prstGeom>
        </p:spPr>
      </p:pic>
      <p:sp>
        <p:nvSpPr>
          <p:cNvPr id="4" name="TextBox 4"/>
          <p:cNvSpPr txBox="1"/>
          <p:nvPr/>
        </p:nvSpPr>
        <p:spPr>
          <a:xfrm>
            <a:off x="914400" y="647700"/>
            <a:ext cx="13568922" cy="6744154"/>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wrap="square" lIns="0" tIns="0" rIns="0" bIns="0" rtlCol="0" anchor="t">
            <a:spAutoFit/>
          </a:bodyPr>
          <a:lstStyle/>
          <a:p>
            <a:pPr>
              <a:lnSpc>
                <a:spcPct val="150000"/>
              </a:lnSpc>
            </a:pPr>
            <a:r>
              <a:rPr lang="en-US" sz="4000" dirty="0">
                <a:solidFill>
                  <a:srgbClr val="172B37"/>
                </a:solidFill>
                <a:latin typeface="Times New Roman" panose="02020603050405020304" pitchFamily="18" charset="0"/>
                <a:cs typeface="Times New Roman" panose="02020603050405020304" pitchFamily="18" charset="0"/>
              </a:rPr>
              <a:t>TABLE OF CONTENT</a:t>
            </a:r>
          </a:p>
          <a:p>
            <a:pPr marL="457200" indent="-457200">
              <a:lnSpc>
                <a:spcPct val="150000"/>
              </a:lnSpc>
              <a:buFont typeface="Wingdings" panose="05000000000000000000" pitchFamily="2" charset="2"/>
              <a:buChar char="v"/>
            </a:pPr>
            <a:r>
              <a:rPr lang="en-GB" sz="3200" spc="103" dirty="0">
                <a:solidFill>
                  <a:schemeClr val="bg1"/>
                </a:solidFill>
                <a:latin typeface="Times New Roman" panose="02020603050405020304" pitchFamily="18" charset="0"/>
                <a:cs typeface="Times New Roman" panose="02020603050405020304" pitchFamily="18" charset="0"/>
              </a:rPr>
              <a:t>INTRODUCTION TO ST. REGIS</a:t>
            </a:r>
          </a:p>
          <a:p>
            <a:pPr marL="457200" indent="-457200">
              <a:lnSpc>
                <a:spcPct val="150000"/>
              </a:lnSpc>
              <a:buFont typeface="Wingdings" panose="05000000000000000000" pitchFamily="2" charset="2"/>
              <a:buChar char="v"/>
            </a:pPr>
            <a:r>
              <a:rPr lang="en-GB" sz="3200" spc="103" dirty="0">
                <a:solidFill>
                  <a:schemeClr val="bg1"/>
                </a:solidFill>
                <a:latin typeface="Times New Roman" panose="02020603050405020304" pitchFamily="18" charset="0"/>
                <a:cs typeface="Times New Roman" panose="02020603050405020304" pitchFamily="18" charset="0"/>
              </a:rPr>
              <a:t>ST. REGIS HOTEL'S MAIN CONSUMERS AND THEIR APPEAL</a:t>
            </a:r>
          </a:p>
          <a:p>
            <a:pPr marL="457200" indent="-457200">
              <a:lnSpc>
                <a:spcPct val="150000"/>
              </a:lnSpc>
              <a:buFont typeface="Wingdings" panose="05000000000000000000" pitchFamily="2" charset="2"/>
              <a:buChar char="v"/>
            </a:pPr>
            <a:r>
              <a:rPr lang="en-GB" sz="3200" dirty="0">
                <a:solidFill>
                  <a:schemeClr val="bg1"/>
                </a:solidFill>
                <a:latin typeface="Times New Roman" panose="02020603050405020304" pitchFamily="18" charset="0"/>
                <a:cs typeface="Times New Roman" panose="02020603050405020304" pitchFamily="18" charset="0"/>
              </a:rPr>
              <a:t>NATURE, SCOPE, AND ROLE OF GUEST SERVICES AND FACILITIES</a:t>
            </a:r>
          </a:p>
          <a:p>
            <a:pPr marL="457200" indent="-457200">
              <a:lnSpc>
                <a:spcPct val="150000"/>
              </a:lnSpc>
              <a:buFont typeface="Wingdings" panose="05000000000000000000" pitchFamily="2" charset="2"/>
              <a:buChar char="v"/>
            </a:pPr>
            <a:r>
              <a:rPr lang="en-GB" sz="3200" dirty="0">
                <a:solidFill>
                  <a:schemeClr val="bg1"/>
                </a:solidFill>
                <a:latin typeface="Times New Roman" panose="02020603050405020304" pitchFamily="18" charset="0"/>
                <a:cs typeface="Times New Roman" panose="02020603050405020304" pitchFamily="18" charset="0"/>
              </a:rPr>
              <a:t>IMPORTANCE OF HOSPITALITY AND GUEST SERVICES</a:t>
            </a:r>
          </a:p>
          <a:p>
            <a:pPr marL="457200" indent="-457200">
              <a:lnSpc>
                <a:spcPct val="150000"/>
              </a:lnSpc>
              <a:buFont typeface="Wingdings" panose="05000000000000000000" pitchFamily="2" charset="2"/>
              <a:buChar char="v"/>
            </a:pPr>
            <a:r>
              <a:rPr lang="en-GB" sz="3200" dirty="0">
                <a:solidFill>
                  <a:schemeClr val="bg1"/>
                </a:solidFill>
                <a:latin typeface="Times New Roman" panose="02020603050405020304" pitchFamily="18" charset="0"/>
                <a:cs typeface="Times New Roman" panose="02020603050405020304" pitchFamily="18" charset="0"/>
              </a:rPr>
              <a:t>HOW HOTELS MEET/EXCEED GUEST EXPECTATIONS</a:t>
            </a:r>
          </a:p>
          <a:p>
            <a:pPr marL="457200" indent="-457200">
              <a:lnSpc>
                <a:spcPct val="150000"/>
              </a:lnSpc>
              <a:buFont typeface="Wingdings" panose="05000000000000000000" pitchFamily="2" charset="2"/>
              <a:buChar char="v"/>
            </a:pPr>
            <a:r>
              <a:rPr lang="en-GB" sz="3200" dirty="0">
                <a:solidFill>
                  <a:schemeClr val="bg1"/>
                </a:solidFill>
                <a:latin typeface="Times New Roman" panose="02020603050405020304" pitchFamily="18" charset="0"/>
                <a:cs typeface="Times New Roman" panose="02020603050405020304" pitchFamily="18" charset="0"/>
              </a:rPr>
              <a:t>HOW ST. REGIS HOTEL MEET/EXCEED GUEST EXPECTATIONS</a:t>
            </a:r>
          </a:p>
          <a:p>
            <a:pPr marL="457200" indent="-457200">
              <a:lnSpc>
                <a:spcPct val="150000"/>
              </a:lnSpc>
              <a:buFont typeface="Wingdings" panose="05000000000000000000" pitchFamily="2" charset="2"/>
              <a:buChar char="v"/>
            </a:pPr>
            <a:r>
              <a:rPr lang="en-GB" sz="3200" dirty="0">
                <a:solidFill>
                  <a:schemeClr val="bg1"/>
                </a:solidFill>
                <a:latin typeface="Times New Roman" panose="02020603050405020304" pitchFamily="18" charset="0"/>
                <a:cs typeface="Times New Roman" panose="02020603050405020304" pitchFamily="18" charset="0"/>
              </a:rPr>
              <a:t>SUMMARY AND CONCLUSION</a:t>
            </a:r>
          </a:p>
          <a:p>
            <a:pPr marL="457200" indent="-457200">
              <a:lnSpc>
                <a:spcPct val="150000"/>
              </a:lnSpc>
              <a:buFont typeface="Wingdings" panose="05000000000000000000" pitchFamily="2" charset="2"/>
              <a:buChar char="v"/>
            </a:pPr>
            <a:r>
              <a:rPr lang="en-GB" sz="3200" dirty="0">
                <a:solidFill>
                  <a:schemeClr val="bg1"/>
                </a:solidFill>
                <a:latin typeface="Times New Roman" panose="02020603050405020304" pitchFamily="18" charset="0"/>
                <a:cs typeface="Times New Roman" panose="02020603050405020304" pitchFamily="18" charset="0"/>
              </a:rPr>
              <a:t>REFERENCES</a:t>
            </a:r>
            <a:endParaRPr lang="en-GB" sz="4800" b="1" spc="103" dirty="0">
              <a:solidFill>
                <a:srgbClr val="FFFFFF"/>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88887977"/>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5BC3B3F9-AB06-99B0-1E1E-0C12D2628DF4}"/>
              </a:ext>
            </a:extLst>
          </p:cNvPr>
          <p:cNvPicPr>
            <a:picLocks noChangeAspect="1"/>
          </p:cNvPicPr>
          <p:nvPr/>
        </p:nvPicPr>
        <p:blipFill rotWithShape="1">
          <a:blip r:embed="rId2" cstate="print">
            <a:alphaModFix amt="20000"/>
            <a:extLst>
              <a:ext uri="{28A0092B-C50C-407E-A947-70E740481C1C}">
                <a14:useLocalDpi xmlns:a14="http://schemas.microsoft.com/office/drawing/2010/main" val="0"/>
              </a:ext>
            </a:extLst>
          </a:blip>
          <a:srcRect/>
          <a:stretch/>
        </p:blipFill>
        <p:spPr>
          <a:xfrm>
            <a:off x="0" y="0"/>
            <a:ext cx="18288000" cy="10287000"/>
          </a:xfrm>
          <a:prstGeom prst="rect">
            <a:avLst/>
          </a:prstGeom>
        </p:spPr>
      </p:pic>
      <p:sp>
        <p:nvSpPr>
          <p:cNvPr id="7" name="TextBox 7"/>
          <p:cNvSpPr txBox="1"/>
          <p:nvPr/>
        </p:nvSpPr>
        <p:spPr>
          <a:xfrm>
            <a:off x="990600" y="23700"/>
            <a:ext cx="14419139" cy="863250"/>
          </a:xfrm>
          <a:prstGeom prst="rect">
            <a:avLst/>
          </a:prstGeom>
        </p:spPr>
        <p:style>
          <a:lnRef idx="1">
            <a:schemeClr val="accent5"/>
          </a:lnRef>
          <a:fillRef idx="2">
            <a:schemeClr val="accent5"/>
          </a:fillRef>
          <a:effectRef idx="1">
            <a:schemeClr val="accent5"/>
          </a:effectRef>
          <a:fontRef idx="minor">
            <a:schemeClr val="dk1"/>
          </a:fontRef>
        </p:style>
        <p:txBody>
          <a:bodyPr wrap="square" lIns="0" tIns="0" rIns="0" bIns="0" rtlCol="0" anchor="t">
            <a:spAutoFit/>
          </a:bodyPr>
          <a:lstStyle/>
          <a:p>
            <a:pPr algn="ctr">
              <a:lnSpc>
                <a:spcPts val="7559"/>
              </a:lnSpc>
              <a:spcBef>
                <a:spcPct val="0"/>
              </a:spcBef>
            </a:pPr>
            <a:r>
              <a:rPr lang="en-US" sz="4400" dirty="0">
                <a:solidFill>
                  <a:srgbClr val="172B37"/>
                </a:solidFill>
                <a:latin typeface="Times New Roman" panose="02020603050405020304" pitchFamily="18" charset="0"/>
                <a:cs typeface="Times New Roman" panose="02020603050405020304" pitchFamily="18" charset="0"/>
              </a:rPr>
              <a:t>INTRODUCTION TO ST. REGIS</a:t>
            </a:r>
          </a:p>
        </p:txBody>
      </p:sp>
      <p:sp>
        <p:nvSpPr>
          <p:cNvPr id="12" name="TextBox 12">
            <a:extLst>
              <a:ext uri="{FF2B5EF4-FFF2-40B4-BE49-F238E27FC236}">
                <a16:creationId xmlns:a16="http://schemas.microsoft.com/office/drawing/2014/main" id="{EE969F54-4BD4-97C3-AC37-1787038CFFD2}"/>
              </a:ext>
            </a:extLst>
          </p:cNvPr>
          <p:cNvSpPr txBox="1"/>
          <p:nvPr/>
        </p:nvSpPr>
        <p:spPr>
          <a:xfrm>
            <a:off x="76200" y="1181100"/>
            <a:ext cx="13563600" cy="9387185"/>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lIns="0" tIns="0" rIns="0" bIns="0" rtlCol="0" anchor="t">
            <a:spAutoFit/>
          </a:bodyPr>
          <a:lstStyle/>
          <a:p>
            <a:pPr marL="457200" indent="-457200" algn="just">
              <a:spcBef>
                <a:spcPts val="600"/>
              </a:spcBef>
              <a:spcAft>
                <a:spcPts val="600"/>
              </a:spcAft>
              <a:buFont typeface="Wingdings" panose="05000000000000000000" pitchFamily="2" charset="2"/>
              <a:buChar char="q"/>
            </a:pPr>
            <a:r>
              <a:rPr lang="en-GB" sz="3800" spc="103" dirty="0">
                <a:solidFill>
                  <a:schemeClr val="tx1"/>
                </a:solidFill>
                <a:latin typeface="Times New Roman" panose="02020603050405020304" pitchFamily="18" charset="0"/>
                <a:cs typeface="Times New Roman" panose="02020603050405020304" pitchFamily="18" charset="0"/>
              </a:rPr>
              <a:t>St. Regis Hotel boasts a century-spanning history of luxury hospitality. It </a:t>
            </a:r>
            <a:r>
              <a:rPr lang="en-US" sz="3800" spc="103" dirty="0">
                <a:solidFill>
                  <a:schemeClr val="tx1"/>
                </a:solidFill>
                <a:latin typeface="Times New Roman" panose="02020603050405020304" pitchFamily="18" charset="0"/>
                <a:cs typeface="Times New Roman" panose="02020603050405020304" pitchFamily="18" charset="0"/>
              </a:rPr>
              <a:t>was </a:t>
            </a:r>
            <a:r>
              <a:rPr lang="en-GB" sz="3800" spc="103" dirty="0">
                <a:solidFill>
                  <a:schemeClr val="tx1"/>
                </a:solidFill>
                <a:latin typeface="Times New Roman" panose="02020603050405020304" pitchFamily="18" charset="0"/>
                <a:cs typeface="Times New Roman" panose="02020603050405020304" pitchFamily="18" charset="0"/>
              </a:rPr>
              <a:t>founded in 1904 by John Jacob Astor IV, setting a new benchmark for opulence and service excellence (St Regis, 2022).</a:t>
            </a:r>
          </a:p>
          <a:p>
            <a:pPr marL="457200" indent="-457200" algn="just">
              <a:spcBef>
                <a:spcPts val="600"/>
              </a:spcBef>
              <a:spcAft>
                <a:spcPts val="600"/>
              </a:spcAft>
              <a:buFont typeface="Wingdings" panose="05000000000000000000" pitchFamily="2" charset="2"/>
              <a:buChar char="q"/>
            </a:pPr>
            <a:r>
              <a:rPr lang="en-GB" sz="3800" spc="103" dirty="0">
                <a:solidFill>
                  <a:schemeClr val="tx1"/>
                </a:solidFill>
                <a:latin typeface="Times New Roman" panose="02020603050405020304" pitchFamily="18" charset="0"/>
                <a:cs typeface="Times New Roman" panose="02020603050405020304" pitchFamily="18" charset="0"/>
              </a:rPr>
              <a:t>With a global presence, the St. Regis brand has expanded to encompass over 60 hotels worldwide. Each offers the guests unparalleled access to iconic landmarks and local experiences, enhancing their stay and creating lasting memories (St Regis, 2023).</a:t>
            </a:r>
          </a:p>
          <a:p>
            <a:pPr marL="457200" indent="-457200" algn="just">
              <a:spcBef>
                <a:spcPts val="600"/>
              </a:spcBef>
              <a:spcAft>
                <a:spcPts val="600"/>
              </a:spcAft>
              <a:buFont typeface="Wingdings" panose="05000000000000000000" pitchFamily="2" charset="2"/>
              <a:buChar char="q"/>
            </a:pPr>
            <a:r>
              <a:rPr lang="en-GB" sz="3800" spc="103" dirty="0">
                <a:solidFill>
                  <a:schemeClr val="tx1"/>
                </a:solidFill>
                <a:latin typeface="Times New Roman" panose="02020603050405020304" pitchFamily="18" charset="0"/>
                <a:cs typeface="Times New Roman" panose="02020603050405020304" pitchFamily="18" charset="0"/>
              </a:rPr>
              <a:t>Beyond luxurious accommodations, the St. Regis experience encompasses world-class dining, sophisticated bars, state-of-the-art spas, and fitness centres.</a:t>
            </a:r>
          </a:p>
          <a:p>
            <a:pPr marL="457200" indent="-457200" algn="just">
              <a:spcBef>
                <a:spcPts val="600"/>
              </a:spcBef>
              <a:spcAft>
                <a:spcPts val="600"/>
              </a:spcAft>
              <a:buFont typeface="Wingdings" panose="05000000000000000000" pitchFamily="2" charset="2"/>
              <a:buChar char="q"/>
            </a:pPr>
            <a:r>
              <a:rPr lang="en-GB" sz="3800" spc="103" dirty="0">
                <a:solidFill>
                  <a:schemeClr val="tx1"/>
                </a:solidFill>
                <a:latin typeface="Times New Roman" panose="02020603050405020304" pitchFamily="18" charset="0"/>
                <a:cs typeface="Times New Roman" panose="02020603050405020304" pitchFamily="18" charset="0"/>
              </a:rPr>
              <a:t>The St. Regis is renowned for its unique traditions. These traditions add a layer of charm and ritual to every guest's stay, ensuring an unforgettable experience (</a:t>
            </a:r>
            <a:r>
              <a:rPr lang="en-GB" sz="3800" spc="103" dirty="0" err="1">
                <a:solidFill>
                  <a:schemeClr val="tx1"/>
                </a:solidFill>
                <a:latin typeface="Times New Roman" panose="02020603050405020304" pitchFamily="18" charset="0"/>
                <a:cs typeface="Times New Roman" panose="02020603050405020304" pitchFamily="18" charset="0"/>
              </a:rPr>
              <a:t>Wanjuan</a:t>
            </a:r>
            <a:r>
              <a:rPr lang="en-GB" sz="3800" spc="103" dirty="0">
                <a:solidFill>
                  <a:schemeClr val="tx1"/>
                </a:solidFill>
                <a:latin typeface="Times New Roman" panose="02020603050405020304" pitchFamily="18" charset="0"/>
                <a:cs typeface="Times New Roman" panose="02020603050405020304" pitchFamily="18" charset="0"/>
              </a:rPr>
              <a:t>, 2014).</a:t>
            </a:r>
          </a:p>
        </p:txBody>
      </p:sp>
      <p:graphicFrame>
        <p:nvGraphicFramePr>
          <p:cNvPr id="15" name="Diagram 14">
            <a:extLst>
              <a:ext uri="{FF2B5EF4-FFF2-40B4-BE49-F238E27FC236}">
                <a16:creationId xmlns:a16="http://schemas.microsoft.com/office/drawing/2014/main" id="{7A7AA035-1E1E-BE6E-7C25-3F96DBBA7EB6}"/>
              </a:ext>
            </a:extLst>
          </p:cNvPr>
          <p:cNvGraphicFramePr/>
          <p:nvPr>
            <p:extLst>
              <p:ext uri="{D42A27DB-BD31-4B8C-83A1-F6EECF244321}">
                <p14:modId xmlns:p14="http://schemas.microsoft.com/office/powerpoint/2010/main" val="78531894"/>
              </p:ext>
            </p:extLst>
          </p:nvPr>
        </p:nvGraphicFramePr>
        <p:xfrm>
          <a:off x="13285005" y="1181100"/>
          <a:ext cx="5079195" cy="80971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7" name="TextBox 16">
            <a:extLst>
              <a:ext uri="{FF2B5EF4-FFF2-40B4-BE49-F238E27FC236}">
                <a16:creationId xmlns:a16="http://schemas.microsoft.com/office/drawing/2014/main" id="{4D69E129-06C8-C903-DFC0-F75E58E706FC}"/>
              </a:ext>
            </a:extLst>
          </p:cNvPr>
          <p:cNvSpPr txBox="1"/>
          <p:nvPr/>
        </p:nvSpPr>
        <p:spPr>
          <a:xfrm>
            <a:off x="14478000" y="9400051"/>
            <a:ext cx="3566884" cy="461665"/>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r>
              <a:rPr lang="en-GB" sz="2400" spc="103" dirty="0">
                <a:solidFill>
                  <a:srgbClr val="172B37"/>
                </a:solidFill>
                <a:latin typeface="Times New Roman" panose="02020603050405020304" pitchFamily="18" charset="0"/>
                <a:cs typeface="Times New Roman" panose="02020603050405020304" pitchFamily="18" charset="0"/>
              </a:rPr>
              <a:t>(Source: St Regis, 2023)</a:t>
            </a:r>
            <a:endParaRPr lang="en-GB" sz="2400" dirty="0"/>
          </a:p>
        </p:txBody>
      </p:sp>
    </p:spTree>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5BC3B3F9-AB06-99B0-1E1E-0C12D2628DF4}"/>
              </a:ext>
            </a:extLst>
          </p:cNvPr>
          <p:cNvPicPr>
            <a:picLocks noChangeAspect="1"/>
          </p:cNvPicPr>
          <p:nvPr/>
        </p:nvPicPr>
        <p:blipFill rotWithShape="1">
          <a:blip r:embed="rId2" cstate="print">
            <a:alphaModFix amt="20000"/>
            <a:extLst>
              <a:ext uri="{28A0092B-C50C-407E-A947-70E740481C1C}">
                <a14:useLocalDpi xmlns:a14="http://schemas.microsoft.com/office/drawing/2010/main" val="0"/>
              </a:ext>
            </a:extLst>
          </a:blip>
          <a:srcRect/>
          <a:stretch/>
        </p:blipFill>
        <p:spPr>
          <a:xfrm>
            <a:off x="0" y="0"/>
            <a:ext cx="18288000" cy="10287000"/>
          </a:xfrm>
          <a:prstGeom prst="rect">
            <a:avLst/>
          </a:prstGeom>
        </p:spPr>
      </p:pic>
      <p:sp>
        <p:nvSpPr>
          <p:cNvPr id="7" name="TextBox 7"/>
          <p:cNvSpPr txBox="1"/>
          <p:nvPr/>
        </p:nvSpPr>
        <p:spPr>
          <a:xfrm>
            <a:off x="990600" y="23700"/>
            <a:ext cx="16840200" cy="863250"/>
          </a:xfrm>
          <a:prstGeom prst="rect">
            <a:avLst/>
          </a:prstGeom>
        </p:spPr>
        <p:style>
          <a:lnRef idx="1">
            <a:schemeClr val="accent5"/>
          </a:lnRef>
          <a:fillRef idx="2">
            <a:schemeClr val="accent5"/>
          </a:fillRef>
          <a:effectRef idx="1">
            <a:schemeClr val="accent5"/>
          </a:effectRef>
          <a:fontRef idx="minor">
            <a:schemeClr val="dk1"/>
          </a:fontRef>
        </p:style>
        <p:txBody>
          <a:bodyPr wrap="square" lIns="0" tIns="0" rIns="0" bIns="0" rtlCol="0" anchor="t">
            <a:spAutoFit/>
          </a:bodyPr>
          <a:lstStyle/>
          <a:p>
            <a:pPr algn="ctr">
              <a:lnSpc>
                <a:spcPts val="7559"/>
              </a:lnSpc>
              <a:spcBef>
                <a:spcPct val="0"/>
              </a:spcBef>
            </a:pPr>
            <a:r>
              <a:rPr lang="en-GB" sz="4400" dirty="0">
                <a:solidFill>
                  <a:srgbClr val="172B37"/>
                </a:solidFill>
                <a:latin typeface="Times New Roman" panose="02020603050405020304" pitchFamily="18" charset="0"/>
                <a:cs typeface="Times New Roman" panose="02020603050405020304" pitchFamily="18" charset="0"/>
              </a:rPr>
              <a:t>ST. REGIS HOTEL'S MAIN CONSUMERS AND THEIR APPEAL</a:t>
            </a:r>
            <a:endParaRPr lang="en-US" sz="4400" dirty="0">
              <a:solidFill>
                <a:srgbClr val="172B37"/>
              </a:solidFill>
              <a:latin typeface="Times New Roman" panose="02020603050405020304" pitchFamily="18" charset="0"/>
              <a:cs typeface="Times New Roman" panose="02020603050405020304" pitchFamily="18" charset="0"/>
            </a:endParaRPr>
          </a:p>
        </p:txBody>
      </p:sp>
      <p:sp>
        <p:nvSpPr>
          <p:cNvPr id="12" name="TextBox 12">
            <a:extLst>
              <a:ext uri="{FF2B5EF4-FFF2-40B4-BE49-F238E27FC236}">
                <a16:creationId xmlns:a16="http://schemas.microsoft.com/office/drawing/2014/main" id="{EE969F54-4BD4-97C3-AC37-1787038CFFD2}"/>
              </a:ext>
            </a:extLst>
          </p:cNvPr>
          <p:cNvSpPr txBox="1"/>
          <p:nvPr/>
        </p:nvSpPr>
        <p:spPr>
          <a:xfrm>
            <a:off x="152400" y="1214480"/>
            <a:ext cx="17983200" cy="4985980"/>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lIns="0" tIns="0" rIns="0" bIns="0" rtlCol="0" anchor="t">
            <a:spAutoFit/>
          </a:bodyPr>
          <a:lstStyle/>
          <a:p>
            <a:pPr algn="just"/>
            <a:r>
              <a:rPr lang="en-GB" sz="3600" b="1" i="0" dirty="0">
                <a:solidFill>
                  <a:schemeClr val="tx1"/>
                </a:solidFill>
                <a:effectLst/>
                <a:latin typeface="Times New Roman" panose="02020603050405020304" pitchFamily="18" charset="0"/>
                <a:cs typeface="Times New Roman" panose="02020603050405020304" pitchFamily="18" charset="0"/>
              </a:rPr>
              <a:t>High-End Demographic:</a:t>
            </a:r>
            <a:r>
              <a:rPr lang="en-GB" sz="3600" b="0" i="0" dirty="0">
                <a:solidFill>
                  <a:schemeClr val="tx1"/>
                </a:solidFill>
                <a:effectLst/>
                <a:latin typeface="Times New Roman" panose="02020603050405020304" pitchFamily="18" charset="0"/>
                <a:cs typeface="Times New Roman" panose="02020603050405020304" pitchFamily="18" charset="0"/>
              </a:rPr>
              <a:t> St. Regis Hotel caters to an affluent consumer base, including:</a:t>
            </a:r>
          </a:p>
          <a:p>
            <a:pPr lvl="2" algn="just"/>
            <a:r>
              <a:rPr lang="en-GB" sz="3600" b="0" i="0" dirty="0">
                <a:solidFill>
                  <a:schemeClr val="tx1"/>
                </a:solidFill>
                <a:effectLst/>
                <a:latin typeface="Times New Roman" panose="02020603050405020304" pitchFamily="18" charset="0"/>
                <a:cs typeface="Times New Roman" panose="02020603050405020304" pitchFamily="18" charset="0"/>
              </a:rPr>
              <a:t>a. </a:t>
            </a:r>
            <a:r>
              <a:rPr lang="en-GB" sz="3600" b="1" i="0" dirty="0">
                <a:solidFill>
                  <a:schemeClr val="tx1"/>
                </a:solidFill>
                <a:effectLst/>
                <a:latin typeface="Times New Roman" panose="02020603050405020304" pitchFamily="18" charset="0"/>
                <a:cs typeface="Times New Roman" panose="02020603050405020304" pitchFamily="18" charset="0"/>
              </a:rPr>
              <a:t>Business Travelers:</a:t>
            </a:r>
            <a:r>
              <a:rPr lang="en-GB" sz="3600" b="0" i="0" dirty="0">
                <a:solidFill>
                  <a:schemeClr val="tx1"/>
                </a:solidFill>
                <a:effectLst/>
                <a:latin typeface="Times New Roman" panose="02020603050405020304" pitchFamily="18" charset="0"/>
                <a:cs typeface="Times New Roman" panose="02020603050405020304" pitchFamily="18" charset="0"/>
              </a:rPr>
              <a:t> Convenient city-</a:t>
            </a:r>
            <a:r>
              <a:rPr lang="en-GB" sz="3600" b="0" i="0" dirty="0" err="1">
                <a:solidFill>
                  <a:schemeClr val="tx1"/>
                </a:solidFill>
                <a:effectLst/>
                <a:latin typeface="Times New Roman" panose="02020603050405020304" pitchFamily="18" charset="0"/>
                <a:cs typeface="Times New Roman" panose="02020603050405020304" pitchFamily="18" charset="0"/>
              </a:rPr>
              <a:t>center</a:t>
            </a:r>
            <a:r>
              <a:rPr lang="en-GB" sz="3600" b="0" i="0" dirty="0">
                <a:solidFill>
                  <a:schemeClr val="tx1"/>
                </a:solidFill>
                <a:effectLst/>
                <a:latin typeface="Times New Roman" panose="02020603050405020304" pitchFamily="18" charset="0"/>
                <a:cs typeface="Times New Roman" panose="02020603050405020304" pitchFamily="18" charset="0"/>
              </a:rPr>
              <a:t> locations with top-notch business facilities for efficient work (</a:t>
            </a:r>
            <a:r>
              <a:rPr lang="en-GB" sz="3600" b="0" i="0" dirty="0" err="1">
                <a:solidFill>
                  <a:schemeClr val="tx1"/>
                </a:solidFill>
                <a:effectLst/>
                <a:latin typeface="Times New Roman" panose="02020603050405020304" pitchFamily="18" charset="0"/>
                <a:cs typeface="Times New Roman" panose="02020603050405020304" pitchFamily="18" charset="0"/>
              </a:rPr>
              <a:t>Ngahwang</a:t>
            </a:r>
            <a:r>
              <a:rPr lang="en-GB" sz="3600" b="0" i="0" dirty="0">
                <a:solidFill>
                  <a:schemeClr val="tx1"/>
                </a:solidFill>
                <a:effectLst/>
                <a:latin typeface="Times New Roman" panose="02020603050405020304" pitchFamily="18" charset="0"/>
                <a:cs typeface="Times New Roman" panose="02020603050405020304" pitchFamily="18" charset="0"/>
              </a:rPr>
              <a:t>, 2020).</a:t>
            </a:r>
          </a:p>
          <a:p>
            <a:pPr lvl="2" algn="just"/>
            <a:r>
              <a:rPr lang="en-GB" sz="3600" b="0" i="0" dirty="0">
                <a:solidFill>
                  <a:schemeClr val="tx1"/>
                </a:solidFill>
                <a:effectLst/>
                <a:latin typeface="Times New Roman" panose="02020603050405020304" pitchFamily="18" charset="0"/>
                <a:cs typeface="Times New Roman" panose="02020603050405020304" pitchFamily="18" charset="0"/>
              </a:rPr>
              <a:t>b. </a:t>
            </a:r>
            <a:r>
              <a:rPr lang="en-GB" sz="3600" b="1" i="0" dirty="0">
                <a:solidFill>
                  <a:schemeClr val="tx1"/>
                </a:solidFill>
                <a:effectLst/>
                <a:latin typeface="Times New Roman" panose="02020603050405020304" pitchFamily="18" charset="0"/>
                <a:cs typeface="Times New Roman" panose="02020603050405020304" pitchFamily="18" charset="0"/>
              </a:rPr>
              <a:t>Leisure Travelers:</a:t>
            </a:r>
            <a:r>
              <a:rPr lang="en-GB" sz="3600" b="0" i="0" dirty="0">
                <a:solidFill>
                  <a:schemeClr val="tx1"/>
                </a:solidFill>
                <a:effectLst/>
                <a:latin typeface="Times New Roman" panose="02020603050405020304" pitchFamily="18" charset="0"/>
                <a:cs typeface="Times New Roman" panose="02020603050405020304" pitchFamily="18" charset="0"/>
              </a:rPr>
              <a:t> Luxurious amenities like spas, fitness </a:t>
            </a:r>
            <a:r>
              <a:rPr lang="en-GB" sz="3600" b="0" i="0" dirty="0" err="1">
                <a:solidFill>
                  <a:schemeClr val="tx1"/>
                </a:solidFill>
                <a:effectLst/>
                <a:latin typeface="Times New Roman" panose="02020603050405020304" pitchFamily="18" charset="0"/>
                <a:cs typeface="Times New Roman" panose="02020603050405020304" pitchFamily="18" charset="0"/>
              </a:rPr>
              <a:t>centers</a:t>
            </a:r>
            <a:r>
              <a:rPr lang="en-GB" sz="3600" b="0" i="0" dirty="0">
                <a:solidFill>
                  <a:schemeClr val="tx1"/>
                </a:solidFill>
                <a:effectLst/>
                <a:latin typeface="Times New Roman" panose="02020603050405020304" pitchFamily="18" charset="0"/>
                <a:cs typeface="Times New Roman" panose="02020603050405020304" pitchFamily="18" charset="0"/>
              </a:rPr>
              <a:t>, and fine dining near tourist attractions.</a:t>
            </a:r>
          </a:p>
          <a:p>
            <a:pPr lvl="2" algn="just"/>
            <a:r>
              <a:rPr lang="en-GB" sz="3600" b="0" i="0" dirty="0">
                <a:solidFill>
                  <a:schemeClr val="tx1"/>
                </a:solidFill>
                <a:effectLst/>
                <a:latin typeface="Times New Roman" panose="02020603050405020304" pitchFamily="18" charset="0"/>
                <a:cs typeface="Times New Roman" panose="02020603050405020304" pitchFamily="18" charset="0"/>
              </a:rPr>
              <a:t>c. </a:t>
            </a:r>
            <a:r>
              <a:rPr lang="en-GB" sz="3600" b="1" i="0" dirty="0">
                <a:solidFill>
                  <a:schemeClr val="tx1"/>
                </a:solidFill>
                <a:effectLst/>
                <a:latin typeface="Times New Roman" panose="02020603050405020304" pitchFamily="18" charset="0"/>
                <a:cs typeface="Times New Roman" panose="02020603050405020304" pitchFamily="18" charset="0"/>
              </a:rPr>
              <a:t>Couples and Families Celebrating Special Occasions:</a:t>
            </a:r>
            <a:r>
              <a:rPr lang="en-GB" sz="3600" b="0" i="0" dirty="0">
                <a:solidFill>
                  <a:schemeClr val="tx1"/>
                </a:solidFill>
                <a:effectLst/>
                <a:latin typeface="Times New Roman" panose="02020603050405020304" pitchFamily="18" charset="0"/>
                <a:cs typeface="Times New Roman" panose="02020603050405020304" pitchFamily="18" charset="0"/>
              </a:rPr>
              <a:t> Personalized services for anniversaries, weddings, and honeymoons.</a:t>
            </a:r>
          </a:p>
          <a:p>
            <a:pPr lvl="2" algn="just"/>
            <a:r>
              <a:rPr lang="en-GB" sz="3600" b="0" i="0" dirty="0">
                <a:solidFill>
                  <a:schemeClr val="tx1"/>
                </a:solidFill>
                <a:effectLst/>
                <a:latin typeface="Times New Roman" panose="02020603050405020304" pitchFamily="18" charset="0"/>
                <a:cs typeface="Times New Roman" panose="02020603050405020304" pitchFamily="18" charset="0"/>
              </a:rPr>
              <a:t>d. </a:t>
            </a:r>
            <a:r>
              <a:rPr lang="en-GB" sz="3600" b="1" i="0" dirty="0">
                <a:solidFill>
                  <a:schemeClr val="tx1"/>
                </a:solidFill>
                <a:effectLst/>
                <a:latin typeface="Times New Roman" panose="02020603050405020304" pitchFamily="18" charset="0"/>
                <a:cs typeface="Times New Roman" panose="02020603050405020304" pitchFamily="18" charset="0"/>
              </a:rPr>
              <a:t>Affluent Lifestyle Enthusiasts:</a:t>
            </a:r>
            <a:r>
              <a:rPr lang="en-GB" sz="3600" b="0" i="0" dirty="0">
                <a:solidFill>
                  <a:schemeClr val="tx1"/>
                </a:solidFill>
                <a:effectLst/>
                <a:latin typeface="Times New Roman" panose="02020603050405020304" pitchFamily="18" charset="0"/>
                <a:cs typeface="Times New Roman" panose="02020603050405020304" pitchFamily="18" charset="0"/>
              </a:rPr>
              <a:t> Exclusive collaborations with artists, chefs, and designers.</a:t>
            </a:r>
          </a:p>
        </p:txBody>
      </p:sp>
      <p:sp>
        <p:nvSpPr>
          <p:cNvPr id="3" name="TextBox 2">
            <a:extLst>
              <a:ext uri="{FF2B5EF4-FFF2-40B4-BE49-F238E27FC236}">
                <a16:creationId xmlns:a16="http://schemas.microsoft.com/office/drawing/2014/main" id="{7299F08D-74B0-B85F-B2B2-AC77048BDC6B}"/>
              </a:ext>
            </a:extLst>
          </p:cNvPr>
          <p:cNvSpPr txBox="1"/>
          <p:nvPr/>
        </p:nvSpPr>
        <p:spPr>
          <a:xfrm>
            <a:off x="0" y="6200460"/>
            <a:ext cx="18288000" cy="3970318"/>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a:spAutoFit/>
          </a:bodyPr>
          <a:lstStyle/>
          <a:p>
            <a:pPr algn="l"/>
            <a:r>
              <a:rPr lang="en-GB" sz="3600" b="1" i="0" dirty="0">
                <a:solidFill>
                  <a:schemeClr val="tx1"/>
                </a:solidFill>
                <a:effectLst/>
                <a:latin typeface="Times New Roman" panose="02020603050405020304" pitchFamily="18" charset="0"/>
                <a:cs typeface="Times New Roman" panose="02020603050405020304" pitchFamily="18" charset="0"/>
              </a:rPr>
              <a:t>Appeal Factors:</a:t>
            </a:r>
            <a:r>
              <a:rPr lang="en-GB" sz="3600" b="0" i="0" dirty="0">
                <a:solidFill>
                  <a:schemeClr val="tx1"/>
                </a:solidFill>
                <a:effectLst/>
                <a:latin typeface="Times New Roman" panose="02020603050405020304" pitchFamily="18" charset="0"/>
                <a:cs typeface="Times New Roman" panose="02020603050405020304" pitchFamily="18" charset="0"/>
              </a:rPr>
              <a:t> St. Regis Hotel's appeal to these groups is rooted in:</a:t>
            </a:r>
          </a:p>
          <a:p>
            <a:pPr algn="l"/>
            <a:r>
              <a:rPr lang="en-GB" sz="3600" b="0" i="0" dirty="0">
                <a:solidFill>
                  <a:schemeClr val="tx1"/>
                </a:solidFill>
                <a:effectLst/>
                <a:latin typeface="Times New Roman" panose="02020603050405020304" pitchFamily="18" charset="0"/>
                <a:cs typeface="Times New Roman" panose="02020603050405020304" pitchFamily="18" charset="0"/>
              </a:rPr>
              <a:t>	a. </a:t>
            </a:r>
            <a:r>
              <a:rPr lang="en-GB" sz="3600" b="1" i="0" dirty="0">
                <a:solidFill>
                  <a:schemeClr val="tx1"/>
                </a:solidFill>
                <a:effectLst/>
                <a:latin typeface="Times New Roman" panose="02020603050405020304" pitchFamily="18" charset="0"/>
                <a:cs typeface="Times New Roman" panose="02020603050405020304" pitchFamily="18" charset="0"/>
              </a:rPr>
              <a:t>Unparalleled Luxury:</a:t>
            </a:r>
            <a:r>
              <a:rPr lang="en-GB" sz="3600" b="0" i="0" dirty="0">
                <a:solidFill>
                  <a:schemeClr val="tx1"/>
                </a:solidFill>
                <a:effectLst/>
                <a:latin typeface="Times New Roman" panose="02020603050405020304" pitchFamily="18" charset="0"/>
                <a:cs typeface="Times New Roman" panose="02020603050405020304" pitchFamily="18" charset="0"/>
              </a:rPr>
              <a:t> Iconic Butler Service, St. Regis Bloody Mary, Champagne Saber (St Regis, 2023).</a:t>
            </a:r>
          </a:p>
          <a:p>
            <a:pPr algn="l"/>
            <a:r>
              <a:rPr lang="en-GB" sz="3600" dirty="0">
                <a:solidFill>
                  <a:schemeClr val="tx1"/>
                </a:solidFill>
                <a:latin typeface="Times New Roman" panose="02020603050405020304" pitchFamily="18" charset="0"/>
                <a:cs typeface="Times New Roman" panose="02020603050405020304" pitchFamily="18" charset="0"/>
              </a:rPr>
              <a:t>	</a:t>
            </a:r>
            <a:r>
              <a:rPr lang="en-GB" sz="3600" b="0" i="0" dirty="0">
                <a:solidFill>
                  <a:schemeClr val="tx1"/>
                </a:solidFill>
                <a:effectLst/>
                <a:latin typeface="Times New Roman" panose="02020603050405020304" pitchFamily="18" charset="0"/>
                <a:cs typeface="Times New Roman" panose="02020603050405020304" pitchFamily="18" charset="0"/>
              </a:rPr>
              <a:t>b. </a:t>
            </a:r>
            <a:r>
              <a:rPr lang="en-GB" sz="3600" b="1" i="0" dirty="0">
                <a:solidFill>
                  <a:schemeClr val="tx1"/>
                </a:solidFill>
                <a:effectLst/>
                <a:latin typeface="Times New Roman" panose="02020603050405020304" pitchFamily="18" charset="0"/>
                <a:cs typeface="Times New Roman" panose="02020603050405020304" pitchFamily="18" charset="0"/>
              </a:rPr>
              <a:t>Tradition and Experience:</a:t>
            </a:r>
            <a:r>
              <a:rPr lang="en-GB" sz="3600" b="0" i="0" dirty="0">
                <a:solidFill>
                  <a:schemeClr val="tx1"/>
                </a:solidFill>
                <a:effectLst/>
                <a:latin typeface="Times New Roman" panose="02020603050405020304" pitchFamily="18" charset="0"/>
                <a:cs typeface="Times New Roman" panose="02020603050405020304" pitchFamily="18" charset="0"/>
              </a:rPr>
              <a:t> Offering more than just a stay, St. Regis provides a luxury experience steeped in tradition (St Regis, 2023a).</a:t>
            </a:r>
          </a:p>
          <a:p>
            <a:pPr algn="l"/>
            <a:r>
              <a:rPr lang="en-GB" sz="3600" dirty="0">
                <a:solidFill>
                  <a:schemeClr val="tx1"/>
                </a:solidFill>
                <a:latin typeface="Times New Roman" panose="02020603050405020304" pitchFamily="18" charset="0"/>
                <a:cs typeface="Times New Roman" panose="02020603050405020304" pitchFamily="18" charset="0"/>
              </a:rPr>
              <a:t>	</a:t>
            </a:r>
            <a:r>
              <a:rPr lang="en-GB" sz="3600" b="0" i="0" dirty="0">
                <a:solidFill>
                  <a:schemeClr val="tx1"/>
                </a:solidFill>
                <a:effectLst/>
                <a:latin typeface="Times New Roman" panose="02020603050405020304" pitchFamily="18" charset="0"/>
                <a:cs typeface="Times New Roman" panose="02020603050405020304" pitchFamily="18" charset="0"/>
              </a:rPr>
              <a:t>c. </a:t>
            </a:r>
            <a:r>
              <a:rPr lang="en-GB" sz="3600" b="1" i="0" dirty="0">
                <a:solidFill>
                  <a:schemeClr val="tx1"/>
                </a:solidFill>
                <a:effectLst/>
                <a:latin typeface="Times New Roman" panose="02020603050405020304" pitchFamily="18" charset="0"/>
                <a:cs typeface="Times New Roman" panose="02020603050405020304" pitchFamily="18" charset="0"/>
              </a:rPr>
              <a:t>Exceeding Expectations:</a:t>
            </a:r>
            <a:r>
              <a:rPr lang="en-GB" sz="3600" b="0" i="0" dirty="0">
                <a:solidFill>
                  <a:schemeClr val="tx1"/>
                </a:solidFill>
                <a:effectLst/>
                <a:latin typeface="Times New Roman" panose="02020603050405020304" pitchFamily="18" charset="0"/>
                <a:cs typeface="Times New Roman" panose="02020603050405020304" pitchFamily="18" charset="0"/>
              </a:rPr>
              <a:t> Focus on both physical opulence and quality customer service to meet and exceed diverse consumer needs (Spherical, 2023).</a:t>
            </a:r>
            <a:endParaRPr lang="en-GB" sz="36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6746886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5BC3B3F9-AB06-99B0-1E1E-0C12D2628DF4}"/>
              </a:ext>
            </a:extLst>
          </p:cNvPr>
          <p:cNvPicPr>
            <a:picLocks noChangeAspect="1"/>
          </p:cNvPicPr>
          <p:nvPr/>
        </p:nvPicPr>
        <p:blipFill rotWithShape="1">
          <a:blip r:embed="rId2" cstate="print">
            <a:alphaModFix amt="20000"/>
            <a:extLst>
              <a:ext uri="{28A0092B-C50C-407E-A947-70E740481C1C}">
                <a14:useLocalDpi xmlns:a14="http://schemas.microsoft.com/office/drawing/2010/main" val="0"/>
              </a:ext>
            </a:extLst>
          </a:blip>
          <a:srcRect/>
          <a:stretch/>
        </p:blipFill>
        <p:spPr>
          <a:xfrm>
            <a:off x="0" y="0"/>
            <a:ext cx="18288000" cy="10287000"/>
          </a:xfrm>
          <a:prstGeom prst="rect">
            <a:avLst/>
          </a:prstGeom>
        </p:spPr>
      </p:pic>
      <p:sp>
        <p:nvSpPr>
          <p:cNvPr id="7" name="TextBox 7"/>
          <p:cNvSpPr txBox="1"/>
          <p:nvPr/>
        </p:nvSpPr>
        <p:spPr>
          <a:xfrm>
            <a:off x="990600" y="23700"/>
            <a:ext cx="16840200" cy="851195"/>
          </a:xfrm>
          <a:prstGeom prst="rect">
            <a:avLst/>
          </a:prstGeom>
        </p:spPr>
        <p:style>
          <a:lnRef idx="1">
            <a:schemeClr val="accent5"/>
          </a:lnRef>
          <a:fillRef idx="2">
            <a:schemeClr val="accent5"/>
          </a:fillRef>
          <a:effectRef idx="1">
            <a:schemeClr val="accent5"/>
          </a:effectRef>
          <a:fontRef idx="minor">
            <a:schemeClr val="dk1"/>
          </a:fontRef>
        </p:style>
        <p:txBody>
          <a:bodyPr wrap="square" lIns="0" tIns="0" rIns="0" bIns="0" rtlCol="0" anchor="t">
            <a:spAutoFit/>
          </a:bodyPr>
          <a:lstStyle/>
          <a:p>
            <a:pPr algn="ctr">
              <a:lnSpc>
                <a:spcPts val="7559"/>
              </a:lnSpc>
              <a:spcBef>
                <a:spcPct val="0"/>
              </a:spcBef>
            </a:pPr>
            <a:r>
              <a:rPr lang="en-GB" sz="4000" dirty="0">
                <a:solidFill>
                  <a:srgbClr val="172B37"/>
                </a:solidFill>
                <a:latin typeface="Times New Roman" panose="02020603050405020304" pitchFamily="18" charset="0"/>
                <a:cs typeface="Times New Roman" panose="02020603050405020304" pitchFamily="18" charset="0"/>
              </a:rPr>
              <a:t>NATURE, SCOPE, AND ROLE OF GUEST SERVICES AND FACILITIES</a:t>
            </a:r>
          </a:p>
        </p:txBody>
      </p:sp>
      <p:sp>
        <p:nvSpPr>
          <p:cNvPr id="12" name="TextBox 12">
            <a:extLst>
              <a:ext uri="{FF2B5EF4-FFF2-40B4-BE49-F238E27FC236}">
                <a16:creationId xmlns:a16="http://schemas.microsoft.com/office/drawing/2014/main" id="{EE969F54-4BD4-97C3-AC37-1787038CFFD2}"/>
              </a:ext>
            </a:extLst>
          </p:cNvPr>
          <p:cNvSpPr txBox="1"/>
          <p:nvPr/>
        </p:nvSpPr>
        <p:spPr>
          <a:xfrm>
            <a:off x="152400" y="1075615"/>
            <a:ext cx="17983200" cy="9171742"/>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lIns="0" tIns="0" rIns="0" bIns="0" rtlCol="0" anchor="t">
            <a:spAutoFit/>
          </a:bodyPr>
          <a:lstStyle/>
          <a:p>
            <a:pPr marL="971550" lvl="1" indent="-514350">
              <a:buFont typeface="Wingdings" panose="05000000000000000000" pitchFamily="2" charset="2"/>
              <a:buChar char="q"/>
            </a:pPr>
            <a:r>
              <a:rPr lang="en-GB" sz="2800" b="1" dirty="0">
                <a:solidFill>
                  <a:schemeClr val="tx1"/>
                </a:solidFill>
                <a:latin typeface="Times New Roman" panose="02020603050405020304" pitchFamily="18" charset="0"/>
                <a:cs typeface="Times New Roman" panose="02020603050405020304" pitchFamily="18" charset="0"/>
              </a:rPr>
              <a:t>NATURE OF GUEST SERVICES AND FACILITIES</a:t>
            </a:r>
          </a:p>
          <a:p>
            <a:pPr lvl="1" algn="just"/>
            <a:r>
              <a:rPr lang="en-GB" sz="3200" dirty="0">
                <a:solidFill>
                  <a:schemeClr val="tx1"/>
                </a:solidFill>
                <a:latin typeface="Times New Roman" panose="02020603050405020304" pitchFamily="18" charset="0"/>
                <a:cs typeface="Times New Roman" panose="02020603050405020304" pitchFamily="18" charset="0"/>
              </a:rPr>
              <a:t>According to Kim &amp; Ariza-Montes (2021), </a:t>
            </a:r>
            <a:r>
              <a:rPr lang="en-GB" sz="3200" b="0" i="0" dirty="0">
                <a:solidFill>
                  <a:schemeClr val="tx1"/>
                </a:solidFill>
                <a:effectLst/>
                <a:latin typeface="Times New Roman" panose="02020603050405020304" pitchFamily="18" charset="0"/>
                <a:cs typeface="Times New Roman" panose="02020603050405020304" pitchFamily="18" charset="0"/>
              </a:rPr>
              <a:t>guest services and facilities encompass both tangible (physical amenities) and intangible (customer </a:t>
            </a:r>
            <a:r>
              <a:rPr lang="en-GB" sz="3200" dirty="0">
                <a:solidFill>
                  <a:schemeClr val="tx1"/>
                </a:solidFill>
                <a:latin typeface="Times New Roman" panose="02020603050405020304" pitchFamily="18" charset="0"/>
                <a:cs typeface="Times New Roman" panose="02020603050405020304" pitchFamily="18" charset="0"/>
              </a:rPr>
              <a:t>service, hospitality) elements in the hospitality industry (Kim &amp; Ariza-Montes, 2021).</a:t>
            </a:r>
          </a:p>
          <a:p>
            <a:pPr marL="1085850" lvl="2" indent="-457200" algn="just">
              <a:buFont typeface="Arial" panose="020B0604020202020204" pitchFamily="34" charset="0"/>
              <a:buChar char="•"/>
            </a:pPr>
            <a:r>
              <a:rPr lang="en-GB" sz="3200" dirty="0">
                <a:solidFill>
                  <a:schemeClr val="tx1"/>
                </a:solidFill>
                <a:latin typeface="Times New Roman" panose="02020603050405020304" pitchFamily="18" charset="0"/>
                <a:cs typeface="Times New Roman" panose="02020603050405020304" pitchFamily="18" charset="0"/>
              </a:rPr>
              <a:t>Physical amenities such as guest rooms, restaurants, fitness </a:t>
            </a:r>
            <a:r>
              <a:rPr lang="en-GB" sz="3200" dirty="0" err="1">
                <a:solidFill>
                  <a:schemeClr val="tx1"/>
                </a:solidFill>
                <a:latin typeface="Times New Roman" panose="02020603050405020304" pitchFamily="18" charset="0"/>
                <a:cs typeface="Times New Roman" panose="02020603050405020304" pitchFamily="18" charset="0"/>
              </a:rPr>
              <a:t>centers</a:t>
            </a:r>
            <a:r>
              <a:rPr lang="en-GB" sz="3200" dirty="0">
                <a:solidFill>
                  <a:schemeClr val="tx1"/>
                </a:solidFill>
                <a:latin typeface="Times New Roman" panose="02020603050405020304" pitchFamily="18" charset="0"/>
                <a:cs typeface="Times New Roman" panose="02020603050405020304" pitchFamily="18" charset="0"/>
              </a:rPr>
              <a:t>, and spas are tangible and directly experienced by guests (Smith, J., 2019).</a:t>
            </a:r>
          </a:p>
          <a:p>
            <a:pPr marL="1085850" lvl="2" indent="-457200" algn="just">
              <a:buFont typeface="Arial" panose="020B0604020202020204" pitchFamily="34" charset="0"/>
              <a:buChar char="•"/>
            </a:pPr>
            <a:r>
              <a:rPr lang="en-GB" sz="3200" dirty="0">
                <a:solidFill>
                  <a:schemeClr val="tx1"/>
                </a:solidFill>
                <a:latin typeface="Times New Roman" panose="02020603050405020304" pitchFamily="18" charset="0"/>
                <a:cs typeface="Times New Roman" panose="02020603050405020304" pitchFamily="18" charset="0"/>
              </a:rPr>
              <a:t>Elements like customer service, ambiance, and the emotional experience, often delivered through staff interactions and the culture of the establishment, fall into the intangible category (Johnson, L., 2021).</a:t>
            </a:r>
          </a:p>
          <a:p>
            <a:pPr marL="971550" lvl="1" indent="-514350" algn="l">
              <a:buFont typeface="Wingdings" panose="05000000000000000000" pitchFamily="2" charset="2"/>
              <a:buChar char="q"/>
            </a:pPr>
            <a:r>
              <a:rPr lang="en-GB" sz="2800" b="1" dirty="0">
                <a:solidFill>
                  <a:schemeClr val="tx1"/>
                </a:solidFill>
                <a:latin typeface="Times New Roman" panose="02020603050405020304" pitchFamily="18" charset="0"/>
                <a:cs typeface="Times New Roman" panose="02020603050405020304" pitchFamily="18" charset="0"/>
              </a:rPr>
              <a:t>SCOPE OF GUEST SERVICES AND FACILITIES</a:t>
            </a:r>
          </a:p>
          <a:p>
            <a:pPr marL="1085850" lvl="2" indent="-457200" algn="just">
              <a:buFont typeface="Arial" panose="020B0604020202020204" pitchFamily="34" charset="0"/>
              <a:buChar char="•"/>
            </a:pPr>
            <a:r>
              <a:rPr lang="en-GB" sz="3200" dirty="0">
                <a:solidFill>
                  <a:schemeClr val="tx1"/>
                </a:solidFill>
                <a:latin typeface="Times New Roman" panose="02020603050405020304" pitchFamily="18" charset="0"/>
                <a:cs typeface="Times New Roman" panose="02020603050405020304" pitchFamily="18" charset="0"/>
              </a:rPr>
              <a:t>The scope varies based on factors like target market, location, and brand positioning. Budget hotels may offer basic amenities, while luxury hotels provide extensive services like butler service, personalized spa treatments, and fine dining options (</a:t>
            </a:r>
            <a:r>
              <a:rPr lang="en-GB" sz="3200" dirty="0" err="1">
                <a:solidFill>
                  <a:schemeClr val="tx1"/>
                </a:solidFill>
                <a:latin typeface="Times New Roman" panose="02020603050405020304" pitchFamily="18" charset="0"/>
                <a:cs typeface="Times New Roman" panose="02020603050405020304" pitchFamily="18" charset="0"/>
              </a:rPr>
              <a:t>DeFranco</a:t>
            </a:r>
            <a:r>
              <a:rPr lang="en-GB" sz="3200" dirty="0">
                <a:solidFill>
                  <a:schemeClr val="tx1"/>
                </a:solidFill>
                <a:latin typeface="Times New Roman" panose="02020603050405020304" pitchFamily="18" charset="0"/>
                <a:cs typeface="Times New Roman" panose="02020603050405020304" pitchFamily="18" charset="0"/>
              </a:rPr>
              <a:t> et al. 2022).</a:t>
            </a:r>
          </a:p>
          <a:p>
            <a:pPr marL="1085850" lvl="2" indent="-457200" algn="just">
              <a:buFont typeface="Arial" panose="020B0604020202020204" pitchFamily="34" charset="0"/>
              <a:buChar char="•"/>
            </a:pPr>
            <a:r>
              <a:rPr lang="en-GB" sz="3200" dirty="0">
                <a:solidFill>
                  <a:schemeClr val="tx1"/>
                </a:solidFill>
                <a:latin typeface="Times New Roman" panose="02020603050405020304" pitchFamily="18" charset="0"/>
                <a:cs typeface="Times New Roman" panose="02020603050405020304" pitchFamily="18" charset="0"/>
              </a:rPr>
              <a:t>Niche specialization can also be seen, with family-friendly resorts offering childcare services and business hotels focusing on conference facilities.</a:t>
            </a:r>
          </a:p>
          <a:p>
            <a:pPr marL="971550" lvl="1" indent="-514350">
              <a:buFont typeface="Wingdings" panose="05000000000000000000" pitchFamily="2" charset="2"/>
              <a:buChar char="q"/>
            </a:pPr>
            <a:r>
              <a:rPr lang="en-GB" sz="2800" b="1" dirty="0">
                <a:solidFill>
                  <a:schemeClr val="tx1"/>
                </a:solidFill>
                <a:latin typeface="Times New Roman" panose="02020603050405020304" pitchFamily="18" charset="0"/>
                <a:cs typeface="Times New Roman" panose="02020603050405020304" pitchFamily="18" charset="0"/>
              </a:rPr>
              <a:t>ROLE OF GUEST SERVICES AND FACILITIES</a:t>
            </a:r>
          </a:p>
          <a:p>
            <a:pPr marL="1085850" lvl="2" indent="-457200" algn="just">
              <a:buFont typeface="Arial" panose="020B0604020202020204" pitchFamily="34" charset="0"/>
              <a:buChar char="•"/>
            </a:pPr>
            <a:r>
              <a:rPr lang="en-GB" sz="3200" dirty="0">
                <a:solidFill>
                  <a:schemeClr val="tx1"/>
                </a:solidFill>
                <a:latin typeface="Times New Roman" panose="02020603050405020304" pitchFamily="18" charset="0"/>
                <a:cs typeface="Times New Roman" panose="02020603050405020304" pitchFamily="18" charset="0"/>
              </a:rPr>
              <a:t>Pivotal in shaping the guest experience, impacting satisfaction, repeat business, and word-of-mouth. They serve as critical differentiators in a competitive market (Sun &amp; Pan, 2023).</a:t>
            </a:r>
          </a:p>
          <a:p>
            <a:pPr marL="1085850" lvl="2" indent="-457200" algn="just">
              <a:buFont typeface="Arial" panose="020B0604020202020204" pitchFamily="34" charset="0"/>
              <a:buChar char="•"/>
            </a:pPr>
            <a:r>
              <a:rPr lang="en-GB" sz="3200" dirty="0">
                <a:solidFill>
                  <a:schemeClr val="tx1"/>
                </a:solidFill>
                <a:latin typeface="Times New Roman" panose="02020603050405020304" pitchFamily="18" charset="0"/>
                <a:cs typeface="Times New Roman" panose="02020603050405020304" pitchFamily="18" charset="0"/>
              </a:rPr>
              <a:t>Quality of services and facilities directly influences a hotel's reputation, attracting more guests and leading to positive reviews (Brown, S., 2018).</a:t>
            </a:r>
          </a:p>
        </p:txBody>
      </p:sp>
    </p:spTree>
    <p:extLst>
      <p:ext uri="{BB962C8B-B14F-4D97-AF65-F5344CB8AC3E}">
        <p14:creationId xmlns:p14="http://schemas.microsoft.com/office/powerpoint/2010/main" val="3008723464"/>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5BC3B3F9-AB06-99B0-1E1E-0C12D2628DF4}"/>
              </a:ext>
            </a:extLst>
          </p:cNvPr>
          <p:cNvPicPr>
            <a:picLocks noChangeAspect="1"/>
          </p:cNvPicPr>
          <p:nvPr/>
        </p:nvPicPr>
        <p:blipFill rotWithShape="1">
          <a:blip r:embed="rId2" cstate="print">
            <a:alphaModFix amt="20000"/>
            <a:extLst>
              <a:ext uri="{28A0092B-C50C-407E-A947-70E740481C1C}">
                <a14:useLocalDpi xmlns:a14="http://schemas.microsoft.com/office/drawing/2010/main" val="0"/>
              </a:ext>
            </a:extLst>
          </a:blip>
          <a:srcRect/>
          <a:stretch/>
        </p:blipFill>
        <p:spPr>
          <a:xfrm>
            <a:off x="0" y="0"/>
            <a:ext cx="18288000" cy="10287000"/>
          </a:xfrm>
          <a:prstGeom prst="rect">
            <a:avLst/>
          </a:prstGeom>
        </p:spPr>
      </p:pic>
      <p:sp>
        <p:nvSpPr>
          <p:cNvPr id="7" name="TextBox 7"/>
          <p:cNvSpPr txBox="1"/>
          <p:nvPr/>
        </p:nvSpPr>
        <p:spPr>
          <a:xfrm>
            <a:off x="990600" y="23700"/>
            <a:ext cx="16840200" cy="863250"/>
          </a:xfrm>
          <a:prstGeom prst="rect">
            <a:avLst/>
          </a:prstGeom>
        </p:spPr>
        <p:style>
          <a:lnRef idx="1">
            <a:schemeClr val="accent5"/>
          </a:lnRef>
          <a:fillRef idx="2">
            <a:schemeClr val="accent5"/>
          </a:fillRef>
          <a:effectRef idx="1">
            <a:schemeClr val="accent5"/>
          </a:effectRef>
          <a:fontRef idx="minor">
            <a:schemeClr val="dk1"/>
          </a:fontRef>
        </p:style>
        <p:txBody>
          <a:bodyPr wrap="square" lIns="0" tIns="0" rIns="0" bIns="0" rtlCol="0" anchor="t">
            <a:spAutoFit/>
          </a:bodyPr>
          <a:lstStyle/>
          <a:p>
            <a:pPr algn="ctr">
              <a:lnSpc>
                <a:spcPts val="7559"/>
              </a:lnSpc>
              <a:spcBef>
                <a:spcPct val="0"/>
              </a:spcBef>
            </a:pPr>
            <a:r>
              <a:rPr lang="en-GB" sz="4400" dirty="0">
                <a:solidFill>
                  <a:srgbClr val="172B37"/>
                </a:solidFill>
                <a:latin typeface="Times New Roman" panose="02020603050405020304" pitchFamily="18" charset="0"/>
                <a:cs typeface="Times New Roman" panose="02020603050405020304" pitchFamily="18" charset="0"/>
              </a:rPr>
              <a:t>IMPORTANCE OF HOSPITALITY AND GUEST SERVICES</a:t>
            </a:r>
          </a:p>
        </p:txBody>
      </p:sp>
      <p:sp>
        <p:nvSpPr>
          <p:cNvPr id="12" name="TextBox 12">
            <a:extLst>
              <a:ext uri="{FF2B5EF4-FFF2-40B4-BE49-F238E27FC236}">
                <a16:creationId xmlns:a16="http://schemas.microsoft.com/office/drawing/2014/main" id="{EE969F54-4BD4-97C3-AC37-1787038CFFD2}"/>
              </a:ext>
            </a:extLst>
          </p:cNvPr>
          <p:cNvSpPr txBox="1"/>
          <p:nvPr/>
        </p:nvSpPr>
        <p:spPr>
          <a:xfrm>
            <a:off x="152400" y="1075615"/>
            <a:ext cx="18135600" cy="7663636"/>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lIns="0" tIns="0" rIns="0" bIns="0" rtlCol="0" anchor="t">
            <a:spAutoFit/>
          </a:bodyPr>
          <a:lstStyle/>
          <a:p>
            <a:pPr algn="l">
              <a:spcBef>
                <a:spcPts val="600"/>
              </a:spcBef>
              <a:spcAft>
                <a:spcPts val="600"/>
              </a:spcAft>
              <a:buFont typeface="+mj-lt"/>
              <a:buAutoNum type="arabicPeriod"/>
            </a:pPr>
            <a:r>
              <a:rPr lang="en-GB" sz="3600" b="1" i="0" dirty="0">
                <a:solidFill>
                  <a:schemeClr val="tx1"/>
                </a:solidFill>
                <a:effectLst/>
                <a:latin typeface="Times New Roman" panose="02020603050405020304" pitchFamily="18" charset="0"/>
                <a:cs typeface="Times New Roman" panose="02020603050405020304" pitchFamily="18" charset="0"/>
              </a:rPr>
              <a:t>Hospitality as the Cornerstone:</a:t>
            </a:r>
            <a:r>
              <a:rPr lang="en-GB" sz="3600" b="0" i="0" dirty="0">
                <a:solidFill>
                  <a:schemeClr val="tx1"/>
                </a:solidFill>
                <a:effectLst/>
                <a:latin typeface="Times New Roman" panose="02020603050405020304" pitchFamily="18" charset="0"/>
                <a:cs typeface="Times New Roman" panose="02020603050405020304" pitchFamily="18" charset="0"/>
              </a:rPr>
              <a:t> In the hotel industry, hospitality is more than just a service; it's the foundation of guest experiences. It encompasses a warm and welcoming atmosphere that makes guests feel valued and appreciated from the moment they arrive </a:t>
            </a:r>
            <a:r>
              <a:rPr lang="en-GB" sz="3600" dirty="0">
                <a:solidFill>
                  <a:schemeClr val="tx1"/>
                </a:solidFill>
                <a:latin typeface="Times New Roman" panose="02020603050405020304" pitchFamily="18" charset="0"/>
                <a:cs typeface="Times New Roman" panose="02020603050405020304" pitchFamily="18" charset="0"/>
              </a:rPr>
              <a:t>(</a:t>
            </a:r>
            <a:r>
              <a:rPr lang="en-GB" sz="3600" dirty="0" err="1">
                <a:solidFill>
                  <a:schemeClr val="tx1"/>
                </a:solidFill>
                <a:latin typeface="Times New Roman" panose="02020603050405020304" pitchFamily="18" charset="0"/>
                <a:cs typeface="Times New Roman" panose="02020603050405020304" pitchFamily="18" charset="0"/>
              </a:rPr>
              <a:t>Kandampully</a:t>
            </a:r>
            <a:r>
              <a:rPr lang="en-GB" sz="3600" dirty="0">
                <a:solidFill>
                  <a:schemeClr val="tx1"/>
                </a:solidFill>
                <a:latin typeface="Times New Roman" panose="02020603050405020304" pitchFamily="18" charset="0"/>
                <a:cs typeface="Times New Roman" panose="02020603050405020304" pitchFamily="18" charset="0"/>
              </a:rPr>
              <a:t> et al. 2023)</a:t>
            </a:r>
            <a:r>
              <a:rPr lang="en-GB" sz="3600" b="0" i="0" dirty="0">
                <a:solidFill>
                  <a:schemeClr val="tx1"/>
                </a:solidFill>
                <a:effectLst/>
                <a:latin typeface="Times New Roman" panose="02020603050405020304" pitchFamily="18" charset="0"/>
                <a:cs typeface="Times New Roman" panose="02020603050405020304" pitchFamily="18" charset="0"/>
              </a:rPr>
              <a:t>.</a:t>
            </a:r>
          </a:p>
          <a:p>
            <a:pPr algn="l">
              <a:spcBef>
                <a:spcPts val="600"/>
              </a:spcBef>
              <a:spcAft>
                <a:spcPts val="600"/>
              </a:spcAft>
              <a:buFont typeface="+mj-lt"/>
              <a:buAutoNum type="arabicPeriod"/>
            </a:pPr>
            <a:r>
              <a:rPr lang="en-GB" sz="3600" b="1" i="0" dirty="0">
                <a:solidFill>
                  <a:schemeClr val="tx1"/>
                </a:solidFill>
                <a:effectLst/>
                <a:latin typeface="Times New Roman" panose="02020603050405020304" pitchFamily="18" charset="0"/>
                <a:cs typeface="Times New Roman" panose="02020603050405020304" pitchFamily="18" charset="0"/>
              </a:rPr>
              <a:t>Enhancing Guest Satisfaction:</a:t>
            </a:r>
            <a:r>
              <a:rPr lang="en-GB" sz="3600" b="0" i="0" dirty="0">
                <a:solidFill>
                  <a:schemeClr val="tx1"/>
                </a:solidFill>
                <a:effectLst/>
                <a:latin typeface="Times New Roman" panose="02020603050405020304" pitchFamily="18" charset="0"/>
                <a:cs typeface="Times New Roman" panose="02020603050405020304" pitchFamily="18" charset="0"/>
              </a:rPr>
              <a:t> The quality of hospitality has a direct impact on guest satisfaction. When guests feel genuinely welcomed and cared for, they are more likely to have a positive perception of their stay, leading to higher satisfaction levels.</a:t>
            </a:r>
          </a:p>
          <a:p>
            <a:pPr algn="l">
              <a:spcBef>
                <a:spcPts val="600"/>
              </a:spcBef>
              <a:spcAft>
                <a:spcPts val="600"/>
              </a:spcAft>
              <a:buFont typeface="+mj-lt"/>
              <a:buAutoNum type="arabicPeriod"/>
            </a:pPr>
            <a:r>
              <a:rPr lang="en-GB" sz="3600" b="1" i="0" dirty="0">
                <a:solidFill>
                  <a:schemeClr val="tx1"/>
                </a:solidFill>
                <a:effectLst/>
                <a:latin typeface="Times New Roman" panose="02020603050405020304" pitchFamily="18" charset="0"/>
                <a:cs typeface="Times New Roman" panose="02020603050405020304" pitchFamily="18" charset="0"/>
              </a:rPr>
              <a:t>Repeat Business and Positive Word-of-Mouth:</a:t>
            </a:r>
            <a:r>
              <a:rPr lang="en-GB" sz="3600" b="0" i="0" dirty="0">
                <a:solidFill>
                  <a:schemeClr val="tx1"/>
                </a:solidFill>
                <a:effectLst/>
                <a:latin typeface="Times New Roman" panose="02020603050405020304" pitchFamily="18" charset="0"/>
                <a:cs typeface="Times New Roman" panose="02020603050405020304" pitchFamily="18" charset="0"/>
              </a:rPr>
              <a:t> Exceptional hospitality encourages repeat business and positive word-of-mouth recommendations. Satisfied guests are more likely to return to the same hotel in the future and share their positive experiences with friends and family, contributing to a hotel's reputation </a:t>
            </a:r>
            <a:r>
              <a:rPr lang="en-GB" sz="3600" dirty="0">
                <a:solidFill>
                  <a:schemeClr val="tx1"/>
                </a:solidFill>
                <a:latin typeface="Times New Roman" panose="02020603050405020304" pitchFamily="18" charset="0"/>
                <a:cs typeface="Times New Roman" panose="02020603050405020304" pitchFamily="18" charset="0"/>
              </a:rPr>
              <a:t>(</a:t>
            </a:r>
            <a:r>
              <a:rPr lang="nb-NO" sz="3600" dirty="0">
                <a:solidFill>
                  <a:schemeClr val="tx1"/>
                </a:solidFill>
                <a:latin typeface="Times New Roman" panose="02020603050405020304" pitchFamily="18" charset="0"/>
                <a:cs typeface="Times New Roman" panose="02020603050405020304" pitchFamily="18" charset="0"/>
              </a:rPr>
              <a:t>Tang &amp; Kim, 2022</a:t>
            </a:r>
            <a:r>
              <a:rPr lang="en-GB" sz="3600" dirty="0">
                <a:solidFill>
                  <a:schemeClr val="tx1"/>
                </a:solidFill>
                <a:latin typeface="Times New Roman" panose="02020603050405020304" pitchFamily="18" charset="0"/>
                <a:cs typeface="Times New Roman" panose="02020603050405020304" pitchFamily="18" charset="0"/>
              </a:rPr>
              <a:t>)</a:t>
            </a:r>
            <a:r>
              <a:rPr lang="en-GB" sz="3600" b="0" i="0" dirty="0">
                <a:solidFill>
                  <a:schemeClr val="tx1"/>
                </a:solidFill>
                <a:effectLst/>
                <a:latin typeface="Times New Roman" panose="02020603050405020304" pitchFamily="18" charset="0"/>
                <a:cs typeface="Times New Roman" panose="02020603050405020304" pitchFamily="18" charset="0"/>
              </a:rPr>
              <a:t>.</a:t>
            </a:r>
          </a:p>
          <a:p>
            <a:pPr>
              <a:spcBef>
                <a:spcPts val="600"/>
              </a:spcBef>
              <a:spcAft>
                <a:spcPts val="600"/>
              </a:spcAft>
              <a:buFont typeface="+mj-lt"/>
              <a:buAutoNum type="arabicPeriod"/>
            </a:pPr>
            <a:r>
              <a:rPr lang="en-GB" sz="3600" b="1" i="0" dirty="0">
                <a:solidFill>
                  <a:schemeClr val="tx1"/>
                </a:solidFill>
                <a:effectLst/>
                <a:latin typeface="Times New Roman" panose="02020603050405020304" pitchFamily="18" charset="0"/>
                <a:cs typeface="Times New Roman" panose="02020603050405020304" pitchFamily="18" charset="0"/>
              </a:rPr>
              <a:t>Competitive Advantage:</a:t>
            </a:r>
            <a:r>
              <a:rPr lang="en-GB" sz="3600" b="0" i="0" dirty="0">
                <a:solidFill>
                  <a:schemeClr val="tx1"/>
                </a:solidFill>
                <a:effectLst/>
                <a:latin typeface="Times New Roman" panose="02020603050405020304" pitchFamily="18" charset="0"/>
                <a:cs typeface="Times New Roman" panose="02020603050405020304" pitchFamily="18" charset="0"/>
              </a:rPr>
              <a:t> In a highly competitive market where many hotels offer similar physical amenities, it's the quality of hospitality that often sets a hotel apart. It becomes a crucial differentiator in attracting and retaining guests </a:t>
            </a:r>
            <a:r>
              <a:rPr lang="en-GB" sz="3600" dirty="0">
                <a:solidFill>
                  <a:schemeClr val="tx1"/>
                </a:solidFill>
                <a:latin typeface="Times New Roman" panose="02020603050405020304" pitchFamily="18" charset="0"/>
                <a:cs typeface="Times New Roman" panose="02020603050405020304" pitchFamily="18" charset="0"/>
              </a:rPr>
              <a:t>(Sun &amp; Pan, 2023).</a:t>
            </a:r>
          </a:p>
        </p:txBody>
      </p:sp>
    </p:spTree>
    <p:extLst>
      <p:ext uri="{BB962C8B-B14F-4D97-AF65-F5344CB8AC3E}">
        <p14:creationId xmlns:p14="http://schemas.microsoft.com/office/powerpoint/2010/main" val="408030102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5BC3B3F9-AB06-99B0-1E1E-0C12D2628DF4}"/>
              </a:ext>
            </a:extLst>
          </p:cNvPr>
          <p:cNvPicPr>
            <a:picLocks noChangeAspect="1"/>
          </p:cNvPicPr>
          <p:nvPr/>
        </p:nvPicPr>
        <p:blipFill rotWithShape="1">
          <a:blip r:embed="rId2" cstate="print">
            <a:alphaModFix amt="20000"/>
            <a:extLst>
              <a:ext uri="{28A0092B-C50C-407E-A947-70E740481C1C}">
                <a14:useLocalDpi xmlns:a14="http://schemas.microsoft.com/office/drawing/2010/main" val="0"/>
              </a:ext>
            </a:extLst>
          </a:blip>
          <a:srcRect/>
          <a:stretch/>
        </p:blipFill>
        <p:spPr>
          <a:xfrm>
            <a:off x="0" y="0"/>
            <a:ext cx="18288000" cy="10287000"/>
          </a:xfrm>
          <a:prstGeom prst="rect">
            <a:avLst/>
          </a:prstGeom>
        </p:spPr>
      </p:pic>
      <p:sp>
        <p:nvSpPr>
          <p:cNvPr id="7" name="TextBox 7"/>
          <p:cNvSpPr txBox="1"/>
          <p:nvPr/>
        </p:nvSpPr>
        <p:spPr>
          <a:xfrm>
            <a:off x="990600" y="23700"/>
            <a:ext cx="16840200" cy="863250"/>
          </a:xfrm>
          <a:prstGeom prst="rect">
            <a:avLst/>
          </a:prstGeom>
        </p:spPr>
        <p:style>
          <a:lnRef idx="1">
            <a:schemeClr val="accent5"/>
          </a:lnRef>
          <a:fillRef idx="2">
            <a:schemeClr val="accent5"/>
          </a:fillRef>
          <a:effectRef idx="1">
            <a:schemeClr val="accent5"/>
          </a:effectRef>
          <a:fontRef idx="minor">
            <a:schemeClr val="dk1"/>
          </a:fontRef>
        </p:style>
        <p:txBody>
          <a:bodyPr wrap="square" lIns="0" tIns="0" rIns="0" bIns="0" rtlCol="0" anchor="t">
            <a:spAutoFit/>
          </a:bodyPr>
          <a:lstStyle/>
          <a:p>
            <a:pPr algn="ctr">
              <a:lnSpc>
                <a:spcPts val="7559"/>
              </a:lnSpc>
              <a:spcBef>
                <a:spcPct val="0"/>
              </a:spcBef>
            </a:pPr>
            <a:r>
              <a:rPr lang="en-GB" sz="4400" dirty="0">
                <a:solidFill>
                  <a:srgbClr val="172B37"/>
                </a:solidFill>
                <a:latin typeface="Times New Roman" panose="02020603050405020304" pitchFamily="18" charset="0"/>
                <a:cs typeface="Times New Roman" panose="02020603050405020304" pitchFamily="18" charset="0"/>
              </a:rPr>
              <a:t>HOW HOTELS MEET/EXCEED GUEST EXPECTATIONS:</a:t>
            </a:r>
          </a:p>
        </p:txBody>
      </p:sp>
      <p:sp>
        <p:nvSpPr>
          <p:cNvPr id="3" name="TextBox 2">
            <a:extLst>
              <a:ext uri="{FF2B5EF4-FFF2-40B4-BE49-F238E27FC236}">
                <a16:creationId xmlns:a16="http://schemas.microsoft.com/office/drawing/2014/main" id="{70407659-0302-6175-AA37-D520C2F04AFD}"/>
              </a:ext>
            </a:extLst>
          </p:cNvPr>
          <p:cNvSpPr txBox="1"/>
          <p:nvPr/>
        </p:nvSpPr>
        <p:spPr>
          <a:xfrm>
            <a:off x="457200" y="1175836"/>
            <a:ext cx="17449800" cy="10064294"/>
          </a:xfrm>
          <a:prstGeom prst="rect">
            <a:avLst/>
          </a:prstGeom>
          <a:noFill/>
        </p:spPr>
        <p:txBody>
          <a:bodyPr wrap="square">
            <a:spAutoFit/>
          </a:bodyPr>
          <a:lstStyle/>
          <a:p>
            <a:pPr algn="just">
              <a:buFont typeface="+mj-lt"/>
              <a:buAutoNum type="arabicPeriod"/>
            </a:pPr>
            <a:r>
              <a:rPr lang="en-GB" sz="3600" b="1" i="0" dirty="0">
                <a:effectLst/>
                <a:latin typeface="Times New Roman" panose="02020603050405020304" pitchFamily="18" charset="0"/>
                <a:cs typeface="Times New Roman" panose="02020603050405020304" pitchFamily="18" charset="0"/>
              </a:rPr>
              <a:t>Personalized Service:</a:t>
            </a:r>
            <a:r>
              <a:rPr lang="en-GB" sz="3600" b="0" i="0" dirty="0">
                <a:effectLst/>
                <a:latin typeface="Times New Roman" panose="02020603050405020304" pitchFamily="18" charset="0"/>
                <a:cs typeface="Times New Roman" panose="02020603050405020304" pitchFamily="18" charset="0"/>
              </a:rPr>
              <a:t> Meeting guest expectations involves going above and beyond. Personalized service, such as addressing guests by their names or fulfilling specific preferences, is a powerful way to create a memorable experience. It shows that the hotel cares about the individual needs of each guest (Chun Wang et al. 2016).</a:t>
            </a:r>
          </a:p>
          <a:p>
            <a:pPr algn="just">
              <a:buFont typeface="+mj-lt"/>
              <a:buAutoNum type="arabicPeriod"/>
            </a:pPr>
            <a:r>
              <a:rPr lang="en-GB" sz="3600" b="1" i="0" dirty="0">
                <a:effectLst/>
                <a:latin typeface="Times New Roman" panose="02020603050405020304" pitchFamily="18" charset="0"/>
                <a:cs typeface="Times New Roman" panose="02020603050405020304" pitchFamily="18" charset="0"/>
              </a:rPr>
              <a:t>Attention to Detail:</a:t>
            </a:r>
            <a:r>
              <a:rPr lang="en-GB" sz="3600" b="0" i="0" dirty="0">
                <a:effectLst/>
                <a:latin typeface="Times New Roman" panose="02020603050405020304" pitchFamily="18" charset="0"/>
                <a:cs typeface="Times New Roman" panose="02020603050405020304" pitchFamily="18" charset="0"/>
              </a:rPr>
              <a:t> The devil is in the details. Small gestures like personalized welcome notes, complimentary upgrades, or unexpected treats in the room can have a significant impact on guest satisfaction. These details demonstrate the hotel's commitment to making the stay special (</a:t>
            </a:r>
            <a:r>
              <a:rPr lang="en-GB" sz="3600" b="0" i="0" dirty="0" err="1">
                <a:effectLst/>
                <a:latin typeface="Times New Roman" panose="02020603050405020304" pitchFamily="18" charset="0"/>
                <a:cs typeface="Times New Roman" panose="02020603050405020304" pitchFamily="18" charset="0"/>
              </a:rPr>
              <a:t>Lacallle</a:t>
            </a:r>
            <a:r>
              <a:rPr lang="en-GB" sz="3600" dirty="0">
                <a:latin typeface="Times New Roman" panose="02020603050405020304" pitchFamily="18" charset="0"/>
                <a:cs typeface="Times New Roman" panose="02020603050405020304" pitchFamily="18" charset="0"/>
              </a:rPr>
              <a:t>, 2022)</a:t>
            </a:r>
            <a:r>
              <a:rPr lang="en-GB" sz="3600" b="0" i="0" dirty="0">
                <a:effectLst/>
                <a:latin typeface="Times New Roman" panose="02020603050405020304" pitchFamily="18" charset="0"/>
                <a:cs typeface="Times New Roman" panose="02020603050405020304" pitchFamily="18" charset="0"/>
              </a:rPr>
              <a:t>.</a:t>
            </a:r>
          </a:p>
          <a:p>
            <a:pPr algn="just">
              <a:buFont typeface="+mj-lt"/>
              <a:buAutoNum type="arabicPeriod"/>
            </a:pPr>
            <a:r>
              <a:rPr lang="en-GB" sz="3600" b="1" i="0" dirty="0">
                <a:effectLst/>
                <a:latin typeface="Times New Roman" panose="02020603050405020304" pitchFamily="18" charset="0"/>
                <a:cs typeface="Times New Roman" panose="02020603050405020304" pitchFamily="18" charset="0"/>
              </a:rPr>
              <a:t>Prompt Problem-Solving:</a:t>
            </a:r>
            <a:r>
              <a:rPr lang="en-GB" sz="3600" b="0" i="0" dirty="0">
                <a:effectLst/>
                <a:latin typeface="Times New Roman" panose="02020603050405020304" pitchFamily="18" charset="0"/>
                <a:cs typeface="Times New Roman" panose="02020603050405020304" pitchFamily="18" charset="0"/>
              </a:rPr>
              <a:t> Challenges and issues can arise during a guest's stay. The key is to address them promptly and effectively. When hotels demonstrate their ability to resolve problems and ensure guest comfort, it not only meets expectations but can also turn potential negatives into positive experiences.</a:t>
            </a:r>
          </a:p>
          <a:p>
            <a:pPr algn="just">
              <a:buFont typeface="+mj-lt"/>
              <a:buAutoNum type="arabicPeriod"/>
            </a:pPr>
            <a:r>
              <a:rPr lang="en-GB" sz="3600" b="1" i="0" dirty="0">
                <a:effectLst/>
                <a:latin typeface="Times New Roman" panose="02020603050405020304" pitchFamily="18" charset="0"/>
                <a:cs typeface="Times New Roman" panose="02020603050405020304" pitchFamily="18" charset="0"/>
              </a:rPr>
              <a:t>Quality Amenities:</a:t>
            </a:r>
            <a:r>
              <a:rPr lang="en-GB" sz="3600" b="0" i="0" dirty="0">
                <a:effectLst/>
                <a:latin typeface="Times New Roman" panose="02020603050405020304" pitchFamily="18" charset="0"/>
                <a:cs typeface="Times New Roman" panose="02020603050405020304" pitchFamily="18" charset="0"/>
              </a:rPr>
              <a:t> High-quality amenities, whether it's the plushness of the towels, the freshness of toiletries, or the excellence of food in the restaurant, contribute to meeting and exceeding guest expectations. Guests expect a certain standard of quality, and hotels must consistently deliver on this promise (</a:t>
            </a:r>
            <a:r>
              <a:rPr lang="en-GB" sz="3600" b="0" i="0" dirty="0" err="1">
                <a:effectLst/>
                <a:latin typeface="Times New Roman" panose="02020603050405020304" pitchFamily="18" charset="0"/>
                <a:cs typeface="Times New Roman" panose="02020603050405020304" pitchFamily="18" charset="0"/>
              </a:rPr>
              <a:t>Kelbessa</a:t>
            </a:r>
            <a:r>
              <a:rPr lang="en-GB" sz="3600" b="0" i="0" dirty="0">
                <a:effectLst/>
                <a:latin typeface="Times New Roman" panose="02020603050405020304" pitchFamily="18" charset="0"/>
                <a:cs typeface="Times New Roman" panose="02020603050405020304" pitchFamily="18" charset="0"/>
              </a:rPr>
              <a:t>, 2018).</a:t>
            </a:r>
          </a:p>
          <a:p>
            <a:pPr algn="just"/>
            <a:br>
              <a:rPr lang="en-GB" sz="3600" dirty="0">
                <a:latin typeface="Times New Roman" panose="02020603050405020304" pitchFamily="18" charset="0"/>
                <a:cs typeface="Times New Roman" panose="02020603050405020304" pitchFamily="18" charset="0"/>
              </a:rPr>
            </a:br>
            <a:endParaRPr lang="en-GB" sz="3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48132925"/>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5BC3B3F9-AB06-99B0-1E1E-0C12D2628DF4}"/>
              </a:ext>
            </a:extLst>
          </p:cNvPr>
          <p:cNvPicPr>
            <a:picLocks noChangeAspect="1"/>
          </p:cNvPicPr>
          <p:nvPr/>
        </p:nvPicPr>
        <p:blipFill rotWithShape="1">
          <a:blip r:embed="rId2" cstate="print">
            <a:alphaModFix amt="20000"/>
            <a:extLst>
              <a:ext uri="{28A0092B-C50C-407E-A947-70E740481C1C}">
                <a14:useLocalDpi xmlns:a14="http://schemas.microsoft.com/office/drawing/2010/main" val="0"/>
              </a:ext>
            </a:extLst>
          </a:blip>
          <a:srcRect/>
          <a:stretch/>
        </p:blipFill>
        <p:spPr>
          <a:xfrm>
            <a:off x="0" y="0"/>
            <a:ext cx="18288000" cy="10287000"/>
          </a:xfrm>
          <a:prstGeom prst="rect">
            <a:avLst/>
          </a:prstGeom>
        </p:spPr>
      </p:pic>
      <p:sp>
        <p:nvSpPr>
          <p:cNvPr id="7" name="TextBox 7"/>
          <p:cNvSpPr txBox="1"/>
          <p:nvPr/>
        </p:nvSpPr>
        <p:spPr>
          <a:xfrm>
            <a:off x="990600" y="23700"/>
            <a:ext cx="16840200" cy="851195"/>
          </a:xfrm>
          <a:prstGeom prst="rect">
            <a:avLst/>
          </a:prstGeom>
        </p:spPr>
        <p:style>
          <a:lnRef idx="1">
            <a:schemeClr val="accent5"/>
          </a:lnRef>
          <a:fillRef idx="2">
            <a:schemeClr val="accent5"/>
          </a:fillRef>
          <a:effectRef idx="1">
            <a:schemeClr val="accent5"/>
          </a:effectRef>
          <a:fontRef idx="minor">
            <a:schemeClr val="dk1"/>
          </a:fontRef>
        </p:style>
        <p:txBody>
          <a:bodyPr wrap="square" lIns="0" tIns="0" rIns="0" bIns="0" rtlCol="0" anchor="t">
            <a:spAutoFit/>
          </a:bodyPr>
          <a:lstStyle/>
          <a:p>
            <a:pPr algn="ctr">
              <a:lnSpc>
                <a:spcPts val="7559"/>
              </a:lnSpc>
              <a:spcBef>
                <a:spcPct val="0"/>
              </a:spcBef>
            </a:pPr>
            <a:r>
              <a:rPr lang="en-GB" sz="4000" dirty="0">
                <a:solidFill>
                  <a:srgbClr val="172B37"/>
                </a:solidFill>
                <a:latin typeface="Times New Roman" panose="02020603050405020304" pitchFamily="18" charset="0"/>
                <a:cs typeface="Times New Roman" panose="02020603050405020304" pitchFamily="18" charset="0"/>
              </a:rPr>
              <a:t>HOW ST. REGIS HOTEL MEET/EXCEED GUEST EXPECTATIONS:</a:t>
            </a:r>
          </a:p>
        </p:txBody>
      </p:sp>
      <p:sp>
        <p:nvSpPr>
          <p:cNvPr id="3" name="TextBox 2">
            <a:extLst>
              <a:ext uri="{FF2B5EF4-FFF2-40B4-BE49-F238E27FC236}">
                <a16:creationId xmlns:a16="http://schemas.microsoft.com/office/drawing/2014/main" id="{7299F08D-74B0-B85F-B2B2-AC77048BDC6B}"/>
              </a:ext>
            </a:extLst>
          </p:cNvPr>
          <p:cNvSpPr txBox="1"/>
          <p:nvPr/>
        </p:nvSpPr>
        <p:spPr>
          <a:xfrm>
            <a:off x="266700" y="898595"/>
            <a:ext cx="18021300" cy="9448740"/>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a:spAutoFit/>
          </a:bodyPr>
          <a:lstStyle/>
          <a:p>
            <a:pPr algn="l">
              <a:buFont typeface="+mj-lt"/>
              <a:buAutoNum type="arabicPeriod"/>
            </a:pPr>
            <a:r>
              <a:rPr lang="en-GB" sz="3200" b="1" i="0" dirty="0">
                <a:solidFill>
                  <a:schemeClr val="tx1"/>
                </a:solidFill>
                <a:effectLst/>
                <a:latin typeface="Times New Roman" panose="02020603050405020304" pitchFamily="18" charset="0"/>
                <a:cs typeface="Times New Roman" panose="02020603050405020304" pitchFamily="18" charset="0"/>
              </a:rPr>
              <a:t>Exemplifying Hospitality Excellence:</a:t>
            </a:r>
            <a:endParaRPr lang="en-GB" sz="3200" b="0" i="0" dirty="0">
              <a:solidFill>
                <a:schemeClr val="tx1"/>
              </a:solidFill>
              <a:effectLst/>
              <a:latin typeface="Times New Roman" panose="02020603050405020304" pitchFamily="18" charset="0"/>
              <a:cs typeface="Times New Roman" panose="02020603050405020304" pitchFamily="18" charset="0"/>
            </a:endParaRPr>
          </a:p>
          <a:p>
            <a:pPr marL="914400" lvl="1" indent="-457200" algn="l">
              <a:buFont typeface="Arial" panose="020B0604020202020204" pitchFamily="34" charset="0"/>
              <a:buChar char="•"/>
            </a:pPr>
            <a:r>
              <a:rPr lang="en-GB" sz="3200" b="0" i="0" dirty="0">
                <a:solidFill>
                  <a:schemeClr val="tx1"/>
                </a:solidFill>
                <a:effectLst/>
                <a:latin typeface="Times New Roman" panose="02020603050405020304" pitchFamily="18" charset="0"/>
                <a:cs typeface="Times New Roman" panose="02020603050405020304" pitchFamily="18" charset="0"/>
              </a:rPr>
              <a:t>St. Regis Hotel excels in hospitality with its renowned St. Regis Butler Service, providing personalized care to every guest (St Regis, 2023).</a:t>
            </a:r>
          </a:p>
          <a:p>
            <a:pPr marL="914400" lvl="1" indent="-457200" algn="l">
              <a:buFont typeface="Arial" panose="020B0604020202020204" pitchFamily="34" charset="0"/>
              <a:buChar char="•"/>
            </a:pPr>
            <a:r>
              <a:rPr lang="en-GB" sz="3200" b="0" i="0" dirty="0">
                <a:solidFill>
                  <a:schemeClr val="tx1"/>
                </a:solidFill>
                <a:effectLst/>
                <a:latin typeface="Times New Roman" panose="02020603050405020304" pitchFamily="18" charset="0"/>
                <a:cs typeface="Times New Roman" panose="02020603050405020304" pitchFamily="18" charset="0"/>
              </a:rPr>
              <a:t>Personalization sets St. Regis apart, ensuring each stay is a bespoke experience.</a:t>
            </a:r>
          </a:p>
          <a:p>
            <a:pPr algn="l">
              <a:buFont typeface="+mj-lt"/>
              <a:buAutoNum type="arabicPeriod"/>
            </a:pPr>
            <a:r>
              <a:rPr lang="en-GB" sz="3200" b="1" i="0" dirty="0">
                <a:solidFill>
                  <a:schemeClr val="tx1"/>
                </a:solidFill>
                <a:effectLst/>
                <a:latin typeface="Times New Roman" panose="02020603050405020304" pitchFamily="18" charset="0"/>
                <a:cs typeface="Times New Roman" panose="02020603050405020304" pitchFamily="18" charset="0"/>
              </a:rPr>
              <a:t>Elevating Traditions:</a:t>
            </a:r>
            <a:endParaRPr lang="en-GB" sz="3200" b="0" i="0" dirty="0">
              <a:solidFill>
                <a:schemeClr val="tx1"/>
              </a:solidFill>
              <a:effectLst/>
              <a:latin typeface="Times New Roman" panose="02020603050405020304" pitchFamily="18" charset="0"/>
              <a:cs typeface="Times New Roman" panose="02020603050405020304" pitchFamily="18" charset="0"/>
            </a:endParaRPr>
          </a:p>
          <a:p>
            <a:pPr marL="914400" lvl="1" indent="-457200">
              <a:buFont typeface="Arial" panose="020B0604020202020204" pitchFamily="34" charset="0"/>
              <a:buChar char="•"/>
            </a:pPr>
            <a:r>
              <a:rPr lang="en-GB" sz="3200" b="0" i="0" dirty="0">
                <a:solidFill>
                  <a:schemeClr val="tx1"/>
                </a:solidFill>
                <a:effectLst/>
                <a:latin typeface="Times New Roman" panose="02020603050405020304" pitchFamily="18" charset="0"/>
                <a:cs typeface="Times New Roman" panose="02020603050405020304" pitchFamily="18" charset="0"/>
              </a:rPr>
              <a:t>St. Regis embraces </a:t>
            </a:r>
            <a:r>
              <a:rPr lang="en-GB" sz="3200" dirty="0">
                <a:solidFill>
                  <a:schemeClr val="tx1"/>
                </a:solidFill>
                <a:latin typeface="Times New Roman" panose="02020603050405020304" pitchFamily="18" charset="0"/>
                <a:cs typeface="Times New Roman" panose="02020603050405020304" pitchFamily="18" charset="0"/>
              </a:rPr>
              <a:t>traditions, such as the St. Regis Bloody Mary, born in 1934, reflecting luxury and history in every glass (</a:t>
            </a:r>
            <a:r>
              <a:rPr lang="en-GB" sz="3200" b="0" i="0" dirty="0" err="1">
                <a:effectLst/>
                <a:latin typeface="Times New Roman" panose="02020603050405020304" pitchFamily="18" charset="0"/>
                <a:cs typeface="Times New Roman" panose="02020603050405020304" pitchFamily="18" charset="0"/>
              </a:rPr>
              <a:t>Wanjuan</a:t>
            </a:r>
            <a:r>
              <a:rPr lang="en-GB" sz="3200" b="0" i="0" dirty="0">
                <a:effectLst/>
                <a:latin typeface="Times New Roman" panose="02020603050405020304" pitchFamily="18" charset="0"/>
                <a:cs typeface="Times New Roman" panose="02020603050405020304" pitchFamily="18" charset="0"/>
              </a:rPr>
              <a:t>, 2014</a:t>
            </a:r>
            <a:r>
              <a:rPr lang="en-GB" sz="3200" dirty="0">
                <a:solidFill>
                  <a:schemeClr val="tx1"/>
                </a:solidFill>
                <a:latin typeface="Times New Roman" panose="02020603050405020304" pitchFamily="18" charset="0"/>
                <a:cs typeface="Times New Roman" panose="02020603050405020304" pitchFamily="18" charset="0"/>
              </a:rPr>
              <a:t>).</a:t>
            </a:r>
          </a:p>
          <a:p>
            <a:pPr marL="914400" lvl="1" indent="-457200">
              <a:buFont typeface="Arial" panose="020B0604020202020204" pitchFamily="34" charset="0"/>
              <a:buChar char="•"/>
            </a:pPr>
            <a:r>
              <a:rPr lang="en-GB" sz="3200" dirty="0">
                <a:solidFill>
                  <a:schemeClr val="tx1"/>
                </a:solidFill>
                <a:latin typeface="Times New Roman" panose="02020603050405020304" pitchFamily="18" charset="0"/>
                <a:cs typeface="Times New Roman" panose="02020603050405020304" pitchFamily="18" charset="0"/>
              </a:rPr>
              <a:t>The daily Champagne Saber ritual adds </a:t>
            </a:r>
            <a:r>
              <a:rPr lang="en-GB" sz="3200" b="0" i="0" dirty="0">
                <a:solidFill>
                  <a:schemeClr val="tx1"/>
                </a:solidFill>
                <a:effectLst/>
                <a:latin typeface="Times New Roman" panose="02020603050405020304" pitchFamily="18" charset="0"/>
                <a:cs typeface="Times New Roman" panose="02020603050405020304" pitchFamily="18" charset="0"/>
              </a:rPr>
              <a:t>exclusivity and grandeur to guests' stays.</a:t>
            </a:r>
          </a:p>
          <a:p>
            <a:pPr algn="l">
              <a:buFont typeface="+mj-lt"/>
              <a:buAutoNum type="arabicPeriod"/>
            </a:pPr>
            <a:r>
              <a:rPr lang="en-GB" sz="3200" b="1" i="0" dirty="0">
                <a:solidFill>
                  <a:schemeClr val="tx1"/>
                </a:solidFill>
                <a:effectLst/>
                <a:latin typeface="Times New Roman" panose="02020603050405020304" pitchFamily="18" charset="0"/>
                <a:cs typeface="Times New Roman" panose="02020603050405020304" pitchFamily="18" charset="0"/>
              </a:rPr>
              <a:t>Attention to Detail:</a:t>
            </a:r>
            <a:endParaRPr lang="en-GB" sz="3200" b="0" i="0" dirty="0">
              <a:solidFill>
                <a:schemeClr val="tx1"/>
              </a:solidFill>
              <a:effectLst/>
              <a:latin typeface="Times New Roman" panose="02020603050405020304" pitchFamily="18" charset="0"/>
              <a:cs typeface="Times New Roman" panose="02020603050405020304" pitchFamily="18" charset="0"/>
            </a:endParaRPr>
          </a:p>
          <a:p>
            <a:pPr marL="914400" lvl="1" indent="-457200">
              <a:buFont typeface="Arial" panose="020B0604020202020204" pitchFamily="34" charset="0"/>
              <a:buChar char="•"/>
            </a:pPr>
            <a:r>
              <a:rPr lang="en-GB" sz="3200" b="0" i="0" dirty="0">
                <a:solidFill>
                  <a:schemeClr val="tx1"/>
                </a:solidFill>
                <a:effectLst/>
                <a:latin typeface="Times New Roman" panose="02020603050405020304" pitchFamily="18" charset="0"/>
                <a:cs typeface="Times New Roman" panose="02020603050405020304" pitchFamily="18" charset="0"/>
              </a:rPr>
              <a:t>St. </a:t>
            </a:r>
            <a:r>
              <a:rPr lang="en-GB" sz="3200" dirty="0">
                <a:solidFill>
                  <a:schemeClr val="tx1"/>
                </a:solidFill>
                <a:latin typeface="Times New Roman" panose="02020603050405020304" pitchFamily="18" charset="0"/>
                <a:cs typeface="Times New Roman" panose="02020603050405020304" pitchFamily="18" charset="0"/>
              </a:rPr>
              <a:t>Regis pays meticulous attention to guest experiences, from quality linens to personalized welcome notes.</a:t>
            </a:r>
          </a:p>
          <a:p>
            <a:pPr marL="914400" lvl="1" indent="-457200">
              <a:buFont typeface="Arial" panose="020B0604020202020204" pitchFamily="34" charset="0"/>
              <a:buChar char="•"/>
            </a:pPr>
            <a:r>
              <a:rPr lang="en-GB" sz="3200" dirty="0">
                <a:solidFill>
                  <a:schemeClr val="tx1"/>
                </a:solidFill>
                <a:latin typeface="Times New Roman" panose="02020603050405020304" pitchFamily="18" charset="0"/>
                <a:cs typeface="Times New Roman" panose="02020603050405020304" pitchFamily="18" charset="0"/>
              </a:rPr>
              <a:t>Every aspect of a guest's stay is designed for exceptional comfort and satisfaction.</a:t>
            </a:r>
          </a:p>
          <a:p>
            <a:pPr algn="l">
              <a:buFont typeface="+mj-lt"/>
              <a:buAutoNum type="arabicPeriod"/>
            </a:pPr>
            <a:r>
              <a:rPr lang="en-GB" sz="3200" b="1" i="0" dirty="0">
                <a:solidFill>
                  <a:schemeClr val="tx1"/>
                </a:solidFill>
                <a:effectLst/>
                <a:latin typeface="Times New Roman" panose="02020603050405020304" pitchFamily="18" charset="0"/>
                <a:cs typeface="Times New Roman" panose="02020603050405020304" pitchFamily="18" charset="0"/>
              </a:rPr>
              <a:t>Cultural Collaborations:</a:t>
            </a:r>
            <a:endParaRPr lang="en-GB" sz="3200" b="0" i="0" dirty="0">
              <a:solidFill>
                <a:schemeClr val="tx1"/>
              </a:solidFill>
              <a:effectLst/>
              <a:latin typeface="Times New Roman" panose="02020603050405020304" pitchFamily="18" charset="0"/>
              <a:cs typeface="Times New Roman" panose="02020603050405020304" pitchFamily="18" charset="0"/>
            </a:endParaRPr>
          </a:p>
          <a:p>
            <a:pPr marL="914400" lvl="1" indent="-457200">
              <a:buFont typeface="Arial" panose="020B0604020202020204" pitchFamily="34" charset="0"/>
              <a:buChar char="•"/>
            </a:pPr>
            <a:r>
              <a:rPr lang="en-GB" sz="3200" dirty="0">
                <a:solidFill>
                  <a:schemeClr val="tx1"/>
                </a:solidFill>
                <a:latin typeface="Times New Roman" panose="02020603050405020304" pitchFamily="18" charset="0"/>
                <a:cs typeface="Times New Roman" panose="02020603050405020304" pitchFamily="18" charset="0"/>
              </a:rPr>
              <a:t>Collaborations with artists, chefs, and designers offer exclusive guest experiences and create novelty and sophistication (</a:t>
            </a:r>
            <a:r>
              <a:rPr lang="en-GB" sz="3200" i="0" dirty="0">
                <a:effectLst/>
                <a:latin typeface="Times New Roman" panose="02020603050405020304" pitchFamily="18" charset="0"/>
                <a:cs typeface="Times New Roman" panose="02020603050405020304" pitchFamily="18" charset="0"/>
              </a:rPr>
              <a:t>Spherical, 2023</a:t>
            </a:r>
            <a:r>
              <a:rPr lang="en-GB" sz="3200" dirty="0">
                <a:solidFill>
                  <a:schemeClr val="tx1"/>
                </a:solidFill>
                <a:latin typeface="Times New Roman" panose="02020603050405020304" pitchFamily="18" charset="0"/>
                <a:cs typeface="Times New Roman" panose="02020603050405020304" pitchFamily="18" charset="0"/>
              </a:rPr>
              <a:t>).</a:t>
            </a:r>
          </a:p>
          <a:p>
            <a:pPr algn="l">
              <a:buFont typeface="+mj-lt"/>
              <a:buAutoNum type="arabicPeriod"/>
            </a:pPr>
            <a:r>
              <a:rPr lang="en-GB" sz="3200" b="1" i="0" dirty="0">
                <a:solidFill>
                  <a:schemeClr val="tx1"/>
                </a:solidFill>
                <a:effectLst/>
                <a:latin typeface="Times New Roman" panose="02020603050405020304" pitchFamily="18" charset="0"/>
                <a:cs typeface="Times New Roman" panose="02020603050405020304" pitchFamily="18" charset="0"/>
              </a:rPr>
              <a:t>Exceeding Service Expectations:</a:t>
            </a:r>
            <a:endParaRPr lang="en-GB" sz="3200" b="0" i="0" dirty="0">
              <a:solidFill>
                <a:schemeClr val="tx1"/>
              </a:solidFill>
              <a:effectLst/>
              <a:latin typeface="Times New Roman" panose="02020603050405020304" pitchFamily="18" charset="0"/>
              <a:cs typeface="Times New Roman" panose="02020603050405020304" pitchFamily="18" charset="0"/>
            </a:endParaRPr>
          </a:p>
          <a:p>
            <a:pPr marL="914400" lvl="1" indent="-457200">
              <a:buFont typeface="Arial" panose="020B0604020202020204" pitchFamily="34" charset="0"/>
              <a:buChar char="•"/>
            </a:pPr>
            <a:r>
              <a:rPr lang="en-GB" sz="3200" dirty="0">
                <a:solidFill>
                  <a:schemeClr val="tx1"/>
                </a:solidFill>
                <a:latin typeface="Times New Roman" panose="02020603050405020304" pitchFamily="18" charset="0"/>
                <a:cs typeface="Times New Roman" panose="02020603050405020304" pitchFamily="18" charset="0"/>
              </a:rPr>
              <a:t>St. Regis sets high service expectations, blending modern luxury with timeless traditions.</a:t>
            </a:r>
          </a:p>
          <a:p>
            <a:pPr marL="914400" lvl="1" indent="-457200">
              <a:buFont typeface="Arial" panose="020B0604020202020204" pitchFamily="34" charset="0"/>
              <a:buChar char="•"/>
            </a:pPr>
            <a:r>
              <a:rPr lang="en-GB" sz="3200" dirty="0">
                <a:solidFill>
                  <a:schemeClr val="tx1"/>
                </a:solidFill>
                <a:latin typeface="Times New Roman" panose="02020603050405020304" pitchFamily="18" charset="0"/>
                <a:cs typeface="Times New Roman" panose="02020603050405020304" pitchFamily="18" charset="0"/>
              </a:rPr>
              <a:t>Guests experience pampering, indulgence, and an atmosphere of opulence and warmth throughout their stay.</a:t>
            </a:r>
          </a:p>
        </p:txBody>
      </p:sp>
    </p:spTree>
    <p:extLst>
      <p:ext uri="{BB962C8B-B14F-4D97-AF65-F5344CB8AC3E}">
        <p14:creationId xmlns:p14="http://schemas.microsoft.com/office/powerpoint/2010/main" val="1129238749"/>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5BC3B3F9-AB06-99B0-1E1E-0C12D2628DF4}"/>
              </a:ext>
            </a:extLst>
          </p:cNvPr>
          <p:cNvPicPr>
            <a:picLocks noChangeAspect="1"/>
          </p:cNvPicPr>
          <p:nvPr/>
        </p:nvPicPr>
        <p:blipFill rotWithShape="1">
          <a:blip r:embed="rId2" cstate="print">
            <a:alphaModFix amt="20000"/>
            <a:extLst>
              <a:ext uri="{28A0092B-C50C-407E-A947-70E740481C1C}">
                <a14:useLocalDpi xmlns:a14="http://schemas.microsoft.com/office/drawing/2010/main" val="0"/>
              </a:ext>
            </a:extLst>
          </a:blip>
          <a:srcRect/>
          <a:stretch/>
        </p:blipFill>
        <p:spPr>
          <a:xfrm>
            <a:off x="0" y="0"/>
            <a:ext cx="18288000" cy="10287000"/>
          </a:xfrm>
          <a:prstGeom prst="rect">
            <a:avLst/>
          </a:prstGeom>
        </p:spPr>
      </p:pic>
      <p:sp>
        <p:nvSpPr>
          <p:cNvPr id="7" name="TextBox 7"/>
          <p:cNvSpPr txBox="1"/>
          <p:nvPr/>
        </p:nvSpPr>
        <p:spPr>
          <a:xfrm>
            <a:off x="990600" y="23700"/>
            <a:ext cx="16840200" cy="863250"/>
          </a:xfrm>
          <a:prstGeom prst="rect">
            <a:avLst/>
          </a:prstGeom>
        </p:spPr>
        <p:style>
          <a:lnRef idx="1">
            <a:schemeClr val="accent5"/>
          </a:lnRef>
          <a:fillRef idx="2">
            <a:schemeClr val="accent5"/>
          </a:fillRef>
          <a:effectRef idx="1">
            <a:schemeClr val="accent5"/>
          </a:effectRef>
          <a:fontRef idx="minor">
            <a:schemeClr val="dk1"/>
          </a:fontRef>
        </p:style>
        <p:txBody>
          <a:bodyPr wrap="square" lIns="0" tIns="0" rIns="0" bIns="0" rtlCol="0" anchor="t">
            <a:spAutoFit/>
          </a:bodyPr>
          <a:lstStyle/>
          <a:p>
            <a:pPr algn="ctr">
              <a:lnSpc>
                <a:spcPts val="7559"/>
              </a:lnSpc>
              <a:spcBef>
                <a:spcPct val="0"/>
              </a:spcBef>
            </a:pPr>
            <a:r>
              <a:rPr lang="en-GB" sz="4400" dirty="0">
                <a:solidFill>
                  <a:srgbClr val="172B37"/>
                </a:solidFill>
                <a:latin typeface="Times New Roman" panose="02020603050405020304" pitchFamily="18" charset="0"/>
                <a:cs typeface="Times New Roman" panose="02020603050405020304" pitchFamily="18" charset="0"/>
              </a:rPr>
              <a:t>SUMMARY AND CONCLUSION</a:t>
            </a:r>
          </a:p>
        </p:txBody>
      </p:sp>
      <p:sp>
        <p:nvSpPr>
          <p:cNvPr id="12" name="TextBox 12">
            <a:extLst>
              <a:ext uri="{FF2B5EF4-FFF2-40B4-BE49-F238E27FC236}">
                <a16:creationId xmlns:a16="http://schemas.microsoft.com/office/drawing/2014/main" id="{EE969F54-4BD4-97C3-AC37-1787038CFFD2}"/>
              </a:ext>
            </a:extLst>
          </p:cNvPr>
          <p:cNvSpPr txBox="1"/>
          <p:nvPr/>
        </p:nvSpPr>
        <p:spPr>
          <a:xfrm>
            <a:off x="152400" y="1075615"/>
            <a:ext cx="17983200" cy="8775479"/>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lIns="0" tIns="0" rIns="0" bIns="0" rtlCol="0" anchor="t">
            <a:spAutoFit/>
          </a:bodyPr>
          <a:lstStyle/>
          <a:p>
            <a:pPr algn="just">
              <a:lnSpc>
                <a:spcPct val="150000"/>
              </a:lnSpc>
              <a:buFont typeface="Arial" panose="020B0604020202020204" pitchFamily="34" charset="0"/>
              <a:buChar char="•"/>
            </a:pPr>
            <a:r>
              <a:rPr lang="en-GB" sz="3200" b="0" i="0" dirty="0">
                <a:solidFill>
                  <a:schemeClr val="tx1"/>
                </a:solidFill>
                <a:effectLst/>
                <a:latin typeface="Times New Roman" panose="02020603050405020304" pitchFamily="18" charset="0"/>
                <a:cs typeface="Times New Roman" panose="02020603050405020304" pitchFamily="18" charset="0"/>
              </a:rPr>
              <a:t>Hospitality is a competitive advantage, and St. Regis sets the standard through unique traditions and personalized service, exceeding guest expectations.</a:t>
            </a:r>
          </a:p>
          <a:p>
            <a:pPr algn="just">
              <a:lnSpc>
                <a:spcPct val="150000"/>
              </a:lnSpc>
              <a:buFont typeface="Arial" panose="020B0604020202020204" pitchFamily="34" charset="0"/>
              <a:buChar char="•"/>
            </a:pPr>
            <a:r>
              <a:rPr lang="en-GB" sz="3200" b="0" i="0" dirty="0">
                <a:solidFill>
                  <a:schemeClr val="tx1"/>
                </a:solidFill>
                <a:effectLst/>
                <a:latin typeface="Times New Roman" panose="02020603050405020304" pitchFamily="18" charset="0"/>
                <a:cs typeface="Times New Roman" panose="02020603050405020304" pitchFamily="18" charset="0"/>
              </a:rPr>
              <a:t>Since founded in 1904, St. Regis Hotel has over 60 global locations, known for luxury, iconic traditions, and impeccable service. </a:t>
            </a:r>
          </a:p>
          <a:p>
            <a:pPr algn="just">
              <a:lnSpc>
                <a:spcPct val="150000"/>
              </a:lnSpc>
              <a:buFont typeface="Arial" panose="020B0604020202020204" pitchFamily="34" charset="0"/>
              <a:buChar char="•"/>
            </a:pPr>
            <a:r>
              <a:rPr lang="en-GB" sz="3200" dirty="0">
                <a:solidFill>
                  <a:schemeClr val="tx1"/>
                </a:solidFill>
                <a:latin typeface="Times New Roman" panose="02020603050405020304" pitchFamily="18" charset="0"/>
                <a:cs typeface="Times New Roman" panose="02020603050405020304" pitchFamily="18" charset="0"/>
              </a:rPr>
              <a:t>The brand primarily caters to affluent business </a:t>
            </a:r>
            <a:r>
              <a:rPr lang="en-GB" sz="3200" dirty="0" err="1">
                <a:solidFill>
                  <a:schemeClr val="tx1"/>
                </a:solidFill>
                <a:latin typeface="Times New Roman" panose="02020603050405020304" pitchFamily="18" charset="0"/>
                <a:cs typeface="Times New Roman" panose="02020603050405020304" pitchFamily="18" charset="0"/>
              </a:rPr>
              <a:t>travelers</a:t>
            </a:r>
            <a:r>
              <a:rPr lang="en-GB" sz="3200" dirty="0">
                <a:solidFill>
                  <a:schemeClr val="tx1"/>
                </a:solidFill>
                <a:latin typeface="Times New Roman" panose="02020603050405020304" pitchFamily="18" charset="0"/>
                <a:cs typeface="Times New Roman" panose="02020603050405020304" pitchFamily="18" charset="0"/>
              </a:rPr>
              <a:t>, leisure </a:t>
            </a:r>
            <a:r>
              <a:rPr lang="en-GB" sz="3200" dirty="0" err="1">
                <a:solidFill>
                  <a:schemeClr val="tx1"/>
                </a:solidFill>
                <a:latin typeface="Times New Roman" panose="02020603050405020304" pitchFamily="18" charset="0"/>
                <a:cs typeface="Times New Roman" panose="02020603050405020304" pitchFamily="18" charset="0"/>
              </a:rPr>
              <a:t>travelers</a:t>
            </a:r>
            <a:r>
              <a:rPr lang="en-GB" sz="3200" dirty="0">
                <a:solidFill>
                  <a:schemeClr val="tx1"/>
                </a:solidFill>
                <a:latin typeface="Times New Roman" panose="02020603050405020304" pitchFamily="18" charset="0"/>
                <a:cs typeface="Times New Roman" panose="02020603050405020304" pitchFamily="18" charset="0"/>
              </a:rPr>
              <a:t>, couples, and families celebrating special occasions, and lifestyle enthusiasts. </a:t>
            </a:r>
          </a:p>
          <a:p>
            <a:pPr indent="-571500" algn="just">
              <a:lnSpc>
                <a:spcPct val="150000"/>
              </a:lnSpc>
              <a:buFont typeface="Arial" panose="020B0604020202020204" pitchFamily="34" charset="0"/>
              <a:buChar char="•"/>
            </a:pPr>
            <a:r>
              <a:rPr lang="en-GB" sz="3200" dirty="0">
                <a:solidFill>
                  <a:schemeClr val="tx1"/>
                </a:solidFill>
                <a:latin typeface="Times New Roman" panose="02020603050405020304" pitchFamily="18" charset="0"/>
                <a:cs typeface="Times New Roman" panose="02020603050405020304" pitchFamily="18" charset="0"/>
              </a:rPr>
              <a:t>St. Regis Hotel is a prime example of excellence in the luxury hotel industry, emphasizing the importance of quality service, personalized hospitality, and unique guest services.</a:t>
            </a:r>
          </a:p>
          <a:p>
            <a:pPr indent="-571500" algn="just">
              <a:lnSpc>
                <a:spcPct val="150000"/>
              </a:lnSpc>
              <a:buFont typeface="Arial" panose="020B0604020202020204" pitchFamily="34" charset="0"/>
              <a:buChar char="•"/>
            </a:pPr>
            <a:r>
              <a:rPr lang="en-GB" sz="3200" dirty="0">
                <a:solidFill>
                  <a:schemeClr val="tx1"/>
                </a:solidFill>
                <a:latin typeface="Times New Roman" panose="02020603050405020304" pitchFamily="18" charset="0"/>
                <a:cs typeface="Times New Roman" panose="02020603050405020304" pitchFamily="18" charset="0"/>
              </a:rPr>
              <a:t>Its commitment to exceeding guest expectations sets it apart, making it the preferred choice for affluent </a:t>
            </a:r>
            <a:r>
              <a:rPr lang="en-GB" sz="3200" dirty="0" err="1">
                <a:solidFill>
                  <a:schemeClr val="tx1"/>
                </a:solidFill>
                <a:latin typeface="Times New Roman" panose="02020603050405020304" pitchFamily="18" charset="0"/>
                <a:cs typeface="Times New Roman" panose="02020603050405020304" pitchFamily="18" charset="0"/>
              </a:rPr>
              <a:t>travelers</a:t>
            </a:r>
            <a:r>
              <a:rPr lang="en-GB" sz="3200" dirty="0">
                <a:solidFill>
                  <a:schemeClr val="tx1"/>
                </a:solidFill>
                <a:latin typeface="Times New Roman" panose="02020603050405020304" pitchFamily="18" charset="0"/>
                <a:cs typeface="Times New Roman" panose="02020603050405020304" pitchFamily="18" charset="0"/>
              </a:rPr>
              <a:t> seeking an unforgettable experience.</a:t>
            </a:r>
          </a:p>
          <a:p>
            <a:pPr indent="-571500" algn="just">
              <a:lnSpc>
                <a:spcPct val="150000"/>
              </a:lnSpc>
              <a:buFont typeface="Arial" panose="020B0604020202020204" pitchFamily="34" charset="0"/>
              <a:buChar char="•"/>
            </a:pPr>
            <a:r>
              <a:rPr lang="en-GB" sz="3200" dirty="0">
                <a:solidFill>
                  <a:schemeClr val="tx1"/>
                </a:solidFill>
                <a:latin typeface="Times New Roman" panose="02020603050405020304" pitchFamily="18" charset="0"/>
                <a:cs typeface="Times New Roman" panose="02020603050405020304" pitchFamily="18" charset="0"/>
              </a:rPr>
              <a:t>By adopting similar high standards, other hotels can aspire to elevate their guest experience in a competitive market.</a:t>
            </a:r>
            <a:endParaRPr lang="en-GB" sz="28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8978285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626" b="-10929"/>
            </a:stretch>
          </a:blipFill>
        </p:spPr>
        <p:txBody>
          <a:bodyPr/>
          <a:lstStyle/>
          <a:p>
            <a:endParaRPr lang="en-GB"/>
          </a:p>
        </p:txBody>
      </p:sp>
      <p:sp>
        <p:nvSpPr>
          <p:cNvPr id="5" name="TextBox 5"/>
          <p:cNvSpPr txBox="1"/>
          <p:nvPr/>
        </p:nvSpPr>
        <p:spPr>
          <a:xfrm>
            <a:off x="190500" y="1080135"/>
            <a:ext cx="17907000" cy="8863965"/>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lIns="0" tIns="0" rIns="0" bIns="0" rtlCol="0" anchor="t">
            <a:spAutoFit/>
          </a:bodyPr>
          <a:lstStyle/>
          <a:p>
            <a:pPr marL="457200" indent="-457200" algn="just" fontAlgn="base">
              <a:buFont typeface="+mj-lt"/>
              <a:buAutoNum type="arabicPeriod"/>
            </a:pPr>
            <a:r>
              <a:rPr lang="en-GB" sz="2400" spc="103" dirty="0">
                <a:solidFill>
                  <a:schemeClr val="bg1"/>
                </a:solidFill>
                <a:latin typeface="Times New Roman" panose="02020603050405020304" pitchFamily="18" charset="0"/>
                <a:cs typeface="Times New Roman" panose="02020603050405020304" pitchFamily="18" charset="0"/>
              </a:rPr>
              <a:t>St Regis (2022). </a:t>
            </a:r>
            <a:r>
              <a:rPr lang="en-GB" sz="2400" b="0" i="1" u="none" strike="noStrike" dirty="0">
                <a:solidFill>
                  <a:schemeClr val="bg1"/>
                </a:solidFill>
                <a:effectLst/>
                <a:latin typeface="Times New Roman" panose="02020603050405020304" pitchFamily="18" charset="0"/>
                <a:cs typeface="Times New Roman" panose="02020603050405020304" pitchFamily="18" charset="0"/>
              </a:rPr>
              <a:t>History &amp; Heritage</a:t>
            </a:r>
            <a:r>
              <a:rPr lang="en-GB" sz="2400" b="0" i="0" u="none" strike="noStrike" dirty="0">
                <a:solidFill>
                  <a:schemeClr val="bg1"/>
                </a:solidFill>
                <a:effectLst/>
                <a:latin typeface="Times New Roman" panose="02020603050405020304" pitchFamily="18" charset="0"/>
                <a:cs typeface="Times New Roman" panose="02020603050405020304" pitchFamily="18" charset="0"/>
              </a:rPr>
              <a:t>. Available at: </a:t>
            </a:r>
            <a:r>
              <a:rPr lang="en-GB" sz="2400" b="0" i="0" u="none" strike="noStrike" dirty="0">
                <a:solidFill>
                  <a:schemeClr val="bg1"/>
                </a:solidFill>
                <a:effectLst/>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https://st-regis.marriott.com/culture/history-heritage</a:t>
            </a:r>
            <a:r>
              <a:rPr lang="en-GB" sz="2400" b="0" i="0" u="none" strike="noStrike" dirty="0">
                <a:solidFill>
                  <a:schemeClr val="bg1"/>
                </a:solidFill>
                <a:effectLst/>
                <a:latin typeface="Times New Roman" panose="02020603050405020304" pitchFamily="18" charset="0"/>
                <a:cs typeface="Times New Roman" panose="02020603050405020304" pitchFamily="18" charset="0"/>
              </a:rPr>
              <a:t> (Accessed: 11 October 2023).</a:t>
            </a:r>
          </a:p>
          <a:p>
            <a:pPr marL="457200" indent="-457200" algn="just" fontAlgn="base">
              <a:buFont typeface="+mj-lt"/>
              <a:buAutoNum type="arabicPeriod"/>
            </a:pPr>
            <a:r>
              <a:rPr lang="en-GB" sz="2400" b="0" i="0" u="none" strike="noStrike" dirty="0" err="1">
                <a:solidFill>
                  <a:schemeClr val="bg1"/>
                </a:solidFill>
                <a:effectLst/>
                <a:latin typeface="Times New Roman" panose="02020603050405020304" pitchFamily="18" charset="0"/>
                <a:cs typeface="Times New Roman" panose="02020603050405020304" pitchFamily="18" charset="0"/>
              </a:rPr>
              <a:t>Kelbessa</a:t>
            </a:r>
            <a:r>
              <a:rPr lang="en-GB" sz="2400" b="0" i="0" u="none" strike="noStrike" dirty="0">
                <a:solidFill>
                  <a:schemeClr val="bg1"/>
                </a:solidFill>
                <a:effectLst/>
                <a:latin typeface="Times New Roman" panose="02020603050405020304" pitchFamily="18" charset="0"/>
                <a:cs typeface="Times New Roman" panose="02020603050405020304" pitchFamily="18" charset="0"/>
              </a:rPr>
              <a:t>, L. (2018). ‘The effect of service quality on customer satisfaction (in selected four star hotels in Addis Ababa)’, </a:t>
            </a:r>
            <a:r>
              <a:rPr lang="en-GB" sz="2400" b="0" i="1" u="none" strike="noStrike" dirty="0">
                <a:solidFill>
                  <a:schemeClr val="bg1"/>
                </a:solidFill>
                <a:effectLst/>
                <a:latin typeface="Times New Roman" panose="02020603050405020304" pitchFamily="18" charset="0"/>
                <a:cs typeface="Times New Roman" panose="02020603050405020304" pitchFamily="18" charset="0"/>
              </a:rPr>
              <a:t>Doctoral dissertation, St. Mary's University</a:t>
            </a:r>
            <a:r>
              <a:rPr lang="en-GB" sz="2400" b="0" i="0" u="none" strike="noStrike" dirty="0">
                <a:solidFill>
                  <a:schemeClr val="bg1"/>
                </a:solidFill>
                <a:effectLst/>
                <a:latin typeface="Times New Roman" panose="02020603050405020304" pitchFamily="18" charset="0"/>
                <a:cs typeface="Times New Roman" panose="02020603050405020304" pitchFamily="18" charset="0"/>
              </a:rPr>
              <a:t>.</a:t>
            </a:r>
          </a:p>
          <a:p>
            <a:pPr marL="457200" indent="-457200" algn="just" fontAlgn="base">
              <a:buFont typeface="+mj-lt"/>
              <a:buAutoNum type="arabicPeriod"/>
            </a:pPr>
            <a:r>
              <a:rPr lang="en-GB" sz="2400" b="0" i="0" u="none" strike="noStrike" dirty="0">
                <a:solidFill>
                  <a:schemeClr val="bg1"/>
                </a:solidFill>
                <a:effectLst/>
                <a:latin typeface="Times New Roman" panose="02020603050405020304" pitchFamily="18" charset="0"/>
                <a:cs typeface="Times New Roman" panose="02020603050405020304" pitchFamily="18" charset="0"/>
              </a:rPr>
              <a:t>St Regis (2023). </a:t>
            </a:r>
            <a:r>
              <a:rPr lang="en-GB" sz="2400" b="0" i="1" u="none" strike="noStrike" dirty="0">
                <a:solidFill>
                  <a:schemeClr val="bg1"/>
                </a:solidFill>
                <a:effectLst/>
                <a:latin typeface="Times New Roman" panose="02020603050405020304" pitchFamily="18" charset="0"/>
                <a:cs typeface="Times New Roman" panose="02020603050405020304" pitchFamily="18" charset="0"/>
              </a:rPr>
              <a:t>Hotel Directory</a:t>
            </a:r>
            <a:r>
              <a:rPr lang="en-GB" sz="2400" b="0" i="0" u="none" strike="noStrike" dirty="0">
                <a:solidFill>
                  <a:schemeClr val="bg1"/>
                </a:solidFill>
                <a:effectLst/>
                <a:latin typeface="Times New Roman" panose="02020603050405020304" pitchFamily="18" charset="0"/>
                <a:cs typeface="Times New Roman" panose="02020603050405020304" pitchFamily="18" charset="0"/>
              </a:rPr>
              <a:t>. Available at: </a:t>
            </a:r>
            <a:r>
              <a:rPr lang="en-GB" sz="2400" b="0" i="0" u="none" strike="noStrike" dirty="0">
                <a:solidFill>
                  <a:schemeClr val="bg1"/>
                </a:solidFill>
                <a:effectLst/>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https://st-regis.marriott.com/hotel-directory/</a:t>
            </a:r>
            <a:r>
              <a:rPr lang="en-GB" sz="2400" b="0" i="0" u="none" strike="noStrike" dirty="0">
                <a:solidFill>
                  <a:schemeClr val="bg1"/>
                </a:solidFill>
                <a:effectLst/>
                <a:latin typeface="Times New Roman" panose="02020603050405020304" pitchFamily="18" charset="0"/>
                <a:cs typeface="Times New Roman" panose="02020603050405020304" pitchFamily="18" charset="0"/>
              </a:rPr>
              <a:t> (Accessed: 11 October 2023).</a:t>
            </a:r>
          </a:p>
          <a:p>
            <a:pPr marL="457200" indent="-457200" algn="just" fontAlgn="base">
              <a:buFont typeface="+mj-lt"/>
              <a:buAutoNum type="arabicPeriod"/>
            </a:pPr>
            <a:r>
              <a:rPr lang="en-GB" sz="2400" b="0" i="0" u="none" strike="noStrike" dirty="0">
                <a:solidFill>
                  <a:schemeClr val="bg1"/>
                </a:solidFill>
                <a:effectLst/>
                <a:latin typeface="Times New Roman" panose="02020603050405020304" pitchFamily="18" charset="0"/>
                <a:cs typeface="Times New Roman" panose="02020603050405020304" pitchFamily="18" charset="0"/>
              </a:rPr>
              <a:t>Kim, J. J., Han, H., &amp; Ariza-Montes, A. (2021) ‘The impact of hotel attributes, well-being perception, and attitudes on brand loyalty: Examining the moderating role of COVID-19 pandemic’, </a:t>
            </a:r>
            <a:r>
              <a:rPr lang="en-GB" sz="2400" b="0" i="1" u="none" strike="noStrike" dirty="0">
                <a:solidFill>
                  <a:schemeClr val="bg1"/>
                </a:solidFill>
                <a:effectLst/>
                <a:latin typeface="Times New Roman" panose="02020603050405020304" pitchFamily="18" charset="0"/>
                <a:cs typeface="Times New Roman" panose="02020603050405020304" pitchFamily="18" charset="0"/>
              </a:rPr>
              <a:t>Journal of Retailing and Consumer Services</a:t>
            </a:r>
            <a:r>
              <a:rPr lang="en-GB" sz="2400" b="0" i="0" u="none" strike="noStrike" dirty="0">
                <a:solidFill>
                  <a:schemeClr val="bg1"/>
                </a:solidFill>
                <a:effectLst/>
                <a:latin typeface="Times New Roman" panose="02020603050405020304" pitchFamily="18" charset="0"/>
                <a:cs typeface="Times New Roman" panose="02020603050405020304" pitchFamily="18" charset="0"/>
              </a:rPr>
              <a:t>, 62, 102634.</a:t>
            </a:r>
          </a:p>
          <a:p>
            <a:pPr marL="457200" indent="-457200" algn="just">
              <a:buFont typeface="+mj-lt"/>
              <a:buAutoNum type="arabicPeriod"/>
            </a:pPr>
            <a:r>
              <a:rPr lang="en-GB" sz="2400" b="0" i="0" u="none" strike="noStrike" dirty="0">
                <a:solidFill>
                  <a:schemeClr val="bg1"/>
                </a:solidFill>
                <a:effectLst/>
                <a:latin typeface="Times New Roman" panose="02020603050405020304" pitchFamily="18" charset="0"/>
                <a:cs typeface="Times New Roman" panose="02020603050405020304" pitchFamily="18" charset="0"/>
              </a:rPr>
              <a:t>Sun, S., &amp; Pan, Y. (2023) </a:t>
            </a:r>
            <a:r>
              <a:rPr lang="en-GB" sz="2400" dirty="0">
                <a:solidFill>
                  <a:schemeClr val="bg1"/>
                </a:solidFill>
                <a:latin typeface="Times New Roman" panose="02020603050405020304" pitchFamily="18" charset="0"/>
                <a:cs typeface="Times New Roman" panose="02020603050405020304" pitchFamily="18" charset="0"/>
              </a:rPr>
              <a:t>‘</a:t>
            </a:r>
            <a:r>
              <a:rPr lang="en-GB" sz="2400" b="0" i="0" u="none" strike="noStrike" dirty="0">
                <a:solidFill>
                  <a:schemeClr val="bg1"/>
                </a:solidFill>
                <a:effectLst/>
                <a:latin typeface="Times New Roman" panose="02020603050405020304" pitchFamily="18" charset="0"/>
                <a:cs typeface="Times New Roman" panose="02020603050405020304" pitchFamily="18" charset="0"/>
              </a:rPr>
              <a:t>Effects of Service Quality and Service Convenience on Customer Satisfaction and Loyalty in Self-Service Fitness </a:t>
            </a:r>
            <a:r>
              <a:rPr lang="en-GB" sz="2400" b="0" i="0" u="none" strike="noStrike" dirty="0" err="1">
                <a:solidFill>
                  <a:schemeClr val="bg1"/>
                </a:solidFill>
                <a:effectLst/>
                <a:latin typeface="Times New Roman" panose="02020603050405020304" pitchFamily="18" charset="0"/>
                <a:cs typeface="Times New Roman" panose="02020603050405020304" pitchFamily="18" charset="0"/>
              </a:rPr>
              <a:t>Centers</a:t>
            </a:r>
            <a:r>
              <a:rPr lang="en-GB" sz="2400" b="0" i="0" u="none" strike="noStrike" dirty="0">
                <a:solidFill>
                  <a:schemeClr val="bg1"/>
                </a:solidFill>
                <a:effectLst/>
                <a:latin typeface="Times New Roman" panose="02020603050405020304" pitchFamily="18" charset="0"/>
                <a:cs typeface="Times New Roman" panose="02020603050405020304" pitchFamily="18" charset="0"/>
              </a:rPr>
              <a:t>: Differences between Staffed and Unstaffed Services’, </a:t>
            </a:r>
            <a:r>
              <a:rPr lang="en-GB" sz="2400" b="0" i="1" u="none" strike="noStrike" dirty="0">
                <a:solidFill>
                  <a:schemeClr val="bg1"/>
                </a:solidFill>
                <a:effectLst/>
                <a:latin typeface="Times New Roman" panose="02020603050405020304" pitchFamily="18" charset="0"/>
                <a:cs typeface="Times New Roman" panose="02020603050405020304" pitchFamily="18" charset="0"/>
              </a:rPr>
              <a:t>Sustainability</a:t>
            </a:r>
            <a:r>
              <a:rPr lang="en-GB" sz="2400" b="0" i="0" u="none" strike="noStrike" dirty="0">
                <a:solidFill>
                  <a:schemeClr val="bg1"/>
                </a:solidFill>
                <a:effectLst/>
                <a:latin typeface="Times New Roman" panose="02020603050405020304" pitchFamily="18" charset="0"/>
                <a:cs typeface="Times New Roman" panose="02020603050405020304" pitchFamily="18" charset="0"/>
              </a:rPr>
              <a:t>, 15(19), 14099.</a:t>
            </a:r>
          </a:p>
          <a:p>
            <a:pPr marL="457200" indent="-457200" algn="just">
              <a:buFont typeface="+mj-lt"/>
              <a:buAutoNum type="arabicPeriod"/>
            </a:pPr>
            <a:r>
              <a:rPr lang="en-GB" sz="2400" b="0" i="0" u="none" strike="noStrike" dirty="0" err="1">
                <a:solidFill>
                  <a:schemeClr val="bg1"/>
                </a:solidFill>
                <a:effectLst/>
                <a:latin typeface="Times New Roman" panose="02020603050405020304" pitchFamily="18" charset="0"/>
                <a:cs typeface="Times New Roman" panose="02020603050405020304" pitchFamily="18" charset="0"/>
              </a:rPr>
              <a:t>DeFranco</a:t>
            </a:r>
            <a:r>
              <a:rPr lang="en-GB" sz="2400" b="0" i="0" u="none" strike="noStrike" dirty="0">
                <a:solidFill>
                  <a:schemeClr val="bg1"/>
                </a:solidFill>
                <a:effectLst/>
                <a:latin typeface="Times New Roman" panose="02020603050405020304" pitchFamily="18" charset="0"/>
                <a:cs typeface="Times New Roman" panose="02020603050405020304" pitchFamily="18" charset="0"/>
              </a:rPr>
              <a:t>, A., Koh, Y., Prem, P., &amp; Love, B. (2022) ‘Inclusion of Condominium Units in Luxury Hotels as a Diversification Strategy: Property Performance Perspective’, </a:t>
            </a:r>
            <a:r>
              <a:rPr lang="en-GB" sz="2400" b="0" i="1" u="none" strike="noStrike" dirty="0">
                <a:solidFill>
                  <a:schemeClr val="bg1"/>
                </a:solidFill>
                <a:effectLst/>
                <a:latin typeface="Times New Roman" panose="02020603050405020304" pitchFamily="18" charset="0"/>
                <a:cs typeface="Times New Roman" panose="02020603050405020304" pitchFamily="18" charset="0"/>
              </a:rPr>
              <a:t>Cornell Hospitality Quarterly</a:t>
            </a:r>
            <a:r>
              <a:rPr lang="en-GB" sz="2400" b="0" i="0" u="none" strike="noStrike" dirty="0">
                <a:solidFill>
                  <a:schemeClr val="bg1"/>
                </a:solidFill>
                <a:effectLst/>
                <a:latin typeface="Times New Roman" panose="02020603050405020304" pitchFamily="18" charset="0"/>
                <a:cs typeface="Times New Roman" panose="02020603050405020304" pitchFamily="18" charset="0"/>
              </a:rPr>
              <a:t>, 63(1), 108-118. https://doi.org/10.1177/19389655211050398</a:t>
            </a:r>
          </a:p>
          <a:p>
            <a:pPr marL="457200" indent="-457200" algn="just">
              <a:buFont typeface="+mj-lt"/>
              <a:buAutoNum type="arabicPeriod"/>
            </a:pPr>
            <a:r>
              <a:rPr lang="en-GB" sz="2400" b="0" i="0" u="none" strike="noStrike" dirty="0">
                <a:solidFill>
                  <a:schemeClr val="bg1"/>
                </a:solidFill>
                <a:effectLst/>
                <a:latin typeface="Times New Roman" panose="02020603050405020304" pitchFamily="18" charset="0"/>
                <a:cs typeface="Times New Roman" panose="02020603050405020304" pitchFamily="18" charset="0"/>
              </a:rPr>
              <a:t>Tang, M., &amp; Kim, H. S. (2022) ‘An exploratory study of Electronic Word-of-Mouth focused on casino hotels in Las Vegas and Macao’, </a:t>
            </a:r>
            <a:r>
              <a:rPr lang="en-GB" sz="2400" b="0" i="1" u="none" strike="noStrike" dirty="0">
                <a:solidFill>
                  <a:schemeClr val="bg1"/>
                </a:solidFill>
                <a:effectLst/>
                <a:latin typeface="Times New Roman" panose="02020603050405020304" pitchFamily="18" charset="0"/>
                <a:cs typeface="Times New Roman" panose="02020603050405020304" pitchFamily="18" charset="0"/>
              </a:rPr>
              <a:t>Information</a:t>
            </a:r>
            <a:r>
              <a:rPr lang="en-GB" sz="2400" b="0" i="0" u="none" strike="noStrike" dirty="0">
                <a:solidFill>
                  <a:schemeClr val="bg1"/>
                </a:solidFill>
                <a:effectLst/>
                <a:latin typeface="Times New Roman" panose="02020603050405020304" pitchFamily="18" charset="0"/>
                <a:cs typeface="Times New Roman" panose="02020603050405020304" pitchFamily="18" charset="0"/>
              </a:rPr>
              <a:t>, 13(3), 135.</a:t>
            </a:r>
          </a:p>
          <a:p>
            <a:pPr marL="457200" indent="-457200" algn="just">
              <a:buFont typeface="+mj-lt"/>
              <a:buAutoNum type="arabicPeriod"/>
            </a:pPr>
            <a:r>
              <a:rPr lang="en-GB" sz="2400" b="0" i="0" dirty="0" err="1">
                <a:solidFill>
                  <a:schemeClr val="bg1"/>
                </a:solidFill>
                <a:effectLst/>
                <a:latin typeface="Times New Roman" panose="02020603050405020304" pitchFamily="18" charset="0"/>
                <a:cs typeface="Times New Roman" panose="02020603050405020304" pitchFamily="18" charset="0"/>
              </a:rPr>
              <a:t>Lacalle</a:t>
            </a:r>
            <a:r>
              <a:rPr lang="en-GB" sz="2400" b="0" i="0" dirty="0">
                <a:solidFill>
                  <a:schemeClr val="bg1"/>
                </a:solidFill>
                <a:effectLst/>
                <a:latin typeface="Times New Roman" panose="02020603050405020304" pitchFamily="18" charset="0"/>
                <a:cs typeface="Times New Roman" panose="02020603050405020304" pitchFamily="18" charset="0"/>
              </a:rPr>
              <a:t> E. (2022). ‘Five most frequent guest expectations in hotels and how to exceed them’, </a:t>
            </a:r>
            <a:r>
              <a:rPr lang="en-GB" sz="2400" b="0" i="1" dirty="0">
                <a:solidFill>
                  <a:schemeClr val="bg1"/>
                </a:solidFill>
                <a:effectLst/>
                <a:latin typeface="Times New Roman" panose="02020603050405020304" pitchFamily="18" charset="0"/>
                <a:cs typeface="Times New Roman" panose="02020603050405020304" pitchFamily="18" charset="0"/>
              </a:rPr>
              <a:t>MEWS</a:t>
            </a:r>
            <a:r>
              <a:rPr lang="en-GB" sz="2400" b="0" i="0" dirty="0">
                <a:solidFill>
                  <a:schemeClr val="bg1"/>
                </a:solidFill>
                <a:effectLst/>
                <a:latin typeface="Times New Roman" panose="02020603050405020304" pitchFamily="18" charset="0"/>
                <a:cs typeface="Times New Roman" panose="02020603050405020304" pitchFamily="18" charset="0"/>
              </a:rPr>
              <a:t>. </a:t>
            </a:r>
            <a:r>
              <a:rPr lang="en-GB" sz="2400" b="0" i="0" u="none" strike="noStrike" dirty="0">
                <a:solidFill>
                  <a:schemeClr val="bg1"/>
                </a:solidFill>
                <a:effectLst/>
                <a:latin typeface="Times New Roman" panose="02020603050405020304" pitchFamily="18" charset="0"/>
                <a:cs typeface="Times New Roman" panose="02020603050405020304" pitchFamily="18" charset="0"/>
              </a:rPr>
              <a:t>Available at: </a:t>
            </a:r>
            <a:r>
              <a:rPr lang="en-GB" sz="2400" b="0" i="0" dirty="0">
                <a:solidFill>
                  <a:schemeClr val="bg1"/>
                </a:solidFill>
                <a:effectLst/>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https://www.mews.com/en/blog/hotel-guest-expectations</a:t>
            </a:r>
            <a:r>
              <a:rPr lang="en-GB" sz="2400" b="0" i="0" dirty="0">
                <a:solidFill>
                  <a:schemeClr val="bg1"/>
                </a:solidFill>
                <a:effectLst/>
                <a:latin typeface="Times New Roman" panose="02020603050405020304" pitchFamily="18" charset="0"/>
                <a:cs typeface="Times New Roman" panose="02020603050405020304" pitchFamily="18" charset="0"/>
              </a:rPr>
              <a:t> </a:t>
            </a:r>
            <a:r>
              <a:rPr lang="en-GB" sz="2400" b="0" i="0" u="none" strike="noStrike" dirty="0">
                <a:solidFill>
                  <a:schemeClr val="bg1"/>
                </a:solidFill>
                <a:effectLst/>
                <a:latin typeface="Times New Roman" panose="02020603050405020304" pitchFamily="18" charset="0"/>
                <a:cs typeface="Times New Roman" panose="02020603050405020304" pitchFamily="18" charset="0"/>
              </a:rPr>
              <a:t>(Accessed: 11 October 2023).</a:t>
            </a:r>
            <a:endParaRPr lang="en-GB" sz="2400" b="0" i="0" dirty="0">
              <a:solidFill>
                <a:schemeClr val="bg1"/>
              </a:solidFill>
              <a:effectLst/>
              <a:latin typeface="Times New Roman" panose="02020603050405020304" pitchFamily="18" charset="0"/>
              <a:cs typeface="Times New Roman" panose="02020603050405020304" pitchFamily="18" charset="0"/>
            </a:endParaRPr>
          </a:p>
          <a:p>
            <a:pPr marL="457200" indent="-457200" algn="just">
              <a:buFont typeface="+mj-lt"/>
              <a:buAutoNum type="arabicPeriod"/>
            </a:pPr>
            <a:r>
              <a:rPr lang="en-GB" sz="2400" b="0" i="0" u="none" strike="noStrike" dirty="0" err="1">
                <a:solidFill>
                  <a:schemeClr val="bg1"/>
                </a:solidFill>
                <a:effectLst/>
                <a:latin typeface="Times New Roman" panose="02020603050405020304" pitchFamily="18" charset="0"/>
                <a:cs typeface="Times New Roman" panose="02020603050405020304" pitchFamily="18" charset="0"/>
              </a:rPr>
              <a:t>Kandampully</a:t>
            </a:r>
            <a:r>
              <a:rPr lang="en-GB" sz="2400" b="0" i="0" u="none" strike="noStrike" dirty="0">
                <a:solidFill>
                  <a:schemeClr val="bg1"/>
                </a:solidFill>
                <a:effectLst/>
                <a:latin typeface="Times New Roman" panose="02020603050405020304" pitchFamily="18" charset="0"/>
                <a:cs typeface="Times New Roman" panose="02020603050405020304" pitchFamily="18" charset="0"/>
              </a:rPr>
              <a:t>, J., </a:t>
            </a:r>
            <a:r>
              <a:rPr lang="en-GB" sz="2400" b="0" i="0" u="none" strike="noStrike" dirty="0" err="1">
                <a:solidFill>
                  <a:schemeClr val="bg1"/>
                </a:solidFill>
                <a:effectLst/>
                <a:latin typeface="Times New Roman" panose="02020603050405020304" pitchFamily="18" charset="0"/>
                <a:cs typeface="Times New Roman" panose="02020603050405020304" pitchFamily="18" charset="0"/>
              </a:rPr>
              <a:t>Bilgihan</a:t>
            </a:r>
            <a:r>
              <a:rPr lang="en-GB" sz="2400" b="0" i="0" u="none" strike="noStrike" dirty="0">
                <a:solidFill>
                  <a:schemeClr val="bg1"/>
                </a:solidFill>
                <a:effectLst/>
                <a:latin typeface="Times New Roman" panose="02020603050405020304" pitchFamily="18" charset="0"/>
                <a:cs typeface="Times New Roman" panose="02020603050405020304" pitchFamily="18" charset="0"/>
              </a:rPr>
              <a:t>, A., Van Riel, A. C., &amp; Sharma, A. (2023) ‘Toward holistic experience-oriented service innovation: Co-creating sustainable value with customers and society’, </a:t>
            </a:r>
            <a:r>
              <a:rPr lang="en-GB" sz="2400" b="0" i="1" u="none" strike="noStrike" dirty="0">
                <a:solidFill>
                  <a:schemeClr val="bg1"/>
                </a:solidFill>
                <a:effectLst/>
                <a:latin typeface="Times New Roman" panose="02020603050405020304" pitchFamily="18" charset="0"/>
                <a:cs typeface="Times New Roman" panose="02020603050405020304" pitchFamily="18" charset="0"/>
              </a:rPr>
              <a:t>Cornell Hospitality Quarterly</a:t>
            </a:r>
            <a:r>
              <a:rPr lang="en-GB" sz="2400" b="0" i="0" u="none" strike="noStrike" dirty="0">
                <a:solidFill>
                  <a:schemeClr val="bg1"/>
                </a:solidFill>
                <a:effectLst/>
                <a:latin typeface="Times New Roman" panose="02020603050405020304" pitchFamily="18" charset="0"/>
                <a:cs typeface="Times New Roman" panose="02020603050405020304" pitchFamily="18" charset="0"/>
              </a:rPr>
              <a:t>, 64(2), 161-183.</a:t>
            </a:r>
          </a:p>
          <a:p>
            <a:pPr marL="457200" indent="-457200" algn="just">
              <a:buFont typeface="+mj-lt"/>
              <a:buAutoNum type="arabicPeriod"/>
            </a:pPr>
            <a:r>
              <a:rPr lang="en-GB" sz="2400" b="0" i="0" dirty="0">
                <a:solidFill>
                  <a:schemeClr val="bg1"/>
                </a:solidFill>
                <a:effectLst/>
                <a:latin typeface="Times New Roman" panose="02020603050405020304" pitchFamily="18" charset="0"/>
                <a:cs typeface="Times New Roman" panose="02020603050405020304" pitchFamily="18" charset="0"/>
              </a:rPr>
              <a:t>St Regis (2023a).  </a:t>
            </a:r>
            <a:r>
              <a:rPr lang="en-GB" sz="2400" b="0" i="1" dirty="0">
                <a:solidFill>
                  <a:schemeClr val="bg1"/>
                </a:solidFill>
                <a:effectLst/>
                <a:latin typeface="Times New Roman" panose="02020603050405020304" pitchFamily="18" charset="0"/>
                <a:cs typeface="Times New Roman" panose="02020603050405020304" pitchFamily="18" charset="0"/>
              </a:rPr>
              <a:t>Timeless Tradition</a:t>
            </a:r>
            <a:r>
              <a:rPr lang="en-GB" sz="2400" b="0" i="0" dirty="0">
                <a:solidFill>
                  <a:schemeClr val="bg1"/>
                </a:solidFill>
                <a:effectLst/>
                <a:latin typeface="Times New Roman" panose="02020603050405020304" pitchFamily="18" charset="0"/>
                <a:cs typeface="Times New Roman" panose="02020603050405020304" pitchFamily="18" charset="0"/>
              </a:rPr>
              <a:t>. </a:t>
            </a:r>
            <a:r>
              <a:rPr lang="en-GB" sz="2400" b="0" i="0" u="none" strike="noStrike" dirty="0">
                <a:solidFill>
                  <a:schemeClr val="bg1"/>
                </a:solidFill>
                <a:effectLst/>
                <a:latin typeface="Times New Roman" panose="02020603050405020304" pitchFamily="18" charset="0"/>
                <a:cs typeface="Times New Roman" panose="02020603050405020304" pitchFamily="18" charset="0"/>
              </a:rPr>
              <a:t>Available </a:t>
            </a:r>
            <a:r>
              <a:rPr lang="en-GB" sz="2400" dirty="0">
                <a:solidFill>
                  <a:schemeClr val="bg1"/>
                </a:solidFill>
                <a:latin typeface="Times New Roman" panose="02020603050405020304" pitchFamily="18" charset="0"/>
                <a:cs typeface="Times New Roman" panose="02020603050405020304" pitchFamily="18" charset="0"/>
              </a:rPr>
              <a:t>at: </a:t>
            </a:r>
            <a:r>
              <a:rPr lang="en-GB" sz="2400" dirty="0">
                <a:solidFill>
                  <a:schemeClr val="bg1"/>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https://st-regis.marriott.com/culture/</a:t>
            </a:r>
            <a:r>
              <a:rPr lang="en-GB" sz="2400" dirty="0">
                <a:solidFill>
                  <a:schemeClr val="bg1"/>
                </a:solidFill>
                <a:latin typeface="Times New Roman" panose="02020603050405020304" pitchFamily="18" charset="0"/>
                <a:cs typeface="Times New Roman" panose="02020603050405020304" pitchFamily="18" charset="0"/>
              </a:rPr>
              <a:t> (Accessed</a:t>
            </a:r>
            <a:r>
              <a:rPr lang="en-GB" sz="2400" b="0" i="0" u="none" strike="noStrike" dirty="0">
                <a:solidFill>
                  <a:schemeClr val="bg1"/>
                </a:solidFill>
                <a:effectLst/>
                <a:latin typeface="Times New Roman" panose="02020603050405020304" pitchFamily="18" charset="0"/>
                <a:cs typeface="Times New Roman" panose="02020603050405020304" pitchFamily="18" charset="0"/>
              </a:rPr>
              <a:t>: 11 October 2023).</a:t>
            </a:r>
          </a:p>
          <a:p>
            <a:pPr marL="457200" indent="-457200" algn="just">
              <a:buFont typeface="+mj-lt"/>
              <a:buAutoNum type="arabicPeriod"/>
            </a:pPr>
            <a:r>
              <a:rPr lang="en-GB" sz="2400" i="0" dirty="0" err="1">
                <a:solidFill>
                  <a:schemeClr val="bg1"/>
                </a:solidFill>
                <a:effectLst/>
                <a:latin typeface="Times New Roman" panose="02020603050405020304" pitchFamily="18" charset="0"/>
                <a:cs typeface="Times New Roman" panose="02020603050405020304" pitchFamily="18" charset="0"/>
              </a:rPr>
              <a:t>Ngahwang</a:t>
            </a:r>
            <a:r>
              <a:rPr lang="en-GB" sz="2400" i="0" dirty="0">
                <a:solidFill>
                  <a:schemeClr val="bg1"/>
                </a:solidFill>
                <a:effectLst/>
                <a:latin typeface="Times New Roman" panose="02020603050405020304" pitchFamily="18" charset="0"/>
                <a:cs typeface="Times New Roman" panose="02020603050405020304" pitchFamily="18" charset="0"/>
              </a:rPr>
              <a:t> (2020) ‘Strategic Management for Hospitality, Tourism and Events’, </a:t>
            </a:r>
            <a:r>
              <a:rPr lang="en-GB" sz="2400" i="1" dirty="0">
                <a:solidFill>
                  <a:schemeClr val="bg1"/>
                </a:solidFill>
                <a:effectLst/>
                <a:latin typeface="Times New Roman" panose="02020603050405020304" pitchFamily="18" charset="0"/>
                <a:cs typeface="Times New Roman" panose="02020603050405020304" pitchFamily="18" charset="0"/>
              </a:rPr>
              <a:t>Medium</a:t>
            </a:r>
            <a:r>
              <a:rPr lang="en-GB" sz="2400" i="0" dirty="0">
                <a:solidFill>
                  <a:schemeClr val="bg1"/>
                </a:solidFill>
                <a:effectLst/>
                <a:latin typeface="Times New Roman" panose="02020603050405020304" pitchFamily="18" charset="0"/>
                <a:cs typeface="Times New Roman" panose="02020603050405020304" pitchFamily="18" charset="0"/>
              </a:rPr>
              <a:t>. </a:t>
            </a:r>
            <a:r>
              <a:rPr lang="en-GB" sz="2400" dirty="0">
                <a:solidFill>
                  <a:schemeClr val="bg1"/>
                </a:solidFill>
                <a:latin typeface="Times New Roman" panose="02020603050405020304" pitchFamily="18" charset="0"/>
                <a:cs typeface="Times New Roman" panose="02020603050405020304" pitchFamily="18" charset="0"/>
              </a:rPr>
              <a:t>Available at:  </a:t>
            </a:r>
            <a:r>
              <a:rPr lang="en-GB" sz="2400" dirty="0">
                <a:solidFill>
                  <a:schemeClr val="bg1"/>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https://medium.com/@ngahwang1641998/strategic-management-for-hospitality-tourism-and-events-b06b68a00046</a:t>
            </a:r>
            <a:r>
              <a:rPr lang="en-GB" sz="2400" dirty="0">
                <a:solidFill>
                  <a:schemeClr val="bg1"/>
                </a:solidFill>
                <a:latin typeface="Times New Roman" panose="02020603050405020304" pitchFamily="18" charset="0"/>
                <a:cs typeface="Times New Roman" panose="02020603050405020304" pitchFamily="18" charset="0"/>
              </a:rPr>
              <a:t> (Accessed: 11 October 2023).</a:t>
            </a:r>
          </a:p>
          <a:p>
            <a:pPr marL="457200" indent="-457200" algn="just">
              <a:buFont typeface="+mj-lt"/>
              <a:buAutoNum type="arabicPeriod"/>
            </a:pPr>
            <a:r>
              <a:rPr lang="en-GB" sz="2400" i="0" dirty="0">
                <a:solidFill>
                  <a:schemeClr val="bg1"/>
                </a:solidFill>
                <a:effectLst/>
                <a:latin typeface="Times New Roman" panose="02020603050405020304" pitchFamily="18" charset="0"/>
                <a:cs typeface="Times New Roman" panose="02020603050405020304" pitchFamily="18" charset="0"/>
              </a:rPr>
              <a:t>Spherical (2023). </a:t>
            </a:r>
            <a:r>
              <a:rPr lang="en-GB" sz="2400" i="1" dirty="0">
                <a:solidFill>
                  <a:schemeClr val="bg1"/>
                </a:solidFill>
                <a:effectLst/>
                <a:latin typeface="Times New Roman" panose="02020603050405020304" pitchFamily="18" charset="0"/>
                <a:cs typeface="Times New Roman" panose="02020603050405020304" pitchFamily="18" charset="0"/>
              </a:rPr>
              <a:t>Indulgence Redefined: Exploring the Ever-Evolving Landscape of the Global Luxury Hotels Market</a:t>
            </a:r>
            <a:r>
              <a:rPr lang="en-GB" sz="2400" i="0" dirty="0">
                <a:solidFill>
                  <a:schemeClr val="bg1"/>
                </a:solidFill>
                <a:effectLst/>
                <a:latin typeface="Times New Roman" panose="02020603050405020304" pitchFamily="18" charset="0"/>
                <a:cs typeface="Times New Roman" panose="02020603050405020304" pitchFamily="18" charset="0"/>
              </a:rPr>
              <a:t>. </a:t>
            </a:r>
            <a:r>
              <a:rPr lang="en-GB" sz="2400" u="sng" dirty="0">
                <a:solidFill>
                  <a:schemeClr val="bg1"/>
                </a:solidFill>
                <a:latin typeface="Times New Roman" panose="02020603050405020304" pitchFamily="18" charset="0"/>
                <a:cs typeface="Times New Roman" panose="02020603050405020304" pitchFamily="18" charset="0"/>
              </a:rPr>
              <a:t>Available at: </a:t>
            </a:r>
            <a:r>
              <a:rPr lang="en-GB" sz="2400" u="sng" dirty="0">
                <a:solidFill>
                  <a:schemeClr val="bg1"/>
                </a:solidFill>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https://www.sphericalinsights.com/blogs/global-luxury-hotels-market</a:t>
            </a:r>
            <a:r>
              <a:rPr lang="en-GB" sz="2400" i="0" dirty="0">
                <a:solidFill>
                  <a:schemeClr val="bg1"/>
                </a:solidFill>
                <a:effectLst/>
                <a:latin typeface="Times New Roman" panose="02020603050405020304" pitchFamily="18" charset="0"/>
                <a:cs typeface="Times New Roman" panose="02020603050405020304" pitchFamily="18" charset="0"/>
              </a:rPr>
              <a:t> </a:t>
            </a:r>
            <a:r>
              <a:rPr lang="en-GB" sz="2400" b="0" i="0" u="none" strike="noStrike" dirty="0">
                <a:solidFill>
                  <a:schemeClr val="bg1"/>
                </a:solidFill>
                <a:effectLst/>
                <a:latin typeface="Times New Roman" panose="02020603050405020304" pitchFamily="18" charset="0"/>
                <a:cs typeface="Times New Roman" panose="02020603050405020304" pitchFamily="18" charset="0"/>
              </a:rPr>
              <a:t>(Accessed: 11 October 2023).</a:t>
            </a:r>
            <a:endParaRPr lang="en-GB" sz="2400" i="0" dirty="0">
              <a:solidFill>
                <a:schemeClr val="bg1"/>
              </a:solidFill>
              <a:effectLst/>
              <a:latin typeface="Times New Roman" panose="02020603050405020304" pitchFamily="18" charset="0"/>
              <a:cs typeface="Times New Roman" panose="02020603050405020304" pitchFamily="18" charset="0"/>
            </a:endParaRPr>
          </a:p>
          <a:p>
            <a:pPr marL="457200" indent="-457200" algn="just">
              <a:buFont typeface="+mj-lt"/>
              <a:buAutoNum type="arabicPeriod"/>
            </a:pPr>
            <a:r>
              <a:rPr lang="en-GB" sz="2400" b="0" i="0" dirty="0" err="1">
                <a:solidFill>
                  <a:schemeClr val="bg1"/>
                </a:solidFill>
                <a:effectLst/>
                <a:latin typeface="Times New Roman" panose="02020603050405020304" pitchFamily="18" charset="0"/>
                <a:cs typeface="Times New Roman" panose="02020603050405020304" pitchFamily="18" charset="0"/>
              </a:rPr>
              <a:t>Wanjuan</a:t>
            </a:r>
            <a:r>
              <a:rPr lang="en-GB" sz="2400" b="0" i="0" dirty="0">
                <a:solidFill>
                  <a:schemeClr val="bg1"/>
                </a:solidFill>
                <a:effectLst/>
                <a:latin typeface="Times New Roman" panose="02020603050405020304" pitchFamily="18" charset="0"/>
                <a:cs typeface="Times New Roman" panose="02020603050405020304" pitchFamily="18" charset="0"/>
              </a:rPr>
              <a:t>  J. (2014) ‘Traditions of the legendary St. Regis</a:t>
            </a:r>
            <a:r>
              <a:rPr lang="en-GB" sz="2400" dirty="0">
                <a:solidFill>
                  <a:schemeClr val="bg1"/>
                </a:solidFill>
                <a:latin typeface="Times New Roman" panose="02020603050405020304" pitchFamily="18" charset="0"/>
                <a:cs typeface="Times New Roman" panose="02020603050405020304" pitchFamily="18" charset="0"/>
              </a:rPr>
              <a:t>’,</a:t>
            </a:r>
            <a:r>
              <a:rPr lang="en-GB" sz="2400" b="0" i="0" dirty="0">
                <a:solidFill>
                  <a:schemeClr val="bg1"/>
                </a:solidFill>
                <a:effectLst/>
                <a:latin typeface="Times New Roman" panose="02020603050405020304" pitchFamily="18" charset="0"/>
                <a:cs typeface="Times New Roman" panose="02020603050405020304" pitchFamily="18" charset="0"/>
              </a:rPr>
              <a:t> </a:t>
            </a:r>
            <a:r>
              <a:rPr lang="en-GB" sz="2400" b="0" i="1" dirty="0">
                <a:solidFill>
                  <a:schemeClr val="bg1"/>
                </a:solidFill>
                <a:effectLst/>
                <a:latin typeface="Times New Roman" panose="02020603050405020304" pitchFamily="18" charset="0"/>
                <a:cs typeface="Times New Roman" panose="02020603050405020304" pitchFamily="18" charset="0"/>
              </a:rPr>
              <a:t>China Daily</a:t>
            </a:r>
            <a:r>
              <a:rPr lang="en-GB" sz="2400" b="0" i="0" dirty="0">
                <a:solidFill>
                  <a:schemeClr val="bg1"/>
                </a:solidFill>
                <a:effectLst/>
                <a:latin typeface="Times New Roman" panose="02020603050405020304" pitchFamily="18" charset="0"/>
                <a:cs typeface="Times New Roman" panose="02020603050405020304" pitchFamily="18" charset="0"/>
              </a:rPr>
              <a:t>. </a:t>
            </a:r>
            <a:r>
              <a:rPr lang="en-GB" sz="2400" b="0" i="0" u="none" strike="noStrike" dirty="0">
                <a:solidFill>
                  <a:schemeClr val="bg1"/>
                </a:solidFill>
                <a:effectLst/>
                <a:latin typeface="Times New Roman" panose="02020603050405020304" pitchFamily="18" charset="0"/>
                <a:cs typeface="Times New Roman" panose="02020603050405020304" pitchFamily="18" charset="0"/>
              </a:rPr>
              <a:t>Available at: </a:t>
            </a:r>
            <a:r>
              <a:rPr lang="en-GB" sz="2400" b="0" i="0" dirty="0">
                <a:solidFill>
                  <a:schemeClr val="bg1"/>
                </a:solidFill>
                <a:effectLst/>
                <a:latin typeface="Times New Roman" panose="02020603050405020304" pitchFamily="18" charset="0"/>
                <a:cs typeface="Times New Roman" panose="02020603050405020304" pitchFamily="18" charset="0"/>
              </a:rPr>
              <a:t>https://www.chinadaily.com.cn/travel/2014-12/24/content_19158060.htm  </a:t>
            </a:r>
            <a:r>
              <a:rPr lang="en-GB" sz="2400" b="0" i="0" u="none" strike="noStrike" dirty="0">
                <a:solidFill>
                  <a:schemeClr val="bg1"/>
                </a:solidFill>
                <a:effectLst/>
                <a:latin typeface="Times New Roman" panose="02020603050405020304" pitchFamily="18" charset="0"/>
                <a:cs typeface="Times New Roman" panose="02020603050405020304" pitchFamily="18" charset="0"/>
              </a:rPr>
              <a:t>(Accessed: 11 October 2023).</a:t>
            </a:r>
          </a:p>
        </p:txBody>
      </p:sp>
      <p:sp>
        <p:nvSpPr>
          <p:cNvPr id="16" name="TextBox 7">
            <a:extLst>
              <a:ext uri="{FF2B5EF4-FFF2-40B4-BE49-F238E27FC236}">
                <a16:creationId xmlns:a16="http://schemas.microsoft.com/office/drawing/2014/main" id="{BCBEB576-C270-9B3B-2411-1ADD445F4875}"/>
              </a:ext>
            </a:extLst>
          </p:cNvPr>
          <p:cNvSpPr txBox="1"/>
          <p:nvPr/>
        </p:nvSpPr>
        <p:spPr>
          <a:xfrm>
            <a:off x="1143000" y="37400"/>
            <a:ext cx="16840200" cy="863250"/>
          </a:xfrm>
          <a:prstGeom prst="rect">
            <a:avLst/>
          </a:prstGeom>
        </p:spPr>
        <p:style>
          <a:lnRef idx="1">
            <a:schemeClr val="accent5"/>
          </a:lnRef>
          <a:fillRef idx="2">
            <a:schemeClr val="accent5"/>
          </a:fillRef>
          <a:effectRef idx="1">
            <a:schemeClr val="accent5"/>
          </a:effectRef>
          <a:fontRef idx="minor">
            <a:schemeClr val="dk1"/>
          </a:fontRef>
        </p:style>
        <p:txBody>
          <a:bodyPr wrap="square" lIns="0" tIns="0" rIns="0" bIns="0" rtlCol="0" anchor="t">
            <a:spAutoFit/>
          </a:bodyPr>
          <a:lstStyle/>
          <a:p>
            <a:pPr algn="ctr">
              <a:lnSpc>
                <a:spcPts val="7559"/>
              </a:lnSpc>
              <a:spcBef>
                <a:spcPct val="0"/>
              </a:spcBef>
            </a:pPr>
            <a:r>
              <a:rPr lang="en-GB" sz="4400" dirty="0">
                <a:solidFill>
                  <a:srgbClr val="172B37"/>
                </a:solidFill>
                <a:latin typeface="Times New Roman" panose="02020603050405020304" pitchFamily="18" charset="0"/>
                <a:cs typeface="Times New Roman" panose="02020603050405020304" pitchFamily="18" charset="0"/>
              </a:rPr>
              <a:t>REFERENCES</a:t>
            </a:r>
          </a:p>
        </p:txBody>
      </p:sp>
    </p:spTree>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2029</Words>
  <Application>Microsoft Office PowerPoint</Application>
  <PresentationFormat>Custom</PresentationFormat>
  <Paragraphs>95</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Wingdings</vt:lpstr>
      <vt:lpstr>Arial</vt:lpstr>
      <vt:lpstr>Calibri</vt:lpstr>
      <vt:lpstr>Times New Roman</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2023-10-11T04:04:35Z</dcterms:created>
  <dcterms:modified xsi:type="dcterms:W3CDTF">2023-10-20T02:35:54Z</dcterms:modified>
  <dc:identifier/>
</cp:coreProperties>
</file>