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8" r:id="rId1"/>
  </p:sldMasterIdLst>
  <p:notesMasterIdLst>
    <p:notesMasterId r:id="rId11"/>
  </p:notesMasterIdLst>
  <p:sldIdLst>
    <p:sldId id="256" r:id="rId2"/>
    <p:sldId id="264" r:id="rId3"/>
    <p:sldId id="268" r:id="rId4"/>
    <p:sldId id="267" r:id="rId5"/>
    <p:sldId id="266" r:id="rId6"/>
    <p:sldId id="265" r:id="rId7"/>
    <p:sldId id="258" r:id="rId8"/>
    <p:sldId id="263" r:id="rId9"/>
    <p:sldId id="262"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72080" autoAdjust="0"/>
  </p:normalViewPr>
  <p:slideViewPr>
    <p:cSldViewPr snapToGrid="0">
      <p:cViewPr varScale="1">
        <p:scale>
          <a:sx n="52" d="100"/>
          <a:sy n="52" d="100"/>
        </p:scale>
        <p:origin x="1458"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iagrams/_rels/data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34FB0C7-BBB0-49FD-AFE8-9BFA93F36E05}"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512F68C2-AD72-4FAB-A323-920BC2C4124C}">
      <dgm:prSet/>
      <dgm:spPr/>
      <dgm:t>
        <a:bodyPr/>
        <a:lstStyle/>
        <a:p>
          <a:r>
            <a:rPr lang="en-US"/>
            <a:t>Employee engagement has an important role in the success of business operations in the hotel industry</a:t>
          </a:r>
        </a:p>
      </dgm:t>
    </dgm:pt>
    <dgm:pt modelId="{0F708433-978A-4DDF-9F93-CBDFCA14E6B3}" type="parTrans" cxnId="{0C0A76BC-F4F7-46F1-8FEB-91488C974BF7}">
      <dgm:prSet/>
      <dgm:spPr/>
      <dgm:t>
        <a:bodyPr/>
        <a:lstStyle/>
        <a:p>
          <a:endParaRPr lang="en-US"/>
        </a:p>
      </dgm:t>
    </dgm:pt>
    <dgm:pt modelId="{2B7B1DB7-B4DB-429F-AF89-14154C65FF9A}" type="sibTrans" cxnId="{0C0A76BC-F4F7-46F1-8FEB-91488C974BF7}">
      <dgm:prSet/>
      <dgm:spPr/>
      <dgm:t>
        <a:bodyPr/>
        <a:lstStyle/>
        <a:p>
          <a:endParaRPr lang="en-US"/>
        </a:p>
      </dgm:t>
    </dgm:pt>
    <dgm:pt modelId="{20C3BC1C-58B3-43D5-B270-75EA5C969D07}">
      <dgm:prSet/>
      <dgm:spPr/>
      <dgm:t>
        <a:bodyPr/>
        <a:lstStyle/>
        <a:p>
          <a:r>
            <a:rPr lang="en-US"/>
            <a:t>Engaged employees effectively perform their tasks to achieve the aims and objectives of the hotel industry (Paek et al., 2015). </a:t>
          </a:r>
        </a:p>
      </dgm:t>
    </dgm:pt>
    <dgm:pt modelId="{06C53AD2-256E-433B-8DEC-64CF1C27A69E}" type="parTrans" cxnId="{26903D03-FC18-49FB-8AB0-7D7063F79C2F}">
      <dgm:prSet/>
      <dgm:spPr/>
      <dgm:t>
        <a:bodyPr/>
        <a:lstStyle/>
        <a:p>
          <a:endParaRPr lang="en-US"/>
        </a:p>
      </dgm:t>
    </dgm:pt>
    <dgm:pt modelId="{17A4FAAA-DD0E-426C-ADA3-E1F322AF6CE4}" type="sibTrans" cxnId="{26903D03-FC18-49FB-8AB0-7D7063F79C2F}">
      <dgm:prSet/>
      <dgm:spPr/>
      <dgm:t>
        <a:bodyPr/>
        <a:lstStyle/>
        <a:p>
          <a:endParaRPr lang="en-US"/>
        </a:p>
      </dgm:t>
    </dgm:pt>
    <dgm:pt modelId="{17BBF139-46CE-49EF-83A1-87006A2038BC}">
      <dgm:prSet/>
      <dgm:spPr/>
      <dgm:t>
        <a:bodyPr/>
        <a:lstStyle/>
        <a:p>
          <a:r>
            <a:rPr lang="en-US"/>
            <a:t>It provides a wide range of benefits, such as the scale of the target and an increase in profit, which is the main factor of the hotel industry. </a:t>
          </a:r>
        </a:p>
      </dgm:t>
    </dgm:pt>
    <dgm:pt modelId="{BD2E6576-FE95-4B4B-BB5B-EDC4619E3D41}" type="parTrans" cxnId="{5B8F8FEA-E592-42A6-91F9-258577036DFA}">
      <dgm:prSet/>
      <dgm:spPr/>
      <dgm:t>
        <a:bodyPr/>
        <a:lstStyle/>
        <a:p>
          <a:endParaRPr lang="en-US"/>
        </a:p>
      </dgm:t>
    </dgm:pt>
    <dgm:pt modelId="{C0A5D46A-9C48-40E4-B4DC-3928B4202BBB}" type="sibTrans" cxnId="{5B8F8FEA-E592-42A6-91F9-258577036DFA}">
      <dgm:prSet/>
      <dgm:spPr/>
      <dgm:t>
        <a:bodyPr/>
        <a:lstStyle/>
        <a:p>
          <a:endParaRPr lang="en-US"/>
        </a:p>
      </dgm:t>
    </dgm:pt>
    <dgm:pt modelId="{B4700690-7C97-4C04-B7C3-8613F9196E04}">
      <dgm:prSet/>
      <dgm:spPr/>
      <dgm:t>
        <a:bodyPr/>
        <a:lstStyle/>
        <a:p>
          <a:r>
            <a:rPr lang="en-US"/>
            <a:t>Engaged employees lead the hotel towards success by using their skills and abilities, which provide a wide range of benefits to the hotel industry (Lu et al., 2016).</a:t>
          </a:r>
        </a:p>
      </dgm:t>
    </dgm:pt>
    <dgm:pt modelId="{B49364E5-A8E0-4780-BADE-ACC95FFED558}" type="parTrans" cxnId="{7ED6B805-53EC-41EC-A156-DCC00720A60B}">
      <dgm:prSet/>
      <dgm:spPr/>
      <dgm:t>
        <a:bodyPr/>
        <a:lstStyle/>
        <a:p>
          <a:endParaRPr lang="en-US"/>
        </a:p>
      </dgm:t>
    </dgm:pt>
    <dgm:pt modelId="{EC2F0B08-A6D3-440A-B44D-26503CAE25F3}" type="sibTrans" cxnId="{7ED6B805-53EC-41EC-A156-DCC00720A60B}">
      <dgm:prSet/>
      <dgm:spPr/>
      <dgm:t>
        <a:bodyPr/>
        <a:lstStyle/>
        <a:p>
          <a:endParaRPr lang="en-US"/>
        </a:p>
      </dgm:t>
    </dgm:pt>
    <dgm:pt modelId="{24B8C674-9DE4-4B37-9F8B-C1D145ED559C}" type="pres">
      <dgm:prSet presAssocID="{234FB0C7-BBB0-49FD-AFE8-9BFA93F36E05}" presName="linear" presStyleCnt="0">
        <dgm:presLayoutVars>
          <dgm:animLvl val="lvl"/>
          <dgm:resizeHandles val="exact"/>
        </dgm:presLayoutVars>
      </dgm:prSet>
      <dgm:spPr/>
    </dgm:pt>
    <dgm:pt modelId="{8862DA4E-77DA-4D75-8B6B-7A5379DE2256}" type="pres">
      <dgm:prSet presAssocID="{512F68C2-AD72-4FAB-A323-920BC2C4124C}" presName="parentText" presStyleLbl="node1" presStyleIdx="0" presStyleCnt="4">
        <dgm:presLayoutVars>
          <dgm:chMax val="0"/>
          <dgm:bulletEnabled val="1"/>
        </dgm:presLayoutVars>
      </dgm:prSet>
      <dgm:spPr/>
    </dgm:pt>
    <dgm:pt modelId="{E449BE8C-FDE8-4BAF-87E1-573DBA293839}" type="pres">
      <dgm:prSet presAssocID="{2B7B1DB7-B4DB-429F-AF89-14154C65FF9A}" presName="spacer" presStyleCnt="0"/>
      <dgm:spPr/>
    </dgm:pt>
    <dgm:pt modelId="{BADB2A72-D8CF-4BB9-A003-EABBC80F303B}" type="pres">
      <dgm:prSet presAssocID="{20C3BC1C-58B3-43D5-B270-75EA5C969D07}" presName="parentText" presStyleLbl="node1" presStyleIdx="1" presStyleCnt="4">
        <dgm:presLayoutVars>
          <dgm:chMax val="0"/>
          <dgm:bulletEnabled val="1"/>
        </dgm:presLayoutVars>
      </dgm:prSet>
      <dgm:spPr/>
    </dgm:pt>
    <dgm:pt modelId="{05A6B9C9-F0EA-4C12-840A-30927851508F}" type="pres">
      <dgm:prSet presAssocID="{17A4FAAA-DD0E-426C-ADA3-E1F322AF6CE4}" presName="spacer" presStyleCnt="0"/>
      <dgm:spPr/>
    </dgm:pt>
    <dgm:pt modelId="{C8193BF4-10D7-404A-ADB0-193218075849}" type="pres">
      <dgm:prSet presAssocID="{17BBF139-46CE-49EF-83A1-87006A2038BC}" presName="parentText" presStyleLbl="node1" presStyleIdx="2" presStyleCnt="4">
        <dgm:presLayoutVars>
          <dgm:chMax val="0"/>
          <dgm:bulletEnabled val="1"/>
        </dgm:presLayoutVars>
      </dgm:prSet>
      <dgm:spPr/>
    </dgm:pt>
    <dgm:pt modelId="{0665A2CB-6300-48B6-B758-2A34332188E1}" type="pres">
      <dgm:prSet presAssocID="{C0A5D46A-9C48-40E4-B4DC-3928B4202BBB}" presName="spacer" presStyleCnt="0"/>
      <dgm:spPr/>
    </dgm:pt>
    <dgm:pt modelId="{728EF8F9-C030-4D0D-AE69-5779A875A400}" type="pres">
      <dgm:prSet presAssocID="{B4700690-7C97-4C04-B7C3-8613F9196E04}" presName="parentText" presStyleLbl="node1" presStyleIdx="3" presStyleCnt="4">
        <dgm:presLayoutVars>
          <dgm:chMax val="0"/>
          <dgm:bulletEnabled val="1"/>
        </dgm:presLayoutVars>
      </dgm:prSet>
      <dgm:spPr/>
    </dgm:pt>
  </dgm:ptLst>
  <dgm:cxnLst>
    <dgm:cxn modelId="{26903D03-FC18-49FB-8AB0-7D7063F79C2F}" srcId="{234FB0C7-BBB0-49FD-AFE8-9BFA93F36E05}" destId="{20C3BC1C-58B3-43D5-B270-75EA5C969D07}" srcOrd="1" destOrd="0" parTransId="{06C53AD2-256E-433B-8DEC-64CF1C27A69E}" sibTransId="{17A4FAAA-DD0E-426C-ADA3-E1F322AF6CE4}"/>
    <dgm:cxn modelId="{7ED6B805-53EC-41EC-A156-DCC00720A60B}" srcId="{234FB0C7-BBB0-49FD-AFE8-9BFA93F36E05}" destId="{B4700690-7C97-4C04-B7C3-8613F9196E04}" srcOrd="3" destOrd="0" parTransId="{B49364E5-A8E0-4780-BADE-ACC95FFED558}" sibTransId="{EC2F0B08-A6D3-440A-B44D-26503CAE25F3}"/>
    <dgm:cxn modelId="{85603239-84E9-4A29-8075-EF777FB0DE37}" type="presOf" srcId="{20C3BC1C-58B3-43D5-B270-75EA5C969D07}" destId="{BADB2A72-D8CF-4BB9-A003-EABBC80F303B}" srcOrd="0" destOrd="0" presId="urn:microsoft.com/office/officeart/2005/8/layout/vList2"/>
    <dgm:cxn modelId="{F41DA982-5608-4B5C-BA8D-8F6A04B5A2E3}" type="presOf" srcId="{17BBF139-46CE-49EF-83A1-87006A2038BC}" destId="{C8193BF4-10D7-404A-ADB0-193218075849}" srcOrd="0" destOrd="0" presId="urn:microsoft.com/office/officeart/2005/8/layout/vList2"/>
    <dgm:cxn modelId="{0C0A76BC-F4F7-46F1-8FEB-91488C974BF7}" srcId="{234FB0C7-BBB0-49FD-AFE8-9BFA93F36E05}" destId="{512F68C2-AD72-4FAB-A323-920BC2C4124C}" srcOrd="0" destOrd="0" parTransId="{0F708433-978A-4DDF-9F93-CBDFCA14E6B3}" sibTransId="{2B7B1DB7-B4DB-429F-AF89-14154C65FF9A}"/>
    <dgm:cxn modelId="{8DC5B2BF-852A-4E61-B9D5-DD7FC84AB32A}" type="presOf" srcId="{B4700690-7C97-4C04-B7C3-8613F9196E04}" destId="{728EF8F9-C030-4D0D-AE69-5779A875A400}" srcOrd="0" destOrd="0" presId="urn:microsoft.com/office/officeart/2005/8/layout/vList2"/>
    <dgm:cxn modelId="{D28D79CF-59DC-44A5-A384-48B5F050F63A}" type="presOf" srcId="{512F68C2-AD72-4FAB-A323-920BC2C4124C}" destId="{8862DA4E-77DA-4D75-8B6B-7A5379DE2256}" srcOrd="0" destOrd="0" presId="urn:microsoft.com/office/officeart/2005/8/layout/vList2"/>
    <dgm:cxn modelId="{60696DD5-7FE0-41C9-A5C0-8F67200A89B3}" type="presOf" srcId="{234FB0C7-BBB0-49FD-AFE8-9BFA93F36E05}" destId="{24B8C674-9DE4-4B37-9F8B-C1D145ED559C}" srcOrd="0" destOrd="0" presId="urn:microsoft.com/office/officeart/2005/8/layout/vList2"/>
    <dgm:cxn modelId="{5B8F8FEA-E592-42A6-91F9-258577036DFA}" srcId="{234FB0C7-BBB0-49FD-AFE8-9BFA93F36E05}" destId="{17BBF139-46CE-49EF-83A1-87006A2038BC}" srcOrd="2" destOrd="0" parTransId="{BD2E6576-FE95-4B4B-BB5B-EDC4619E3D41}" sibTransId="{C0A5D46A-9C48-40E4-B4DC-3928B4202BBB}"/>
    <dgm:cxn modelId="{781C4FFF-27DB-4B1E-8115-189826FB4D05}" type="presParOf" srcId="{24B8C674-9DE4-4B37-9F8B-C1D145ED559C}" destId="{8862DA4E-77DA-4D75-8B6B-7A5379DE2256}" srcOrd="0" destOrd="0" presId="urn:microsoft.com/office/officeart/2005/8/layout/vList2"/>
    <dgm:cxn modelId="{9F2C5D0D-7E43-4AAE-AE07-6CC0B24365A0}" type="presParOf" srcId="{24B8C674-9DE4-4B37-9F8B-C1D145ED559C}" destId="{E449BE8C-FDE8-4BAF-87E1-573DBA293839}" srcOrd="1" destOrd="0" presId="urn:microsoft.com/office/officeart/2005/8/layout/vList2"/>
    <dgm:cxn modelId="{5F021305-E0FC-4930-8AE4-077595FC2051}" type="presParOf" srcId="{24B8C674-9DE4-4B37-9F8B-C1D145ED559C}" destId="{BADB2A72-D8CF-4BB9-A003-EABBC80F303B}" srcOrd="2" destOrd="0" presId="urn:microsoft.com/office/officeart/2005/8/layout/vList2"/>
    <dgm:cxn modelId="{83BB8C5F-BE36-41A6-AFDE-1F6C7EA11159}" type="presParOf" srcId="{24B8C674-9DE4-4B37-9F8B-C1D145ED559C}" destId="{05A6B9C9-F0EA-4C12-840A-30927851508F}" srcOrd="3" destOrd="0" presId="urn:microsoft.com/office/officeart/2005/8/layout/vList2"/>
    <dgm:cxn modelId="{C8E29883-E161-4B0F-8BF1-FF97F7CCDF85}" type="presParOf" srcId="{24B8C674-9DE4-4B37-9F8B-C1D145ED559C}" destId="{C8193BF4-10D7-404A-ADB0-193218075849}" srcOrd="4" destOrd="0" presId="urn:microsoft.com/office/officeart/2005/8/layout/vList2"/>
    <dgm:cxn modelId="{085A5114-A645-41FB-AAEF-9091594CDD98}" type="presParOf" srcId="{24B8C674-9DE4-4B37-9F8B-C1D145ED559C}" destId="{0665A2CB-6300-48B6-B758-2A34332188E1}" srcOrd="5" destOrd="0" presId="urn:microsoft.com/office/officeart/2005/8/layout/vList2"/>
    <dgm:cxn modelId="{F40D4FB9-AEE6-43E7-B226-9CBFA9C8B27D}" type="presParOf" srcId="{24B8C674-9DE4-4B37-9F8B-C1D145ED559C}" destId="{728EF8F9-C030-4D0D-AE69-5779A875A400}" srcOrd="6"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4265B4A-90B8-4A69-B300-82E28D998650}" type="doc">
      <dgm:prSet loTypeId="urn:microsoft.com/office/officeart/2018/5/layout/IconLeaf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09AAD20E-A8CD-486E-8511-2799080C1CAF}">
      <dgm:prSet/>
      <dgm:spPr/>
      <dgm:t>
        <a:bodyPr/>
        <a:lstStyle/>
        <a:p>
          <a:pPr>
            <a:lnSpc>
              <a:spcPct val="100000"/>
            </a:lnSpc>
            <a:defRPr cap="all"/>
          </a:pPr>
          <a:r>
            <a:rPr lang="en-US"/>
            <a:t>Engagement is defined as the degree to which staff invest their behavioural energies to achieve positive results for the company (Klooster et al., 2016).   </a:t>
          </a:r>
        </a:p>
      </dgm:t>
    </dgm:pt>
    <dgm:pt modelId="{E68745DE-0E6F-4BC5-B127-793C0E6F6904}" type="parTrans" cxnId="{0E5A531B-48F4-4CCA-A827-8C96134A1D79}">
      <dgm:prSet/>
      <dgm:spPr/>
      <dgm:t>
        <a:bodyPr/>
        <a:lstStyle/>
        <a:p>
          <a:endParaRPr lang="en-US"/>
        </a:p>
      </dgm:t>
    </dgm:pt>
    <dgm:pt modelId="{7394F3A5-6D50-45E2-B583-1CA90A3CD80A}" type="sibTrans" cxnId="{0E5A531B-48F4-4CCA-A827-8C96134A1D79}">
      <dgm:prSet/>
      <dgm:spPr/>
      <dgm:t>
        <a:bodyPr/>
        <a:lstStyle/>
        <a:p>
          <a:endParaRPr lang="en-US"/>
        </a:p>
      </dgm:t>
    </dgm:pt>
    <dgm:pt modelId="{53ABA1A6-DDE1-4CF5-A51E-4037E1F8071D}">
      <dgm:prSet/>
      <dgm:spPr/>
      <dgm:t>
        <a:bodyPr/>
        <a:lstStyle/>
        <a:p>
          <a:pPr>
            <a:lnSpc>
              <a:spcPct val="100000"/>
            </a:lnSpc>
            <a:defRPr cap="all"/>
          </a:pPr>
          <a:r>
            <a:rPr lang="en-US"/>
            <a:t>Employee engagement increases productivity and efficiency in the company's business operation, allowing them to grow and develop business operations. </a:t>
          </a:r>
        </a:p>
      </dgm:t>
    </dgm:pt>
    <dgm:pt modelId="{2422F56F-910B-447C-A2F5-B990F89BC14A}" type="parTrans" cxnId="{8B0AE304-8711-4ABF-A1FD-2F7ED738E706}">
      <dgm:prSet/>
      <dgm:spPr/>
      <dgm:t>
        <a:bodyPr/>
        <a:lstStyle/>
        <a:p>
          <a:endParaRPr lang="en-US"/>
        </a:p>
      </dgm:t>
    </dgm:pt>
    <dgm:pt modelId="{37955A89-A3CE-4E83-8BB1-B2F926C995C2}" type="sibTrans" cxnId="{8B0AE304-8711-4ABF-A1FD-2F7ED738E706}">
      <dgm:prSet/>
      <dgm:spPr/>
      <dgm:t>
        <a:bodyPr/>
        <a:lstStyle/>
        <a:p>
          <a:endParaRPr lang="en-US"/>
        </a:p>
      </dgm:t>
    </dgm:pt>
    <dgm:pt modelId="{A9AB54C8-A9AF-439A-A703-400815E0A721}">
      <dgm:prSet/>
      <dgm:spPr/>
      <dgm:t>
        <a:bodyPr/>
        <a:lstStyle/>
        <a:p>
          <a:pPr>
            <a:lnSpc>
              <a:spcPct val="100000"/>
            </a:lnSpc>
            <a:defRPr cap="all"/>
          </a:pPr>
          <a:r>
            <a:rPr lang="en-US"/>
            <a:t>Because of providing value and attention to the company, the engagement of employee increase, and they perform better in the workplace (Graban and Toussaint, 2018).</a:t>
          </a:r>
        </a:p>
      </dgm:t>
    </dgm:pt>
    <dgm:pt modelId="{8829EEFB-D1B9-47BC-A6A4-01E9F3A55E35}" type="parTrans" cxnId="{6F712BDF-7D4C-44D3-9F5D-D25F6620BA6E}">
      <dgm:prSet/>
      <dgm:spPr/>
      <dgm:t>
        <a:bodyPr/>
        <a:lstStyle/>
        <a:p>
          <a:endParaRPr lang="en-US"/>
        </a:p>
      </dgm:t>
    </dgm:pt>
    <dgm:pt modelId="{40A0D80F-20D5-4D55-9097-0237FC1B922A}" type="sibTrans" cxnId="{6F712BDF-7D4C-44D3-9F5D-D25F6620BA6E}">
      <dgm:prSet/>
      <dgm:spPr/>
      <dgm:t>
        <a:bodyPr/>
        <a:lstStyle/>
        <a:p>
          <a:endParaRPr lang="en-US"/>
        </a:p>
      </dgm:t>
    </dgm:pt>
    <dgm:pt modelId="{61C5D9AB-AE5C-4553-9FC1-4BC97C61DCAD}" type="pres">
      <dgm:prSet presAssocID="{E4265B4A-90B8-4A69-B300-82E28D998650}" presName="root" presStyleCnt="0">
        <dgm:presLayoutVars>
          <dgm:dir/>
          <dgm:resizeHandles val="exact"/>
        </dgm:presLayoutVars>
      </dgm:prSet>
      <dgm:spPr/>
    </dgm:pt>
    <dgm:pt modelId="{D453AA3A-4C19-4625-826D-BD01766E82F1}" type="pres">
      <dgm:prSet presAssocID="{09AAD20E-A8CD-486E-8511-2799080C1CAF}" presName="compNode" presStyleCnt="0"/>
      <dgm:spPr/>
    </dgm:pt>
    <dgm:pt modelId="{7EE2F234-80BE-4A2D-A0C6-EBC2693AA61F}" type="pres">
      <dgm:prSet presAssocID="{09AAD20E-A8CD-486E-8511-2799080C1CAF}" presName="iconBgRect" presStyleLbl="bgShp" presStyleIdx="0" presStyleCnt="3"/>
      <dgm:spPr>
        <a:prstGeom prst="round2DiagRect">
          <a:avLst>
            <a:gd name="adj1" fmla="val 29727"/>
            <a:gd name="adj2" fmla="val 0"/>
          </a:avLst>
        </a:prstGeom>
      </dgm:spPr>
    </dgm:pt>
    <dgm:pt modelId="{A13D249F-16E5-49EA-AC7E-B448F7121EEA}" type="pres">
      <dgm:prSet presAssocID="{09AAD20E-A8CD-486E-8511-2799080C1CAF}"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ycle with People"/>
        </a:ext>
      </dgm:extLst>
    </dgm:pt>
    <dgm:pt modelId="{5EDA4D4B-D783-4D8B-B9D7-605259F9994F}" type="pres">
      <dgm:prSet presAssocID="{09AAD20E-A8CD-486E-8511-2799080C1CAF}" presName="spaceRect" presStyleCnt="0"/>
      <dgm:spPr/>
    </dgm:pt>
    <dgm:pt modelId="{CBA481DB-9395-4F54-B0D5-A7ED8CE7223B}" type="pres">
      <dgm:prSet presAssocID="{09AAD20E-A8CD-486E-8511-2799080C1CAF}" presName="textRect" presStyleLbl="revTx" presStyleIdx="0" presStyleCnt="3">
        <dgm:presLayoutVars>
          <dgm:chMax val="1"/>
          <dgm:chPref val="1"/>
        </dgm:presLayoutVars>
      </dgm:prSet>
      <dgm:spPr/>
    </dgm:pt>
    <dgm:pt modelId="{CC6A8499-2481-4D1D-8127-0AF91DB0785A}" type="pres">
      <dgm:prSet presAssocID="{7394F3A5-6D50-45E2-B583-1CA90A3CD80A}" presName="sibTrans" presStyleCnt="0"/>
      <dgm:spPr/>
    </dgm:pt>
    <dgm:pt modelId="{2D66FECC-024C-42FC-9CE7-2DCEA2B1A3A7}" type="pres">
      <dgm:prSet presAssocID="{53ABA1A6-DDE1-4CF5-A51E-4037E1F8071D}" presName="compNode" presStyleCnt="0"/>
      <dgm:spPr/>
    </dgm:pt>
    <dgm:pt modelId="{7D020AA6-281E-45BB-9B12-580FE96EBFD6}" type="pres">
      <dgm:prSet presAssocID="{53ABA1A6-DDE1-4CF5-A51E-4037E1F8071D}" presName="iconBgRect" presStyleLbl="bgShp" presStyleIdx="1" presStyleCnt="3"/>
      <dgm:spPr>
        <a:prstGeom prst="round2DiagRect">
          <a:avLst>
            <a:gd name="adj1" fmla="val 29727"/>
            <a:gd name="adj2" fmla="val 0"/>
          </a:avLst>
        </a:prstGeom>
      </dgm:spPr>
    </dgm:pt>
    <dgm:pt modelId="{E8DF775D-BA24-41EE-818C-5586946420F9}" type="pres">
      <dgm:prSet presAssocID="{53ABA1A6-DDE1-4CF5-A51E-4037E1F8071D}"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usiness Growth"/>
        </a:ext>
      </dgm:extLst>
    </dgm:pt>
    <dgm:pt modelId="{9CBB34AC-3CD8-4B6E-9866-B7D551DBD292}" type="pres">
      <dgm:prSet presAssocID="{53ABA1A6-DDE1-4CF5-A51E-4037E1F8071D}" presName="spaceRect" presStyleCnt="0"/>
      <dgm:spPr/>
    </dgm:pt>
    <dgm:pt modelId="{49D5E6EE-41D8-4B01-B788-375EFA2FD37F}" type="pres">
      <dgm:prSet presAssocID="{53ABA1A6-DDE1-4CF5-A51E-4037E1F8071D}" presName="textRect" presStyleLbl="revTx" presStyleIdx="1" presStyleCnt="3">
        <dgm:presLayoutVars>
          <dgm:chMax val="1"/>
          <dgm:chPref val="1"/>
        </dgm:presLayoutVars>
      </dgm:prSet>
      <dgm:spPr/>
    </dgm:pt>
    <dgm:pt modelId="{2ECD8197-622E-425D-B805-AD2F79676E60}" type="pres">
      <dgm:prSet presAssocID="{37955A89-A3CE-4E83-8BB1-B2F926C995C2}" presName="sibTrans" presStyleCnt="0"/>
      <dgm:spPr/>
    </dgm:pt>
    <dgm:pt modelId="{BAF24857-F38B-4A72-945B-64C84C8BC1CD}" type="pres">
      <dgm:prSet presAssocID="{A9AB54C8-A9AF-439A-A703-400815E0A721}" presName="compNode" presStyleCnt="0"/>
      <dgm:spPr/>
    </dgm:pt>
    <dgm:pt modelId="{4B93D352-F971-4B8E-AC20-8DF7CB031754}" type="pres">
      <dgm:prSet presAssocID="{A9AB54C8-A9AF-439A-A703-400815E0A721}" presName="iconBgRect" presStyleLbl="bgShp" presStyleIdx="2" presStyleCnt="3"/>
      <dgm:spPr>
        <a:prstGeom prst="round2DiagRect">
          <a:avLst>
            <a:gd name="adj1" fmla="val 29727"/>
            <a:gd name="adj2" fmla="val 0"/>
          </a:avLst>
        </a:prstGeom>
      </dgm:spPr>
    </dgm:pt>
    <dgm:pt modelId="{56F8C163-2E70-4907-AAC7-90C54A93E427}" type="pres">
      <dgm:prSet presAssocID="{A9AB54C8-A9AF-439A-A703-400815E0A721}"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Office Worker"/>
        </a:ext>
      </dgm:extLst>
    </dgm:pt>
    <dgm:pt modelId="{ECA9E2B5-9DEC-446A-835C-7C587F422E91}" type="pres">
      <dgm:prSet presAssocID="{A9AB54C8-A9AF-439A-A703-400815E0A721}" presName="spaceRect" presStyleCnt="0"/>
      <dgm:spPr/>
    </dgm:pt>
    <dgm:pt modelId="{ACC84AA0-536D-4719-91B8-9E8EAEA23D96}" type="pres">
      <dgm:prSet presAssocID="{A9AB54C8-A9AF-439A-A703-400815E0A721}" presName="textRect" presStyleLbl="revTx" presStyleIdx="2" presStyleCnt="3">
        <dgm:presLayoutVars>
          <dgm:chMax val="1"/>
          <dgm:chPref val="1"/>
        </dgm:presLayoutVars>
      </dgm:prSet>
      <dgm:spPr/>
    </dgm:pt>
  </dgm:ptLst>
  <dgm:cxnLst>
    <dgm:cxn modelId="{8B0AE304-8711-4ABF-A1FD-2F7ED738E706}" srcId="{E4265B4A-90B8-4A69-B300-82E28D998650}" destId="{53ABA1A6-DDE1-4CF5-A51E-4037E1F8071D}" srcOrd="1" destOrd="0" parTransId="{2422F56F-910B-447C-A2F5-B990F89BC14A}" sibTransId="{37955A89-A3CE-4E83-8BB1-B2F926C995C2}"/>
    <dgm:cxn modelId="{0E5A531B-48F4-4CCA-A827-8C96134A1D79}" srcId="{E4265B4A-90B8-4A69-B300-82E28D998650}" destId="{09AAD20E-A8CD-486E-8511-2799080C1CAF}" srcOrd="0" destOrd="0" parTransId="{E68745DE-0E6F-4BC5-B127-793C0E6F6904}" sibTransId="{7394F3A5-6D50-45E2-B583-1CA90A3CD80A}"/>
    <dgm:cxn modelId="{4959A140-4EE6-40A7-A6CE-03501A1E0739}" type="presOf" srcId="{53ABA1A6-DDE1-4CF5-A51E-4037E1F8071D}" destId="{49D5E6EE-41D8-4B01-B788-375EFA2FD37F}" srcOrd="0" destOrd="0" presId="urn:microsoft.com/office/officeart/2018/5/layout/IconLeafLabelList"/>
    <dgm:cxn modelId="{B2459B79-ECA3-4F5B-99A2-57296BA4A484}" type="presOf" srcId="{09AAD20E-A8CD-486E-8511-2799080C1CAF}" destId="{CBA481DB-9395-4F54-B0D5-A7ED8CE7223B}" srcOrd="0" destOrd="0" presId="urn:microsoft.com/office/officeart/2018/5/layout/IconLeafLabelList"/>
    <dgm:cxn modelId="{61E41F8A-7F9D-403B-B212-7A867CE92D07}" type="presOf" srcId="{E4265B4A-90B8-4A69-B300-82E28D998650}" destId="{61C5D9AB-AE5C-4553-9FC1-4BC97C61DCAD}" srcOrd="0" destOrd="0" presId="urn:microsoft.com/office/officeart/2018/5/layout/IconLeafLabelList"/>
    <dgm:cxn modelId="{6F712BDF-7D4C-44D3-9F5D-D25F6620BA6E}" srcId="{E4265B4A-90B8-4A69-B300-82E28D998650}" destId="{A9AB54C8-A9AF-439A-A703-400815E0A721}" srcOrd="2" destOrd="0" parTransId="{8829EEFB-D1B9-47BC-A6A4-01E9F3A55E35}" sibTransId="{40A0D80F-20D5-4D55-9097-0237FC1B922A}"/>
    <dgm:cxn modelId="{375794EE-5CAA-4325-B731-742906B9B529}" type="presOf" srcId="{A9AB54C8-A9AF-439A-A703-400815E0A721}" destId="{ACC84AA0-536D-4719-91B8-9E8EAEA23D96}" srcOrd="0" destOrd="0" presId="urn:microsoft.com/office/officeart/2018/5/layout/IconLeafLabelList"/>
    <dgm:cxn modelId="{F014B36B-5DED-4B7D-87A1-B72657A2A23B}" type="presParOf" srcId="{61C5D9AB-AE5C-4553-9FC1-4BC97C61DCAD}" destId="{D453AA3A-4C19-4625-826D-BD01766E82F1}" srcOrd="0" destOrd="0" presId="urn:microsoft.com/office/officeart/2018/5/layout/IconLeafLabelList"/>
    <dgm:cxn modelId="{321FC5D1-EFDC-4EEB-AF99-E62CD5E3E5CA}" type="presParOf" srcId="{D453AA3A-4C19-4625-826D-BD01766E82F1}" destId="{7EE2F234-80BE-4A2D-A0C6-EBC2693AA61F}" srcOrd="0" destOrd="0" presId="urn:microsoft.com/office/officeart/2018/5/layout/IconLeafLabelList"/>
    <dgm:cxn modelId="{8AA16CFC-D128-435E-B897-838BF318EF65}" type="presParOf" srcId="{D453AA3A-4C19-4625-826D-BD01766E82F1}" destId="{A13D249F-16E5-49EA-AC7E-B448F7121EEA}" srcOrd="1" destOrd="0" presId="urn:microsoft.com/office/officeart/2018/5/layout/IconLeafLabelList"/>
    <dgm:cxn modelId="{227A68CB-9C66-4469-BB2E-E450EC08D46B}" type="presParOf" srcId="{D453AA3A-4C19-4625-826D-BD01766E82F1}" destId="{5EDA4D4B-D783-4D8B-B9D7-605259F9994F}" srcOrd="2" destOrd="0" presId="urn:microsoft.com/office/officeart/2018/5/layout/IconLeafLabelList"/>
    <dgm:cxn modelId="{D000ED8C-6E31-4171-A133-CD2134656496}" type="presParOf" srcId="{D453AA3A-4C19-4625-826D-BD01766E82F1}" destId="{CBA481DB-9395-4F54-B0D5-A7ED8CE7223B}" srcOrd="3" destOrd="0" presId="urn:microsoft.com/office/officeart/2018/5/layout/IconLeafLabelList"/>
    <dgm:cxn modelId="{D5C52992-2ED4-45DF-807D-C23D63BE25AC}" type="presParOf" srcId="{61C5D9AB-AE5C-4553-9FC1-4BC97C61DCAD}" destId="{CC6A8499-2481-4D1D-8127-0AF91DB0785A}" srcOrd="1" destOrd="0" presId="urn:microsoft.com/office/officeart/2018/5/layout/IconLeafLabelList"/>
    <dgm:cxn modelId="{DC32112A-B77C-4F50-892B-BFF1DDF97882}" type="presParOf" srcId="{61C5D9AB-AE5C-4553-9FC1-4BC97C61DCAD}" destId="{2D66FECC-024C-42FC-9CE7-2DCEA2B1A3A7}" srcOrd="2" destOrd="0" presId="urn:microsoft.com/office/officeart/2018/5/layout/IconLeafLabelList"/>
    <dgm:cxn modelId="{7678C1C6-598E-49AE-8671-719CA4E4F6EF}" type="presParOf" srcId="{2D66FECC-024C-42FC-9CE7-2DCEA2B1A3A7}" destId="{7D020AA6-281E-45BB-9B12-580FE96EBFD6}" srcOrd="0" destOrd="0" presId="urn:microsoft.com/office/officeart/2018/5/layout/IconLeafLabelList"/>
    <dgm:cxn modelId="{02777396-8B83-4193-81FE-1843343F072B}" type="presParOf" srcId="{2D66FECC-024C-42FC-9CE7-2DCEA2B1A3A7}" destId="{E8DF775D-BA24-41EE-818C-5586946420F9}" srcOrd="1" destOrd="0" presId="urn:microsoft.com/office/officeart/2018/5/layout/IconLeafLabelList"/>
    <dgm:cxn modelId="{43E27967-E873-4792-A68A-070F952DFBF8}" type="presParOf" srcId="{2D66FECC-024C-42FC-9CE7-2DCEA2B1A3A7}" destId="{9CBB34AC-3CD8-4B6E-9866-B7D551DBD292}" srcOrd="2" destOrd="0" presId="urn:microsoft.com/office/officeart/2018/5/layout/IconLeafLabelList"/>
    <dgm:cxn modelId="{107A5AE9-17F1-4BD6-A18C-9648D52D4210}" type="presParOf" srcId="{2D66FECC-024C-42FC-9CE7-2DCEA2B1A3A7}" destId="{49D5E6EE-41D8-4B01-B788-375EFA2FD37F}" srcOrd="3" destOrd="0" presId="urn:microsoft.com/office/officeart/2018/5/layout/IconLeafLabelList"/>
    <dgm:cxn modelId="{B82633F4-BDB1-49C9-9CFA-A4BA3F8AAA01}" type="presParOf" srcId="{61C5D9AB-AE5C-4553-9FC1-4BC97C61DCAD}" destId="{2ECD8197-622E-425D-B805-AD2F79676E60}" srcOrd="3" destOrd="0" presId="urn:microsoft.com/office/officeart/2018/5/layout/IconLeafLabelList"/>
    <dgm:cxn modelId="{59C02FD0-C51B-46B6-96BE-F9BCC21FB799}" type="presParOf" srcId="{61C5D9AB-AE5C-4553-9FC1-4BC97C61DCAD}" destId="{BAF24857-F38B-4A72-945B-64C84C8BC1CD}" srcOrd="4" destOrd="0" presId="urn:microsoft.com/office/officeart/2018/5/layout/IconLeafLabelList"/>
    <dgm:cxn modelId="{7BD082BB-AF68-4FC8-8606-FF862EADCBB2}" type="presParOf" srcId="{BAF24857-F38B-4A72-945B-64C84C8BC1CD}" destId="{4B93D352-F971-4B8E-AC20-8DF7CB031754}" srcOrd="0" destOrd="0" presId="urn:microsoft.com/office/officeart/2018/5/layout/IconLeafLabelList"/>
    <dgm:cxn modelId="{BC923107-7251-4FD8-8C93-D81F1B3E3D74}" type="presParOf" srcId="{BAF24857-F38B-4A72-945B-64C84C8BC1CD}" destId="{56F8C163-2E70-4907-AAC7-90C54A93E427}" srcOrd="1" destOrd="0" presId="urn:microsoft.com/office/officeart/2018/5/layout/IconLeafLabelList"/>
    <dgm:cxn modelId="{D7B9CF61-1A1A-494B-B468-5E93D90ED437}" type="presParOf" srcId="{BAF24857-F38B-4A72-945B-64C84C8BC1CD}" destId="{ECA9E2B5-9DEC-446A-835C-7C587F422E91}" srcOrd="2" destOrd="0" presId="urn:microsoft.com/office/officeart/2018/5/layout/IconLeafLabelList"/>
    <dgm:cxn modelId="{E5C2781D-9B96-43EF-8219-C3775B4A77AD}" type="presParOf" srcId="{BAF24857-F38B-4A72-945B-64C84C8BC1CD}" destId="{ACC84AA0-536D-4719-91B8-9E8EAEA23D96}" srcOrd="3" destOrd="0" presId="urn:microsoft.com/office/officeart/2018/5/layout/IconLeaf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62DA4E-77DA-4D75-8B6B-7A5379DE2256}">
      <dsp:nvSpPr>
        <dsp:cNvPr id="0" name=""/>
        <dsp:cNvSpPr/>
      </dsp:nvSpPr>
      <dsp:spPr>
        <a:xfrm>
          <a:off x="0" y="108593"/>
          <a:ext cx="5913437" cy="1061775"/>
        </a:xfrm>
        <a:prstGeom prst="roundRect">
          <a:avLst/>
        </a:prstGeom>
        <a:gradFill rotWithShape="0">
          <a:gsLst>
            <a:gs pos="0">
              <a:schemeClr val="accent5">
                <a:hueOff val="0"/>
                <a:satOff val="0"/>
                <a:lumOff val="0"/>
                <a:alphaOff val="0"/>
                <a:tint val="98000"/>
                <a:satMod val="110000"/>
                <a:lumMod val="104000"/>
              </a:schemeClr>
            </a:gs>
            <a:gs pos="69000">
              <a:schemeClr val="accent5">
                <a:hueOff val="0"/>
                <a:satOff val="0"/>
                <a:lumOff val="0"/>
                <a:alphaOff val="0"/>
                <a:shade val="88000"/>
                <a:satMod val="130000"/>
                <a:lumMod val="92000"/>
              </a:schemeClr>
            </a:gs>
            <a:gs pos="100000">
              <a:schemeClr val="accent5">
                <a:hueOff val="0"/>
                <a:satOff val="0"/>
                <a:lumOff val="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Employee engagement has an important role in the success of business operations in the hotel industry</a:t>
          </a:r>
        </a:p>
      </dsp:txBody>
      <dsp:txXfrm>
        <a:off x="51832" y="160425"/>
        <a:ext cx="5809773" cy="958111"/>
      </dsp:txXfrm>
    </dsp:sp>
    <dsp:sp modelId="{BADB2A72-D8CF-4BB9-A003-EABBC80F303B}">
      <dsp:nvSpPr>
        <dsp:cNvPr id="0" name=""/>
        <dsp:cNvSpPr/>
      </dsp:nvSpPr>
      <dsp:spPr>
        <a:xfrm>
          <a:off x="0" y="1227968"/>
          <a:ext cx="5913437" cy="1061775"/>
        </a:xfrm>
        <a:prstGeom prst="roundRect">
          <a:avLst/>
        </a:prstGeom>
        <a:gradFill rotWithShape="0">
          <a:gsLst>
            <a:gs pos="0">
              <a:schemeClr val="accent5">
                <a:hueOff val="-561544"/>
                <a:satOff val="-2648"/>
                <a:lumOff val="653"/>
                <a:alphaOff val="0"/>
                <a:tint val="98000"/>
                <a:satMod val="110000"/>
                <a:lumMod val="104000"/>
              </a:schemeClr>
            </a:gs>
            <a:gs pos="69000">
              <a:schemeClr val="accent5">
                <a:hueOff val="-561544"/>
                <a:satOff val="-2648"/>
                <a:lumOff val="653"/>
                <a:alphaOff val="0"/>
                <a:shade val="88000"/>
                <a:satMod val="130000"/>
                <a:lumMod val="92000"/>
              </a:schemeClr>
            </a:gs>
            <a:gs pos="100000">
              <a:schemeClr val="accent5">
                <a:hueOff val="-561544"/>
                <a:satOff val="-2648"/>
                <a:lumOff val="653"/>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Engaged employees effectively perform their tasks to achieve the aims and objectives of the hotel industry (Paek et al., 2015). </a:t>
          </a:r>
        </a:p>
      </dsp:txBody>
      <dsp:txXfrm>
        <a:off x="51832" y="1279800"/>
        <a:ext cx="5809773" cy="958111"/>
      </dsp:txXfrm>
    </dsp:sp>
    <dsp:sp modelId="{C8193BF4-10D7-404A-ADB0-193218075849}">
      <dsp:nvSpPr>
        <dsp:cNvPr id="0" name=""/>
        <dsp:cNvSpPr/>
      </dsp:nvSpPr>
      <dsp:spPr>
        <a:xfrm>
          <a:off x="0" y="2347344"/>
          <a:ext cx="5913437" cy="1061775"/>
        </a:xfrm>
        <a:prstGeom prst="roundRect">
          <a:avLst/>
        </a:prstGeom>
        <a:gradFill rotWithShape="0">
          <a:gsLst>
            <a:gs pos="0">
              <a:schemeClr val="accent5">
                <a:hueOff val="-1123087"/>
                <a:satOff val="-5296"/>
                <a:lumOff val="1307"/>
                <a:alphaOff val="0"/>
                <a:tint val="98000"/>
                <a:satMod val="110000"/>
                <a:lumMod val="104000"/>
              </a:schemeClr>
            </a:gs>
            <a:gs pos="69000">
              <a:schemeClr val="accent5">
                <a:hueOff val="-1123087"/>
                <a:satOff val="-5296"/>
                <a:lumOff val="1307"/>
                <a:alphaOff val="0"/>
                <a:shade val="88000"/>
                <a:satMod val="130000"/>
                <a:lumMod val="92000"/>
              </a:schemeClr>
            </a:gs>
            <a:gs pos="100000">
              <a:schemeClr val="accent5">
                <a:hueOff val="-1123087"/>
                <a:satOff val="-5296"/>
                <a:lumOff val="1307"/>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It provides a wide range of benefits, such as the scale of the target and an increase in profit, which is the main factor of the hotel industry. </a:t>
          </a:r>
        </a:p>
      </dsp:txBody>
      <dsp:txXfrm>
        <a:off x="51832" y="2399176"/>
        <a:ext cx="5809773" cy="958111"/>
      </dsp:txXfrm>
    </dsp:sp>
    <dsp:sp modelId="{728EF8F9-C030-4D0D-AE69-5779A875A400}">
      <dsp:nvSpPr>
        <dsp:cNvPr id="0" name=""/>
        <dsp:cNvSpPr/>
      </dsp:nvSpPr>
      <dsp:spPr>
        <a:xfrm>
          <a:off x="0" y="3466719"/>
          <a:ext cx="5913437" cy="1061775"/>
        </a:xfrm>
        <a:prstGeom prst="roundRect">
          <a:avLst/>
        </a:prstGeom>
        <a:gradFill rotWithShape="0">
          <a:gsLst>
            <a:gs pos="0">
              <a:schemeClr val="accent5">
                <a:hueOff val="-1684631"/>
                <a:satOff val="-7944"/>
                <a:lumOff val="1960"/>
                <a:alphaOff val="0"/>
                <a:tint val="98000"/>
                <a:satMod val="110000"/>
                <a:lumMod val="104000"/>
              </a:schemeClr>
            </a:gs>
            <a:gs pos="69000">
              <a:schemeClr val="accent5">
                <a:hueOff val="-1684631"/>
                <a:satOff val="-7944"/>
                <a:lumOff val="1960"/>
                <a:alphaOff val="0"/>
                <a:shade val="88000"/>
                <a:satMod val="130000"/>
                <a:lumMod val="92000"/>
              </a:schemeClr>
            </a:gs>
            <a:gs pos="100000">
              <a:schemeClr val="accent5">
                <a:hueOff val="-1684631"/>
                <a:satOff val="-7944"/>
                <a:lumOff val="1960"/>
                <a:alphaOff val="0"/>
                <a:shade val="78000"/>
                <a:satMod val="130000"/>
                <a:lumMod val="92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Engaged employees lead the hotel towards success by using their skills and abilities, which provide a wide range of benefits to the hotel industry (Lu et al., 2016).</a:t>
          </a:r>
        </a:p>
      </dsp:txBody>
      <dsp:txXfrm>
        <a:off x="51832" y="3518551"/>
        <a:ext cx="5809773" cy="95811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E2F234-80BE-4A2D-A0C6-EBC2693AA61F}">
      <dsp:nvSpPr>
        <dsp:cNvPr id="0" name=""/>
        <dsp:cNvSpPr/>
      </dsp:nvSpPr>
      <dsp:spPr>
        <a:xfrm>
          <a:off x="639687" y="248556"/>
          <a:ext cx="1715625" cy="1715625"/>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13D249F-16E5-49EA-AC7E-B448F7121EEA}">
      <dsp:nvSpPr>
        <dsp:cNvPr id="0" name=""/>
        <dsp:cNvSpPr/>
      </dsp:nvSpPr>
      <dsp:spPr>
        <a:xfrm>
          <a:off x="1005312" y="614181"/>
          <a:ext cx="984375" cy="98437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BA481DB-9395-4F54-B0D5-A7ED8CE7223B}">
      <dsp:nvSpPr>
        <dsp:cNvPr id="0" name=""/>
        <dsp:cNvSpPr/>
      </dsp:nvSpPr>
      <dsp:spPr>
        <a:xfrm>
          <a:off x="91250" y="2498556"/>
          <a:ext cx="2812500" cy="9761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US" sz="1100" kern="1200"/>
            <a:t>Engagement is defined as the degree to which staff invest their behavioural energies to achieve positive results for the company (Klooster et al., 2016).   </a:t>
          </a:r>
        </a:p>
      </dsp:txBody>
      <dsp:txXfrm>
        <a:off x="91250" y="2498556"/>
        <a:ext cx="2812500" cy="976113"/>
      </dsp:txXfrm>
    </dsp:sp>
    <dsp:sp modelId="{7D020AA6-281E-45BB-9B12-580FE96EBFD6}">
      <dsp:nvSpPr>
        <dsp:cNvPr id="0" name=""/>
        <dsp:cNvSpPr/>
      </dsp:nvSpPr>
      <dsp:spPr>
        <a:xfrm>
          <a:off x="3944375" y="248556"/>
          <a:ext cx="1715625" cy="1715625"/>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8DF775D-BA24-41EE-818C-5586946420F9}">
      <dsp:nvSpPr>
        <dsp:cNvPr id="0" name=""/>
        <dsp:cNvSpPr/>
      </dsp:nvSpPr>
      <dsp:spPr>
        <a:xfrm>
          <a:off x="4310000" y="614181"/>
          <a:ext cx="984375" cy="98437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9D5E6EE-41D8-4B01-B788-375EFA2FD37F}">
      <dsp:nvSpPr>
        <dsp:cNvPr id="0" name=""/>
        <dsp:cNvSpPr/>
      </dsp:nvSpPr>
      <dsp:spPr>
        <a:xfrm>
          <a:off x="3395937" y="2498556"/>
          <a:ext cx="2812500" cy="9761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US" sz="1100" kern="1200"/>
            <a:t>Employee engagement increases productivity and efficiency in the company's business operation, allowing them to grow and develop business operations. </a:t>
          </a:r>
        </a:p>
      </dsp:txBody>
      <dsp:txXfrm>
        <a:off x="3395937" y="2498556"/>
        <a:ext cx="2812500" cy="976113"/>
      </dsp:txXfrm>
    </dsp:sp>
    <dsp:sp modelId="{4B93D352-F971-4B8E-AC20-8DF7CB031754}">
      <dsp:nvSpPr>
        <dsp:cNvPr id="0" name=""/>
        <dsp:cNvSpPr/>
      </dsp:nvSpPr>
      <dsp:spPr>
        <a:xfrm>
          <a:off x="7249062" y="248556"/>
          <a:ext cx="1715625" cy="1715625"/>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6F8C163-2E70-4907-AAC7-90C54A93E427}">
      <dsp:nvSpPr>
        <dsp:cNvPr id="0" name=""/>
        <dsp:cNvSpPr/>
      </dsp:nvSpPr>
      <dsp:spPr>
        <a:xfrm>
          <a:off x="7614687" y="614181"/>
          <a:ext cx="984375" cy="98437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CC84AA0-536D-4719-91B8-9E8EAEA23D96}">
      <dsp:nvSpPr>
        <dsp:cNvPr id="0" name=""/>
        <dsp:cNvSpPr/>
      </dsp:nvSpPr>
      <dsp:spPr>
        <a:xfrm>
          <a:off x="6700625" y="2498556"/>
          <a:ext cx="2812500" cy="9761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US" sz="1100" kern="1200"/>
            <a:t>Because of providing value and attention to the company, the engagement of employee increase, and they perform better in the workplace (Graban and Toussaint, 2018).</a:t>
          </a:r>
        </a:p>
      </dsp:txBody>
      <dsp:txXfrm>
        <a:off x="6700625" y="2498556"/>
        <a:ext cx="2812500" cy="976113"/>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41CF42C-2C17-4B45-A05C-7DEDE2ECD8D0}" type="datetimeFigureOut">
              <a:rPr lang="en-US" smtClean="0"/>
              <a:t>12/3/2022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59D0811-58DA-4835-892E-500661B61A8D}" type="slidenum">
              <a:rPr lang="en-US" smtClean="0"/>
              <a:t>‹#›</a:t>
            </a:fld>
            <a:endParaRPr lang="en-US"/>
          </a:p>
        </p:txBody>
      </p:sp>
    </p:spTree>
    <p:extLst>
      <p:ext uri="{BB962C8B-B14F-4D97-AF65-F5344CB8AC3E}">
        <p14:creationId xmlns:p14="http://schemas.microsoft.com/office/powerpoint/2010/main" val="42129290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Introduction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study aims to evaluate the importance of employee engagement in the success of business operations in the hotel industry. </a:t>
            </a:r>
            <a:r>
              <a:rPr lang="en-US" dirty="0"/>
              <a:t>Employee engagement plays a vital role in the growth of all businesses (</a:t>
            </a:r>
            <a:r>
              <a:rPr lang="en-US" dirty="0" err="1"/>
              <a:t>Wiedmer</a:t>
            </a:r>
            <a:r>
              <a:rPr lang="en-US" dirty="0"/>
              <a:t>, 2015).  </a:t>
            </a:r>
            <a:r>
              <a:rPr lang="en-US" sz="1200" kern="1200" dirty="0">
                <a:solidFill>
                  <a:schemeClr val="tx1"/>
                </a:solidFill>
                <a:effectLst/>
                <a:latin typeface="+mn-lt"/>
                <a:ea typeface="+mn-ea"/>
                <a:cs typeface="+mn-cs"/>
              </a:rPr>
              <a:t>The study also defines employee engagement by using a relevant source of information. At the same time, the study also uses the zinger theoretical model of employee engagement to provide information and data about improving it. While the study also includes best practices which are essential and effective for engaging employees in the workplace.</a:t>
            </a:r>
            <a:endParaRPr lang="en-US" dirty="0">
              <a:effectLst/>
            </a:endParaRPr>
          </a:p>
        </p:txBody>
      </p:sp>
      <p:sp>
        <p:nvSpPr>
          <p:cNvPr id="4" name="Slide Number Placeholder 3"/>
          <p:cNvSpPr>
            <a:spLocks noGrp="1"/>
          </p:cNvSpPr>
          <p:nvPr>
            <p:ph type="sldNum" sz="quarter" idx="10"/>
          </p:nvPr>
        </p:nvSpPr>
        <p:spPr/>
        <p:txBody>
          <a:bodyPr/>
          <a:lstStyle/>
          <a:p>
            <a:fld id="{C59D0811-58DA-4835-892E-500661B61A8D}" type="slidenum">
              <a:rPr lang="en-US" smtClean="0"/>
              <a:t>3</a:t>
            </a:fld>
            <a:endParaRPr lang="en-US"/>
          </a:p>
        </p:txBody>
      </p:sp>
    </p:spTree>
    <p:extLst>
      <p:ext uri="{BB962C8B-B14F-4D97-AF65-F5344CB8AC3E}">
        <p14:creationId xmlns:p14="http://schemas.microsoft.com/office/powerpoint/2010/main" val="24618565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Importance of employee engagement in the success of the hotel </a:t>
            </a:r>
          </a:p>
          <a:p>
            <a:r>
              <a:rPr lang="en-US" sz="1200" kern="1200" dirty="0">
                <a:solidFill>
                  <a:schemeClr val="tx1"/>
                </a:solidFill>
                <a:effectLst/>
                <a:latin typeface="+mn-lt"/>
                <a:ea typeface="+mn-ea"/>
                <a:cs typeface="+mn-cs"/>
              </a:rPr>
              <a:t>According to the study, employee engagement has an important role in the success of business operations in the hotel industry. On the other hand, engaged employees effectively perform their tasks to achieve the aims and objectives of the hotel industry (</a:t>
            </a:r>
            <a:r>
              <a:rPr lang="en-US" sz="1200" kern="1200" dirty="0" err="1">
                <a:solidFill>
                  <a:schemeClr val="tx1"/>
                </a:solidFill>
                <a:effectLst/>
                <a:latin typeface="+mn-lt"/>
                <a:ea typeface="+mn-ea"/>
                <a:cs typeface="+mn-cs"/>
              </a:rPr>
              <a:t>Paek</a:t>
            </a:r>
            <a:r>
              <a:rPr lang="en-US" sz="1200" kern="1200" dirty="0">
                <a:solidFill>
                  <a:schemeClr val="tx1"/>
                </a:solidFill>
                <a:effectLst/>
                <a:latin typeface="+mn-lt"/>
                <a:ea typeface="+mn-ea"/>
                <a:cs typeface="+mn-cs"/>
              </a:rPr>
              <a:t> et al., 2015). The studies demonstrated that employee engagement is a key to retention and performance of business activities which helps the hotel industry succeed. When the leadership of the company communicates effectively with the employee, it encourages them to engage with the business operation to achieve a specific goal of the company (</a:t>
            </a:r>
            <a:r>
              <a:rPr lang="en-US" sz="1200" kern="1200" dirty="0" err="1">
                <a:solidFill>
                  <a:schemeClr val="tx1"/>
                </a:solidFill>
                <a:effectLst/>
                <a:latin typeface="+mn-lt"/>
                <a:ea typeface="+mn-ea"/>
                <a:cs typeface="+mn-cs"/>
              </a:rPr>
              <a:t>Olum</a:t>
            </a:r>
            <a:r>
              <a:rPr lang="en-US" sz="1200" kern="1200" dirty="0">
                <a:solidFill>
                  <a:schemeClr val="tx1"/>
                </a:solidFill>
                <a:effectLst/>
                <a:latin typeface="+mn-lt"/>
                <a:ea typeface="+mn-ea"/>
                <a:cs typeface="+mn-cs"/>
              </a:rPr>
              <a:t> et al., 2020). On the other hand, hotel engagement has major importance because it provides a wide range of benefits, such as the scale of the target and an increase in profit, which is the main factor of the hotel industry. At the same time, employee engagement is used by many hotel companies to bring effectiveness and proficiencies in business operations which enhance the quality of products and services in the hotel industry (Lu et al., 2016). According to the data and information, highly engaged employees lead the hotel towards success by using their skills and abilities, which provide a wide range of benefits to the hotel industry (Lu et al., 2016).</a:t>
            </a:r>
            <a:endParaRPr lang="en-US" dirty="0">
              <a:effectLst/>
            </a:endParaRPr>
          </a:p>
          <a:p>
            <a:endParaRPr lang="en-US" dirty="0"/>
          </a:p>
        </p:txBody>
      </p:sp>
      <p:sp>
        <p:nvSpPr>
          <p:cNvPr id="4" name="Slide Number Placeholder 3"/>
          <p:cNvSpPr>
            <a:spLocks noGrp="1"/>
          </p:cNvSpPr>
          <p:nvPr>
            <p:ph type="sldNum" sz="quarter" idx="10"/>
          </p:nvPr>
        </p:nvSpPr>
        <p:spPr/>
        <p:txBody>
          <a:bodyPr/>
          <a:lstStyle/>
          <a:p>
            <a:fld id="{C59D0811-58DA-4835-892E-500661B61A8D}" type="slidenum">
              <a:rPr lang="en-US" smtClean="0"/>
              <a:t>4</a:t>
            </a:fld>
            <a:endParaRPr lang="en-US"/>
          </a:p>
        </p:txBody>
      </p:sp>
    </p:spTree>
    <p:extLst>
      <p:ext uri="{BB962C8B-B14F-4D97-AF65-F5344CB8AC3E}">
        <p14:creationId xmlns:p14="http://schemas.microsoft.com/office/powerpoint/2010/main" val="29074809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Definition of employee engagement </a:t>
            </a:r>
          </a:p>
          <a:p>
            <a:r>
              <a:rPr lang="en-US" sz="1200" kern="1200" dirty="0">
                <a:solidFill>
                  <a:schemeClr val="tx1"/>
                </a:solidFill>
                <a:effectLst/>
                <a:latin typeface="+mn-lt"/>
                <a:ea typeface="+mn-ea"/>
                <a:cs typeface="+mn-cs"/>
              </a:rPr>
              <a:t>According to the study, employee engagement is defined as the degree to which staff invest their </a:t>
            </a:r>
            <a:r>
              <a:rPr lang="en-US" sz="1200" kern="1200" dirty="0" err="1">
                <a:solidFill>
                  <a:schemeClr val="tx1"/>
                </a:solidFill>
                <a:effectLst/>
                <a:latin typeface="+mn-lt"/>
                <a:ea typeface="+mn-ea"/>
                <a:cs typeface="+mn-cs"/>
              </a:rPr>
              <a:t>behavioural</a:t>
            </a:r>
            <a:r>
              <a:rPr lang="en-US" sz="1200" kern="1200" dirty="0">
                <a:solidFill>
                  <a:schemeClr val="tx1"/>
                </a:solidFill>
                <a:effectLst/>
                <a:latin typeface="+mn-lt"/>
                <a:ea typeface="+mn-ea"/>
                <a:cs typeface="+mn-cs"/>
              </a:rPr>
              <a:t> energies to achieve positive results for the company (</a:t>
            </a:r>
            <a:r>
              <a:rPr lang="en-US" sz="1200" kern="1200" dirty="0" err="1">
                <a:solidFill>
                  <a:schemeClr val="tx1"/>
                </a:solidFill>
                <a:effectLst/>
                <a:latin typeface="+mn-lt"/>
                <a:ea typeface="+mn-ea"/>
                <a:cs typeface="+mn-cs"/>
              </a:rPr>
              <a:t>Klooster</a:t>
            </a:r>
            <a:r>
              <a:rPr lang="en-US" sz="1200" kern="1200" dirty="0">
                <a:solidFill>
                  <a:schemeClr val="tx1"/>
                </a:solidFill>
                <a:effectLst/>
                <a:latin typeface="+mn-lt"/>
                <a:ea typeface="+mn-ea"/>
                <a:cs typeface="+mn-cs"/>
              </a:rPr>
              <a:t> et al., 2016). At the same time, employee engagement is also a degree to which employees of the company invest cognitively to achieve the aims and objectives of the company (Lee and Ok, 2016). On the other hand, employee engagement increases productivity and efficiency in the company's business operation, allowing them to grow and develop business operations. On the other side, employee engagement increases when the work and operation of the employee are valued by the company's leadership, which helps them to accelerate their performance by using their skills and abilities. Because of providing value and attention to the company, the engagement of employee increase, and they perform better in the workplace (</a:t>
            </a:r>
            <a:r>
              <a:rPr lang="en-US" sz="1200" kern="1200" dirty="0" err="1">
                <a:solidFill>
                  <a:schemeClr val="tx1"/>
                </a:solidFill>
                <a:effectLst/>
                <a:latin typeface="+mn-lt"/>
                <a:ea typeface="+mn-ea"/>
                <a:cs typeface="+mn-cs"/>
              </a:rPr>
              <a:t>Graban</a:t>
            </a:r>
            <a:r>
              <a:rPr lang="en-US" sz="1200" kern="1200" dirty="0">
                <a:solidFill>
                  <a:schemeClr val="tx1"/>
                </a:solidFill>
                <a:effectLst/>
                <a:latin typeface="+mn-lt"/>
                <a:ea typeface="+mn-ea"/>
                <a:cs typeface="+mn-cs"/>
              </a:rPr>
              <a:t> and Toussaint, 2018).</a:t>
            </a:r>
            <a:endParaRPr lang="en-US" dirty="0">
              <a:effectLst/>
            </a:endParaRPr>
          </a:p>
          <a:p>
            <a:endParaRPr lang="en-US" dirty="0"/>
          </a:p>
        </p:txBody>
      </p:sp>
      <p:sp>
        <p:nvSpPr>
          <p:cNvPr id="4" name="Slide Number Placeholder 3"/>
          <p:cNvSpPr>
            <a:spLocks noGrp="1"/>
          </p:cNvSpPr>
          <p:nvPr>
            <p:ph type="sldNum" sz="quarter" idx="10"/>
          </p:nvPr>
        </p:nvSpPr>
        <p:spPr/>
        <p:txBody>
          <a:bodyPr/>
          <a:lstStyle/>
          <a:p>
            <a:fld id="{C59D0811-58DA-4835-892E-500661B61A8D}" type="slidenum">
              <a:rPr lang="en-US" smtClean="0"/>
              <a:t>5</a:t>
            </a:fld>
            <a:endParaRPr lang="en-US"/>
          </a:p>
        </p:txBody>
      </p:sp>
    </p:spTree>
    <p:extLst>
      <p:ext uri="{BB962C8B-B14F-4D97-AF65-F5344CB8AC3E}">
        <p14:creationId xmlns:p14="http://schemas.microsoft.com/office/powerpoint/2010/main" val="16720555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Engagement theoretical model</a:t>
            </a:r>
          </a:p>
          <a:p>
            <a:r>
              <a:rPr lang="en-US" sz="1200" kern="1200" dirty="0">
                <a:solidFill>
                  <a:schemeClr val="tx1"/>
                </a:solidFill>
                <a:effectLst/>
                <a:latin typeface="+mn-lt"/>
                <a:ea typeface="+mn-ea"/>
                <a:cs typeface="+mn-cs"/>
              </a:rPr>
              <a:t>The theoretical engagement model is a blueprint that helps the company's management understand what makes employees happy and productive in the workplace to perform business activities more efficiently (</a:t>
            </a:r>
            <a:r>
              <a:rPr lang="en-US" sz="1200" kern="1200" dirty="0" err="1">
                <a:solidFill>
                  <a:schemeClr val="tx1"/>
                </a:solidFill>
                <a:effectLst/>
                <a:latin typeface="+mn-lt"/>
                <a:ea typeface="+mn-ea"/>
                <a:cs typeface="+mn-cs"/>
              </a:rPr>
              <a:t>Ghazvinian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Zanjani</a:t>
            </a:r>
            <a:r>
              <a:rPr lang="en-US" sz="1200" kern="1200" dirty="0">
                <a:solidFill>
                  <a:schemeClr val="tx1"/>
                </a:solidFill>
                <a:effectLst/>
                <a:latin typeface="+mn-lt"/>
                <a:ea typeface="+mn-ea"/>
                <a:cs typeface="+mn-cs"/>
              </a:rPr>
              <a:t> and Zinger, 2018). </a:t>
            </a:r>
          </a:p>
          <a:p>
            <a:r>
              <a:rPr lang="en-US" sz="1200" b="1" i="1" kern="1200" dirty="0">
                <a:solidFill>
                  <a:schemeClr val="tx1"/>
                </a:solidFill>
                <a:effectLst/>
                <a:latin typeface="+mn-lt"/>
                <a:ea typeface="+mn-ea"/>
                <a:cs typeface="+mn-cs"/>
              </a:rPr>
              <a:t>The Zinger Model: 	</a:t>
            </a:r>
          </a:p>
          <a:p>
            <a:r>
              <a:rPr lang="en-US" sz="1200" kern="1200" dirty="0">
                <a:solidFill>
                  <a:schemeClr val="tx1"/>
                </a:solidFill>
                <a:effectLst/>
                <a:latin typeface="+mn-lt"/>
                <a:ea typeface="+mn-ea"/>
                <a:cs typeface="+mn-cs"/>
              </a:rPr>
              <a:t>The Zinger theoretical model evaluates ten actions crucial for improving and building employee engagement in the workplace, bringing productivity and efficiency to the workplace, and is also beneficial for the company to achieve the aims and goals of business operations (</a:t>
            </a:r>
            <a:r>
              <a:rPr lang="en-US" sz="1200" kern="1200" dirty="0" err="1">
                <a:solidFill>
                  <a:schemeClr val="tx1"/>
                </a:solidFill>
                <a:effectLst/>
                <a:latin typeface="+mn-lt"/>
                <a:ea typeface="+mn-ea"/>
                <a:cs typeface="+mn-cs"/>
              </a:rPr>
              <a:t>Zanjani</a:t>
            </a:r>
            <a:r>
              <a:rPr lang="en-US" sz="1200" kern="1200" dirty="0">
                <a:solidFill>
                  <a:schemeClr val="tx1"/>
                </a:solidFill>
                <a:effectLst/>
                <a:latin typeface="+mn-lt"/>
                <a:ea typeface="+mn-ea"/>
                <a:cs typeface="+mn-cs"/>
              </a:rPr>
              <a:t> et al., 2018).</a:t>
            </a:r>
            <a:endParaRPr lang="en-US" dirty="0">
              <a:effectLst/>
            </a:endParaRPr>
          </a:p>
          <a:p>
            <a:r>
              <a:rPr lang="en-US" sz="1200" kern="1200" dirty="0">
                <a:solidFill>
                  <a:schemeClr val="tx1"/>
                </a:solidFill>
                <a:effectLst/>
                <a:latin typeface="+mn-lt"/>
                <a:ea typeface="+mn-ea"/>
                <a:cs typeface="+mn-cs"/>
              </a:rPr>
              <a:t> </a:t>
            </a:r>
            <a:endParaRPr lang="en-US" dirty="0">
              <a:effectLst/>
            </a:endParaRPr>
          </a:p>
          <a:p>
            <a:r>
              <a:rPr lang="en-GB" sz="1200" b="1" i="1" kern="1200" dirty="0">
                <a:solidFill>
                  <a:schemeClr val="tx1"/>
                </a:solidFill>
                <a:effectLst/>
                <a:latin typeface="+mn-lt"/>
                <a:ea typeface="+mn-ea"/>
                <a:cs typeface="+mn-cs"/>
              </a:rPr>
              <a:t>The necessities</a:t>
            </a:r>
            <a:endParaRPr lang="en-US" sz="1200" b="1" i="1"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zinger theoretical model focus on the need of employees, which are essential to perform the better business operation. At the same time, it is also important to enhance well-being because the company's employees cannot perform better if they sacrifice their physical and mental health while performing a business operation in the workplace (</a:t>
            </a:r>
            <a:r>
              <a:rPr lang="en-GB" sz="1200" kern="1200" dirty="0" err="1">
                <a:solidFill>
                  <a:schemeClr val="tx1"/>
                </a:solidFill>
                <a:effectLst/>
                <a:latin typeface="+mn-lt"/>
                <a:ea typeface="+mn-ea"/>
                <a:cs typeface="+mn-cs"/>
              </a:rPr>
              <a:t>Paek</a:t>
            </a:r>
            <a:r>
              <a:rPr lang="en-GB" sz="1200" kern="1200" dirty="0">
                <a:solidFill>
                  <a:schemeClr val="tx1"/>
                </a:solidFill>
                <a:effectLst/>
                <a:latin typeface="+mn-lt"/>
                <a:ea typeface="+mn-ea"/>
                <a:cs typeface="+mn-cs"/>
              </a:rPr>
              <a:t> et al., 2015). According to the zinger model, enlivening energy is also crucial to increase employee engagement in the workplace, which helps to increase productivity while operating (</a:t>
            </a:r>
            <a:r>
              <a:rPr lang="en-GB" sz="1200" kern="1200" dirty="0" err="1">
                <a:solidFill>
                  <a:schemeClr val="tx1"/>
                </a:solidFill>
                <a:effectLst/>
                <a:latin typeface="+mn-lt"/>
                <a:ea typeface="+mn-ea"/>
                <a:cs typeface="+mn-cs"/>
              </a:rPr>
              <a:t>Wiedmer</a:t>
            </a:r>
            <a:r>
              <a:rPr lang="en-GB" sz="1200" kern="1200" dirty="0">
                <a:solidFill>
                  <a:schemeClr val="tx1"/>
                </a:solidFill>
                <a:effectLst/>
                <a:latin typeface="+mn-lt"/>
                <a:ea typeface="+mn-ea"/>
                <a:cs typeface="+mn-cs"/>
              </a:rPr>
              <a:t>, 2015).</a:t>
            </a:r>
            <a:endParaRPr lang="en-US" dirty="0">
              <a:effectLst/>
            </a:endParaRPr>
          </a:p>
          <a:p>
            <a:r>
              <a:rPr lang="en-GB" sz="1200" kern="1200" dirty="0">
                <a:solidFill>
                  <a:schemeClr val="tx1"/>
                </a:solidFill>
                <a:effectLst/>
                <a:latin typeface="+mn-lt"/>
                <a:ea typeface="+mn-ea"/>
                <a:cs typeface="+mn-cs"/>
              </a:rPr>
              <a:t> </a:t>
            </a:r>
            <a:endParaRPr lang="en-US" dirty="0">
              <a:effectLst/>
            </a:endParaRPr>
          </a:p>
          <a:p>
            <a:r>
              <a:rPr lang="en-GB" sz="1200" b="1" i="1" kern="1200" dirty="0">
                <a:solidFill>
                  <a:schemeClr val="tx1"/>
                </a:solidFill>
                <a:effectLst/>
                <a:latin typeface="+mn-lt"/>
                <a:ea typeface="+mn-ea"/>
                <a:cs typeface="+mn-cs"/>
              </a:rPr>
              <a:t>Uniting the company</a:t>
            </a:r>
            <a:endParaRPr lang="en-US" sz="1200" b="1" i="1"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pyramids of the zinger model also include the factor of uniting the company in which the company needs to interact with the larger companies to increase employee engagement (</a:t>
            </a:r>
            <a:r>
              <a:rPr lang="en-GB" sz="1200" kern="1200" dirty="0" err="1">
                <a:solidFill>
                  <a:schemeClr val="tx1"/>
                </a:solidFill>
                <a:effectLst/>
                <a:latin typeface="+mn-lt"/>
                <a:ea typeface="+mn-ea"/>
                <a:cs typeface="+mn-cs"/>
              </a:rPr>
              <a:t>Paek</a:t>
            </a:r>
            <a:r>
              <a:rPr lang="en-GB" sz="1200" kern="1200" dirty="0">
                <a:solidFill>
                  <a:schemeClr val="tx1"/>
                </a:solidFill>
                <a:effectLst/>
                <a:latin typeface="+mn-lt"/>
                <a:ea typeface="+mn-ea"/>
                <a:cs typeface="+mn-cs"/>
              </a:rPr>
              <a:t> et al., 2015). The zinger model theoretical model enables the employees to build relations with the company, which benefits employee engagement (Lu et al., 2016). Teamwork is proven effective in performing business activities effectively, which leads the company towards success. At the same time, fostering recognition and master moments is important to improve employee engagement (</a:t>
            </a:r>
            <a:r>
              <a:rPr lang="en-GB" sz="1200" kern="1200" dirty="0" err="1">
                <a:solidFill>
                  <a:schemeClr val="tx1"/>
                </a:solidFill>
                <a:effectLst/>
                <a:latin typeface="+mn-lt"/>
                <a:ea typeface="+mn-ea"/>
                <a:cs typeface="+mn-cs"/>
              </a:rPr>
              <a:t>Olum</a:t>
            </a:r>
            <a:r>
              <a:rPr lang="en-GB" sz="1200" kern="1200" dirty="0">
                <a:solidFill>
                  <a:schemeClr val="tx1"/>
                </a:solidFill>
                <a:effectLst/>
                <a:latin typeface="+mn-lt"/>
                <a:ea typeface="+mn-ea"/>
                <a:cs typeface="+mn-cs"/>
              </a:rPr>
              <a:t> et al., 2020).	</a:t>
            </a:r>
            <a:endParaRPr lang="en-US" dirty="0">
              <a:effectLst/>
            </a:endParaRPr>
          </a:p>
          <a:p>
            <a:r>
              <a:rPr lang="en-GB" sz="1200" kern="1200" dirty="0">
                <a:solidFill>
                  <a:schemeClr val="tx1"/>
                </a:solidFill>
                <a:effectLst/>
                <a:latin typeface="+mn-lt"/>
                <a:ea typeface="+mn-ea"/>
                <a:cs typeface="+mn-cs"/>
              </a:rPr>
              <a:t> </a:t>
            </a:r>
            <a:endParaRPr lang="en-US" dirty="0">
              <a:effectLst/>
            </a:endParaRPr>
          </a:p>
          <a:p>
            <a:r>
              <a:rPr lang="en-GB" sz="1200" b="1" i="1" kern="1200" dirty="0">
                <a:solidFill>
                  <a:schemeClr val="tx1"/>
                </a:solidFill>
                <a:effectLst/>
                <a:latin typeface="+mn-lt"/>
                <a:ea typeface="+mn-ea"/>
                <a:cs typeface="+mn-cs"/>
              </a:rPr>
              <a:t>Boosting performance</a:t>
            </a:r>
            <a:endParaRPr lang="en-US" sz="1200" b="1" i="1"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The boosting performance is also the main pyramid of the zinger theoretical model, which significantly maximises employee performance by increasing engagement in business activities (Lee and Ok, 2016). According to the zinger model, employee gets disappointed when they feel that the company's leadership does not allow them to use their abilities and skills to perform their best in the workplace to increase operational efficiency. The zinger model also shows that the company track or monitors their employee's progress to develop employee engagement in the workplace (</a:t>
            </a:r>
            <a:r>
              <a:rPr lang="en-GB" sz="1200" kern="1200" dirty="0" err="1">
                <a:solidFill>
                  <a:schemeClr val="tx1"/>
                </a:solidFill>
                <a:effectLst/>
                <a:latin typeface="+mn-lt"/>
                <a:ea typeface="+mn-ea"/>
                <a:cs typeface="+mn-cs"/>
              </a:rPr>
              <a:t>Klooster</a:t>
            </a:r>
            <a:r>
              <a:rPr lang="en-GB" sz="1200" kern="1200" dirty="0">
                <a:solidFill>
                  <a:schemeClr val="tx1"/>
                </a:solidFill>
                <a:effectLst/>
                <a:latin typeface="+mn-lt"/>
                <a:ea typeface="+mn-ea"/>
                <a:cs typeface="+mn-cs"/>
              </a:rPr>
              <a:t> et al., 2016).</a:t>
            </a:r>
            <a:endParaRPr lang="en-US" dirty="0">
              <a:effectLst/>
            </a:endParaRPr>
          </a:p>
          <a:p>
            <a:r>
              <a:rPr lang="en-GB" sz="1200" kern="1200" dirty="0">
                <a:solidFill>
                  <a:schemeClr val="tx1"/>
                </a:solidFill>
                <a:effectLst/>
                <a:latin typeface="+mn-lt"/>
                <a:ea typeface="+mn-ea"/>
                <a:cs typeface="+mn-cs"/>
              </a:rPr>
              <a:t> </a:t>
            </a:r>
            <a:endParaRPr lang="en-US" dirty="0">
              <a:effectLst/>
            </a:endParaRPr>
          </a:p>
          <a:p>
            <a:r>
              <a:rPr lang="en-GB" sz="1200" b="1" i="1" kern="1200" dirty="0">
                <a:solidFill>
                  <a:schemeClr val="tx1"/>
                </a:solidFill>
                <a:effectLst/>
                <a:latin typeface="+mn-lt"/>
                <a:ea typeface="+mn-ea"/>
                <a:cs typeface="+mn-cs"/>
              </a:rPr>
              <a:t>Achieving results</a:t>
            </a:r>
            <a:endParaRPr lang="en-US" sz="1200" b="1" i="1"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According to the zingers model, the company needs to ensure the strategies and plans which are crucial for increasing engagement between management and employee of the company, which is beneficial to perform the business operation of the company (</a:t>
            </a:r>
            <a:r>
              <a:rPr lang="en-GB" sz="1200" kern="1200" dirty="0" err="1">
                <a:solidFill>
                  <a:schemeClr val="tx1"/>
                </a:solidFill>
                <a:effectLst/>
                <a:latin typeface="+mn-lt"/>
                <a:ea typeface="+mn-ea"/>
                <a:cs typeface="+mn-cs"/>
              </a:rPr>
              <a:t>Graban</a:t>
            </a:r>
            <a:r>
              <a:rPr lang="en-GB" sz="1200" kern="1200" dirty="0">
                <a:solidFill>
                  <a:schemeClr val="tx1"/>
                </a:solidFill>
                <a:effectLst/>
                <a:latin typeface="+mn-lt"/>
                <a:ea typeface="+mn-ea"/>
                <a:cs typeface="+mn-cs"/>
              </a:rPr>
              <a:t> and Toussaint, 2018). </a:t>
            </a:r>
            <a:endParaRPr lang="en-US" dirty="0">
              <a:effectLst/>
            </a:endParaRPr>
          </a:p>
          <a:p>
            <a:endParaRPr lang="en-US" dirty="0"/>
          </a:p>
        </p:txBody>
      </p:sp>
      <p:sp>
        <p:nvSpPr>
          <p:cNvPr id="4" name="Slide Number Placeholder 3"/>
          <p:cNvSpPr>
            <a:spLocks noGrp="1"/>
          </p:cNvSpPr>
          <p:nvPr>
            <p:ph type="sldNum" sz="quarter" idx="10"/>
          </p:nvPr>
        </p:nvSpPr>
        <p:spPr/>
        <p:txBody>
          <a:bodyPr/>
          <a:lstStyle/>
          <a:p>
            <a:fld id="{C59D0811-58DA-4835-892E-500661B61A8D}" type="slidenum">
              <a:rPr lang="en-US" smtClean="0"/>
              <a:t>6</a:t>
            </a:fld>
            <a:endParaRPr lang="en-US"/>
          </a:p>
        </p:txBody>
      </p:sp>
    </p:spTree>
    <p:extLst>
      <p:ext uri="{BB962C8B-B14F-4D97-AF65-F5344CB8AC3E}">
        <p14:creationId xmlns:p14="http://schemas.microsoft.com/office/powerpoint/2010/main" val="19985976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Examples of best practices for engaging employees </a:t>
            </a:r>
          </a:p>
          <a:p>
            <a:r>
              <a:rPr lang="en-US" sz="1200" kern="1200" dirty="0">
                <a:solidFill>
                  <a:schemeClr val="tx1"/>
                </a:solidFill>
                <a:effectLst/>
                <a:latin typeface="+mn-lt"/>
                <a:ea typeface="+mn-ea"/>
                <a:cs typeface="+mn-cs"/>
              </a:rPr>
              <a:t>According to the research, the data shows that the company's leadership should inspire their employees by providing them meaning full work, which allows them to engage in the workplace, which is the best practice. The company's leadership can increase employee engagement in the workplace (</a:t>
            </a:r>
            <a:r>
              <a:rPr lang="en-US" sz="1200" kern="1200" dirty="0" err="1">
                <a:solidFill>
                  <a:schemeClr val="tx1"/>
                </a:solidFill>
                <a:effectLst/>
                <a:latin typeface="+mn-lt"/>
                <a:ea typeface="+mn-ea"/>
                <a:cs typeface="+mn-cs"/>
              </a:rPr>
              <a:t>Zanjani</a:t>
            </a:r>
            <a:r>
              <a:rPr lang="en-US" sz="1200" kern="1200" dirty="0">
                <a:solidFill>
                  <a:schemeClr val="tx1"/>
                </a:solidFill>
                <a:effectLst/>
                <a:latin typeface="+mn-lt"/>
                <a:ea typeface="+mn-ea"/>
                <a:cs typeface="+mn-cs"/>
              </a:rPr>
              <a:t> et al., 2018). On the other hand, it is also an effective practice for the company's leadership that creates honest and open feedback towards the employees, which encourages them to bring productivity and efficiency in the workplace and helps the company achieve success (</a:t>
            </a:r>
            <a:r>
              <a:rPr lang="en-US" sz="1200" kern="1200" dirty="0" err="1">
                <a:solidFill>
                  <a:schemeClr val="tx1"/>
                </a:solidFill>
                <a:effectLst/>
                <a:latin typeface="+mn-lt"/>
                <a:ea typeface="+mn-ea"/>
                <a:cs typeface="+mn-cs"/>
              </a:rPr>
              <a:t>Ghazvinian</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Zanjani</a:t>
            </a:r>
            <a:r>
              <a:rPr lang="en-US" sz="1200" kern="1200" dirty="0">
                <a:solidFill>
                  <a:schemeClr val="tx1"/>
                </a:solidFill>
                <a:effectLst/>
                <a:latin typeface="+mn-lt"/>
                <a:ea typeface="+mn-ea"/>
                <a:cs typeface="+mn-cs"/>
              </a:rPr>
              <a:t> and Zinger, 2018).</a:t>
            </a:r>
          </a:p>
          <a:p>
            <a:pPr indent="457200" algn="just">
              <a:lnSpc>
                <a:spcPct val="150000"/>
              </a:lnSpc>
            </a:pPr>
            <a:r>
              <a:rPr lang="en-US"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Following are best practices for engaging employees in hotel industry:</a:t>
            </a:r>
            <a:endPar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pPr indent="457200" algn="just">
              <a:lnSpc>
                <a:spcPct val="150000"/>
              </a:lnSpc>
            </a:pPr>
            <a:r>
              <a:rPr lang="en-US"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1. Prioritize employee involvement to boost retention and contentment in the workplace.</a:t>
            </a:r>
            <a:endPar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pPr indent="457200" algn="just">
              <a:lnSpc>
                <a:spcPct val="150000"/>
              </a:lnSpc>
            </a:pPr>
            <a:r>
              <a:rPr lang="en-US"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2. Try to foster a culture that is upbeat and goal oriented.</a:t>
            </a:r>
            <a:endPar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pPr indent="457200" algn="just">
              <a:lnSpc>
                <a:spcPct val="150000"/>
              </a:lnSpc>
            </a:pPr>
            <a:r>
              <a:rPr lang="en-US"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3. Determine how invested employees are and solicit their thoughts on how to increase participation.</a:t>
            </a:r>
            <a:endPar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pPr indent="457200" algn="just">
              <a:lnSpc>
                <a:spcPct val="150000"/>
              </a:lnSpc>
            </a:pPr>
            <a:r>
              <a:rPr lang="en-US"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In the absence of a sense of purpose or meaning in one's work, frustration and disengagement are likely to set in. To counteract this, hotels such as Marriot, Premier Inn and Ritz-Carlton's articulate their mission in a way that is both compelling and transparent.</a:t>
            </a:r>
            <a:endPar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pPr indent="457200" algn="just">
              <a:lnSpc>
                <a:spcPct val="150000"/>
              </a:lnSpc>
            </a:pPr>
            <a:r>
              <a:rPr lang="en-US" sz="1800" dirty="0">
                <a:solidFill>
                  <a:srgbClr val="000000"/>
                </a:solidFill>
                <a:effectLst/>
                <a:latin typeface="Arial" panose="020B0604020202020204" pitchFamily="34" charset="0"/>
                <a:ea typeface="Calibri" panose="020F0502020204030204" pitchFamily="34" charset="0"/>
                <a:cs typeface="Arial" panose="020B0604020202020204" pitchFamily="34" charset="0"/>
              </a:rPr>
              <a:t>The Ritz-Carlton's mission is an excellent illustration of the hospitality industry as a whole: When women serve women, it's a sign that the company values diversity and equality in the workplace.</a:t>
            </a:r>
            <a:endPar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endParaRPr lang="en-US" dirty="0">
              <a:effectLst/>
            </a:endParaRPr>
          </a:p>
          <a:p>
            <a:endParaRPr lang="en-US" dirty="0"/>
          </a:p>
        </p:txBody>
      </p:sp>
      <p:sp>
        <p:nvSpPr>
          <p:cNvPr id="4" name="Slide Number Placeholder 3"/>
          <p:cNvSpPr>
            <a:spLocks noGrp="1"/>
          </p:cNvSpPr>
          <p:nvPr>
            <p:ph type="sldNum" sz="quarter" idx="10"/>
          </p:nvPr>
        </p:nvSpPr>
        <p:spPr/>
        <p:txBody>
          <a:bodyPr/>
          <a:lstStyle/>
          <a:p>
            <a:fld id="{C59D0811-58DA-4835-892E-500661B61A8D}" type="slidenum">
              <a:rPr lang="en-US" smtClean="0"/>
              <a:t>7</a:t>
            </a:fld>
            <a:endParaRPr lang="en-US"/>
          </a:p>
        </p:txBody>
      </p:sp>
    </p:spTree>
    <p:extLst>
      <p:ext uri="{BB962C8B-B14F-4D97-AF65-F5344CB8AC3E}">
        <p14:creationId xmlns:p14="http://schemas.microsoft.com/office/powerpoint/2010/main" val="12805665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Conclusion </a:t>
            </a:r>
          </a:p>
          <a:p>
            <a:r>
              <a:rPr lang="en-GB" sz="1200" kern="1200" dirty="0">
                <a:solidFill>
                  <a:schemeClr val="tx1"/>
                </a:solidFill>
                <a:effectLst/>
                <a:latin typeface="+mn-lt"/>
                <a:ea typeface="+mn-ea"/>
                <a:cs typeface="+mn-cs"/>
              </a:rPr>
              <a:t>The study concluded that </a:t>
            </a:r>
            <a:r>
              <a:rPr lang="en-US" sz="1200" kern="1200" dirty="0">
                <a:solidFill>
                  <a:schemeClr val="tx1"/>
                </a:solidFill>
                <a:effectLst/>
                <a:latin typeface="+mn-lt"/>
                <a:ea typeface="+mn-ea"/>
                <a:cs typeface="+mn-cs"/>
              </a:rPr>
              <a:t>the engagement of employees brings productivity and efficiency to hotel business operations, which is crucial for success. The study also examines that the engaged employees look enthusiastic and absorbed in their work and project to obtain the company's target. On the other hand, the Zinger engagement model is effective for companies to build and develop their system, which plays a vital role in increasing and improving employee engagement in business operations.</a:t>
            </a:r>
            <a:endParaRPr lang="en-US" dirty="0"/>
          </a:p>
        </p:txBody>
      </p:sp>
      <p:sp>
        <p:nvSpPr>
          <p:cNvPr id="4" name="Slide Number Placeholder 3"/>
          <p:cNvSpPr>
            <a:spLocks noGrp="1"/>
          </p:cNvSpPr>
          <p:nvPr>
            <p:ph type="sldNum" sz="quarter" idx="10"/>
          </p:nvPr>
        </p:nvSpPr>
        <p:spPr/>
        <p:txBody>
          <a:bodyPr/>
          <a:lstStyle/>
          <a:p>
            <a:fld id="{C59D0811-58DA-4835-892E-500661B61A8D}" type="slidenum">
              <a:rPr lang="en-US" smtClean="0"/>
              <a:t>8</a:t>
            </a:fld>
            <a:endParaRPr lang="en-US"/>
          </a:p>
        </p:txBody>
      </p:sp>
    </p:spTree>
    <p:extLst>
      <p:ext uri="{BB962C8B-B14F-4D97-AF65-F5344CB8AC3E}">
        <p14:creationId xmlns:p14="http://schemas.microsoft.com/office/powerpoint/2010/main" val="1742507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References </a:t>
            </a:r>
          </a:p>
          <a:p>
            <a:r>
              <a:rPr lang="en-GB" sz="1200" kern="1200" dirty="0" err="1">
                <a:solidFill>
                  <a:schemeClr val="tx1"/>
                </a:solidFill>
                <a:effectLst/>
                <a:latin typeface="+mn-lt"/>
                <a:ea typeface="+mn-ea"/>
                <a:cs typeface="+mn-cs"/>
              </a:rPr>
              <a:t>Ghazvinian</a:t>
            </a:r>
            <a:r>
              <a:rPr lang="en-GB" sz="1200" kern="1200" dirty="0">
                <a:solidFill>
                  <a:schemeClr val="tx1"/>
                </a:solidFill>
                <a:effectLst/>
                <a:latin typeface="+mn-lt"/>
                <a:ea typeface="+mn-ea"/>
                <a:cs typeface="+mn-cs"/>
              </a:rPr>
              <a:t> </a:t>
            </a:r>
            <a:r>
              <a:rPr lang="en-GB" sz="1200" kern="1200" dirty="0" err="1">
                <a:solidFill>
                  <a:schemeClr val="tx1"/>
                </a:solidFill>
                <a:effectLst/>
                <a:latin typeface="+mn-lt"/>
                <a:ea typeface="+mn-ea"/>
                <a:cs typeface="+mn-cs"/>
              </a:rPr>
              <a:t>Zanjani</a:t>
            </a:r>
            <a:r>
              <a:rPr lang="en-GB" sz="1200" kern="1200" dirty="0">
                <a:solidFill>
                  <a:schemeClr val="tx1"/>
                </a:solidFill>
                <a:effectLst/>
                <a:latin typeface="+mn-lt"/>
                <a:ea typeface="+mn-ea"/>
                <a:cs typeface="+mn-cs"/>
              </a:rPr>
              <a:t>, F. and Zinger, S., 2018, September. A deep convolutional </a:t>
            </a:r>
            <a:r>
              <a:rPr lang="en-GB" sz="1200" kern="1200" dirty="0" err="1">
                <a:solidFill>
                  <a:schemeClr val="tx1"/>
                </a:solidFill>
                <a:effectLst/>
                <a:latin typeface="+mn-lt"/>
                <a:ea typeface="+mn-ea"/>
                <a:cs typeface="+mn-cs"/>
              </a:rPr>
              <a:t>gaussian</a:t>
            </a:r>
            <a:r>
              <a:rPr lang="en-GB" sz="1200" kern="1200" dirty="0">
                <a:solidFill>
                  <a:schemeClr val="tx1"/>
                </a:solidFill>
                <a:effectLst/>
                <a:latin typeface="+mn-lt"/>
                <a:ea typeface="+mn-ea"/>
                <a:cs typeface="+mn-cs"/>
              </a:rPr>
              <a:t> mixture model for stain-colour normalisation of histopathological images. In </a:t>
            </a:r>
            <a:r>
              <a:rPr lang="en-GB" sz="1200" i="1" kern="1200" dirty="0">
                <a:solidFill>
                  <a:schemeClr val="tx1"/>
                </a:solidFill>
                <a:effectLst/>
                <a:latin typeface="+mn-lt"/>
                <a:ea typeface="+mn-ea"/>
                <a:cs typeface="+mn-cs"/>
              </a:rPr>
              <a:t>International Conference on Medical Image Computing and Computer-Assisted Intervention</a:t>
            </a:r>
            <a:r>
              <a:rPr lang="en-GB" sz="1200" kern="1200" dirty="0">
                <a:solidFill>
                  <a:schemeClr val="tx1"/>
                </a:solidFill>
                <a:effectLst/>
                <a:latin typeface="+mn-lt"/>
                <a:ea typeface="+mn-ea"/>
                <a:cs typeface="+mn-cs"/>
              </a:rPr>
              <a:t> (pp. 274-282). Springer, Cham.</a:t>
            </a:r>
            <a:endParaRPr lang="en-US" dirty="0">
              <a:effectLst/>
            </a:endParaRPr>
          </a:p>
          <a:p>
            <a:r>
              <a:rPr lang="en-GB" sz="1200" kern="1200" dirty="0" err="1">
                <a:solidFill>
                  <a:schemeClr val="tx1"/>
                </a:solidFill>
                <a:effectLst/>
                <a:latin typeface="+mn-lt"/>
                <a:ea typeface="+mn-ea"/>
                <a:cs typeface="+mn-cs"/>
              </a:rPr>
              <a:t>Graban</a:t>
            </a:r>
            <a:r>
              <a:rPr lang="en-GB" sz="1200" kern="1200" dirty="0">
                <a:solidFill>
                  <a:schemeClr val="tx1"/>
                </a:solidFill>
                <a:effectLst/>
                <a:latin typeface="+mn-lt"/>
                <a:ea typeface="+mn-ea"/>
                <a:cs typeface="+mn-cs"/>
              </a:rPr>
              <a:t>, M. and Toussaint, J., 2018. </a:t>
            </a:r>
            <a:r>
              <a:rPr lang="en-GB" sz="1200" i="1" kern="1200" dirty="0">
                <a:solidFill>
                  <a:schemeClr val="tx1"/>
                </a:solidFill>
                <a:effectLst/>
                <a:latin typeface="+mn-lt"/>
                <a:ea typeface="+mn-ea"/>
                <a:cs typeface="+mn-cs"/>
              </a:rPr>
              <a:t>Lean hospitals: improving quality, patient safety, and employee engagement</a:t>
            </a:r>
            <a:r>
              <a:rPr lang="en-GB" sz="1200" kern="1200" dirty="0">
                <a:solidFill>
                  <a:schemeClr val="tx1"/>
                </a:solidFill>
                <a:effectLst/>
                <a:latin typeface="+mn-lt"/>
                <a:ea typeface="+mn-ea"/>
                <a:cs typeface="+mn-cs"/>
              </a:rPr>
              <a:t>. Productivity Press.</a:t>
            </a:r>
            <a:endParaRPr lang="en-US" dirty="0">
              <a:effectLst/>
            </a:endParaRPr>
          </a:p>
          <a:p>
            <a:r>
              <a:rPr lang="en-GB" sz="1200" kern="1200" dirty="0" err="1">
                <a:solidFill>
                  <a:schemeClr val="tx1"/>
                </a:solidFill>
                <a:effectLst/>
                <a:latin typeface="+mn-lt"/>
                <a:ea typeface="+mn-ea"/>
                <a:cs typeface="+mn-cs"/>
              </a:rPr>
              <a:t>Karatepe</a:t>
            </a:r>
            <a:r>
              <a:rPr lang="en-GB" sz="1200" kern="1200" dirty="0">
                <a:solidFill>
                  <a:schemeClr val="tx1"/>
                </a:solidFill>
                <a:effectLst/>
                <a:latin typeface="+mn-lt"/>
                <a:ea typeface="+mn-ea"/>
                <a:cs typeface="+mn-cs"/>
              </a:rPr>
              <a:t>, O.M. and </a:t>
            </a:r>
            <a:r>
              <a:rPr lang="en-GB" sz="1200" kern="1200" dirty="0" err="1">
                <a:solidFill>
                  <a:schemeClr val="tx1"/>
                </a:solidFill>
                <a:effectLst/>
                <a:latin typeface="+mn-lt"/>
                <a:ea typeface="+mn-ea"/>
                <a:cs typeface="+mn-cs"/>
              </a:rPr>
              <a:t>Karadas</a:t>
            </a:r>
            <a:r>
              <a:rPr lang="en-GB" sz="1200" kern="1200" dirty="0">
                <a:solidFill>
                  <a:schemeClr val="tx1"/>
                </a:solidFill>
                <a:effectLst/>
                <a:latin typeface="+mn-lt"/>
                <a:ea typeface="+mn-ea"/>
                <a:cs typeface="+mn-cs"/>
              </a:rPr>
              <a:t>, G., 2015. Do psychological capital and work engagement foster frontline employees’ satisfaction? A study in the hotel industry. </a:t>
            </a:r>
            <a:r>
              <a:rPr lang="en-GB" sz="1200" i="1" kern="1200" dirty="0">
                <a:solidFill>
                  <a:schemeClr val="tx1"/>
                </a:solidFill>
                <a:effectLst/>
                <a:latin typeface="+mn-lt"/>
                <a:ea typeface="+mn-ea"/>
                <a:cs typeface="+mn-cs"/>
              </a:rPr>
              <a:t>International Journal of Contemporary Hospitality Management</a:t>
            </a:r>
            <a:r>
              <a:rPr lang="en-GB" sz="1200" kern="1200" dirty="0">
                <a:solidFill>
                  <a:schemeClr val="tx1"/>
                </a:solidFill>
                <a:effectLst/>
                <a:latin typeface="+mn-lt"/>
                <a:ea typeface="+mn-ea"/>
                <a:cs typeface="+mn-cs"/>
              </a:rPr>
              <a:t>.</a:t>
            </a:r>
            <a:endParaRPr lang="en-US" dirty="0">
              <a:effectLst/>
            </a:endParaRPr>
          </a:p>
          <a:p>
            <a:r>
              <a:rPr lang="en-GB" sz="1200" kern="1200" dirty="0" err="1">
                <a:solidFill>
                  <a:schemeClr val="tx1"/>
                </a:solidFill>
                <a:effectLst/>
                <a:latin typeface="+mn-lt"/>
                <a:ea typeface="+mn-ea"/>
                <a:cs typeface="+mn-cs"/>
              </a:rPr>
              <a:t>Klooster</a:t>
            </a:r>
            <a:r>
              <a:rPr lang="en-GB" sz="1200" kern="1200" dirty="0">
                <a:solidFill>
                  <a:schemeClr val="tx1"/>
                </a:solidFill>
                <a:effectLst/>
                <a:latin typeface="+mn-lt"/>
                <a:ea typeface="+mn-ea"/>
                <a:cs typeface="+mn-cs"/>
              </a:rPr>
              <a:t>, D.C., de </a:t>
            </a:r>
            <a:r>
              <a:rPr lang="en-GB" sz="1200" kern="1200" dirty="0" err="1">
                <a:solidFill>
                  <a:schemeClr val="tx1"/>
                </a:solidFill>
                <a:effectLst/>
                <a:latin typeface="+mn-lt"/>
                <a:ea typeface="+mn-ea"/>
                <a:cs typeface="+mn-cs"/>
              </a:rPr>
              <a:t>Louw</a:t>
            </a:r>
            <a:r>
              <a:rPr lang="en-GB" sz="1200" kern="1200" dirty="0">
                <a:solidFill>
                  <a:schemeClr val="tx1"/>
                </a:solidFill>
                <a:effectLst/>
                <a:latin typeface="+mn-lt"/>
                <a:ea typeface="+mn-ea"/>
                <a:cs typeface="+mn-cs"/>
              </a:rPr>
              <a:t>, A.J., </a:t>
            </a:r>
            <a:r>
              <a:rPr lang="en-GB" sz="1200" kern="1200" dirty="0" err="1">
                <a:solidFill>
                  <a:schemeClr val="tx1"/>
                </a:solidFill>
                <a:effectLst/>
                <a:latin typeface="+mn-lt"/>
                <a:ea typeface="+mn-ea"/>
                <a:cs typeface="+mn-cs"/>
              </a:rPr>
              <a:t>Aldenkamp</a:t>
            </a:r>
            <a:r>
              <a:rPr lang="en-GB" sz="1200" kern="1200" dirty="0">
                <a:solidFill>
                  <a:schemeClr val="tx1"/>
                </a:solidFill>
                <a:effectLst/>
                <a:latin typeface="+mn-lt"/>
                <a:ea typeface="+mn-ea"/>
                <a:cs typeface="+mn-cs"/>
              </a:rPr>
              <a:t>, A.P., </a:t>
            </a:r>
            <a:r>
              <a:rPr lang="en-GB" sz="1200" kern="1200" dirty="0" err="1">
                <a:solidFill>
                  <a:schemeClr val="tx1"/>
                </a:solidFill>
                <a:effectLst/>
                <a:latin typeface="+mn-lt"/>
                <a:ea typeface="+mn-ea"/>
                <a:cs typeface="+mn-cs"/>
              </a:rPr>
              <a:t>Besseling</a:t>
            </a:r>
            <a:r>
              <a:rPr lang="en-GB" sz="1200" kern="1200" dirty="0">
                <a:solidFill>
                  <a:schemeClr val="tx1"/>
                </a:solidFill>
                <a:effectLst/>
                <a:latin typeface="+mn-lt"/>
                <a:ea typeface="+mn-ea"/>
                <a:cs typeface="+mn-cs"/>
              </a:rPr>
              <a:t>, R.M.H., </a:t>
            </a:r>
            <a:r>
              <a:rPr lang="en-GB" sz="1200" kern="1200" dirty="0" err="1">
                <a:solidFill>
                  <a:schemeClr val="tx1"/>
                </a:solidFill>
                <a:effectLst/>
                <a:latin typeface="+mn-lt"/>
                <a:ea typeface="+mn-ea"/>
                <a:cs typeface="+mn-cs"/>
              </a:rPr>
              <a:t>Mestrom</a:t>
            </a:r>
            <a:r>
              <a:rPr lang="en-GB" sz="1200" kern="1200" dirty="0">
                <a:solidFill>
                  <a:schemeClr val="tx1"/>
                </a:solidFill>
                <a:effectLst/>
                <a:latin typeface="+mn-lt"/>
                <a:ea typeface="+mn-ea"/>
                <a:cs typeface="+mn-cs"/>
              </a:rPr>
              <a:t>, R.M.C., </a:t>
            </a:r>
            <a:r>
              <a:rPr lang="en-GB" sz="1200" kern="1200" dirty="0" err="1">
                <a:solidFill>
                  <a:schemeClr val="tx1"/>
                </a:solidFill>
                <a:effectLst/>
                <a:latin typeface="+mn-lt"/>
                <a:ea typeface="+mn-ea"/>
                <a:cs typeface="+mn-cs"/>
              </a:rPr>
              <a:t>Carrette</a:t>
            </a:r>
            <a:r>
              <a:rPr lang="en-GB" sz="1200" kern="1200" dirty="0">
                <a:solidFill>
                  <a:schemeClr val="tx1"/>
                </a:solidFill>
                <a:effectLst/>
                <a:latin typeface="+mn-lt"/>
                <a:ea typeface="+mn-ea"/>
                <a:cs typeface="+mn-cs"/>
              </a:rPr>
              <a:t>, S., Zinger, S., </a:t>
            </a:r>
            <a:r>
              <a:rPr lang="en-GB" sz="1200" kern="1200" dirty="0" err="1">
                <a:solidFill>
                  <a:schemeClr val="tx1"/>
                </a:solidFill>
                <a:effectLst/>
                <a:latin typeface="+mn-lt"/>
                <a:ea typeface="+mn-ea"/>
                <a:cs typeface="+mn-cs"/>
              </a:rPr>
              <a:t>Bergmans</a:t>
            </a:r>
            <a:r>
              <a:rPr lang="en-GB" sz="1200" kern="1200" dirty="0">
                <a:solidFill>
                  <a:schemeClr val="tx1"/>
                </a:solidFill>
                <a:effectLst/>
                <a:latin typeface="+mn-lt"/>
                <a:ea typeface="+mn-ea"/>
                <a:cs typeface="+mn-cs"/>
              </a:rPr>
              <a:t>, J.W., Mess, W.H., </a:t>
            </a:r>
            <a:r>
              <a:rPr lang="en-GB" sz="1200" kern="1200" dirty="0" err="1">
                <a:solidFill>
                  <a:schemeClr val="tx1"/>
                </a:solidFill>
                <a:effectLst/>
                <a:latin typeface="+mn-lt"/>
                <a:ea typeface="+mn-ea"/>
                <a:cs typeface="+mn-cs"/>
              </a:rPr>
              <a:t>Vonck</a:t>
            </a:r>
            <a:r>
              <a:rPr lang="en-GB" sz="1200" kern="1200" dirty="0">
                <a:solidFill>
                  <a:schemeClr val="tx1"/>
                </a:solidFill>
                <a:effectLst/>
                <a:latin typeface="+mn-lt"/>
                <a:ea typeface="+mn-ea"/>
                <a:cs typeface="+mn-cs"/>
              </a:rPr>
              <a:t>, K. and </a:t>
            </a:r>
            <a:r>
              <a:rPr lang="en-GB" sz="1200" kern="1200" dirty="0" err="1">
                <a:solidFill>
                  <a:schemeClr val="tx1"/>
                </a:solidFill>
                <a:effectLst/>
                <a:latin typeface="+mn-lt"/>
                <a:ea typeface="+mn-ea"/>
                <a:cs typeface="+mn-cs"/>
              </a:rPr>
              <a:t>Carrette</a:t>
            </a:r>
            <a:r>
              <a:rPr lang="en-GB" sz="1200" kern="1200" dirty="0">
                <a:solidFill>
                  <a:schemeClr val="tx1"/>
                </a:solidFill>
                <a:effectLst/>
                <a:latin typeface="+mn-lt"/>
                <a:ea typeface="+mn-ea"/>
                <a:cs typeface="+mn-cs"/>
              </a:rPr>
              <a:t>, E., 2016. Technical aspects of </a:t>
            </a:r>
            <a:r>
              <a:rPr lang="en-GB" sz="1200" kern="1200" dirty="0" err="1">
                <a:solidFill>
                  <a:schemeClr val="tx1"/>
                </a:solidFill>
                <a:effectLst/>
                <a:latin typeface="+mn-lt"/>
                <a:ea typeface="+mn-ea"/>
                <a:cs typeface="+mn-cs"/>
              </a:rPr>
              <a:t>neurostimulation</a:t>
            </a:r>
            <a:r>
              <a:rPr lang="en-GB" sz="1200" kern="1200" dirty="0">
                <a:solidFill>
                  <a:schemeClr val="tx1"/>
                </a:solidFill>
                <a:effectLst/>
                <a:latin typeface="+mn-lt"/>
                <a:ea typeface="+mn-ea"/>
                <a:cs typeface="+mn-cs"/>
              </a:rPr>
              <a:t>: focus on equipment, electric field modelling, and stimulation protocols. </a:t>
            </a:r>
            <a:r>
              <a:rPr lang="en-GB" sz="1200" i="1" kern="1200" dirty="0">
                <a:solidFill>
                  <a:schemeClr val="tx1"/>
                </a:solidFill>
                <a:effectLst/>
                <a:latin typeface="+mn-lt"/>
                <a:ea typeface="+mn-ea"/>
                <a:cs typeface="+mn-cs"/>
              </a:rPr>
              <a:t>Neuroscience &amp; </a:t>
            </a:r>
            <a:r>
              <a:rPr lang="en-GB" sz="1200" i="1" kern="1200" dirty="0" err="1">
                <a:solidFill>
                  <a:schemeClr val="tx1"/>
                </a:solidFill>
                <a:effectLst/>
                <a:latin typeface="+mn-lt"/>
                <a:ea typeface="+mn-ea"/>
                <a:cs typeface="+mn-cs"/>
              </a:rPr>
              <a:t>Biobehavioral</a:t>
            </a:r>
            <a:r>
              <a:rPr lang="en-GB" sz="1200" i="1" kern="1200" dirty="0">
                <a:solidFill>
                  <a:schemeClr val="tx1"/>
                </a:solidFill>
                <a:effectLst/>
                <a:latin typeface="+mn-lt"/>
                <a:ea typeface="+mn-ea"/>
                <a:cs typeface="+mn-cs"/>
              </a:rPr>
              <a:t> Reviews</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65</a:t>
            </a:r>
            <a:r>
              <a:rPr lang="en-GB" sz="1200" kern="1200" dirty="0">
                <a:solidFill>
                  <a:schemeClr val="tx1"/>
                </a:solidFill>
                <a:effectLst/>
                <a:latin typeface="+mn-lt"/>
                <a:ea typeface="+mn-ea"/>
                <a:cs typeface="+mn-cs"/>
              </a:rPr>
              <a:t>, pp.113-141.</a:t>
            </a:r>
            <a:endParaRPr lang="en-US" dirty="0">
              <a:effectLst/>
            </a:endParaRPr>
          </a:p>
          <a:p>
            <a:r>
              <a:rPr lang="en-GB" sz="1200" kern="1200" dirty="0">
                <a:solidFill>
                  <a:schemeClr val="tx1"/>
                </a:solidFill>
                <a:effectLst/>
                <a:latin typeface="+mn-lt"/>
                <a:ea typeface="+mn-ea"/>
                <a:cs typeface="+mn-cs"/>
              </a:rPr>
              <a:t>Lee, J. and Ok, C.M., 2016. Hotel employee work engagement and its consequences. </a:t>
            </a:r>
            <a:r>
              <a:rPr lang="en-GB" sz="1200" i="1" kern="1200" dirty="0">
                <a:solidFill>
                  <a:schemeClr val="tx1"/>
                </a:solidFill>
                <a:effectLst/>
                <a:latin typeface="+mn-lt"/>
                <a:ea typeface="+mn-ea"/>
                <a:cs typeface="+mn-cs"/>
              </a:rPr>
              <a:t>Journal of Hospitality Marketing &amp; Management</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25</a:t>
            </a:r>
            <a:r>
              <a:rPr lang="en-GB" sz="1200" kern="1200" dirty="0">
                <a:solidFill>
                  <a:schemeClr val="tx1"/>
                </a:solidFill>
                <a:effectLst/>
                <a:latin typeface="+mn-lt"/>
                <a:ea typeface="+mn-ea"/>
                <a:cs typeface="+mn-cs"/>
              </a:rPr>
              <a:t>(2), pp.133-166.</a:t>
            </a:r>
            <a:endParaRPr lang="en-US" dirty="0">
              <a:effectLst/>
            </a:endParaRPr>
          </a:p>
          <a:p>
            <a:r>
              <a:rPr lang="en-GB" sz="1200" kern="1200" dirty="0">
                <a:solidFill>
                  <a:schemeClr val="tx1"/>
                </a:solidFill>
                <a:effectLst/>
                <a:latin typeface="+mn-lt"/>
                <a:ea typeface="+mn-ea"/>
                <a:cs typeface="+mn-cs"/>
              </a:rPr>
              <a:t>Lu, L., Lu, A.C.C., </a:t>
            </a:r>
            <a:r>
              <a:rPr lang="en-GB" sz="1200" kern="1200" dirty="0" err="1">
                <a:solidFill>
                  <a:schemeClr val="tx1"/>
                </a:solidFill>
                <a:effectLst/>
                <a:latin typeface="+mn-lt"/>
                <a:ea typeface="+mn-ea"/>
                <a:cs typeface="+mn-cs"/>
              </a:rPr>
              <a:t>Gursoy</a:t>
            </a:r>
            <a:r>
              <a:rPr lang="en-GB" sz="1200" kern="1200" dirty="0">
                <a:solidFill>
                  <a:schemeClr val="tx1"/>
                </a:solidFill>
                <a:effectLst/>
                <a:latin typeface="+mn-lt"/>
                <a:ea typeface="+mn-ea"/>
                <a:cs typeface="+mn-cs"/>
              </a:rPr>
              <a:t>, D. and Neale, N.R., 2016. Work engagement, job satisfaction, and turnover intentions: A comparison between supervisors and line-level employees. </a:t>
            </a:r>
            <a:r>
              <a:rPr lang="en-GB" sz="1200" i="1" kern="1200" dirty="0">
                <a:solidFill>
                  <a:schemeClr val="tx1"/>
                </a:solidFill>
                <a:effectLst/>
                <a:latin typeface="+mn-lt"/>
                <a:ea typeface="+mn-ea"/>
                <a:cs typeface="+mn-cs"/>
              </a:rPr>
              <a:t>International Journal of Contemporary Hospitality Management</a:t>
            </a:r>
            <a:r>
              <a:rPr lang="en-GB" sz="1200" kern="1200" dirty="0">
                <a:solidFill>
                  <a:schemeClr val="tx1"/>
                </a:solidFill>
                <a:effectLst/>
                <a:latin typeface="+mn-lt"/>
                <a:ea typeface="+mn-ea"/>
                <a:cs typeface="+mn-cs"/>
              </a:rPr>
              <a:t>.</a:t>
            </a:r>
            <a:endParaRPr lang="en-US" dirty="0">
              <a:effectLst/>
            </a:endParaRPr>
          </a:p>
          <a:p>
            <a:r>
              <a:rPr lang="en-GB" sz="1200" kern="1200" dirty="0" err="1">
                <a:solidFill>
                  <a:schemeClr val="tx1"/>
                </a:solidFill>
                <a:effectLst/>
                <a:latin typeface="+mn-lt"/>
                <a:ea typeface="+mn-ea"/>
                <a:cs typeface="+mn-cs"/>
              </a:rPr>
              <a:t>Olum</a:t>
            </a:r>
            <a:r>
              <a:rPr lang="en-GB" sz="1200" kern="1200" dirty="0">
                <a:solidFill>
                  <a:schemeClr val="tx1"/>
                </a:solidFill>
                <a:effectLst/>
                <a:latin typeface="+mn-lt"/>
                <a:ea typeface="+mn-ea"/>
                <a:cs typeface="+mn-cs"/>
              </a:rPr>
              <a:t>, R., </a:t>
            </a:r>
            <a:r>
              <a:rPr lang="en-GB" sz="1200" kern="1200" dirty="0" err="1">
                <a:solidFill>
                  <a:schemeClr val="tx1"/>
                </a:solidFill>
                <a:effectLst/>
                <a:latin typeface="+mn-lt"/>
                <a:ea typeface="+mn-ea"/>
                <a:cs typeface="+mn-cs"/>
              </a:rPr>
              <a:t>Chekwech</a:t>
            </a:r>
            <a:r>
              <a:rPr lang="en-GB" sz="1200" kern="1200" dirty="0">
                <a:solidFill>
                  <a:schemeClr val="tx1"/>
                </a:solidFill>
                <a:effectLst/>
                <a:latin typeface="+mn-lt"/>
                <a:ea typeface="+mn-ea"/>
                <a:cs typeface="+mn-cs"/>
              </a:rPr>
              <a:t>, G., </a:t>
            </a:r>
            <a:r>
              <a:rPr lang="en-GB" sz="1200" kern="1200" dirty="0" err="1">
                <a:solidFill>
                  <a:schemeClr val="tx1"/>
                </a:solidFill>
                <a:effectLst/>
                <a:latin typeface="+mn-lt"/>
                <a:ea typeface="+mn-ea"/>
                <a:cs typeface="+mn-cs"/>
              </a:rPr>
              <a:t>Wekha</a:t>
            </a:r>
            <a:r>
              <a:rPr lang="en-GB" sz="1200" kern="1200" dirty="0">
                <a:solidFill>
                  <a:schemeClr val="tx1"/>
                </a:solidFill>
                <a:effectLst/>
                <a:latin typeface="+mn-lt"/>
                <a:ea typeface="+mn-ea"/>
                <a:cs typeface="+mn-cs"/>
              </a:rPr>
              <a:t>, G., </a:t>
            </a:r>
            <a:r>
              <a:rPr lang="en-GB" sz="1200" kern="1200" dirty="0" err="1">
                <a:solidFill>
                  <a:schemeClr val="tx1"/>
                </a:solidFill>
                <a:effectLst/>
                <a:latin typeface="+mn-lt"/>
                <a:ea typeface="+mn-ea"/>
                <a:cs typeface="+mn-cs"/>
              </a:rPr>
              <a:t>Nassozi</a:t>
            </a:r>
            <a:r>
              <a:rPr lang="en-GB" sz="1200" kern="1200" dirty="0">
                <a:solidFill>
                  <a:schemeClr val="tx1"/>
                </a:solidFill>
                <a:effectLst/>
                <a:latin typeface="+mn-lt"/>
                <a:ea typeface="+mn-ea"/>
                <a:cs typeface="+mn-cs"/>
              </a:rPr>
              <a:t>, D.R. and </a:t>
            </a:r>
            <a:r>
              <a:rPr lang="en-GB" sz="1200" kern="1200" dirty="0" err="1">
                <a:solidFill>
                  <a:schemeClr val="tx1"/>
                </a:solidFill>
                <a:effectLst/>
                <a:latin typeface="+mn-lt"/>
                <a:ea typeface="+mn-ea"/>
                <a:cs typeface="+mn-cs"/>
              </a:rPr>
              <a:t>Bongomin</a:t>
            </a:r>
            <a:r>
              <a:rPr lang="en-GB" sz="1200" kern="1200" dirty="0">
                <a:solidFill>
                  <a:schemeClr val="tx1"/>
                </a:solidFill>
                <a:effectLst/>
                <a:latin typeface="+mn-lt"/>
                <a:ea typeface="+mn-ea"/>
                <a:cs typeface="+mn-cs"/>
              </a:rPr>
              <a:t>, F., 2020. Coronavirus disease-2019: knowledge, attitude, and practices of health care workers at </a:t>
            </a:r>
            <a:r>
              <a:rPr lang="en-GB" sz="1200" kern="1200" dirty="0" err="1">
                <a:solidFill>
                  <a:schemeClr val="tx1"/>
                </a:solidFill>
                <a:effectLst/>
                <a:latin typeface="+mn-lt"/>
                <a:ea typeface="+mn-ea"/>
                <a:cs typeface="+mn-cs"/>
              </a:rPr>
              <a:t>Makerere</a:t>
            </a:r>
            <a:r>
              <a:rPr lang="en-GB" sz="1200" kern="1200" dirty="0">
                <a:solidFill>
                  <a:schemeClr val="tx1"/>
                </a:solidFill>
                <a:effectLst/>
                <a:latin typeface="+mn-lt"/>
                <a:ea typeface="+mn-ea"/>
                <a:cs typeface="+mn-cs"/>
              </a:rPr>
              <a:t> University Teaching Hospitals, Uganda. </a:t>
            </a:r>
            <a:r>
              <a:rPr lang="en-GB" sz="1200" i="1" kern="1200" dirty="0">
                <a:solidFill>
                  <a:schemeClr val="tx1"/>
                </a:solidFill>
                <a:effectLst/>
                <a:latin typeface="+mn-lt"/>
                <a:ea typeface="+mn-ea"/>
                <a:cs typeface="+mn-cs"/>
              </a:rPr>
              <a:t>Frontiers in public health</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8</a:t>
            </a:r>
            <a:r>
              <a:rPr lang="en-GB" sz="1200" kern="1200" dirty="0">
                <a:solidFill>
                  <a:schemeClr val="tx1"/>
                </a:solidFill>
                <a:effectLst/>
                <a:latin typeface="+mn-lt"/>
                <a:ea typeface="+mn-ea"/>
                <a:cs typeface="+mn-cs"/>
              </a:rPr>
              <a:t>, p.181.</a:t>
            </a:r>
            <a:endParaRPr lang="en-US" dirty="0">
              <a:effectLst/>
            </a:endParaRPr>
          </a:p>
          <a:p>
            <a:r>
              <a:rPr lang="en-GB" sz="1200" kern="1200" dirty="0" err="1">
                <a:solidFill>
                  <a:schemeClr val="tx1"/>
                </a:solidFill>
                <a:effectLst/>
                <a:latin typeface="+mn-lt"/>
                <a:ea typeface="+mn-ea"/>
                <a:cs typeface="+mn-cs"/>
              </a:rPr>
              <a:t>Paek</a:t>
            </a:r>
            <a:r>
              <a:rPr lang="en-GB" sz="1200" kern="1200" dirty="0">
                <a:solidFill>
                  <a:schemeClr val="tx1"/>
                </a:solidFill>
                <a:effectLst/>
                <a:latin typeface="+mn-lt"/>
                <a:ea typeface="+mn-ea"/>
                <a:cs typeface="+mn-cs"/>
              </a:rPr>
              <a:t>, S., </a:t>
            </a:r>
            <a:r>
              <a:rPr lang="en-GB" sz="1200" kern="1200" dirty="0" err="1">
                <a:solidFill>
                  <a:schemeClr val="tx1"/>
                </a:solidFill>
                <a:effectLst/>
                <a:latin typeface="+mn-lt"/>
                <a:ea typeface="+mn-ea"/>
                <a:cs typeface="+mn-cs"/>
              </a:rPr>
              <a:t>Schuckert</a:t>
            </a:r>
            <a:r>
              <a:rPr lang="en-GB" sz="1200" kern="1200" dirty="0">
                <a:solidFill>
                  <a:schemeClr val="tx1"/>
                </a:solidFill>
                <a:effectLst/>
                <a:latin typeface="+mn-lt"/>
                <a:ea typeface="+mn-ea"/>
                <a:cs typeface="+mn-cs"/>
              </a:rPr>
              <a:t>, M., Kim, T.T. and Lee, G., 2015. Why is hospitality employees’ psychological capital important? The effects of psychological capital on work engagement and employee morale. </a:t>
            </a:r>
            <a:r>
              <a:rPr lang="en-GB" sz="1200" i="1" kern="1200" dirty="0">
                <a:solidFill>
                  <a:schemeClr val="tx1"/>
                </a:solidFill>
                <a:effectLst/>
                <a:latin typeface="+mn-lt"/>
                <a:ea typeface="+mn-ea"/>
                <a:cs typeface="+mn-cs"/>
              </a:rPr>
              <a:t>International journal of hospitality management</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50</a:t>
            </a:r>
            <a:r>
              <a:rPr lang="en-GB" sz="1200" kern="1200" dirty="0">
                <a:solidFill>
                  <a:schemeClr val="tx1"/>
                </a:solidFill>
                <a:effectLst/>
                <a:latin typeface="+mn-lt"/>
                <a:ea typeface="+mn-ea"/>
                <a:cs typeface="+mn-cs"/>
              </a:rPr>
              <a:t>, pp.9-26.</a:t>
            </a:r>
            <a:endParaRPr lang="en-US" dirty="0">
              <a:effectLst/>
            </a:endParaRPr>
          </a:p>
          <a:p>
            <a:r>
              <a:rPr lang="en-GB" sz="1200" kern="1200" dirty="0" err="1">
                <a:solidFill>
                  <a:schemeClr val="tx1"/>
                </a:solidFill>
                <a:effectLst/>
                <a:latin typeface="+mn-lt"/>
                <a:ea typeface="+mn-ea"/>
                <a:cs typeface="+mn-cs"/>
              </a:rPr>
              <a:t>Wiedmer</a:t>
            </a:r>
            <a:r>
              <a:rPr lang="en-GB" sz="1200" kern="1200" dirty="0">
                <a:solidFill>
                  <a:schemeClr val="tx1"/>
                </a:solidFill>
                <a:effectLst/>
                <a:latin typeface="+mn-lt"/>
                <a:ea typeface="+mn-ea"/>
                <a:cs typeface="+mn-cs"/>
              </a:rPr>
              <a:t>, T., 2015. Generations differ. Best practices in leading traditionalists, boomers, and generations X, Y, and Z. </a:t>
            </a:r>
            <a:r>
              <a:rPr lang="en-GB" sz="1200" i="1" kern="1200" dirty="0">
                <a:solidFill>
                  <a:schemeClr val="tx1"/>
                </a:solidFill>
                <a:effectLst/>
                <a:latin typeface="+mn-lt"/>
                <a:ea typeface="+mn-ea"/>
                <a:cs typeface="+mn-cs"/>
              </a:rPr>
              <a:t>Delta Kappa Gamma Bulletin</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82</a:t>
            </a:r>
            <a:r>
              <a:rPr lang="en-GB" sz="1200" kern="1200" dirty="0">
                <a:solidFill>
                  <a:schemeClr val="tx1"/>
                </a:solidFill>
                <a:effectLst/>
                <a:latin typeface="+mn-lt"/>
                <a:ea typeface="+mn-ea"/>
                <a:cs typeface="+mn-cs"/>
              </a:rPr>
              <a:t>(1), p.51.</a:t>
            </a:r>
            <a:endParaRPr lang="en-US" dirty="0">
              <a:effectLst/>
            </a:endParaRPr>
          </a:p>
          <a:p>
            <a:r>
              <a:rPr lang="en-GB" sz="1200" kern="1200" dirty="0" err="1">
                <a:solidFill>
                  <a:schemeClr val="tx1"/>
                </a:solidFill>
                <a:effectLst/>
                <a:latin typeface="+mn-lt"/>
                <a:ea typeface="+mn-ea"/>
                <a:cs typeface="+mn-cs"/>
              </a:rPr>
              <a:t>Zanjani</a:t>
            </a:r>
            <a:r>
              <a:rPr lang="en-GB" sz="1200" kern="1200" dirty="0">
                <a:solidFill>
                  <a:schemeClr val="tx1"/>
                </a:solidFill>
                <a:effectLst/>
                <a:latin typeface="+mn-lt"/>
                <a:ea typeface="+mn-ea"/>
                <a:cs typeface="+mn-cs"/>
              </a:rPr>
              <a:t>, F.G., Zinger, S., </a:t>
            </a:r>
            <a:r>
              <a:rPr lang="en-GB" sz="1200" kern="1200" dirty="0" err="1">
                <a:solidFill>
                  <a:schemeClr val="tx1"/>
                </a:solidFill>
                <a:effectLst/>
                <a:latin typeface="+mn-lt"/>
                <a:ea typeface="+mn-ea"/>
                <a:cs typeface="+mn-cs"/>
              </a:rPr>
              <a:t>Bejnordi</a:t>
            </a:r>
            <a:r>
              <a:rPr lang="en-GB" sz="1200" kern="1200" dirty="0">
                <a:solidFill>
                  <a:schemeClr val="tx1"/>
                </a:solidFill>
                <a:effectLst/>
                <a:latin typeface="+mn-lt"/>
                <a:ea typeface="+mn-ea"/>
                <a:cs typeface="+mn-cs"/>
              </a:rPr>
              <a:t>, B.E. and van der </a:t>
            </a:r>
            <a:r>
              <a:rPr lang="en-GB" sz="1200" kern="1200" dirty="0" err="1">
                <a:solidFill>
                  <a:schemeClr val="tx1"/>
                </a:solidFill>
                <a:effectLst/>
                <a:latin typeface="+mn-lt"/>
                <a:ea typeface="+mn-ea"/>
                <a:cs typeface="+mn-cs"/>
              </a:rPr>
              <a:t>Laak</a:t>
            </a:r>
            <a:r>
              <a:rPr lang="en-GB" sz="1200" kern="1200" dirty="0">
                <a:solidFill>
                  <a:schemeClr val="tx1"/>
                </a:solidFill>
                <a:effectLst/>
                <a:latin typeface="+mn-lt"/>
                <a:ea typeface="+mn-ea"/>
                <a:cs typeface="+mn-cs"/>
              </a:rPr>
              <a:t>, J.A., 2018. Histopathology stain-colour normalisation using deep generative models.</a:t>
            </a:r>
            <a:endParaRPr lang="en-US" dirty="0">
              <a:effectLst/>
            </a:endParaRPr>
          </a:p>
          <a:p>
            <a:endParaRPr lang="en-US" dirty="0"/>
          </a:p>
        </p:txBody>
      </p:sp>
      <p:sp>
        <p:nvSpPr>
          <p:cNvPr id="4" name="Slide Number Placeholder 3"/>
          <p:cNvSpPr>
            <a:spLocks noGrp="1"/>
          </p:cNvSpPr>
          <p:nvPr>
            <p:ph type="sldNum" sz="quarter" idx="10"/>
          </p:nvPr>
        </p:nvSpPr>
        <p:spPr/>
        <p:txBody>
          <a:bodyPr/>
          <a:lstStyle/>
          <a:p>
            <a:fld id="{C59D0811-58DA-4835-892E-500661B61A8D}" type="slidenum">
              <a:rPr lang="en-US" smtClean="0"/>
              <a:t>9</a:t>
            </a:fld>
            <a:endParaRPr lang="en-US"/>
          </a:p>
        </p:txBody>
      </p:sp>
    </p:spTree>
    <p:extLst>
      <p:ext uri="{BB962C8B-B14F-4D97-AF65-F5344CB8AC3E}">
        <p14:creationId xmlns:p14="http://schemas.microsoft.com/office/powerpoint/2010/main" val="32562754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GB"/>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12/3/2022</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smtClean="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508478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12/3/2022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9556285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GB"/>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12/3/2022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6706439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GB"/>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12/3/2022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3929082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GB"/>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12/3/2022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4130585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12/3/2022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37746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12/3/2022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065512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GB"/>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12/3/2022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923091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smtClean="0"/>
              <a:pPr/>
              <a:t>12/3/2022</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137487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12/3/2022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261374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12/3/2022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5296832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smtClean="0"/>
              <a:pPr/>
              <a:t>12/3/2022</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smtClean="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03597656"/>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_Toc120899449"/><Relationship Id="rId3" Type="http://schemas.openxmlformats.org/officeDocument/2006/relationships/hyperlink" Target="#_Toc120899444"/><Relationship Id="rId7" Type="http://schemas.openxmlformats.org/officeDocument/2006/relationships/hyperlink" Target="#_Toc120899448"/><Relationship Id="rId2" Type="http://schemas.openxmlformats.org/officeDocument/2006/relationships/hyperlink" Target="#_Toc120899443"/><Relationship Id="rId1" Type="http://schemas.openxmlformats.org/officeDocument/2006/relationships/slideLayout" Target="../slideLayouts/slideLayout2.xml"/><Relationship Id="rId6" Type="http://schemas.openxmlformats.org/officeDocument/2006/relationships/hyperlink" Target="#_Toc120899447"/><Relationship Id="rId11" Type="http://schemas.openxmlformats.org/officeDocument/2006/relationships/hyperlink" Target="#_Toc120899452"/><Relationship Id="rId5" Type="http://schemas.openxmlformats.org/officeDocument/2006/relationships/hyperlink" Target="#_Toc120899446"/><Relationship Id="rId10" Type="http://schemas.openxmlformats.org/officeDocument/2006/relationships/hyperlink" Target="#_Toc120899451"/><Relationship Id="rId4" Type="http://schemas.openxmlformats.org/officeDocument/2006/relationships/hyperlink" Target="#_Toc120899445"/><Relationship Id="rId9" Type="http://schemas.openxmlformats.org/officeDocument/2006/relationships/hyperlink" Target="#_Toc120899450"/></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jp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C17D08F-2133-44A9-B28C-CB29928FA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CC36881-E309-4C41-8B5B-203AADC15F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p:cNvSpPr>
            <a:spLocks noGrp="1"/>
          </p:cNvSpPr>
          <p:nvPr>
            <p:ph type="ctrTitle"/>
          </p:nvPr>
        </p:nvSpPr>
        <p:spPr>
          <a:xfrm>
            <a:off x="659301" y="1474969"/>
            <a:ext cx="2823919" cy="1868760"/>
          </a:xfrm>
        </p:spPr>
        <p:txBody>
          <a:bodyPr>
            <a:normAutofit/>
          </a:bodyPr>
          <a:lstStyle/>
          <a:p>
            <a:r>
              <a:rPr lang="en-GB" sz="2500" b="1"/>
              <a:t>Employee Engagement </a:t>
            </a:r>
            <a:br>
              <a:rPr lang="en-US" sz="2500"/>
            </a:br>
            <a:endParaRPr lang="en-US" sz="2500"/>
          </a:p>
        </p:txBody>
      </p:sp>
      <p:sp>
        <p:nvSpPr>
          <p:cNvPr id="3" name="Subtitle 2"/>
          <p:cNvSpPr>
            <a:spLocks noGrp="1"/>
          </p:cNvSpPr>
          <p:nvPr>
            <p:ph type="subTitle" idx="1"/>
          </p:nvPr>
        </p:nvSpPr>
        <p:spPr>
          <a:xfrm>
            <a:off x="659302" y="3531204"/>
            <a:ext cx="2823919" cy="1610643"/>
          </a:xfrm>
        </p:spPr>
        <p:txBody>
          <a:bodyPr>
            <a:normAutofit/>
          </a:bodyPr>
          <a:lstStyle/>
          <a:p>
            <a:r>
              <a:rPr lang="en-US" sz="1600"/>
              <a:t>Presented by</a:t>
            </a:r>
          </a:p>
        </p:txBody>
      </p:sp>
      <p:cxnSp>
        <p:nvCxnSpPr>
          <p:cNvPr id="14" name="Straight Connector 13">
            <a:extLst>
              <a:ext uri="{FF2B5EF4-FFF2-40B4-BE49-F238E27FC236}">
                <a16:creationId xmlns:a16="http://schemas.microsoft.com/office/drawing/2014/main" id="{84F2C6A8-7D46-49EA-860B-0F0B0208436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9301" y="3528543"/>
            <a:ext cx="2823919" cy="0"/>
          </a:xfrm>
          <a:prstGeom prst="line">
            <a:avLst/>
          </a:prstGeom>
          <a:ln w="31750"/>
        </p:spPr>
        <p:style>
          <a:lnRef idx="3">
            <a:schemeClr val="accent1"/>
          </a:lnRef>
          <a:fillRef idx="0">
            <a:schemeClr val="accent1"/>
          </a:fillRef>
          <a:effectRef idx="2">
            <a:schemeClr val="accent1"/>
          </a:effectRef>
          <a:fontRef idx="minor">
            <a:schemeClr val="tx1"/>
          </a:fontRef>
        </p:style>
      </p:cxnSp>
      <p:grpSp>
        <p:nvGrpSpPr>
          <p:cNvPr id="16" name="Group 15">
            <a:extLst>
              <a:ext uri="{FF2B5EF4-FFF2-40B4-BE49-F238E27FC236}">
                <a16:creationId xmlns:a16="http://schemas.microsoft.com/office/drawing/2014/main" id="{AED92372-F778-4E96-9E90-4E63BAF3CAD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979389" y="482171"/>
            <a:ext cx="7560115" cy="5149101"/>
            <a:chOff x="7463258" y="583365"/>
            <a:chExt cx="7560115" cy="5181928"/>
          </a:xfrm>
        </p:grpSpPr>
        <p:sp>
          <p:nvSpPr>
            <p:cNvPr id="17" name="Rectangle 16">
              <a:extLst>
                <a:ext uri="{FF2B5EF4-FFF2-40B4-BE49-F238E27FC236}">
                  <a16:creationId xmlns:a16="http://schemas.microsoft.com/office/drawing/2014/main" id="{EB4EC089-8B60-43F4-9BF5-1F0B0E398E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3258" y="583365"/>
              <a:ext cx="7560115"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1C0BAC91-1725-4E5A-92CE-F5A2EB066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76317" y="915807"/>
              <a:ext cx="6928279" cy="4494927"/>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5" name="Picture 4" descr="Hand holding gift box">
            <a:extLst>
              <a:ext uri="{FF2B5EF4-FFF2-40B4-BE49-F238E27FC236}">
                <a16:creationId xmlns:a16="http://schemas.microsoft.com/office/drawing/2014/main" id="{C59729A6-B778-181C-A968-30E03ADD70CA}"/>
              </a:ext>
            </a:extLst>
          </p:cNvPr>
          <p:cNvPicPr>
            <a:picLocks noChangeAspect="1"/>
          </p:cNvPicPr>
          <p:nvPr/>
        </p:nvPicPr>
        <p:blipFill rotWithShape="1">
          <a:blip r:embed="rId2"/>
          <a:srcRect t="4265" r="-2" b="3546"/>
          <a:stretch/>
        </p:blipFill>
        <p:spPr>
          <a:xfrm>
            <a:off x="4618374" y="1116345"/>
            <a:ext cx="6282919" cy="3866172"/>
          </a:xfrm>
          <a:prstGeom prst="rect">
            <a:avLst/>
          </a:prstGeom>
        </p:spPr>
      </p:pic>
      <p:pic>
        <p:nvPicPr>
          <p:cNvPr id="20" name="Picture 19">
            <a:extLst>
              <a:ext uri="{FF2B5EF4-FFF2-40B4-BE49-F238E27FC236}">
                <a16:creationId xmlns:a16="http://schemas.microsoft.com/office/drawing/2014/main" id="{4B61EBEC-D0CA-456C-98A6-EDA1AC9FB0D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22" name="Straight Connector 21">
            <a:extLst>
              <a:ext uri="{FF2B5EF4-FFF2-40B4-BE49-F238E27FC236}">
                <a16:creationId xmlns:a16="http://schemas.microsoft.com/office/drawing/2014/main" id="{718A71EB-D327-4458-85FB-26336B2BA01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433CCCC1-4B4A-3A91-3336-BC64E97BB38B}"/>
              </a:ext>
            </a:extLst>
          </p:cNvPr>
          <p:cNvSpPr txBox="1"/>
          <p:nvPr/>
        </p:nvSpPr>
        <p:spPr>
          <a:xfrm>
            <a:off x="317241" y="482171"/>
            <a:ext cx="3342714" cy="1200329"/>
          </a:xfrm>
          <a:prstGeom prst="rect">
            <a:avLst/>
          </a:prstGeom>
          <a:noFill/>
        </p:spPr>
        <p:txBody>
          <a:bodyPr wrap="square" rtlCol="0">
            <a:spAutoFit/>
          </a:bodyPr>
          <a:lstStyle/>
          <a:p>
            <a:r>
              <a:rPr lang="en-GB" dirty="0"/>
              <a:t>THOMAS NICA</a:t>
            </a:r>
          </a:p>
          <a:p>
            <a:r>
              <a:rPr lang="en-GB" dirty="0"/>
              <a:t>2122261</a:t>
            </a:r>
          </a:p>
          <a:p>
            <a:r>
              <a:rPr lang="en-GB" dirty="0"/>
              <a:t>KATHRYN ROBERTS</a:t>
            </a:r>
          </a:p>
          <a:p>
            <a:endParaRPr lang="en-GB" dirty="0"/>
          </a:p>
        </p:txBody>
      </p:sp>
    </p:spTree>
    <p:extLst>
      <p:ext uri="{BB962C8B-B14F-4D97-AF65-F5344CB8AC3E}">
        <p14:creationId xmlns:p14="http://schemas.microsoft.com/office/powerpoint/2010/main" val="3717920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63C748C-967B-4A7B-A90F-3EDD0F485A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0143637-4934-44E4-B909-BAF1E7B27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406212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49683" y="1240076"/>
            <a:ext cx="2727813" cy="4584527"/>
          </a:xfrm>
        </p:spPr>
        <p:txBody>
          <a:bodyPr>
            <a:normAutofit/>
          </a:bodyPr>
          <a:lstStyle/>
          <a:p>
            <a:r>
              <a:rPr lang="en-US" b="1">
                <a:solidFill>
                  <a:srgbClr val="FFFFFF"/>
                </a:solidFill>
              </a:rPr>
              <a:t>Table of Contents</a:t>
            </a:r>
            <a:br>
              <a:rPr lang="en-US">
                <a:solidFill>
                  <a:srgbClr val="FFFFFF"/>
                </a:solidFill>
              </a:rPr>
            </a:br>
            <a:endParaRPr lang="en-US">
              <a:solidFill>
                <a:srgbClr val="FFFFFF"/>
              </a:solidFill>
            </a:endParaRPr>
          </a:p>
        </p:txBody>
      </p:sp>
      <p:sp>
        <p:nvSpPr>
          <p:cNvPr id="4" name="Rectangle 1"/>
          <p:cNvSpPr>
            <a:spLocks noGrp="1" noChangeArrowheads="1"/>
          </p:cNvSpPr>
          <p:nvPr>
            <p:ph idx="1"/>
          </p:nvPr>
        </p:nvSpPr>
        <p:spPr bwMode="auto">
          <a:xfrm>
            <a:off x="4705594" y="1240077"/>
            <a:ext cx="6034827" cy="4916465"/>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t" anchorCtr="0" compatLnSpc="1">
            <a:prstTxWarp prst="textNoShape">
              <a:avLst/>
            </a:prstTxWarp>
            <a:normAutofit/>
          </a:bodyPr>
          <a:lstStyle>
            <a:lvl1pPr eaLnBrk="0" fontAlgn="base" hangingPunct="0">
              <a:spcBef>
                <a:spcPct val="0"/>
              </a:spcBef>
              <a:spcAft>
                <a:spcPct val="0"/>
              </a:spcAft>
              <a:tabLst>
                <a:tab pos="5937250" algn="r"/>
              </a:tabLst>
              <a:defRPr>
                <a:solidFill>
                  <a:schemeClr val="tx1"/>
                </a:solidFill>
                <a:latin typeface="Arial" panose="020B0604020202020204" pitchFamily="34" charset="0"/>
              </a:defRPr>
            </a:lvl1pPr>
            <a:lvl2pPr eaLnBrk="0" fontAlgn="base" hangingPunct="0">
              <a:spcBef>
                <a:spcPct val="0"/>
              </a:spcBef>
              <a:spcAft>
                <a:spcPct val="0"/>
              </a:spcAft>
              <a:tabLst>
                <a:tab pos="5937250" algn="r"/>
              </a:tabLst>
              <a:defRPr>
                <a:solidFill>
                  <a:schemeClr val="tx1"/>
                </a:solidFill>
                <a:latin typeface="Arial" panose="020B0604020202020204" pitchFamily="34" charset="0"/>
              </a:defRPr>
            </a:lvl2pPr>
            <a:lvl3pPr eaLnBrk="0" fontAlgn="base" hangingPunct="0">
              <a:spcBef>
                <a:spcPct val="0"/>
              </a:spcBef>
              <a:spcAft>
                <a:spcPct val="0"/>
              </a:spcAft>
              <a:tabLst>
                <a:tab pos="5937250" algn="r"/>
              </a:tabLst>
              <a:defRPr>
                <a:solidFill>
                  <a:schemeClr val="tx1"/>
                </a:solidFill>
                <a:latin typeface="Arial" panose="020B0604020202020204" pitchFamily="34" charset="0"/>
              </a:defRPr>
            </a:lvl3pPr>
            <a:lvl4pPr eaLnBrk="0" fontAlgn="base" hangingPunct="0">
              <a:spcBef>
                <a:spcPct val="0"/>
              </a:spcBef>
              <a:spcAft>
                <a:spcPct val="0"/>
              </a:spcAft>
              <a:tabLst>
                <a:tab pos="5937250" algn="r"/>
              </a:tabLst>
              <a:defRPr>
                <a:solidFill>
                  <a:schemeClr val="tx1"/>
                </a:solidFill>
                <a:latin typeface="Arial" panose="020B0604020202020204" pitchFamily="34" charset="0"/>
              </a:defRPr>
            </a:lvl4pPr>
            <a:lvl5pPr eaLnBrk="0" fontAlgn="base" hangingPunct="0">
              <a:spcBef>
                <a:spcPct val="0"/>
              </a:spcBef>
              <a:spcAft>
                <a:spcPct val="0"/>
              </a:spcAft>
              <a:tabLst>
                <a:tab pos="5937250" algn="r"/>
              </a:tabLst>
              <a:defRPr>
                <a:solidFill>
                  <a:schemeClr val="tx1"/>
                </a:solidFill>
                <a:latin typeface="Arial" panose="020B0604020202020204" pitchFamily="34" charset="0"/>
              </a:defRPr>
            </a:lvl5pPr>
            <a:lvl6pPr eaLnBrk="0" fontAlgn="base" hangingPunct="0">
              <a:spcBef>
                <a:spcPct val="0"/>
              </a:spcBef>
              <a:spcAft>
                <a:spcPct val="0"/>
              </a:spcAft>
              <a:tabLst>
                <a:tab pos="5937250" algn="r"/>
              </a:tabLst>
              <a:defRPr>
                <a:solidFill>
                  <a:schemeClr val="tx1"/>
                </a:solidFill>
                <a:latin typeface="Arial" panose="020B0604020202020204" pitchFamily="34" charset="0"/>
              </a:defRPr>
            </a:lvl6pPr>
            <a:lvl7pPr eaLnBrk="0" fontAlgn="base" hangingPunct="0">
              <a:spcBef>
                <a:spcPct val="0"/>
              </a:spcBef>
              <a:spcAft>
                <a:spcPct val="0"/>
              </a:spcAft>
              <a:tabLst>
                <a:tab pos="5937250" algn="r"/>
              </a:tabLst>
              <a:defRPr>
                <a:solidFill>
                  <a:schemeClr val="tx1"/>
                </a:solidFill>
                <a:latin typeface="Arial" panose="020B0604020202020204" pitchFamily="34" charset="0"/>
              </a:defRPr>
            </a:lvl7pPr>
            <a:lvl8pPr eaLnBrk="0" fontAlgn="base" hangingPunct="0">
              <a:spcBef>
                <a:spcPct val="0"/>
              </a:spcBef>
              <a:spcAft>
                <a:spcPct val="0"/>
              </a:spcAft>
              <a:tabLst>
                <a:tab pos="5937250" algn="r"/>
              </a:tabLst>
              <a:defRPr>
                <a:solidFill>
                  <a:schemeClr val="tx1"/>
                </a:solidFill>
                <a:latin typeface="Arial" panose="020B0604020202020204" pitchFamily="34" charset="0"/>
              </a:defRPr>
            </a:lvl8pPr>
            <a:lvl9pPr eaLnBrk="0" fontAlgn="base" hangingPunct="0">
              <a:spcBef>
                <a:spcPct val="0"/>
              </a:spcBef>
              <a:spcAft>
                <a:spcPct val="0"/>
              </a:spcAft>
              <a:tabLst>
                <a:tab pos="5937250" algn="r"/>
              </a:tabLst>
              <a:defRPr>
                <a:solidFill>
                  <a:schemeClr val="tx1"/>
                </a:solidFill>
                <a:latin typeface="Arial" panose="020B0604020202020204" pitchFamily="34" charset="0"/>
              </a:defRPr>
            </a:lvl9pPr>
          </a:lstStyle>
          <a:p>
            <a:pPr marL="0" marR="0" lvl="0" indent="0" defTabSz="914400" rtl="0" eaLnBrk="0" fontAlgn="base" latinLnBrk="0" hangingPunct="0">
              <a:spcBef>
                <a:spcPct val="0"/>
              </a:spcBef>
              <a:spcAft>
                <a:spcPts val="600"/>
              </a:spcAft>
              <a:buClrTx/>
              <a:buSzTx/>
              <a:buFontTx/>
              <a:buNone/>
              <a:tabLst>
                <a:tab pos="5937250" algn="r"/>
              </a:tabLst>
            </a:pPr>
            <a:r>
              <a:rPr kumimoji="0" lang="en-US" altLang="en-US" b="0" i="0" u="sng" strike="noStrike" cap="none" normalizeH="0" baseline="0">
                <a:ln>
                  <a:noFill/>
                </a:ln>
                <a:effectLst/>
                <a:latin typeface="Arial" panose="020B0604020202020204" pitchFamily="34" charset="0"/>
                <a:cs typeface="Arial" panose="020B0604020202020204" pitchFamily="34" charset="0"/>
                <a:hlinkClick r:id="rId2"/>
              </a:rPr>
              <a:t>Introduction</a:t>
            </a:r>
            <a:endParaRPr kumimoji="0" lang="en-US" altLang="en-US" b="0" i="0" u="none" strike="noStrike" cap="none" normalizeH="0" baseline="0">
              <a:ln>
                <a:noFill/>
              </a:ln>
              <a:effectLst/>
              <a:latin typeface="Arial" panose="020B0604020202020204" pitchFamily="34" charset="0"/>
            </a:endParaRPr>
          </a:p>
          <a:p>
            <a:pPr marL="0" marR="0" lvl="0" indent="0" defTabSz="914400" rtl="0" eaLnBrk="0" fontAlgn="base" latinLnBrk="0" hangingPunct="0">
              <a:spcBef>
                <a:spcPct val="0"/>
              </a:spcBef>
              <a:spcAft>
                <a:spcPts val="600"/>
              </a:spcAft>
              <a:buClrTx/>
              <a:buSzTx/>
              <a:buFontTx/>
              <a:buNone/>
              <a:tabLst>
                <a:tab pos="5937250" algn="r"/>
              </a:tabLst>
            </a:pPr>
            <a:r>
              <a:rPr kumimoji="0" lang="en-US" altLang="en-US" b="0" i="0" u="sng" strike="noStrike" cap="none" normalizeH="0" baseline="0">
                <a:ln>
                  <a:noFill/>
                </a:ln>
                <a:effectLst/>
                <a:latin typeface="Arial" panose="020B0604020202020204" pitchFamily="34" charset="0"/>
                <a:cs typeface="Arial" panose="020B0604020202020204" pitchFamily="34" charset="0"/>
                <a:hlinkClick r:id="rId3"/>
              </a:rPr>
              <a:t>Importance of employee engagement in the success of the hotel</a:t>
            </a:r>
            <a:endParaRPr kumimoji="0" lang="en-US" altLang="en-US" b="0" i="0" u="none" strike="noStrike" cap="none" normalizeH="0" baseline="0">
              <a:ln>
                <a:noFill/>
              </a:ln>
              <a:effectLst/>
              <a:latin typeface="Arial" panose="020B0604020202020204" pitchFamily="34" charset="0"/>
            </a:endParaRPr>
          </a:p>
          <a:p>
            <a:pPr marL="0" marR="0" lvl="0" indent="0" defTabSz="914400" rtl="0" eaLnBrk="0" fontAlgn="base" latinLnBrk="0" hangingPunct="0">
              <a:spcBef>
                <a:spcPct val="0"/>
              </a:spcBef>
              <a:spcAft>
                <a:spcPts val="600"/>
              </a:spcAft>
              <a:buClrTx/>
              <a:buSzTx/>
              <a:buFontTx/>
              <a:buNone/>
              <a:tabLst>
                <a:tab pos="5937250" algn="r"/>
              </a:tabLst>
            </a:pPr>
            <a:r>
              <a:rPr kumimoji="0" lang="en-US" altLang="en-US" b="0" i="0" u="sng" strike="noStrike" cap="none" normalizeH="0" baseline="0">
                <a:ln>
                  <a:noFill/>
                </a:ln>
                <a:effectLst/>
                <a:latin typeface="Arial" panose="020B0604020202020204" pitchFamily="34" charset="0"/>
                <a:cs typeface="Arial" panose="020B0604020202020204" pitchFamily="34" charset="0"/>
                <a:hlinkClick r:id="rId4"/>
              </a:rPr>
              <a:t>Definition of employee engagement</a:t>
            </a:r>
            <a:endParaRPr kumimoji="0" lang="en-US" altLang="en-US" b="0" i="0" u="none" strike="noStrike" cap="none" normalizeH="0" baseline="0">
              <a:ln>
                <a:noFill/>
              </a:ln>
              <a:effectLst/>
              <a:latin typeface="Arial" panose="020B0604020202020204" pitchFamily="34" charset="0"/>
            </a:endParaRPr>
          </a:p>
          <a:p>
            <a:pPr marL="0" marR="0" lvl="0" indent="0" defTabSz="914400" rtl="0" eaLnBrk="0" fontAlgn="base" latinLnBrk="0" hangingPunct="0">
              <a:spcBef>
                <a:spcPct val="0"/>
              </a:spcBef>
              <a:spcAft>
                <a:spcPts val="600"/>
              </a:spcAft>
              <a:buClrTx/>
              <a:buSzTx/>
              <a:buFontTx/>
              <a:buNone/>
              <a:tabLst>
                <a:tab pos="5937250" algn="r"/>
              </a:tabLst>
            </a:pPr>
            <a:r>
              <a:rPr kumimoji="0" lang="en-US" altLang="en-US" b="0" i="0" u="sng" strike="noStrike" cap="none" normalizeH="0" baseline="0">
                <a:ln>
                  <a:noFill/>
                </a:ln>
                <a:effectLst/>
                <a:latin typeface="Arial" panose="020B0604020202020204" pitchFamily="34" charset="0"/>
                <a:cs typeface="Arial" panose="020B0604020202020204" pitchFamily="34" charset="0"/>
                <a:hlinkClick r:id="rId5"/>
              </a:rPr>
              <a:t>Engagement theoretical model</a:t>
            </a:r>
            <a:endParaRPr kumimoji="0" lang="en-US" altLang="en-US" b="0" i="0" u="none" strike="noStrike" cap="none" normalizeH="0" baseline="0">
              <a:ln>
                <a:noFill/>
              </a:ln>
              <a:effectLst/>
              <a:latin typeface="Arial" panose="020B0604020202020204" pitchFamily="34" charset="0"/>
            </a:endParaRPr>
          </a:p>
          <a:p>
            <a:pPr marL="0" marR="0" lvl="0" indent="0" defTabSz="914400" rtl="0" eaLnBrk="0" fontAlgn="base" latinLnBrk="0" hangingPunct="0">
              <a:spcBef>
                <a:spcPct val="0"/>
              </a:spcBef>
              <a:spcAft>
                <a:spcPts val="600"/>
              </a:spcAft>
              <a:buClrTx/>
              <a:buSzTx/>
              <a:buFontTx/>
              <a:buNone/>
              <a:tabLst>
                <a:tab pos="5937250" algn="r"/>
              </a:tabLst>
            </a:pPr>
            <a:r>
              <a:rPr kumimoji="0" lang="en-GB" altLang="en-US" b="0" i="0" u="sng" strike="noStrike" cap="none" normalizeH="0" baseline="0">
                <a:ln>
                  <a:noFill/>
                </a:ln>
                <a:effectLst/>
                <a:latin typeface="Arial" panose="020B0604020202020204" pitchFamily="34" charset="0"/>
                <a:cs typeface="Arial" panose="020B0604020202020204" pitchFamily="34" charset="0"/>
                <a:hlinkClick r:id="rId6"/>
              </a:rPr>
              <a:t>The necessities</a:t>
            </a:r>
            <a:endParaRPr kumimoji="0" lang="en-US" altLang="en-US" b="0" i="0" u="none" strike="noStrike" cap="none" normalizeH="0" baseline="0">
              <a:ln>
                <a:noFill/>
              </a:ln>
              <a:effectLst/>
              <a:latin typeface="Arial" panose="020B0604020202020204" pitchFamily="34" charset="0"/>
            </a:endParaRPr>
          </a:p>
          <a:p>
            <a:pPr marL="0" marR="0" lvl="0" indent="0" defTabSz="914400" rtl="0" eaLnBrk="0" fontAlgn="base" latinLnBrk="0" hangingPunct="0">
              <a:spcBef>
                <a:spcPct val="0"/>
              </a:spcBef>
              <a:spcAft>
                <a:spcPts val="600"/>
              </a:spcAft>
              <a:buClrTx/>
              <a:buSzTx/>
              <a:buFontTx/>
              <a:buNone/>
              <a:tabLst>
                <a:tab pos="5937250" algn="r"/>
              </a:tabLst>
            </a:pPr>
            <a:r>
              <a:rPr kumimoji="0" lang="en-GB" altLang="en-US" b="0" i="0" u="sng" strike="noStrike" cap="none" normalizeH="0" baseline="0">
                <a:ln>
                  <a:noFill/>
                </a:ln>
                <a:effectLst/>
                <a:latin typeface="Arial" panose="020B0604020202020204" pitchFamily="34" charset="0"/>
                <a:cs typeface="Arial" panose="020B0604020202020204" pitchFamily="34" charset="0"/>
                <a:hlinkClick r:id="rId7"/>
              </a:rPr>
              <a:t>Uniting the company</a:t>
            </a:r>
            <a:endParaRPr kumimoji="0" lang="en-US" altLang="en-US" b="0" i="0" u="none" strike="noStrike" cap="none" normalizeH="0" baseline="0">
              <a:ln>
                <a:noFill/>
              </a:ln>
              <a:effectLst/>
              <a:latin typeface="Arial" panose="020B0604020202020204" pitchFamily="34" charset="0"/>
            </a:endParaRPr>
          </a:p>
          <a:p>
            <a:pPr marL="0" marR="0" lvl="0" indent="0" defTabSz="914400" rtl="0" eaLnBrk="0" fontAlgn="base" latinLnBrk="0" hangingPunct="0">
              <a:spcBef>
                <a:spcPct val="0"/>
              </a:spcBef>
              <a:spcAft>
                <a:spcPts val="600"/>
              </a:spcAft>
              <a:buClrTx/>
              <a:buSzTx/>
              <a:buFontTx/>
              <a:buNone/>
              <a:tabLst>
                <a:tab pos="5937250" algn="r"/>
              </a:tabLst>
            </a:pPr>
            <a:r>
              <a:rPr kumimoji="0" lang="en-GB" altLang="en-US" b="0" i="0" u="sng" strike="noStrike" cap="none" normalizeH="0" baseline="0">
                <a:ln>
                  <a:noFill/>
                </a:ln>
                <a:effectLst/>
                <a:latin typeface="Arial" panose="020B0604020202020204" pitchFamily="34" charset="0"/>
                <a:cs typeface="Arial" panose="020B0604020202020204" pitchFamily="34" charset="0"/>
                <a:hlinkClick r:id="rId8"/>
              </a:rPr>
              <a:t>Boosting performance</a:t>
            </a:r>
            <a:endParaRPr kumimoji="0" lang="en-US" altLang="en-US" b="0" i="0" u="none" strike="noStrike" cap="none" normalizeH="0" baseline="0">
              <a:ln>
                <a:noFill/>
              </a:ln>
              <a:effectLst/>
              <a:latin typeface="Arial" panose="020B0604020202020204" pitchFamily="34" charset="0"/>
            </a:endParaRPr>
          </a:p>
          <a:p>
            <a:pPr marL="0" marR="0" lvl="0" indent="0" defTabSz="914400" rtl="0" eaLnBrk="0" fontAlgn="base" latinLnBrk="0" hangingPunct="0">
              <a:spcBef>
                <a:spcPct val="0"/>
              </a:spcBef>
              <a:spcAft>
                <a:spcPts val="600"/>
              </a:spcAft>
              <a:buClrTx/>
              <a:buSzTx/>
              <a:buFontTx/>
              <a:buNone/>
              <a:tabLst>
                <a:tab pos="5937250" algn="r"/>
              </a:tabLst>
            </a:pPr>
            <a:r>
              <a:rPr kumimoji="0" lang="en-GB" altLang="en-US" b="0" i="0" u="sng" strike="noStrike" cap="none" normalizeH="0" baseline="0">
                <a:ln>
                  <a:noFill/>
                </a:ln>
                <a:effectLst/>
                <a:latin typeface="Arial" panose="020B0604020202020204" pitchFamily="34" charset="0"/>
                <a:cs typeface="Arial" panose="020B0604020202020204" pitchFamily="34" charset="0"/>
                <a:hlinkClick r:id="rId9"/>
              </a:rPr>
              <a:t>Achieving results</a:t>
            </a:r>
            <a:endParaRPr kumimoji="0" lang="en-US" altLang="en-US" b="0" i="0" u="none" strike="noStrike" cap="none" normalizeH="0" baseline="0">
              <a:ln>
                <a:noFill/>
              </a:ln>
              <a:effectLst/>
              <a:latin typeface="Arial" panose="020B0604020202020204" pitchFamily="34" charset="0"/>
            </a:endParaRPr>
          </a:p>
          <a:p>
            <a:pPr marL="0" marR="0" lvl="0" indent="0" defTabSz="914400" rtl="0" eaLnBrk="0" fontAlgn="base" latinLnBrk="0" hangingPunct="0">
              <a:spcBef>
                <a:spcPct val="0"/>
              </a:spcBef>
              <a:spcAft>
                <a:spcPts val="600"/>
              </a:spcAft>
              <a:buClrTx/>
              <a:buSzTx/>
              <a:buFontTx/>
              <a:buNone/>
              <a:tabLst>
                <a:tab pos="5937250" algn="r"/>
              </a:tabLst>
            </a:pPr>
            <a:r>
              <a:rPr kumimoji="0" lang="en-US" altLang="en-US" b="0" i="0" u="sng" strike="noStrike" cap="none" normalizeH="0" baseline="0">
                <a:ln>
                  <a:noFill/>
                </a:ln>
                <a:effectLst/>
                <a:latin typeface="Arial" panose="020B0604020202020204" pitchFamily="34" charset="0"/>
                <a:cs typeface="Arial" panose="020B0604020202020204" pitchFamily="34" charset="0"/>
                <a:hlinkClick r:id="rId10"/>
              </a:rPr>
              <a:t>Examples of best practices for engaging employees</a:t>
            </a:r>
            <a:endParaRPr kumimoji="0" lang="en-US" altLang="en-US" b="0" i="0" u="none" strike="noStrike" cap="none" normalizeH="0" baseline="0">
              <a:ln>
                <a:noFill/>
              </a:ln>
              <a:effectLst/>
              <a:latin typeface="Arial" panose="020B0604020202020204" pitchFamily="34" charset="0"/>
            </a:endParaRPr>
          </a:p>
          <a:p>
            <a:pPr marL="0" marR="0" lvl="0" indent="0" defTabSz="914400" rtl="0" eaLnBrk="0" fontAlgn="base" latinLnBrk="0" hangingPunct="0">
              <a:spcBef>
                <a:spcPct val="0"/>
              </a:spcBef>
              <a:spcAft>
                <a:spcPts val="600"/>
              </a:spcAft>
              <a:buClrTx/>
              <a:buSzTx/>
              <a:buFontTx/>
              <a:buNone/>
              <a:tabLst>
                <a:tab pos="5937250" algn="r"/>
              </a:tabLst>
            </a:pPr>
            <a:r>
              <a:rPr kumimoji="0" lang="en-US" altLang="en-US" b="0" i="0" u="sng" strike="noStrike" cap="none" normalizeH="0" baseline="0">
                <a:ln>
                  <a:noFill/>
                </a:ln>
                <a:effectLst/>
                <a:latin typeface="Arial" panose="020B0604020202020204" pitchFamily="34" charset="0"/>
                <a:cs typeface="Arial" panose="020B0604020202020204" pitchFamily="34" charset="0"/>
                <a:hlinkClick r:id="rId11"/>
              </a:rPr>
              <a:t>Conclusion</a:t>
            </a:r>
            <a:endParaRPr kumimoji="0" lang="en-US" altLang="en-US" b="0" i="0" u="none" strike="noStrike" cap="none" normalizeH="0" baseline="0">
              <a:ln>
                <a:noFill/>
              </a:ln>
              <a:effectLst/>
              <a:latin typeface="Arial" panose="020B0604020202020204" pitchFamily="34" charset="0"/>
            </a:endParaRPr>
          </a:p>
          <a:p>
            <a:pPr marL="0" marR="0" lvl="0" indent="0" defTabSz="914400" rtl="0" eaLnBrk="0" fontAlgn="base" latinLnBrk="0" hangingPunct="0">
              <a:spcBef>
                <a:spcPct val="0"/>
              </a:spcBef>
              <a:spcAft>
                <a:spcPts val="600"/>
              </a:spcAft>
              <a:buClrTx/>
              <a:buSzTx/>
              <a:buFontTx/>
              <a:buNone/>
              <a:tabLst>
                <a:tab pos="5937250" algn="r"/>
              </a:tabLst>
            </a:pPr>
            <a:endParaRPr kumimoji="0" lang="en-US" altLang="en-US" b="0" i="0" u="none" strike="noStrike" cap="none" normalizeH="0" baseline="0">
              <a:ln>
                <a:noFill/>
              </a:ln>
              <a:effectLst/>
              <a:latin typeface="Arial" panose="020B0604020202020204" pitchFamily="34" charset="0"/>
            </a:endParaRPr>
          </a:p>
        </p:txBody>
      </p:sp>
    </p:spTree>
    <p:extLst>
      <p:ext uri="{BB962C8B-B14F-4D97-AF65-F5344CB8AC3E}">
        <p14:creationId xmlns:p14="http://schemas.microsoft.com/office/powerpoint/2010/main" val="24593511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9C51009-A09A-4689-8E6C-F8FC99E6A8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44476" y="1600199"/>
            <a:ext cx="3539266" cy="4297680"/>
          </a:xfrm>
        </p:spPr>
        <p:txBody>
          <a:bodyPr anchor="ctr">
            <a:normAutofit/>
          </a:bodyPr>
          <a:lstStyle/>
          <a:p>
            <a:r>
              <a:rPr lang="en-US" sz="3000" b="1"/>
              <a:t>Introduction </a:t>
            </a:r>
            <a:br>
              <a:rPr lang="en-US" sz="3000" b="1"/>
            </a:br>
            <a:endParaRPr lang="en-US" sz="3000"/>
          </a:p>
        </p:txBody>
      </p:sp>
      <p:cxnSp>
        <p:nvCxnSpPr>
          <p:cNvPr id="10" name="Straight Connector 9">
            <a:extLst>
              <a:ext uri="{FF2B5EF4-FFF2-40B4-BE49-F238E27FC236}">
                <a16:creationId xmlns:a16="http://schemas.microsoft.com/office/drawing/2014/main" id="{9EC65442-F244-409C-BF44-C5D6472E810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148839"/>
            <a:ext cx="0" cy="3200400"/>
          </a:xfrm>
          <a:prstGeom prst="line">
            <a:avLst/>
          </a:prstGeom>
          <a:ln w="31750"/>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4924851" y="1600199"/>
            <a:ext cx="6130003" cy="4297680"/>
          </a:xfrm>
        </p:spPr>
        <p:txBody>
          <a:bodyPr anchor="ctr">
            <a:normAutofit/>
          </a:bodyPr>
          <a:lstStyle/>
          <a:p>
            <a:r>
              <a:rPr lang="en-US"/>
              <a:t>The presentation aims to evaluate the importance of employee engagement in the success of business operations in the hotel industry. </a:t>
            </a:r>
          </a:p>
          <a:p>
            <a:r>
              <a:rPr lang="en-US"/>
              <a:t>Employee engagement plays a vital role in the growth of all businesses (Wiedmer, 2015). </a:t>
            </a:r>
          </a:p>
          <a:p>
            <a:r>
              <a:rPr lang="en-US"/>
              <a:t>While the study also includes best practices which are essential and effective for engaging employees in the workplace for hotel.</a:t>
            </a:r>
          </a:p>
          <a:p>
            <a:pPr marL="0" indent="0">
              <a:buNone/>
            </a:pPr>
            <a:endParaRPr lang="en-US"/>
          </a:p>
        </p:txBody>
      </p:sp>
    </p:spTree>
    <p:extLst>
      <p:ext uri="{BB962C8B-B14F-4D97-AF65-F5344CB8AC3E}">
        <p14:creationId xmlns:p14="http://schemas.microsoft.com/office/powerpoint/2010/main" val="1997984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2D32A60-013B-47A8-8833-D242408091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E27932B-B694-4C4C-90D7-A0333A7C58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p:cNvSpPr>
            <a:spLocks noGrp="1"/>
          </p:cNvSpPr>
          <p:nvPr>
            <p:ph type="title"/>
          </p:nvPr>
        </p:nvSpPr>
        <p:spPr>
          <a:xfrm>
            <a:off x="1451579" y="2303047"/>
            <a:ext cx="3272093" cy="2674198"/>
          </a:xfrm>
        </p:spPr>
        <p:txBody>
          <a:bodyPr anchor="t">
            <a:normAutofit/>
          </a:bodyPr>
          <a:lstStyle/>
          <a:p>
            <a:r>
              <a:rPr lang="en-US" sz="2700" b="1"/>
              <a:t>Importance of employee engagement in the success of the hotel </a:t>
            </a:r>
            <a:br>
              <a:rPr lang="en-US" sz="2700" b="1"/>
            </a:br>
            <a:endParaRPr lang="en-US" sz="2700"/>
          </a:p>
        </p:txBody>
      </p:sp>
      <p:cxnSp>
        <p:nvCxnSpPr>
          <p:cNvPr id="14" name="Straight Connector 13">
            <a:extLst>
              <a:ext uri="{FF2B5EF4-FFF2-40B4-BE49-F238E27FC236}">
                <a16:creationId xmlns:a16="http://schemas.microsoft.com/office/drawing/2014/main" id="{9EBB0476-5CF0-4F44-8D68-5D42D7AEE4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1579" y="2146542"/>
            <a:ext cx="327209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6" name="Title 1">
            <a:extLst>
              <a:ext uri="{FF2B5EF4-FFF2-40B4-BE49-F238E27FC236}">
                <a16:creationId xmlns:a16="http://schemas.microsoft.com/office/drawing/2014/main" id="{A9DA474E-6B91-4200-840F-0257B2358A75}"/>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1580" y="3122496"/>
            <a:ext cx="3530157" cy="104923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endParaRPr lang="en-US" dirty="0"/>
          </a:p>
        </p:txBody>
      </p:sp>
      <p:pic>
        <p:nvPicPr>
          <p:cNvPr id="18" name="Picture 17">
            <a:extLst>
              <a:ext uri="{FF2B5EF4-FFF2-40B4-BE49-F238E27FC236}">
                <a16:creationId xmlns:a16="http://schemas.microsoft.com/office/drawing/2014/main" id="{DF63C9AD-AE6E-4512-8171-91612E84CCF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20" name="Straight Connector 19">
            <a:extLst>
              <a:ext uri="{FF2B5EF4-FFF2-40B4-BE49-F238E27FC236}">
                <a16:creationId xmlns:a16="http://schemas.microsoft.com/office/drawing/2014/main" id="{FE1A49CE-B63D-457A-A180-1C883E1A63D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C2BF2F0C-1BEE-A466-DD0C-014BE8A08D6E}"/>
              </a:ext>
            </a:extLst>
          </p:cNvPr>
          <p:cNvGraphicFramePr>
            <a:graphicFrameLocks noGrp="1"/>
          </p:cNvGraphicFramePr>
          <p:nvPr>
            <p:ph idx="1"/>
            <p:extLst>
              <p:ext uri="{D42A27DB-BD31-4B8C-83A1-F6EECF244321}">
                <p14:modId xmlns:p14="http://schemas.microsoft.com/office/powerpoint/2010/main" val="224884458"/>
              </p:ext>
            </p:extLst>
          </p:nvPr>
        </p:nvGraphicFramePr>
        <p:xfrm>
          <a:off x="5141913" y="803275"/>
          <a:ext cx="5913437" cy="463708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0443128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82E7304-2AC2-4A5C-924D-A6AC3FFC5E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451579" y="804519"/>
            <a:ext cx="9603275" cy="1049235"/>
          </a:xfrm>
        </p:spPr>
        <p:txBody>
          <a:bodyPr>
            <a:normAutofit/>
          </a:bodyPr>
          <a:lstStyle/>
          <a:p>
            <a:r>
              <a:rPr lang="en-US" b="1"/>
              <a:t>Definition of engagement </a:t>
            </a:r>
            <a:br>
              <a:rPr lang="en-US" b="1"/>
            </a:br>
            <a:endParaRPr lang="en-US"/>
          </a:p>
        </p:txBody>
      </p:sp>
      <p:cxnSp>
        <p:nvCxnSpPr>
          <p:cNvPr id="12" name="Straight Connector 11">
            <a:extLst>
              <a:ext uri="{FF2B5EF4-FFF2-40B4-BE49-F238E27FC236}">
                <a16:creationId xmlns:a16="http://schemas.microsoft.com/office/drawing/2014/main" id="{D259FEF2-F6A5-442F-BA10-4E39EECD0AB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1579" y="1853754"/>
            <a:ext cx="9603274"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14" name="Rectangle 13">
            <a:extLst>
              <a:ext uri="{FF2B5EF4-FFF2-40B4-BE49-F238E27FC236}">
                <a16:creationId xmlns:a16="http://schemas.microsoft.com/office/drawing/2014/main" id="{A3C183B1-1D4B-4E3D-A02E-A426E3BFA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83852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aphicFrame>
        <p:nvGraphicFramePr>
          <p:cNvPr id="5" name="Content Placeholder 2">
            <a:extLst>
              <a:ext uri="{FF2B5EF4-FFF2-40B4-BE49-F238E27FC236}">
                <a16:creationId xmlns:a16="http://schemas.microsoft.com/office/drawing/2014/main" id="{05EEDE06-8FDC-1210-C70B-1D842FC87560}"/>
              </a:ext>
            </a:extLst>
          </p:cNvPr>
          <p:cNvGraphicFramePr>
            <a:graphicFrameLocks noGrp="1"/>
          </p:cNvGraphicFramePr>
          <p:nvPr>
            <p:ph idx="1"/>
            <p:extLst>
              <p:ext uri="{D42A27DB-BD31-4B8C-83A1-F6EECF244321}">
                <p14:modId xmlns:p14="http://schemas.microsoft.com/office/powerpoint/2010/main" val="1575100186"/>
              </p:ext>
            </p:extLst>
          </p:nvPr>
        </p:nvGraphicFramePr>
        <p:xfrm>
          <a:off x="1450975" y="2331497"/>
          <a:ext cx="9604375" cy="37232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85654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9C51009-A09A-4689-8E6C-F8FC99E6A8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44476" y="1600199"/>
            <a:ext cx="3539266" cy="4297680"/>
          </a:xfrm>
        </p:spPr>
        <p:txBody>
          <a:bodyPr anchor="ctr">
            <a:normAutofit/>
          </a:bodyPr>
          <a:lstStyle/>
          <a:p>
            <a:r>
              <a:rPr lang="en-US"/>
              <a:t> </a:t>
            </a:r>
            <a:br>
              <a:rPr lang="en-US"/>
            </a:br>
            <a:r>
              <a:rPr lang="en-US" b="1"/>
              <a:t>Engagement theoretical model</a:t>
            </a:r>
            <a:br>
              <a:rPr lang="en-US"/>
            </a:br>
            <a:br>
              <a:rPr lang="en-US" b="1"/>
            </a:br>
            <a:endParaRPr lang="en-US"/>
          </a:p>
        </p:txBody>
      </p:sp>
      <p:cxnSp>
        <p:nvCxnSpPr>
          <p:cNvPr id="10" name="Straight Connector 9">
            <a:extLst>
              <a:ext uri="{FF2B5EF4-FFF2-40B4-BE49-F238E27FC236}">
                <a16:creationId xmlns:a16="http://schemas.microsoft.com/office/drawing/2014/main" id="{9EC65442-F244-409C-BF44-C5D6472E810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148839"/>
            <a:ext cx="0" cy="3200400"/>
          </a:xfrm>
          <a:prstGeom prst="line">
            <a:avLst/>
          </a:prstGeom>
          <a:ln w="31750"/>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4924851" y="1600199"/>
            <a:ext cx="6130003" cy="4297680"/>
          </a:xfrm>
        </p:spPr>
        <p:txBody>
          <a:bodyPr anchor="ctr">
            <a:normAutofit/>
          </a:bodyPr>
          <a:lstStyle/>
          <a:p>
            <a:r>
              <a:rPr lang="en-US" sz="1700" b="1" i="1" kern="1200">
                <a:effectLst/>
                <a:latin typeface="+mn-lt"/>
                <a:ea typeface="+mn-ea"/>
                <a:cs typeface="+mn-cs"/>
              </a:rPr>
              <a:t>The Zinger Model: </a:t>
            </a:r>
          </a:p>
          <a:p>
            <a:r>
              <a:rPr lang="en-US" sz="1700" kern="1200">
                <a:effectLst/>
                <a:latin typeface="+mn-lt"/>
                <a:ea typeface="+mn-ea"/>
                <a:cs typeface="+mn-cs"/>
              </a:rPr>
              <a:t>The Zinger Theoretical Model evaluates ten actions crucial for improving and building employee engagement in the workplace.</a:t>
            </a:r>
          </a:p>
          <a:p>
            <a:r>
              <a:rPr lang="en-US" sz="1700"/>
              <a:t>It </a:t>
            </a:r>
            <a:r>
              <a:rPr lang="en-US" sz="1700" kern="1200">
                <a:effectLst/>
                <a:latin typeface="+mn-lt"/>
                <a:ea typeface="+mn-ea"/>
                <a:cs typeface="+mn-cs"/>
              </a:rPr>
              <a:t>brings productivity and efficiency to the workplace and is also beneficial for the company to achieve the aims and goals of business operations (</a:t>
            </a:r>
            <a:r>
              <a:rPr lang="en-US" sz="1700" kern="1200" err="1">
                <a:effectLst/>
                <a:latin typeface="+mn-lt"/>
                <a:ea typeface="+mn-ea"/>
                <a:cs typeface="+mn-cs"/>
              </a:rPr>
              <a:t>Zanjani</a:t>
            </a:r>
            <a:r>
              <a:rPr lang="en-US" sz="1700" kern="1200">
                <a:effectLst/>
                <a:latin typeface="+mn-lt"/>
                <a:ea typeface="+mn-ea"/>
                <a:cs typeface="+mn-cs"/>
              </a:rPr>
              <a:t> et al., 2018).</a:t>
            </a:r>
            <a:endParaRPr lang="en-US" sz="1700">
              <a:effectLst/>
            </a:endParaRPr>
          </a:p>
          <a:p>
            <a:pPr lvl="2"/>
            <a:r>
              <a:rPr lang="en-GB" sz="1700" kern="1200">
                <a:effectLst/>
                <a:latin typeface="+mn-lt"/>
                <a:ea typeface="+mn-ea"/>
                <a:cs typeface="+mn-cs"/>
              </a:rPr>
              <a:t>The necessities</a:t>
            </a:r>
            <a:endParaRPr lang="en-US" sz="1700" kern="1200">
              <a:effectLst/>
              <a:latin typeface="+mn-lt"/>
              <a:ea typeface="+mn-ea"/>
              <a:cs typeface="+mn-cs"/>
            </a:endParaRPr>
          </a:p>
          <a:p>
            <a:pPr lvl="2"/>
            <a:r>
              <a:rPr lang="en-GB" sz="1700" kern="1200">
                <a:effectLst/>
                <a:latin typeface="+mn-lt"/>
                <a:ea typeface="+mn-ea"/>
                <a:cs typeface="+mn-cs"/>
              </a:rPr>
              <a:t>Uniting the company</a:t>
            </a:r>
            <a:endParaRPr lang="en-US" sz="1700" kern="1200">
              <a:effectLst/>
              <a:latin typeface="+mn-lt"/>
              <a:ea typeface="+mn-ea"/>
              <a:cs typeface="+mn-cs"/>
            </a:endParaRPr>
          </a:p>
          <a:p>
            <a:pPr lvl="2"/>
            <a:r>
              <a:rPr lang="en-GB" sz="1700" kern="1200">
                <a:effectLst/>
                <a:latin typeface="+mn-lt"/>
                <a:ea typeface="+mn-ea"/>
                <a:cs typeface="+mn-cs"/>
              </a:rPr>
              <a:t>Boosting performance</a:t>
            </a:r>
            <a:endParaRPr lang="en-US" sz="1700" kern="1200">
              <a:effectLst/>
              <a:latin typeface="+mn-lt"/>
              <a:ea typeface="+mn-ea"/>
              <a:cs typeface="+mn-cs"/>
            </a:endParaRPr>
          </a:p>
          <a:p>
            <a:pPr lvl="2"/>
            <a:r>
              <a:rPr lang="en-GB" sz="1700" kern="1200">
                <a:effectLst/>
                <a:latin typeface="+mn-lt"/>
                <a:ea typeface="+mn-ea"/>
                <a:cs typeface="+mn-cs"/>
              </a:rPr>
              <a:t>Achieving results</a:t>
            </a:r>
            <a:endParaRPr lang="en-US" sz="1700" kern="1200">
              <a:effectLst/>
              <a:latin typeface="+mn-lt"/>
              <a:ea typeface="+mn-ea"/>
              <a:cs typeface="+mn-cs"/>
            </a:endParaRPr>
          </a:p>
        </p:txBody>
      </p:sp>
    </p:spTree>
    <p:extLst>
      <p:ext uri="{BB962C8B-B14F-4D97-AF65-F5344CB8AC3E}">
        <p14:creationId xmlns:p14="http://schemas.microsoft.com/office/powerpoint/2010/main" val="1643896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54F891EB-ED45-44C3-95D6-FFB2EC07FA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2EA385B8-7C85-4CE0-AE3A-00EB627B34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p:cNvSpPr>
            <a:spLocks noGrp="1"/>
          </p:cNvSpPr>
          <p:nvPr>
            <p:ph type="title"/>
          </p:nvPr>
        </p:nvSpPr>
        <p:spPr>
          <a:xfrm>
            <a:off x="812205" y="804519"/>
            <a:ext cx="3241820" cy="4431360"/>
          </a:xfrm>
        </p:spPr>
        <p:txBody>
          <a:bodyPr anchor="ctr">
            <a:normAutofit/>
          </a:bodyPr>
          <a:lstStyle/>
          <a:p>
            <a:r>
              <a:rPr lang="en-US" b="1"/>
              <a:t>Examples of best practices for engaging employees </a:t>
            </a:r>
            <a:br>
              <a:rPr lang="en-US" b="1"/>
            </a:br>
            <a:endParaRPr lang="en-US"/>
          </a:p>
        </p:txBody>
      </p:sp>
      <p:cxnSp>
        <p:nvCxnSpPr>
          <p:cNvPr id="33" name="Straight Connector 32">
            <a:extLst>
              <a:ext uri="{FF2B5EF4-FFF2-40B4-BE49-F238E27FC236}">
                <a16:creationId xmlns:a16="http://schemas.microsoft.com/office/drawing/2014/main" id="{19AF263B-E208-40DF-A182-5193478DCFA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345156" y="890353"/>
            <a:ext cx="0" cy="4572000"/>
          </a:xfrm>
          <a:prstGeom prst="line">
            <a:avLst/>
          </a:prstGeom>
          <a:ln w="317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4" name="Content Placeholder 2"/>
          <p:cNvSpPr>
            <a:spLocks noGrp="1"/>
          </p:cNvSpPr>
          <p:nvPr>
            <p:ph idx="1"/>
          </p:nvPr>
        </p:nvSpPr>
        <p:spPr>
          <a:xfrm>
            <a:off x="4637863" y="804520"/>
            <a:ext cx="6102559" cy="4431359"/>
          </a:xfrm>
        </p:spPr>
        <p:txBody>
          <a:bodyPr anchor="ctr">
            <a:normAutofit/>
          </a:bodyPr>
          <a:lstStyle/>
          <a:p>
            <a:pPr indent="457200">
              <a:lnSpc>
                <a:spcPct val="110000"/>
              </a:lnSpc>
            </a:pPr>
            <a:r>
              <a:rPr lang="en-US" sz="1300">
                <a:effectLst/>
                <a:latin typeface="Arial" panose="020B0604020202020204" pitchFamily="34" charset="0"/>
                <a:ea typeface="Calibri" panose="020F0502020204030204" pitchFamily="34" charset="0"/>
                <a:cs typeface="Arial" panose="020B0604020202020204" pitchFamily="34" charset="0"/>
              </a:rPr>
              <a:t>Following are best practices for engaging employees in hotel industry:</a:t>
            </a:r>
            <a:endParaRPr lang="en-GB" sz="1300">
              <a:effectLst/>
              <a:latin typeface="Arial" panose="020B0604020202020204" pitchFamily="34" charset="0"/>
              <a:ea typeface="Calibri" panose="020F0502020204030204" pitchFamily="34" charset="0"/>
              <a:cs typeface="Times New Roman" panose="02020603050405020304" pitchFamily="18" charset="0"/>
            </a:endParaRPr>
          </a:p>
          <a:p>
            <a:pPr lvl="1" indent="457200">
              <a:lnSpc>
                <a:spcPct val="110000"/>
              </a:lnSpc>
            </a:pPr>
            <a:r>
              <a:rPr lang="en-US" sz="1300">
                <a:effectLst/>
                <a:latin typeface="Arial" panose="020B0604020202020204" pitchFamily="34" charset="0"/>
                <a:ea typeface="Calibri" panose="020F0502020204030204" pitchFamily="34" charset="0"/>
                <a:cs typeface="Arial" panose="020B0604020202020204" pitchFamily="34" charset="0"/>
              </a:rPr>
              <a:t>1. Prioritize employee involvement to boost retention and contentment in the workplace.</a:t>
            </a:r>
            <a:endParaRPr lang="en-GB" sz="1300">
              <a:effectLst/>
              <a:latin typeface="Arial" panose="020B0604020202020204" pitchFamily="34" charset="0"/>
              <a:ea typeface="Calibri" panose="020F0502020204030204" pitchFamily="34" charset="0"/>
              <a:cs typeface="Times New Roman" panose="02020603050405020304" pitchFamily="18" charset="0"/>
            </a:endParaRPr>
          </a:p>
          <a:p>
            <a:pPr lvl="1" indent="457200">
              <a:lnSpc>
                <a:spcPct val="110000"/>
              </a:lnSpc>
            </a:pPr>
            <a:r>
              <a:rPr lang="en-US" sz="1300">
                <a:effectLst/>
                <a:latin typeface="Arial" panose="020B0604020202020204" pitchFamily="34" charset="0"/>
                <a:ea typeface="Calibri" panose="020F0502020204030204" pitchFamily="34" charset="0"/>
                <a:cs typeface="Arial" panose="020B0604020202020204" pitchFamily="34" charset="0"/>
              </a:rPr>
              <a:t>2. Try to foster a culture that is upbeat and goal oriented.</a:t>
            </a:r>
            <a:endParaRPr lang="en-GB" sz="1300">
              <a:effectLst/>
              <a:latin typeface="Arial" panose="020B0604020202020204" pitchFamily="34" charset="0"/>
              <a:ea typeface="Calibri" panose="020F0502020204030204" pitchFamily="34" charset="0"/>
              <a:cs typeface="Times New Roman" panose="02020603050405020304" pitchFamily="18" charset="0"/>
            </a:endParaRPr>
          </a:p>
          <a:p>
            <a:pPr lvl="1" indent="457200">
              <a:lnSpc>
                <a:spcPct val="110000"/>
              </a:lnSpc>
            </a:pPr>
            <a:r>
              <a:rPr lang="en-US" sz="1300">
                <a:effectLst/>
                <a:latin typeface="Arial" panose="020B0604020202020204" pitchFamily="34" charset="0"/>
                <a:ea typeface="Calibri" panose="020F0502020204030204" pitchFamily="34" charset="0"/>
                <a:cs typeface="Arial" panose="020B0604020202020204" pitchFamily="34" charset="0"/>
              </a:rPr>
              <a:t>3. Determine how invested employees are and solicit their thoughts on how to increase participation.</a:t>
            </a:r>
            <a:endParaRPr lang="en-GB" sz="1300">
              <a:effectLst/>
              <a:latin typeface="Arial" panose="020B0604020202020204" pitchFamily="34" charset="0"/>
              <a:ea typeface="Calibri" panose="020F0502020204030204" pitchFamily="34" charset="0"/>
              <a:cs typeface="Times New Roman" panose="02020603050405020304" pitchFamily="18" charset="0"/>
            </a:endParaRPr>
          </a:p>
          <a:p>
            <a:pPr indent="457200">
              <a:lnSpc>
                <a:spcPct val="110000"/>
              </a:lnSpc>
            </a:pPr>
            <a:r>
              <a:rPr lang="en-US" sz="1300">
                <a:effectLst/>
                <a:latin typeface="Arial" panose="020B0604020202020204" pitchFamily="34" charset="0"/>
                <a:ea typeface="Calibri" panose="020F0502020204030204" pitchFamily="34" charset="0"/>
                <a:cs typeface="Arial" panose="020B0604020202020204" pitchFamily="34" charset="0"/>
              </a:rPr>
              <a:t>In the absence of a sense of purpose or meaning in one's work, frustration and disengagement are likely to set in. </a:t>
            </a:r>
          </a:p>
          <a:p>
            <a:pPr indent="457200">
              <a:lnSpc>
                <a:spcPct val="110000"/>
              </a:lnSpc>
            </a:pPr>
            <a:r>
              <a:rPr lang="en-US" sz="1300">
                <a:effectLst/>
                <a:latin typeface="Arial" panose="020B0604020202020204" pitchFamily="34" charset="0"/>
                <a:ea typeface="Calibri" panose="020F0502020204030204" pitchFamily="34" charset="0"/>
                <a:cs typeface="Arial" panose="020B0604020202020204" pitchFamily="34" charset="0"/>
              </a:rPr>
              <a:t>To counteract this, hotels such as Marriot, Premier Inn and Ritz-Carlton's articulate their mission in a way that is both compelling and transparent.</a:t>
            </a:r>
            <a:endParaRPr lang="en-GB" sz="1300">
              <a:effectLst/>
              <a:latin typeface="Arial" panose="020B0604020202020204" pitchFamily="34" charset="0"/>
              <a:ea typeface="Calibri" panose="020F0502020204030204" pitchFamily="34" charset="0"/>
              <a:cs typeface="Times New Roman" panose="02020603050405020304" pitchFamily="18" charset="0"/>
            </a:endParaRPr>
          </a:p>
          <a:p>
            <a:pPr indent="457200">
              <a:lnSpc>
                <a:spcPct val="110000"/>
              </a:lnSpc>
            </a:pPr>
            <a:r>
              <a:rPr lang="en-US" sz="1300">
                <a:effectLst/>
                <a:latin typeface="Arial" panose="020B0604020202020204" pitchFamily="34" charset="0"/>
                <a:ea typeface="Calibri" panose="020F0502020204030204" pitchFamily="34" charset="0"/>
                <a:cs typeface="Arial" panose="020B0604020202020204" pitchFamily="34" charset="0"/>
              </a:rPr>
              <a:t>The Ritz-Carlton's mission is an excellent illustration of the hospitality industry as a whole: When women serve women, it's a sign that the company values diversity and equality in the workplace.</a:t>
            </a:r>
            <a:endParaRPr lang="en-GB" sz="1300">
              <a:effectLst/>
              <a:latin typeface="Arial" panose="020B0604020202020204" pitchFamily="34" charset="0"/>
              <a:ea typeface="Calibri" panose="020F0502020204030204" pitchFamily="34" charset="0"/>
              <a:cs typeface="Times New Roman" panose="02020603050405020304" pitchFamily="18" charset="0"/>
            </a:endParaRPr>
          </a:p>
        </p:txBody>
      </p:sp>
      <p:pic>
        <p:nvPicPr>
          <p:cNvPr id="35" name="Picture 34">
            <a:extLst>
              <a:ext uri="{FF2B5EF4-FFF2-40B4-BE49-F238E27FC236}">
                <a16:creationId xmlns:a16="http://schemas.microsoft.com/office/drawing/2014/main" id="{DCC0100C-A457-45B1-8A8B-8740F43EC15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Tree>
    <p:extLst>
      <p:ext uri="{BB962C8B-B14F-4D97-AF65-F5344CB8AC3E}">
        <p14:creationId xmlns:p14="http://schemas.microsoft.com/office/powerpoint/2010/main" val="145343695"/>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9C51009-A09A-4689-8E6C-F8FC99E6A8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44476" y="1600199"/>
            <a:ext cx="3539266" cy="4297680"/>
          </a:xfrm>
        </p:spPr>
        <p:txBody>
          <a:bodyPr anchor="ctr">
            <a:normAutofit/>
          </a:bodyPr>
          <a:lstStyle/>
          <a:p>
            <a:r>
              <a:rPr lang="en-US" b="1"/>
              <a:t>Conclusion </a:t>
            </a:r>
            <a:br>
              <a:rPr lang="en-US" b="1"/>
            </a:br>
            <a:endParaRPr lang="en-US"/>
          </a:p>
        </p:txBody>
      </p:sp>
      <p:cxnSp>
        <p:nvCxnSpPr>
          <p:cNvPr id="10" name="Straight Connector 9">
            <a:extLst>
              <a:ext uri="{FF2B5EF4-FFF2-40B4-BE49-F238E27FC236}">
                <a16:creationId xmlns:a16="http://schemas.microsoft.com/office/drawing/2014/main" id="{9EC65442-F244-409C-BF44-C5D6472E810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148839"/>
            <a:ext cx="0" cy="3200400"/>
          </a:xfrm>
          <a:prstGeom prst="line">
            <a:avLst/>
          </a:prstGeom>
          <a:ln w="31750"/>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4924851" y="1600199"/>
            <a:ext cx="6130003" cy="4297680"/>
          </a:xfrm>
        </p:spPr>
        <p:txBody>
          <a:bodyPr anchor="ctr">
            <a:normAutofit/>
          </a:bodyPr>
          <a:lstStyle/>
          <a:p>
            <a:r>
              <a:rPr lang="en-GB"/>
              <a:t>The study concluded that </a:t>
            </a:r>
            <a:r>
              <a:rPr lang="en-US"/>
              <a:t>the engagement of employees brings productivity and efficiency to hotel.</a:t>
            </a:r>
          </a:p>
          <a:p>
            <a:r>
              <a:rPr lang="en-US"/>
              <a:t>The study also examines that the engaged employees look enthusiastic and absorbed in their work and project to obtain the company's target</a:t>
            </a:r>
          </a:p>
          <a:p>
            <a:r>
              <a:rPr lang="en-US" kern="1200">
                <a:effectLst/>
                <a:latin typeface="+mn-lt"/>
                <a:ea typeface="+mn-ea"/>
                <a:cs typeface="+mn-cs"/>
              </a:rPr>
              <a:t>Zinger</a:t>
            </a:r>
            <a:r>
              <a:rPr lang="en-US"/>
              <a:t> engagement model is effective for companies to build and develop their system, which plays a vital role in increasing and improving employee engagement in business operations</a:t>
            </a:r>
          </a:p>
          <a:p>
            <a:endParaRPr lang="en-US"/>
          </a:p>
        </p:txBody>
      </p:sp>
    </p:spTree>
    <p:extLst>
      <p:ext uri="{BB962C8B-B14F-4D97-AF65-F5344CB8AC3E}">
        <p14:creationId xmlns:p14="http://schemas.microsoft.com/office/powerpoint/2010/main" val="38251220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63C748C-967B-4A7B-A90F-3EDD0F485A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0143637-4934-44E4-B909-BAF1E7B27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4062127"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49683" y="1240076"/>
            <a:ext cx="2727813" cy="4584527"/>
          </a:xfrm>
        </p:spPr>
        <p:txBody>
          <a:bodyPr>
            <a:normAutofit/>
          </a:bodyPr>
          <a:lstStyle/>
          <a:p>
            <a:r>
              <a:rPr lang="en-US" sz="2700" b="1">
                <a:solidFill>
                  <a:srgbClr val="FFFFFF"/>
                </a:solidFill>
              </a:rPr>
              <a:t>References </a:t>
            </a:r>
            <a:br>
              <a:rPr lang="en-US" sz="2700" b="1">
                <a:solidFill>
                  <a:srgbClr val="FFFFFF"/>
                </a:solidFill>
              </a:rPr>
            </a:br>
            <a:endParaRPr lang="en-US" sz="2700">
              <a:solidFill>
                <a:srgbClr val="FFFFFF"/>
              </a:solidFill>
            </a:endParaRPr>
          </a:p>
        </p:txBody>
      </p:sp>
      <p:sp>
        <p:nvSpPr>
          <p:cNvPr id="3" name="Content Placeholder 2"/>
          <p:cNvSpPr>
            <a:spLocks noGrp="1"/>
          </p:cNvSpPr>
          <p:nvPr>
            <p:ph idx="1"/>
          </p:nvPr>
        </p:nvSpPr>
        <p:spPr>
          <a:xfrm>
            <a:off x="4705594" y="1240077"/>
            <a:ext cx="6034827" cy="4916465"/>
          </a:xfrm>
        </p:spPr>
        <p:txBody>
          <a:bodyPr anchor="t">
            <a:normAutofit/>
          </a:bodyPr>
          <a:lstStyle/>
          <a:p>
            <a:pPr>
              <a:lnSpc>
                <a:spcPct val="110000"/>
              </a:lnSpc>
            </a:pPr>
            <a:r>
              <a:rPr lang="en-GB" sz="800" err="1"/>
              <a:t>Ghazvinian</a:t>
            </a:r>
            <a:r>
              <a:rPr lang="en-GB" sz="800"/>
              <a:t> </a:t>
            </a:r>
            <a:r>
              <a:rPr lang="en-GB" sz="800" err="1"/>
              <a:t>Zanjani</a:t>
            </a:r>
            <a:r>
              <a:rPr lang="en-GB" sz="800"/>
              <a:t>, F. and Zinger, S., 2018, September. A deep convolutional gaussian mixture model for stain-colour normalisation of histopathological images. In </a:t>
            </a:r>
            <a:r>
              <a:rPr lang="en-GB" sz="800" i="1"/>
              <a:t>International Conference on Medical Image Computing and Computer-Assisted Intervention</a:t>
            </a:r>
            <a:r>
              <a:rPr lang="en-GB" sz="800"/>
              <a:t> (pp. 274-282). Springer, Cham.</a:t>
            </a:r>
            <a:endParaRPr lang="en-US" sz="800"/>
          </a:p>
          <a:p>
            <a:pPr>
              <a:lnSpc>
                <a:spcPct val="110000"/>
              </a:lnSpc>
            </a:pPr>
            <a:r>
              <a:rPr lang="en-GB" sz="800" err="1"/>
              <a:t>Graban</a:t>
            </a:r>
            <a:r>
              <a:rPr lang="en-GB" sz="800"/>
              <a:t>, M. and Toussaint, J., 2018. </a:t>
            </a:r>
            <a:r>
              <a:rPr lang="en-GB" sz="800" i="1"/>
              <a:t>Lean hospitals: improving quality, patient safety, and employee engagement</a:t>
            </a:r>
            <a:r>
              <a:rPr lang="en-GB" sz="800"/>
              <a:t>. Productivity Press.</a:t>
            </a:r>
            <a:endParaRPr lang="en-US" sz="800"/>
          </a:p>
          <a:p>
            <a:pPr>
              <a:lnSpc>
                <a:spcPct val="110000"/>
              </a:lnSpc>
            </a:pPr>
            <a:r>
              <a:rPr lang="en-GB" sz="800" err="1"/>
              <a:t>Karatepe</a:t>
            </a:r>
            <a:r>
              <a:rPr lang="en-GB" sz="800"/>
              <a:t>, O.M. and </a:t>
            </a:r>
            <a:r>
              <a:rPr lang="en-GB" sz="800" err="1"/>
              <a:t>Karadas</a:t>
            </a:r>
            <a:r>
              <a:rPr lang="en-GB" sz="800"/>
              <a:t>, G., 2015. Do psychological capital and work engagement foster frontline employees’ satisfaction? A study in the hotel industry. </a:t>
            </a:r>
            <a:r>
              <a:rPr lang="en-GB" sz="800" i="1"/>
              <a:t>International Journal of Contemporary Hospitality Management</a:t>
            </a:r>
            <a:r>
              <a:rPr lang="en-GB" sz="800"/>
              <a:t>.</a:t>
            </a:r>
            <a:endParaRPr lang="en-US" sz="800"/>
          </a:p>
          <a:p>
            <a:pPr>
              <a:lnSpc>
                <a:spcPct val="110000"/>
              </a:lnSpc>
            </a:pPr>
            <a:r>
              <a:rPr lang="en-GB" sz="800" err="1"/>
              <a:t>Klooster</a:t>
            </a:r>
            <a:r>
              <a:rPr lang="en-GB" sz="800"/>
              <a:t>, D.C., de Louw, A.J., </a:t>
            </a:r>
            <a:r>
              <a:rPr lang="en-GB" sz="800" err="1"/>
              <a:t>Aldenkamp</a:t>
            </a:r>
            <a:r>
              <a:rPr lang="en-GB" sz="800"/>
              <a:t>, A.P., </a:t>
            </a:r>
            <a:r>
              <a:rPr lang="en-GB" sz="800" err="1"/>
              <a:t>Besseling</a:t>
            </a:r>
            <a:r>
              <a:rPr lang="en-GB" sz="800"/>
              <a:t>, R.M.H., </a:t>
            </a:r>
            <a:r>
              <a:rPr lang="en-GB" sz="800" err="1"/>
              <a:t>Mestrom</a:t>
            </a:r>
            <a:r>
              <a:rPr lang="en-GB" sz="800"/>
              <a:t>, R.M.C., </a:t>
            </a:r>
            <a:r>
              <a:rPr lang="en-GB" sz="800" err="1"/>
              <a:t>Carrette</a:t>
            </a:r>
            <a:r>
              <a:rPr lang="en-GB" sz="800"/>
              <a:t>, S., Zinger, S., </a:t>
            </a:r>
            <a:r>
              <a:rPr lang="en-GB" sz="800" err="1"/>
              <a:t>Bergmans</a:t>
            </a:r>
            <a:r>
              <a:rPr lang="en-GB" sz="800"/>
              <a:t>, J.W., Mess, W.H., </a:t>
            </a:r>
            <a:r>
              <a:rPr lang="en-GB" sz="800" err="1"/>
              <a:t>Vonck</a:t>
            </a:r>
            <a:r>
              <a:rPr lang="en-GB" sz="800"/>
              <a:t>, K. and </a:t>
            </a:r>
            <a:r>
              <a:rPr lang="en-GB" sz="800" err="1"/>
              <a:t>Carrette</a:t>
            </a:r>
            <a:r>
              <a:rPr lang="en-GB" sz="800"/>
              <a:t>, E., 2016. Technical aspects of neurostimulation: focus on equipment, electric field modelling, and stimulation protocols. </a:t>
            </a:r>
            <a:r>
              <a:rPr lang="en-GB" sz="800" i="1"/>
              <a:t>Neuroscience &amp; </a:t>
            </a:r>
            <a:r>
              <a:rPr lang="en-GB" sz="800" i="1" err="1"/>
              <a:t>Biobehavioral</a:t>
            </a:r>
            <a:r>
              <a:rPr lang="en-GB" sz="800" i="1"/>
              <a:t> Reviews</a:t>
            </a:r>
            <a:r>
              <a:rPr lang="en-GB" sz="800"/>
              <a:t>, </a:t>
            </a:r>
            <a:r>
              <a:rPr lang="en-GB" sz="800" i="1"/>
              <a:t>65</a:t>
            </a:r>
            <a:r>
              <a:rPr lang="en-GB" sz="800"/>
              <a:t>, pp.113-141.</a:t>
            </a:r>
            <a:endParaRPr lang="en-US" sz="800"/>
          </a:p>
          <a:p>
            <a:pPr>
              <a:lnSpc>
                <a:spcPct val="110000"/>
              </a:lnSpc>
            </a:pPr>
            <a:r>
              <a:rPr lang="en-GB" sz="800"/>
              <a:t>Lee, J. and Ok, C.M., 2016. Hotel employee work engagement and its consequences. </a:t>
            </a:r>
            <a:r>
              <a:rPr lang="en-GB" sz="800" i="1"/>
              <a:t>Journal of Hospitality Marketing &amp; Management</a:t>
            </a:r>
            <a:r>
              <a:rPr lang="en-GB" sz="800"/>
              <a:t>, </a:t>
            </a:r>
            <a:r>
              <a:rPr lang="en-GB" sz="800" i="1"/>
              <a:t>25</a:t>
            </a:r>
            <a:r>
              <a:rPr lang="en-GB" sz="800"/>
              <a:t>(2), pp.133-166.</a:t>
            </a:r>
            <a:endParaRPr lang="en-US" sz="800"/>
          </a:p>
          <a:p>
            <a:pPr>
              <a:lnSpc>
                <a:spcPct val="110000"/>
              </a:lnSpc>
            </a:pPr>
            <a:r>
              <a:rPr lang="en-GB" sz="800"/>
              <a:t>Lu, L., Lu, A.C.C., </a:t>
            </a:r>
            <a:r>
              <a:rPr lang="en-GB" sz="800" err="1"/>
              <a:t>Gursoy</a:t>
            </a:r>
            <a:r>
              <a:rPr lang="en-GB" sz="800"/>
              <a:t>, D. and Neale, N.R., 2016. Work engagement, job satisfaction, and turnover intentions: A comparison between supervisors and line-level employees. </a:t>
            </a:r>
            <a:r>
              <a:rPr lang="en-GB" sz="800" i="1"/>
              <a:t>International Journal of Contemporary Hospitality Management</a:t>
            </a:r>
            <a:r>
              <a:rPr lang="en-GB" sz="800"/>
              <a:t>.</a:t>
            </a:r>
            <a:endParaRPr lang="en-US" sz="800"/>
          </a:p>
          <a:p>
            <a:pPr>
              <a:lnSpc>
                <a:spcPct val="110000"/>
              </a:lnSpc>
            </a:pPr>
            <a:r>
              <a:rPr lang="en-GB" sz="800" err="1"/>
              <a:t>Olum</a:t>
            </a:r>
            <a:r>
              <a:rPr lang="en-GB" sz="800"/>
              <a:t>, R., </a:t>
            </a:r>
            <a:r>
              <a:rPr lang="en-GB" sz="800" err="1"/>
              <a:t>Chekwech</a:t>
            </a:r>
            <a:r>
              <a:rPr lang="en-GB" sz="800"/>
              <a:t>, G., </a:t>
            </a:r>
            <a:r>
              <a:rPr lang="en-GB" sz="800" err="1"/>
              <a:t>Wekha</a:t>
            </a:r>
            <a:r>
              <a:rPr lang="en-GB" sz="800"/>
              <a:t>, G., </a:t>
            </a:r>
            <a:r>
              <a:rPr lang="en-GB" sz="800" err="1"/>
              <a:t>Nassozi</a:t>
            </a:r>
            <a:r>
              <a:rPr lang="en-GB" sz="800"/>
              <a:t>, D.R. and </a:t>
            </a:r>
            <a:r>
              <a:rPr lang="en-GB" sz="800" err="1"/>
              <a:t>Bongomin</a:t>
            </a:r>
            <a:r>
              <a:rPr lang="en-GB" sz="800"/>
              <a:t>, F., 2020. Coronavirus disease-2019: knowledge, attitude, and practices of health care workers at Makerere University Teaching Hospitals, Uganda. </a:t>
            </a:r>
            <a:r>
              <a:rPr lang="en-GB" sz="800" i="1"/>
              <a:t>Frontiers in public health</a:t>
            </a:r>
            <a:r>
              <a:rPr lang="en-GB" sz="800"/>
              <a:t>, </a:t>
            </a:r>
            <a:r>
              <a:rPr lang="en-GB" sz="800" i="1"/>
              <a:t>8</a:t>
            </a:r>
            <a:r>
              <a:rPr lang="en-GB" sz="800"/>
              <a:t>, p.181.</a:t>
            </a:r>
            <a:endParaRPr lang="en-US" sz="800"/>
          </a:p>
          <a:p>
            <a:pPr>
              <a:lnSpc>
                <a:spcPct val="110000"/>
              </a:lnSpc>
            </a:pPr>
            <a:r>
              <a:rPr lang="en-GB" sz="800" err="1"/>
              <a:t>Paek</a:t>
            </a:r>
            <a:r>
              <a:rPr lang="en-GB" sz="800"/>
              <a:t>, S., </a:t>
            </a:r>
            <a:r>
              <a:rPr lang="en-GB" sz="800" err="1"/>
              <a:t>Schuckert</a:t>
            </a:r>
            <a:r>
              <a:rPr lang="en-GB" sz="800"/>
              <a:t>, M., Kim, T.T. and Lee, G., 2015. Why is hospitality employees’ psychological capital important? The effects of psychological capital on work engagement and employee morale. </a:t>
            </a:r>
            <a:r>
              <a:rPr lang="en-GB" sz="800" i="1"/>
              <a:t>International journal of hospitality management</a:t>
            </a:r>
            <a:r>
              <a:rPr lang="en-GB" sz="800"/>
              <a:t>, </a:t>
            </a:r>
            <a:r>
              <a:rPr lang="en-GB" sz="800" i="1"/>
              <a:t>50</a:t>
            </a:r>
            <a:r>
              <a:rPr lang="en-GB" sz="800"/>
              <a:t>, pp.9-26.</a:t>
            </a:r>
            <a:endParaRPr lang="en-US" sz="800"/>
          </a:p>
          <a:p>
            <a:pPr>
              <a:lnSpc>
                <a:spcPct val="110000"/>
              </a:lnSpc>
            </a:pPr>
            <a:r>
              <a:rPr lang="en-GB" sz="800" err="1"/>
              <a:t>Wiedmer</a:t>
            </a:r>
            <a:r>
              <a:rPr lang="en-GB" sz="800"/>
              <a:t>, T., 2015. Generations differ. Best practices in leading traditionalists, boomers, and generations X, Y, and Z. </a:t>
            </a:r>
            <a:r>
              <a:rPr lang="en-GB" sz="800" i="1"/>
              <a:t>Delta Kappa Gamma Bulletin</a:t>
            </a:r>
            <a:r>
              <a:rPr lang="en-GB" sz="800"/>
              <a:t>, </a:t>
            </a:r>
            <a:r>
              <a:rPr lang="en-GB" sz="800" i="1"/>
              <a:t>82</a:t>
            </a:r>
            <a:r>
              <a:rPr lang="en-GB" sz="800"/>
              <a:t>(1), p.51.</a:t>
            </a:r>
            <a:endParaRPr lang="en-US" sz="800"/>
          </a:p>
          <a:p>
            <a:pPr>
              <a:lnSpc>
                <a:spcPct val="110000"/>
              </a:lnSpc>
            </a:pPr>
            <a:r>
              <a:rPr lang="en-GB" sz="800" err="1"/>
              <a:t>Zanjani</a:t>
            </a:r>
            <a:r>
              <a:rPr lang="en-GB" sz="800"/>
              <a:t>, F.G., Zinger, S., </a:t>
            </a:r>
            <a:r>
              <a:rPr lang="en-GB" sz="800" err="1"/>
              <a:t>Bejnordi</a:t>
            </a:r>
            <a:r>
              <a:rPr lang="en-GB" sz="800"/>
              <a:t>, B.E. and van der </a:t>
            </a:r>
            <a:r>
              <a:rPr lang="en-GB" sz="800" err="1"/>
              <a:t>Laak</a:t>
            </a:r>
            <a:r>
              <a:rPr lang="en-GB" sz="800"/>
              <a:t>, J.A., 2018. Histopathology stain-colour normalisation using deep generative models.</a:t>
            </a:r>
            <a:endParaRPr lang="en-US" sz="800"/>
          </a:p>
          <a:p>
            <a:pPr>
              <a:lnSpc>
                <a:spcPct val="110000"/>
              </a:lnSpc>
            </a:pPr>
            <a:endParaRPr lang="en-US" sz="800"/>
          </a:p>
        </p:txBody>
      </p:sp>
    </p:spTree>
    <p:extLst>
      <p:ext uri="{BB962C8B-B14F-4D97-AF65-F5344CB8AC3E}">
        <p14:creationId xmlns:p14="http://schemas.microsoft.com/office/powerpoint/2010/main" val="1908681909"/>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Gallery</Template>
  <TotalTime>18</TotalTime>
  <Words>2828</Words>
  <Application>Microsoft Office PowerPoint</Application>
  <PresentationFormat>Widescreen</PresentationFormat>
  <Paragraphs>110</Paragraphs>
  <Slides>9</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Gill Sans MT</vt:lpstr>
      <vt:lpstr>Gallery</vt:lpstr>
      <vt:lpstr>Employee Engagement  </vt:lpstr>
      <vt:lpstr>Table of Contents </vt:lpstr>
      <vt:lpstr>Introduction  </vt:lpstr>
      <vt:lpstr>Importance of employee engagement in the success of the hotel  </vt:lpstr>
      <vt:lpstr>Definition of engagement  </vt:lpstr>
      <vt:lpstr>  Engagement theoretical model  </vt:lpstr>
      <vt:lpstr>Examples of best practices for engaging employees  </vt:lpstr>
      <vt:lpstr>Conclusion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Employee Engagement</dc:title>
  <dc:creator>THOMAS MARIAN NICA	</dc:creator>
  <cp:lastModifiedBy>Ana Maria Nica</cp:lastModifiedBy>
  <cp:revision>6</cp:revision>
  <dcterms:created xsi:type="dcterms:W3CDTF">2022-12-02T14:06:23Z</dcterms:created>
  <dcterms:modified xsi:type="dcterms:W3CDTF">2022-12-03T23:56:18Z</dcterms:modified>
</cp:coreProperties>
</file>