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699" r:id="rId2"/>
  </p:sldMasterIdLst>
  <p:notesMasterIdLst>
    <p:notesMasterId r:id="rId25"/>
  </p:notesMasterIdLst>
  <p:sldIdLst>
    <p:sldId id="299" r:id="rId3"/>
    <p:sldId id="258" r:id="rId4"/>
    <p:sldId id="321" r:id="rId5"/>
    <p:sldId id="283" r:id="rId6"/>
    <p:sldId id="290" r:id="rId7"/>
    <p:sldId id="300" r:id="rId8"/>
    <p:sldId id="301" r:id="rId9"/>
    <p:sldId id="302" r:id="rId10"/>
    <p:sldId id="322" r:id="rId11"/>
    <p:sldId id="318" r:id="rId12"/>
    <p:sldId id="319" r:id="rId13"/>
    <p:sldId id="313" r:id="rId14"/>
    <p:sldId id="314" r:id="rId15"/>
    <p:sldId id="306" r:id="rId16"/>
    <p:sldId id="305" r:id="rId17"/>
    <p:sldId id="309" r:id="rId18"/>
    <p:sldId id="310" r:id="rId19"/>
    <p:sldId id="311" r:id="rId20"/>
    <p:sldId id="312" r:id="rId21"/>
    <p:sldId id="315" r:id="rId22"/>
    <p:sldId id="316" r:id="rId23"/>
    <p:sldId id="31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DBFB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82949" autoAdjust="0"/>
  </p:normalViewPr>
  <p:slideViewPr>
    <p:cSldViewPr snapToGrid="0" showGuides="1">
      <p:cViewPr varScale="1">
        <p:scale>
          <a:sx n="92" d="100"/>
          <a:sy n="92" d="100"/>
        </p:scale>
        <p:origin x="1032" y="18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73BBCB-B4A4-4BDD-9183-7F25A91D8E9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B5D4BE-F3A7-4C80-A489-CD1752E9B241}">
      <dgm:prSet phldrT="[Text]"/>
      <dgm:spPr/>
      <dgm:t>
        <a:bodyPr/>
        <a:lstStyle/>
        <a:p>
          <a:r>
            <a:rPr lang="en-GB" dirty="0"/>
            <a:t>People in Work</a:t>
          </a:r>
        </a:p>
      </dgm:t>
    </dgm:pt>
    <dgm:pt modelId="{97BEEE6A-4317-4620-A2C7-662DDA2E92AF}" type="parTrans" cxnId="{F6DF8348-C835-47C4-A261-BED80ADB39E0}">
      <dgm:prSet/>
      <dgm:spPr/>
      <dgm:t>
        <a:bodyPr/>
        <a:lstStyle/>
        <a:p>
          <a:endParaRPr lang="en-GB"/>
        </a:p>
      </dgm:t>
    </dgm:pt>
    <dgm:pt modelId="{BDAB90AE-C85A-4B73-8D18-C9FB33454088}" type="sibTrans" cxnId="{F6DF8348-C835-47C4-A261-BED80ADB39E0}">
      <dgm:prSet/>
      <dgm:spPr/>
      <dgm:t>
        <a:bodyPr/>
        <a:lstStyle/>
        <a:p>
          <a:endParaRPr lang="en-GB"/>
        </a:p>
      </dgm:t>
    </dgm:pt>
    <dgm:pt modelId="{C1D46F11-6632-4DB0-864B-233809F686F1}">
      <dgm:prSet phldrT="[Text]"/>
      <dgm:spPr/>
      <dgm:t>
        <a:bodyPr/>
        <a:lstStyle/>
        <a:p>
          <a:r>
            <a:rPr lang="en-GB" dirty="0"/>
            <a:t>Earnings, employment, hours of work</a:t>
          </a:r>
        </a:p>
      </dgm:t>
    </dgm:pt>
    <dgm:pt modelId="{FA04D68F-DB13-4551-BFD2-AD15A711EBAE}" type="parTrans" cxnId="{1F1A6C93-5719-47D5-B9BC-59D1AA660BCA}">
      <dgm:prSet/>
      <dgm:spPr/>
      <dgm:t>
        <a:bodyPr/>
        <a:lstStyle/>
        <a:p>
          <a:endParaRPr lang="en-GB"/>
        </a:p>
      </dgm:t>
    </dgm:pt>
    <dgm:pt modelId="{A3CEB3FB-7A92-429A-8419-A0424636957D}" type="sibTrans" cxnId="{1F1A6C93-5719-47D5-B9BC-59D1AA660BCA}">
      <dgm:prSet/>
      <dgm:spPr/>
      <dgm:t>
        <a:bodyPr/>
        <a:lstStyle/>
        <a:p>
          <a:endParaRPr lang="en-GB"/>
        </a:p>
      </dgm:t>
    </dgm:pt>
    <dgm:pt modelId="{C6CA7C9A-4CD3-4835-B69C-AFAB94C906A3}">
      <dgm:prSet phldrT="[Text]"/>
      <dgm:spPr/>
      <dgm:t>
        <a:bodyPr/>
        <a:lstStyle/>
        <a:p>
          <a:r>
            <a:rPr lang="en-GB" dirty="0"/>
            <a:t>Productivity, labour disputes</a:t>
          </a:r>
        </a:p>
      </dgm:t>
    </dgm:pt>
    <dgm:pt modelId="{896C22B4-1F58-4674-8134-07484BD6F5E7}" type="parTrans" cxnId="{BBE2C553-B5E3-4900-B860-5CD332ECA680}">
      <dgm:prSet/>
      <dgm:spPr/>
      <dgm:t>
        <a:bodyPr/>
        <a:lstStyle/>
        <a:p>
          <a:endParaRPr lang="en-GB"/>
        </a:p>
      </dgm:t>
    </dgm:pt>
    <dgm:pt modelId="{92C9A37E-D520-4132-96CF-706E456B33D0}" type="sibTrans" cxnId="{BBE2C553-B5E3-4900-B860-5CD332ECA680}">
      <dgm:prSet/>
      <dgm:spPr/>
      <dgm:t>
        <a:bodyPr/>
        <a:lstStyle/>
        <a:p>
          <a:endParaRPr lang="en-GB"/>
        </a:p>
      </dgm:t>
    </dgm:pt>
    <dgm:pt modelId="{9E17CF17-A9CF-4E75-BD84-D9ED5D45433D}">
      <dgm:prSet phldrT="[Text]"/>
      <dgm:spPr/>
      <dgm:t>
        <a:bodyPr/>
        <a:lstStyle/>
        <a:p>
          <a:r>
            <a:rPr lang="en-GB" dirty="0"/>
            <a:t>Aspects of work and jobs</a:t>
          </a:r>
        </a:p>
      </dgm:t>
    </dgm:pt>
    <dgm:pt modelId="{99E1F617-453C-404A-A0D1-28343D2060F6}" type="parTrans" cxnId="{09AA1FFD-0F0D-4BAF-B7F1-161E284BECBD}">
      <dgm:prSet/>
      <dgm:spPr/>
      <dgm:t>
        <a:bodyPr/>
        <a:lstStyle/>
        <a:p>
          <a:endParaRPr lang="en-GB"/>
        </a:p>
      </dgm:t>
    </dgm:pt>
    <dgm:pt modelId="{C7DA582C-C202-42C4-94C4-ACCC79E77E34}" type="sibTrans" cxnId="{09AA1FFD-0F0D-4BAF-B7F1-161E284BECBD}">
      <dgm:prSet/>
      <dgm:spPr/>
      <dgm:t>
        <a:bodyPr/>
        <a:lstStyle/>
        <a:p>
          <a:endParaRPr lang="en-GB"/>
        </a:p>
      </dgm:t>
    </dgm:pt>
    <dgm:pt modelId="{C3B69E9C-BBB5-478D-9FED-1576869BE229}">
      <dgm:prSet phldrT="[Text]"/>
      <dgm:spPr/>
      <dgm:t>
        <a:bodyPr/>
        <a:lstStyle/>
        <a:p>
          <a:r>
            <a:rPr lang="en-GB" dirty="0"/>
            <a:t>Economic inactivity, redundancies, unemployment</a:t>
          </a:r>
        </a:p>
      </dgm:t>
    </dgm:pt>
    <dgm:pt modelId="{3AE31356-F918-4123-AE45-A65AEF7C4A9C}" type="parTrans" cxnId="{7DA284BD-6157-40F4-B7DB-377C1BFF887C}">
      <dgm:prSet/>
      <dgm:spPr/>
      <dgm:t>
        <a:bodyPr/>
        <a:lstStyle/>
        <a:p>
          <a:endParaRPr lang="en-GB"/>
        </a:p>
      </dgm:t>
    </dgm:pt>
    <dgm:pt modelId="{9F4C858D-1973-4C8E-BCB0-4EB9C64D7B86}" type="sibTrans" cxnId="{7DA284BD-6157-40F4-B7DB-377C1BFF887C}">
      <dgm:prSet/>
      <dgm:spPr/>
      <dgm:t>
        <a:bodyPr/>
        <a:lstStyle/>
        <a:p>
          <a:endParaRPr lang="en-GB"/>
        </a:p>
      </dgm:t>
    </dgm:pt>
    <dgm:pt modelId="{5DFBC133-64DF-4D33-88EB-23F111921173}">
      <dgm:prSet phldrT="[Text]"/>
      <dgm:spPr/>
      <dgm:t>
        <a:bodyPr/>
        <a:lstStyle/>
        <a:p>
          <a:r>
            <a:rPr lang="en-GB" dirty="0"/>
            <a:t>Job statistics</a:t>
          </a:r>
        </a:p>
      </dgm:t>
    </dgm:pt>
    <dgm:pt modelId="{84FEF4AC-D0A5-46DC-969C-221D5370BB0E}" type="parTrans" cxnId="{E9EAC96E-4121-4EBB-9463-41DDB31FE133}">
      <dgm:prSet/>
      <dgm:spPr/>
      <dgm:t>
        <a:bodyPr/>
        <a:lstStyle/>
        <a:p>
          <a:endParaRPr lang="en-GB"/>
        </a:p>
      </dgm:t>
    </dgm:pt>
    <dgm:pt modelId="{551DBEBF-F0F0-42FA-B71A-CE1DAE200BBE}" type="sibTrans" cxnId="{E9EAC96E-4121-4EBB-9463-41DDB31FE133}">
      <dgm:prSet/>
      <dgm:spPr/>
      <dgm:t>
        <a:bodyPr/>
        <a:lstStyle/>
        <a:p>
          <a:endParaRPr lang="en-GB"/>
        </a:p>
      </dgm:t>
    </dgm:pt>
    <dgm:pt modelId="{596C3A23-8EA9-4E60-880C-F2D0F04F054E}">
      <dgm:prSet phldrT="[Text]"/>
      <dgm:spPr/>
      <dgm:t>
        <a:bodyPr/>
        <a:lstStyle/>
        <a:p>
          <a:r>
            <a:rPr lang="en-GB" dirty="0"/>
            <a:t>Jobs </a:t>
          </a:r>
        </a:p>
      </dgm:t>
    </dgm:pt>
    <dgm:pt modelId="{3BC99C7D-4755-42AC-B9CE-E432D2C0F336}" type="parTrans" cxnId="{BFBCA554-A80A-4815-A78B-CB3F82EA1FDF}">
      <dgm:prSet/>
      <dgm:spPr/>
      <dgm:t>
        <a:bodyPr/>
        <a:lstStyle/>
        <a:p>
          <a:endParaRPr lang="en-GB"/>
        </a:p>
      </dgm:t>
    </dgm:pt>
    <dgm:pt modelId="{01F0EC86-0764-4806-BA55-375C80D0EF2E}" type="sibTrans" cxnId="{BFBCA554-A80A-4815-A78B-CB3F82EA1FDF}">
      <dgm:prSet/>
      <dgm:spPr/>
      <dgm:t>
        <a:bodyPr/>
        <a:lstStyle/>
        <a:p>
          <a:endParaRPr lang="en-GB"/>
        </a:p>
      </dgm:t>
    </dgm:pt>
    <dgm:pt modelId="{0CDFA5F0-A00C-46F5-BF4D-E23E8922A9A7}">
      <dgm:prSet phldrT="[Text]"/>
      <dgm:spPr/>
      <dgm:t>
        <a:bodyPr/>
        <a:lstStyle/>
        <a:p>
          <a:r>
            <a:rPr lang="en-GB" dirty="0"/>
            <a:t>Vacancies</a:t>
          </a:r>
        </a:p>
      </dgm:t>
    </dgm:pt>
    <dgm:pt modelId="{1F41BEB3-BC3E-42E5-B871-9FC706754338}" type="parTrans" cxnId="{7B3D3252-74EC-4B58-B30B-6D8E4BE130B0}">
      <dgm:prSet/>
      <dgm:spPr/>
      <dgm:t>
        <a:bodyPr/>
        <a:lstStyle/>
        <a:p>
          <a:endParaRPr lang="en-GB"/>
        </a:p>
      </dgm:t>
    </dgm:pt>
    <dgm:pt modelId="{9A7DD40A-2B70-462D-B823-8C6BF472F383}" type="sibTrans" cxnId="{7B3D3252-74EC-4B58-B30B-6D8E4BE130B0}">
      <dgm:prSet/>
      <dgm:spPr/>
      <dgm:t>
        <a:bodyPr/>
        <a:lstStyle/>
        <a:p>
          <a:endParaRPr lang="en-GB"/>
        </a:p>
      </dgm:t>
    </dgm:pt>
    <dgm:pt modelId="{6AE0EADA-4EBF-4D37-9AB8-6EA255DF5F4A}" type="pres">
      <dgm:prSet presAssocID="{9073BBCB-B4A4-4BDD-9183-7F25A91D8E99}" presName="Name0" presStyleCnt="0">
        <dgm:presLayoutVars>
          <dgm:dir/>
          <dgm:animLvl val="lvl"/>
          <dgm:resizeHandles val="exact"/>
        </dgm:presLayoutVars>
      </dgm:prSet>
      <dgm:spPr/>
    </dgm:pt>
    <dgm:pt modelId="{E460C9F6-8B4B-4E14-89B9-6B0E74C9CCFA}" type="pres">
      <dgm:prSet presAssocID="{BAB5D4BE-F3A7-4C80-A489-CD1752E9B241}" presName="linNode" presStyleCnt="0"/>
      <dgm:spPr/>
    </dgm:pt>
    <dgm:pt modelId="{55DAA7C0-A8B2-4134-AEF2-7E2CEB848D11}" type="pres">
      <dgm:prSet presAssocID="{BAB5D4BE-F3A7-4C80-A489-CD1752E9B24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10F643C-A32C-410D-ABAF-169A87BAF4B0}" type="pres">
      <dgm:prSet presAssocID="{BAB5D4BE-F3A7-4C80-A489-CD1752E9B241}" presName="descendantText" presStyleLbl="alignAccFollowNode1" presStyleIdx="0" presStyleCnt="3">
        <dgm:presLayoutVars>
          <dgm:bulletEnabled val="1"/>
        </dgm:presLayoutVars>
      </dgm:prSet>
      <dgm:spPr/>
    </dgm:pt>
    <dgm:pt modelId="{B2AE9C77-D5A8-425B-B54E-7D855205E016}" type="pres">
      <dgm:prSet presAssocID="{BDAB90AE-C85A-4B73-8D18-C9FB33454088}" presName="sp" presStyleCnt="0"/>
      <dgm:spPr/>
    </dgm:pt>
    <dgm:pt modelId="{96548E01-DA17-46A3-8A96-6E3CBD65330F}" type="pres">
      <dgm:prSet presAssocID="{9E17CF17-A9CF-4E75-BD84-D9ED5D45433D}" presName="linNode" presStyleCnt="0"/>
      <dgm:spPr/>
    </dgm:pt>
    <dgm:pt modelId="{36B955F3-04DB-4C75-9617-2B05DEA4672F}" type="pres">
      <dgm:prSet presAssocID="{9E17CF17-A9CF-4E75-BD84-D9ED5D45433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53C7C62-0738-49D8-AB85-02638B3789F0}" type="pres">
      <dgm:prSet presAssocID="{9E17CF17-A9CF-4E75-BD84-D9ED5D45433D}" presName="descendantText" presStyleLbl="alignAccFollowNode1" presStyleIdx="1" presStyleCnt="3">
        <dgm:presLayoutVars>
          <dgm:bulletEnabled val="1"/>
        </dgm:presLayoutVars>
      </dgm:prSet>
      <dgm:spPr/>
    </dgm:pt>
    <dgm:pt modelId="{847A19C8-C53B-429F-A67E-A08592EA5FD8}" type="pres">
      <dgm:prSet presAssocID="{C7DA582C-C202-42C4-94C4-ACCC79E77E34}" presName="sp" presStyleCnt="0"/>
      <dgm:spPr/>
    </dgm:pt>
    <dgm:pt modelId="{6045009B-7AFF-4AC9-AAE8-FAE4E74D0DC9}" type="pres">
      <dgm:prSet presAssocID="{5DFBC133-64DF-4D33-88EB-23F111921173}" presName="linNode" presStyleCnt="0"/>
      <dgm:spPr/>
    </dgm:pt>
    <dgm:pt modelId="{4ED34BDF-69B4-440E-A9F1-FB37F0B2249C}" type="pres">
      <dgm:prSet presAssocID="{5DFBC133-64DF-4D33-88EB-23F111921173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2F278B54-1DCE-43C8-B491-CF47111D85ED}" type="pres">
      <dgm:prSet presAssocID="{5DFBC133-64DF-4D33-88EB-23F111921173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367DFC1D-EF56-401B-9325-86CE2A039A19}" type="presOf" srcId="{596C3A23-8EA9-4E60-880C-F2D0F04F054E}" destId="{2F278B54-1DCE-43C8-B491-CF47111D85ED}" srcOrd="0" destOrd="0" presId="urn:microsoft.com/office/officeart/2005/8/layout/vList5"/>
    <dgm:cxn modelId="{3BEB6C1F-4BF5-4942-AA3E-8A8FF7F5FAA3}" type="presOf" srcId="{9073BBCB-B4A4-4BDD-9183-7F25A91D8E99}" destId="{6AE0EADA-4EBF-4D37-9AB8-6EA255DF5F4A}" srcOrd="0" destOrd="0" presId="urn:microsoft.com/office/officeart/2005/8/layout/vList5"/>
    <dgm:cxn modelId="{A39A1535-1C62-4E98-BE23-0183C212F51A}" type="presOf" srcId="{C1D46F11-6632-4DB0-864B-233809F686F1}" destId="{210F643C-A32C-410D-ABAF-169A87BAF4B0}" srcOrd="0" destOrd="0" presId="urn:microsoft.com/office/officeart/2005/8/layout/vList5"/>
    <dgm:cxn modelId="{4BBD5243-C737-4538-A7E4-488BFD1F7427}" type="presOf" srcId="{5DFBC133-64DF-4D33-88EB-23F111921173}" destId="{4ED34BDF-69B4-440E-A9F1-FB37F0B2249C}" srcOrd="0" destOrd="0" presId="urn:microsoft.com/office/officeart/2005/8/layout/vList5"/>
    <dgm:cxn modelId="{F6DF8348-C835-47C4-A261-BED80ADB39E0}" srcId="{9073BBCB-B4A4-4BDD-9183-7F25A91D8E99}" destId="{BAB5D4BE-F3A7-4C80-A489-CD1752E9B241}" srcOrd="0" destOrd="0" parTransId="{97BEEE6A-4317-4620-A2C7-662DDA2E92AF}" sibTransId="{BDAB90AE-C85A-4B73-8D18-C9FB33454088}"/>
    <dgm:cxn modelId="{7B3D3252-74EC-4B58-B30B-6D8E4BE130B0}" srcId="{5DFBC133-64DF-4D33-88EB-23F111921173}" destId="{0CDFA5F0-A00C-46F5-BF4D-E23E8922A9A7}" srcOrd="1" destOrd="0" parTransId="{1F41BEB3-BC3E-42E5-B871-9FC706754338}" sibTransId="{9A7DD40A-2B70-462D-B823-8C6BF472F383}"/>
    <dgm:cxn modelId="{BBE2C553-B5E3-4900-B860-5CD332ECA680}" srcId="{BAB5D4BE-F3A7-4C80-A489-CD1752E9B241}" destId="{C6CA7C9A-4CD3-4835-B69C-AFAB94C906A3}" srcOrd="1" destOrd="0" parTransId="{896C22B4-1F58-4674-8134-07484BD6F5E7}" sibTransId="{92C9A37E-D520-4132-96CF-706E456B33D0}"/>
    <dgm:cxn modelId="{BFBCA554-A80A-4815-A78B-CB3F82EA1FDF}" srcId="{5DFBC133-64DF-4D33-88EB-23F111921173}" destId="{596C3A23-8EA9-4E60-880C-F2D0F04F054E}" srcOrd="0" destOrd="0" parTransId="{3BC99C7D-4755-42AC-B9CE-E432D2C0F336}" sibTransId="{01F0EC86-0764-4806-BA55-375C80D0EF2E}"/>
    <dgm:cxn modelId="{E9EAC96E-4121-4EBB-9463-41DDB31FE133}" srcId="{9073BBCB-B4A4-4BDD-9183-7F25A91D8E99}" destId="{5DFBC133-64DF-4D33-88EB-23F111921173}" srcOrd="2" destOrd="0" parTransId="{84FEF4AC-D0A5-46DC-969C-221D5370BB0E}" sibTransId="{551DBEBF-F0F0-42FA-B71A-CE1DAE200BBE}"/>
    <dgm:cxn modelId="{D0BC567B-8965-443C-8E91-E8DDDDF94B17}" type="presOf" srcId="{C3B69E9C-BBB5-478D-9FED-1576869BE229}" destId="{653C7C62-0738-49D8-AB85-02638B3789F0}" srcOrd="0" destOrd="0" presId="urn:microsoft.com/office/officeart/2005/8/layout/vList5"/>
    <dgm:cxn modelId="{FCD3FF81-B21C-4F96-8F39-DC6B16211205}" type="presOf" srcId="{9E17CF17-A9CF-4E75-BD84-D9ED5D45433D}" destId="{36B955F3-04DB-4C75-9617-2B05DEA4672F}" srcOrd="0" destOrd="0" presId="urn:microsoft.com/office/officeart/2005/8/layout/vList5"/>
    <dgm:cxn modelId="{7158E98A-42E9-4499-A8C4-3FCBFB685528}" type="presOf" srcId="{BAB5D4BE-F3A7-4C80-A489-CD1752E9B241}" destId="{55DAA7C0-A8B2-4134-AEF2-7E2CEB848D11}" srcOrd="0" destOrd="0" presId="urn:microsoft.com/office/officeart/2005/8/layout/vList5"/>
    <dgm:cxn modelId="{1F1A6C93-5719-47D5-B9BC-59D1AA660BCA}" srcId="{BAB5D4BE-F3A7-4C80-A489-CD1752E9B241}" destId="{C1D46F11-6632-4DB0-864B-233809F686F1}" srcOrd="0" destOrd="0" parTransId="{FA04D68F-DB13-4551-BFD2-AD15A711EBAE}" sibTransId="{A3CEB3FB-7A92-429A-8419-A0424636957D}"/>
    <dgm:cxn modelId="{FD0BEA95-CC2C-4DCD-A30F-CBBED39427A1}" type="presOf" srcId="{C6CA7C9A-4CD3-4835-B69C-AFAB94C906A3}" destId="{210F643C-A32C-410D-ABAF-169A87BAF4B0}" srcOrd="0" destOrd="1" presId="urn:microsoft.com/office/officeart/2005/8/layout/vList5"/>
    <dgm:cxn modelId="{2132EF96-884B-4375-A6E6-0EB20672EB7C}" type="presOf" srcId="{0CDFA5F0-A00C-46F5-BF4D-E23E8922A9A7}" destId="{2F278B54-1DCE-43C8-B491-CF47111D85ED}" srcOrd="0" destOrd="1" presId="urn:microsoft.com/office/officeart/2005/8/layout/vList5"/>
    <dgm:cxn modelId="{7DA284BD-6157-40F4-B7DB-377C1BFF887C}" srcId="{9E17CF17-A9CF-4E75-BD84-D9ED5D45433D}" destId="{C3B69E9C-BBB5-478D-9FED-1576869BE229}" srcOrd="0" destOrd="0" parTransId="{3AE31356-F918-4123-AE45-A65AEF7C4A9C}" sibTransId="{9F4C858D-1973-4C8E-BCB0-4EB9C64D7B86}"/>
    <dgm:cxn modelId="{09AA1FFD-0F0D-4BAF-B7F1-161E284BECBD}" srcId="{9073BBCB-B4A4-4BDD-9183-7F25A91D8E99}" destId="{9E17CF17-A9CF-4E75-BD84-D9ED5D45433D}" srcOrd="1" destOrd="0" parTransId="{99E1F617-453C-404A-A0D1-28343D2060F6}" sibTransId="{C7DA582C-C202-42C4-94C4-ACCC79E77E34}"/>
    <dgm:cxn modelId="{D7558948-D4DC-4F79-BA4E-AE7FAB034E9C}" type="presParOf" srcId="{6AE0EADA-4EBF-4D37-9AB8-6EA255DF5F4A}" destId="{E460C9F6-8B4B-4E14-89B9-6B0E74C9CCFA}" srcOrd="0" destOrd="0" presId="urn:microsoft.com/office/officeart/2005/8/layout/vList5"/>
    <dgm:cxn modelId="{9A59B499-3837-4C9A-A129-2C2D76FE3113}" type="presParOf" srcId="{E460C9F6-8B4B-4E14-89B9-6B0E74C9CCFA}" destId="{55DAA7C0-A8B2-4134-AEF2-7E2CEB848D11}" srcOrd="0" destOrd="0" presId="urn:microsoft.com/office/officeart/2005/8/layout/vList5"/>
    <dgm:cxn modelId="{C529A8BA-37D1-4885-BE6A-F2D73A82D78E}" type="presParOf" srcId="{E460C9F6-8B4B-4E14-89B9-6B0E74C9CCFA}" destId="{210F643C-A32C-410D-ABAF-169A87BAF4B0}" srcOrd="1" destOrd="0" presId="urn:microsoft.com/office/officeart/2005/8/layout/vList5"/>
    <dgm:cxn modelId="{06DA7241-A6AE-4C57-88EB-018060903CA1}" type="presParOf" srcId="{6AE0EADA-4EBF-4D37-9AB8-6EA255DF5F4A}" destId="{B2AE9C77-D5A8-425B-B54E-7D855205E016}" srcOrd="1" destOrd="0" presId="urn:microsoft.com/office/officeart/2005/8/layout/vList5"/>
    <dgm:cxn modelId="{ED2AFD86-C742-403D-8083-D36DC05B17F6}" type="presParOf" srcId="{6AE0EADA-4EBF-4D37-9AB8-6EA255DF5F4A}" destId="{96548E01-DA17-46A3-8A96-6E3CBD65330F}" srcOrd="2" destOrd="0" presId="urn:microsoft.com/office/officeart/2005/8/layout/vList5"/>
    <dgm:cxn modelId="{20D82A80-2527-4D7C-AEC1-9B3840C869CF}" type="presParOf" srcId="{96548E01-DA17-46A3-8A96-6E3CBD65330F}" destId="{36B955F3-04DB-4C75-9617-2B05DEA4672F}" srcOrd="0" destOrd="0" presId="urn:microsoft.com/office/officeart/2005/8/layout/vList5"/>
    <dgm:cxn modelId="{B1682A90-F909-42A8-B75F-E6D1CA8D1DCD}" type="presParOf" srcId="{96548E01-DA17-46A3-8A96-6E3CBD65330F}" destId="{653C7C62-0738-49D8-AB85-02638B3789F0}" srcOrd="1" destOrd="0" presId="urn:microsoft.com/office/officeart/2005/8/layout/vList5"/>
    <dgm:cxn modelId="{B0B96753-A4B6-4B3F-A44E-FC6D4F7FB134}" type="presParOf" srcId="{6AE0EADA-4EBF-4D37-9AB8-6EA255DF5F4A}" destId="{847A19C8-C53B-429F-A67E-A08592EA5FD8}" srcOrd="3" destOrd="0" presId="urn:microsoft.com/office/officeart/2005/8/layout/vList5"/>
    <dgm:cxn modelId="{8D36D6CC-D5CA-4A1D-8F50-26589A13BCBD}" type="presParOf" srcId="{6AE0EADA-4EBF-4D37-9AB8-6EA255DF5F4A}" destId="{6045009B-7AFF-4AC9-AAE8-FAE4E74D0DC9}" srcOrd="4" destOrd="0" presId="urn:microsoft.com/office/officeart/2005/8/layout/vList5"/>
    <dgm:cxn modelId="{2DB5B7E8-A9CB-4AC3-90B1-3E143C24B69A}" type="presParOf" srcId="{6045009B-7AFF-4AC9-AAE8-FAE4E74D0DC9}" destId="{4ED34BDF-69B4-440E-A9F1-FB37F0B2249C}" srcOrd="0" destOrd="0" presId="urn:microsoft.com/office/officeart/2005/8/layout/vList5"/>
    <dgm:cxn modelId="{34D2191A-DA5F-41E8-BF4D-38B3749168B5}" type="presParOf" srcId="{6045009B-7AFF-4AC9-AAE8-FAE4E74D0DC9}" destId="{2F278B54-1DCE-43C8-B491-CF47111D85E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A75352-962C-4574-A274-C706B549932F}" type="doc">
      <dgm:prSet loTypeId="urn:microsoft.com/office/officeart/2005/8/layout/radial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3485077-892E-4D99-969D-58425545E5B9}">
      <dgm:prSet phldrT="[Text]"/>
      <dgm:spPr/>
      <dgm:t>
        <a:bodyPr/>
        <a:lstStyle/>
        <a:p>
          <a:r>
            <a:rPr lang="en-US" dirty="0"/>
            <a:t>Skills</a:t>
          </a:r>
        </a:p>
      </dgm:t>
    </dgm:pt>
    <dgm:pt modelId="{86C80629-2C3B-49B1-BC28-3F45F6BFB0A2}" type="parTrans" cxnId="{89C479C0-0A2F-4CC5-A57C-BA0B06FCCEDF}">
      <dgm:prSet/>
      <dgm:spPr/>
      <dgm:t>
        <a:bodyPr/>
        <a:lstStyle/>
        <a:p>
          <a:endParaRPr lang="en-US"/>
        </a:p>
      </dgm:t>
    </dgm:pt>
    <dgm:pt modelId="{EED47A62-E9A2-422C-8C88-8579F807D275}" type="sibTrans" cxnId="{89C479C0-0A2F-4CC5-A57C-BA0B06FCCEDF}">
      <dgm:prSet/>
      <dgm:spPr/>
      <dgm:t>
        <a:bodyPr/>
        <a:lstStyle/>
        <a:p>
          <a:endParaRPr lang="en-US"/>
        </a:p>
      </dgm:t>
    </dgm:pt>
    <dgm:pt modelId="{A17F2789-78C6-479D-A755-9781F8B8271E}">
      <dgm:prSet phldrT="[Text]"/>
      <dgm:spPr/>
      <dgm:t>
        <a:bodyPr/>
        <a:lstStyle/>
        <a:p>
          <a:r>
            <a:rPr lang="en-US" dirty="0"/>
            <a:t>Government</a:t>
          </a:r>
        </a:p>
      </dgm:t>
    </dgm:pt>
    <dgm:pt modelId="{39660823-0369-464F-97B0-8F53C578CC62}" type="parTrans" cxnId="{F264A27D-DB7F-4B4E-BCF5-59EF0CA28B83}">
      <dgm:prSet/>
      <dgm:spPr/>
      <dgm:t>
        <a:bodyPr/>
        <a:lstStyle/>
        <a:p>
          <a:endParaRPr lang="en-US"/>
        </a:p>
      </dgm:t>
    </dgm:pt>
    <dgm:pt modelId="{FFDF318F-004D-4014-8C49-56CB67A8A294}" type="sibTrans" cxnId="{F264A27D-DB7F-4B4E-BCF5-59EF0CA28B83}">
      <dgm:prSet/>
      <dgm:spPr/>
      <dgm:t>
        <a:bodyPr/>
        <a:lstStyle/>
        <a:p>
          <a:endParaRPr lang="en-US"/>
        </a:p>
      </dgm:t>
    </dgm:pt>
    <dgm:pt modelId="{871F2C59-6935-40F6-9B5C-BABB2010EB13}">
      <dgm:prSet phldrT="[Text]"/>
      <dgm:spPr/>
      <dgm:t>
        <a:bodyPr/>
        <a:lstStyle/>
        <a:p>
          <a:r>
            <a:rPr lang="en-US" dirty="0"/>
            <a:t>Employers</a:t>
          </a:r>
        </a:p>
      </dgm:t>
    </dgm:pt>
    <dgm:pt modelId="{CA821A31-2F75-4E1D-8B52-9A35367657AE}" type="parTrans" cxnId="{BC8B358D-68FF-4756-9260-924942C72A9D}">
      <dgm:prSet/>
      <dgm:spPr/>
      <dgm:t>
        <a:bodyPr/>
        <a:lstStyle/>
        <a:p>
          <a:endParaRPr lang="en-US"/>
        </a:p>
      </dgm:t>
    </dgm:pt>
    <dgm:pt modelId="{A0AA5127-8E8B-4D1F-B03E-A8ED7A4FF6B9}" type="sibTrans" cxnId="{BC8B358D-68FF-4756-9260-924942C72A9D}">
      <dgm:prSet/>
      <dgm:spPr/>
      <dgm:t>
        <a:bodyPr/>
        <a:lstStyle/>
        <a:p>
          <a:endParaRPr lang="en-US"/>
        </a:p>
      </dgm:t>
    </dgm:pt>
    <dgm:pt modelId="{891997A6-2CA7-4898-B3EE-D2D6EA899E06}">
      <dgm:prSet phldrT="[Text]"/>
      <dgm:spPr/>
      <dgm:t>
        <a:bodyPr/>
        <a:lstStyle/>
        <a:p>
          <a:r>
            <a:rPr lang="en-US" dirty="0"/>
            <a:t>Trade Unions</a:t>
          </a:r>
        </a:p>
      </dgm:t>
    </dgm:pt>
    <dgm:pt modelId="{7A095810-E0FE-4F31-95B1-15F10B86C8BE}" type="parTrans" cxnId="{65C1D764-9F75-47CF-8379-B1405E586742}">
      <dgm:prSet/>
      <dgm:spPr/>
      <dgm:t>
        <a:bodyPr/>
        <a:lstStyle/>
        <a:p>
          <a:endParaRPr lang="en-US"/>
        </a:p>
      </dgm:t>
    </dgm:pt>
    <dgm:pt modelId="{030A2146-D2CF-4446-86A0-0E1A2A495F08}" type="sibTrans" cxnId="{65C1D764-9F75-47CF-8379-B1405E586742}">
      <dgm:prSet/>
      <dgm:spPr/>
      <dgm:t>
        <a:bodyPr/>
        <a:lstStyle/>
        <a:p>
          <a:endParaRPr lang="en-US"/>
        </a:p>
      </dgm:t>
    </dgm:pt>
    <dgm:pt modelId="{E87D02E7-7708-4223-8CFC-A2F2D502FA31}">
      <dgm:prSet phldrT="[Text]"/>
      <dgm:spPr/>
      <dgm:t>
        <a:bodyPr/>
        <a:lstStyle/>
        <a:p>
          <a:r>
            <a:rPr lang="en-US" dirty="0"/>
            <a:t>Educators</a:t>
          </a:r>
        </a:p>
      </dgm:t>
    </dgm:pt>
    <dgm:pt modelId="{B4F4F535-BADD-407C-8857-151A4C8A2D5C}" type="parTrans" cxnId="{54ABFCC6-49AD-4F6A-A486-347AE9C38F22}">
      <dgm:prSet/>
      <dgm:spPr/>
      <dgm:t>
        <a:bodyPr/>
        <a:lstStyle/>
        <a:p>
          <a:endParaRPr lang="en-US"/>
        </a:p>
      </dgm:t>
    </dgm:pt>
    <dgm:pt modelId="{F5C92B6D-B568-4049-ADB9-324946B74E12}" type="sibTrans" cxnId="{54ABFCC6-49AD-4F6A-A486-347AE9C38F22}">
      <dgm:prSet/>
      <dgm:spPr/>
      <dgm:t>
        <a:bodyPr/>
        <a:lstStyle/>
        <a:p>
          <a:endParaRPr lang="en-US"/>
        </a:p>
      </dgm:t>
    </dgm:pt>
    <dgm:pt modelId="{B5EA1636-C6A4-40EE-982B-7011041EA960}" type="pres">
      <dgm:prSet presAssocID="{66A75352-962C-4574-A274-C706B549932F}" presName="composite" presStyleCnt="0">
        <dgm:presLayoutVars>
          <dgm:chMax val="1"/>
          <dgm:dir/>
          <dgm:resizeHandles val="exact"/>
        </dgm:presLayoutVars>
      </dgm:prSet>
      <dgm:spPr/>
    </dgm:pt>
    <dgm:pt modelId="{EBC7FF6B-A48C-472A-BB8F-AA559E27E849}" type="pres">
      <dgm:prSet presAssocID="{66A75352-962C-4574-A274-C706B549932F}" presName="radial" presStyleCnt="0">
        <dgm:presLayoutVars>
          <dgm:animLvl val="ctr"/>
        </dgm:presLayoutVars>
      </dgm:prSet>
      <dgm:spPr/>
    </dgm:pt>
    <dgm:pt modelId="{9A792629-A727-4459-A4B3-FAE28BD8D583}" type="pres">
      <dgm:prSet presAssocID="{C3485077-892E-4D99-969D-58425545E5B9}" presName="centerShape" presStyleLbl="vennNode1" presStyleIdx="0" presStyleCnt="5"/>
      <dgm:spPr/>
    </dgm:pt>
    <dgm:pt modelId="{A82E2061-8545-4EDE-B3C5-1D4134FBDB56}" type="pres">
      <dgm:prSet presAssocID="{A17F2789-78C6-479D-A755-9781F8B8271E}" presName="node" presStyleLbl="vennNode1" presStyleIdx="1" presStyleCnt="5">
        <dgm:presLayoutVars>
          <dgm:bulletEnabled val="1"/>
        </dgm:presLayoutVars>
      </dgm:prSet>
      <dgm:spPr/>
    </dgm:pt>
    <dgm:pt modelId="{5DEF9450-275C-4717-B5F9-666F9EEA22F1}" type="pres">
      <dgm:prSet presAssocID="{871F2C59-6935-40F6-9B5C-BABB2010EB13}" presName="node" presStyleLbl="vennNode1" presStyleIdx="2" presStyleCnt="5">
        <dgm:presLayoutVars>
          <dgm:bulletEnabled val="1"/>
        </dgm:presLayoutVars>
      </dgm:prSet>
      <dgm:spPr/>
    </dgm:pt>
    <dgm:pt modelId="{E2727F5B-D4E5-4F9C-938E-C8D888CF26BB}" type="pres">
      <dgm:prSet presAssocID="{891997A6-2CA7-4898-B3EE-D2D6EA899E06}" presName="node" presStyleLbl="vennNode1" presStyleIdx="3" presStyleCnt="5">
        <dgm:presLayoutVars>
          <dgm:bulletEnabled val="1"/>
        </dgm:presLayoutVars>
      </dgm:prSet>
      <dgm:spPr/>
    </dgm:pt>
    <dgm:pt modelId="{6B60C77B-0944-4DF0-BEB1-0F26E8C9D283}" type="pres">
      <dgm:prSet presAssocID="{E87D02E7-7708-4223-8CFC-A2F2D502FA31}" presName="node" presStyleLbl="vennNode1" presStyleIdx="4" presStyleCnt="5">
        <dgm:presLayoutVars>
          <dgm:bulletEnabled val="1"/>
        </dgm:presLayoutVars>
      </dgm:prSet>
      <dgm:spPr/>
    </dgm:pt>
  </dgm:ptLst>
  <dgm:cxnLst>
    <dgm:cxn modelId="{3DC48D16-63F0-4763-9C9B-AEBAA8B1CEB5}" type="presOf" srcId="{66A75352-962C-4574-A274-C706B549932F}" destId="{B5EA1636-C6A4-40EE-982B-7011041EA960}" srcOrd="0" destOrd="0" presId="urn:microsoft.com/office/officeart/2005/8/layout/radial3"/>
    <dgm:cxn modelId="{4A9E4A32-4131-4207-A175-BCD0720291BF}" type="presOf" srcId="{891997A6-2CA7-4898-B3EE-D2D6EA899E06}" destId="{E2727F5B-D4E5-4F9C-938E-C8D888CF26BB}" srcOrd="0" destOrd="0" presId="urn:microsoft.com/office/officeart/2005/8/layout/radial3"/>
    <dgm:cxn modelId="{65C1D764-9F75-47CF-8379-B1405E586742}" srcId="{C3485077-892E-4D99-969D-58425545E5B9}" destId="{891997A6-2CA7-4898-B3EE-D2D6EA899E06}" srcOrd="2" destOrd="0" parTransId="{7A095810-E0FE-4F31-95B1-15F10B86C8BE}" sibTransId="{030A2146-D2CF-4446-86A0-0E1A2A495F08}"/>
    <dgm:cxn modelId="{EFE60E7C-EA77-4B30-8471-7072EFB38F15}" type="presOf" srcId="{E87D02E7-7708-4223-8CFC-A2F2D502FA31}" destId="{6B60C77B-0944-4DF0-BEB1-0F26E8C9D283}" srcOrd="0" destOrd="0" presId="urn:microsoft.com/office/officeart/2005/8/layout/radial3"/>
    <dgm:cxn modelId="{F264A27D-DB7F-4B4E-BCF5-59EF0CA28B83}" srcId="{C3485077-892E-4D99-969D-58425545E5B9}" destId="{A17F2789-78C6-479D-A755-9781F8B8271E}" srcOrd="0" destOrd="0" parTransId="{39660823-0369-464F-97B0-8F53C578CC62}" sibTransId="{FFDF318F-004D-4014-8C49-56CB67A8A294}"/>
    <dgm:cxn modelId="{167DFF7E-F5E1-4F9C-8AC8-79054E06D47B}" type="presOf" srcId="{871F2C59-6935-40F6-9B5C-BABB2010EB13}" destId="{5DEF9450-275C-4717-B5F9-666F9EEA22F1}" srcOrd="0" destOrd="0" presId="urn:microsoft.com/office/officeart/2005/8/layout/radial3"/>
    <dgm:cxn modelId="{8BC29486-6E58-439E-B66B-01C8A2EC6661}" type="presOf" srcId="{C3485077-892E-4D99-969D-58425545E5B9}" destId="{9A792629-A727-4459-A4B3-FAE28BD8D583}" srcOrd="0" destOrd="0" presId="urn:microsoft.com/office/officeart/2005/8/layout/radial3"/>
    <dgm:cxn modelId="{BC8B358D-68FF-4756-9260-924942C72A9D}" srcId="{C3485077-892E-4D99-969D-58425545E5B9}" destId="{871F2C59-6935-40F6-9B5C-BABB2010EB13}" srcOrd="1" destOrd="0" parTransId="{CA821A31-2F75-4E1D-8B52-9A35367657AE}" sibTransId="{A0AA5127-8E8B-4D1F-B03E-A8ED7A4FF6B9}"/>
    <dgm:cxn modelId="{89C479C0-0A2F-4CC5-A57C-BA0B06FCCEDF}" srcId="{66A75352-962C-4574-A274-C706B549932F}" destId="{C3485077-892E-4D99-969D-58425545E5B9}" srcOrd="0" destOrd="0" parTransId="{86C80629-2C3B-49B1-BC28-3F45F6BFB0A2}" sibTransId="{EED47A62-E9A2-422C-8C88-8579F807D275}"/>
    <dgm:cxn modelId="{54ABFCC6-49AD-4F6A-A486-347AE9C38F22}" srcId="{C3485077-892E-4D99-969D-58425545E5B9}" destId="{E87D02E7-7708-4223-8CFC-A2F2D502FA31}" srcOrd="3" destOrd="0" parTransId="{B4F4F535-BADD-407C-8857-151A4C8A2D5C}" sibTransId="{F5C92B6D-B568-4049-ADB9-324946B74E12}"/>
    <dgm:cxn modelId="{222CBADE-4119-47B7-A32A-2EFF200EE8E4}" type="presOf" srcId="{A17F2789-78C6-479D-A755-9781F8B8271E}" destId="{A82E2061-8545-4EDE-B3C5-1D4134FBDB56}" srcOrd="0" destOrd="0" presId="urn:microsoft.com/office/officeart/2005/8/layout/radial3"/>
    <dgm:cxn modelId="{1F36BEAD-D324-4EC5-8C81-FECF90A7B808}" type="presParOf" srcId="{B5EA1636-C6A4-40EE-982B-7011041EA960}" destId="{EBC7FF6B-A48C-472A-BB8F-AA559E27E849}" srcOrd="0" destOrd="0" presId="urn:microsoft.com/office/officeart/2005/8/layout/radial3"/>
    <dgm:cxn modelId="{AA5FCEF5-40AC-4312-8474-70801D1A4F0C}" type="presParOf" srcId="{EBC7FF6B-A48C-472A-BB8F-AA559E27E849}" destId="{9A792629-A727-4459-A4B3-FAE28BD8D583}" srcOrd="0" destOrd="0" presId="urn:microsoft.com/office/officeart/2005/8/layout/radial3"/>
    <dgm:cxn modelId="{1B7155E6-D61B-47A8-ABC4-E42B76F0BF42}" type="presParOf" srcId="{EBC7FF6B-A48C-472A-BB8F-AA559E27E849}" destId="{A82E2061-8545-4EDE-B3C5-1D4134FBDB56}" srcOrd="1" destOrd="0" presId="urn:microsoft.com/office/officeart/2005/8/layout/radial3"/>
    <dgm:cxn modelId="{F7068E9A-A7E6-45AC-BCD7-1150109BF17A}" type="presParOf" srcId="{EBC7FF6B-A48C-472A-BB8F-AA559E27E849}" destId="{5DEF9450-275C-4717-B5F9-666F9EEA22F1}" srcOrd="2" destOrd="0" presId="urn:microsoft.com/office/officeart/2005/8/layout/radial3"/>
    <dgm:cxn modelId="{7ECE6B5A-96DE-46FE-B0C8-6AC1EA99E347}" type="presParOf" srcId="{EBC7FF6B-A48C-472A-BB8F-AA559E27E849}" destId="{E2727F5B-D4E5-4F9C-938E-C8D888CF26BB}" srcOrd="3" destOrd="0" presId="urn:microsoft.com/office/officeart/2005/8/layout/radial3"/>
    <dgm:cxn modelId="{1852C4B5-8B03-4738-A3BB-A7C6050B9EB3}" type="presParOf" srcId="{EBC7FF6B-A48C-472A-BB8F-AA559E27E849}" destId="{6B60C77B-0944-4DF0-BEB1-0F26E8C9D283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0F643C-A32C-410D-ABAF-169A87BAF4B0}">
      <dsp:nvSpPr>
        <dsp:cNvPr id="0" name=""/>
        <dsp:cNvSpPr/>
      </dsp:nvSpPr>
      <dsp:spPr>
        <a:xfrm rot="5400000">
          <a:off x="5201792" y="-2106217"/>
          <a:ext cx="872534" cy="53064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Earnings, employment, hours of work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Productivity, labour disputes</a:t>
          </a:r>
        </a:p>
      </dsp:txBody>
      <dsp:txXfrm rot="-5400000">
        <a:off x="2984855" y="153314"/>
        <a:ext cx="5263814" cy="787346"/>
      </dsp:txXfrm>
    </dsp:sp>
    <dsp:sp modelId="{55DAA7C0-A8B2-4134-AEF2-7E2CEB848D11}">
      <dsp:nvSpPr>
        <dsp:cNvPr id="0" name=""/>
        <dsp:cNvSpPr/>
      </dsp:nvSpPr>
      <dsp:spPr>
        <a:xfrm>
          <a:off x="0" y="1652"/>
          <a:ext cx="2984855" cy="1090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People in Work</a:t>
          </a:r>
        </a:p>
      </dsp:txBody>
      <dsp:txXfrm>
        <a:off x="53242" y="54894"/>
        <a:ext cx="2878371" cy="984184"/>
      </dsp:txXfrm>
    </dsp:sp>
    <dsp:sp modelId="{653C7C62-0738-49D8-AB85-02638B3789F0}">
      <dsp:nvSpPr>
        <dsp:cNvPr id="0" name=""/>
        <dsp:cNvSpPr/>
      </dsp:nvSpPr>
      <dsp:spPr>
        <a:xfrm rot="5400000">
          <a:off x="5201792" y="-961016"/>
          <a:ext cx="872534" cy="53064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Economic inactivity, redundancies, unemployment</a:t>
          </a:r>
        </a:p>
      </dsp:txBody>
      <dsp:txXfrm rot="-5400000">
        <a:off x="2984855" y="1298515"/>
        <a:ext cx="5263814" cy="787346"/>
      </dsp:txXfrm>
    </dsp:sp>
    <dsp:sp modelId="{36B955F3-04DB-4C75-9617-2B05DEA4672F}">
      <dsp:nvSpPr>
        <dsp:cNvPr id="0" name=""/>
        <dsp:cNvSpPr/>
      </dsp:nvSpPr>
      <dsp:spPr>
        <a:xfrm>
          <a:off x="0" y="1146853"/>
          <a:ext cx="2984855" cy="1090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Aspects of work and jobs</a:t>
          </a:r>
        </a:p>
      </dsp:txBody>
      <dsp:txXfrm>
        <a:off x="53242" y="1200095"/>
        <a:ext cx="2878371" cy="984184"/>
      </dsp:txXfrm>
    </dsp:sp>
    <dsp:sp modelId="{2F278B54-1DCE-43C8-B491-CF47111D85ED}">
      <dsp:nvSpPr>
        <dsp:cNvPr id="0" name=""/>
        <dsp:cNvSpPr/>
      </dsp:nvSpPr>
      <dsp:spPr>
        <a:xfrm rot="5400000">
          <a:off x="5201792" y="184184"/>
          <a:ext cx="872534" cy="53064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Jobs 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Vacancies</a:t>
          </a:r>
        </a:p>
      </dsp:txBody>
      <dsp:txXfrm rot="-5400000">
        <a:off x="2984855" y="2443715"/>
        <a:ext cx="5263814" cy="787346"/>
      </dsp:txXfrm>
    </dsp:sp>
    <dsp:sp modelId="{4ED34BDF-69B4-440E-A9F1-FB37F0B2249C}">
      <dsp:nvSpPr>
        <dsp:cNvPr id="0" name=""/>
        <dsp:cNvSpPr/>
      </dsp:nvSpPr>
      <dsp:spPr>
        <a:xfrm>
          <a:off x="0" y="2292055"/>
          <a:ext cx="2984855" cy="10906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Job statistics</a:t>
          </a:r>
        </a:p>
      </dsp:txBody>
      <dsp:txXfrm>
        <a:off x="53242" y="2345297"/>
        <a:ext cx="2878371" cy="9841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792629-A727-4459-A4B3-FAE28BD8D583}">
      <dsp:nvSpPr>
        <dsp:cNvPr id="0" name=""/>
        <dsp:cNvSpPr/>
      </dsp:nvSpPr>
      <dsp:spPr>
        <a:xfrm>
          <a:off x="1084082" y="1278551"/>
          <a:ext cx="2700697" cy="270069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Skills</a:t>
          </a:r>
        </a:p>
      </dsp:txBody>
      <dsp:txXfrm>
        <a:off x="1479590" y="1674059"/>
        <a:ext cx="1909681" cy="1909681"/>
      </dsp:txXfrm>
    </dsp:sp>
    <dsp:sp modelId="{A82E2061-8545-4EDE-B3C5-1D4134FBDB56}">
      <dsp:nvSpPr>
        <dsp:cNvPr id="0" name=""/>
        <dsp:cNvSpPr/>
      </dsp:nvSpPr>
      <dsp:spPr>
        <a:xfrm>
          <a:off x="1759257" y="194950"/>
          <a:ext cx="1350348" cy="135034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Government</a:t>
          </a:r>
        </a:p>
      </dsp:txBody>
      <dsp:txXfrm>
        <a:off x="1957011" y="392704"/>
        <a:ext cx="954840" cy="954840"/>
      </dsp:txXfrm>
    </dsp:sp>
    <dsp:sp modelId="{5DEF9450-275C-4717-B5F9-666F9EEA22F1}">
      <dsp:nvSpPr>
        <dsp:cNvPr id="0" name=""/>
        <dsp:cNvSpPr/>
      </dsp:nvSpPr>
      <dsp:spPr>
        <a:xfrm>
          <a:off x="3518032" y="1953725"/>
          <a:ext cx="1350348" cy="135034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Employers</a:t>
          </a:r>
        </a:p>
      </dsp:txBody>
      <dsp:txXfrm>
        <a:off x="3715786" y="2151479"/>
        <a:ext cx="954840" cy="954840"/>
      </dsp:txXfrm>
    </dsp:sp>
    <dsp:sp modelId="{E2727F5B-D4E5-4F9C-938E-C8D888CF26BB}">
      <dsp:nvSpPr>
        <dsp:cNvPr id="0" name=""/>
        <dsp:cNvSpPr/>
      </dsp:nvSpPr>
      <dsp:spPr>
        <a:xfrm>
          <a:off x="1759257" y="3712500"/>
          <a:ext cx="1350348" cy="1350348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Trade Unions</a:t>
          </a:r>
        </a:p>
      </dsp:txBody>
      <dsp:txXfrm>
        <a:off x="1957011" y="3910254"/>
        <a:ext cx="954840" cy="954840"/>
      </dsp:txXfrm>
    </dsp:sp>
    <dsp:sp modelId="{6B60C77B-0944-4DF0-BEB1-0F26E8C9D283}">
      <dsp:nvSpPr>
        <dsp:cNvPr id="0" name=""/>
        <dsp:cNvSpPr/>
      </dsp:nvSpPr>
      <dsp:spPr>
        <a:xfrm>
          <a:off x="482" y="1953725"/>
          <a:ext cx="1350348" cy="1350348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Educators</a:t>
          </a:r>
        </a:p>
      </dsp:txBody>
      <dsp:txXfrm>
        <a:off x="198236" y="2151479"/>
        <a:ext cx="954840" cy="9548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438522-A45D-4437-8765-74F1CD6508C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3B9CA-F0DD-43F3-B935-0FD319044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44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Spent my career working in HR or teaching HR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F3E4F9-1D35-C741-9BDF-E09C5C25D16F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544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Volatility, uncertainty, complexity and ambiguity.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93B9CA-F0DD-43F3-B935-0FD3190440C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909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3B9CA-F0DD-43F3-B935-0FD3190440C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776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7606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Provides the background to the business of HR</a:t>
            </a:r>
          </a:p>
          <a:p>
            <a:r>
              <a:rPr lang="en-GB" dirty="0"/>
              <a:t>Market conditions ultimately determine the number of people organisations need to recruit, retain and develop in order to meet customer demand.</a:t>
            </a:r>
          </a:p>
          <a:p>
            <a:r>
              <a:rPr lang="en-GB" dirty="0"/>
              <a:t>Organisations buy the people they need from the labour market.</a:t>
            </a:r>
          </a:p>
          <a:p>
            <a:r>
              <a:rPr lang="en-GB" dirty="0"/>
              <a:t>How many staff they are able to buy and at what cost is determined by availability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4437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might you find these types of</a:t>
            </a:r>
            <a:r>
              <a:rPr lang="en-GB" baseline="0" dirty="0"/>
              <a:t> information?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7738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1257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3B9CA-F0DD-43F3-B935-0FD3190440C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284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pn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9694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42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7956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27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531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261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91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20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2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667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560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905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349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131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853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820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916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3553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695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664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075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1446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05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4847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05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05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54435"/>
              <a:ext cx="779350" cy="219282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825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2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05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3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5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3686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5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5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1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420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0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93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7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695BD98E-2745-4346-B40C-CFCE321E28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79" b="9279"/>
          <a:stretch/>
        </p:blipFill>
        <p:spPr>
          <a:xfrm>
            <a:off x="-24" y="10"/>
            <a:ext cx="9144023" cy="4915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1B99F2-7904-4E8D-871E-2889D858E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30" y="4953000"/>
            <a:ext cx="9141714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8897" y="5120640"/>
            <a:ext cx="7543800" cy="822960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Resourcing and Talent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8909" y="5943600"/>
            <a:ext cx="7543800" cy="543513"/>
          </a:xfrm>
        </p:spPr>
        <p:txBody>
          <a:bodyPr>
            <a:normAutofit/>
          </a:bodyPr>
          <a:lstStyle/>
          <a:p>
            <a:r>
              <a:rPr lang="en-GB" sz="1300">
                <a:solidFill>
                  <a:srgbClr val="FFFFFF"/>
                </a:solidFill>
              </a:rPr>
              <a:t>Module Introduction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B8B851-9639-4B29-9E80-42FDE755E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0" y="4906176"/>
            <a:ext cx="9141714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50708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1">
            <a:extLst>
              <a:ext uri="{FF2B5EF4-FFF2-40B4-BE49-F238E27FC236}">
                <a16:creationId xmlns:a16="http://schemas.microsoft.com/office/drawing/2014/main" id="{1EBF747C-3930-4B22-9E54-1971F085257D}"/>
              </a:ext>
            </a:extLst>
          </p:cNvPr>
          <p:cNvSpPr>
            <a:spLocks noGrp="1"/>
          </p:cNvSpPr>
          <p:nvPr/>
        </p:nvSpPr>
        <p:spPr>
          <a:xfrm>
            <a:off x="507175" y="4757910"/>
            <a:ext cx="6061835" cy="60158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450"/>
              </a:spcAft>
            </a:pPr>
            <a:endParaRPr lang="en-US" sz="3300" b="1" dirty="0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D4C52D91-2671-4C2F-BF40-56C60E41B4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923" y="950941"/>
            <a:ext cx="2128150" cy="1622876"/>
          </a:xfrm>
          <a:prstGeom prst="rect">
            <a:avLst/>
          </a:prstGeom>
        </p:spPr>
      </p:pic>
      <p:pic>
        <p:nvPicPr>
          <p:cNvPr id="39" name="Picture 38" descr="Text&#10;&#10;Description automatically generated">
            <a:extLst>
              <a:ext uri="{FF2B5EF4-FFF2-40B4-BE49-F238E27FC236}">
                <a16:creationId xmlns:a16="http://schemas.microsoft.com/office/drawing/2014/main" id="{726C9537-5E5A-4F22-B326-0DF2EAB61E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7130" y="950940"/>
            <a:ext cx="2128150" cy="1761059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3A2A757F-387B-4181-8E6B-89660BCB4E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726" y="2967648"/>
            <a:ext cx="2024347" cy="162287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B0FB048D-C3D9-4C99-AFC4-4D766CC159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967" y="1302327"/>
            <a:ext cx="2907524" cy="140967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6C0CD1BA-ED72-4F32-A8F3-1C9B7CCD5C8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9376" y="3460606"/>
            <a:ext cx="1797116" cy="910908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6C0ABFF2-B807-4544-90DC-B5ECD6F69A1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3491" y="2845318"/>
            <a:ext cx="2771447" cy="1595319"/>
          </a:xfrm>
          <a:prstGeom prst="rect">
            <a:avLst/>
          </a:prstGeom>
        </p:spPr>
      </p:pic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1C8677F9-7D88-4568-99F6-B4E347B96872}"/>
              </a:ext>
            </a:extLst>
          </p:cNvPr>
          <p:cNvSpPr>
            <a:spLocks noGrp="1"/>
          </p:cNvSpPr>
          <p:nvPr/>
        </p:nvSpPr>
        <p:spPr>
          <a:xfrm>
            <a:off x="5162385" y="2573817"/>
            <a:ext cx="4850900" cy="258796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08424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14B521-B54A-A149-9794-D1566272E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You?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191E1BB-3E0A-CC40-93B7-31EF0BF95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09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849469"/>
          </a:xfrm>
        </p:spPr>
        <p:txBody>
          <a:bodyPr/>
          <a:lstStyle/>
          <a:p>
            <a:r>
              <a:rPr lang="en-GB" b="1" dirty="0"/>
              <a:t>Module Learning Outcomes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07818" y="1745673"/>
            <a:ext cx="8742217" cy="4544291"/>
          </a:xfrm>
        </p:spPr>
        <p:txBody>
          <a:bodyPr>
            <a:normAutofit/>
          </a:bodyPr>
          <a:lstStyle/>
          <a:p>
            <a:r>
              <a:rPr lang="en-GB" dirty="0"/>
              <a:t>By the end of the module you will have a critical understanding of:</a:t>
            </a:r>
          </a:p>
          <a:p>
            <a:r>
              <a:rPr lang="en-GB" dirty="0"/>
              <a:t>1. How resourcing and talent management activities influence performance.</a:t>
            </a:r>
          </a:p>
          <a:p>
            <a:r>
              <a:rPr lang="en-GB" dirty="0"/>
              <a:t>2. How to use technology to support the delivery of people practices, and improve the worker experience.</a:t>
            </a:r>
          </a:p>
          <a:p>
            <a:r>
              <a:rPr lang="en-GB" dirty="0"/>
              <a:t>3. The importance of strategic workforce planning.</a:t>
            </a:r>
          </a:p>
          <a:p>
            <a:r>
              <a:rPr lang="en-GB" dirty="0"/>
              <a:t>4. The importance of employer branding to resourcing activities.</a:t>
            </a:r>
          </a:p>
          <a:p>
            <a:r>
              <a:rPr lang="en-GB" dirty="0"/>
              <a:t>5. Different approaches to candidate pipelines and how to assess the value of different sourcing channels.</a:t>
            </a:r>
          </a:p>
          <a:p>
            <a:r>
              <a:rPr lang="en-GB" dirty="0"/>
              <a:t>6. How to design and select assessment approaches for all levels in the organisation.</a:t>
            </a:r>
          </a:p>
          <a:p>
            <a:r>
              <a:rPr lang="en-GB" dirty="0"/>
              <a:t>7. The importance of effective onboarding in setting standards of performance.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7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009" y="975440"/>
            <a:ext cx="5087983" cy="49071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54270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Feedback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en-GB" dirty="0"/>
              <a:t>Research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Quality research is crucial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Application of Harvard standard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Referencing multiple sources to underpin a claim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Understanding where to include citations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Range of sources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en-GB" dirty="0"/>
              <a:t>Knowledge and Understanding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Acknowledge what you don’t know – limitations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It is not enough just to mention a theory or theorist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Make sure knowledge is up to date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Highlight issues with traditional thinking – be sceptical</a:t>
            </a:r>
          </a:p>
        </p:txBody>
      </p:sp>
    </p:spTree>
    <p:extLst>
      <p:ext uri="{BB962C8B-B14F-4D97-AF65-F5344CB8AC3E}">
        <p14:creationId xmlns:p14="http://schemas.microsoft.com/office/powerpoint/2010/main" val="104454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Feedback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en-GB" dirty="0"/>
              <a:t>Cognitive skills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What are the flaws in the model and how might other models explain them.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Underpin all claims with evidence.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Compare and contrast and draw conclusions – create new knowledge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Make links between theories – create new knowledge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en-GB" dirty="0"/>
              <a:t>Practical skills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Use case examples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Don’t just describe – apply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Always recognise the context of the application – VUCA, complexity, megatrends, disruptors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Be creative with your application – do something different to demonstrate innovation</a:t>
            </a:r>
          </a:p>
        </p:txBody>
      </p:sp>
    </p:spTree>
    <p:extLst>
      <p:ext uri="{BB962C8B-B14F-4D97-AF65-F5344CB8AC3E}">
        <p14:creationId xmlns:p14="http://schemas.microsoft.com/office/powerpoint/2010/main" val="147793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Feedback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en-GB" dirty="0"/>
              <a:t>Presentation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Label diagrams and tables correctly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Always provide a ‘key’ with a map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Check spelling and grammar using Grammarly or a critical friend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Create your own models to reduce pressure of word count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Stick to the word count restrictions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en-GB" dirty="0"/>
              <a:t>general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Make sure you acknowledge sources of information in presentations and talks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Acknowledge bias in your own thinking.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Do not assume knowledge by the reader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Recognise limitations of own knowledge</a:t>
            </a:r>
          </a:p>
        </p:txBody>
      </p:sp>
    </p:spTree>
    <p:extLst>
      <p:ext uri="{BB962C8B-B14F-4D97-AF65-F5344CB8AC3E}">
        <p14:creationId xmlns:p14="http://schemas.microsoft.com/office/powerpoint/2010/main" val="2561753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CB4854B9-5264-1145-92DB-EFA8C43A79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1408" y="643467"/>
            <a:ext cx="4141183" cy="505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321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Debate Teams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pPr algn="ctr"/>
            <a:r>
              <a:rPr lang="en-GB" dirty="0"/>
              <a:t>To Gig or not to Gig?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pPr algn="ctr"/>
            <a:r>
              <a:rPr lang="en-GB" dirty="0"/>
              <a:t>Flexibility – too much of a good thing?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808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Debate Teams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pPr algn="ctr"/>
            <a:r>
              <a:rPr lang="en-US" dirty="0"/>
              <a:t>Unconscious bias training: why bother?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pPr algn="ctr"/>
            <a:r>
              <a:rPr lang="en-GB" dirty="0"/>
              <a:t>Who needs a job description anyway?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50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Conditions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0450" y="2200626"/>
            <a:ext cx="4868863" cy="2812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What experience do we already have of these concepts?</a:t>
            </a:r>
          </a:p>
        </p:txBody>
      </p:sp>
    </p:spTree>
    <p:extLst>
      <p:ext uri="{BB962C8B-B14F-4D97-AF65-F5344CB8AC3E}">
        <p14:creationId xmlns:p14="http://schemas.microsoft.com/office/powerpoint/2010/main" val="601750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97071" y="311288"/>
            <a:ext cx="5288280" cy="607447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TextBox 1"/>
          <p:cNvSpPr txBox="1"/>
          <p:nvPr/>
        </p:nvSpPr>
        <p:spPr>
          <a:xfrm>
            <a:off x="196215" y="3115989"/>
            <a:ext cx="27432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Task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Using the concept of world café we are going to define some of the key concepts of the module based on what you already know: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Resourcing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Talent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Talent Management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srgbClr val="4BACC6">
                    <a:lumMod val="75000"/>
                  </a:srgbClr>
                </a:solidFill>
                <a:latin typeface="Myriad Pro"/>
              </a:rPr>
              <a:t>Megatrend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3981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Resourcing and Talent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Megatrends and the Labour Market</a:t>
            </a:r>
          </a:p>
        </p:txBody>
      </p:sp>
    </p:spTree>
    <p:extLst>
      <p:ext uri="{BB962C8B-B14F-4D97-AF65-F5344CB8AC3E}">
        <p14:creationId xmlns:p14="http://schemas.microsoft.com/office/powerpoint/2010/main" val="4004558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Trends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Several megatrends are driving change in organisations and people management. </a:t>
            </a:r>
          </a:p>
          <a:p>
            <a:r>
              <a:rPr lang="en-GB" dirty="0"/>
              <a:t>What are the key trends currently impacting on the people profession and how do these influence an organisations ability to source and retain talent?</a:t>
            </a:r>
          </a:p>
          <a:p>
            <a:r>
              <a:rPr lang="en-GB" dirty="0"/>
              <a:t>Discuss in your groups the trends you are aware of and do some research to add to your list.  You should be able to come up with at least 5 megatrends affecting HR.</a:t>
            </a:r>
          </a:p>
          <a:p>
            <a:r>
              <a:rPr lang="en-GB" dirty="0"/>
              <a:t>Based on your allocated trend – discuss its impact on an organisations ability to source and retain talent. 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17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UNDERSTANDING LABOUR MARKET TRENDS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822960" y="2048776"/>
            <a:ext cx="8229600" cy="4099595"/>
          </a:xfrm>
        </p:spPr>
        <p:txBody>
          <a:bodyPr>
            <a:normAutofit/>
          </a:bodyPr>
          <a:lstStyle/>
          <a:p>
            <a:pPr lvl="0"/>
            <a:r>
              <a:rPr lang="en-GB" sz="2800" dirty="0"/>
              <a:t>What is the labour market?</a:t>
            </a:r>
          </a:p>
          <a:p>
            <a:pPr lvl="0"/>
            <a:r>
              <a:rPr lang="en-GB" sz="2800" dirty="0"/>
              <a:t>Why is it important for organisations to understand the labour markets within which they are operating?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0978" y="4110021"/>
            <a:ext cx="2857500" cy="2038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743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531334" y="1807779"/>
            <a:ext cx="7543800" cy="633774"/>
          </a:xfrm>
        </p:spPr>
        <p:txBody>
          <a:bodyPr>
            <a:noAutofit/>
          </a:bodyPr>
          <a:lstStyle/>
          <a:p>
            <a:pPr algn="l"/>
            <a:r>
              <a:rPr lang="en-GB" sz="2400" b="1" dirty="0">
                <a:solidFill>
                  <a:schemeClr val="tx2"/>
                </a:solidFill>
              </a:rPr>
              <a:t>Sources of information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1060938"/>
              </p:ext>
            </p:extLst>
          </p:nvPr>
        </p:nvGraphicFramePr>
        <p:xfrm>
          <a:off x="531334" y="2597315"/>
          <a:ext cx="829126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>
                <a:solidFill>
                  <a:schemeClr val="tx2"/>
                </a:solidFill>
              </a:rPr>
              <a:t>UNDERSTANDING LABOUR MARKET TRENDS</a:t>
            </a:r>
            <a:endParaRPr lang="en-GB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886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Tight Labour Market</a:t>
            </a:r>
          </a:p>
          <a:p>
            <a:r>
              <a:rPr lang="en-GB" sz="2400" dirty="0"/>
              <a:t>High Employment levels</a:t>
            </a:r>
          </a:p>
          <a:p>
            <a:r>
              <a:rPr lang="en-GB" sz="2400" dirty="0"/>
              <a:t>Not enough people with specific skills</a:t>
            </a:r>
          </a:p>
          <a:p>
            <a:r>
              <a:rPr lang="en-GB" sz="2400" dirty="0"/>
              <a:t>Demand for people outstrips supply</a:t>
            </a:r>
          </a:p>
          <a:p>
            <a:r>
              <a:rPr lang="en-GB" sz="2400" dirty="0"/>
              <a:t>Employees have increased bargaining power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Loose Labour Market</a:t>
            </a:r>
          </a:p>
          <a:p>
            <a:r>
              <a:rPr lang="en-GB" sz="2400" dirty="0"/>
              <a:t>High Unemployment</a:t>
            </a:r>
          </a:p>
          <a:p>
            <a:r>
              <a:rPr lang="en-GB" sz="2400" dirty="0"/>
              <a:t>Skills readily available</a:t>
            </a:r>
          </a:p>
          <a:p>
            <a:r>
              <a:rPr lang="en-GB" sz="2400" dirty="0"/>
              <a:t>Demand for jobs outstrips supply</a:t>
            </a:r>
          </a:p>
          <a:p>
            <a:r>
              <a:rPr lang="en-GB" sz="2400" dirty="0"/>
              <a:t>Employer has increased bargaining power</a:t>
            </a:r>
          </a:p>
          <a:p>
            <a:endParaRPr lang="en-GB" dirty="0"/>
          </a:p>
          <a:p>
            <a:pPr>
              <a:buNone/>
            </a:pPr>
            <a:endParaRPr lang="en-GB" b="1" u="sng" dirty="0"/>
          </a:p>
        </p:txBody>
      </p:sp>
      <p:sp>
        <p:nvSpPr>
          <p:cNvPr id="5" name="TextBox 4"/>
          <p:cNvSpPr txBox="1"/>
          <p:nvPr/>
        </p:nvSpPr>
        <p:spPr>
          <a:xfrm>
            <a:off x="2339752" y="5011341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UNDERSTANDING LABOUR MARKET TRENDS</a:t>
            </a:r>
          </a:p>
        </p:txBody>
      </p:sp>
    </p:spTree>
    <p:extLst>
      <p:ext uri="{BB962C8B-B14F-4D97-AF65-F5344CB8AC3E}">
        <p14:creationId xmlns:p14="http://schemas.microsoft.com/office/powerpoint/2010/main" val="217567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of a Labour Market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 analyse the current labour market of a given organisation/sector.</a:t>
            </a:r>
          </a:p>
          <a:p>
            <a:r>
              <a:rPr lang="en-GB" b="1" dirty="0"/>
              <a:t>Your analysis should include: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Current labour market statistics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An assessment of the impact of the megatrends discussed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Conclusions on the state of the labour market for that organisation/sector</a:t>
            </a:r>
          </a:p>
          <a:p>
            <a:pPr marL="0" indent="0">
              <a:buNone/>
            </a:pPr>
            <a:r>
              <a:rPr lang="en-GB" dirty="0"/>
              <a:t>Produce an infographic on the flipchart provided in response to the above.  Take a picture of the Infographic and upload to the Moodle page along with supporting </a:t>
            </a:r>
            <a:r>
              <a:rPr lang="en-GB" dirty="0" err="1"/>
              <a:t>commentry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079624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 of the Job?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1173" y="1767763"/>
            <a:ext cx="5247341" cy="33612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What will be the impact of the Gig/Open Talent Economy on the availability of labour? </a:t>
            </a:r>
          </a:p>
        </p:txBody>
      </p:sp>
    </p:spTree>
    <p:extLst>
      <p:ext uri="{BB962C8B-B14F-4D97-AF65-F5344CB8AC3E}">
        <p14:creationId xmlns:p14="http://schemas.microsoft.com/office/powerpoint/2010/main" val="39903363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Flexible Firm Model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How will the Gig/Open Talent Economy change the shape of organisations and the availability of talent? </a:t>
            </a:r>
          </a:p>
        </p:txBody>
      </p:sp>
      <p:pic>
        <p:nvPicPr>
          <p:cNvPr id="1026" name="Picture 2" descr="Image result for the flexible firm mode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654" y="919210"/>
            <a:ext cx="4897707" cy="49140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611007" y="6032938"/>
            <a:ext cx="2343807" cy="378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(Atkinson, 1984)</a:t>
            </a:r>
          </a:p>
        </p:txBody>
      </p:sp>
    </p:spTree>
    <p:extLst>
      <p:ext uri="{BB962C8B-B14F-4D97-AF65-F5344CB8AC3E}">
        <p14:creationId xmlns:p14="http://schemas.microsoft.com/office/powerpoint/2010/main" val="11432048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536934" cy="2286000"/>
          </a:xfrm>
        </p:spPr>
        <p:txBody>
          <a:bodyPr/>
          <a:lstStyle/>
          <a:p>
            <a:r>
              <a:rPr lang="en-GB" dirty="0"/>
              <a:t>Stakeholders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896924"/>
              </p:ext>
            </p:extLst>
          </p:nvPr>
        </p:nvGraphicFramePr>
        <p:xfrm>
          <a:off x="3600450" y="731838"/>
          <a:ext cx="4868863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How do these stakeholder groups work together to ensure future skills needs are met?</a:t>
            </a:r>
          </a:p>
        </p:txBody>
      </p:sp>
    </p:spTree>
    <p:extLst>
      <p:ext uri="{BB962C8B-B14F-4D97-AF65-F5344CB8AC3E}">
        <p14:creationId xmlns:p14="http://schemas.microsoft.com/office/powerpoint/2010/main" val="137967477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840</TotalTime>
  <Words>907</Words>
  <Application>Microsoft Macintosh PowerPoint</Application>
  <PresentationFormat>On-screen Show (4:3)</PresentationFormat>
  <Paragraphs>132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Myriad Pro</vt:lpstr>
      <vt:lpstr>Wingdings</vt:lpstr>
      <vt:lpstr>Retrospect</vt:lpstr>
      <vt:lpstr>20140311PresentationUWTSDTemplate</vt:lpstr>
      <vt:lpstr>Resourcing and Talent Management</vt:lpstr>
      <vt:lpstr>PowerPoint Presentation</vt:lpstr>
      <vt:lpstr>You?</vt:lpstr>
      <vt:lpstr>Module Learning Outcomes</vt:lpstr>
      <vt:lpstr>PowerPoint Presentation</vt:lpstr>
      <vt:lpstr>General Feedback</vt:lpstr>
      <vt:lpstr>General Feedback</vt:lpstr>
      <vt:lpstr>General Feedback</vt:lpstr>
      <vt:lpstr>PowerPoint Presentation</vt:lpstr>
      <vt:lpstr>Debate Teams</vt:lpstr>
      <vt:lpstr>Debate Teams</vt:lpstr>
      <vt:lpstr>Starting Conditions</vt:lpstr>
      <vt:lpstr>PowerPoint Presentation</vt:lpstr>
      <vt:lpstr>Resourcing and Talent Management</vt:lpstr>
      <vt:lpstr>HR Trends</vt:lpstr>
      <vt:lpstr>UNDERSTANDING LABOUR MARKET TRENDS</vt:lpstr>
      <vt:lpstr>Sources of information </vt:lpstr>
      <vt:lpstr>UNDERSTANDING LABOUR MARKET TRENDS</vt:lpstr>
      <vt:lpstr>Analysis of a Labour Market</vt:lpstr>
      <vt:lpstr>The End of the Job?</vt:lpstr>
      <vt:lpstr>The Flexible Firm Model</vt:lpstr>
      <vt:lpstr>Stakeholders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People and Organisation:  Organisational Behaviour</dc:title>
  <dc:creator>Julie Potter</dc:creator>
  <cp:lastModifiedBy>Jayne Woodman</cp:lastModifiedBy>
  <cp:revision>60</cp:revision>
  <dcterms:created xsi:type="dcterms:W3CDTF">2018-09-04T08:35:47Z</dcterms:created>
  <dcterms:modified xsi:type="dcterms:W3CDTF">2021-10-04T14:37:42Z</dcterms:modified>
</cp:coreProperties>
</file>