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4" r:id="rId7"/>
    <p:sldId id="268" r:id="rId8"/>
    <p:sldId id="286" r:id="rId9"/>
    <p:sldId id="285" r:id="rId10"/>
    <p:sldId id="284" r:id="rId11"/>
    <p:sldId id="287" r:id="rId12"/>
    <p:sldId id="288" r:id="rId13"/>
    <p:sldId id="289" r:id="rId14"/>
    <p:sldId id="282" r:id="rId15"/>
    <p:sldId id="271" r:id="rId16"/>
    <p:sldId id="272" r:id="rId17"/>
    <p:sldId id="281" r:id="rId18"/>
    <p:sldId id="280" r:id="rId19"/>
    <p:sldId id="279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6" autoAdjust="0"/>
    <p:restoredTop sz="94660"/>
  </p:normalViewPr>
  <p:slideViewPr>
    <p:cSldViewPr>
      <p:cViewPr varScale="1">
        <p:scale>
          <a:sx n="110" d="100"/>
          <a:sy n="110" d="100"/>
        </p:scale>
        <p:origin x="166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9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6BB728-42B0-4A01-8B23-AE6D748E85F9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40D99-F5BA-40E9-AD99-7892037172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602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3D3A-187D-4E86-B6A0-2F2EB4A4386C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7A2C2-183C-489F-B84D-7D9D540858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225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D9383-AAB9-4A88-8B83-FEF2BB1F1C6C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D7E7F-590A-4521-B141-D6C3695796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248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47AD2-0A8B-4AC4-9F55-C5C56304D13F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40EC3-3B0E-4068-9581-B1E8FD6AB8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098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67A5C7-EA84-4937-B952-96D32568C29C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77CAF-8A21-4DF0-ABF4-BAAED0C7CE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654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0CD70-7CED-4116-B001-46033C45B546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7287A-1157-4787-BE8A-C8C1F60598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795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9D1E0-79FA-436C-B70F-69F20F788C3C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3F5E-3E44-4C20-9BE4-DEF5A8F761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39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B12A0-31DA-45C4-AE02-8137913E259B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C7FBA-C41C-48C1-A6C7-FA43CA80A3D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775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F1BF88-0F0F-4A8B-BA2E-D367FDDFD6B9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39567E-F449-4D73-932C-2D59E1515F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927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DDEB1-F4DE-4CA0-BC16-C82E64F86C7A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646F1-7D29-442F-ADED-3914825A4A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896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EAAE1-1DAD-46BC-85D9-383831626C68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281DE-0836-43C3-BB7A-ACF4BD1EBE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06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A696F89-B6FF-49CB-BF38-6B5919BCE8F7}" type="datetimeFigureOut">
              <a:rPr lang="en-GB"/>
              <a:pPr>
                <a:defRPr/>
              </a:pPr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D4E8981-11FD-4A6F-8B7F-B4AE9DAD5C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67" r:id="rId2"/>
    <p:sldLayoutId id="2147483673" r:id="rId3"/>
    <p:sldLayoutId id="2147483668" r:id="rId4"/>
    <p:sldLayoutId id="2147483669" r:id="rId5"/>
    <p:sldLayoutId id="2147483670" r:id="rId6"/>
    <p:sldLayoutId id="2147483674" r:id="rId7"/>
    <p:sldLayoutId id="2147483675" r:id="rId8"/>
    <p:sldLayoutId id="2147483676" r:id="rId9"/>
    <p:sldLayoutId id="2147483671" r:id="rId10"/>
    <p:sldLayoutId id="214748367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fontAlgn="base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fontAlgn="base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fontAlgn="base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o.uk/url?sa=i&amp;rct=j&amp;q=&amp;esrc=s&amp;frm=1&amp;source=images&amp;cd=&amp;cad=rja&amp;uact=8&amp;ved=0CAcQjRxqFQoTCIzPpJHtvMgCFQoyPgodUfEJ4A&amp;url=http://www.destinationsdreamsanddogs.com/the-traumatic-typing-test/&amp;psig=AFQjCNFj0bCbokFdX5r6kx7AY9HhESgpfQ&amp;ust=1444736509311534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04" y="619152"/>
            <a:ext cx="8928992" cy="59591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32040" y="5229200"/>
            <a:ext cx="3958208" cy="120925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6000" smtClean="0">
                <a:solidFill>
                  <a:schemeClr val="accent1"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  <a:endParaRPr lang="en-GB" sz="6000" dirty="0">
              <a:solidFill>
                <a:schemeClr val="accent1"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14" name="Subtitle 2"/>
          <p:cNvSpPr>
            <a:spLocks noGrp="1"/>
          </p:cNvSpPr>
          <p:nvPr>
            <p:ph type="subTitle" idx="1"/>
          </p:nvPr>
        </p:nvSpPr>
        <p:spPr>
          <a:xfrm>
            <a:off x="251520" y="620341"/>
            <a:ext cx="8077200" cy="936451"/>
          </a:xfrm>
        </p:spPr>
        <p:txBody>
          <a:bodyPr/>
          <a:lstStyle/>
          <a:p>
            <a:r>
              <a:rPr lang="en-GB" altLang="en-US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Culture and Materiality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What is Material Culture?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07504" y="1772816"/>
            <a:ext cx="4536504" cy="4623816"/>
          </a:xfrm>
        </p:spPr>
        <p:txBody>
          <a:bodyPr/>
          <a:lstStyle/>
          <a:p>
            <a:r>
              <a:rPr lang="en-GB" altLang="en-US" sz="2400" dirty="0" smtClean="0"/>
              <a:t>Artefacts… Things… Stuff</a:t>
            </a:r>
          </a:p>
          <a:p>
            <a:r>
              <a:rPr lang="en-GB" altLang="en-US" sz="2400" dirty="0" smtClean="0"/>
              <a:t>Objects made &amp; used by human agency….</a:t>
            </a:r>
          </a:p>
          <a:p>
            <a:r>
              <a:rPr lang="en-GB" altLang="en-US" sz="2400" dirty="0" smtClean="0"/>
              <a:t>The product of human creativity &amp; one of the means through which people engage with each other &amp; with the social &amp; natural worlds in which they live</a:t>
            </a:r>
          </a:p>
          <a:p>
            <a:r>
              <a:rPr lang="en-GB" altLang="en-US" sz="2400" dirty="0" smtClean="0"/>
              <a:t>Integral to the creation of individual &amp; communal identities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949" y="1916832"/>
            <a:ext cx="3394663" cy="3960440"/>
          </a:xfrm>
        </p:spPr>
      </p:pic>
      <p:sp>
        <p:nvSpPr>
          <p:cNvPr id="6" name="TextBox 5"/>
          <p:cNvSpPr txBox="1"/>
          <p:nvPr/>
        </p:nvSpPr>
        <p:spPr>
          <a:xfrm>
            <a:off x="6084168" y="6021288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Beaker grave goods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What is Material Culture?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851" y="1700212"/>
            <a:ext cx="4608189" cy="4969148"/>
          </a:xfrm>
        </p:spPr>
        <p:txBody>
          <a:bodyPr rtlCol="0">
            <a:normAutofit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US" sz="2400" dirty="0" smtClean="0"/>
              <a:t>“…</a:t>
            </a:r>
            <a:r>
              <a:rPr lang="en-US" sz="2400" dirty="0"/>
              <a:t>all societies, complex as well as primitive, externalize the ideas they hold about the physical </a:t>
            </a:r>
            <a:r>
              <a:rPr lang="en-US" sz="2400" dirty="0" smtClean="0"/>
              <a:t>&amp; metaphysical </a:t>
            </a:r>
            <a:r>
              <a:rPr lang="en-US" sz="2400" dirty="0"/>
              <a:t>universes, </a:t>
            </a:r>
            <a:r>
              <a:rPr lang="en-US" sz="2400" dirty="0" smtClean="0"/>
              <a:t>&amp; about </a:t>
            </a:r>
            <a:r>
              <a:rPr lang="en-US" sz="2400" dirty="0"/>
              <a:t>social relations within their own society, by making </a:t>
            </a:r>
            <a:r>
              <a:rPr lang="en-US" sz="2400" dirty="0" smtClean="0"/>
              <a:t>&amp; manipulating artifacts”</a:t>
            </a:r>
            <a:endParaRPr lang="en-GB" sz="2400" dirty="0"/>
          </a:p>
          <a:p>
            <a:pPr marL="118872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sz="2400" dirty="0"/>
              <a:t> </a:t>
            </a:r>
            <a:r>
              <a:rPr lang="en-GB" sz="2400" dirty="0" smtClean="0"/>
              <a:t>    </a:t>
            </a:r>
            <a:r>
              <a:rPr lang="en-US" sz="2400" dirty="0" smtClean="0"/>
              <a:t>(</a:t>
            </a:r>
            <a:r>
              <a:rPr lang="en-US" sz="2400" dirty="0"/>
              <a:t>Leach 1983: 243</a:t>
            </a:r>
            <a:r>
              <a:rPr lang="en-US" sz="2400" dirty="0" smtClean="0"/>
              <a:t>)</a:t>
            </a:r>
            <a:endParaRPr lang="en-GB" sz="2400" dirty="0" smtClean="0"/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 smtClean="0"/>
              <a:t>Explanatory </a:t>
            </a:r>
            <a:r>
              <a:rPr lang="en-GB" sz="2400" dirty="0"/>
              <a:t>power of the artefact: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 smtClean="0"/>
              <a:t>What </a:t>
            </a:r>
            <a:r>
              <a:rPr lang="en-GB" sz="2000" dirty="0"/>
              <a:t>can be known about past &amp; present creations of humankind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5724128" y="4853816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Bâton</a:t>
            </a:r>
            <a:r>
              <a:rPr lang="en-GB" dirty="0" smtClean="0"/>
              <a:t> de </a:t>
            </a:r>
            <a:r>
              <a:rPr lang="en-GB" dirty="0" err="1" smtClean="0"/>
              <a:t>commandement</a:t>
            </a:r>
            <a:endParaRPr lang="en-GB" dirty="0"/>
          </a:p>
        </p:txBody>
      </p:sp>
      <p:pic>
        <p:nvPicPr>
          <p:cNvPr id="1026" name="Picture 2" descr="http://donsmaps.com/images19/batonmadeleinesm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932040" y="2708920"/>
            <a:ext cx="3934691" cy="193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>
                <a:solidFill>
                  <a:schemeClr val="accent1">
                    <a:satMod val="150000"/>
                  </a:schemeClr>
                </a:solidFill>
              </a:rPr>
              <a:t>Why Study </a:t>
            </a:r>
            <a:r>
              <a:rPr lang="en-GB" sz="4400" dirty="0">
                <a:solidFill>
                  <a:schemeClr val="accent1">
                    <a:satMod val="150000"/>
                  </a:schemeClr>
                </a:solidFill>
              </a:rPr>
              <a:t>Material</a:t>
            </a:r>
            <a:r>
              <a:rPr lang="en-GB" sz="4000" dirty="0">
                <a:solidFill>
                  <a:schemeClr val="accent1">
                    <a:satMod val="150000"/>
                  </a:schemeClr>
                </a:solidFill>
              </a:rPr>
              <a:t> Culture?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238"/>
            <a:ext cx="4835525" cy="4895850"/>
          </a:xfrm>
        </p:spPr>
        <p:txBody>
          <a:bodyPr rtlCol="0">
            <a:normAutofit lnSpcReduction="10000"/>
          </a:bodyPr>
          <a:lstStyle/>
          <a:p>
            <a:pPr marL="438912" indent="-32004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Written history </a:t>
            </a:r>
            <a:r>
              <a:rPr lang="en-GB" dirty="0">
                <a:solidFill>
                  <a:srgbClr val="FFC000"/>
                </a:solidFill>
              </a:rPr>
              <a:t>at most </a:t>
            </a:r>
            <a:r>
              <a:rPr lang="en-GB" dirty="0"/>
              <a:t>6000 years</a:t>
            </a:r>
          </a:p>
          <a:p>
            <a:pPr marL="438912" indent="-32004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Artefacts extend the “narrative” back c.1.6mya (</a:t>
            </a:r>
            <a:r>
              <a:rPr lang="en-GB" dirty="0" err="1"/>
              <a:t>Acheulian</a:t>
            </a:r>
            <a:r>
              <a:rPr lang="en-GB" dirty="0"/>
              <a:t> axes)</a:t>
            </a:r>
          </a:p>
          <a:p>
            <a:pPr marL="438912" indent="-32004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Material culture precedes verbal culture (by several 1000 years):</a:t>
            </a:r>
          </a:p>
          <a:p>
            <a:pPr marL="731520" lvl="1" indent="-274320" fontAlgn="auto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/>
              <a:t>“material culture is … humankind’s oldest legacy of cultural expression” (</a:t>
            </a:r>
            <a:r>
              <a:rPr lang="en-GB" dirty="0" err="1"/>
              <a:t>Schlereth</a:t>
            </a:r>
            <a:r>
              <a:rPr lang="en-GB" dirty="0"/>
              <a:t> 1985: 23) </a:t>
            </a:r>
          </a:p>
          <a:p>
            <a:pPr marL="731520" lvl="1" indent="-274320" fontAlgn="auto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/>
              <a:t>&amp; oldest manifestation of what makes us human?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700808"/>
            <a:ext cx="2256556" cy="4320480"/>
          </a:xfrm>
        </p:spPr>
      </p:pic>
      <p:sp>
        <p:nvSpPr>
          <p:cNvPr id="6" name="TextBox 5"/>
          <p:cNvSpPr txBox="1"/>
          <p:nvPr/>
        </p:nvSpPr>
        <p:spPr>
          <a:xfrm>
            <a:off x="6588224" y="6074215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Acheulian</a:t>
            </a:r>
            <a:r>
              <a:rPr lang="en-GB" dirty="0" smtClean="0"/>
              <a:t> </a:t>
            </a:r>
            <a:r>
              <a:rPr lang="en-GB" dirty="0" err="1" smtClean="0"/>
              <a:t>handaxe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8435975" cy="14255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400" dirty="0" smtClean="0">
                <a:solidFill>
                  <a:schemeClr val="accent1">
                    <a:satMod val="150000"/>
                  </a:schemeClr>
                </a:solidFill>
              </a:rPr>
              <a:t>Archaeology &amp; Material </a:t>
            </a:r>
            <a:r>
              <a:rPr lang="en-GB" sz="4400" dirty="0">
                <a:solidFill>
                  <a:schemeClr val="accent1">
                    <a:satMod val="150000"/>
                  </a:schemeClr>
                </a:solidFill>
              </a:rPr>
              <a:t>Culture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73238"/>
            <a:ext cx="7848600" cy="46799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 smtClean="0"/>
              <a:t>Antiquarianism: collection of antiquities primarily for display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Only limited understanding of what these objects were, how they might have been used, how old they were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First attempt to order material culture: the </a:t>
            </a:r>
            <a:r>
              <a:rPr lang="en-GB" altLang="en-US" sz="2800" dirty="0" smtClean="0">
                <a:solidFill>
                  <a:srgbClr val="FFC000"/>
                </a:solidFill>
              </a:rPr>
              <a:t>Three Age System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Pitt-Rivers (1875): material culture comprises the “outward signs &amp; symbols of particular ideas in the mind”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Can we </a:t>
            </a:r>
            <a:r>
              <a:rPr lang="en-GB" altLang="en-US" sz="2800" dirty="0" smtClean="0">
                <a:solidFill>
                  <a:srgbClr val="FFC000"/>
                </a:solidFill>
              </a:rPr>
              <a:t>read</a:t>
            </a:r>
            <a:r>
              <a:rPr lang="en-GB" altLang="en-US" sz="2800" dirty="0" smtClean="0"/>
              <a:t> material culture?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>
                <a:solidFill>
                  <a:schemeClr val="accent1">
                    <a:satMod val="150000"/>
                  </a:schemeClr>
                </a:solidFill>
              </a:rPr>
              <a:t>Archaeology &amp; Material </a:t>
            </a:r>
            <a:r>
              <a:rPr lang="en-GB" sz="4000">
                <a:solidFill>
                  <a:schemeClr val="accent1">
                    <a:satMod val="150000"/>
                  </a:schemeClr>
                </a:solidFill>
              </a:rPr>
              <a:t>Culture?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238"/>
            <a:ext cx="4834880" cy="475210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 smtClean="0"/>
              <a:t>What does an archaeologist ask?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How old is the artefact?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What was it used for?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What was its cultural significance?</a:t>
            </a:r>
          </a:p>
          <a:p>
            <a:pPr>
              <a:lnSpc>
                <a:spcPct val="90000"/>
              </a:lnSpc>
            </a:pPr>
            <a:r>
              <a:rPr lang="en-GB" altLang="en-US" dirty="0" smtClean="0"/>
              <a:t>How does the archaeologist answer these questions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Context of use &amp; associations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Inference &amp; analogy</a:t>
            </a:r>
          </a:p>
          <a:p>
            <a:pPr lvl="1">
              <a:lnSpc>
                <a:spcPct val="90000"/>
              </a:lnSpc>
            </a:pPr>
            <a:r>
              <a:rPr lang="en-GB" altLang="en-US" dirty="0" err="1" smtClean="0"/>
              <a:t>Ethnoarchaeology</a:t>
            </a:r>
            <a:endParaRPr lang="en-GB" altLang="en-US" dirty="0" smtClean="0"/>
          </a:p>
        </p:txBody>
      </p:sp>
      <p:pic>
        <p:nvPicPr>
          <p:cNvPr id="21507" name="Picture 7" descr="BS jug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6136" y="1988840"/>
            <a:ext cx="2528888" cy="40862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Influence of Anthropology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983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4618856" cy="4824114"/>
          </a:xfrm>
        </p:spPr>
        <p:txBody>
          <a:bodyPr rtlCol="0">
            <a:normAutofit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 smtClean="0"/>
              <a:t>Emphasis of </a:t>
            </a:r>
            <a:r>
              <a:rPr lang="en-GB" sz="2400" dirty="0">
                <a:solidFill>
                  <a:srgbClr val="FFC000"/>
                </a:solidFill>
              </a:rPr>
              <a:t>social aspects: 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How is material culture consumed?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How is it perceived by different cultures?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What role does it play in the creation of social relations, in social action?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/>
              <a:t>How is it used to negotiate identities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The diverse ways in which ‘inanimate’ artefacts come to be socially alive</a:t>
            </a:r>
          </a:p>
        </p:txBody>
      </p:sp>
      <p:pic>
        <p:nvPicPr>
          <p:cNvPr id="25603" name="Content Placeholder 7" descr="samoa m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0072" y="2193925"/>
            <a:ext cx="3466728" cy="3247332"/>
          </a:xfrm>
        </p:spPr>
      </p:pic>
      <p:sp>
        <p:nvSpPr>
          <p:cNvPr id="2" name="TextBox 1"/>
          <p:cNvSpPr txBox="1"/>
          <p:nvPr/>
        </p:nvSpPr>
        <p:spPr>
          <a:xfrm>
            <a:off x="6955249" y="5733256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Samoan mat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>
                <a:solidFill>
                  <a:schemeClr val="accent1">
                    <a:satMod val="150000"/>
                  </a:schemeClr>
                </a:solidFill>
              </a:rPr>
              <a:t>“Reading Material Culture”</a:t>
            </a:r>
          </a:p>
        </p:txBody>
      </p:sp>
      <p:sp>
        <p:nvSpPr>
          <p:cNvPr id="10035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4320480" cy="4896544"/>
          </a:xfrm>
        </p:spPr>
        <p:txBody>
          <a:bodyPr/>
          <a:lstStyle/>
          <a:p>
            <a:r>
              <a:rPr lang="en-GB" altLang="en-US" sz="2400" dirty="0" err="1" smtClean="0">
                <a:solidFill>
                  <a:srgbClr val="FFC000"/>
                </a:solidFill>
              </a:rPr>
              <a:t>Structuralist</a:t>
            </a:r>
            <a:r>
              <a:rPr lang="en-GB" altLang="en-US" sz="2400" dirty="0" smtClean="0"/>
              <a:t> approach</a:t>
            </a:r>
          </a:p>
          <a:p>
            <a:r>
              <a:rPr lang="en-GB" altLang="en-US" sz="2400" dirty="0" smtClean="0"/>
              <a:t>Material culture has been deconstructed as a language:</a:t>
            </a:r>
          </a:p>
          <a:p>
            <a:pPr lvl="1"/>
            <a:r>
              <a:rPr lang="en-GB" altLang="en-US" sz="2000" dirty="0" smtClean="0"/>
              <a:t>It communicates meaning through ‘grammars’ of artefact forms &amp; style</a:t>
            </a:r>
          </a:p>
          <a:p>
            <a:r>
              <a:rPr lang="en-GB" altLang="en-US" sz="2400" dirty="0" smtClean="0"/>
              <a:t>Artefacts/objects act as structured sign systems</a:t>
            </a:r>
          </a:p>
          <a:p>
            <a:r>
              <a:rPr lang="en-GB" altLang="en-US" sz="2400" dirty="0" smtClean="0"/>
              <a:t>Relational signs are random &amp; culturally constituted</a:t>
            </a:r>
          </a:p>
          <a:p>
            <a:r>
              <a:rPr lang="en-GB" altLang="en-US" sz="2400" dirty="0" smtClean="0"/>
              <a:t>Aim is to decode signs to allow us to reconstruct social relations</a:t>
            </a:r>
          </a:p>
        </p:txBody>
      </p:sp>
      <p:pic>
        <p:nvPicPr>
          <p:cNvPr id="12" name="Content Placeholder 11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3750568" cy="280831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6948264" y="5157192"/>
            <a:ext cx="1646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Vounous</a:t>
            </a:r>
            <a:r>
              <a:rPr lang="en-GB" dirty="0" smtClean="0"/>
              <a:t> Bowl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960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03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03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03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03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03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03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244280" cy="4823416"/>
          </a:xfrm>
        </p:spPr>
        <p:txBody>
          <a:bodyPr/>
          <a:lstStyle/>
          <a:p>
            <a:r>
              <a:rPr lang="en-GB" sz="2400" dirty="0" smtClean="0"/>
              <a:t>Moving on from how objects signify…</a:t>
            </a:r>
          </a:p>
          <a:p>
            <a:r>
              <a:rPr lang="en-GB" sz="2400" dirty="0" smtClean="0">
                <a:solidFill>
                  <a:srgbClr val="FFC000"/>
                </a:solidFill>
              </a:rPr>
              <a:t>How the material world affects…</a:t>
            </a:r>
          </a:p>
          <a:p>
            <a:pPr lvl="1"/>
            <a:r>
              <a:rPr lang="en-GB" sz="2000" dirty="0" smtClean="0"/>
              <a:t>Impact on human lived experiences</a:t>
            </a:r>
          </a:p>
          <a:p>
            <a:pPr lvl="1"/>
            <a:r>
              <a:rPr lang="en-GB" sz="2000" dirty="0" smtClean="0"/>
              <a:t>Sensuality &amp; embodiment </a:t>
            </a:r>
          </a:p>
          <a:p>
            <a:r>
              <a:rPr lang="en-GB" sz="2400" dirty="0" smtClean="0"/>
              <a:t>Agency of objects:</a:t>
            </a:r>
          </a:p>
          <a:p>
            <a:pPr lvl="1"/>
            <a:r>
              <a:rPr lang="en-GB" sz="2000" dirty="0" smtClean="0"/>
              <a:t>Affecting social worlds</a:t>
            </a:r>
          </a:p>
          <a:p>
            <a:pPr lvl="1"/>
            <a:r>
              <a:rPr lang="en-GB" sz="2000" dirty="0" smtClean="0"/>
              <a:t>Human physical bodies</a:t>
            </a:r>
          </a:p>
          <a:p>
            <a:pPr lvl="1"/>
            <a:r>
              <a:rPr lang="en-GB" sz="2000" dirty="0" smtClean="0"/>
              <a:t>Human minds</a:t>
            </a:r>
          </a:p>
        </p:txBody>
      </p:sp>
      <p:pic>
        <p:nvPicPr>
          <p:cNvPr id="2050" name="Picture 2" descr="http://www.destinationsdreamsanddogs.com/wp-content/uploads/2015/09/ClipArtSnoopyTyping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44824"/>
            <a:ext cx="3260080" cy="427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70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2635" y="1700808"/>
            <a:ext cx="4330824" cy="4823416"/>
          </a:xfrm>
        </p:spPr>
        <p:txBody>
          <a:bodyPr/>
          <a:lstStyle/>
          <a:p>
            <a:r>
              <a:rPr lang="en-GB" dirty="0" smtClean="0"/>
              <a:t>Two sides to materiality:</a:t>
            </a:r>
          </a:p>
          <a:p>
            <a:pPr lvl="1"/>
            <a:r>
              <a:rPr lang="en-GB" dirty="0" smtClean="0"/>
              <a:t>The </a:t>
            </a:r>
            <a:r>
              <a:rPr lang="en-GB" dirty="0" smtClean="0"/>
              <a:t>“thingness”  of </a:t>
            </a:r>
            <a:r>
              <a:rPr lang="en-GB" dirty="0" smtClean="0"/>
              <a:t>things; their</a:t>
            </a:r>
            <a:r>
              <a:rPr lang="en-GB" dirty="0" smtClean="0"/>
              <a:t> physical properties</a:t>
            </a:r>
            <a:endParaRPr lang="en-GB" dirty="0" smtClean="0"/>
          </a:p>
          <a:p>
            <a:pPr lvl="1"/>
            <a:r>
              <a:rPr lang="en-GB" dirty="0" smtClean="0"/>
              <a:t>How people &amp; objects are intertwined, interconnected, entangled…</a:t>
            </a:r>
          </a:p>
          <a:p>
            <a:r>
              <a:rPr lang="en-GB" dirty="0" smtClean="0"/>
              <a:t>Recognition of object agency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20072" y="1916832"/>
            <a:ext cx="3355854" cy="3717021"/>
          </a:xfrm>
        </p:spPr>
      </p:pic>
      <p:sp>
        <p:nvSpPr>
          <p:cNvPr id="7" name="TextBox 6"/>
          <p:cNvSpPr txBox="1"/>
          <p:nvPr/>
        </p:nvSpPr>
        <p:spPr>
          <a:xfrm>
            <a:off x="6300192" y="5765676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Grinding grain…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57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Practice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48472" cy="4679400"/>
          </a:xfrm>
        </p:spPr>
        <p:txBody>
          <a:bodyPr/>
          <a:lstStyle/>
          <a:p>
            <a:r>
              <a:rPr lang="en-GB" sz="2400" dirty="0" smtClean="0"/>
              <a:t>Approach which focuses on action (praxis)</a:t>
            </a:r>
          </a:p>
          <a:p>
            <a:r>
              <a:rPr lang="en-GB" sz="2400" dirty="0" smtClean="0"/>
              <a:t>Material world represents  series of physical props for social action</a:t>
            </a:r>
          </a:p>
          <a:p>
            <a:pPr lvl="1"/>
            <a:r>
              <a:rPr lang="en-GB" sz="2000" dirty="0" smtClean="0"/>
              <a:t>How people create &amp; manipulate their social worlds</a:t>
            </a:r>
          </a:p>
          <a:p>
            <a:r>
              <a:rPr lang="en-GB" sz="2400" dirty="0" smtClean="0"/>
              <a:t>Derives from concepts of </a:t>
            </a:r>
            <a:r>
              <a:rPr lang="en-GB" sz="2400" i="1" dirty="0" smtClean="0">
                <a:solidFill>
                  <a:srgbClr val="FFC000"/>
                </a:solidFill>
              </a:rPr>
              <a:t>habitus</a:t>
            </a:r>
            <a:r>
              <a:rPr lang="en-GB" sz="2400" i="1" dirty="0" smtClean="0"/>
              <a:t> </a:t>
            </a:r>
            <a:r>
              <a:rPr lang="en-GB" sz="2400" dirty="0" smtClean="0"/>
              <a:t>(</a:t>
            </a:r>
            <a:r>
              <a:rPr lang="en-GB" sz="2400" dirty="0" err="1" smtClean="0"/>
              <a:t>Mauss</a:t>
            </a:r>
            <a:r>
              <a:rPr lang="en-GB" sz="2400" dirty="0" smtClean="0"/>
              <a:t> &amp; Bourdieu)</a:t>
            </a:r>
            <a:endParaRPr lang="en-GB" sz="24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72248" y="2492896"/>
            <a:ext cx="3882367" cy="259228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216624" y="5246548"/>
            <a:ext cx="3339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LBA pots from Arediou, Cyprus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21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 Agency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824536" cy="4752528"/>
          </a:xfrm>
        </p:spPr>
        <p:txBody>
          <a:bodyPr/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US" altLang="en-US" sz="2600" dirty="0">
                <a:solidFill>
                  <a:srgbClr val="FFC000"/>
                </a:solidFill>
              </a:rPr>
              <a:t>Agency</a:t>
            </a:r>
            <a:r>
              <a:rPr lang="en-US" altLang="en-US" sz="2600" dirty="0"/>
              <a:t> is about the acts or actions of an </a:t>
            </a:r>
            <a:r>
              <a:rPr lang="en-US" altLang="en-US" sz="2600" dirty="0" smtClean="0"/>
              <a:t>agent:</a:t>
            </a:r>
            <a:endParaRPr lang="en-US" altLang="en-US" sz="2600" dirty="0"/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US" altLang="en-US" sz="2200" dirty="0"/>
              <a:t>Unconscious/involuntarily </a:t>
            </a:r>
            <a:r>
              <a:rPr lang="en-US" altLang="en-US" sz="2200" dirty="0" err="1"/>
              <a:t>behaviour</a:t>
            </a:r>
            <a:endParaRPr lang="en-US" altLang="en-US" sz="2200" dirty="0"/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US" altLang="en-US" sz="2200" dirty="0"/>
              <a:t>Purposeful or goal directed</a:t>
            </a:r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US" altLang="en-US" sz="2200" dirty="0"/>
              <a:t>Intentional action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600" dirty="0" err="1"/>
              <a:t>Gell</a:t>
            </a:r>
            <a:r>
              <a:rPr lang="en-GB" sz="2600" dirty="0"/>
              <a:t>: </a:t>
            </a:r>
            <a:r>
              <a:rPr lang="en-GB" sz="2600" dirty="0" smtClean="0"/>
              <a:t>a</a:t>
            </a:r>
            <a:r>
              <a:rPr lang="en-US" altLang="en-US" sz="2600" dirty="0" smtClean="0"/>
              <a:t>n </a:t>
            </a:r>
            <a:r>
              <a:rPr lang="en-US" altLang="en-US" sz="2600" dirty="0"/>
              <a:t>agent </a:t>
            </a:r>
            <a:r>
              <a:rPr lang="en-US" altLang="en-US" sz="2600" dirty="0" smtClean="0"/>
              <a:t>affects others (people, objects) through their actions (including “being”)</a:t>
            </a:r>
            <a:endParaRPr lang="en-GB" sz="2600" dirty="0"/>
          </a:p>
          <a:p>
            <a:pPr lvl="1"/>
            <a:r>
              <a:rPr lang="en-GB" dirty="0" smtClean="0"/>
              <a:t>Objects have agency</a:t>
            </a:r>
          </a:p>
          <a:p>
            <a:pPr lvl="1"/>
            <a:r>
              <a:rPr lang="en-GB" dirty="0" smtClean="0"/>
              <a:t>Impact on people &amp; their actions</a:t>
            </a:r>
          </a:p>
        </p:txBody>
      </p:sp>
      <p:pic>
        <p:nvPicPr>
          <p:cNvPr id="4104" name="Picture 8" descr="http://www.princessfrederica.brent.sch.uk/uploads/8/9/1/7/8917260/5587879_orig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292080" y="2420889"/>
            <a:ext cx="3563821" cy="256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983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 and Things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48472" cy="4823416"/>
          </a:xfrm>
        </p:spPr>
        <p:txBody>
          <a:bodyPr/>
          <a:lstStyle/>
          <a:p>
            <a:r>
              <a:rPr lang="en-GB" dirty="0" smtClean="0"/>
              <a:t>People </a:t>
            </a:r>
            <a:r>
              <a:rPr lang="en-GB" dirty="0"/>
              <a:t>and things are bound up together and inextricably interlinked</a:t>
            </a:r>
          </a:p>
          <a:p>
            <a:pPr lvl="1"/>
            <a:r>
              <a:rPr lang="en-GB" dirty="0" smtClean="0"/>
              <a:t>People make things, things make people</a:t>
            </a:r>
          </a:p>
          <a:p>
            <a:pPr lvl="1"/>
            <a:r>
              <a:rPr lang="en-GB" dirty="0" smtClean="0"/>
              <a:t>Recursive relationships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Networks: </a:t>
            </a:r>
            <a:r>
              <a:rPr lang="en-GB" dirty="0" smtClean="0"/>
              <a:t>Olsen 2010 </a:t>
            </a:r>
          </a:p>
          <a:p>
            <a:r>
              <a:rPr lang="en-GB" dirty="0" smtClean="0"/>
              <a:t>Knotted, messy </a:t>
            </a:r>
            <a:r>
              <a:rPr lang="en-GB" dirty="0" smtClean="0">
                <a:solidFill>
                  <a:srgbClr val="FFC000"/>
                </a:solidFill>
              </a:rPr>
              <a:t>meshwork: </a:t>
            </a:r>
            <a:r>
              <a:rPr lang="en-GB" dirty="0" smtClean="0"/>
              <a:t>Ingold 2008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Entanglement:</a:t>
            </a:r>
            <a:r>
              <a:rPr lang="en-GB" dirty="0" smtClean="0"/>
              <a:t> Hodder 2014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48064" y="2204863"/>
            <a:ext cx="3538736" cy="3460097"/>
          </a:xfrm>
        </p:spPr>
      </p:pic>
    </p:spTree>
    <p:extLst>
      <p:ext uri="{BB962C8B-B14F-4D97-AF65-F5344CB8AC3E}">
        <p14:creationId xmlns:p14="http://schemas.microsoft.com/office/powerpoint/2010/main" val="3951235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Entanglement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896544" cy="4968552"/>
          </a:xfrm>
        </p:spPr>
        <p:txBody>
          <a:bodyPr/>
          <a:lstStyle/>
          <a:p>
            <a:r>
              <a:rPr lang="en-GB" sz="2400" dirty="0" err="1" smtClean="0"/>
              <a:t>Hodder</a:t>
            </a:r>
            <a:r>
              <a:rPr lang="en-GB" sz="2400" dirty="0" smtClean="0"/>
              <a:t>: people &amp; things are intertwined</a:t>
            </a:r>
          </a:p>
          <a:p>
            <a:pPr lvl="1"/>
            <a:r>
              <a:rPr lang="en-GB" sz="2000" dirty="0" smtClean="0"/>
              <a:t>Web of (arbitrary) meanings &amp; symbolisms linking them</a:t>
            </a:r>
          </a:p>
          <a:p>
            <a:r>
              <a:rPr lang="en-GB" sz="2400" dirty="0" smtClean="0"/>
              <a:t>“Human movements to &amp; away from things are made possible </a:t>
            </a:r>
            <a:r>
              <a:rPr lang="en-GB" sz="2400" dirty="0" smtClean="0">
                <a:solidFill>
                  <a:schemeClr val="accent1"/>
                </a:solidFill>
              </a:rPr>
              <a:t>by…bundles of material &amp; immaterial interactions &amp; dependencies. </a:t>
            </a:r>
            <a:r>
              <a:rPr lang="en-GB" sz="2400" dirty="0" smtClean="0"/>
              <a:t>These bundles make up strings or cables in which both humans &amp; things are enabled &amp; constrained”</a:t>
            </a:r>
          </a:p>
          <a:p>
            <a:pPr marL="411162" lvl="1" indent="0">
              <a:buNone/>
            </a:pPr>
            <a:r>
              <a:rPr lang="en-GB" dirty="0" smtClean="0"/>
              <a:t>(Hodder 2014: 97)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608" y="1988840"/>
            <a:ext cx="4000444" cy="2664296"/>
          </a:xfrm>
        </p:spPr>
      </p:pic>
      <p:sp>
        <p:nvSpPr>
          <p:cNvPr id="6" name="TextBox 5"/>
          <p:cNvSpPr txBox="1"/>
          <p:nvPr/>
        </p:nvSpPr>
        <p:spPr>
          <a:xfrm>
            <a:off x="6012160" y="4797152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House at </a:t>
            </a:r>
            <a:r>
              <a:rPr lang="en-GB" dirty="0" err="1" smtClean="0"/>
              <a:t>Çatal</a:t>
            </a:r>
            <a:r>
              <a:rPr lang="en-GB" dirty="0" smtClean="0"/>
              <a:t> </a:t>
            </a:r>
            <a:r>
              <a:rPr lang="en-GB" dirty="0" err="1" smtClean="0"/>
              <a:t>Hüy</a:t>
            </a:r>
            <a:r>
              <a:rPr lang="en-GB" dirty="0" err="1"/>
              <a:t>ü</a:t>
            </a:r>
            <a:r>
              <a:rPr lang="en-GB" dirty="0" err="1" smtClean="0"/>
              <a:t>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1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800" smtClean="0">
                <a:solidFill>
                  <a:schemeClr val="accent1">
                    <a:satMod val="150000"/>
                  </a:schemeClr>
                </a:solidFill>
              </a:rPr>
              <a:t>Biography of Objects</a:t>
            </a:r>
            <a:endParaRPr lang="en-GB" sz="480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248472" cy="4896544"/>
          </a:xfrm>
        </p:spPr>
        <p:txBody>
          <a:bodyPr/>
          <a:lstStyle/>
          <a:p>
            <a:r>
              <a:rPr lang="en-GB" altLang="en-US" sz="2400" dirty="0" err="1" smtClean="0"/>
              <a:t>Kopytoff</a:t>
            </a:r>
            <a:r>
              <a:rPr lang="en-GB" altLang="en-US" sz="2400" dirty="0" smtClean="0"/>
              <a:t> 1986</a:t>
            </a:r>
          </a:p>
          <a:p>
            <a:r>
              <a:rPr lang="en-GB" altLang="en-US" sz="2400" dirty="0" smtClean="0"/>
              <a:t>Objects have a life history &amp; cannot be fully understood at just one point in their existence</a:t>
            </a:r>
          </a:p>
          <a:p>
            <a:r>
              <a:rPr lang="en-GB" altLang="en-US" sz="2400" dirty="0" smtClean="0"/>
              <a:t>Objects change through their existence &amp; may acquire histories</a:t>
            </a:r>
          </a:p>
          <a:p>
            <a:r>
              <a:rPr lang="en-GB" altLang="en-US" sz="2400" dirty="0" smtClean="0"/>
              <a:t>Should consider their production, exchange, consumption &amp; deposition as a whole</a:t>
            </a:r>
          </a:p>
          <a:p>
            <a:endParaRPr lang="en-GB" altLang="en-US" sz="2400" dirty="0" smtClean="0"/>
          </a:p>
          <a:p>
            <a:endParaRPr lang="en-GB" altLang="en-US" sz="2400" dirty="0" smtClean="0"/>
          </a:p>
        </p:txBody>
      </p:sp>
      <p:pic>
        <p:nvPicPr>
          <p:cNvPr id="8" name="Picture 4" descr="a_irini t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868144" y="1628800"/>
            <a:ext cx="2297609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012160" y="6237312"/>
            <a:ext cx="2104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Statuette, </a:t>
            </a:r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Irini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800" smtClean="0">
                <a:solidFill>
                  <a:schemeClr val="accent1">
                    <a:satMod val="150000"/>
                  </a:schemeClr>
                </a:solidFill>
              </a:rPr>
              <a:t>Biography of Objects</a:t>
            </a:r>
            <a:endParaRPr lang="en-GB" sz="480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851" y="1700213"/>
            <a:ext cx="4320158" cy="4825131"/>
          </a:xfrm>
        </p:spPr>
        <p:txBody>
          <a:bodyPr/>
          <a:lstStyle/>
          <a:p>
            <a:r>
              <a:rPr lang="en-GB" altLang="en-US" sz="2400" dirty="0" smtClean="0"/>
              <a:t>Objects may derive significance from the persons &amp; events to which they are connected</a:t>
            </a:r>
          </a:p>
          <a:p>
            <a:r>
              <a:rPr lang="en-GB" altLang="en-US" sz="2400" dirty="0" smtClean="0"/>
              <a:t>The fame of objects &amp; the renown of people are mutual</a:t>
            </a:r>
          </a:p>
          <a:p>
            <a:pPr lvl="1"/>
            <a:r>
              <a:rPr lang="en-GB" altLang="en-US" sz="2000" dirty="0" smtClean="0"/>
              <a:t>Objects gain value through links to powerful people </a:t>
            </a:r>
          </a:p>
          <a:p>
            <a:pPr lvl="1"/>
            <a:r>
              <a:rPr lang="en-GB" altLang="en-US" sz="2000" dirty="0" smtClean="0"/>
              <a:t>An individual's prestige is enhanced through possession of well-known objects</a:t>
            </a:r>
          </a:p>
          <a:p>
            <a:endParaRPr lang="en-GB" altLang="en-US" sz="2000" dirty="0" smtClean="0"/>
          </a:p>
          <a:p>
            <a:endParaRPr lang="en-GB" altLang="en-US" sz="2000" dirty="0" smtClean="0"/>
          </a:p>
        </p:txBody>
      </p:sp>
      <p:pic>
        <p:nvPicPr>
          <p:cNvPr id="29699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064" y="2276872"/>
            <a:ext cx="3729236" cy="2600832"/>
          </a:xfrm>
        </p:spPr>
      </p:pic>
      <p:sp>
        <p:nvSpPr>
          <p:cNvPr id="4" name="TextBox 3"/>
          <p:cNvSpPr txBox="1"/>
          <p:nvPr/>
        </p:nvSpPr>
        <p:spPr>
          <a:xfrm>
            <a:off x="7236296" y="4981818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Kula gifts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Biographical Object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5688" y="1799474"/>
            <a:ext cx="4690368" cy="4751387"/>
          </a:xfrm>
        </p:spPr>
        <p:txBody>
          <a:bodyPr rtlCol="0">
            <a:normAutofit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 smtClean="0"/>
              <a:t>Personal possessions which share </a:t>
            </a:r>
            <a:r>
              <a:rPr lang="en-GB" sz="2400" dirty="0"/>
              <a:t>our lives </a:t>
            </a:r>
            <a:r>
              <a:rPr lang="en-GB" sz="2400" dirty="0" smtClean="0"/>
              <a:t>&amp; might gradually </a:t>
            </a:r>
            <a:r>
              <a:rPr lang="en-GB" sz="2400" dirty="0"/>
              <a:t>deteriorate </a:t>
            </a:r>
            <a:r>
              <a:rPr lang="en-GB" sz="2400" dirty="0" smtClean="0"/>
              <a:t>&amp; fade over the years (with us)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 smtClean="0"/>
              <a:t>Might </a:t>
            </a:r>
            <a:r>
              <a:rPr lang="en-GB" sz="2400" dirty="0"/>
              <a:t>play a role in marking </a:t>
            </a:r>
            <a:r>
              <a:rPr lang="en-GB" sz="2400" dirty="0" smtClean="0"/>
              <a:t>an individual’s </a:t>
            </a:r>
            <a:r>
              <a:rPr lang="en-GB" sz="2400" dirty="0"/>
              <a:t>progression through </a:t>
            </a:r>
            <a:r>
              <a:rPr lang="en-GB" sz="2400" dirty="0" smtClean="0"/>
              <a:t>key life events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 smtClean="0"/>
              <a:t>Intrinsically </a:t>
            </a:r>
            <a:r>
              <a:rPr lang="en-GB" sz="2400" dirty="0"/>
              <a:t>associated with an individual </a:t>
            </a:r>
            <a:r>
              <a:rPr lang="en-GB" sz="2400" dirty="0" smtClean="0"/>
              <a:t>&amp; so are </a:t>
            </a:r>
            <a:r>
              <a:rPr lang="en-GB" sz="2400" dirty="0"/>
              <a:t>disposed of </a:t>
            </a:r>
            <a:r>
              <a:rPr lang="en-GB" sz="2400" dirty="0" smtClean="0"/>
              <a:t>when the </a:t>
            </a:r>
            <a:r>
              <a:rPr lang="en-GB" sz="2400" dirty="0"/>
              <a:t>individual </a:t>
            </a:r>
            <a:r>
              <a:rPr lang="en-GB" sz="2400" dirty="0" smtClean="0"/>
              <a:t>dies: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 smtClean="0"/>
              <a:t>Buried with them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 smtClean="0"/>
              <a:t>Ritually destroyed</a:t>
            </a:r>
          </a:p>
        </p:txBody>
      </p:sp>
      <p:pic>
        <p:nvPicPr>
          <p:cNvPr id="30723" name="Content Placeholder 4" descr="Athens ~Day1 042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40425" y="1989138"/>
            <a:ext cx="2728913" cy="4103687"/>
          </a:xfrm>
        </p:spPr>
      </p:pic>
      <p:sp>
        <p:nvSpPr>
          <p:cNvPr id="4" name="TextBox 3"/>
          <p:cNvSpPr txBox="1"/>
          <p:nvPr/>
        </p:nvSpPr>
        <p:spPr>
          <a:xfrm>
            <a:off x="6084168" y="6156701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Greek cremation urn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696561"/>
            <a:ext cx="3622788" cy="482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History Object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9" y="1628800"/>
            <a:ext cx="4968552" cy="5040560"/>
          </a:xfrm>
        </p:spPr>
        <p:txBody>
          <a:bodyPr rtlCol="0">
            <a:normAutofit fontScale="92500" lnSpcReduction="10000"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An </a:t>
            </a:r>
            <a:r>
              <a:rPr lang="en-GB" dirty="0"/>
              <a:t>artefact which embodies or preserves a sense of the past </a:t>
            </a:r>
            <a:r>
              <a:rPr lang="en-GB" dirty="0" smtClean="0"/>
              <a:t>&amp; serves </a:t>
            </a:r>
            <a:r>
              <a:rPr lang="en-GB" dirty="0"/>
              <a:t>as a vehicle for </a:t>
            </a:r>
            <a:r>
              <a:rPr lang="en-GB" dirty="0" smtClean="0"/>
              <a:t>memory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 smtClean="0"/>
              <a:t>The physicality &amp; individuality  of the object creates a </a:t>
            </a:r>
            <a:r>
              <a:rPr lang="en-GB" dirty="0"/>
              <a:t>tangible bond with the </a:t>
            </a:r>
            <a:r>
              <a:rPr lang="en-GB" dirty="0" smtClean="0"/>
              <a:t>past: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Heirlooms </a:t>
            </a:r>
            <a:r>
              <a:rPr lang="en-GB" dirty="0"/>
              <a:t>represent tradition, symbolize authority </a:t>
            </a:r>
            <a:r>
              <a:rPr lang="en-GB" dirty="0" smtClean="0"/>
              <a:t>&amp; legitimize </a:t>
            </a:r>
            <a:r>
              <a:rPr lang="en-GB" dirty="0"/>
              <a:t>claims over certain rights </a:t>
            </a:r>
            <a:r>
              <a:rPr lang="en-GB" dirty="0" smtClean="0"/>
              <a:t>&amp; resources</a:t>
            </a:r>
          </a:p>
          <a:p>
            <a:pPr marL="731520" lvl="1" indent="-27432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 smtClean="0"/>
              <a:t>Monuments: physical remembrance </a:t>
            </a:r>
            <a:r>
              <a:rPr lang="en-GB" dirty="0"/>
              <a:t>of the </a:t>
            </a:r>
            <a:r>
              <a:rPr lang="en-GB" dirty="0" smtClean="0"/>
              <a:t>past which also </a:t>
            </a:r>
            <a:r>
              <a:rPr lang="en-GB" dirty="0"/>
              <a:t>fosters the creation of group identity</a:t>
            </a:r>
          </a:p>
        </p:txBody>
      </p:sp>
      <p:pic>
        <p:nvPicPr>
          <p:cNvPr id="3174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40425" y="2205038"/>
            <a:ext cx="2974975" cy="2952750"/>
          </a:xfrm>
        </p:spPr>
      </p:pic>
      <p:sp>
        <p:nvSpPr>
          <p:cNvPr id="4" name="TextBox 3"/>
          <p:cNvSpPr txBox="1"/>
          <p:nvPr/>
        </p:nvSpPr>
        <p:spPr>
          <a:xfrm>
            <a:off x="5940152" y="5300803"/>
            <a:ext cx="2816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Victorian mourning ring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Summary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Material culture is central to our understanding of social worlds past &amp; present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Material culture defines what it is to be human?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Material culture an important window on the past &amp; allows us direct engagement with past societies (both literate &amp; non-literate)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Material culture informs us about social relations &amp; identity</a:t>
            </a:r>
          </a:p>
          <a:p>
            <a:pPr marL="438912" indent="-320040" fontAlgn="auto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Allows us to examine narratives of the “mundane”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1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354</TotalTime>
  <Words>975</Words>
  <Application>Microsoft Office PowerPoint</Application>
  <PresentationFormat>On-screen Show (4:3)</PresentationFormat>
  <Paragraphs>125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Corbel</vt:lpstr>
      <vt:lpstr>Wingdings</vt:lpstr>
      <vt:lpstr>Wingdings 2</vt:lpstr>
      <vt:lpstr>Wingdings 3</vt:lpstr>
      <vt:lpstr>Module</vt:lpstr>
      <vt:lpstr>HPAR5010</vt:lpstr>
      <vt:lpstr>What is Material Culture?</vt:lpstr>
      <vt:lpstr>What is Material Culture?</vt:lpstr>
      <vt:lpstr>Why Study Material Culture?</vt:lpstr>
      <vt:lpstr>Archaeology &amp; Material Culture</vt:lpstr>
      <vt:lpstr>Archaeology &amp; Material Culture?</vt:lpstr>
      <vt:lpstr>Influence of Anthropology</vt:lpstr>
      <vt:lpstr>“Reading Material Culture”</vt:lpstr>
      <vt:lpstr>Materiality</vt:lpstr>
      <vt:lpstr>Materiality</vt:lpstr>
      <vt:lpstr>Practice Theory</vt:lpstr>
      <vt:lpstr>Object Agency</vt:lpstr>
      <vt:lpstr>People and Things</vt:lpstr>
      <vt:lpstr>Entanglement</vt:lpstr>
      <vt:lpstr>Biography of Objects</vt:lpstr>
      <vt:lpstr>Biography of Objects</vt:lpstr>
      <vt:lpstr>Biographical Object</vt:lpstr>
      <vt:lpstr>History Object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 Steel</dc:creator>
  <cp:lastModifiedBy>Louise Steel</cp:lastModifiedBy>
  <cp:revision>64</cp:revision>
  <dcterms:created xsi:type="dcterms:W3CDTF">2012-10-30T13:06:28Z</dcterms:created>
  <dcterms:modified xsi:type="dcterms:W3CDTF">2018-09-27T15:11:40Z</dcterms:modified>
</cp:coreProperties>
</file>