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73" autoAdjust="0"/>
  </p:normalViewPr>
  <p:slideViewPr>
    <p:cSldViewPr>
      <p:cViewPr varScale="1">
        <p:scale>
          <a:sx n="73" d="100"/>
          <a:sy n="73" d="100"/>
        </p:scale>
        <p:origin x="33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C1E1E8-058D-4E31-9FCB-91A95C6DE657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2CFFDA-6301-4320-B4F5-61CB77D3379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614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Academic skills complement employable skills, allow individuals to be a better employee and keep on briefing future workplaces by making sound decisions and rendering great performance.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Being a marketing manager I would need to forge penetrating marketing strategies, coordinate with others. It can revamp not only the sales but operational congruence leading to inflating revenue, and long term sustainability 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Skills identified are highly essential and they have to evolve their market cognizance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asper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change of market dynamics and a marketing manager indeed enjoys better career advancement opportunities.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Conducting a self assessment it has been observed that decision making and creativity skills are what needs to be enhanced. 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Setting a time limit for all the improvement areas would encourage you to take minor steps each day and slowly approach towards the end goal.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Individuals need to set objectives and by making suitable PDP plans, they can reach their ultimate professional goals systemically.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Radzikhovska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Y., 2021. DIGITAL TRANSFORMATION AND ITS INFLUENCE ON CHANGING THE MARKETING ORIENTATION OF BUSINESS STRUCTURES AND CONSUMER BEHAVIOUR. 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Baltic Journal of Economic Studies,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7(2), pp.200-209. 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Watson, H.R. and Burr, S.A., 2018. 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Twelve tips for teaching twelve transferable skills. </a:t>
            </a: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Debono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M., 2020. Transferable skills in Malta: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challenges and policy recommendations.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Seechaliao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T., 2017. Instructional strategies to support creativity and innovation in education. 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Journal of Education and Learning, 6(4), pp.201-208.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CFFDA-6301-4320-B4F5-61CB77D33795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D2403D-5BC8-497F-AA94-5303AFCEAC71}" type="datetimeFigureOut">
              <a:rPr lang="en-GB" smtClean="0"/>
              <a:t>11/12/2021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2E4D0DF-B674-4525-8173-4518A0D0FB74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26000" r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248" y="188640"/>
            <a:ext cx="8265504" cy="302433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ACADEMIC AND EMPLOYABILITY SKILLS</a:t>
            </a:r>
            <a:br>
              <a:rPr lang="en-GB" sz="4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BMSW4001_LON</a:t>
            </a:r>
            <a:br>
              <a:rPr lang="en-GB" sz="4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STUDENT NAME:DUMITRU-IULIAN FILOTE</a:t>
            </a:r>
            <a:br>
              <a:rPr lang="en-GB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STUDENT ID:1920814</a:t>
            </a:r>
            <a:br>
              <a:rPr lang="en-GB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0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Lecturer:Soban</a:t>
            </a:r>
            <a:r>
              <a:rPr lang="en-GB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Sadiq</a:t>
            </a:r>
            <a:r>
              <a:rPr lang="en-GB" sz="20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20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en-GB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2127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Introduction</a:t>
            </a:r>
            <a:r>
              <a:rPr lang="en-GB" b="1" dirty="0"/>
              <a:t> 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indent="-342900" algn="just" fontAlgn="base">
              <a:lnSpc>
                <a:spcPct val="150000"/>
              </a:lnSpc>
              <a:buClrTx/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Academic skills are a combination of study habits, time management, as well as learning strategies. </a:t>
            </a:r>
          </a:p>
          <a:p>
            <a:pPr marL="342900" indent="-342900" algn="just" fontAlgn="base">
              <a:lnSpc>
                <a:spcPct val="150000"/>
              </a:lnSpc>
              <a:buClrTx/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Employable skills are the “transferable skills” such as communication, time management and critical analysis that are needed by individuals to make individuals employable (Watson </a:t>
            </a:r>
            <a:r>
              <a:rPr lang="en-GB" sz="1500" i="1" dirty="0">
                <a:latin typeface="Times New Roman" pitchFamily="18" charset="0"/>
                <a:cs typeface="Times New Roman" pitchFamily="18" charset="0"/>
              </a:rPr>
              <a:t>et al.</a:t>
            </a: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 2018)</a:t>
            </a:r>
          </a:p>
          <a:p>
            <a:pPr marL="342900" indent="-342900" algn="just" fontAlgn="base">
              <a:lnSpc>
                <a:spcPct val="150000"/>
              </a:lnSpc>
              <a:buClrTx/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The study would accentuate a comprehensive PDP plan on the basis of SWOT so that chance of getting hired steeply increases.</a:t>
            </a:r>
          </a:p>
          <a:p>
            <a:endParaRPr lang="en-GB" dirty="0"/>
          </a:p>
        </p:txBody>
      </p:sp>
      <p:pic>
        <p:nvPicPr>
          <p:cNvPr id="8" name="Content Placeholder 7" descr="download (3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2" y="2276872"/>
            <a:ext cx="2746822" cy="316835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01622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b="1" dirty="0">
                <a:latin typeface="Times New Roman" pitchFamily="18" charset="0"/>
                <a:cs typeface="Times New Roman" pitchFamily="18" charset="0"/>
              </a:rPr>
            </a:br>
            <a:r>
              <a:rPr lang="en-GB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b="1" dirty="0">
                <a:latin typeface="Times New Roman" pitchFamily="18" charset="0"/>
                <a:cs typeface="Times New Roman" pitchFamily="18" charset="0"/>
              </a:rPr>
            </a:br>
            <a:r>
              <a:rPr lang="en-GB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b="1" dirty="0">
                <a:latin typeface="Times New Roman" pitchFamily="18" charset="0"/>
                <a:cs typeface="Times New Roman" pitchFamily="18" charset="0"/>
              </a:rPr>
            </a:br>
            <a:r>
              <a:rPr lang="en-GB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Job adverts and intended career plan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 descr="download (2)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2492896"/>
            <a:ext cx="3006080" cy="324036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39952" y="1920085"/>
            <a:ext cx="4546848" cy="3453131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  <a:buClrTx/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The identified career that suits preference is </a:t>
            </a:r>
            <a:r>
              <a:rPr lang="en-GB" sz="1500" b="1" i="1" dirty="0">
                <a:latin typeface="Times New Roman" pitchFamily="18" charset="0"/>
                <a:cs typeface="Times New Roman" pitchFamily="18" charset="0"/>
              </a:rPr>
              <a:t>Marketing manager </a:t>
            </a: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of a large organization.</a:t>
            </a:r>
          </a:p>
          <a:p>
            <a:pPr algn="just" fontAlgn="base">
              <a:lnSpc>
                <a:spcPct val="150000"/>
              </a:lnSpc>
              <a:buClrTx/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Marketing dynamics are fiercely evolving with the transforming trends of customer’s purchasing behaviour (</a:t>
            </a:r>
            <a:r>
              <a:rPr lang="en-GB" sz="1500" dirty="0" err="1">
                <a:latin typeface="Times New Roman" pitchFamily="18" charset="0"/>
                <a:cs typeface="Times New Roman" pitchFamily="18" charset="0"/>
              </a:rPr>
              <a:t>Radzikhovska</a:t>
            </a: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, 2021). </a:t>
            </a:r>
          </a:p>
          <a:p>
            <a:pPr algn="just" fontAlgn="base">
              <a:lnSpc>
                <a:spcPct val="150000"/>
              </a:lnSpc>
              <a:buClrTx/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Being a technology savvy person, I prefer adopting new technology, strategies that will recreate a win -win situation for the organization and me.</a:t>
            </a: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  <a:t/>
            </a:r>
            <a:b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  <a:t/>
            </a:r>
            <a:b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  <a:t>Identified skills required for the job</a:t>
            </a:r>
            <a:r>
              <a:rPr lang="en-GB" sz="5400" b="1" dirty="0">
                <a:solidFill>
                  <a:srgbClr val="000000"/>
                </a:solidFill>
                <a:latin typeface="Times New Roman"/>
                <a:ea typeface="Times New Roman"/>
              </a:rPr>
              <a:t> </a:t>
            </a:r>
            <a:br>
              <a:rPr lang="en-GB" sz="5400" b="1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algn="just" fontAlgn="base">
              <a:lnSpc>
                <a:spcPct val="220000"/>
              </a:lnSpc>
              <a:buClrTx/>
            </a:pPr>
            <a:r>
              <a:rPr lang="en-GB" sz="2700" dirty="0">
                <a:latin typeface="Times New Roman" pitchFamily="18" charset="0"/>
                <a:cs typeface="Times New Roman" pitchFamily="18" charset="0"/>
              </a:rPr>
              <a:t>Creativity, imagination ability is exponential as people are hooked by unusual approaches to marketing. </a:t>
            </a:r>
          </a:p>
          <a:p>
            <a:pPr algn="just" fontAlgn="base">
              <a:lnSpc>
                <a:spcPct val="220000"/>
              </a:lnSpc>
              <a:buClrTx/>
            </a:pPr>
            <a:r>
              <a:rPr lang="en-GB" sz="2700" dirty="0">
                <a:latin typeface="Times New Roman" pitchFamily="18" charset="0"/>
                <a:cs typeface="Times New Roman" pitchFamily="18" charset="0"/>
              </a:rPr>
              <a:t>Team working ability, organisation skills, technical knowledge, strong interpersonal skills are extremely imperative to be a better marketing manager (</a:t>
            </a:r>
            <a:r>
              <a:rPr lang="en-GB" sz="2700" dirty="0" err="1">
                <a:latin typeface="Times New Roman" pitchFamily="18" charset="0"/>
                <a:cs typeface="Times New Roman" pitchFamily="18" charset="0"/>
              </a:rPr>
              <a:t>Debono</a:t>
            </a:r>
            <a:r>
              <a:rPr lang="en-GB" sz="2700" dirty="0">
                <a:latin typeface="Times New Roman" pitchFamily="18" charset="0"/>
                <a:cs typeface="Times New Roman" pitchFamily="18" charset="0"/>
              </a:rPr>
              <a:t>, 2020). </a:t>
            </a:r>
          </a:p>
          <a:p>
            <a:pPr algn="just" fontAlgn="base">
              <a:lnSpc>
                <a:spcPct val="220000"/>
              </a:lnSpc>
              <a:buClrTx/>
            </a:pPr>
            <a:r>
              <a:rPr lang="en-GB" sz="2700" dirty="0">
                <a:latin typeface="Times New Roman" pitchFamily="18" charset="0"/>
                <a:cs typeface="Times New Roman" pitchFamily="18" charset="0"/>
              </a:rPr>
              <a:t>A marketing manager also need to have commercial awareness and adaptability </a:t>
            </a:r>
          </a:p>
          <a:p>
            <a:endParaRPr lang="en-GB" dirty="0"/>
          </a:p>
        </p:txBody>
      </p:sp>
      <p:pic>
        <p:nvPicPr>
          <p:cNvPr id="5" name="Content Placeholder 4" descr="images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348880"/>
            <a:ext cx="4032448" cy="3024336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00776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  <a:t/>
            </a:r>
            <a:b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  <a:t>Personal SWOT</a:t>
            </a:r>
            <a:r>
              <a:rPr lang="en-GB" sz="5400" b="1" dirty="0">
                <a:solidFill>
                  <a:srgbClr val="000000"/>
                </a:solidFill>
                <a:latin typeface="Times New Roman"/>
                <a:ea typeface="Times New Roman"/>
              </a:rPr>
              <a:t> </a:t>
            </a:r>
            <a:br>
              <a:rPr lang="en-GB" sz="5400" b="1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755576" y="1196752"/>
          <a:ext cx="7776864" cy="4896544"/>
        </p:xfrm>
        <a:graphic>
          <a:graphicData uri="http://schemas.openxmlformats.org/drawingml/2006/table">
            <a:tbl>
              <a:tblPr/>
              <a:tblGrid>
                <a:gridCol w="3672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044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016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Strengths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Good communication skills 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Adaptable and good time management skills. 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SEO and content writing skills 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Weakness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lack  of decision making skills 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Low creativity and innovativeness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Emotional intelligence 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949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Opportunities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Each business even if its non profit needs marketing associates manger 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Fiercely evolving marketing dynamics demand more skills marketing manager to handle </a:t>
                      </a:r>
                      <a:endParaRPr lang="en-GB" sz="110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Threats </a:t>
                      </a:r>
                      <a:endParaRPr lang="en-GB" sz="1100" dirty="0"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Very high number of marketing professionals </a:t>
                      </a:r>
                      <a:endParaRPr lang="en-GB" sz="1100" dirty="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  <a:p>
                      <a:pPr marL="342900" lvl="0" indent="-342900" fontAlgn="base">
                        <a:lnSpc>
                          <a:spcPct val="150000"/>
                        </a:lnSpc>
                        <a:spcAft>
                          <a:spcPts val="0"/>
                        </a:spcAft>
                        <a:buSzPts val="1000"/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Rapidly changing marketing technology is critical to adapt </a:t>
                      </a:r>
                      <a:endParaRPr lang="en-GB" sz="1100" dirty="0">
                        <a:solidFill>
                          <a:srgbClr val="000000"/>
                        </a:solidFill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3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4400" b="1" dirty="0">
                <a:solidFill>
                  <a:srgbClr val="000000"/>
                </a:solidFill>
                <a:latin typeface="Times New Roman"/>
                <a:ea typeface="Times New Roman"/>
              </a:rPr>
              <a:t> Personal improvement plan</a:t>
            </a:r>
            <a:r>
              <a:rPr lang="en-GB" sz="5400" b="1" dirty="0">
                <a:solidFill>
                  <a:srgbClr val="000000"/>
                </a:solidFill>
                <a:latin typeface="Times New Roman"/>
                <a:ea typeface="Times New Roman"/>
              </a:rPr>
              <a:t> </a:t>
            </a:r>
            <a:br>
              <a:rPr lang="en-GB" sz="5400" b="1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11560" y="1529080"/>
          <a:ext cx="8280921" cy="4420200"/>
        </p:xfrm>
        <a:graphic>
          <a:graphicData uri="http://schemas.openxmlformats.org/drawingml/2006/table">
            <a:tbl>
              <a:tblPr/>
              <a:tblGrid>
                <a:gridCol w="17237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7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272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623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638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Improvement areas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Expected goals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Action plan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Time limit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50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Decision making skills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Making of swift decision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Making of plans, take help from mentor and weighing own opinion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3-6 months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71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Creativity and innovation skills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As influenced by Seechaliao (2017), taking creative approach every time I render my opinion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Making tome of cohesive or creative thinking,  take inspiration from others creativity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6-8 months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50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Emotional intelligence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Establishing good rapport with employers and consumers </a:t>
                      </a:r>
                      <a:endParaRPr lang="en-GB" sz="1100" dirty="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Using of assertive style of communication and show motivation </a:t>
                      </a:r>
                      <a:endParaRPr lang="en-GB" sz="110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10-12 months </a:t>
                      </a:r>
                      <a:endParaRPr lang="en-GB" sz="1100" dirty="0">
                        <a:latin typeface="Arial"/>
                        <a:ea typeface="Arial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00776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4000" b="1" dirty="0">
                <a:solidFill>
                  <a:srgbClr val="000000"/>
                </a:solidFill>
                <a:latin typeface="Times New Roman"/>
                <a:ea typeface="Times New Roman"/>
              </a:rPr>
              <a:t>Conclusion </a:t>
            </a:r>
            <a:br>
              <a:rPr lang="en-GB" sz="4000" b="1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endParaRPr lang="en-GB" sz="3600" dirty="0"/>
          </a:p>
        </p:txBody>
      </p:sp>
      <p:pic>
        <p:nvPicPr>
          <p:cNvPr id="5" name="Content Placeholder 4" descr="images (1)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916832"/>
            <a:ext cx="3744416" cy="3744416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 algn="just" fontAlgn="base">
              <a:lnSpc>
                <a:spcPct val="170000"/>
              </a:lnSpc>
              <a:buClrTx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Conduction of self assessment and apprise one improvement would enable individuals to set objectives and state persistent in achieving the same.</a:t>
            </a:r>
          </a:p>
          <a:p>
            <a:pPr lvl="0" algn="just" fontAlgn="base">
              <a:lnSpc>
                <a:spcPct val="170000"/>
              </a:lnSpc>
              <a:buClrTx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Skills required for excelling in the marketing field are highly transferable as the same can be applied in other dimensions.</a:t>
            </a:r>
          </a:p>
          <a:p>
            <a:pPr lvl="0" algn="just" fontAlgn="base">
              <a:lnSpc>
                <a:spcPct val="170000"/>
              </a:lnSpc>
              <a:buClrTx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Communication, interpersonal, decision making, time management are the most essential skills among all. 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4000" b="1" kern="0" dirty="0">
                <a:solidFill>
                  <a:srgbClr val="000000"/>
                </a:solidFill>
                <a:latin typeface="Times New Roman"/>
                <a:ea typeface="Times New Roman"/>
              </a:rPr>
              <a:t>References </a:t>
            </a:r>
            <a:br>
              <a:rPr lang="en-GB" sz="4000" b="1" kern="0" dirty="0">
                <a:solidFill>
                  <a:srgbClr val="000000"/>
                </a:solidFill>
                <a:latin typeface="Times New Roman"/>
                <a:ea typeface="Times New Roman"/>
              </a:rPr>
            </a:b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400" b="1" dirty="0">
                <a:solidFill>
                  <a:srgbClr val="000000"/>
                </a:solidFill>
                <a:latin typeface="Times New Roman"/>
                <a:ea typeface="Times New Roman"/>
              </a:rPr>
              <a:t>Journals 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400" dirty="0" err="1">
                <a:solidFill>
                  <a:srgbClr val="000000"/>
                </a:solidFill>
                <a:latin typeface="Times New Roman"/>
                <a:ea typeface="Times New Roman"/>
              </a:rPr>
              <a:t>Radzikhovska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Times New Roman"/>
              </a:rPr>
              <a:t>, Y., 2021. DIGITAL TRANSFORMATION AND ITS INFLUENCE ON CHANGING THE MARKETING ORIENTATION OF BUSINESS STRUCTURES AND CONSUMER BEHAVIOUR. </a:t>
            </a:r>
            <a:r>
              <a:rPr lang="en-GB" sz="1400" i="1" dirty="0">
                <a:latin typeface="Times New Roman"/>
                <a:ea typeface="Times New Roman"/>
              </a:rPr>
              <a:t>Baltic Journal of Economic Studies,</a:t>
            </a:r>
            <a:r>
              <a:rPr lang="en-GB" sz="1400" dirty="0">
                <a:latin typeface="Times New Roman"/>
                <a:ea typeface="Times New Roman"/>
              </a:rPr>
              <a:t> 7(2), pp.200-209. 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/>
                <a:ea typeface="Times New Roman"/>
              </a:rPr>
              <a:t>Watson, H.R. and Burr, S.A., 2018. </a:t>
            </a:r>
            <a:r>
              <a:rPr lang="en-GB" sz="1400" i="1" dirty="0">
                <a:latin typeface="Times New Roman"/>
                <a:ea typeface="Times New Roman"/>
              </a:rPr>
              <a:t>Twelve tips for teaching twelve transferable skills. </a:t>
            </a:r>
            <a:endParaRPr lang="en-GB" sz="1400" dirty="0">
              <a:latin typeface="Times New Roman"/>
              <a:ea typeface="Times New Roman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400" dirty="0" err="1">
                <a:solidFill>
                  <a:srgbClr val="000000"/>
                </a:solidFill>
                <a:latin typeface="Times New Roman"/>
                <a:ea typeface="Times New Roman"/>
              </a:rPr>
              <a:t>Debono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Times New Roman"/>
              </a:rPr>
              <a:t>, M., 2020. Transferable skills in Malta:</a:t>
            </a:r>
            <a:r>
              <a:rPr lang="en-GB" sz="1400" i="1" dirty="0">
                <a:latin typeface="Times New Roman"/>
                <a:ea typeface="Times New Roman"/>
              </a:rPr>
              <a:t> challenges and policy recommendations.</a:t>
            </a:r>
            <a:r>
              <a:rPr lang="en-GB" sz="1400" dirty="0">
                <a:latin typeface="Times New Roman"/>
                <a:ea typeface="Times New Roman"/>
              </a:rPr>
              <a:t> </a:t>
            </a:r>
          </a:p>
          <a:p>
            <a:pPr algn="just">
              <a:lnSpc>
                <a:spcPct val="150000"/>
              </a:lnSpc>
            </a:pPr>
            <a:r>
              <a:rPr lang="en-GB" sz="1400" dirty="0" err="1">
                <a:solidFill>
                  <a:srgbClr val="000000"/>
                </a:solidFill>
                <a:latin typeface="Times New Roman"/>
                <a:ea typeface="Times New Roman"/>
              </a:rPr>
              <a:t>Seechaliao</a:t>
            </a:r>
            <a:r>
              <a:rPr lang="en-GB" sz="1400" dirty="0">
                <a:solidFill>
                  <a:srgbClr val="000000"/>
                </a:solidFill>
                <a:latin typeface="Times New Roman"/>
                <a:ea typeface="Times New Roman"/>
              </a:rPr>
              <a:t>, T., 2017. Instructional strategies to support creativity and innovation in education. </a:t>
            </a:r>
            <a:r>
              <a:rPr lang="en-GB" sz="1400" i="1" dirty="0">
                <a:solidFill>
                  <a:srgbClr val="000000"/>
                </a:solidFill>
                <a:latin typeface="Times New Roman"/>
                <a:ea typeface="Times New Roman"/>
              </a:rPr>
              <a:t>Journal of Education and Learning, 6(4), pp.201-208. </a:t>
            </a:r>
            <a:endParaRPr lang="en-GB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2780928"/>
            <a:ext cx="8640960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4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THANK YOU</a:t>
            </a:r>
            <a:endParaRPr lang="en-GB" sz="4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867</Words>
  <Application>Microsoft Office PowerPoint</Application>
  <PresentationFormat>On-screen Show (4:3)</PresentationFormat>
  <Paragraphs>74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Constantia</vt:lpstr>
      <vt:lpstr>Symbol</vt:lpstr>
      <vt:lpstr>Times New Roman</vt:lpstr>
      <vt:lpstr>Wingdings 2</vt:lpstr>
      <vt:lpstr>Flow</vt:lpstr>
      <vt:lpstr>ACADEMIC AND EMPLOYABILITY SKILLS BMSW4001_LON STUDENT NAME:DUMITRU-IULIAN FILOTE STUDENT ID:1920814 Lecturer:Soban Sadiq </vt:lpstr>
      <vt:lpstr>Introduction  </vt:lpstr>
      <vt:lpstr>   Job adverts and intended career plan </vt:lpstr>
      <vt:lpstr>  Identified skills required for the job  </vt:lpstr>
      <vt:lpstr> Personal SWOT  </vt:lpstr>
      <vt:lpstr> Personal improvement plan  </vt:lpstr>
      <vt:lpstr>Conclusion  </vt:lpstr>
      <vt:lpstr>References  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Amlan Biswas</dc:creator>
  <cp:lastModifiedBy>Manjula Sivasatkunanathan</cp:lastModifiedBy>
  <cp:revision>5</cp:revision>
  <dcterms:created xsi:type="dcterms:W3CDTF">2021-12-09T11:33:20Z</dcterms:created>
  <dcterms:modified xsi:type="dcterms:W3CDTF">2021-12-11T09:33:24Z</dcterms:modified>
</cp:coreProperties>
</file>