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257" r:id="rId6"/>
    <p:sldId id="258" r:id="rId7"/>
    <p:sldId id="259" r:id="rId8"/>
    <p:sldId id="277" r:id="rId9"/>
    <p:sldId id="278" r:id="rId10"/>
    <p:sldId id="266" r:id="rId11"/>
    <p:sldId id="267" r:id="rId12"/>
    <p:sldId id="260" r:id="rId13"/>
    <p:sldId id="282" r:id="rId14"/>
    <p:sldId id="279" r:id="rId15"/>
    <p:sldId id="280" r:id="rId16"/>
    <p:sldId id="281" r:id="rId17"/>
    <p:sldId id="283" r:id="rId18"/>
    <p:sldId id="284" r:id="rId19"/>
    <p:sldId id="287" r:id="rId20"/>
    <p:sldId id="285" r:id="rId21"/>
    <p:sldId id="286" r:id="rId22"/>
    <p:sldId id="27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9246"/>
    <p:restoredTop sz="94690"/>
  </p:normalViewPr>
  <p:slideViewPr>
    <p:cSldViewPr>
      <p:cViewPr varScale="1">
        <p:scale>
          <a:sx n="99" d="100"/>
          <a:sy n="99" d="100"/>
        </p:scale>
        <p:origin x="256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10/27/20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>
                <a:solidFill>
                  <a:srgbClr val="FFC000"/>
                </a:solidFill>
              </a:rPr>
              <a:t>Computer Architecture – ACCC4003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2411760" y="2867808"/>
            <a:ext cx="468052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4: Logic Gates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Logic Gates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Logic Circuits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Methods of creating Truth Table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Types of Logic Gates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Graphic Symbols of Logic gates with Truth Table</a:t>
            </a:r>
          </a:p>
          <a:p>
            <a:pPr>
              <a:spcBef>
                <a:spcPct val="0"/>
              </a:spcBef>
            </a:pPr>
            <a:r>
              <a:rPr lang="en-US" altLang="en-US" sz="2200"/>
              <a:t>Exercises</a:t>
            </a:r>
            <a:endParaRPr lang="en-US" altLang="en-US" sz="2200" dirty="0"/>
          </a:p>
          <a:p>
            <a:pPr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Logic Gates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39" y="980728"/>
            <a:ext cx="8229600" cy="4752528"/>
          </a:xfrm>
        </p:spPr>
        <p:txBody>
          <a:bodyPr>
            <a:normAutofit lnSpcReduction="10000"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In computer system, logic gates are the building blocks of a digital circuit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Every terminal in a logic gate will always be in one of the two binary states (0) or (1)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These binary states represent the presence (1), or absence (0), of an electrical voltage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Binary (1) can be referred to as positive or ON, whilst binary (0) can be called negative or OFF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 logic gate is a series of transistors connected together to give one or more outputs, each output being based on the input or combination of inputs supplied to it</a:t>
            </a:r>
          </a:p>
        </p:txBody>
      </p:sp>
    </p:spTree>
    <p:extLst>
      <p:ext uri="{BB962C8B-B14F-4D97-AF65-F5344CB8AC3E}">
        <p14:creationId xmlns:p14="http://schemas.microsoft.com/office/powerpoint/2010/main" val="1275513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Logic Circuit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When logic gates are connected, they form a Logic circuit. Logic circuits are designed to perform a particular function, understanding the nature of that function requires a logic circuit truth table.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9CB091-142F-5E42-AD15-07FBEC8C50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780928"/>
            <a:ext cx="6502400" cy="280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917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Methods of Creating Logic Circuit Truth Table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99732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000" dirty="0"/>
              <a:t>On the circuit diagram, add temporary letters after each gate (C, D, E, etc. )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0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000" dirty="0"/>
              <a:t>Create a blank truth table, allowing space for all the temporary letters (stages)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0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000" dirty="0"/>
              <a:t>Write into the truth table all the possible unique input combinations (A and B combinations for example)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0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000" dirty="0"/>
              <a:t>In the truth table, calculate the output at each temporary letter, treating them as separate mini logic problems (e.g. D is the result of A OR B)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0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000" dirty="0"/>
              <a:t>Eventually you will reach a stage where you are able to find the final output for the logic circuit (Z for example)</a:t>
            </a:r>
          </a:p>
        </p:txBody>
      </p:sp>
    </p:spTree>
    <p:extLst>
      <p:ext uri="{BB962C8B-B14F-4D97-AF65-F5344CB8AC3E}">
        <p14:creationId xmlns:p14="http://schemas.microsoft.com/office/powerpoint/2010/main" val="3181716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Creating Logic Circuit Truth Table Example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44F0C9-445D-5C4A-82C5-679AFC8759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1340768"/>
            <a:ext cx="7272808" cy="3618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008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Types of Logic Gates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484784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There are many types of logic gates, each with their own characteristics: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AND gate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OR gate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NAND gate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NOR gate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XOR gate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NOT gate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Buffer gate</a:t>
            </a:r>
          </a:p>
        </p:txBody>
      </p:sp>
    </p:spTree>
    <p:extLst>
      <p:ext uri="{BB962C8B-B14F-4D97-AF65-F5344CB8AC3E}">
        <p14:creationId xmlns:p14="http://schemas.microsoft.com/office/powerpoint/2010/main" val="3843848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Graphic Symbol of Logic Gates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b="1" dirty="0"/>
              <a:t>AND gate</a:t>
            </a:r>
            <a:r>
              <a:rPr lang="en-US" altLang="en-US" sz="2200" dirty="0"/>
              <a:t>: Both inputs must be positive (1) before the output is also positive (1)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Here, output would be Z, where value of Z would be Z = A AND B or (A.B)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32D358-89E6-3946-9A5A-D8E7816FB4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2330999"/>
            <a:ext cx="3096344" cy="1473200"/>
          </a:xfrm>
          <a:prstGeom prst="rect">
            <a:avLst/>
          </a:prstGeom>
        </p:spPr>
      </p:pic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4CAD7D64-F5A0-6D4C-B2F9-D4ED9D1A14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4226906"/>
              </p:ext>
            </p:extLst>
          </p:nvPr>
        </p:nvGraphicFramePr>
        <p:xfrm>
          <a:off x="5011710" y="2060848"/>
          <a:ext cx="3520731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3577">
                  <a:extLst>
                    <a:ext uri="{9D8B030D-6E8A-4147-A177-3AD203B41FA5}">
                      <a16:colId xmlns:a16="http://schemas.microsoft.com/office/drawing/2014/main" val="3066334905"/>
                    </a:ext>
                  </a:extLst>
                </a:gridCol>
                <a:gridCol w="1173577">
                  <a:extLst>
                    <a:ext uri="{9D8B030D-6E8A-4147-A177-3AD203B41FA5}">
                      <a16:colId xmlns:a16="http://schemas.microsoft.com/office/drawing/2014/main" val="1390004336"/>
                    </a:ext>
                  </a:extLst>
                </a:gridCol>
                <a:gridCol w="1173577">
                  <a:extLst>
                    <a:ext uri="{9D8B030D-6E8A-4147-A177-3AD203B41FA5}">
                      <a16:colId xmlns:a16="http://schemas.microsoft.com/office/drawing/2014/main" val="611831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Output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02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95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024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65677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362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9264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2. OR gate: </a:t>
            </a:r>
            <a:r>
              <a:rPr lang="en-US" altLang="en-US" sz="2200" dirty="0"/>
              <a:t>At least one input has to be positive (1) to give a positive output (1 or ON). Both inputs could also be positive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Here, output would be Z, where value of Z would be Z = A OR B or (A+B)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Graphic Symbol of Logic Gates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4C9D28-3313-9540-AC57-F45893AA60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2141590"/>
            <a:ext cx="3024336" cy="1549400"/>
          </a:xfrm>
          <a:prstGeom prst="rect">
            <a:avLst/>
          </a:prstGeom>
        </p:spPr>
      </p:pic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CD15E2AF-668D-7941-A4FD-2D8BD83379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6739094"/>
              </p:ext>
            </p:extLst>
          </p:nvPr>
        </p:nvGraphicFramePr>
        <p:xfrm>
          <a:off x="4788024" y="2119089"/>
          <a:ext cx="3520731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3577">
                  <a:extLst>
                    <a:ext uri="{9D8B030D-6E8A-4147-A177-3AD203B41FA5}">
                      <a16:colId xmlns:a16="http://schemas.microsoft.com/office/drawing/2014/main" val="3066334905"/>
                    </a:ext>
                  </a:extLst>
                </a:gridCol>
                <a:gridCol w="1173577">
                  <a:extLst>
                    <a:ext uri="{9D8B030D-6E8A-4147-A177-3AD203B41FA5}">
                      <a16:colId xmlns:a16="http://schemas.microsoft.com/office/drawing/2014/main" val="1390004336"/>
                    </a:ext>
                  </a:extLst>
                </a:gridCol>
                <a:gridCol w="1173577">
                  <a:extLst>
                    <a:ext uri="{9D8B030D-6E8A-4147-A177-3AD203B41FA5}">
                      <a16:colId xmlns:a16="http://schemas.microsoft.com/office/drawing/2014/main" val="611831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Output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02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95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024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65677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362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83698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3. NOT gate: </a:t>
            </a:r>
            <a:r>
              <a:rPr lang="en-US" altLang="en-US" sz="2200" dirty="0"/>
              <a:t>Inverse the current output, therefore, positive (1 or ON) becomes negative (0 or OFF), whilst negative (0 or OFF) would become positive (1 or ON)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Here, output would be Z, where value of Z would be Z = A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Graphic Symbol of Logic Gates</a:t>
            </a:r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CD15E2AF-668D-7941-A4FD-2D8BD83379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4204505"/>
              </p:ext>
            </p:extLst>
          </p:nvPr>
        </p:nvGraphicFramePr>
        <p:xfrm>
          <a:off x="4788024" y="2647708"/>
          <a:ext cx="234715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3577">
                  <a:extLst>
                    <a:ext uri="{9D8B030D-6E8A-4147-A177-3AD203B41FA5}">
                      <a16:colId xmlns:a16="http://schemas.microsoft.com/office/drawing/2014/main" val="3066334905"/>
                    </a:ext>
                  </a:extLst>
                </a:gridCol>
                <a:gridCol w="1173577">
                  <a:extLst>
                    <a:ext uri="{9D8B030D-6E8A-4147-A177-3AD203B41FA5}">
                      <a16:colId xmlns:a16="http://schemas.microsoft.com/office/drawing/2014/main" val="13900043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Output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02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95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024634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60B005C4-F26B-E54E-BBA1-9DB187162B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2655662"/>
            <a:ext cx="2552700" cy="132080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2DCEA1B-21DA-D24C-8882-22D555C1312D}"/>
              </a:ext>
            </a:extLst>
          </p:cNvPr>
          <p:cNvCxnSpPr/>
          <p:nvPr/>
        </p:nvCxnSpPr>
        <p:spPr>
          <a:xfrm>
            <a:off x="7452320" y="4581128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2545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4. NAND gate: </a:t>
            </a:r>
            <a:r>
              <a:rPr lang="en-US" altLang="en-US" sz="2200" dirty="0"/>
              <a:t>Not AND. The same as AND gate, but then inverse (NOT) the outcome. So, perform AND first, then apply a NOT to the output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Here, output would be Z, where value of Z would be Z = A NAND B or (AB)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Graphic Symbol of Logic Gates</a:t>
            </a:r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CD15E2AF-668D-7941-A4FD-2D8BD83379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8116287"/>
              </p:ext>
            </p:extLst>
          </p:nvPr>
        </p:nvGraphicFramePr>
        <p:xfrm>
          <a:off x="4326732" y="2119089"/>
          <a:ext cx="3982024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5506">
                  <a:extLst>
                    <a:ext uri="{9D8B030D-6E8A-4147-A177-3AD203B41FA5}">
                      <a16:colId xmlns:a16="http://schemas.microsoft.com/office/drawing/2014/main" val="3066334905"/>
                    </a:ext>
                  </a:extLst>
                </a:gridCol>
                <a:gridCol w="995506">
                  <a:extLst>
                    <a:ext uri="{9D8B030D-6E8A-4147-A177-3AD203B41FA5}">
                      <a16:colId xmlns:a16="http://schemas.microsoft.com/office/drawing/2014/main" val="1390004336"/>
                    </a:ext>
                  </a:extLst>
                </a:gridCol>
                <a:gridCol w="995506">
                  <a:extLst>
                    <a:ext uri="{9D8B030D-6E8A-4147-A177-3AD203B41FA5}">
                      <a16:colId xmlns:a16="http://schemas.microsoft.com/office/drawing/2014/main" val="3825586596"/>
                    </a:ext>
                  </a:extLst>
                </a:gridCol>
                <a:gridCol w="995506">
                  <a:extLst>
                    <a:ext uri="{9D8B030D-6E8A-4147-A177-3AD203B41FA5}">
                      <a16:colId xmlns:a16="http://schemas.microsoft.com/office/drawing/2014/main" val="611831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Output Z = 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02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95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024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65677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36227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1F4D9166-2418-D142-9740-0A0A4517DE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2466703"/>
            <a:ext cx="2552700" cy="153670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CC5A60-93A2-A442-BF53-7D924ACC8329}"/>
              </a:ext>
            </a:extLst>
          </p:cNvPr>
          <p:cNvCxnSpPr/>
          <p:nvPr/>
        </p:nvCxnSpPr>
        <p:spPr>
          <a:xfrm>
            <a:off x="7884368" y="2466703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11DFE08-938A-934C-BFC3-BD063D34A50A}"/>
              </a:ext>
            </a:extLst>
          </p:cNvPr>
          <p:cNvCxnSpPr/>
          <p:nvPr/>
        </p:nvCxnSpPr>
        <p:spPr>
          <a:xfrm>
            <a:off x="1259632" y="4941168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50224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5. NOR gate: </a:t>
            </a:r>
            <a:r>
              <a:rPr lang="en-US" altLang="en-US" sz="2200" dirty="0"/>
              <a:t>NOT OR. The same as OR gate, but then inverse (NOT) the outcome. So, perform OR first, then apply a NOT to the output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Here, output would be Z, where value of Z would be Z = A NOR B or (A+B)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Graphic Symbol of Logic Gates</a:t>
            </a:r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CD15E2AF-668D-7941-A4FD-2D8BD83379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4319417"/>
              </p:ext>
            </p:extLst>
          </p:nvPr>
        </p:nvGraphicFramePr>
        <p:xfrm>
          <a:off x="4326732" y="2119089"/>
          <a:ext cx="3982024" cy="239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5506">
                  <a:extLst>
                    <a:ext uri="{9D8B030D-6E8A-4147-A177-3AD203B41FA5}">
                      <a16:colId xmlns:a16="http://schemas.microsoft.com/office/drawing/2014/main" val="3066334905"/>
                    </a:ext>
                  </a:extLst>
                </a:gridCol>
                <a:gridCol w="995506">
                  <a:extLst>
                    <a:ext uri="{9D8B030D-6E8A-4147-A177-3AD203B41FA5}">
                      <a16:colId xmlns:a16="http://schemas.microsoft.com/office/drawing/2014/main" val="1390004336"/>
                    </a:ext>
                  </a:extLst>
                </a:gridCol>
                <a:gridCol w="995506">
                  <a:extLst>
                    <a:ext uri="{9D8B030D-6E8A-4147-A177-3AD203B41FA5}">
                      <a16:colId xmlns:a16="http://schemas.microsoft.com/office/drawing/2014/main" val="3825586596"/>
                    </a:ext>
                  </a:extLst>
                </a:gridCol>
                <a:gridCol w="995506">
                  <a:extLst>
                    <a:ext uri="{9D8B030D-6E8A-4147-A177-3AD203B41FA5}">
                      <a16:colId xmlns:a16="http://schemas.microsoft.com/office/drawing/2014/main" val="611831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A+B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Output Z = A+B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02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95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024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65677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362277"/>
                  </a:ext>
                </a:extLst>
              </a:tr>
            </a:tbl>
          </a:graphicData>
        </a:graphic>
      </p:graphicFrame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CC5A60-93A2-A442-BF53-7D924ACC8329}"/>
              </a:ext>
            </a:extLst>
          </p:cNvPr>
          <p:cNvCxnSpPr>
            <a:cxnSpLocks/>
          </p:cNvCxnSpPr>
          <p:nvPr/>
        </p:nvCxnSpPr>
        <p:spPr>
          <a:xfrm>
            <a:off x="7596336" y="2708920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11DFE08-938A-934C-BFC3-BD063D34A50A}"/>
              </a:ext>
            </a:extLst>
          </p:cNvPr>
          <p:cNvCxnSpPr>
            <a:cxnSpLocks/>
          </p:cNvCxnSpPr>
          <p:nvPr/>
        </p:nvCxnSpPr>
        <p:spPr>
          <a:xfrm>
            <a:off x="971600" y="4941168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C15BC992-C844-3247-91A0-53FD301444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244" y="2549619"/>
            <a:ext cx="2944667" cy="153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122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6. XOR gate: </a:t>
            </a:r>
            <a:r>
              <a:rPr lang="en-US" altLang="en-US" sz="2200" dirty="0"/>
              <a:t>Exclusive OR. Only one input is allowed to be positive (1 or ON) to give a positive output (1). If both inputs are positive (1), then there is a negative outcome (0, or OFF)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Here, output would be Z, where value of Z would be Z = A XOR B</a:t>
            </a: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Graphic Symbol of Logic Gates</a:t>
            </a:r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CD15E2AF-668D-7941-A4FD-2D8BD83379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9480974"/>
              </p:ext>
            </p:extLst>
          </p:nvPr>
        </p:nvGraphicFramePr>
        <p:xfrm>
          <a:off x="2638128" y="2566107"/>
          <a:ext cx="5462265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9201">
                  <a:extLst>
                    <a:ext uri="{9D8B030D-6E8A-4147-A177-3AD203B41FA5}">
                      <a16:colId xmlns:a16="http://schemas.microsoft.com/office/drawing/2014/main" val="3066334905"/>
                    </a:ext>
                  </a:extLst>
                </a:gridCol>
                <a:gridCol w="639201">
                  <a:extLst>
                    <a:ext uri="{9D8B030D-6E8A-4147-A177-3AD203B41FA5}">
                      <a16:colId xmlns:a16="http://schemas.microsoft.com/office/drawing/2014/main" val="1390004336"/>
                    </a:ext>
                  </a:extLst>
                </a:gridCol>
                <a:gridCol w="581092">
                  <a:extLst>
                    <a:ext uri="{9D8B030D-6E8A-4147-A177-3AD203B41FA5}">
                      <a16:colId xmlns:a16="http://schemas.microsoft.com/office/drawing/2014/main" val="1102486031"/>
                    </a:ext>
                  </a:extLst>
                </a:gridCol>
                <a:gridCol w="581092">
                  <a:extLst>
                    <a:ext uri="{9D8B030D-6E8A-4147-A177-3AD203B41FA5}">
                      <a16:colId xmlns:a16="http://schemas.microsoft.com/office/drawing/2014/main" val="442935418"/>
                    </a:ext>
                  </a:extLst>
                </a:gridCol>
                <a:gridCol w="790373">
                  <a:extLst>
                    <a:ext uri="{9D8B030D-6E8A-4147-A177-3AD203B41FA5}">
                      <a16:colId xmlns:a16="http://schemas.microsoft.com/office/drawing/2014/main" val="1853279939"/>
                    </a:ext>
                  </a:extLst>
                </a:gridCol>
                <a:gridCol w="768131">
                  <a:extLst>
                    <a:ext uri="{9D8B030D-6E8A-4147-A177-3AD203B41FA5}">
                      <a16:colId xmlns:a16="http://schemas.microsoft.com/office/drawing/2014/main" val="2065937071"/>
                    </a:ext>
                  </a:extLst>
                </a:gridCol>
                <a:gridCol w="1463175">
                  <a:extLst>
                    <a:ext uri="{9D8B030D-6E8A-4147-A177-3AD203B41FA5}">
                      <a16:colId xmlns:a16="http://schemas.microsoft.com/office/drawing/2014/main" val="611831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b="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b="0" dirty="0"/>
                    </a:p>
                    <a:p>
                      <a:pPr algn="ctr"/>
                      <a:r>
                        <a:rPr lang="en-US" b="0" dirty="0"/>
                        <a:t>A.B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b="0" dirty="0"/>
                    </a:p>
                    <a:p>
                      <a:pPr algn="ctr"/>
                      <a:r>
                        <a:rPr lang="en-US" b="0" dirty="0"/>
                        <a:t>A.B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Output Z = A.B + A.B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02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95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024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65677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36227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341878E6-4005-6F4B-9DF7-AEE40B688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2566107"/>
            <a:ext cx="1584176" cy="151130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2C81D8-EE79-F54D-B101-3E5FE933D293}"/>
              </a:ext>
            </a:extLst>
          </p:cNvPr>
          <p:cNvCxnSpPr>
            <a:cxnSpLocks/>
          </p:cNvCxnSpPr>
          <p:nvPr/>
        </p:nvCxnSpPr>
        <p:spPr>
          <a:xfrm>
            <a:off x="4067944" y="2924944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52BDBC7-3B73-D14B-8F73-0A8CD1EC8CAA}"/>
              </a:ext>
            </a:extLst>
          </p:cNvPr>
          <p:cNvCxnSpPr>
            <a:cxnSpLocks/>
          </p:cNvCxnSpPr>
          <p:nvPr/>
        </p:nvCxnSpPr>
        <p:spPr>
          <a:xfrm>
            <a:off x="4572000" y="2924944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EF0157F-8EE5-224E-9AFC-69365C33B75A}"/>
              </a:ext>
            </a:extLst>
          </p:cNvPr>
          <p:cNvCxnSpPr>
            <a:cxnSpLocks/>
          </p:cNvCxnSpPr>
          <p:nvPr/>
        </p:nvCxnSpPr>
        <p:spPr>
          <a:xfrm>
            <a:off x="5292080" y="2924944"/>
            <a:ext cx="14401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2945B77-1E50-6A49-889B-C0E9F8BEBAD4}"/>
              </a:ext>
            </a:extLst>
          </p:cNvPr>
          <p:cNvCxnSpPr>
            <a:cxnSpLocks/>
          </p:cNvCxnSpPr>
          <p:nvPr/>
        </p:nvCxnSpPr>
        <p:spPr>
          <a:xfrm>
            <a:off x="6236568" y="2924944"/>
            <a:ext cx="2076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660CE72-12CE-A541-9C55-3B98ACD5C53F}"/>
              </a:ext>
            </a:extLst>
          </p:cNvPr>
          <p:cNvCxnSpPr>
            <a:cxnSpLocks/>
          </p:cNvCxnSpPr>
          <p:nvPr/>
        </p:nvCxnSpPr>
        <p:spPr>
          <a:xfrm>
            <a:off x="6876256" y="2924944"/>
            <a:ext cx="14401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67E50F0-DC98-F949-B14F-25BAC557FEC8}"/>
              </a:ext>
            </a:extLst>
          </p:cNvPr>
          <p:cNvCxnSpPr>
            <a:cxnSpLocks/>
          </p:cNvCxnSpPr>
          <p:nvPr/>
        </p:nvCxnSpPr>
        <p:spPr>
          <a:xfrm>
            <a:off x="7740352" y="2924944"/>
            <a:ext cx="2076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29899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7. Buffer gate: </a:t>
            </a:r>
            <a:r>
              <a:rPr lang="en-US" altLang="en-US" sz="2200" dirty="0"/>
              <a:t>Current input would be output. Just opposite of NOT gate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Here, output would be Z, where value of Z would be Z = A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Graphic Symbol of Logic Gates</a:t>
            </a:r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CD15E2AF-668D-7941-A4FD-2D8BD83379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411871"/>
              </p:ext>
            </p:extLst>
          </p:nvPr>
        </p:nvGraphicFramePr>
        <p:xfrm>
          <a:off x="4788024" y="2647708"/>
          <a:ext cx="234715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3577">
                  <a:extLst>
                    <a:ext uri="{9D8B030D-6E8A-4147-A177-3AD203B41FA5}">
                      <a16:colId xmlns:a16="http://schemas.microsoft.com/office/drawing/2014/main" val="3066334905"/>
                    </a:ext>
                  </a:extLst>
                </a:gridCol>
                <a:gridCol w="1173577">
                  <a:extLst>
                    <a:ext uri="{9D8B030D-6E8A-4147-A177-3AD203B41FA5}">
                      <a16:colId xmlns:a16="http://schemas.microsoft.com/office/drawing/2014/main" val="13900043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Output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02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95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024634"/>
                  </a:ext>
                </a:extLst>
              </a:tr>
            </a:tbl>
          </a:graphicData>
        </a:graphic>
      </p:graphicFrame>
      <p:grpSp>
        <p:nvGrpSpPr>
          <p:cNvPr id="9" name="Group 8">
            <a:extLst>
              <a:ext uri="{FF2B5EF4-FFF2-40B4-BE49-F238E27FC236}">
                <a16:creationId xmlns:a16="http://schemas.microsoft.com/office/drawing/2014/main" id="{BB335362-2D21-784C-A861-5F79A657881C}"/>
              </a:ext>
            </a:extLst>
          </p:cNvPr>
          <p:cNvGrpSpPr/>
          <p:nvPr/>
        </p:nvGrpSpPr>
        <p:grpSpPr>
          <a:xfrm>
            <a:off x="882712" y="2607068"/>
            <a:ext cx="2247900" cy="1193800"/>
            <a:chOff x="882712" y="2607068"/>
            <a:chExt cx="2247900" cy="1193800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39BD610-3A1E-AF4D-83AF-7F58409CBB1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82712" y="2607068"/>
              <a:ext cx="1739900" cy="1193800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9ADC876-9170-6C4F-8C19-357025036DE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622612" y="3039492"/>
              <a:ext cx="508000" cy="3175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276336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1. </a:t>
            </a:r>
            <a:r>
              <a:rPr lang="en-US" altLang="en-US" sz="2200" dirty="0"/>
              <a:t>Based on the discussions above, create a truth table for the following logic circuit </a:t>
            </a: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Logic Gates - Exercise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A1BB248-E44F-2F45-B209-F7637E887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0800" y="2143938"/>
            <a:ext cx="6502400" cy="28067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B8303A0-4CAF-5845-B642-A8CE4C083F1C}"/>
              </a:ext>
            </a:extLst>
          </p:cNvPr>
          <p:cNvSpPr txBox="1"/>
          <p:nvPr/>
        </p:nvSpPr>
        <p:spPr>
          <a:xfrm>
            <a:off x="3419872" y="234888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Y=A</a:t>
            </a:r>
            <a:r>
              <a:rPr lang="en-US" baseline="30000" dirty="0"/>
              <a:t>-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87A4F2-BEB0-5145-812C-C8E9BD31B212}"/>
              </a:ext>
            </a:extLst>
          </p:cNvPr>
          <p:cNvSpPr txBox="1"/>
          <p:nvPr/>
        </p:nvSpPr>
        <p:spPr>
          <a:xfrm>
            <a:off x="3203848" y="384413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X=A+B</a:t>
            </a:r>
            <a:endParaRPr lang="en-US" baseline="30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809913-0F39-3745-8C1E-264766D5873C}"/>
              </a:ext>
            </a:extLst>
          </p:cNvPr>
          <p:cNvSpPr txBox="1"/>
          <p:nvPr/>
        </p:nvSpPr>
        <p:spPr>
          <a:xfrm>
            <a:off x="5261496" y="2533546"/>
            <a:ext cx="1326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D=X.Y</a:t>
            </a:r>
            <a:endParaRPr lang="en-US" baseline="30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01CD84-DF9B-ED44-AC00-9F1BEDF57E5E}"/>
              </a:ext>
            </a:extLst>
          </p:cNvPr>
          <p:cNvSpPr txBox="1"/>
          <p:nvPr/>
        </p:nvSpPr>
        <p:spPr>
          <a:xfrm>
            <a:off x="7360072" y="4293096"/>
            <a:ext cx="13267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aseline="30000" dirty="0"/>
              <a:t>Z = D + X </a:t>
            </a:r>
          </a:p>
        </p:txBody>
      </p:sp>
    </p:spTree>
    <p:extLst>
      <p:ext uri="{BB962C8B-B14F-4D97-AF65-F5344CB8AC3E}">
        <p14:creationId xmlns:p14="http://schemas.microsoft.com/office/powerpoint/2010/main" val="17878829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1. </a:t>
            </a:r>
            <a:r>
              <a:rPr lang="en-US" altLang="en-US" sz="2200" dirty="0"/>
              <a:t>Based on the discussions above, create a truth table for the following logic circuit </a:t>
            </a: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Logic Gates – Exercise Solution</a:t>
            </a:r>
          </a:p>
        </p:txBody>
      </p:sp>
      <p:graphicFrame>
        <p:nvGraphicFramePr>
          <p:cNvPr id="4" name="Table 8">
            <a:extLst>
              <a:ext uri="{FF2B5EF4-FFF2-40B4-BE49-F238E27FC236}">
                <a16:creationId xmlns:a16="http://schemas.microsoft.com/office/drawing/2014/main" id="{4F45E95B-D40F-A14A-AF9E-8A52110822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8980857"/>
              </p:ext>
            </p:extLst>
          </p:nvPr>
        </p:nvGraphicFramePr>
        <p:xfrm>
          <a:off x="1403648" y="2208579"/>
          <a:ext cx="662473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4123">
                  <a:extLst>
                    <a:ext uri="{9D8B030D-6E8A-4147-A177-3AD203B41FA5}">
                      <a16:colId xmlns:a16="http://schemas.microsoft.com/office/drawing/2014/main" val="1951934373"/>
                    </a:ext>
                  </a:extLst>
                </a:gridCol>
                <a:gridCol w="1104123">
                  <a:extLst>
                    <a:ext uri="{9D8B030D-6E8A-4147-A177-3AD203B41FA5}">
                      <a16:colId xmlns:a16="http://schemas.microsoft.com/office/drawing/2014/main" val="1620699358"/>
                    </a:ext>
                  </a:extLst>
                </a:gridCol>
                <a:gridCol w="1104123">
                  <a:extLst>
                    <a:ext uri="{9D8B030D-6E8A-4147-A177-3AD203B41FA5}">
                      <a16:colId xmlns:a16="http://schemas.microsoft.com/office/drawing/2014/main" val="452595210"/>
                    </a:ext>
                  </a:extLst>
                </a:gridCol>
                <a:gridCol w="1104123">
                  <a:extLst>
                    <a:ext uri="{9D8B030D-6E8A-4147-A177-3AD203B41FA5}">
                      <a16:colId xmlns:a16="http://schemas.microsoft.com/office/drawing/2014/main" val="1607185318"/>
                    </a:ext>
                  </a:extLst>
                </a:gridCol>
                <a:gridCol w="1104123">
                  <a:extLst>
                    <a:ext uri="{9D8B030D-6E8A-4147-A177-3AD203B41FA5}">
                      <a16:colId xmlns:a16="http://schemas.microsoft.com/office/drawing/2014/main" val="4005522136"/>
                    </a:ext>
                  </a:extLst>
                </a:gridCol>
                <a:gridCol w="1104123">
                  <a:extLst>
                    <a:ext uri="{9D8B030D-6E8A-4147-A177-3AD203B41FA5}">
                      <a16:colId xmlns:a16="http://schemas.microsoft.com/office/drawing/2014/main" val="26674401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Input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Y=A</a:t>
                      </a:r>
                      <a:r>
                        <a:rPr lang="en-US" baseline="300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X=A+B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D=XY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Z=D+X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0346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8463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82099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39973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10999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68506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2. </a:t>
            </a:r>
            <a:r>
              <a:rPr lang="en-US" altLang="en-US" sz="2200" dirty="0"/>
              <a:t>Based on the logic circuit below, create a truth table</a:t>
            </a: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Logic Gates - Exercise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D87894-96C3-F048-A54B-77D913DA97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2119089"/>
            <a:ext cx="5867400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8092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3. Draw logic circuits and create truth tables based on the below output: </a:t>
            </a:r>
          </a:p>
          <a:p>
            <a:pPr marL="0" indent="0" algn="ctr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ctr">
              <a:spcBef>
                <a:spcPct val="0"/>
              </a:spcBef>
              <a:buNone/>
            </a:pPr>
            <a:r>
              <a:rPr lang="en-US" altLang="en-US" sz="2200" b="1" dirty="0"/>
              <a:t>Z = Y.X + X </a:t>
            </a:r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			           Z = DC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Logic Gates - Exercise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1CAEA02-A9F2-0647-9121-BD64F49BBDB6}"/>
              </a:ext>
            </a:extLst>
          </p:cNvPr>
          <p:cNvCxnSpPr>
            <a:cxnSpLocks/>
          </p:cNvCxnSpPr>
          <p:nvPr/>
        </p:nvCxnSpPr>
        <p:spPr>
          <a:xfrm>
            <a:off x="4644008" y="2636912"/>
            <a:ext cx="2160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14201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8092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38632742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38939</TotalTime>
  <Words>1076</Words>
  <Application>Microsoft Macintosh PowerPoint</Application>
  <PresentationFormat>On-screen Show (4:3)</PresentationFormat>
  <Paragraphs>305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Myriad Pro</vt:lpstr>
      <vt:lpstr>20140311PresentationUWTSDTemplate</vt:lpstr>
      <vt:lpstr>Computer Architecture – ACCC4003</vt:lpstr>
      <vt:lpstr>Learning Outcome</vt:lpstr>
      <vt:lpstr>Logic Gates</vt:lpstr>
      <vt:lpstr>Logic Circuit </vt:lpstr>
      <vt:lpstr>Methods of Creating Logic Circuit Truth Table</vt:lpstr>
      <vt:lpstr>Creating Logic Circuit Truth Table Example</vt:lpstr>
      <vt:lpstr>Types of Logic Gates</vt:lpstr>
      <vt:lpstr>Graphic Symbol of Logic Gates</vt:lpstr>
      <vt:lpstr>Graphic Symbol of Logic Gates</vt:lpstr>
      <vt:lpstr>Graphic Symbol of Logic Gates</vt:lpstr>
      <vt:lpstr>Graphic Symbol of Logic Gates</vt:lpstr>
      <vt:lpstr>Graphic Symbol of Logic Gates</vt:lpstr>
      <vt:lpstr>Graphic Symbol of Logic Gates</vt:lpstr>
      <vt:lpstr>Graphic Symbol of Logic Gates</vt:lpstr>
      <vt:lpstr>Logic Gates - Exercise</vt:lpstr>
      <vt:lpstr>Logic Gates – Exercise Solution</vt:lpstr>
      <vt:lpstr>Logic Gates - Exercise</vt:lpstr>
      <vt:lpstr>Logic Gates - Exercise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229</cp:revision>
  <dcterms:created xsi:type="dcterms:W3CDTF">2015-04-14T15:21:28Z</dcterms:created>
  <dcterms:modified xsi:type="dcterms:W3CDTF">2020-10-27T15:52:09Z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