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20"/>
  </p:notesMasterIdLst>
  <p:handoutMasterIdLst>
    <p:handoutMasterId r:id="rId21"/>
  </p:handoutMasterIdLst>
  <p:sldIdLst>
    <p:sldId id="298" r:id="rId4"/>
    <p:sldId id="309" r:id="rId5"/>
    <p:sldId id="283" r:id="rId6"/>
    <p:sldId id="297" r:id="rId7"/>
    <p:sldId id="305" r:id="rId8"/>
    <p:sldId id="292" r:id="rId9"/>
    <p:sldId id="293" r:id="rId10"/>
    <p:sldId id="285" r:id="rId11"/>
    <p:sldId id="301" r:id="rId12"/>
    <p:sldId id="304" r:id="rId13"/>
    <p:sldId id="303" r:id="rId14"/>
    <p:sldId id="307" r:id="rId15"/>
    <p:sldId id="306" r:id="rId16"/>
    <p:sldId id="308" r:id="rId17"/>
    <p:sldId id="296" r:id="rId18"/>
    <p:sldId id="302"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5" autoAdjust="0"/>
    <p:restoredTop sz="94051" autoAdjust="0"/>
  </p:normalViewPr>
  <p:slideViewPr>
    <p:cSldViewPr snapToGrid="0">
      <p:cViewPr varScale="1">
        <p:scale>
          <a:sx n="82" d="100"/>
          <a:sy n="82" d="100"/>
        </p:scale>
        <p:origin x="720"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7" d="100"/>
        <a:sy n="107" d="100"/>
      </p:scale>
      <p:origin x="0" y="-1858"/>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1.xml"/><Relationship Id="rId21"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15/11/2023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15/11/2023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7</a:t>
            </a:fld>
            <a:endParaRPr lang="en-GB" noProof="0"/>
          </a:p>
        </p:txBody>
      </p:sp>
    </p:spTree>
    <p:extLst>
      <p:ext uri="{BB962C8B-B14F-4D97-AF65-F5344CB8AC3E}">
        <p14:creationId xmlns:p14="http://schemas.microsoft.com/office/powerpoint/2010/main" val="4227348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8</a:t>
            </a:fld>
            <a:endParaRPr lang="en-GB" noProof="0"/>
          </a:p>
        </p:txBody>
      </p:sp>
    </p:spTree>
    <p:extLst>
      <p:ext uri="{BB962C8B-B14F-4D97-AF65-F5344CB8AC3E}">
        <p14:creationId xmlns:p14="http://schemas.microsoft.com/office/powerpoint/2010/main" val="4261090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15</a:t>
            </a:fld>
            <a:endParaRPr lang="en-GB" noProof="0"/>
          </a:p>
        </p:txBody>
      </p:sp>
    </p:spTree>
    <p:extLst>
      <p:ext uri="{BB962C8B-B14F-4D97-AF65-F5344CB8AC3E}">
        <p14:creationId xmlns:p14="http://schemas.microsoft.com/office/powerpoint/2010/main" val="351971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US" noProof="0"/>
              <a:t>Click to edit Master subtitle style</a:t>
            </a:r>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54" r:id="rId13"/>
    <p:sldLayoutId id="2147483655" r:id="rId1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www.uscreditcardguide.com/good-free-night-redemptions-in-china-5/" TargetMode="External"/><Relationship Id="rId2" Type="http://schemas.openxmlformats.org/officeDocument/2006/relationships/image" Target="../media/image8.jp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blogs.lse.ac.uk/politicsandpolicy/nhs-spending-on-the-independent-sector/" TargetMode="External"/><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5478086" y="540328"/>
            <a:ext cx="6713913" cy="5594466"/>
          </a:xfrm>
        </p:spPr>
        <p:txBody>
          <a:bodyPr rtlCol="0"/>
          <a:lstStyle/>
          <a:p>
            <a:pPr rtl="0"/>
            <a:r>
              <a:rPr lang="en-GB" dirty="0"/>
              <a:t>HUMAN RESOUSE  MANAGEMENT</a:t>
            </a:r>
            <a:br>
              <a:rPr lang="en-GB" dirty="0"/>
            </a:br>
            <a:endParaRPr lang="en-GB"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478085" y="3138539"/>
            <a:ext cx="4380809" cy="1616341"/>
          </a:xfrm>
          <a:solidFill>
            <a:schemeClr val="accent2">
              <a:lumMod val="50000"/>
              <a:alpha val="80000"/>
            </a:schemeClr>
          </a:solidFill>
        </p:spPr>
        <p:txBody>
          <a:bodyPr rtlCol="0"/>
          <a:lstStyle/>
          <a:p>
            <a:pPr rtl="0"/>
            <a:r>
              <a:rPr lang="en-US" dirty="0"/>
              <a:t>Student -  Amjad Hussain 1715254</a:t>
            </a:r>
          </a:p>
          <a:p>
            <a:pPr rtl="0"/>
            <a:r>
              <a:rPr lang="en-US" dirty="0"/>
              <a:t>Lecture - prof D G </a:t>
            </a:r>
            <a:r>
              <a:rPr lang="en-US" dirty="0" err="1"/>
              <a:t>Pepple</a:t>
            </a:r>
            <a:r>
              <a:rPr lang="en-US" dirty="0"/>
              <a:t> </a:t>
            </a:r>
          </a:p>
          <a:p>
            <a:pPr rtl="0"/>
            <a:r>
              <a:rPr lang="en-GB" dirty="0"/>
              <a:t>Module code LCMB7000</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1BF7883-7BD5-290F-8A8A-569E142E6F59}"/>
              </a:ext>
            </a:extLst>
          </p:cNvPr>
          <p:cNvSpPr>
            <a:spLocks noGrp="1"/>
          </p:cNvSpPr>
          <p:nvPr>
            <p:ph type="ftr" sz="quarter" idx="12"/>
          </p:nvPr>
        </p:nvSpPr>
        <p:spPr/>
        <p:txBody>
          <a:bodyPr/>
          <a:lstStyle/>
          <a:p>
            <a:pPr rtl="0"/>
            <a:r>
              <a:rPr lang="en-GB" noProof="0"/>
              <a:t>Add a footer</a:t>
            </a:r>
          </a:p>
        </p:txBody>
      </p:sp>
      <p:sp>
        <p:nvSpPr>
          <p:cNvPr id="6" name="Slide Number Placeholder 5">
            <a:extLst>
              <a:ext uri="{FF2B5EF4-FFF2-40B4-BE49-F238E27FC236}">
                <a16:creationId xmlns:a16="http://schemas.microsoft.com/office/drawing/2014/main" id="{94D7B7BB-8595-5A5A-D3DE-20835D90BBE6}"/>
              </a:ext>
            </a:extLst>
          </p:cNvPr>
          <p:cNvSpPr>
            <a:spLocks noGrp="1"/>
          </p:cNvSpPr>
          <p:nvPr>
            <p:ph type="sldNum" sz="quarter" idx="13"/>
          </p:nvPr>
        </p:nvSpPr>
        <p:spPr/>
        <p:txBody>
          <a:bodyPr/>
          <a:lstStyle/>
          <a:p>
            <a:pPr rtl="0"/>
            <a:fld id="{19B51A1E-902D-48AF-9020-955120F399B6}" type="slidenum">
              <a:rPr lang="en-GB" noProof="0" smtClean="0"/>
              <a:pPr rtl="0"/>
              <a:t>2</a:t>
            </a:fld>
            <a:endParaRPr lang="en-GB" noProof="0"/>
          </a:p>
        </p:txBody>
      </p:sp>
      <p:sp>
        <p:nvSpPr>
          <p:cNvPr id="7" name="Title 6">
            <a:extLst>
              <a:ext uri="{FF2B5EF4-FFF2-40B4-BE49-F238E27FC236}">
                <a16:creationId xmlns:a16="http://schemas.microsoft.com/office/drawing/2014/main" id="{FA8BECC8-7C2B-5611-A3F0-AEE731353273}"/>
              </a:ext>
            </a:extLst>
          </p:cNvPr>
          <p:cNvSpPr>
            <a:spLocks noGrp="1"/>
          </p:cNvSpPr>
          <p:nvPr>
            <p:ph type="title"/>
          </p:nvPr>
        </p:nvSpPr>
        <p:spPr>
          <a:xfrm>
            <a:off x="432000" y="432000"/>
            <a:ext cx="11328000" cy="432000"/>
          </a:xfrm>
          <a:solidFill>
            <a:schemeClr val="tx2">
              <a:lumMod val="20000"/>
              <a:lumOff val="80000"/>
            </a:schemeClr>
          </a:solidFill>
        </p:spPr>
        <p:txBody>
          <a:bodyPr/>
          <a:lstStyle/>
          <a:p>
            <a:r>
              <a:rPr lang="en-US" dirty="0"/>
              <a:t>HOW human resource can support overall strategy</a:t>
            </a:r>
            <a:endParaRPr lang="en-GB" dirty="0"/>
          </a:p>
        </p:txBody>
      </p:sp>
      <p:sp>
        <p:nvSpPr>
          <p:cNvPr id="8" name="TextBox 7">
            <a:extLst>
              <a:ext uri="{FF2B5EF4-FFF2-40B4-BE49-F238E27FC236}">
                <a16:creationId xmlns:a16="http://schemas.microsoft.com/office/drawing/2014/main" id="{9DF5240E-88B8-56D2-927F-1C88A467FD24}"/>
              </a:ext>
            </a:extLst>
          </p:cNvPr>
          <p:cNvSpPr txBox="1"/>
          <p:nvPr/>
        </p:nvSpPr>
        <p:spPr>
          <a:xfrm>
            <a:off x="432000" y="1436914"/>
            <a:ext cx="7862913" cy="1815882"/>
          </a:xfrm>
          <a:prstGeom prst="rect">
            <a:avLst/>
          </a:prstGeom>
          <a:solidFill>
            <a:schemeClr val="bg2">
              <a:lumMod val="90000"/>
            </a:schemeClr>
          </a:solidFill>
        </p:spPr>
        <p:txBody>
          <a:bodyPr wrap="square" rtlCol="0">
            <a:spAutoFit/>
          </a:bodyPr>
          <a:lstStyle/>
          <a:p>
            <a:r>
              <a:rPr lang="en-US" sz="1600" dirty="0">
                <a:latin typeface="Arial" panose="020B0604020202020204" pitchFamily="34" charset="0"/>
                <a:cs typeface="Arial" panose="020B0604020202020204" pitchFamily="34" charset="0"/>
              </a:rPr>
              <a:t>According to (Stephen wood 2018)”HRM is widely used to indicate a more strategic approach to personnel management, process that can have a naturally greater emphasis on involving the employee and developing the staff. The claim that its adoption has led to higher organizational performance. The development of HRM has led to significant diversity in HRM–performance management. For example, the emphasis given to involvement of the, human capital or rewarding performance can have value.” </a:t>
            </a:r>
            <a:endParaRPr lang="en-GB"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6D63C10-FA2B-F24B-99B5-D47E5222896D}"/>
              </a:ext>
            </a:extLst>
          </p:cNvPr>
          <p:cNvSpPr txBox="1"/>
          <p:nvPr/>
        </p:nvSpPr>
        <p:spPr>
          <a:xfrm>
            <a:off x="432000" y="3429000"/>
            <a:ext cx="7862913" cy="1477328"/>
          </a:xfrm>
          <a:prstGeom prst="rect">
            <a:avLst/>
          </a:prstGeom>
          <a:solidFill>
            <a:schemeClr val="tx2">
              <a:lumMod val="60000"/>
              <a:lumOff val="40000"/>
            </a:schemeClr>
          </a:solidFill>
        </p:spPr>
        <p:txBody>
          <a:bodyPr wrap="square" rtlCol="0">
            <a:spAutoFit/>
          </a:bodyPr>
          <a:lstStyle/>
          <a:p>
            <a:r>
              <a:rPr lang="en-US" dirty="0">
                <a:latin typeface="Arial" panose="020B0604020202020204" pitchFamily="34" charset="0"/>
                <a:cs typeface="Arial" panose="020B0604020202020204" pitchFamily="34" charset="0"/>
              </a:rPr>
              <a:t>To promote innovation, HR and senior management should nurture employees that promotes voice of the employee an environment (Morrison, 2014).” HRM can create multiple methods of engagement, acknowledging the diversity of the workforce profile and its specific needs”.</a:t>
            </a:r>
          </a:p>
          <a:p>
            <a:endParaRPr lang="en-US" dirty="0"/>
          </a:p>
        </p:txBody>
      </p:sp>
      <p:sp>
        <p:nvSpPr>
          <p:cNvPr id="10" name="TextBox 9">
            <a:extLst>
              <a:ext uri="{FF2B5EF4-FFF2-40B4-BE49-F238E27FC236}">
                <a16:creationId xmlns:a16="http://schemas.microsoft.com/office/drawing/2014/main" id="{0F38E521-F004-0A3A-E9E3-43240BE9B20B}"/>
              </a:ext>
            </a:extLst>
          </p:cNvPr>
          <p:cNvSpPr txBox="1"/>
          <p:nvPr/>
        </p:nvSpPr>
        <p:spPr>
          <a:xfrm>
            <a:off x="432000" y="4805533"/>
            <a:ext cx="7862913" cy="1754326"/>
          </a:xfrm>
          <a:prstGeom prst="rect">
            <a:avLst/>
          </a:prstGeom>
          <a:solidFill>
            <a:schemeClr val="tx2">
              <a:lumMod val="20000"/>
              <a:lumOff val="80000"/>
            </a:schemeClr>
          </a:solidFill>
        </p:spPr>
        <p:txBody>
          <a:bodyPr wrap="square" rtlCol="0">
            <a:spAutoFit/>
          </a:bodyPr>
          <a:lstStyle/>
          <a:p>
            <a:r>
              <a:rPr lang="en-US" dirty="0">
                <a:latin typeface="Arial" panose="020B0604020202020204" pitchFamily="34" charset="0"/>
                <a:cs typeface="Arial" panose="020B0604020202020204" pitchFamily="34" charset="0"/>
              </a:rPr>
              <a:t>HRM has an important role surrounded by an innovation strategy, it can, bring together with, creating, developing and maintain actions that support and recognize innovative and encourage employees to become actively engaged with the inclusion of innovation in their daily work life. Specifically, innovation exercises are an activity with more potential to substitute employee voice and promote engagement toward the staff.</a:t>
            </a:r>
          </a:p>
        </p:txBody>
      </p:sp>
    </p:spTree>
    <p:extLst>
      <p:ext uri="{BB962C8B-B14F-4D97-AF65-F5344CB8AC3E}">
        <p14:creationId xmlns:p14="http://schemas.microsoft.com/office/powerpoint/2010/main" val="20599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485193"/>
            <a:ext cx="5232000" cy="5182920"/>
          </a:xfrm>
        </p:spPr>
        <p:txBody>
          <a:bodyPr rtlCol="0" anchor="t"/>
          <a:lstStyle/>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rtl="0"/>
            <a:r>
              <a:rPr lang="en-US" b="1" dirty="0">
                <a:latin typeface="Arial" panose="020B0604020202020204" pitchFamily="34" charset="0"/>
                <a:cs typeface="Arial" panose="020B0604020202020204" pitchFamily="34" charset="0"/>
              </a:rPr>
              <a:t>Challenges in HRM 2023</a:t>
            </a:r>
          </a:p>
          <a:p>
            <a:pPr rtl="0"/>
            <a:r>
              <a:rPr lang="en-US" b="1" dirty="0">
                <a:latin typeface="Arial" panose="020B0604020202020204" pitchFamily="34" charset="0"/>
                <a:cs typeface="Arial" panose="020B0604020202020204" pitchFamily="34" charset="0"/>
              </a:rPr>
              <a:t>Talent acquisition </a:t>
            </a:r>
          </a:p>
          <a:p>
            <a:pPr rtl="0"/>
            <a:r>
              <a:rPr lang="en-US" b="1" dirty="0">
                <a:latin typeface="Arial" panose="020B0604020202020204" pitchFamily="34" charset="0"/>
                <a:cs typeface="Arial" panose="020B0604020202020204" pitchFamily="34" charset="0"/>
              </a:rPr>
              <a:t>Demographic changes</a:t>
            </a:r>
          </a:p>
          <a:p>
            <a:pPr rtl="0"/>
            <a:r>
              <a:rPr lang="en-US" b="1" dirty="0">
                <a:latin typeface="Arial" panose="020B0604020202020204" pitchFamily="34" charset="0"/>
                <a:cs typeface="Arial" panose="020B0604020202020204" pitchFamily="34" charset="0"/>
              </a:rPr>
              <a:t>Growing demand for talent</a:t>
            </a:r>
          </a:p>
          <a:p>
            <a:pPr rtl="0"/>
            <a:r>
              <a:rPr lang="en-US" b="1" dirty="0">
                <a:latin typeface="Arial" panose="020B0604020202020204" pitchFamily="34" charset="0"/>
                <a:cs typeface="Arial" panose="020B0604020202020204" pitchFamily="34" charset="0"/>
              </a:rPr>
              <a:t>Shortage of suitable candidates</a:t>
            </a:r>
          </a:p>
          <a:p>
            <a:pPr rtl="0"/>
            <a:r>
              <a:rPr lang="en-US" b="1" dirty="0">
                <a:latin typeface="Arial" panose="020B0604020202020204" pitchFamily="34" charset="0"/>
                <a:cs typeface="Arial" panose="020B0604020202020204" pitchFamily="34" charset="0"/>
              </a:rPr>
              <a:t>Cost leadership </a:t>
            </a:r>
          </a:p>
          <a:p>
            <a:pPr algn="ctr" rtl="0"/>
            <a:endParaRPr lang="en-US" b="1" dirty="0">
              <a:latin typeface="Arial" panose="020B0604020202020204" pitchFamily="34" charset="0"/>
              <a:cs typeface="Arial" panose="020B0604020202020204" pitchFamily="34" charset="0"/>
            </a:endParaRPr>
          </a:p>
          <a:p>
            <a:pPr algn="ctr" rtl="0"/>
            <a:endParaRPr lang="en-GB" b="1" dirty="0">
              <a:latin typeface="Arial" panose="020B0604020202020204" pitchFamily="34" charset="0"/>
              <a:cs typeface="Arial" panose="020B0604020202020204" pitchFamily="34" charset="0"/>
            </a:endParaRP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algn="ctr" rtl="0"/>
            <a:r>
              <a:rPr lang="en-US" dirty="0">
                <a:latin typeface="Arial" panose="020B0604020202020204" pitchFamily="34" charset="0"/>
                <a:cs typeface="Arial" panose="020B0604020202020204" pitchFamily="34" charset="0"/>
              </a:rPr>
              <a:t>HRM</a:t>
            </a: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7111800" y="4902722"/>
            <a:ext cx="4648200" cy="1078200"/>
          </a:xfrm>
        </p:spPr>
        <p:txBody>
          <a:bodyPr rtlCol="0"/>
          <a:lstStyle/>
          <a:p>
            <a:pPr algn="ctr" rtl="0"/>
            <a:r>
              <a:rPr lang="en-US" sz="6000" b="1" dirty="0">
                <a:latin typeface="Arial" panose="020B0604020202020204" pitchFamily="34" charset="0"/>
                <a:cs typeface="Arial" panose="020B0604020202020204" pitchFamily="34" charset="0"/>
              </a:rPr>
              <a:t>2023</a:t>
            </a:r>
            <a:endParaRPr lang="en-GB" sz="60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rtl="0"/>
              <a:t>3</a:t>
            </a:fld>
            <a:endParaRPr lang="en-GB"/>
          </a:p>
        </p:txBody>
      </p:sp>
    </p:spTree>
    <p:extLst>
      <p:ext uri="{BB962C8B-B14F-4D97-AF65-F5344CB8AC3E}">
        <p14:creationId xmlns:p14="http://schemas.microsoft.com/office/powerpoint/2010/main" val="132974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096001" y="1155945"/>
            <a:ext cx="6095999" cy="2428351"/>
          </a:xfrm>
        </p:spPr>
        <p:txBody>
          <a:bodyPr rtlCol="0"/>
          <a:lstStyle/>
          <a:p>
            <a:pPr rtl="0"/>
            <a:r>
              <a:rPr lang="en-US" dirty="0"/>
              <a:t>Process of HRM to find the right Employee</a:t>
            </a:r>
            <a:endParaRPr lang="en-GB"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rtlCol="0"/>
          <a:lstStyle/>
          <a:p>
            <a:pPr marL="0" indent="0" rtl="0">
              <a:buNone/>
            </a:pPr>
            <a:r>
              <a:rPr lang="en-US" dirty="0"/>
              <a:t> </a:t>
            </a: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rtl="0"/>
              <a:t>4</a:t>
            </a:fld>
            <a:endParaRPr lang="en-GB"/>
          </a:p>
        </p:txBody>
      </p:sp>
      <p:sp>
        <p:nvSpPr>
          <p:cNvPr id="7" name="TextBox 6">
            <a:extLst>
              <a:ext uri="{FF2B5EF4-FFF2-40B4-BE49-F238E27FC236}">
                <a16:creationId xmlns:a16="http://schemas.microsoft.com/office/drawing/2014/main" id="{1EB9ED93-13F5-3D06-EC13-A740F163ECAB}"/>
              </a:ext>
            </a:extLst>
          </p:cNvPr>
          <p:cNvSpPr txBox="1"/>
          <p:nvPr/>
        </p:nvSpPr>
        <p:spPr>
          <a:xfrm>
            <a:off x="6531429" y="4002833"/>
            <a:ext cx="5420571" cy="2031325"/>
          </a:xfrm>
          <a:prstGeom prst="rect">
            <a:avLst/>
          </a:prstGeom>
          <a:noFill/>
        </p:spPr>
        <p:txBody>
          <a:bodyPr wrap="square" rtlCol="0">
            <a:spAutoFit/>
          </a:bodyPr>
          <a:lstStyle/>
          <a:p>
            <a:r>
              <a:rPr lang="en-US" dirty="0"/>
              <a:t>Outlining what relevant skills needed and what skills and qualifications the person has</a:t>
            </a:r>
          </a:p>
          <a:p>
            <a:r>
              <a:rPr lang="en-US" dirty="0"/>
              <a:t>Advertising the vacancy</a:t>
            </a:r>
          </a:p>
          <a:p>
            <a:r>
              <a:rPr lang="en-US" dirty="0"/>
              <a:t>Choosing the right person with the right skills</a:t>
            </a:r>
          </a:p>
          <a:p>
            <a:r>
              <a:rPr lang="en-US" dirty="0"/>
              <a:t>Training the staff for the role to the best at his job</a:t>
            </a:r>
          </a:p>
          <a:p>
            <a:endParaRPr lang="en-US" dirty="0"/>
          </a:p>
          <a:p>
            <a:r>
              <a:rPr lang="en-US" dirty="0"/>
              <a:t>  </a:t>
            </a:r>
            <a:endParaRPr lang="en-GB" dirty="0"/>
          </a:p>
        </p:txBody>
      </p:sp>
    </p:spTree>
    <p:extLst>
      <p:ext uri="{BB962C8B-B14F-4D97-AF65-F5344CB8AC3E}">
        <p14:creationId xmlns:p14="http://schemas.microsoft.com/office/powerpoint/2010/main" val="722098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F82EFCF0-5831-21B3-4135-7E0DF15F4E50}"/>
              </a:ext>
            </a:extLst>
          </p:cNvPr>
          <p:cNvPicPr>
            <a:picLocks noGrp="1" noChangeAspect="1"/>
          </p:cNvPicPr>
          <p:nvPr>
            <p:ph type="pic" sz="quarter" idx="14"/>
          </p:nvPr>
        </p:nvPicPr>
        <p:blipFill>
          <a:blip r:embed="rId2"/>
          <a:srcRect l="2155" r="2155"/>
          <a:stretch>
            <a:fillRect/>
          </a:stretch>
        </p:blipFill>
        <p:spPr>
          <a:prstGeom prst="rect">
            <a:avLst/>
          </a:prstGeom>
        </p:spPr>
      </p:pic>
      <p:sp>
        <p:nvSpPr>
          <p:cNvPr id="3" name="Title 2">
            <a:extLst>
              <a:ext uri="{FF2B5EF4-FFF2-40B4-BE49-F238E27FC236}">
                <a16:creationId xmlns:a16="http://schemas.microsoft.com/office/drawing/2014/main" id="{98635B36-B0D1-B51A-A595-16EF74BB88A0}"/>
              </a:ext>
            </a:extLst>
          </p:cNvPr>
          <p:cNvSpPr>
            <a:spLocks noGrp="1"/>
          </p:cNvSpPr>
          <p:nvPr>
            <p:ph type="title"/>
          </p:nvPr>
        </p:nvSpPr>
        <p:spPr>
          <a:xfrm>
            <a:off x="6096000" y="1869795"/>
            <a:ext cx="5664000" cy="1124345"/>
          </a:xfrm>
        </p:spPr>
        <p:txBody>
          <a:bodyPr/>
          <a:lstStyle/>
          <a:p>
            <a:r>
              <a:rPr lang="en-US" sz="2800" dirty="0">
                <a:latin typeface="Arial" panose="020B0604020202020204" pitchFamily="34" charset="0"/>
                <a:cs typeface="Arial" panose="020B0604020202020204" pitchFamily="34" charset="0"/>
              </a:rPr>
              <a:t>HRM process generally involves stages</a:t>
            </a:r>
            <a:endParaRPr lang="en-GB" sz="28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3AB12BD-47D6-A1E6-65B4-A798321C42F4}"/>
              </a:ext>
            </a:extLst>
          </p:cNvPr>
          <p:cNvSpPr>
            <a:spLocks noGrp="1"/>
          </p:cNvSpPr>
          <p:nvPr>
            <p:ph sz="half" idx="1"/>
          </p:nvPr>
        </p:nvSpPr>
        <p:spPr>
          <a:xfrm>
            <a:off x="6288000" y="2994140"/>
            <a:ext cx="5472000" cy="3197859"/>
          </a:xfrm>
        </p:spPr>
        <p:txBody>
          <a:bodyPr/>
          <a:lstStyle/>
          <a:p>
            <a:r>
              <a:rPr lang="en-US" dirty="0"/>
              <a:t>1.Recruitment: identifying job vacancies and sourcing candidates.</a:t>
            </a:r>
          </a:p>
          <a:p>
            <a:r>
              <a:rPr lang="en-US" dirty="0"/>
              <a:t>2.selection: Screening and interviewing than selecting the most suitable candidates.</a:t>
            </a:r>
          </a:p>
          <a:p>
            <a:r>
              <a:rPr lang="en-US" dirty="0"/>
              <a:t>3.Onboarding: Introducing the new hires staff to the company's polices and rules and the roles.</a:t>
            </a:r>
          </a:p>
          <a:p>
            <a:r>
              <a:rPr lang="en-US" dirty="0"/>
              <a:t>4. Training and development: Providing ongoing training and support for the employee.</a:t>
            </a:r>
          </a:p>
          <a:p>
            <a:r>
              <a:rPr lang="en-US" dirty="0"/>
              <a:t>5. Performance management: Assessing and the employees performance. </a:t>
            </a:r>
            <a:endParaRPr lang="en-GB" dirty="0"/>
          </a:p>
        </p:txBody>
      </p:sp>
      <p:sp>
        <p:nvSpPr>
          <p:cNvPr id="6" name="Footer Placeholder 5">
            <a:extLst>
              <a:ext uri="{FF2B5EF4-FFF2-40B4-BE49-F238E27FC236}">
                <a16:creationId xmlns:a16="http://schemas.microsoft.com/office/drawing/2014/main" id="{A0F426BC-1010-2694-05E6-B7ECDBB7012E}"/>
              </a:ext>
            </a:extLst>
          </p:cNvPr>
          <p:cNvSpPr>
            <a:spLocks noGrp="1"/>
          </p:cNvSpPr>
          <p:nvPr>
            <p:ph type="ftr" sz="quarter" idx="13"/>
          </p:nvPr>
        </p:nvSpPr>
        <p:spPr/>
        <p:txBody>
          <a:bodyPr/>
          <a:lstStyle/>
          <a:p>
            <a:pPr rtl="0"/>
            <a:r>
              <a:rPr lang="en-GB" noProof="0" dirty="0"/>
              <a:t>Fig 1(Add ahttps://www.mysalaryscale.com/blog/wp-content/uploads/2019/11/What-is-recruitment-recruitment-process.jpg footer)</a:t>
            </a:r>
          </a:p>
        </p:txBody>
      </p:sp>
      <p:sp>
        <p:nvSpPr>
          <p:cNvPr id="7" name="Slide Number Placeholder 6">
            <a:extLst>
              <a:ext uri="{FF2B5EF4-FFF2-40B4-BE49-F238E27FC236}">
                <a16:creationId xmlns:a16="http://schemas.microsoft.com/office/drawing/2014/main" id="{F1E9596B-FFB5-6A39-3FB7-403FA462C805}"/>
              </a:ext>
            </a:extLst>
          </p:cNvPr>
          <p:cNvSpPr>
            <a:spLocks noGrp="1"/>
          </p:cNvSpPr>
          <p:nvPr>
            <p:ph type="sldNum" sz="quarter" idx="33"/>
          </p:nvPr>
        </p:nvSpPr>
        <p:spPr/>
        <p:txBody>
          <a:bodyPr/>
          <a:lstStyle/>
          <a:p>
            <a:pPr rtl="0"/>
            <a:fld id="{19B51A1E-902D-48AF-9020-955120F399B6}" type="slidenum">
              <a:rPr lang="en-GB" noProof="0" smtClean="0"/>
              <a:pPr rtl="0"/>
              <a:t>5</a:t>
            </a:fld>
            <a:endParaRPr lang="en-GB" noProof="0"/>
          </a:p>
        </p:txBody>
      </p:sp>
    </p:spTree>
    <p:extLst>
      <p:ext uri="{BB962C8B-B14F-4D97-AF65-F5344CB8AC3E}">
        <p14:creationId xmlns:p14="http://schemas.microsoft.com/office/powerpoint/2010/main" val="2060676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552575" y="2204792"/>
            <a:ext cx="8228013" cy="1944000"/>
          </a:xfrm>
        </p:spPr>
        <p:txBody>
          <a:bodyPr rtlCol="0"/>
          <a:lstStyle/>
          <a:p>
            <a:pPr algn="ctr" rtl="0"/>
            <a:r>
              <a:rPr lang="en-US" dirty="0">
                <a:latin typeface="Arial" panose="020B0604020202020204" pitchFamily="34" charset="0"/>
                <a:cs typeface="Arial" panose="020B0604020202020204" pitchFamily="34" charset="0"/>
              </a:rPr>
              <a:t>Recruitment selection</a:t>
            </a:r>
            <a:endParaRPr lang="en-GB" dirty="0">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1552575" y="4148860"/>
            <a:ext cx="8228013" cy="1944000"/>
          </a:xfrm>
        </p:spPr>
        <p:txBody>
          <a:bodyPr rtlCol="0"/>
          <a:lstStyle/>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Outline what job needs employee</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Advertise job vacancy</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Screening suitable candidates  </a:t>
            </a:r>
            <a:endParaRPr lang="en-GB" sz="2400" b="1"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rtlCol="0"/>
          <a:lstStyle/>
          <a:p>
            <a:pPr rtl="0"/>
            <a:fld id="{19B51A1E-902D-48AF-9020-955120F399B6}" type="slidenum">
              <a:rPr lang="en-GB" smtClean="0"/>
              <a:pPr rtl="0"/>
              <a:t>6</a:t>
            </a:fld>
            <a:endParaRPr lang="en-GB"/>
          </a:p>
        </p:txBody>
      </p:sp>
    </p:spTree>
    <p:extLst>
      <p:ext uri="{BB962C8B-B14F-4D97-AF65-F5344CB8AC3E}">
        <p14:creationId xmlns:p14="http://schemas.microsoft.com/office/powerpoint/2010/main" val="409167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a:extLst>
              <a:ext uri="{FF2B5EF4-FFF2-40B4-BE49-F238E27FC236}">
                <a16:creationId xmlns:a16="http://schemas.microsoft.com/office/drawing/2014/main" id="{35E3CE9E-B03C-CB4B-A83A-D3265C7A054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1700" y="2156226"/>
            <a:ext cx="6097700" cy="1958400"/>
          </a:xfrm>
        </p:spPr>
        <p:txBody>
          <a:bodyPr rtlCol="0"/>
          <a:lstStyle/>
          <a:p>
            <a:pPr rtl="0"/>
            <a:r>
              <a:rPr lang="en-US" sz="3200" dirty="0"/>
              <a:t>Select  employees  with the skills </a:t>
            </a:r>
            <a:br>
              <a:rPr lang="en-US" sz="3200" dirty="0"/>
            </a:br>
            <a:r>
              <a:rPr lang="en-US" sz="3200" dirty="0"/>
              <a:t>needed to fill job role </a:t>
            </a:r>
            <a:br>
              <a:rPr lang="en-US" sz="3200" dirty="0"/>
            </a:br>
            <a:r>
              <a:rPr lang="en-US" sz="3200" dirty="0"/>
              <a:t>Interview suitable candidates</a:t>
            </a:r>
            <a:endParaRPr lang="en-GB" sz="3200" dirty="0"/>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0" y="4110760"/>
            <a:ext cx="4902200" cy="1100565"/>
          </a:xfrm>
        </p:spPr>
        <p:txBody>
          <a:bodyPr rtlCol="0"/>
          <a:lstStyle/>
          <a:p>
            <a:pPr rtl="0"/>
            <a:endParaRPr lang="en-GB" dirty="0"/>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p:txBody>
          <a:bodyPr rtlCol="0"/>
          <a:lstStyle/>
          <a:p>
            <a:pPr rtl="0"/>
            <a:fld id="{19B51A1E-902D-48AF-9020-955120F399B6}" type="slidenum">
              <a:rPr lang="en-GB" smtClean="0"/>
              <a:pPr rtl="0"/>
              <a:t>7</a:t>
            </a:fld>
            <a:endParaRPr lang="en-GB" dirty="0"/>
          </a:p>
        </p:txBody>
      </p:sp>
    </p:spTree>
    <p:extLst>
      <p:ext uri="{BB962C8B-B14F-4D97-AF65-F5344CB8AC3E}">
        <p14:creationId xmlns:p14="http://schemas.microsoft.com/office/powerpoint/2010/main" val="2117695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45" b="45"/>
          <a:stretch>
            <a:fillRect/>
          </a:stretch>
        </p:blipFill>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5643797" y="884420"/>
            <a:ext cx="6116203" cy="4781862"/>
          </a:xfrm>
        </p:spPr>
        <p:txBody>
          <a:bodyPr rtlCol="0" anchor="t"/>
          <a:lstStyle/>
          <a:p>
            <a:pPr marL="457200" indent="-457200" algn="l" rtl="0">
              <a:buFont typeface="Arial" panose="020B0604020202020204" pitchFamily="34" charset="0"/>
              <a:buChar char="•"/>
            </a:pPr>
            <a:r>
              <a:rPr lang="en-GB" sz="3200" dirty="0"/>
              <a:t>Employee orientation process</a:t>
            </a:r>
          </a:p>
          <a:p>
            <a:pPr marL="457200" indent="-457200" algn="l" rtl="0">
              <a:buFont typeface="Arial" panose="020B0604020202020204" pitchFamily="34" charset="0"/>
              <a:buChar char="•"/>
            </a:pPr>
            <a:r>
              <a:rPr lang="en-GB" sz="3200" dirty="0"/>
              <a:t>Vision and mission of the company  </a:t>
            </a:r>
          </a:p>
          <a:p>
            <a:pPr marL="457200" indent="-457200" algn="l" rtl="0">
              <a:buFont typeface="Arial" panose="020B0604020202020204" pitchFamily="34" charset="0"/>
              <a:buChar char="•"/>
            </a:pPr>
            <a:r>
              <a:rPr lang="en-GB" sz="3200" dirty="0"/>
              <a:t>Employee benefits </a:t>
            </a:r>
          </a:p>
          <a:p>
            <a:pPr marL="457200" indent="-457200" algn="l" rtl="0">
              <a:buFont typeface="Arial" panose="020B0604020202020204" pitchFamily="34" charset="0"/>
              <a:buChar char="•"/>
            </a:pPr>
            <a:r>
              <a:rPr lang="en-GB" sz="3200" dirty="0"/>
              <a:t>Employees progression periods done on time</a:t>
            </a:r>
          </a:p>
          <a:p>
            <a:pPr marL="457200" indent="-457200" algn="l" rtl="0">
              <a:buFont typeface="Arial" panose="020B0604020202020204" pitchFamily="34" charset="0"/>
              <a:buChar char="•"/>
            </a:pPr>
            <a:r>
              <a:rPr lang="en-GB" sz="3200" dirty="0"/>
              <a:t>Company benefits</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8</a:t>
            </a:fld>
            <a:endParaRPr lang="en-GB"/>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rtlCol="0"/>
          <a:lstStyle/>
          <a:p>
            <a:pPr rtl="0"/>
            <a:r>
              <a:rPr lang="en-gb"/>
              <a:t>Large image</a:t>
            </a:r>
          </a:p>
        </p:txBody>
      </p:sp>
    </p:spTree>
    <p:extLst>
      <p:ext uri="{BB962C8B-B14F-4D97-AF65-F5344CB8AC3E}">
        <p14:creationId xmlns:p14="http://schemas.microsoft.com/office/powerpoint/2010/main" val="665219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28DF1EA-67FF-3628-D682-4313D01916D5}"/>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32EF5683-3654-A9D3-DFB7-66C038FAA9CE}"/>
              </a:ext>
            </a:extLst>
          </p:cNvPr>
          <p:cNvSpPr>
            <a:spLocks noGrp="1"/>
          </p:cNvSpPr>
          <p:nvPr>
            <p:ph type="sldNum" sz="quarter" idx="13"/>
          </p:nvPr>
        </p:nvSpPr>
        <p:spPr/>
        <p:txBody>
          <a:bodyPr/>
          <a:lstStyle/>
          <a:p>
            <a:pPr rtl="0"/>
            <a:fld id="{19B51A1E-902D-48AF-9020-955120F399B6}" type="slidenum">
              <a:rPr lang="en-GB" noProof="0" smtClean="0"/>
              <a:pPr rtl="0"/>
              <a:t>9</a:t>
            </a:fld>
            <a:endParaRPr lang="en-GB" noProof="0"/>
          </a:p>
        </p:txBody>
      </p:sp>
      <p:sp>
        <p:nvSpPr>
          <p:cNvPr id="4" name="Title 3">
            <a:extLst>
              <a:ext uri="{FF2B5EF4-FFF2-40B4-BE49-F238E27FC236}">
                <a16:creationId xmlns:a16="http://schemas.microsoft.com/office/drawing/2014/main" id="{8C704EAA-D691-36BA-0BEF-8DCFB7814959}"/>
              </a:ext>
            </a:extLst>
          </p:cNvPr>
          <p:cNvSpPr>
            <a:spLocks noGrp="1"/>
          </p:cNvSpPr>
          <p:nvPr>
            <p:ph type="title"/>
          </p:nvPr>
        </p:nvSpPr>
        <p:spPr>
          <a:xfrm>
            <a:off x="432000" y="391887"/>
            <a:ext cx="11328000" cy="5271796"/>
          </a:xfrm>
        </p:spPr>
        <p:txBody>
          <a:bodyPr/>
          <a:lstStyle/>
          <a:p>
            <a:pPr>
              <a:lnSpc>
                <a:spcPct val="150000"/>
              </a:lnSpc>
            </a:pPr>
            <a:r>
              <a:rPr lang="en-US" sz="2400" b="0" dirty="0">
                <a:latin typeface="Arial" panose="020B0604020202020204" pitchFamily="34" charset="0"/>
                <a:cs typeface="Arial" panose="020B0604020202020204" pitchFamily="34" charset="0"/>
              </a:rPr>
              <a:t>Cost leadership process</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With the management of human resources is a basic part for every company's concern.</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It is associated with the people at work and their relationship with the management of the organization goals and mission statement.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Recruitment of efficient staff is one of the important activities as it generates the human capital for the organization to succeed with </a:t>
            </a:r>
            <a:r>
              <a:rPr lang="en-US" sz="2400" b="0">
                <a:latin typeface="Arial" panose="020B0604020202020204" pitchFamily="34" charset="0"/>
                <a:cs typeface="Arial" panose="020B0604020202020204" pitchFamily="34" charset="0"/>
              </a:rPr>
              <a:t>the company. </a:t>
            </a:r>
            <a:endParaRPr lang="en-GB" sz="2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8841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C88A9D-BC81-BAF1-ED63-0A05F2A8B46E}"/>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195F1BCA-8239-1123-422D-2E4ABFFD0774}"/>
              </a:ext>
            </a:extLst>
          </p:cNvPr>
          <p:cNvSpPr>
            <a:spLocks noGrp="1"/>
          </p:cNvSpPr>
          <p:nvPr>
            <p:ph type="sldNum" sz="quarter" idx="13"/>
          </p:nvPr>
        </p:nvSpPr>
        <p:spPr/>
        <p:txBody>
          <a:bodyPr/>
          <a:lstStyle/>
          <a:p>
            <a:pPr rtl="0"/>
            <a:fld id="{19B51A1E-902D-48AF-9020-955120F399B6}" type="slidenum">
              <a:rPr lang="en-GB" noProof="0" smtClean="0"/>
              <a:pPr rtl="0"/>
              <a:t>10</a:t>
            </a:fld>
            <a:endParaRPr lang="en-GB" noProof="0"/>
          </a:p>
        </p:txBody>
      </p:sp>
      <p:sp>
        <p:nvSpPr>
          <p:cNvPr id="4" name="Title 3">
            <a:extLst>
              <a:ext uri="{FF2B5EF4-FFF2-40B4-BE49-F238E27FC236}">
                <a16:creationId xmlns:a16="http://schemas.microsoft.com/office/drawing/2014/main" id="{8E011F55-E4C1-EEA5-8C50-D7FEAC63F951}"/>
              </a:ext>
            </a:extLst>
          </p:cNvPr>
          <p:cNvSpPr>
            <a:spLocks noGrp="1"/>
          </p:cNvSpPr>
          <p:nvPr>
            <p:ph type="title"/>
          </p:nvPr>
        </p:nvSpPr>
        <p:spPr>
          <a:xfrm>
            <a:off x="432000" y="431999"/>
            <a:ext cx="11328000" cy="986253"/>
          </a:xfrm>
        </p:spPr>
        <p:txBody>
          <a:bodyPr/>
          <a:lstStyle/>
          <a:p>
            <a:r>
              <a:rPr lang="en-GB" dirty="0"/>
              <a:t>How HRM use competitive advantage resourcefully  to  save time and money and recourses.</a:t>
            </a:r>
          </a:p>
        </p:txBody>
      </p:sp>
      <p:sp>
        <p:nvSpPr>
          <p:cNvPr id="9" name="TextBox 8">
            <a:extLst>
              <a:ext uri="{FF2B5EF4-FFF2-40B4-BE49-F238E27FC236}">
                <a16:creationId xmlns:a16="http://schemas.microsoft.com/office/drawing/2014/main" id="{5BADBDF6-63F4-22EF-C40C-9D12FDFB0918}"/>
              </a:ext>
            </a:extLst>
          </p:cNvPr>
          <p:cNvSpPr txBox="1"/>
          <p:nvPr/>
        </p:nvSpPr>
        <p:spPr>
          <a:xfrm>
            <a:off x="5645020" y="2995126"/>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A0D9671F-495D-2605-D9FF-8E842A39758D}"/>
              </a:ext>
            </a:extLst>
          </p:cNvPr>
          <p:cNvSpPr txBox="1"/>
          <p:nvPr/>
        </p:nvSpPr>
        <p:spPr>
          <a:xfrm>
            <a:off x="718455" y="1418253"/>
            <a:ext cx="7343193" cy="4247317"/>
          </a:xfrm>
          <a:prstGeom prst="rect">
            <a:avLst/>
          </a:prstGeom>
          <a:solidFill>
            <a:schemeClr val="accent1">
              <a:lumMod val="20000"/>
              <a:lumOff val="80000"/>
            </a:schemeClr>
          </a:solidFill>
        </p:spPr>
        <p:txBody>
          <a:bodyPr wrap="square" rtlCol="0">
            <a:spAutoFit/>
          </a:bodyPr>
          <a:lstStyle/>
          <a:p>
            <a:r>
              <a:rPr lang="en-US" dirty="0"/>
              <a:t>Cost leadership strategy is one of Porter’s</a:t>
            </a:r>
          </a:p>
          <a:p>
            <a:r>
              <a:rPr lang="en-US" dirty="0"/>
              <a:t>generic strategies. Organizations pursuing a Human factor as the organizations main resource.</a:t>
            </a:r>
          </a:p>
          <a:p>
            <a:r>
              <a:rPr lang="en-US" dirty="0"/>
              <a:t>To develop  a competitive advantage of the organization Micheal porter, subsequently argues that people have become a significant differencing factor for the organization for example managers have to select people who are better trained and that who are intelligent in the role they will be holding  and who are more motivated and committed to the organizations mission and overall goal for example finding expert person with for the job with the most experience in that line off work. </a:t>
            </a:r>
          </a:p>
          <a:p>
            <a:r>
              <a:rPr lang="en-US" dirty="0"/>
              <a:t>Critically analyzing porters' theory,  it can work in certain job roles but may not work in certain roles for example employees that are overqualified for example is a cleaner in a company the employee can find it hard to concentrate in the role of cleaning and needs questions answered and would like to change the way the company does the work.       </a:t>
            </a:r>
            <a:endParaRPr lang="en-GB" dirty="0"/>
          </a:p>
        </p:txBody>
      </p:sp>
    </p:spTree>
    <p:extLst>
      <p:ext uri="{BB962C8B-B14F-4D97-AF65-F5344CB8AC3E}">
        <p14:creationId xmlns:p14="http://schemas.microsoft.com/office/powerpoint/2010/main" val="3499207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EC717D-4571-FE2C-1AF7-AB0A68D369F3}"/>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646DE07D-5689-41A5-191D-EFD0CA5CA1F8}"/>
              </a:ext>
            </a:extLst>
          </p:cNvPr>
          <p:cNvSpPr>
            <a:spLocks noGrp="1"/>
          </p:cNvSpPr>
          <p:nvPr>
            <p:ph type="sldNum" sz="quarter" idx="13"/>
          </p:nvPr>
        </p:nvSpPr>
        <p:spPr/>
        <p:txBody>
          <a:bodyPr/>
          <a:lstStyle/>
          <a:p>
            <a:pPr rtl="0"/>
            <a:fld id="{19B51A1E-902D-48AF-9020-955120F399B6}" type="slidenum">
              <a:rPr lang="en-GB" noProof="0" smtClean="0"/>
              <a:pPr rtl="0"/>
              <a:t>11</a:t>
            </a:fld>
            <a:endParaRPr lang="en-GB" noProof="0"/>
          </a:p>
        </p:txBody>
      </p:sp>
      <p:sp>
        <p:nvSpPr>
          <p:cNvPr id="4" name="Title 3">
            <a:extLst>
              <a:ext uri="{FF2B5EF4-FFF2-40B4-BE49-F238E27FC236}">
                <a16:creationId xmlns:a16="http://schemas.microsoft.com/office/drawing/2014/main" id="{C26312EC-78AF-D2A8-A294-CE3C3FCC5AEA}"/>
              </a:ext>
            </a:extLst>
          </p:cNvPr>
          <p:cNvSpPr>
            <a:spLocks noGrp="1"/>
          </p:cNvSpPr>
          <p:nvPr>
            <p:ph type="title"/>
          </p:nvPr>
        </p:nvSpPr>
        <p:spPr>
          <a:xfrm>
            <a:off x="432000" y="1427583"/>
            <a:ext cx="11328000" cy="5215811"/>
          </a:xfrm>
          <a:solidFill>
            <a:schemeClr val="tx2">
              <a:lumMod val="20000"/>
              <a:lumOff val="80000"/>
            </a:schemeClr>
          </a:solidFill>
          <a:ln>
            <a:solidFill>
              <a:schemeClr val="bg2"/>
            </a:solidFill>
          </a:ln>
        </p:spPr>
        <p:txBody>
          <a:bodyPr/>
          <a:lstStyle/>
          <a:p>
            <a:pPr>
              <a:lnSpc>
                <a:spcPct val="150000"/>
              </a:lnSpc>
            </a:pPr>
            <a:r>
              <a:rPr lang="en-US" sz="2000" b="0" dirty="0">
                <a:latin typeface="Arial" panose="020B0604020202020204" pitchFamily="34" charset="0"/>
                <a:cs typeface="Arial" panose="020B0604020202020204" pitchFamily="34" charset="0"/>
              </a:rPr>
              <a:t>According to Hilton, “HRM at the Hilton Group plc and it can have issues some of the human resources issues that may arise for example Hilton operates internationally worldwide with 500 hotels having over 60,000 employees in 50 countries.”  For example, employment laws in the country must be followed for instant in U.K minimum wage and employees rights must be always followed.</a:t>
            </a:r>
            <a:br>
              <a:rPr lang="en-US" sz="2000" b="0" dirty="0">
                <a:latin typeface="Arial" panose="020B0604020202020204" pitchFamily="34" charset="0"/>
                <a:cs typeface="Arial" panose="020B0604020202020204" pitchFamily="34" charset="0"/>
              </a:rPr>
            </a:br>
            <a:r>
              <a:rPr lang="en-US" sz="2000" b="0" dirty="0">
                <a:latin typeface="Arial" panose="020B0604020202020204" pitchFamily="34" charset="0"/>
                <a:cs typeface="Arial" panose="020B0604020202020204" pitchFamily="34" charset="0"/>
              </a:rPr>
              <a:t>Expansion in 1999 has led Hilton hotels  to determine customer expectations of the Hilton hotel brand. </a:t>
            </a:r>
            <a:br>
              <a:rPr lang="en-US" sz="2000" b="0" dirty="0">
                <a:latin typeface="Arial" panose="020B0604020202020204" pitchFamily="34" charset="0"/>
                <a:cs typeface="Arial" panose="020B0604020202020204" pitchFamily="34" charset="0"/>
              </a:rPr>
            </a:br>
            <a:r>
              <a:rPr lang="en-US" sz="2000" b="0" dirty="0">
                <a:latin typeface="Arial" panose="020B0604020202020204" pitchFamily="34" charset="0"/>
                <a:cs typeface="Arial" panose="020B0604020202020204" pitchFamily="34" charset="0"/>
              </a:rPr>
              <a:t>Which has directed to the development of Hilton’s worldwide quality initiative, “Equilibrium”. </a:t>
            </a:r>
            <a:br>
              <a:rPr lang="en-US" sz="2000" b="0" dirty="0">
                <a:latin typeface="Arial" panose="020B0604020202020204" pitchFamily="34" charset="0"/>
                <a:cs typeface="Arial" panose="020B0604020202020204" pitchFamily="34" charset="0"/>
              </a:rPr>
            </a:br>
            <a:r>
              <a:rPr lang="en-US" sz="2000" b="0" dirty="0">
                <a:latin typeface="Arial" panose="020B0604020202020204" pitchFamily="34" charset="0"/>
                <a:cs typeface="Arial" panose="020B0604020202020204" pitchFamily="34" charset="0"/>
              </a:rPr>
              <a:t>The aim at Hilton can be to ensure that individual guest needs are welcomed  and met because service quality is important to this factor a human resource policy initiative called “Esprit” was developed.” gaining an advantage over other firm’s with giving the employees and customer satisfaction. Every employee has to be inline with the company mission and vision. </a:t>
            </a:r>
            <a:endParaRPr lang="en-GB" sz="2000" b="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9DCB4EC-E92C-772A-5194-1FAAFD1B2288}"/>
              </a:ext>
            </a:extLst>
          </p:cNvPr>
          <p:cNvSpPr txBox="1"/>
          <p:nvPr/>
        </p:nvSpPr>
        <p:spPr>
          <a:xfrm>
            <a:off x="432001" y="699796"/>
            <a:ext cx="4877118" cy="369332"/>
          </a:xfrm>
          <a:prstGeom prst="rect">
            <a:avLst/>
          </a:prstGeom>
          <a:solidFill>
            <a:schemeClr val="tx2">
              <a:lumMod val="60000"/>
              <a:lumOff val="40000"/>
            </a:schemeClr>
          </a:solidFill>
        </p:spPr>
        <p:txBody>
          <a:bodyPr wrap="square" rtlCol="0">
            <a:spAutoFit/>
          </a:bodyPr>
          <a:lstStyle/>
          <a:p>
            <a:r>
              <a:rPr lang="en-US" b="1" dirty="0"/>
              <a:t>HRM private company HILTON HOTELS LTD</a:t>
            </a:r>
            <a:endParaRPr lang="en-GB" b="1" dirty="0"/>
          </a:p>
        </p:txBody>
      </p:sp>
    </p:spTree>
    <p:extLst>
      <p:ext uri="{BB962C8B-B14F-4D97-AF65-F5344CB8AC3E}">
        <p14:creationId xmlns:p14="http://schemas.microsoft.com/office/powerpoint/2010/main" val="3654204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FC0DE83-6009-576E-355D-5AE9DE614EE1}"/>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1247248F-8364-6B8D-D653-350EEE4EF460}"/>
              </a:ext>
            </a:extLst>
          </p:cNvPr>
          <p:cNvSpPr>
            <a:spLocks noGrp="1"/>
          </p:cNvSpPr>
          <p:nvPr>
            <p:ph type="sldNum" sz="quarter" idx="13"/>
          </p:nvPr>
        </p:nvSpPr>
        <p:spPr/>
        <p:txBody>
          <a:bodyPr/>
          <a:lstStyle/>
          <a:p>
            <a:pPr rtl="0"/>
            <a:fld id="{19B51A1E-902D-48AF-9020-955120F399B6}" type="slidenum">
              <a:rPr lang="en-GB" noProof="0" smtClean="0"/>
              <a:pPr rtl="0"/>
              <a:t>12</a:t>
            </a:fld>
            <a:endParaRPr lang="en-GB" noProof="0"/>
          </a:p>
        </p:txBody>
      </p:sp>
      <p:sp>
        <p:nvSpPr>
          <p:cNvPr id="4" name="Title 3">
            <a:extLst>
              <a:ext uri="{FF2B5EF4-FFF2-40B4-BE49-F238E27FC236}">
                <a16:creationId xmlns:a16="http://schemas.microsoft.com/office/drawing/2014/main" id="{BE22F151-C8F0-39AD-1FF0-AF2DFFF1B4A8}"/>
              </a:ext>
            </a:extLst>
          </p:cNvPr>
          <p:cNvSpPr>
            <a:spLocks noGrp="1"/>
          </p:cNvSpPr>
          <p:nvPr>
            <p:ph type="title"/>
          </p:nvPr>
        </p:nvSpPr>
        <p:spPr>
          <a:xfrm>
            <a:off x="615820" y="665265"/>
            <a:ext cx="5480179" cy="432000"/>
          </a:xfrm>
          <a:solidFill>
            <a:schemeClr val="bg1">
              <a:lumMod val="95000"/>
            </a:schemeClr>
          </a:solidFill>
        </p:spPr>
        <p:txBody>
          <a:bodyPr/>
          <a:lstStyle/>
          <a:p>
            <a:r>
              <a:rPr lang="en-US" dirty="0"/>
              <a:t>HRM at Hilton Hotels  limited</a:t>
            </a:r>
            <a:endParaRPr lang="en-GB" dirty="0"/>
          </a:p>
        </p:txBody>
      </p:sp>
      <p:sp>
        <p:nvSpPr>
          <p:cNvPr id="5" name="TextBox 4">
            <a:extLst>
              <a:ext uri="{FF2B5EF4-FFF2-40B4-BE49-F238E27FC236}">
                <a16:creationId xmlns:a16="http://schemas.microsoft.com/office/drawing/2014/main" id="{6881538E-B3A9-2A5C-0F20-88E569D98247}"/>
              </a:ext>
            </a:extLst>
          </p:cNvPr>
          <p:cNvSpPr txBox="1"/>
          <p:nvPr/>
        </p:nvSpPr>
        <p:spPr>
          <a:xfrm>
            <a:off x="615820" y="1866122"/>
            <a:ext cx="5480179" cy="3970318"/>
          </a:xfrm>
          <a:prstGeom prst="rect">
            <a:avLst/>
          </a:prstGeom>
          <a:solidFill>
            <a:schemeClr val="bg2">
              <a:lumMod val="90000"/>
            </a:schemeClr>
          </a:solidFill>
        </p:spPr>
        <p:txBody>
          <a:bodyPr wrap="square" rtlCol="0">
            <a:spAutoFit/>
          </a:bodyPr>
          <a:lstStyle/>
          <a:p>
            <a:r>
              <a:rPr lang="en-US" dirty="0"/>
              <a:t>HRM at Hilton hotels is used to recruit and find staff same as a public company for example NHS using recruitment to identify job vacancies and sourcing suitable applicants' selection process to interview the most suitable person for the role and introducing employees to the organization and outlining polices and training and development of the staff and to manage the performances of the employees  Cost leadership at a public company it is not different or varies for example it is the same process used buy a private company and a public company. </a:t>
            </a:r>
          </a:p>
          <a:p>
            <a:r>
              <a:rPr lang="en-GB" dirty="0"/>
              <a:t>The strategy is working for Hilton hotels saving time staff because the employees are valued by the company.    </a:t>
            </a:r>
          </a:p>
        </p:txBody>
      </p:sp>
      <p:pic>
        <p:nvPicPr>
          <p:cNvPr id="7" name="Picture 6" descr="A black and white logo&#10;&#10;Description automatically generated">
            <a:extLst>
              <a:ext uri="{FF2B5EF4-FFF2-40B4-BE49-F238E27FC236}">
                <a16:creationId xmlns:a16="http://schemas.microsoft.com/office/drawing/2014/main" id="{E0095D3B-7CF5-F79A-1A90-05018EFD441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48399" y="1028700"/>
            <a:ext cx="5943599" cy="5016414"/>
          </a:xfrm>
          <a:prstGeom prst="rect">
            <a:avLst/>
          </a:prstGeom>
        </p:spPr>
      </p:pic>
      <p:sp>
        <p:nvSpPr>
          <p:cNvPr id="8" name="TextBox 7">
            <a:extLst>
              <a:ext uri="{FF2B5EF4-FFF2-40B4-BE49-F238E27FC236}">
                <a16:creationId xmlns:a16="http://schemas.microsoft.com/office/drawing/2014/main" id="{A78CB530-C210-5308-F596-920AE03B5231}"/>
              </a:ext>
            </a:extLst>
          </p:cNvPr>
          <p:cNvSpPr txBox="1"/>
          <p:nvPr/>
        </p:nvSpPr>
        <p:spPr>
          <a:xfrm>
            <a:off x="6248399" y="6045114"/>
            <a:ext cx="5943599" cy="230832"/>
          </a:xfrm>
          <a:prstGeom prst="rect">
            <a:avLst/>
          </a:prstGeom>
          <a:noFill/>
        </p:spPr>
        <p:txBody>
          <a:bodyPr wrap="square" rtlCol="0">
            <a:spAutoFit/>
          </a:bodyPr>
          <a:lstStyle/>
          <a:p>
            <a:r>
              <a:rPr lang="en-GB" sz="900" dirty="0">
                <a:highlight>
                  <a:srgbClr val="000000"/>
                </a:highlight>
                <a:hlinkClick r:id="rId3" tooltip="https://www.uscreditcardguide.com/good-free-night-redemptions-in-china-5/"/>
              </a:rPr>
              <a:t>Fig3 This Photo</a:t>
            </a:r>
            <a:r>
              <a:rPr lang="en-GB" sz="900" dirty="0"/>
              <a:t> by Unknown Author is licensed under </a:t>
            </a:r>
            <a:r>
              <a:rPr lang="en-GB" sz="900" dirty="0" err="1"/>
              <a:t>hilton</a:t>
            </a:r>
            <a:endParaRPr lang="en-GB" sz="900" dirty="0"/>
          </a:p>
        </p:txBody>
      </p:sp>
    </p:spTree>
    <p:extLst>
      <p:ext uri="{BB962C8B-B14F-4D97-AF65-F5344CB8AC3E}">
        <p14:creationId xmlns:p14="http://schemas.microsoft.com/office/powerpoint/2010/main" val="3546098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73C29F-04FE-F62E-09C6-42AB55C1657B}"/>
              </a:ext>
            </a:extLst>
          </p:cNvPr>
          <p:cNvSpPr>
            <a:spLocks noGrp="1"/>
          </p:cNvSpPr>
          <p:nvPr>
            <p:ph type="title"/>
          </p:nvPr>
        </p:nvSpPr>
        <p:spPr>
          <a:xfrm>
            <a:off x="432000" y="432000"/>
            <a:ext cx="11340000" cy="432000"/>
          </a:xfrm>
        </p:spPr>
        <p:txBody>
          <a:bodyPr vert="horz" lIns="0" tIns="0" rIns="0" bIns="0" rtlCol="0" anchor="ctr">
            <a:normAutofit/>
          </a:bodyPr>
          <a:lstStyle/>
          <a:p>
            <a:r>
              <a:rPr lang="en-GB" sz="3000" b="1" kern="1200" spc="-150">
                <a:latin typeface="+mj-lt"/>
                <a:ea typeface="+mj-ea"/>
                <a:cs typeface="+mj-cs"/>
              </a:rPr>
              <a:t>HRM in NHS how it is used</a:t>
            </a:r>
          </a:p>
        </p:txBody>
      </p:sp>
      <p:pic>
        <p:nvPicPr>
          <p:cNvPr id="8" name="Picture 7" descr="A blue and white sign with white letters&#10;&#10;Description automatically generated">
            <a:extLst>
              <a:ext uri="{FF2B5EF4-FFF2-40B4-BE49-F238E27FC236}">
                <a16:creationId xmlns:a16="http://schemas.microsoft.com/office/drawing/2014/main" id="{76354134-E3E3-77E7-91A3-F95AD84BDE8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2000" y="2020359"/>
            <a:ext cx="5472000" cy="3455475"/>
          </a:xfrm>
          <a:prstGeom prst="rect">
            <a:avLst/>
          </a:prstGeom>
          <a:noFill/>
        </p:spPr>
      </p:pic>
      <p:sp>
        <p:nvSpPr>
          <p:cNvPr id="5" name="TextBox 4">
            <a:extLst>
              <a:ext uri="{FF2B5EF4-FFF2-40B4-BE49-F238E27FC236}">
                <a16:creationId xmlns:a16="http://schemas.microsoft.com/office/drawing/2014/main" id="{86FB0C4B-0B1A-A328-75D2-AB8C11790337}"/>
              </a:ext>
            </a:extLst>
          </p:cNvPr>
          <p:cNvSpPr txBox="1"/>
          <p:nvPr/>
        </p:nvSpPr>
        <p:spPr>
          <a:xfrm>
            <a:off x="6299887" y="2020359"/>
            <a:ext cx="5472113" cy="4170891"/>
          </a:xfrm>
          <a:prstGeom prst="rect">
            <a:avLst/>
          </a:prstGeom>
        </p:spPr>
        <p:txBody>
          <a:bodyPr vert="horz" lIns="0" tIns="0" rIns="0" bIns="0" rtlCol="0">
            <a:normAutofit/>
          </a:bodyPr>
          <a:lstStyle/>
          <a:p>
            <a:pPr>
              <a:lnSpc>
                <a:spcPct val="90000"/>
              </a:lnSpc>
              <a:spcAft>
                <a:spcPts val="600"/>
              </a:spcAft>
              <a:buFont typeface="Arial" panose="020B0604020202020204" pitchFamily="34" charset="0"/>
              <a:buChar char="•"/>
            </a:pPr>
            <a:r>
              <a:rPr lang="en-US" dirty="0">
                <a:solidFill>
                  <a:schemeClr val="tx1">
                    <a:lumMod val="75000"/>
                    <a:lumOff val="25000"/>
                  </a:schemeClr>
                </a:solidFill>
              </a:rPr>
              <a:t>NHS use human recourses management process to recruit and find staff same as a private company using recruitment to identify job vacancies and sourcing suitable applicants' selection process to interview the most suitable person for the role and introducing employees to the organization and outlining polices and training and development of the staff and to manage the performances of the employees. Cost leadership at a public company does not varies for example it is the same process used buy a public company. The strategy is working for the NHS with being an efficient process of measuring cost control of its employees in the form of training and holding on to its values. </a:t>
            </a:r>
          </a:p>
          <a:p>
            <a:pPr>
              <a:lnSpc>
                <a:spcPct val="90000"/>
              </a:lnSpc>
              <a:spcAft>
                <a:spcPts val="600"/>
              </a:spcAft>
              <a:buFont typeface="Arial" panose="020B0604020202020204" pitchFamily="34" charset="0"/>
              <a:buChar char="•"/>
            </a:pPr>
            <a:endParaRPr lang="en-GB" dirty="0">
              <a:solidFill>
                <a:schemeClr val="tx1">
                  <a:lumMod val="75000"/>
                  <a:lumOff val="25000"/>
                </a:schemeClr>
              </a:solidFill>
            </a:endParaRPr>
          </a:p>
        </p:txBody>
      </p:sp>
      <p:sp>
        <p:nvSpPr>
          <p:cNvPr id="2" name="Footer Placeholder 1">
            <a:extLst>
              <a:ext uri="{FF2B5EF4-FFF2-40B4-BE49-F238E27FC236}">
                <a16:creationId xmlns:a16="http://schemas.microsoft.com/office/drawing/2014/main" id="{EE44A5F7-E380-5438-4884-F6B24A1A95C4}"/>
              </a:ext>
            </a:extLst>
          </p:cNvPr>
          <p:cNvSpPr>
            <a:spLocks noGrp="1"/>
          </p:cNvSpPr>
          <p:nvPr>
            <p:ph type="ftr" sz="quarter" idx="14"/>
          </p:nvPr>
        </p:nvSpPr>
        <p:spPr>
          <a:xfrm>
            <a:off x="432000" y="6439820"/>
            <a:ext cx="5664000" cy="295062"/>
          </a:xfrm>
        </p:spPr>
        <p:txBody>
          <a:bodyPr vert="horz" lIns="0" tIns="0" rIns="0" bIns="0" rtlCol="0" anchor="ctr">
            <a:normAutofit/>
          </a:bodyPr>
          <a:lstStyle/>
          <a:p>
            <a:pPr>
              <a:spcAft>
                <a:spcPts val="600"/>
              </a:spcAft>
            </a:pPr>
            <a:r>
              <a:rPr lang="en-GB" kern="1200">
                <a:latin typeface="+mn-lt"/>
                <a:ea typeface="+mn-ea"/>
                <a:cs typeface="+mn-cs"/>
              </a:rPr>
              <a:t>Add a footer</a:t>
            </a:r>
          </a:p>
        </p:txBody>
      </p:sp>
      <p:sp>
        <p:nvSpPr>
          <p:cNvPr id="3" name="Slide Number Placeholder 2">
            <a:extLst>
              <a:ext uri="{FF2B5EF4-FFF2-40B4-BE49-F238E27FC236}">
                <a16:creationId xmlns:a16="http://schemas.microsoft.com/office/drawing/2014/main" id="{5EBFF47A-A765-1BD4-B447-0B36BD0FD11A}"/>
              </a:ext>
            </a:extLst>
          </p:cNvPr>
          <p:cNvSpPr>
            <a:spLocks noGrp="1"/>
          </p:cNvSpPr>
          <p:nvPr>
            <p:ph type="sldNum" sz="quarter" idx="33"/>
          </p:nvPr>
        </p:nvSpPr>
        <p:spPr>
          <a:xfrm>
            <a:off x="11760000" y="6371351"/>
            <a:ext cx="432000" cy="432000"/>
          </a:xfrm>
        </p:spPr>
        <p:txBody>
          <a:bodyPr vert="horz" lIns="0" tIns="0" rIns="0" bIns="0" rtlCol="0" anchor="ctr">
            <a:normAutofit/>
          </a:bodyPr>
          <a:lstStyle/>
          <a:p>
            <a:pPr>
              <a:spcAft>
                <a:spcPts val="600"/>
              </a:spcAft>
            </a:pPr>
            <a:fld id="{19B51A1E-902D-48AF-9020-955120F399B6}" type="slidenum">
              <a:rPr lang="en-GB" smtClean="0"/>
              <a:pPr>
                <a:spcAft>
                  <a:spcPts val="600"/>
                </a:spcAft>
              </a:pPr>
              <a:t>13</a:t>
            </a:fld>
            <a:endParaRPr lang="en-GB"/>
          </a:p>
        </p:txBody>
      </p:sp>
    </p:spTree>
    <p:extLst>
      <p:ext uri="{BB962C8B-B14F-4D97-AF65-F5344CB8AC3E}">
        <p14:creationId xmlns:p14="http://schemas.microsoft.com/office/powerpoint/2010/main" val="4009940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D7F79C4-24AE-0EC5-15DD-93AA4092FAFC}"/>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0636E4EA-2274-4120-8B19-9BDABD496DBD}"/>
              </a:ext>
            </a:extLst>
          </p:cNvPr>
          <p:cNvSpPr>
            <a:spLocks noGrp="1"/>
          </p:cNvSpPr>
          <p:nvPr>
            <p:ph type="sldNum" sz="quarter" idx="13"/>
          </p:nvPr>
        </p:nvSpPr>
        <p:spPr/>
        <p:txBody>
          <a:bodyPr/>
          <a:lstStyle/>
          <a:p>
            <a:pPr rtl="0"/>
            <a:fld id="{19B51A1E-902D-48AF-9020-955120F399B6}" type="slidenum">
              <a:rPr lang="en-GB" noProof="0" smtClean="0"/>
              <a:pPr rtl="0"/>
              <a:t>14</a:t>
            </a:fld>
            <a:endParaRPr lang="en-GB" noProof="0"/>
          </a:p>
        </p:txBody>
      </p:sp>
      <p:sp>
        <p:nvSpPr>
          <p:cNvPr id="4" name="Title 3">
            <a:extLst>
              <a:ext uri="{FF2B5EF4-FFF2-40B4-BE49-F238E27FC236}">
                <a16:creationId xmlns:a16="http://schemas.microsoft.com/office/drawing/2014/main" id="{C0684FC9-1F04-9BF7-2582-FF807D1E1026}"/>
              </a:ext>
            </a:extLst>
          </p:cNvPr>
          <p:cNvSpPr>
            <a:spLocks noGrp="1"/>
          </p:cNvSpPr>
          <p:nvPr>
            <p:ph type="title"/>
          </p:nvPr>
        </p:nvSpPr>
        <p:spPr>
          <a:xfrm>
            <a:off x="432000" y="123118"/>
            <a:ext cx="11328000" cy="1080531"/>
          </a:xfrm>
          <a:solidFill>
            <a:schemeClr val="tx2">
              <a:lumMod val="40000"/>
              <a:lumOff val="60000"/>
            </a:schemeClr>
          </a:solidFill>
        </p:spPr>
        <p:txBody>
          <a:bodyPr/>
          <a:lstStyle/>
          <a:p>
            <a:r>
              <a:rPr lang="en-US" sz="2400" dirty="0"/>
              <a:t>Cost Leadership Strategy-Firm structure coalignment and performance</a:t>
            </a:r>
            <a:br>
              <a:rPr lang="en-US" sz="2400" dirty="0"/>
            </a:br>
            <a:endParaRPr lang="en-GB" dirty="0"/>
          </a:p>
        </p:txBody>
      </p:sp>
      <p:sp>
        <p:nvSpPr>
          <p:cNvPr id="5" name="TextBox 4">
            <a:extLst>
              <a:ext uri="{FF2B5EF4-FFF2-40B4-BE49-F238E27FC236}">
                <a16:creationId xmlns:a16="http://schemas.microsoft.com/office/drawing/2014/main" id="{47930C2E-B2C8-6091-FDB8-9BDA309209CC}"/>
              </a:ext>
            </a:extLst>
          </p:cNvPr>
          <p:cNvSpPr txBox="1"/>
          <p:nvPr/>
        </p:nvSpPr>
        <p:spPr>
          <a:xfrm>
            <a:off x="503853" y="1660849"/>
            <a:ext cx="6214187" cy="4247317"/>
          </a:xfrm>
          <a:prstGeom prst="rect">
            <a:avLst/>
          </a:prstGeom>
          <a:solidFill>
            <a:schemeClr val="tx2">
              <a:lumMod val="20000"/>
              <a:lumOff val="80000"/>
            </a:schemeClr>
          </a:solidFill>
        </p:spPr>
        <p:txBody>
          <a:bodyPr wrap="square" rtlCol="0">
            <a:spAutoFit/>
          </a:bodyPr>
          <a:lstStyle/>
          <a:p>
            <a:r>
              <a:rPr lang="en-US" dirty="0">
                <a:latin typeface="Arial" panose="020B0604020202020204" pitchFamily="34" charset="0"/>
                <a:cs typeface="Arial" panose="020B0604020202020204" pitchFamily="34" charset="0"/>
              </a:rPr>
              <a:t>Cost Leadership Strategy-Firm structure and performance</a:t>
            </a:r>
          </a:p>
          <a:p>
            <a:r>
              <a:rPr lang="en-US" dirty="0">
                <a:latin typeface="Arial" panose="020B0604020202020204" pitchFamily="34" charset="0"/>
                <a:cs typeface="Arial" panose="020B0604020202020204" pitchFamily="34" charset="0"/>
              </a:rPr>
              <a:t>According to, Pearce and Robinson (2015)  cost leadership structure indicates that the implementation of a new strategy without creating consistency in the organizational can be known to have a negative impact on the structure if it is not only challenging but can also bring influences on the organizational performance. The Competitive strategy and human resource management practices linking can be a vital aspect for the attainment of sustainable human resources for the company's environment. </a:t>
            </a:r>
          </a:p>
          <a:p>
            <a:r>
              <a:rPr lang="en-US" dirty="0">
                <a:latin typeface="Arial" panose="020B0604020202020204" pitchFamily="34" charset="0"/>
                <a:cs typeface="Arial" panose="020B0604020202020204" pitchFamily="34" charset="0"/>
              </a:rPr>
              <a:t>The of Pearce and Robinsons can be consequential for example covid-19 lock down  brought about the new norm of working from home and </a:t>
            </a:r>
            <a:r>
              <a:rPr lang="en-US" dirty="0" err="1">
                <a:latin typeface="Arial" panose="020B0604020202020204" pitchFamily="34" charset="0"/>
                <a:cs typeface="Arial" panose="020B0604020202020204" pitchFamily="34" charset="0"/>
              </a:rPr>
              <a:t>intail</a:t>
            </a:r>
            <a:r>
              <a:rPr lang="en-US" dirty="0">
                <a:latin typeface="Arial" panose="020B0604020202020204" pitchFamily="34" charset="0"/>
                <a:cs typeface="Arial" panose="020B0604020202020204" pitchFamily="34" charset="0"/>
              </a:rPr>
              <a:t> organizations have got used to the fact that business can be done online rather than an office environment.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544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8276253" y="0"/>
            <a:ext cx="3915747" cy="6804025"/>
          </a:xfrm>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111968" y="1810139"/>
            <a:ext cx="8164286" cy="4460032"/>
          </a:xfrm>
          <a:solidFill>
            <a:schemeClr val="tx2">
              <a:lumMod val="20000"/>
              <a:lumOff val="80000"/>
            </a:schemeClr>
          </a:solidFill>
        </p:spPr>
        <p:txBody>
          <a:bodyPr rtlCol="0"/>
          <a:lstStyle/>
          <a:p>
            <a:pPr algn="l" rtl="0"/>
            <a:r>
              <a:rPr lang="en-US" sz="2000" dirty="0">
                <a:latin typeface="Arial" panose="020B0604020202020204" pitchFamily="34" charset="0"/>
                <a:cs typeface="Arial" panose="020B0604020202020204" pitchFamily="34" charset="0"/>
              </a:rPr>
              <a:t> </a:t>
            </a:r>
            <a:r>
              <a:rPr lang="en-US" sz="2000" b="0" spc="0" dirty="0">
                <a:latin typeface="Arial" panose="020B0604020202020204" pitchFamily="34" charset="0"/>
                <a:ea typeface="Calibri" panose="020F0502020204030204" pitchFamily="34" charset="0"/>
                <a:cs typeface="Arial" panose="020B0604020202020204" pitchFamily="34" charset="0"/>
              </a:rPr>
              <a:t>According to, (Pillemer and Rothbard, 2018)  “Therefore, organizations should consider how best to build friendships among their employees. This has been important especially to consider during a time when remote working has become more common, as this may restrict the opportunity for informal friendships to emerge”. Team-building activities and away days have</a:t>
            </a:r>
            <a:br>
              <a:rPr lang="en-US" sz="2000" b="0" spc="0" dirty="0">
                <a:latin typeface="Arial" panose="020B0604020202020204" pitchFamily="34" charset="0"/>
                <a:ea typeface="Calibri" panose="020F0502020204030204" pitchFamily="34" charset="0"/>
                <a:cs typeface="Arial" panose="020B0604020202020204" pitchFamily="34" charset="0"/>
              </a:rPr>
            </a:br>
            <a:r>
              <a:rPr lang="en-US" sz="2000" b="0" spc="0" dirty="0">
                <a:latin typeface="Arial" panose="020B0604020202020204" pitchFamily="34" charset="0"/>
                <a:ea typeface="Calibri" panose="020F0502020204030204" pitchFamily="34" charset="0"/>
                <a:cs typeface="Arial" panose="020B0604020202020204" pitchFamily="34" charset="0"/>
              </a:rPr>
              <a:t>traditionally been used to build social support; however, these may not be appropriate in every organization and so managers may benefit from consulting staff on how they can build a more supportive working environment. The study outlines employees need work friends to work together for example it could be said that the employee engagement is no longer the norm for example working from home can be better for some employees that find it hard to concentrate on the work in an office due to feeling that it a bulling culture in the office environment. </a:t>
            </a:r>
            <a:r>
              <a:rPr lang="en-US" sz="2000" dirty="0">
                <a:latin typeface="Arial" panose="020B0604020202020204" pitchFamily="34" charset="0"/>
                <a:ea typeface="Calibri" panose="020F0502020204030204" pitchFamily="34" charset="0"/>
                <a:cs typeface="Arial" panose="020B0604020202020204" pitchFamily="34" charset="0"/>
              </a:rPr>
              <a:t>  </a:t>
            </a:r>
            <a:br>
              <a:rPr lang="en-US" sz="2000" dirty="0">
                <a:latin typeface="Arial" panose="020B0604020202020204" pitchFamily="34" charset="0"/>
                <a:ea typeface="Calibri" panose="020F0502020204030204" pitchFamily="34" charset="0"/>
                <a:cs typeface="Arial" panose="020B0604020202020204" pitchFamily="34" charset="0"/>
              </a:rPr>
            </a:br>
            <a:endParaRPr lang="en-GB" sz="2000" dirty="0">
              <a:latin typeface="Arial" panose="020B0604020202020204" pitchFamily="34" charset="0"/>
              <a:ea typeface="Calibri" panose="020F0502020204030204" pitchFamily="34" charset="0"/>
              <a:cs typeface="Arial" panose="020B0604020202020204" pitchFamily="34" charset="0"/>
            </a:endParaRP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p:txBody>
          <a:bodyPr rtlCol="0"/>
          <a:lstStyle/>
          <a:p>
            <a:pPr rtl="0"/>
            <a:fld id="{19B51A1E-902D-48AF-9020-955120F399B6}" type="slidenum">
              <a:rPr lang="en-GB" smtClean="0"/>
              <a:pPr rtl="0"/>
              <a:t>15</a:t>
            </a:fld>
            <a:endParaRPr lang="en-GB"/>
          </a:p>
        </p:txBody>
      </p:sp>
    </p:spTree>
    <p:extLst>
      <p:ext uri="{BB962C8B-B14F-4D97-AF65-F5344CB8AC3E}">
        <p14:creationId xmlns:p14="http://schemas.microsoft.com/office/powerpoint/2010/main" val="4153678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CC586CD-41CC-3427-3401-141D88BB3AF1}"/>
              </a:ext>
            </a:extLst>
          </p:cNvPr>
          <p:cNvSpPr>
            <a:spLocks noGrp="1"/>
          </p:cNvSpPr>
          <p:nvPr>
            <p:ph type="pic" sz="quarter" idx="14"/>
          </p:nvPr>
        </p:nvSpPr>
        <p:spPr/>
        <p:txBody>
          <a:bodyPr/>
          <a:lstStyle/>
          <a:p>
            <a:endParaRPr lang="en-GB"/>
          </a:p>
        </p:txBody>
      </p:sp>
      <p:sp>
        <p:nvSpPr>
          <p:cNvPr id="4" name="Footer Placeholder 3">
            <a:extLst>
              <a:ext uri="{FF2B5EF4-FFF2-40B4-BE49-F238E27FC236}">
                <a16:creationId xmlns:a16="http://schemas.microsoft.com/office/drawing/2014/main" id="{86F29490-85B5-7CA3-8ED6-473E6A161D2F}"/>
              </a:ext>
            </a:extLst>
          </p:cNvPr>
          <p:cNvSpPr>
            <a:spLocks noGrp="1"/>
          </p:cNvSpPr>
          <p:nvPr>
            <p:ph type="ftr" sz="quarter" idx="13"/>
          </p:nvPr>
        </p:nvSpPr>
        <p:spPr/>
        <p:txBody>
          <a:bodyPr/>
          <a:lstStyle/>
          <a:p>
            <a:pPr rtl="0"/>
            <a:r>
              <a:rPr lang="en-GB" noProof="0"/>
              <a:t>Add a footer</a:t>
            </a:r>
          </a:p>
        </p:txBody>
      </p:sp>
      <p:sp>
        <p:nvSpPr>
          <p:cNvPr id="5" name="Slide Number Placeholder 4">
            <a:extLst>
              <a:ext uri="{FF2B5EF4-FFF2-40B4-BE49-F238E27FC236}">
                <a16:creationId xmlns:a16="http://schemas.microsoft.com/office/drawing/2014/main" id="{232B971A-6FCE-ABF7-789E-9CF6AA95D375}"/>
              </a:ext>
            </a:extLst>
          </p:cNvPr>
          <p:cNvSpPr>
            <a:spLocks noGrp="1"/>
          </p:cNvSpPr>
          <p:nvPr>
            <p:ph type="sldNum" sz="quarter" idx="15"/>
          </p:nvPr>
        </p:nvSpPr>
        <p:spPr/>
        <p:txBody>
          <a:bodyPr/>
          <a:lstStyle/>
          <a:p>
            <a:pPr rtl="0"/>
            <a:fld id="{19B51A1E-902D-48AF-9020-955120F399B6}" type="slidenum">
              <a:rPr lang="en-GB" noProof="0" smtClean="0"/>
              <a:pPr rtl="0"/>
              <a:t>16</a:t>
            </a:fld>
            <a:endParaRPr lang="en-GB" noProof="0"/>
          </a:p>
        </p:txBody>
      </p:sp>
      <p:sp>
        <p:nvSpPr>
          <p:cNvPr id="6" name="Title 5">
            <a:extLst>
              <a:ext uri="{FF2B5EF4-FFF2-40B4-BE49-F238E27FC236}">
                <a16:creationId xmlns:a16="http://schemas.microsoft.com/office/drawing/2014/main" id="{6A646A7D-49FF-9B22-AA53-816D760B8F0C}"/>
              </a:ext>
            </a:extLst>
          </p:cNvPr>
          <p:cNvSpPr>
            <a:spLocks noGrp="1"/>
          </p:cNvSpPr>
          <p:nvPr>
            <p:ph type="title"/>
          </p:nvPr>
        </p:nvSpPr>
        <p:spPr>
          <a:xfrm>
            <a:off x="432000" y="431999"/>
            <a:ext cx="11328000" cy="5939352"/>
          </a:xfrm>
        </p:spPr>
        <p:txBody>
          <a:bodyPr anchor="t"/>
          <a:lstStyle/>
          <a:p>
            <a:r>
              <a:rPr lang="en-US" sz="1200" b="0" spc="0" dirty="0">
                <a:latin typeface="Arial" panose="020B0604020202020204" pitchFamily="34" charset="0"/>
                <a:cs typeface="Arial" panose="020B0604020202020204" pitchFamily="34" charset="0"/>
              </a:rPr>
              <a:t>Reference list</a:t>
            </a: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Azevedo, M.C.D., Schlosser, F. and McPhee, D., 2021. Building organizational innovation through HRM, employee voice and engagement. Personnel Review, 50(2), pp.751-769.</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err="1">
                <a:latin typeface="Arial" panose="020B0604020202020204" pitchFamily="34" charset="0"/>
                <a:cs typeface="Arial" panose="020B0604020202020204" pitchFamily="34" charset="0"/>
              </a:rPr>
              <a:t>Orlitzky</a:t>
            </a:r>
            <a:r>
              <a:rPr lang="en-US" sz="1200" b="0" spc="0" dirty="0">
                <a:latin typeface="Arial" panose="020B0604020202020204" pitchFamily="34" charset="0"/>
                <a:cs typeface="Arial" panose="020B0604020202020204" pitchFamily="34" charset="0"/>
              </a:rPr>
              <a:t>, M., 2007. Recruitment strategy. The Oxford handbook of human resource management, pp.273-299Dobbs, </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M.E., 2014. Guidelines for applying Porter's five forces framework: a set of industry analysis templates. Competitiveness review, 24(1), pp.32-45. </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Maxwell, G.A. and Watson, S., 2006. Perspectives on line managers in human resource management: Hilton International's UK hotels. The International Journal of Human Resource Management, 17(6), pp.1152-1170.</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err="1">
                <a:latin typeface="Arial" panose="020B0604020202020204" pitchFamily="34" charset="0"/>
                <a:cs typeface="Arial" panose="020B0604020202020204" pitchFamily="34" charset="0"/>
              </a:rPr>
              <a:t>Jarva</a:t>
            </a:r>
            <a:r>
              <a:rPr lang="en-US" sz="1200" b="0" spc="0" dirty="0">
                <a:latin typeface="Arial" panose="020B0604020202020204" pitchFamily="34" charset="0"/>
                <a:cs typeface="Arial" panose="020B0604020202020204" pitchFamily="34" charset="0"/>
              </a:rPr>
              <a:t>, A. and </a:t>
            </a:r>
            <a:r>
              <a:rPr lang="en-US" sz="1200" b="0" spc="0" dirty="0" err="1">
                <a:latin typeface="Arial" panose="020B0604020202020204" pitchFamily="34" charset="0"/>
                <a:cs typeface="Arial" panose="020B0604020202020204" pitchFamily="34" charset="0"/>
              </a:rPr>
              <a:t>Mäkinen</a:t>
            </a:r>
            <a:r>
              <a:rPr lang="en-US" sz="1200" b="0" spc="0" dirty="0">
                <a:latin typeface="Arial" panose="020B0604020202020204" pitchFamily="34" charset="0"/>
                <a:cs typeface="Arial" panose="020B0604020202020204" pitchFamily="34" charset="0"/>
              </a:rPr>
              <a:t>, N., 2014. Multicultural Human Resources Management in Hilton Helsinki Hotels–case Food &amp; Beverage departments.</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Levitt, J. and Rothbard, N., 2022. Becoming Bona Fide: A Framework for Continuous, Dynamic, and Co-Produced Group Membership Boundaries. In Academy of Management Proceedings (Vol. 2022, No. 1, p. 12983). Briarcliff Manor, NY 10510: Academy of Management.</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Dhamija, P., 2012. E-recruitment: a roadmap towards e-human resource management. Researchers World, 3(3), p.33.</a:t>
            </a: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Accessed 12/11/2023 https://www.mysalaryscale.com/blog/wp-content/uploads/2019/11/What-is-recruitment-recruitment-process.jpg</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err="1">
                <a:latin typeface="Arial" panose="020B0604020202020204" pitchFamily="34" charset="0"/>
                <a:cs typeface="Arial" panose="020B0604020202020204" pitchFamily="34" charset="0"/>
              </a:rPr>
              <a:t>Nyokabi</a:t>
            </a:r>
            <a:r>
              <a:rPr lang="en-US" sz="1200" b="0" spc="0" dirty="0">
                <a:latin typeface="Arial" panose="020B0604020202020204" pitchFamily="34" charset="0"/>
                <a:cs typeface="Arial" panose="020B0604020202020204" pitchFamily="34" charset="0"/>
              </a:rPr>
              <a:t>, J.A.N.E., </a:t>
            </a:r>
            <a:r>
              <a:rPr lang="en-US" sz="1200" b="0" spc="0" dirty="0" err="1">
                <a:latin typeface="Arial" panose="020B0604020202020204" pitchFamily="34" charset="0"/>
                <a:cs typeface="Arial" panose="020B0604020202020204" pitchFamily="34" charset="0"/>
              </a:rPr>
              <a:t>Namada</a:t>
            </a:r>
            <a:r>
              <a:rPr lang="en-US" sz="1200" b="0" spc="0" dirty="0">
                <a:latin typeface="Arial" panose="020B0604020202020204" pitchFamily="34" charset="0"/>
                <a:cs typeface="Arial" panose="020B0604020202020204" pitchFamily="34" charset="0"/>
              </a:rPr>
              <a:t>, J.U.L.I.A.N.A. and </a:t>
            </a:r>
            <a:r>
              <a:rPr lang="en-US" sz="1200" b="0" spc="0" dirty="0" err="1">
                <a:latin typeface="Arial" panose="020B0604020202020204" pitchFamily="34" charset="0"/>
                <a:cs typeface="Arial" panose="020B0604020202020204" pitchFamily="34" charset="0"/>
              </a:rPr>
              <a:t>Muchara</a:t>
            </a:r>
            <a:r>
              <a:rPr lang="en-US" sz="1200" b="0" spc="0" dirty="0">
                <a:latin typeface="Arial" panose="020B0604020202020204" pitchFamily="34" charset="0"/>
                <a:cs typeface="Arial" panose="020B0604020202020204" pitchFamily="34" charset="0"/>
              </a:rPr>
              <a:t>, M.A.I.N.A., 2019. Cost Leadership Strategy, Firm Structure And Performance Of Star Rated Hotels. Journal of Research in Management, 2(3), pp.47-52.</a:t>
            </a: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accessed 15/11/23 </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Paauwe, J. and Boon, C., 2018. Strategic HRM: A critical review. Human resource management, pp.49-73.</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fig 3 accessed 15/11/2023 https://www.hilton.com/en/?WT.mc_id=zINDA0EMEA1MB2PSH3GGL4INTCRB5dkt6MULTIBR7_121127646_1003528_p27919293818&amp;&amp;ads_rl=7695469998&amp;&amp;&amp;&amp;gclsrc=3p.ds&amp;&amp;msclkid=4ae549c3a9e210e8ecc52c97dde85fe2&amp;gclid=4ae549c3a9e210e8ecc52c97dde85fe2&amp;gclsrc=3p.ds</a:t>
            </a:r>
            <a:endParaRPr lang="en-GB" sz="1200" b="0" spc="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150123"/>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7038_TF16411250.potx" id="{FCFFDC58-7D1F-44FB-9E07-7F893B5639AF}" vid="{B7675681-6A0D-4CDC-9EBD-7FC3D42E0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tf16411250_win32</Template>
  <TotalTime>5212</TotalTime>
  <Words>1876</Words>
  <Application>Microsoft Office PowerPoint</Application>
  <PresentationFormat>Widescreen</PresentationFormat>
  <Paragraphs>95</Paragraphs>
  <Slides>16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Candara</vt:lpstr>
      <vt:lpstr>Corbel</vt:lpstr>
      <vt:lpstr>Times New Roman</vt:lpstr>
      <vt:lpstr>Office Theme</vt:lpstr>
      <vt:lpstr>HUMAN RESOUSE  MANAGEMENT </vt:lpstr>
      <vt:lpstr>HOW human resource can support overall strategy</vt:lpstr>
      <vt:lpstr>HRM</vt:lpstr>
      <vt:lpstr>Process of HRM to find the right Employee</vt:lpstr>
      <vt:lpstr>HRM process generally involves stages</vt:lpstr>
      <vt:lpstr>Recruitment selection</vt:lpstr>
      <vt:lpstr>Select  employees  with the skills  needed to fill job role  Interview suitable candidates</vt:lpstr>
      <vt:lpstr>Large image</vt:lpstr>
      <vt:lpstr>Cost leadership process With the management of human resources is a basic part for every company's concern. It is associated with the people at work and their relationship with the management of the organization goals and mission statement.   Recruitment of efficient staff is one of the important activities as it generates the human capital for the organization to succeed with the company. </vt:lpstr>
      <vt:lpstr>How HRM use competitive advantage resourcefully  to  save time and money and recourses.</vt:lpstr>
      <vt:lpstr>According to Hilton, “HRM at the Hilton Group plc and it can have issues some of the human resources issues that may arise for example Hilton operates internationally worldwide with 500 hotels having over 60,000 employees in 50 countries.”  For example, employment laws in the country must be followed for instant in U.K minimum wage and employees rights must be always followed. Expansion in 1999 has led Hilton hotels  to determine customer expectations of the Hilton hotel brand.  Which has directed to the development of Hilton’s worldwide quality initiative, “Equilibrium”.  The aim at Hilton can be to ensure that individual guest needs are welcomed  and met because service quality is important to this factor a human resource policy initiative called “Esprit” was developed.” gaining an advantage over other firm’s with giving the employees and customer satisfaction. Every employee has to be inline with the company mission and vision. </vt:lpstr>
      <vt:lpstr>HRM at Hilton Hotels  limited</vt:lpstr>
      <vt:lpstr>HRM in NHS how it is used</vt:lpstr>
      <vt:lpstr>Cost Leadership Strategy-Firm structure coalignment and performance </vt:lpstr>
      <vt:lpstr> According to, (Pillemer and Rothbard, 2018)  “Therefore, organizations should consider how best to build friendships among their employees. This has been important especially to consider during a time when remote working has become more common, as this may restrict the opportunity for informal friendships to emerge”. Team-building activities and away days have traditionally been used to build social support; however, these may not be appropriate in every organization and so managers may benefit from consulting staff on how they can build a more supportive working environment. The study outlines employees need work friends to work together for example it could be said that the employee engagement is no longer the norm for example working from home can be better for some employees that find it hard to concentrate on the work in an office due to feeling that it a bulling culture in the office environment.    </vt:lpstr>
      <vt:lpstr>Reference list Azevedo, M.C.D., Schlosser, F. and McPhee, D., 2021. Building organizational innovation through HRM, employee voice and engagement. Personnel Review, 50(2), pp.751-769.  Orlitzky, M., 2007. Recruitment strategy. The Oxford handbook of human resource management, pp.273-299Dobbs,   M.E., 2014. Guidelines for applying Porter's five forces framework: a set of industry analysis templates. Competitiveness review, 24(1), pp.32-45.   Maxwell, G.A. and Watson, S., 2006. Perspectives on line managers in human resource management: Hilton International's UK hotels. The International Journal of Human Resource Management, 17(6), pp.1152-1170.  Jarva, A. and Mäkinen, N., 2014. Multicultural Human Resources Management in Hilton Helsinki Hotels–case Food &amp; Beverage departments.  Levitt, J. and Rothbard, N., 2022. Becoming Bona Fide: A Framework for Continuous, Dynamic, and Co-Produced Group Membership Boundaries. In Academy of Management Proceedings (Vol. 2022, No. 1, p. 12983). Briarcliff Manor, NY 10510: Academy of Management.  Dhamija, P., 2012. E-recruitment: a roadmap towards e-human resource management. Researchers World, 3(3), p.33. Accessed 12/11/2023 https://www.mysalaryscale.com/blog/wp-content/uploads/2019/11/What-is-recruitment-recruitment-process.jpg  Nyokabi, J.A.N.E., Namada, J.U.L.I.A.N.A. and Muchara, M.A.I.N.A., 2019. Cost Leadership Strategy, Firm Structure And Performance Of Star Rated Hotels. Journal of Research in Management, 2(3), pp.47-52. accessed 15/11/23   Paauwe, J. and Boon, C., 2018. Strategic HRM: A critical review. Human resource management, pp.49-73.  fig 3 accessed 15/11/2023 https://www.hilton.com/en/?WT.mc_id=zINDA0EMEA1MB2PSH3GGL4INTCRB5dkt6MULTIBR7_121127646_1003528_p27919293818&amp;&amp;ads_rl=7695469998&amp;&amp;&amp;&amp;gclsrc=3p.ds&amp;&amp;msclkid=4ae549c3a9e210e8ecc52c97dde85fe2&amp;gclid=4ae549c3a9e210e8ecc52c97dde85fe2&amp;gclsrc=3p.ds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Amjad</dc:creator>
  <cp:lastModifiedBy>Amjad Hussain (1715254)</cp:lastModifiedBy>
  <cp:revision>59</cp:revision>
  <dcterms:created xsi:type="dcterms:W3CDTF">2023-03-11T19:55:06Z</dcterms:created>
  <dcterms:modified xsi:type="dcterms:W3CDTF">2023-11-15T13:08:46Z</dcterms:modified>
</cp:coreProperties>
</file>