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57" r:id="rId4"/>
    <p:sldId id="258" r:id="rId5"/>
    <p:sldId id="259" r:id="rId6"/>
    <p:sldId id="260" r:id="rId7"/>
    <p:sldId id="261" r:id="rId8"/>
    <p:sldId id="262"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3" Type="http://schemas.openxmlformats.org/officeDocument/2006/relationships/tableStyles" Target="tableStyles.xml"/><Relationship Id="rId12" Type="http://schemas.openxmlformats.org/officeDocument/2006/relationships/viewProps" Target="viewProps.xml"/><Relationship Id="rId11" Type="http://schemas.openxmlformats.org/officeDocument/2006/relationships/presProps" Target="presProps.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showMasterSp="0">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66EC9B29-82A1-45C9-8850-595D16C01C03}" type="datetimeFigureOut">
              <a:rPr lang="en-US" smtClean="0"/>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12B1791C-606F-4C00-8ADC-C9C94267868D}" type="slidenum">
              <a:rPr lang="en-US" smtClean="0"/>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66EC9B29-82A1-45C9-8850-595D16C01C03}"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B1791C-606F-4C00-8ADC-C9C94267868D}"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66EC9B29-82A1-45C9-8850-595D16C01C03}"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B1791C-606F-4C00-8ADC-C9C94267868D}" type="slidenum">
              <a:rPr lang="en-US" smtClean="0"/>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Date Placeholder 4"/>
          <p:cNvSpPr>
            <a:spLocks noGrp="1"/>
          </p:cNvSpPr>
          <p:nvPr>
            <p:ph type="dt" sz="half" idx="10"/>
          </p:nvPr>
        </p:nvSpPr>
        <p:spPr/>
        <p:txBody>
          <a:bodyPr/>
          <a:lstStyle/>
          <a:p>
            <a:fld id="{66EC9B29-82A1-45C9-8850-595D16C01C03}"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2B1791C-606F-4C00-8ADC-C9C94267868D}"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0"/>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0"/>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6"/>
          <p:cNvSpPr>
            <a:spLocks noGrp="1"/>
          </p:cNvSpPr>
          <p:nvPr>
            <p:ph type="dt" sz="half" idx="10"/>
          </p:nvPr>
        </p:nvSpPr>
        <p:spPr/>
        <p:txBody>
          <a:bodyPr/>
          <a:lstStyle/>
          <a:p>
            <a:fld id="{66EC9B29-82A1-45C9-8850-595D16C01C03}"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2B1791C-606F-4C00-8ADC-C9C94267868D}" type="slidenum">
              <a:rPr lang="en-US" smtClean="0"/>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6EC9B29-82A1-45C9-8850-595D16C01C03}"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2B1791C-606F-4C00-8ADC-C9C94267868D}" type="slidenum">
              <a:rPr lang="en-US" smtClean="0"/>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EC9B29-82A1-45C9-8850-595D16C01C03}"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2B1791C-606F-4C00-8ADC-C9C94267868D}"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66EC9B29-82A1-45C9-8850-595D16C01C03}"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2B1791C-606F-4C00-8ADC-C9C94267868D}" type="slidenum">
              <a:rPr lang="en-US" smtClean="0"/>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66EC9B29-82A1-45C9-8850-595D16C01C03}"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2B1791C-606F-4C00-8ADC-C9C94267868D}"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66EC9B29-82A1-45C9-8850-595D16C01C03}"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2B1791C-606F-4C00-8ADC-C9C94267868D}"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66EC9B29-82A1-45C9-8850-595D16C01C03}"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B1791C-606F-4C00-8ADC-C9C94267868D}" type="slidenum">
              <a:rPr lang="en-US" smtClean="0"/>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endParaRPr lang="en-US"/>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66EC9B29-82A1-45C9-8850-595D16C01C03}"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B1791C-606F-4C00-8ADC-C9C94267868D}" type="slidenum">
              <a:rPr lang="en-US" smtClean="0"/>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endParaRPr lang="en-US" sz="8000" dirty="0">
              <a:solidFill>
                <a:schemeClr val="tx1"/>
              </a:solidFill>
              <a:effectLst/>
            </a:endParaRP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endParaRPr lang="en-US" sz="8000" dirty="0">
              <a:solidFill>
                <a:schemeClr val="tx1"/>
              </a:solidFill>
              <a:effectLst/>
            </a:endParaRP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66EC9B29-82A1-45C9-8850-595D16C01C03}"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B1791C-606F-4C00-8ADC-C9C94267868D}" type="slidenum">
              <a:rPr lang="en-US" smtClean="0"/>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66EC9B29-82A1-45C9-8850-595D16C01C03}"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B1791C-606F-4C00-8ADC-C9C94267868D}" type="slidenum">
              <a:rPr lang="en-US" smtClean="0"/>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endParaRPr lang="en-US" sz="8000" dirty="0">
              <a:solidFill>
                <a:schemeClr val="tx1"/>
              </a:solidFill>
              <a:effectLst/>
            </a:endParaRP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endParaRPr lang="en-US" sz="8000" dirty="0">
              <a:solidFill>
                <a:schemeClr val="tx1"/>
              </a:solidFill>
              <a:effectLst/>
            </a:endParaRP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66EC9B29-82A1-45C9-8850-595D16C01C03}"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B1791C-606F-4C00-8ADC-C9C94267868D}" type="slidenum">
              <a:rPr lang="en-US" smtClean="0"/>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66EC9B29-82A1-45C9-8850-595D16C01C03}"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B1791C-606F-4C00-8ADC-C9C94267868D}" type="slidenum">
              <a:rPr lang="en-US" smtClean="0"/>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66EC9B29-82A1-45C9-8850-595D16C01C03}"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B1791C-606F-4C00-8ADC-C9C94267868D}" type="slidenum">
              <a:rPr lang="en-US" smtClean="0"/>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0" Type="http://schemas.openxmlformats.org/officeDocument/2006/relationships/theme" Target="../theme/theme1.xml"/><Relationship Id="rId2" Type="http://schemas.openxmlformats.org/officeDocument/2006/relationships/slideLayout" Target="../slideLayouts/slideLayout2.xml"/><Relationship Id="rId19" Type="http://schemas.openxmlformats.org/officeDocument/2006/relationships/image" Target="../media/image4.png"/><Relationship Id="rId18" Type="http://schemas.openxmlformats.org/officeDocument/2006/relationships/image" Target="../media/image3.png"/><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19">
              <a:extLst>
                <a:ext uri="{28A0092B-C50C-407E-A947-70E740481C1C}">
                  <a14:useLocalDpi xmlns:a14="http://schemas.microsoft.com/office/drawing/2010/main" val="0"/>
                </a:ext>
              </a:extLst>
            </a:blip>
            <a:srcRect/>
            <a:stretch>
              <a:fill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19">
              <a:extLst>
                <a:ext uri="{28A0092B-C50C-407E-A947-70E740481C1C}">
                  <a14:useLocalDpi xmlns:a14="http://schemas.microsoft.com/office/drawing/2010/main" val="0"/>
                </a:ext>
              </a:extLst>
            </a:blip>
            <a:srcRect/>
            <a:stretch>
              <a:fill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6EC9B29-82A1-45C9-8850-595D16C01C03}" type="datetimeFigureOut">
              <a:rPr lang="en-US" smtClean="0"/>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2B1791C-606F-4C00-8ADC-C9C94267868D}"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panose="020B0604020202020204"/>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panose="020B0604020202020204"/>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panose="020B0604020202020204"/>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panose="020B0604020202020204"/>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3000" dirty="0"/>
              <a:t>Enterprise and Entrepreneurship </a:t>
            </a:r>
            <a:br>
              <a:rPr lang="en-US" sz="3000" dirty="0"/>
            </a:br>
            <a:r>
              <a:rPr lang="en-US" sz="3000" dirty="0"/>
              <a:t>(</a:t>
            </a:r>
            <a:r>
              <a:rPr lang="en-US" sz="3000" dirty="0" err="1"/>
              <a:t>EcoClean</a:t>
            </a:r>
            <a:r>
              <a:rPr lang="en-US" sz="3000" dirty="0"/>
              <a:t> Mobile Car Wash) </a:t>
            </a:r>
            <a:endParaRPr lang="en-US" sz="3000" dirty="0"/>
          </a:p>
        </p:txBody>
      </p:sp>
      <p:sp>
        <p:nvSpPr>
          <p:cNvPr id="3" name="Subtitle 2"/>
          <p:cNvSpPr>
            <a:spLocks noGrp="1"/>
          </p:cNvSpPr>
          <p:nvPr>
            <p:ph type="subTitle" idx="1"/>
          </p:nvPr>
        </p:nvSpPr>
        <p:spPr/>
        <p:txBody>
          <a:bodyPr>
            <a:normAutofit fontScale="92500"/>
          </a:bodyPr>
          <a:lstStyle/>
          <a:p>
            <a:r>
              <a:rPr lang="en-US" b="1" dirty="0"/>
              <a:t>Module:</a:t>
            </a:r>
            <a:r>
              <a:rPr lang="en-US" dirty="0"/>
              <a:t> LCLM4006 Enterprise and Entrepreneurship</a:t>
            </a:r>
            <a:br>
              <a:rPr lang="en-US" dirty="0"/>
            </a:br>
            <a:r>
              <a:rPr lang="en-US" b="1" dirty="0"/>
              <a:t>Student Name:</a:t>
            </a:r>
            <a:r>
              <a:rPr lang="en-US" altLang="en-US" dirty="0"/>
              <a:t>Ateek Laqab</a:t>
            </a:r>
            <a:br>
              <a:rPr lang="en-US" dirty="0"/>
            </a:br>
            <a:r>
              <a:rPr lang="en-US" b="1" dirty="0"/>
              <a:t>Lecturer:</a:t>
            </a:r>
            <a:r>
              <a:rPr lang="en-US" dirty="0"/>
              <a:t> </a:t>
            </a:r>
            <a:r>
              <a:rPr lang="en-GB" dirty="0"/>
              <a:t>Dr Chung Lai Johnny Wan</a:t>
            </a:r>
            <a:br>
              <a:rPr lang="en-US" dirty="0"/>
            </a:br>
            <a:r>
              <a:rPr lang="en-US" b="1" dirty="0"/>
              <a:t>Date:</a:t>
            </a:r>
            <a:r>
              <a:rPr lang="en-US" dirty="0"/>
              <a:t> March 11, 2026</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Overview of the Business Idea</a:t>
            </a:r>
            <a:endParaRPr lang="en-US" dirty="0"/>
          </a:p>
        </p:txBody>
      </p:sp>
      <p:sp>
        <p:nvSpPr>
          <p:cNvPr id="3" name="Content Placeholder 2"/>
          <p:cNvSpPr>
            <a:spLocks noGrp="1"/>
          </p:cNvSpPr>
          <p:nvPr>
            <p:ph idx="1"/>
          </p:nvPr>
        </p:nvSpPr>
        <p:spPr/>
        <p:txBody>
          <a:bodyPr>
            <a:normAutofit lnSpcReduction="10000"/>
          </a:bodyPr>
          <a:lstStyle/>
          <a:p>
            <a:r>
              <a:rPr lang="en-US" dirty="0" err="1"/>
              <a:t>EcoClean</a:t>
            </a:r>
            <a:r>
              <a:rPr lang="en-US" dirty="0"/>
              <a:t> Mobile car wash is a new venture and a business that offers professional car wash services to its clients, and it is done right in front of their doorsteps. Rather than the customers having to travel to an established car wash operation center, the service is brought at home, or place of work or car park. This is the business that is aimed at the convenience provision as well as the high standards of vehicles care. </a:t>
            </a:r>
            <a:endParaRPr lang="en-US" dirty="0"/>
          </a:p>
          <a:p>
            <a:r>
              <a:rPr lang="en-US" dirty="0"/>
              <a:t>The core services provided are exterior cleaning, interior cleaning, polishing and detailing. The online approach will allow the customers to make appointments, and the service will be fast and accessible. </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Unique Value and Business Structure </a:t>
            </a:r>
            <a:endParaRPr lang="en-US" dirty="0"/>
          </a:p>
        </p:txBody>
      </p:sp>
      <p:sp>
        <p:nvSpPr>
          <p:cNvPr id="3" name="Content Placeholder 2"/>
          <p:cNvSpPr>
            <a:spLocks noGrp="1"/>
          </p:cNvSpPr>
          <p:nvPr>
            <p:ph idx="1"/>
          </p:nvPr>
        </p:nvSpPr>
        <p:spPr/>
        <p:txBody>
          <a:bodyPr>
            <a:normAutofit fontScale="92500" lnSpcReduction="10000"/>
          </a:bodyPr>
          <a:lstStyle/>
          <a:p>
            <a:r>
              <a:rPr lang="en-US" dirty="0"/>
              <a:t>The distinct selling point about </a:t>
            </a:r>
            <a:r>
              <a:rPr lang="en-US" dirty="0" err="1"/>
              <a:t>EcoClean</a:t>
            </a:r>
            <a:r>
              <a:rPr lang="en-US" dirty="0"/>
              <a:t> is the fact that it is an environmentally friendly company with a door step service. Biodegradable cleaning products and water-conserving methods of washing will be used in the business. This renders the service more sustainable as opposed to the conventional car washing procedures. </a:t>
            </a:r>
            <a:endParaRPr lang="en-US" dirty="0"/>
          </a:p>
          <a:p>
            <a:r>
              <a:rPr lang="en-US" dirty="0"/>
              <a:t>The management will be as Limitation Liability Company (LLC). The management system will be divided into three parts, the founder will be the business manager, and two trained employees who will carry out the cleaning services. The company will increase its number of employees and servicing area as the demand grows. </a:t>
            </a:r>
            <a:br>
              <a:rPr lang="en-US" dirty="0"/>
            </a:br>
            <a:endParaRPr lang="en-US" dirty="0"/>
          </a:p>
          <a:p>
            <a:pPr marL="0" indent="0">
              <a:buNone/>
            </a:pP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External Factor: Technological</a:t>
            </a:r>
            <a:endParaRPr lang="en-US" dirty="0"/>
          </a:p>
        </p:txBody>
      </p:sp>
      <p:sp>
        <p:nvSpPr>
          <p:cNvPr id="3" name="Content Placeholder 2"/>
          <p:cNvSpPr>
            <a:spLocks noGrp="1"/>
          </p:cNvSpPr>
          <p:nvPr>
            <p:ph idx="1"/>
          </p:nvPr>
        </p:nvSpPr>
        <p:spPr/>
        <p:txBody>
          <a:bodyPr>
            <a:normAutofit fontScale="92500" lnSpcReduction="10000"/>
          </a:bodyPr>
          <a:lstStyle/>
          <a:p>
            <a:r>
              <a:rPr lang="en-US" dirty="0"/>
              <a:t>The success of the contemporary business is somewhat influenced by technological aspects. There is a surge in customers using online booking systems and electronic ways of payments as digital solutions. Enhancing its convenience to customers and decreasing operating delays, </a:t>
            </a:r>
            <a:r>
              <a:rPr lang="en-US" dirty="0" err="1"/>
              <a:t>EcoClean</a:t>
            </a:r>
            <a:r>
              <a:rPr lang="en-US" dirty="0"/>
              <a:t> has the potential to promote easy online booking. </a:t>
            </a:r>
            <a:endParaRPr lang="en-US" dirty="0"/>
          </a:p>
          <a:p>
            <a:r>
              <a:rPr lang="en-US" dirty="0"/>
              <a:t>Besides this, technology enables businesses to advertise their services online. Online advertising and social media channels assist businesses in acquiring a broader audience and gaining potential customers in an effective way (Kotler and Keller, 2016). </a:t>
            </a:r>
            <a:endParaRPr lang="en-US" dirty="0"/>
          </a:p>
          <a:p>
            <a:pPr marL="0" indent="0">
              <a:buNone/>
            </a:pP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External Factors: Environmental and Economic</a:t>
            </a:r>
            <a:endParaRPr lang="en-US" dirty="0"/>
          </a:p>
        </p:txBody>
      </p:sp>
      <p:sp>
        <p:nvSpPr>
          <p:cNvPr id="3" name="Content Placeholder 2"/>
          <p:cNvSpPr>
            <a:spLocks noGrp="1"/>
          </p:cNvSpPr>
          <p:nvPr>
            <p:ph idx="1"/>
          </p:nvPr>
        </p:nvSpPr>
        <p:spPr/>
        <p:txBody>
          <a:bodyPr>
            <a:normAutofit fontScale="92500" lnSpcReduction="20000"/>
          </a:bodyPr>
          <a:lstStyle/>
          <a:p>
            <a:r>
              <a:rPr lang="en-US" dirty="0"/>
              <a:t>The environmental issues are gaining momentum in the operations of businesses. Most governments and societies urge companies to minimize the use of water and environmental pollution. </a:t>
            </a:r>
            <a:r>
              <a:rPr lang="en-US" dirty="0" err="1"/>
              <a:t>EcoClean</a:t>
            </a:r>
            <a:r>
              <a:rPr lang="en-US" dirty="0"/>
              <a:t> complies with the environmental expectations and appeals to the environmentally conscious customers by providing environmentally friendly cleaning products and water-conserving equipment. </a:t>
            </a:r>
            <a:endParaRPr lang="en-US" dirty="0"/>
          </a:p>
          <a:p>
            <a:r>
              <a:rPr lang="en-US" dirty="0"/>
              <a:t>Consumer spending behavior is also affected by the economic conditions. The economy is robust and therefore customers have a greater intention to use their money in convenience services like mobile car cleaning when the economy is high. However, in economic </a:t>
            </a:r>
            <a:r>
              <a:rPr lang="en-US" dirty="0" err="1"/>
              <a:t>ceasings</a:t>
            </a:r>
            <a:r>
              <a:rPr lang="en-US" dirty="0"/>
              <a:t>, consumers might cut down on the expenditure on services that are more of an extravagance, hence this might impact the demand of the business (Burns, 2016). </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Marketing Strategy: Digital Marketing</a:t>
            </a:r>
            <a:endParaRPr lang="en-US" dirty="0"/>
          </a:p>
        </p:txBody>
      </p:sp>
      <p:sp>
        <p:nvSpPr>
          <p:cNvPr id="3" name="Content Placeholder 2"/>
          <p:cNvSpPr>
            <a:spLocks noGrp="1"/>
          </p:cNvSpPr>
          <p:nvPr>
            <p:ph idx="1"/>
          </p:nvPr>
        </p:nvSpPr>
        <p:spPr/>
        <p:txBody>
          <a:bodyPr>
            <a:normAutofit fontScale="92500"/>
          </a:bodyPr>
          <a:lstStyle/>
          <a:p>
            <a:r>
              <a:rPr lang="en-US" dirty="0"/>
              <a:t>Digital marketing will be one of the main marketing approaches of </a:t>
            </a:r>
            <a:r>
              <a:rPr lang="en-US" dirty="0" err="1"/>
              <a:t>EcoClean</a:t>
            </a:r>
            <a:r>
              <a:rPr lang="en-US" dirty="0"/>
              <a:t>. Instagram, Facebook, and Tik Tok are the social media platforms that will be used to promote the service and demonstrate the quality of the work done. To gain the trust of potential customers, it is possible to post the results of car cleaning before and after. </a:t>
            </a:r>
            <a:endParaRPr lang="en-US" dirty="0"/>
          </a:p>
          <a:p>
            <a:r>
              <a:rPr lang="en-US" dirty="0"/>
              <a:t>Digital marketing is also beneficial as the business is able to target certain target markets using online advertisements. It is also an affordable strategy and allows the company to advertise its services directly to customers located on the ground and in need of car cleaning services (Chaffey &amp; Ellis-Chadwick, 2019). </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Marketing Strategy and Funding Requirements</a:t>
            </a:r>
            <a:endParaRPr lang="en-US" dirty="0"/>
          </a:p>
        </p:txBody>
      </p:sp>
      <p:sp>
        <p:nvSpPr>
          <p:cNvPr id="3" name="Content Placeholder 2"/>
          <p:cNvSpPr>
            <a:spLocks noGrp="1"/>
          </p:cNvSpPr>
          <p:nvPr>
            <p:ph idx="1"/>
          </p:nvPr>
        </p:nvSpPr>
        <p:spPr/>
        <p:txBody>
          <a:bodyPr>
            <a:normAutofit fontScale="92500" lnSpcReduction="20000"/>
          </a:bodyPr>
          <a:lstStyle/>
          <a:p>
            <a:r>
              <a:rPr lang="en-US" dirty="0"/>
              <a:t>The other marketing strategy that can be developed is establishing partnerships with the local communities in business and residences. </a:t>
            </a:r>
            <a:r>
              <a:rPr lang="en-US" dirty="0" err="1"/>
              <a:t>EcoClean</a:t>
            </a:r>
            <a:r>
              <a:rPr lang="en-US" dirty="0"/>
              <a:t> has the opportunity to enter into an agreement with apartment buildings, office buildings, and car dealerships to provide their residents or customers with regular cleaning services. Such alliances will be able to stabilize customer base and enhance the visibility of the company in the society. </a:t>
            </a:r>
            <a:endParaRPr lang="en-US" dirty="0"/>
          </a:p>
          <a:p>
            <a:r>
              <a:rPr lang="en-US" dirty="0" err="1"/>
              <a:t>EcoClean</a:t>
            </a:r>
            <a:r>
              <a:rPr lang="en-US" dirty="0"/>
              <a:t> needs about PS10, 000 start-up capital to begin operations. The investment will be applied in the buying of cleaning equipment, service vehicle, marketing materials, registration of the business, and working capital. An effective distribution of these funds will enable the business to start successfully and start winning customers</a:t>
            </a:r>
            <a:r>
              <a:rPr lang="en-US"/>
              <a:t>. </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 </a:t>
            </a:r>
            <a:endParaRPr lang="en-US" dirty="0"/>
          </a:p>
        </p:txBody>
      </p:sp>
      <p:sp>
        <p:nvSpPr>
          <p:cNvPr id="3" name="Content Placeholder 2"/>
          <p:cNvSpPr>
            <a:spLocks noGrp="1"/>
          </p:cNvSpPr>
          <p:nvPr>
            <p:ph idx="1"/>
          </p:nvPr>
        </p:nvSpPr>
        <p:spPr/>
        <p:txBody>
          <a:bodyPr/>
          <a:lstStyle/>
          <a:p>
            <a:r>
              <a:rPr lang="en-US" dirty="0"/>
              <a:t>Burns, P. (2016). </a:t>
            </a:r>
            <a:r>
              <a:rPr lang="en-US" i="1" dirty="0"/>
              <a:t>Entrepreneurship and small business.</a:t>
            </a:r>
            <a:r>
              <a:rPr lang="en-US" dirty="0"/>
              <a:t> Palgrave Macmillan.</a:t>
            </a:r>
            <a:endParaRPr lang="en-US" dirty="0"/>
          </a:p>
          <a:p>
            <a:r>
              <a:rPr lang="en-US" dirty="0"/>
              <a:t>Chaffey, D., &amp; Ellis-Chadwick, F. (2019). </a:t>
            </a:r>
            <a:r>
              <a:rPr lang="en-US" i="1" dirty="0"/>
              <a:t>Digital marketing.</a:t>
            </a:r>
            <a:r>
              <a:rPr lang="en-US" dirty="0"/>
              <a:t> Pearson.</a:t>
            </a:r>
            <a:endParaRPr lang="en-US" dirty="0"/>
          </a:p>
          <a:p>
            <a:r>
              <a:rPr lang="en-US" dirty="0"/>
              <a:t>Kotler, P., &amp; Keller, K. (2016). </a:t>
            </a:r>
            <a:r>
              <a:rPr lang="en-US" i="1" dirty="0"/>
              <a:t>Marketing management.</a:t>
            </a:r>
            <a:r>
              <a:rPr lang="en-US" dirty="0"/>
              <a:t> Pearson.</a:t>
            </a:r>
            <a:endParaRPr lang="en-US" dirty="0"/>
          </a:p>
          <a:p>
            <a:pPr marL="0" indent="0">
              <a:buNone/>
            </a:pPr>
            <a:endParaRPr lang="en-US"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image" Target="../media/image5.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fillRect/>
          </a:stretch>
        </a:blip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0</TotalTime>
  <Words>4737</Words>
  <Application>WPS Presentation</Application>
  <PresentationFormat>Widescreen</PresentationFormat>
  <Paragraphs>43</Paragraphs>
  <Slides>8</Slides>
  <Notes>0</Notes>
  <HiddenSlides>0</HiddenSlides>
  <MMClips>0</MMClips>
  <ScaleCrop>false</ScaleCrop>
  <HeadingPairs>
    <vt:vector size="6" baseType="variant">
      <vt:variant>
        <vt:lpstr>已用的字体</vt:lpstr>
      </vt:variant>
      <vt:variant>
        <vt:i4>9</vt:i4>
      </vt:variant>
      <vt:variant>
        <vt:lpstr>主题</vt:lpstr>
      </vt:variant>
      <vt:variant>
        <vt:i4>1</vt:i4>
      </vt:variant>
      <vt:variant>
        <vt:lpstr>幻灯片标题</vt:lpstr>
      </vt:variant>
      <vt:variant>
        <vt:i4>8</vt:i4>
      </vt:variant>
    </vt:vector>
  </HeadingPairs>
  <TitlesOfParts>
    <vt:vector size="18" baseType="lpstr">
      <vt:lpstr>Arial</vt:lpstr>
      <vt:lpstr>SimSun</vt:lpstr>
      <vt:lpstr>Wingdings</vt:lpstr>
      <vt:lpstr>Arial</vt:lpstr>
      <vt:lpstr>Garamond</vt:lpstr>
      <vt:lpstr>Segoe Print</vt:lpstr>
      <vt:lpstr>Microsoft YaHei</vt:lpstr>
      <vt:lpstr>Arial Unicode MS</vt:lpstr>
      <vt:lpstr>Calibri</vt:lpstr>
      <vt:lpstr>Organic</vt:lpstr>
      <vt:lpstr>Enterprise and Entrepreneurship  (EcoClean Mobile Car Wash) </vt:lpstr>
      <vt:lpstr>Overview of the Business Idea</vt:lpstr>
      <vt:lpstr>Unique Value and Business Structure </vt:lpstr>
      <vt:lpstr>External Factor: Technological</vt:lpstr>
      <vt:lpstr>External Factors: Environmental and Economic</vt:lpstr>
      <vt:lpstr>Marketing Strategy: Digital Marketing</vt:lpstr>
      <vt:lpstr>Marketing Strategy and Funding Requirements</vt:lpstr>
      <vt:lpstr>References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Raqeeb Ahmad Khan</dc:creator>
  <cp:lastModifiedBy>sc</cp:lastModifiedBy>
  <cp:revision>13</cp:revision>
  <dcterms:created xsi:type="dcterms:W3CDTF">2026-03-12T10:16:00Z</dcterms:created>
  <dcterms:modified xsi:type="dcterms:W3CDTF">2026-03-13T13:01:50Z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1033-12.1.0.25242</vt:lpwstr>
  </property>
  <property fmtid="{D5CDD505-2E9C-101B-9397-08002B2CF9AE}" pid="3" name="ICV">
    <vt:lpwstr>8F46ED2CA1374956B25F9723659DC2BA_13</vt:lpwstr>
  </property>
</Properties>
</file>