
<file path=[Content_Types].xml><?xml version="1.0" encoding="utf-8"?>
<Types xmlns="http://schemas.openxmlformats.org/package/2006/content-types">
  <Default ContentType="image/vnd.ms-photo" Extension="wdp"/>
  <Default ContentType="image/svg+xml" Extension="svg"/>
  <Default ContentType="application/xml" Extension="xml"/>
  <Default ContentType="image/png" Extension="png"/>
  <Default ContentType="image/jpeg" Extension="jpe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drawingml.diagramData+xml" PartName="/ppt/diagrams/data8.xml"/>
  <Override ContentType="application/vnd.openxmlformats-officedocument.drawingml.diagramData+xml" PartName="/ppt/diagrams/data3.xml"/>
  <Override ContentType="application/vnd.openxmlformats-officedocument.drawingml.diagramData+xml" PartName="/ppt/diagrams/data2.xml"/>
  <Override ContentType="application/vnd.openxmlformats-officedocument.drawingml.diagramData+xml" PartName="/ppt/diagrams/data10.xml"/>
  <Override ContentType="application/vnd.openxmlformats-officedocument.drawingml.diagramData+xml" PartName="/ppt/diagrams/data5.xml"/>
  <Override ContentType="application/vnd.openxmlformats-officedocument.drawingml.diagramData+xml" PartName="/ppt/diagrams/data12.xml"/>
  <Override ContentType="application/vnd.openxmlformats-officedocument.drawingml.diagramData+xml" PartName="/ppt/diagrams/data11.xml"/>
  <Override ContentType="application/vnd.openxmlformats-officedocument.drawingml.diagramData+xml" PartName="/ppt/diagrams/data4.xml"/>
  <Override ContentType="application/vnd.openxmlformats-officedocument.drawingml.diagramData+xml" PartName="/ppt/diagrams/data9.xml"/>
  <Override ContentType="application/vnd.openxmlformats-officedocument.drawingml.diagramData+xml" PartName="/ppt/diagrams/data13.xml"/>
  <Override ContentType="application/vnd.openxmlformats-officedocument.drawingml.diagramData+xml" PartName="/ppt/diagrams/data7.xml"/>
  <Override ContentType="application/vnd.openxmlformats-officedocument.drawingml.diagramData+xml" PartName="/ppt/diagrams/data6.xml"/>
  <Override ContentType="application/vnd.openxmlformats-officedocument.presentationml.slideMaster+xml" PartName="/ppt/slideMasters/slideMaster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presentation.main+xml" PartName="/ppt/presentation.xml"/>
  <Override ContentType="application/vnd.ms-office.drawingml.diagramDrawing+xml" PartName="/ppt/diagrams/drawing2.xml"/>
  <Override ContentType="application/vnd.ms-office.drawingml.diagramDrawing+xml" PartName="/ppt/diagrams/drawing7.xml"/>
  <Override ContentType="application/vnd.ms-office.drawingml.diagramDrawing+xml" PartName="/ppt/diagrams/drawing11.xml"/>
  <Override ContentType="application/vnd.ms-office.drawingml.diagramDrawing+xml" PartName="/ppt/diagrams/drawing8.xml"/>
  <Override ContentType="application/vnd.ms-office.drawingml.diagramDrawing+xml" PartName="/ppt/diagrams/drawing12.xml"/>
  <Override ContentType="application/vnd.ms-office.drawingml.diagramDrawing+xml" PartName="/ppt/diagrams/drawing6.xml"/>
  <Override ContentType="application/vnd.ms-office.drawingml.diagramDrawing+xml" PartName="/ppt/diagrams/drawing13.xml"/>
  <Override ContentType="application/vnd.ms-office.drawingml.diagramDrawing+xml" PartName="/ppt/diagrams/drawing3.xml"/>
  <Override ContentType="application/vnd.ms-office.drawingml.diagramDrawing+xml" PartName="/ppt/diagrams/drawing4.xml"/>
  <Override ContentType="application/vnd.ms-office.drawingml.diagramDrawing+xml" PartName="/ppt/diagrams/drawing5.xml"/>
  <Override ContentType="application/vnd.ms-office.drawingml.diagramDrawing+xml" PartName="/ppt/diagrams/drawing9.xml"/>
  <Override ContentType="application/vnd.ms-office.drawingml.diagramDrawing+xml" PartName="/ppt/diagrams/drawing10.xml"/>
  <Override ContentType="application/vnd.openxmlformats-officedocument.theme+xml" PartName="/ppt/theme/theme1.xml"/>
  <Override ContentType="application/vnd.openxmlformats-officedocument.drawingml.diagramLayout+xml" PartName="/ppt/diagrams/layout9.xml"/>
  <Override ContentType="application/vnd.openxmlformats-officedocument.drawingml.diagramLayout+xml" PartName="/ppt/diagrams/layout4.xml"/>
  <Override ContentType="application/vnd.openxmlformats-officedocument.drawingml.diagramLayout+xml" PartName="/ppt/diagrams/layout5.xml"/>
  <Override ContentType="application/vnd.openxmlformats-officedocument.drawingml.diagramLayout+xml" PartName="/ppt/diagrams/layout10.xml"/>
  <Override ContentType="application/vnd.openxmlformats-officedocument.drawingml.diagramLayout+xml" PartName="/ppt/diagrams/layout3.xml"/>
  <Override ContentType="application/vnd.openxmlformats-officedocument.drawingml.diagramLayout+xml" PartName="/ppt/diagrams/layout2.xml"/>
  <Override ContentType="application/vnd.openxmlformats-officedocument.drawingml.diagramLayout+xml" PartName="/ppt/diagrams/layout11.xml"/>
  <Override ContentType="application/vnd.openxmlformats-officedocument.drawingml.diagramLayout+xml" PartName="/ppt/diagrams/layout7.xml"/>
  <Override ContentType="application/vnd.openxmlformats-officedocument.drawingml.diagramLayout+xml" PartName="/ppt/diagrams/layout6.xml"/>
  <Override ContentType="application/vnd.openxmlformats-officedocument.drawingml.diagramLayout+xml" PartName="/ppt/diagrams/layout12.xml"/>
  <Override ContentType="application/vnd.openxmlformats-officedocument.drawingml.diagramLayout+xml" PartName="/ppt/diagrams/layout13.xml"/>
  <Override ContentType="application/vnd.openxmlformats-officedocument.drawingml.diagramLayout+xml" PartName="/ppt/diagrams/layout8.xml"/>
  <Override ContentType="application/vnd.openxmlformats-officedocument.drawingml.diagramStyle+xml" PartName="/ppt/diagrams/quickStyle5.xml"/>
  <Override ContentType="application/vnd.openxmlformats-officedocument.drawingml.diagramStyle+xml" PartName="/ppt/diagrams/quickStyle4.xml"/>
  <Override ContentType="application/vnd.openxmlformats-officedocument.drawingml.diagramStyle+xml" PartName="/ppt/diagrams/quickStyle2.xml"/>
  <Override ContentType="application/vnd.openxmlformats-officedocument.drawingml.diagramStyle+xml" PartName="/ppt/diagrams/quickStyle10.xml"/>
  <Override ContentType="application/vnd.openxmlformats-officedocument.drawingml.diagramStyle+xml" PartName="/ppt/diagrams/quickStyle3.xml"/>
  <Override ContentType="application/vnd.openxmlformats-officedocument.drawingml.diagramStyle+xml" PartName="/ppt/diagrams/quickStyle6.xml"/>
  <Override ContentType="application/vnd.openxmlformats-officedocument.drawingml.diagramStyle+xml" PartName="/ppt/diagrams/quickStyle11.xml"/>
  <Override ContentType="application/vnd.openxmlformats-officedocument.drawingml.diagramStyle+xml" PartName="/ppt/diagrams/quickStyle9.xml"/>
  <Override ContentType="application/vnd.openxmlformats-officedocument.drawingml.diagramStyle+xml" PartName="/ppt/diagrams/quickStyle12.xml"/>
  <Override ContentType="application/vnd.openxmlformats-officedocument.drawingml.diagramStyle+xml" PartName="/ppt/diagrams/quickStyle8.xml"/>
  <Override ContentType="application/vnd.openxmlformats-officedocument.drawingml.diagramStyle+xml" PartName="/ppt/diagrams/quickStyle13.xml"/>
  <Override ContentType="application/vnd.openxmlformats-officedocument.drawingml.diagramStyle+xml" PartName="/ppt/diagrams/quickStyle7.xml"/>
  <Override ContentType="application/vnd.openxmlformats-officedocument.presentationml.presProps+xml" PartName="/ppt/presProps1.xml"/>
  <Override ContentType="application/vnd.openxmlformats-officedocument.drawingml.diagramColors+xml" PartName="/ppt/diagrams/colors6.xml"/>
  <Override ContentType="application/vnd.openxmlformats-officedocument.drawingml.diagramColors+xml" PartName="/ppt/diagrams/colors5.xml"/>
  <Override ContentType="application/vnd.openxmlformats-officedocument.drawingml.diagramColors+xml" PartName="/ppt/diagrams/colors7.xml"/>
  <Override ContentType="application/vnd.openxmlformats-officedocument.drawingml.diagramColors+xml" PartName="/ppt/diagrams/colors13.xml"/>
  <Override ContentType="application/vnd.openxmlformats-officedocument.drawingml.diagramColors+xml" PartName="/ppt/diagrams/colors9.xml"/>
  <Override ContentType="application/vnd.openxmlformats-officedocument.drawingml.diagramColors+xml" PartName="/ppt/diagrams/colors8.xml"/>
  <Override ContentType="application/vnd.openxmlformats-officedocument.drawingml.diagramColors+xml" PartName="/ppt/diagrams/colors3.xml"/>
  <Override ContentType="application/vnd.openxmlformats-officedocument.drawingml.diagramColors+xml" PartName="/ppt/diagrams/colors2.xml"/>
  <Override ContentType="application/vnd.openxmlformats-officedocument.drawingml.diagramColors+xml" PartName="/ppt/diagrams/colors12.xml"/>
  <Override ContentType="application/vnd.openxmlformats-officedocument.drawingml.diagramColors+xml" PartName="/ppt/diagrams/colors4.xml"/>
  <Override ContentType="application/vnd.openxmlformats-officedocument.drawingml.diagramColors+xml" PartName="/ppt/diagrams/colors11.xml"/>
  <Override ContentType="application/vnd.openxmlformats-officedocument.drawingml.diagramColors+xml" PartName="/ppt/diagrams/colors10.xml"/>
  <Override ContentType="application/vnd.openxmlformats-officedocument.presentationml.tags+xml" PartName="/ppt/tags/tag1.xml"/>
  <Override ContentType="application/vnd.openxmlformats-officedocument.presentationml.viewProps+xml" PartName="/ppt/viewProps1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y="10287000" cx="18288000"/>
  <p:notesSz cx="6858000" cy="9144000"/>
  <p:custDataLst>
    <p:tags r:id="rId25"/>
  </p:custDataLst>
  <p:defaultTextStyle>
    <a:defPPr lvl="0">
      <a:defRPr lang="en-US"/>
    </a:defPPr>
    <a:lvl1pPr defTabSz="914400" eaLnBrk="1" hangingPunct="1" latinLnBrk="0" lvl="0" marL="0" rtl="0" algn="l">
      <a:defRPr kern="1200" sz="1800">
        <a:solidFill>
          <a:schemeClr val="tx1"/>
        </a:solidFill>
        <a:latin typeface="+mn-lt"/>
        <a:ea typeface="+mn-ea"/>
        <a:cs typeface="+mn-cs"/>
      </a:defRPr>
    </a:lvl1pPr>
    <a:lvl2pPr defTabSz="914400" eaLnBrk="1" hangingPunct="1" latinLnBrk="0" lvl="1" marL="457200" rtl="0" algn="l">
      <a:defRPr kern="1200" sz="1800">
        <a:solidFill>
          <a:schemeClr val="tx1"/>
        </a:solidFill>
        <a:latin typeface="+mn-lt"/>
        <a:ea typeface="+mn-ea"/>
        <a:cs typeface="+mn-cs"/>
      </a:defRPr>
    </a:lvl2pPr>
    <a:lvl3pPr defTabSz="914400" eaLnBrk="1" hangingPunct="1" latinLnBrk="0" lvl="2" marL="914400" rtl="0" algn="l">
      <a:defRPr kern="1200" sz="1800">
        <a:solidFill>
          <a:schemeClr val="tx1"/>
        </a:solidFill>
        <a:latin typeface="+mn-lt"/>
        <a:ea typeface="+mn-ea"/>
        <a:cs typeface="+mn-cs"/>
      </a:defRPr>
    </a:lvl3pPr>
    <a:lvl4pPr defTabSz="914400" eaLnBrk="1" hangingPunct="1" latinLnBrk="0" lvl="3" marL="1371600" rtl="0" algn="l">
      <a:defRPr kern="1200" sz="1800">
        <a:solidFill>
          <a:schemeClr val="tx1"/>
        </a:solidFill>
        <a:latin typeface="+mn-lt"/>
        <a:ea typeface="+mn-ea"/>
        <a:cs typeface="+mn-cs"/>
      </a:defRPr>
    </a:lvl4pPr>
    <a:lvl5pPr defTabSz="914400" eaLnBrk="1" hangingPunct="1" latinLnBrk="0" lvl="4" marL="1828800" rtl="0" algn="l">
      <a:defRPr kern="1200" sz="1800">
        <a:solidFill>
          <a:schemeClr val="tx1"/>
        </a:solidFill>
        <a:latin typeface="+mn-lt"/>
        <a:ea typeface="+mn-ea"/>
        <a:cs typeface="+mn-cs"/>
      </a:defRPr>
    </a:lvl5pPr>
    <a:lvl6pPr defTabSz="914400" eaLnBrk="1" hangingPunct="1" latinLnBrk="0" lvl="5" marL="2286000" rtl="0" algn="l">
      <a:defRPr kern="1200" sz="1800">
        <a:solidFill>
          <a:schemeClr val="tx1"/>
        </a:solidFill>
        <a:latin typeface="+mn-lt"/>
        <a:ea typeface="+mn-ea"/>
        <a:cs typeface="+mn-cs"/>
      </a:defRPr>
    </a:lvl6pPr>
    <a:lvl7pPr defTabSz="914400" eaLnBrk="1" hangingPunct="1" latinLnBrk="0" lvl="6" marL="2743200" rtl="0" algn="l">
      <a:defRPr kern="1200" sz="1800">
        <a:solidFill>
          <a:schemeClr val="tx1"/>
        </a:solidFill>
        <a:latin typeface="+mn-lt"/>
        <a:ea typeface="+mn-ea"/>
        <a:cs typeface="+mn-cs"/>
      </a:defRPr>
    </a:lvl7pPr>
    <a:lvl8pPr defTabSz="914400" eaLnBrk="1" hangingPunct="1" latinLnBrk="0" lvl="7" marL="3200400" rtl="0" algn="l">
      <a:defRPr kern="1200" sz="1800">
        <a:solidFill>
          <a:schemeClr val="tx1"/>
        </a:solidFill>
        <a:latin typeface="+mn-lt"/>
        <a:ea typeface="+mn-ea"/>
        <a:cs typeface="+mn-cs"/>
      </a:defRPr>
    </a:lvl8pPr>
    <a:lvl9pPr defTabSz="914400" eaLnBrk="1" hangingPunct="1" latinLnBrk="0" lvl="8" marL="3657600" rtl="0" algn="l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1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7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1" Type="http://schemas.openxmlformats.org/officeDocument/2006/relationships/theme" Target="theme/theme1.xml"/><Relationship Id="rId2" Type="http://schemas.openxmlformats.org/officeDocument/2006/relationships/viewProps" Target="viewProps1.xml"/><Relationship Id="rId3" Type="http://schemas.openxmlformats.org/officeDocument/2006/relationships/presProps" Target="presProps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6.xml"/><Relationship Id="rId25" Type="http://schemas.openxmlformats.org/officeDocument/2006/relationships/tags" Target="tags/tag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9" Type="http://schemas.openxmlformats.org/officeDocument/2006/relationships/slide" Target="slides/slide16.xml"/><Relationship Id="rId18" Type="http://schemas.openxmlformats.org/officeDocument/2006/relationships/slide" Target="slides/slide15.xml"/></Relationships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2.xml><?xml version="1.0" encoding="utf-8"?>
<dgm:dataModel xmlns:dgm="http://schemas.openxmlformats.org/drawingml/2006/diagram" xmlns:a="http://schemas.openxmlformats.org/drawingml/2006/main">
  <dgm:ptLst>
    <dgm:pt modelId="{F9F2C04C-5C78-474B-AA07-3962738FE73A}" type="doc">
      <dgm:prSet loTypeId="urn:microsoft.com/office/officeart/2009/3/layout/StepUpProcess" loCatId="process" qsTypeId="urn:microsoft.com/office/officeart/2005/8/quickstyle/3d1" qsCatId="3D" csTypeId="urn:microsoft.com/office/officeart/2005/8/colors/accent5_2" csCatId="accent5" phldr="1"/>
      <dgm:spPr/>
      <dgm:t>
        <a:bodyPr/>
        <a:lstStyle/>
        <a:p>
          <a:endParaRPr lang="en-IN"/>
        </a:p>
      </dgm:t>
    </dgm:pt>
    <dgm:pt modelId="{73B2034B-D5BF-487F-A091-9184E9C480C2}">
      <dgm:prSet phldrT="[Text]"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400" dirty="0"/>
            <a:t>Typical symptoms are polyuria, polydipsia, fatigue, blurred vision and frequent infections (</a:t>
          </a:r>
          <a:r>
            <a:rPr lang="en-IN" sz="2400" dirty="0" err="1"/>
            <a:t>Baidar</a:t>
          </a:r>
          <a:r>
            <a:rPr lang="en-IN" sz="2400" dirty="0"/>
            <a:t> </a:t>
          </a:r>
          <a:r>
            <a:rPr lang="en-IN" sz="2400" i="1" dirty="0"/>
            <a:t>et al. </a:t>
          </a:r>
          <a:r>
            <a:rPr lang="en-IN" sz="2400" dirty="0"/>
            <a:t>2025</a:t>
          </a:r>
          <a:r>
            <a:rPr lang="en-GB" sz="2400" dirty="0"/>
            <a:t>).</a:t>
          </a:r>
          <a:endParaRPr lang="en-IN" sz="2400" dirty="0"/>
        </a:p>
      </dgm:t>
    </dgm:pt>
    <dgm:pt modelId="{5D11E98E-1A0D-49AF-A908-714C2E8CDA77}" type="parTrans" cxnId="{F40CBF4D-081C-46E9-A25F-9E8298E18F6A}">
      <dgm:prSet/>
      <dgm:spPr/>
      <dgm:t>
        <a:bodyPr/>
        <a:lstStyle/>
        <a:p>
          <a:endParaRPr lang="en-IN" sz="2400"/>
        </a:p>
      </dgm:t>
    </dgm:pt>
    <dgm:pt modelId="{6B1B70EE-BBB8-4912-8111-F3DCCD799E39}" type="sibTrans" cxnId="{F40CBF4D-081C-46E9-A25F-9E8298E18F6A}">
      <dgm:prSet/>
      <dgm:spPr/>
      <dgm:t>
        <a:bodyPr/>
        <a:lstStyle/>
        <a:p>
          <a:endParaRPr lang="en-IN" sz="2400"/>
        </a:p>
      </dgm:t>
    </dgm:pt>
    <dgm:pt modelId="{DCEF8331-2305-471F-B513-7C1CE9A78E17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400" dirty="0"/>
            <a:t>Insulin resistance, heredity, lack of exercise, wrong diet, and low standard of living are the factors leading to the disease (</a:t>
          </a:r>
          <a:r>
            <a:rPr lang="en-IN" sz="2400" dirty="0"/>
            <a:t>Laakso, and Fernandes Silva, 2022</a:t>
          </a:r>
          <a:r>
            <a:rPr lang="en-GB" sz="2400" dirty="0"/>
            <a:t>).</a:t>
          </a:r>
          <a:endParaRPr lang="en-IN" sz="2400" dirty="0"/>
        </a:p>
      </dgm:t>
    </dgm:pt>
    <dgm:pt modelId="{C3DDC37D-58D6-4C0C-9170-40DAF6030A7A}" type="parTrans" cxnId="{B3C5B719-35B7-46D2-A0A9-34BDDCBAE569}">
      <dgm:prSet/>
      <dgm:spPr/>
      <dgm:t>
        <a:bodyPr/>
        <a:lstStyle/>
        <a:p>
          <a:endParaRPr lang="en-IN" sz="2400"/>
        </a:p>
      </dgm:t>
    </dgm:pt>
    <dgm:pt modelId="{4E435A2E-DEE7-477B-98FA-ED56B15E8682}" type="sibTrans" cxnId="{B3C5B719-35B7-46D2-A0A9-34BDDCBAE569}">
      <dgm:prSet/>
      <dgm:spPr/>
      <dgm:t>
        <a:bodyPr/>
        <a:lstStyle/>
        <a:p>
          <a:endParaRPr lang="en-IN" sz="2400"/>
        </a:p>
      </dgm:t>
    </dgm:pt>
    <dgm:pt modelId="{B5E7E0E1-5683-4DB7-99AE-FB99027D7EE3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2400" dirty="0"/>
            <a:t>Polyuria means frequent urination due to elevated blood sugar levels.</a:t>
          </a:r>
        </a:p>
      </dgm:t>
    </dgm:pt>
    <dgm:pt modelId="{E2F2B81E-407D-477A-9E14-D9E4E9923F09}" type="parTrans" cxnId="{39839164-F57E-42E3-91AA-B02531556210}">
      <dgm:prSet/>
      <dgm:spPr/>
      <dgm:t>
        <a:bodyPr/>
        <a:lstStyle/>
        <a:p>
          <a:endParaRPr lang="en-IN" sz="2400"/>
        </a:p>
      </dgm:t>
    </dgm:pt>
    <dgm:pt modelId="{5A1B3604-F170-4308-8CE1-9D9D5AB8A8E1}" type="sibTrans" cxnId="{39839164-F57E-42E3-91AA-B02531556210}">
      <dgm:prSet/>
      <dgm:spPr/>
      <dgm:t>
        <a:bodyPr/>
        <a:lstStyle/>
        <a:p>
          <a:endParaRPr lang="en-IN" sz="2400"/>
        </a:p>
      </dgm:t>
    </dgm:pt>
    <dgm:pt modelId="{D60B668E-5FFA-44F3-B105-016CBB10E332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2400" dirty="0"/>
            <a:t>Polydipsia refers to excessive thirst that results from dehydration (Gregory, 2023).</a:t>
          </a:r>
        </a:p>
      </dgm:t>
    </dgm:pt>
    <dgm:pt modelId="{2C2FF2C3-17AC-4FE4-BB78-641AFFF4DF14}" type="parTrans" cxnId="{E4D0E7B1-2E00-4C74-94E7-4D1D76A938A9}">
      <dgm:prSet/>
      <dgm:spPr/>
      <dgm:t>
        <a:bodyPr/>
        <a:lstStyle/>
        <a:p>
          <a:endParaRPr lang="en-IN" sz="2400"/>
        </a:p>
      </dgm:t>
    </dgm:pt>
    <dgm:pt modelId="{34D89BE2-4CD4-4194-8868-FC255788324D}" type="sibTrans" cxnId="{E4D0E7B1-2E00-4C74-94E7-4D1D76A938A9}">
      <dgm:prSet/>
      <dgm:spPr/>
      <dgm:t>
        <a:bodyPr/>
        <a:lstStyle/>
        <a:p>
          <a:endParaRPr lang="en-IN" sz="2400"/>
        </a:p>
      </dgm:t>
    </dgm:pt>
    <dgm:pt modelId="{97B4A201-841C-4F35-9626-0CC777DE3A30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2400" dirty="0"/>
            <a:t>Fatigue defined as body's inability to effectively use glucose for energy (Lorenzo, 2026).</a:t>
          </a:r>
        </a:p>
      </dgm:t>
    </dgm:pt>
    <dgm:pt modelId="{0C40BEC4-E092-4C4E-8E39-218FF2226FA1}" type="parTrans" cxnId="{3B609A29-4E54-477E-8ABC-2E2DC80E2336}">
      <dgm:prSet/>
      <dgm:spPr/>
      <dgm:t>
        <a:bodyPr/>
        <a:lstStyle/>
        <a:p>
          <a:endParaRPr lang="en-IN" sz="2400"/>
        </a:p>
      </dgm:t>
    </dgm:pt>
    <dgm:pt modelId="{5E1342E5-185D-4EC7-AE7A-D811D91B8D84}" type="sibTrans" cxnId="{3B609A29-4E54-477E-8ABC-2E2DC80E2336}">
      <dgm:prSet/>
      <dgm:spPr/>
      <dgm:t>
        <a:bodyPr/>
        <a:lstStyle/>
        <a:p>
          <a:endParaRPr lang="en-IN" sz="2400"/>
        </a:p>
      </dgm:t>
    </dgm:pt>
    <dgm:pt modelId="{E8FBF96A-34CB-4133-A6C5-E0A5E50BE899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2400" dirty="0"/>
            <a:t>Blurred vision because of blood glucose levels fluctuating (Dubey, and </a:t>
          </a:r>
          <a:r>
            <a:rPr lang="en-IN" sz="2400" dirty="0" err="1"/>
            <a:t>Lohiya</a:t>
          </a:r>
          <a:r>
            <a:rPr lang="en-IN" sz="2400" dirty="0"/>
            <a:t>, 2021).</a:t>
          </a:r>
        </a:p>
      </dgm:t>
    </dgm:pt>
    <dgm:pt modelId="{0DF56478-C3CF-4136-8DE1-127BA4AB597C}" type="parTrans" cxnId="{1BCA34AC-326D-4A6A-88AD-B1B7B03310DE}">
      <dgm:prSet/>
      <dgm:spPr/>
      <dgm:t>
        <a:bodyPr/>
        <a:lstStyle/>
        <a:p>
          <a:endParaRPr lang="en-IN" sz="2400"/>
        </a:p>
      </dgm:t>
    </dgm:pt>
    <dgm:pt modelId="{74741F35-C2F1-4056-B2A2-38345EF4E081}" type="sibTrans" cxnId="{1BCA34AC-326D-4A6A-88AD-B1B7B03310DE}">
      <dgm:prSet/>
      <dgm:spPr/>
      <dgm:t>
        <a:bodyPr/>
        <a:lstStyle/>
        <a:p>
          <a:endParaRPr lang="en-IN" sz="2400"/>
        </a:p>
      </dgm:t>
    </dgm:pt>
    <dgm:pt modelId="{1B86769F-DB86-479D-9E3E-2B2A7AA845C1}">
      <dgm:prSet custT="1"/>
      <dgm:spPr/>
      <dgm:t>
        <a:bodyPr/>
        <a:lstStyle/>
        <a:p>
          <a:pPr algn="just">
            <a:buNone/>
          </a:pPr>
          <a:r>
            <a:rPr lang="en-IN" sz="2400" dirty="0"/>
            <a:t>Some infections like skin infections or UTI are common in diabetics (Egede </a:t>
          </a:r>
          <a:r>
            <a:rPr lang="en-IN" sz="2400" i="1" dirty="0"/>
            <a:t>et al. </a:t>
          </a:r>
          <a:r>
            <a:rPr lang="en-IN" sz="2400" dirty="0"/>
            <a:t>2021).</a:t>
          </a:r>
        </a:p>
      </dgm:t>
    </dgm:pt>
    <dgm:pt modelId="{6D891C6D-4E59-4954-BAF4-6B50BC26DAAD}" type="parTrans" cxnId="{148058F8-226A-4841-9275-1262F6A7DF85}">
      <dgm:prSet/>
      <dgm:spPr/>
      <dgm:t>
        <a:bodyPr/>
        <a:lstStyle/>
        <a:p>
          <a:endParaRPr lang="en-IN" sz="2400"/>
        </a:p>
      </dgm:t>
    </dgm:pt>
    <dgm:pt modelId="{1DE9A462-1209-4D17-9E88-050929914F85}" type="sibTrans" cxnId="{148058F8-226A-4841-9275-1262F6A7DF85}">
      <dgm:prSet/>
      <dgm:spPr/>
      <dgm:t>
        <a:bodyPr/>
        <a:lstStyle/>
        <a:p>
          <a:endParaRPr lang="en-IN" sz="2400"/>
        </a:p>
      </dgm:t>
    </dgm:pt>
    <dgm:pt modelId="{B97846FF-D31D-423A-AD07-AA24228BCD0F}" type="pres">
      <dgm:prSet presAssocID="{F9F2C04C-5C78-474B-AA07-3962738FE73A}" presName="rootnode" presStyleCnt="0">
        <dgm:presLayoutVars>
          <dgm:chMax/>
          <dgm:chPref/>
          <dgm:dir/>
          <dgm:animLvl val="lvl"/>
        </dgm:presLayoutVars>
      </dgm:prSet>
      <dgm:spPr/>
    </dgm:pt>
    <dgm:pt modelId="{4C2E978A-20CA-4133-BC02-A47EC8A09424}" type="pres">
      <dgm:prSet presAssocID="{73B2034B-D5BF-487F-A091-9184E9C480C2}" presName="composite" presStyleCnt="0"/>
      <dgm:spPr/>
    </dgm:pt>
    <dgm:pt modelId="{755F2D80-3D72-4C4B-89BE-6B09AB5284D5}" type="pres">
      <dgm:prSet presAssocID="{73B2034B-D5BF-487F-A091-9184E9C480C2}" presName="LShape" presStyleLbl="alignNode1" presStyleIdx="0" presStyleCnt="13"/>
      <dgm:spPr/>
    </dgm:pt>
    <dgm:pt modelId="{0811C69D-7C35-4675-B2E9-22014517AE33}" type="pres">
      <dgm:prSet presAssocID="{73B2034B-D5BF-487F-A091-9184E9C480C2}" presName="ParentText" presStyleLbl="revTx" presStyleIdx="0" presStyleCnt="7">
        <dgm:presLayoutVars>
          <dgm:chMax val="0"/>
          <dgm:chPref val="0"/>
          <dgm:bulletEnabled val="1"/>
        </dgm:presLayoutVars>
      </dgm:prSet>
      <dgm:spPr/>
    </dgm:pt>
    <dgm:pt modelId="{9691B716-BE4C-41B0-8EB4-4DDF3C042A49}" type="pres">
      <dgm:prSet presAssocID="{73B2034B-D5BF-487F-A091-9184E9C480C2}" presName="Triangle" presStyleLbl="alignNode1" presStyleIdx="1" presStyleCnt="13"/>
      <dgm:spPr/>
    </dgm:pt>
    <dgm:pt modelId="{A88F0114-9DB0-4B04-92DE-91BFA1382EC8}" type="pres">
      <dgm:prSet presAssocID="{6B1B70EE-BBB8-4912-8111-F3DCCD799E39}" presName="sibTrans" presStyleCnt="0"/>
      <dgm:spPr/>
    </dgm:pt>
    <dgm:pt modelId="{816EA0F8-13C6-4596-870D-233088901920}" type="pres">
      <dgm:prSet presAssocID="{6B1B70EE-BBB8-4912-8111-F3DCCD799E39}" presName="space" presStyleCnt="0"/>
      <dgm:spPr/>
    </dgm:pt>
    <dgm:pt modelId="{D246BC1A-DD87-43AE-8B0C-C73F6C4A092A}" type="pres">
      <dgm:prSet presAssocID="{DCEF8331-2305-471F-B513-7C1CE9A78E17}" presName="composite" presStyleCnt="0"/>
      <dgm:spPr/>
    </dgm:pt>
    <dgm:pt modelId="{EB7159CB-2207-44AF-B744-BFBCE6835850}" type="pres">
      <dgm:prSet presAssocID="{DCEF8331-2305-471F-B513-7C1CE9A78E17}" presName="LShape" presStyleLbl="alignNode1" presStyleIdx="2" presStyleCnt="13"/>
      <dgm:spPr/>
    </dgm:pt>
    <dgm:pt modelId="{D01F6C85-3674-4347-91C9-0D457787B37E}" type="pres">
      <dgm:prSet presAssocID="{DCEF8331-2305-471F-B513-7C1CE9A78E17}" presName="ParentText" presStyleLbl="revTx" presStyleIdx="1" presStyleCnt="7">
        <dgm:presLayoutVars>
          <dgm:chMax val="0"/>
          <dgm:chPref val="0"/>
          <dgm:bulletEnabled val="1"/>
        </dgm:presLayoutVars>
      </dgm:prSet>
      <dgm:spPr/>
    </dgm:pt>
    <dgm:pt modelId="{FDF9C759-326A-4B0E-87AF-8738C8B0EA6E}" type="pres">
      <dgm:prSet presAssocID="{DCEF8331-2305-471F-B513-7C1CE9A78E17}" presName="Triangle" presStyleLbl="alignNode1" presStyleIdx="3" presStyleCnt="13"/>
      <dgm:spPr/>
    </dgm:pt>
    <dgm:pt modelId="{D92FA533-8153-49B6-8660-1892DA0EC854}" type="pres">
      <dgm:prSet presAssocID="{4E435A2E-DEE7-477B-98FA-ED56B15E8682}" presName="sibTrans" presStyleCnt="0"/>
      <dgm:spPr/>
    </dgm:pt>
    <dgm:pt modelId="{B3F7813F-56BE-4A96-9445-CC6C2D10C0A6}" type="pres">
      <dgm:prSet presAssocID="{4E435A2E-DEE7-477B-98FA-ED56B15E8682}" presName="space" presStyleCnt="0"/>
      <dgm:spPr/>
    </dgm:pt>
    <dgm:pt modelId="{96A232F6-9F82-4E84-B439-EA22B61657FC}" type="pres">
      <dgm:prSet presAssocID="{B5E7E0E1-5683-4DB7-99AE-FB99027D7EE3}" presName="composite" presStyleCnt="0"/>
      <dgm:spPr/>
    </dgm:pt>
    <dgm:pt modelId="{C07793B3-D3C5-4973-AE87-F5226008224F}" type="pres">
      <dgm:prSet presAssocID="{B5E7E0E1-5683-4DB7-99AE-FB99027D7EE3}" presName="LShape" presStyleLbl="alignNode1" presStyleIdx="4" presStyleCnt="13"/>
      <dgm:spPr/>
    </dgm:pt>
    <dgm:pt modelId="{AA6EF947-9F8B-428B-AA74-16A110D61AC8}" type="pres">
      <dgm:prSet presAssocID="{B5E7E0E1-5683-4DB7-99AE-FB99027D7EE3}" presName="ParentText" presStyleLbl="revTx" presStyleIdx="2" presStyleCnt="7">
        <dgm:presLayoutVars>
          <dgm:chMax val="0"/>
          <dgm:chPref val="0"/>
          <dgm:bulletEnabled val="1"/>
        </dgm:presLayoutVars>
      </dgm:prSet>
      <dgm:spPr/>
    </dgm:pt>
    <dgm:pt modelId="{361247FC-584F-445E-BE77-73B805E5BDE9}" type="pres">
      <dgm:prSet presAssocID="{B5E7E0E1-5683-4DB7-99AE-FB99027D7EE3}" presName="Triangle" presStyleLbl="alignNode1" presStyleIdx="5" presStyleCnt="13"/>
      <dgm:spPr/>
    </dgm:pt>
    <dgm:pt modelId="{3CB103F4-920A-4D53-B7A9-CAF6D43F7972}" type="pres">
      <dgm:prSet presAssocID="{5A1B3604-F170-4308-8CE1-9D9D5AB8A8E1}" presName="sibTrans" presStyleCnt="0"/>
      <dgm:spPr/>
    </dgm:pt>
    <dgm:pt modelId="{B0452EDA-A1DA-4EE9-BA03-D6AAA5CC0FEB}" type="pres">
      <dgm:prSet presAssocID="{5A1B3604-F170-4308-8CE1-9D9D5AB8A8E1}" presName="space" presStyleCnt="0"/>
      <dgm:spPr/>
    </dgm:pt>
    <dgm:pt modelId="{1E6E9CB0-7635-42DD-99C6-06261364E8CB}" type="pres">
      <dgm:prSet presAssocID="{D60B668E-5FFA-44F3-B105-016CBB10E332}" presName="composite" presStyleCnt="0"/>
      <dgm:spPr/>
    </dgm:pt>
    <dgm:pt modelId="{3D9CC21D-C177-4BC0-BBDD-31C861127F9B}" type="pres">
      <dgm:prSet presAssocID="{D60B668E-5FFA-44F3-B105-016CBB10E332}" presName="LShape" presStyleLbl="alignNode1" presStyleIdx="6" presStyleCnt="13"/>
      <dgm:spPr/>
    </dgm:pt>
    <dgm:pt modelId="{5654B450-5AB7-4A53-A560-1E5CB7F41575}" type="pres">
      <dgm:prSet presAssocID="{D60B668E-5FFA-44F3-B105-016CBB10E332}" presName="ParentText" presStyleLbl="revTx" presStyleIdx="3" presStyleCnt="7">
        <dgm:presLayoutVars>
          <dgm:chMax val="0"/>
          <dgm:chPref val="0"/>
          <dgm:bulletEnabled val="1"/>
        </dgm:presLayoutVars>
      </dgm:prSet>
      <dgm:spPr/>
    </dgm:pt>
    <dgm:pt modelId="{CCB80B9A-FC4E-4B11-828F-AD961C6368FD}" type="pres">
      <dgm:prSet presAssocID="{D60B668E-5FFA-44F3-B105-016CBB10E332}" presName="Triangle" presStyleLbl="alignNode1" presStyleIdx="7" presStyleCnt="13"/>
      <dgm:spPr/>
    </dgm:pt>
    <dgm:pt modelId="{63B3AF86-6ECB-410A-982C-22F842096C29}" type="pres">
      <dgm:prSet presAssocID="{34D89BE2-4CD4-4194-8868-FC255788324D}" presName="sibTrans" presStyleCnt="0"/>
      <dgm:spPr/>
    </dgm:pt>
    <dgm:pt modelId="{53071ED2-5CB3-4595-94D4-0CF961AF6BC6}" type="pres">
      <dgm:prSet presAssocID="{34D89BE2-4CD4-4194-8868-FC255788324D}" presName="space" presStyleCnt="0"/>
      <dgm:spPr/>
    </dgm:pt>
    <dgm:pt modelId="{84ECD5BE-DF28-4CE2-8B7E-500E2B253799}" type="pres">
      <dgm:prSet presAssocID="{97B4A201-841C-4F35-9626-0CC777DE3A30}" presName="composite" presStyleCnt="0"/>
      <dgm:spPr/>
    </dgm:pt>
    <dgm:pt modelId="{E2CDB700-2A87-4CA3-8142-6D581BAEBA74}" type="pres">
      <dgm:prSet presAssocID="{97B4A201-841C-4F35-9626-0CC777DE3A30}" presName="LShape" presStyleLbl="alignNode1" presStyleIdx="8" presStyleCnt="13"/>
      <dgm:spPr/>
    </dgm:pt>
    <dgm:pt modelId="{50C97B19-767C-4B4A-9187-694B0FA92076}" type="pres">
      <dgm:prSet presAssocID="{97B4A201-841C-4F35-9626-0CC777DE3A30}" presName="ParentText" presStyleLbl="revTx" presStyleIdx="4" presStyleCnt="7">
        <dgm:presLayoutVars>
          <dgm:chMax val="0"/>
          <dgm:chPref val="0"/>
          <dgm:bulletEnabled val="1"/>
        </dgm:presLayoutVars>
      </dgm:prSet>
      <dgm:spPr/>
    </dgm:pt>
    <dgm:pt modelId="{09CD0F39-19E6-4584-8CE9-C991551616B3}" type="pres">
      <dgm:prSet presAssocID="{97B4A201-841C-4F35-9626-0CC777DE3A30}" presName="Triangle" presStyleLbl="alignNode1" presStyleIdx="9" presStyleCnt="13"/>
      <dgm:spPr/>
    </dgm:pt>
    <dgm:pt modelId="{5FE22C9E-71DB-4655-B953-C4A51330600E}" type="pres">
      <dgm:prSet presAssocID="{5E1342E5-185D-4EC7-AE7A-D811D91B8D84}" presName="sibTrans" presStyleCnt="0"/>
      <dgm:spPr/>
    </dgm:pt>
    <dgm:pt modelId="{C83E2CD6-222D-43AA-88A1-DF36DEA54C62}" type="pres">
      <dgm:prSet presAssocID="{5E1342E5-185D-4EC7-AE7A-D811D91B8D84}" presName="space" presStyleCnt="0"/>
      <dgm:spPr/>
    </dgm:pt>
    <dgm:pt modelId="{247E9262-BF9F-4182-97EB-23FEC0B6A0B5}" type="pres">
      <dgm:prSet presAssocID="{E8FBF96A-34CB-4133-A6C5-E0A5E50BE899}" presName="composite" presStyleCnt="0"/>
      <dgm:spPr/>
    </dgm:pt>
    <dgm:pt modelId="{A06CBE94-44CB-4BEC-A5E3-CB2B0699A25B}" type="pres">
      <dgm:prSet presAssocID="{E8FBF96A-34CB-4133-A6C5-E0A5E50BE899}" presName="LShape" presStyleLbl="alignNode1" presStyleIdx="10" presStyleCnt="13"/>
      <dgm:spPr/>
    </dgm:pt>
    <dgm:pt modelId="{D182EDD7-4A6E-4CF4-8C41-EAA8731BF8A8}" type="pres">
      <dgm:prSet presAssocID="{E8FBF96A-34CB-4133-A6C5-E0A5E50BE899}" presName="ParentText" presStyleLbl="revTx" presStyleIdx="5" presStyleCnt="7">
        <dgm:presLayoutVars>
          <dgm:chMax val="0"/>
          <dgm:chPref val="0"/>
          <dgm:bulletEnabled val="1"/>
        </dgm:presLayoutVars>
      </dgm:prSet>
      <dgm:spPr/>
    </dgm:pt>
    <dgm:pt modelId="{CED5628F-C9CE-4585-B001-7121EA61FABE}" type="pres">
      <dgm:prSet presAssocID="{E8FBF96A-34CB-4133-A6C5-E0A5E50BE899}" presName="Triangle" presStyleLbl="alignNode1" presStyleIdx="11" presStyleCnt="13"/>
      <dgm:spPr/>
    </dgm:pt>
    <dgm:pt modelId="{6A2112F2-D645-4A9A-859B-17EC20E187C0}" type="pres">
      <dgm:prSet presAssocID="{74741F35-C2F1-4056-B2A2-38345EF4E081}" presName="sibTrans" presStyleCnt="0"/>
      <dgm:spPr/>
    </dgm:pt>
    <dgm:pt modelId="{751D4E84-1745-4437-8429-93B9D09C6092}" type="pres">
      <dgm:prSet presAssocID="{74741F35-C2F1-4056-B2A2-38345EF4E081}" presName="space" presStyleCnt="0"/>
      <dgm:spPr/>
    </dgm:pt>
    <dgm:pt modelId="{196D7060-0D88-49C8-83A1-B76D9907AD51}" type="pres">
      <dgm:prSet presAssocID="{1B86769F-DB86-479D-9E3E-2B2A7AA845C1}" presName="composite" presStyleCnt="0"/>
      <dgm:spPr/>
    </dgm:pt>
    <dgm:pt modelId="{0161A3E7-07D0-4FD2-9AAE-5E4BB6ADF03F}" type="pres">
      <dgm:prSet presAssocID="{1B86769F-DB86-479D-9E3E-2B2A7AA845C1}" presName="LShape" presStyleLbl="alignNode1" presStyleIdx="12" presStyleCnt="13"/>
      <dgm:spPr/>
    </dgm:pt>
    <dgm:pt modelId="{2E272907-3763-4EF4-AB6C-47B11CC207D2}" type="pres">
      <dgm:prSet presAssocID="{1B86769F-DB86-479D-9E3E-2B2A7AA845C1}" presName="ParentText" presStyleLbl="revTx" presStyleIdx="6" presStyleCnt="7">
        <dgm:presLayoutVars>
          <dgm:chMax val="0"/>
          <dgm:chPref val="0"/>
          <dgm:bulletEnabled val="1"/>
        </dgm:presLayoutVars>
      </dgm:prSet>
      <dgm:spPr/>
    </dgm:pt>
  </dgm:ptLst>
  <dgm:cxnLst>
    <dgm:cxn modelId="{B3C5B719-35B7-46D2-A0A9-34BDDCBAE569}" srcId="{F9F2C04C-5C78-474B-AA07-3962738FE73A}" destId="{DCEF8331-2305-471F-B513-7C1CE9A78E17}" srcOrd="1" destOrd="0" parTransId="{C3DDC37D-58D6-4C0C-9170-40DAF6030A7A}" sibTransId="{4E435A2E-DEE7-477B-98FA-ED56B15E8682}"/>
    <dgm:cxn modelId="{9B593F1C-4654-4397-B3AD-B32A55934556}" type="presOf" srcId="{F9F2C04C-5C78-474B-AA07-3962738FE73A}" destId="{B97846FF-D31D-423A-AD07-AA24228BCD0F}" srcOrd="0" destOrd="0" presId="urn:microsoft.com/office/officeart/2009/3/layout/StepUpProcess"/>
    <dgm:cxn modelId="{7CB04325-9AE8-4436-8F03-B031306B0238}" type="presOf" srcId="{E8FBF96A-34CB-4133-A6C5-E0A5E50BE899}" destId="{D182EDD7-4A6E-4CF4-8C41-EAA8731BF8A8}" srcOrd="0" destOrd="0" presId="urn:microsoft.com/office/officeart/2009/3/layout/StepUpProcess"/>
    <dgm:cxn modelId="{3B609A29-4E54-477E-8ABC-2E2DC80E2336}" srcId="{F9F2C04C-5C78-474B-AA07-3962738FE73A}" destId="{97B4A201-841C-4F35-9626-0CC777DE3A30}" srcOrd="4" destOrd="0" parTransId="{0C40BEC4-E092-4C4E-8E39-218FF2226FA1}" sibTransId="{5E1342E5-185D-4EC7-AE7A-D811D91B8D84}"/>
    <dgm:cxn modelId="{18BF3A32-66DA-4652-B5E8-24D3C49AE48D}" type="presOf" srcId="{DCEF8331-2305-471F-B513-7C1CE9A78E17}" destId="{D01F6C85-3674-4347-91C9-0D457787B37E}" srcOrd="0" destOrd="0" presId="urn:microsoft.com/office/officeart/2009/3/layout/StepUpProcess"/>
    <dgm:cxn modelId="{39839164-F57E-42E3-91AA-B02531556210}" srcId="{F9F2C04C-5C78-474B-AA07-3962738FE73A}" destId="{B5E7E0E1-5683-4DB7-99AE-FB99027D7EE3}" srcOrd="2" destOrd="0" parTransId="{E2F2B81E-407D-477A-9E14-D9E4E9923F09}" sibTransId="{5A1B3604-F170-4308-8CE1-9D9D5AB8A8E1}"/>
    <dgm:cxn modelId="{17154E69-8DBB-476F-B948-BE07F8C88D99}" type="presOf" srcId="{D60B668E-5FFA-44F3-B105-016CBB10E332}" destId="{5654B450-5AB7-4A53-A560-1E5CB7F41575}" srcOrd="0" destOrd="0" presId="urn:microsoft.com/office/officeart/2009/3/layout/StepUpProcess"/>
    <dgm:cxn modelId="{F40CBF4D-081C-46E9-A25F-9E8298E18F6A}" srcId="{F9F2C04C-5C78-474B-AA07-3962738FE73A}" destId="{73B2034B-D5BF-487F-A091-9184E9C480C2}" srcOrd="0" destOrd="0" parTransId="{5D11E98E-1A0D-49AF-A908-714C2E8CDA77}" sibTransId="{6B1B70EE-BBB8-4912-8111-F3DCCD799E39}"/>
    <dgm:cxn modelId="{BB5D3059-8A6F-4DFB-9988-4A9E3779A353}" type="presOf" srcId="{1B86769F-DB86-479D-9E3E-2B2A7AA845C1}" destId="{2E272907-3763-4EF4-AB6C-47B11CC207D2}" srcOrd="0" destOrd="0" presId="urn:microsoft.com/office/officeart/2009/3/layout/StepUpProcess"/>
    <dgm:cxn modelId="{760CA087-256A-4481-A91D-EB85EBF95C7F}" type="presOf" srcId="{B5E7E0E1-5683-4DB7-99AE-FB99027D7EE3}" destId="{AA6EF947-9F8B-428B-AA74-16A110D61AC8}" srcOrd="0" destOrd="0" presId="urn:microsoft.com/office/officeart/2009/3/layout/StepUpProcess"/>
    <dgm:cxn modelId="{DC2EA9AB-90E3-4EC7-85DD-3425652F5AB5}" type="presOf" srcId="{97B4A201-841C-4F35-9626-0CC777DE3A30}" destId="{50C97B19-767C-4B4A-9187-694B0FA92076}" srcOrd="0" destOrd="0" presId="urn:microsoft.com/office/officeart/2009/3/layout/StepUpProcess"/>
    <dgm:cxn modelId="{1BCA34AC-326D-4A6A-88AD-B1B7B03310DE}" srcId="{F9F2C04C-5C78-474B-AA07-3962738FE73A}" destId="{E8FBF96A-34CB-4133-A6C5-E0A5E50BE899}" srcOrd="5" destOrd="0" parTransId="{0DF56478-C3CF-4136-8DE1-127BA4AB597C}" sibTransId="{74741F35-C2F1-4056-B2A2-38345EF4E081}"/>
    <dgm:cxn modelId="{E4D0E7B1-2E00-4C74-94E7-4D1D76A938A9}" srcId="{F9F2C04C-5C78-474B-AA07-3962738FE73A}" destId="{D60B668E-5FFA-44F3-B105-016CBB10E332}" srcOrd="3" destOrd="0" parTransId="{2C2FF2C3-17AC-4FE4-BB78-641AFFF4DF14}" sibTransId="{34D89BE2-4CD4-4194-8868-FC255788324D}"/>
    <dgm:cxn modelId="{9A3B70E5-707D-4AE9-B94E-2EDBFC02FA19}" type="presOf" srcId="{73B2034B-D5BF-487F-A091-9184E9C480C2}" destId="{0811C69D-7C35-4675-B2E9-22014517AE33}" srcOrd="0" destOrd="0" presId="urn:microsoft.com/office/officeart/2009/3/layout/StepUpProcess"/>
    <dgm:cxn modelId="{148058F8-226A-4841-9275-1262F6A7DF85}" srcId="{F9F2C04C-5C78-474B-AA07-3962738FE73A}" destId="{1B86769F-DB86-479D-9E3E-2B2A7AA845C1}" srcOrd="6" destOrd="0" parTransId="{6D891C6D-4E59-4954-BAF4-6B50BC26DAAD}" sibTransId="{1DE9A462-1209-4D17-9E88-050929914F85}"/>
    <dgm:cxn modelId="{DEACD22C-310E-45B3-92E9-5FC33DA3ADFE}" type="presParOf" srcId="{B97846FF-D31D-423A-AD07-AA24228BCD0F}" destId="{4C2E978A-20CA-4133-BC02-A47EC8A09424}" srcOrd="0" destOrd="0" presId="urn:microsoft.com/office/officeart/2009/3/layout/StepUpProcess"/>
    <dgm:cxn modelId="{8C6F33B4-CDF4-4DCE-A017-6C56E1BCA041}" type="presParOf" srcId="{4C2E978A-20CA-4133-BC02-A47EC8A09424}" destId="{755F2D80-3D72-4C4B-89BE-6B09AB5284D5}" srcOrd="0" destOrd="0" presId="urn:microsoft.com/office/officeart/2009/3/layout/StepUpProcess"/>
    <dgm:cxn modelId="{A944C346-7E9F-478F-AD77-7A83BACE3553}" type="presParOf" srcId="{4C2E978A-20CA-4133-BC02-A47EC8A09424}" destId="{0811C69D-7C35-4675-B2E9-22014517AE33}" srcOrd="1" destOrd="0" presId="urn:microsoft.com/office/officeart/2009/3/layout/StepUpProcess"/>
    <dgm:cxn modelId="{DB71EF42-349B-4D7F-A378-1A86FD8A27DB}" type="presParOf" srcId="{4C2E978A-20CA-4133-BC02-A47EC8A09424}" destId="{9691B716-BE4C-41B0-8EB4-4DDF3C042A49}" srcOrd="2" destOrd="0" presId="urn:microsoft.com/office/officeart/2009/3/layout/StepUpProcess"/>
    <dgm:cxn modelId="{D01C2D35-DC00-45CB-A97B-AAC6040FDFDC}" type="presParOf" srcId="{B97846FF-D31D-423A-AD07-AA24228BCD0F}" destId="{A88F0114-9DB0-4B04-92DE-91BFA1382EC8}" srcOrd="1" destOrd="0" presId="urn:microsoft.com/office/officeart/2009/3/layout/StepUpProcess"/>
    <dgm:cxn modelId="{7AA792C9-BA68-4791-95E2-C289636D6DE3}" type="presParOf" srcId="{A88F0114-9DB0-4B04-92DE-91BFA1382EC8}" destId="{816EA0F8-13C6-4596-870D-233088901920}" srcOrd="0" destOrd="0" presId="urn:microsoft.com/office/officeart/2009/3/layout/StepUpProcess"/>
    <dgm:cxn modelId="{EC04B482-34B6-4822-8126-54B2067A663E}" type="presParOf" srcId="{B97846FF-D31D-423A-AD07-AA24228BCD0F}" destId="{D246BC1A-DD87-43AE-8B0C-C73F6C4A092A}" srcOrd="2" destOrd="0" presId="urn:microsoft.com/office/officeart/2009/3/layout/StepUpProcess"/>
    <dgm:cxn modelId="{E3A8D31D-1ABA-4530-82A1-503E413AC049}" type="presParOf" srcId="{D246BC1A-DD87-43AE-8B0C-C73F6C4A092A}" destId="{EB7159CB-2207-44AF-B744-BFBCE6835850}" srcOrd="0" destOrd="0" presId="urn:microsoft.com/office/officeart/2009/3/layout/StepUpProcess"/>
    <dgm:cxn modelId="{4221DB20-559C-409E-B5C3-217D9B6464A2}" type="presParOf" srcId="{D246BC1A-DD87-43AE-8B0C-C73F6C4A092A}" destId="{D01F6C85-3674-4347-91C9-0D457787B37E}" srcOrd="1" destOrd="0" presId="urn:microsoft.com/office/officeart/2009/3/layout/StepUpProcess"/>
    <dgm:cxn modelId="{9DE7A2E7-EABD-4516-9B83-9D4B586D71BD}" type="presParOf" srcId="{D246BC1A-DD87-43AE-8B0C-C73F6C4A092A}" destId="{FDF9C759-326A-4B0E-87AF-8738C8B0EA6E}" srcOrd="2" destOrd="0" presId="urn:microsoft.com/office/officeart/2009/3/layout/StepUpProcess"/>
    <dgm:cxn modelId="{903A99D9-D928-4AB5-AE89-BE059A90F4EE}" type="presParOf" srcId="{B97846FF-D31D-423A-AD07-AA24228BCD0F}" destId="{D92FA533-8153-49B6-8660-1892DA0EC854}" srcOrd="3" destOrd="0" presId="urn:microsoft.com/office/officeart/2009/3/layout/StepUpProcess"/>
    <dgm:cxn modelId="{43AE196F-E366-4C4D-9582-6F05EE2571E3}" type="presParOf" srcId="{D92FA533-8153-49B6-8660-1892DA0EC854}" destId="{B3F7813F-56BE-4A96-9445-CC6C2D10C0A6}" srcOrd="0" destOrd="0" presId="urn:microsoft.com/office/officeart/2009/3/layout/StepUpProcess"/>
    <dgm:cxn modelId="{6C858EE4-0DCA-43E4-89F5-293F40A5FE45}" type="presParOf" srcId="{B97846FF-D31D-423A-AD07-AA24228BCD0F}" destId="{96A232F6-9F82-4E84-B439-EA22B61657FC}" srcOrd="4" destOrd="0" presId="urn:microsoft.com/office/officeart/2009/3/layout/StepUpProcess"/>
    <dgm:cxn modelId="{F8C0EE02-F274-4D2D-9BE0-5925FC5269F0}" type="presParOf" srcId="{96A232F6-9F82-4E84-B439-EA22B61657FC}" destId="{C07793B3-D3C5-4973-AE87-F5226008224F}" srcOrd="0" destOrd="0" presId="urn:microsoft.com/office/officeart/2009/3/layout/StepUpProcess"/>
    <dgm:cxn modelId="{379013EE-1A59-43FA-8139-1BA18CA06F72}" type="presParOf" srcId="{96A232F6-9F82-4E84-B439-EA22B61657FC}" destId="{AA6EF947-9F8B-428B-AA74-16A110D61AC8}" srcOrd="1" destOrd="0" presId="urn:microsoft.com/office/officeart/2009/3/layout/StepUpProcess"/>
    <dgm:cxn modelId="{54A3499D-77D7-4D6F-8082-53CE7EE36D12}" type="presParOf" srcId="{96A232F6-9F82-4E84-B439-EA22B61657FC}" destId="{361247FC-584F-445E-BE77-73B805E5BDE9}" srcOrd="2" destOrd="0" presId="urn:microsoft.com/office/officeart/2009/3/layout/StepUpProcess"/>
    <dgm:cxn modelId="{794D69BA-2B56-4CAD-BCBA-5DFF3DEC2D50}" type="presParOf" srcId="{B97846FF-D31D-423A-AD07-AA24228BCD0F}" destId="{3CB103F4-920A-4D53-B7A9-CAF6D43F7972}" srcOrd="5" destOrd="0" presId="urn:microsoft.com/office/officeart/2009/3/layout/StepUpProcess"/>
    <dgm:cxn modelId="{36339C46-C7FE-4151-905C-733BFD476D34}" type="presParOf" srcId="{3CB103F4-920A-4D53-B7A9-CAF6D43F7972}" destId="{B0452EDA-A1DA-4EE9-BA03-D6AAA5CC0FEB}" srcOrd="0" destOrd="0" presId="urn:microsoft.com/office/officeart/2009/3/layout/StepUpProcess"/>
    <dgm:cxn modelId="{E58E4FCC-F472-4D3A-9705-F513BAD74DC1}" type="presParOf" srcId="{B97846FF-D31D-423A-AD07-AA24228BCD0F}" destId="{1E6E9CB0-7635-42DD-99C6-06261364E8CB}" srcOrd="6" destOrd="0" presId="urn:microsoft.com/office/officeart/2009/3/layout/StepUpProcess"/>
    <dgm:cxn modelId="{DA8C8572-37E0-4E62-BCDE-5B9367DE8BE4}" type="presParOf" srcId="{1E6E9CB0-7635-42DD-99C6-06261364E8CB}" destId="{3D9CC21D-C177-4BC0-BBDD-31C861127F9B}" srcOrd="0" destOrd="0" presId="urn:microsoft.com/office/officeart/2009/3/layout/StepUpProcess"/>
    <dgm:cxn modelId="{E0791D3D-8082-4BBD-808D-8FBB520AB09E}" type="presParOf" srcId="{1E6E9CB0-7635-42DD-99C6-06261364E8CB}" destId="{5654B450-5AB7-4A53-A560-1E5CB7F41575}" srcOrd="1" destOrd="0" presId="urn:microsoft.com/office/officeart/2009/3/layout/StepUpProcess"/>
    <dgm:cxn modelId="{AEAD60AA-DFFD-4A86-BBB5-20ED2793DD28}" type="presParOf" srcId="{1E6E9CB0-7635-42DD-99C6-06261364E8CB}" destId="{CCB80B9A-FC4E-4B11-828F-AD961C6368FD}" srcOrd="2" destOrd="0" presId="urn:microsoft.com/office/officeart/2009/3/layout/StepUpProcess"/>
    <dgm:cxn modelId="{275C8EC1-BC63-46CA-A472-C34F9C8D0355}" type="presParOf" srcId="{B97846FF-D31D-423A-AD07-AA24228BCD0F}" destId="{63B3AF86-6ECB-410A-982C-22F842096C29}" srcOrd="7" destOrd="0" presId="urn:microsoft.com/office/officeart/2009/3/layout/StepUpProcess"/>
    <dgm:cxn modelId="{A252AC2F-A92A-4754-B468-62B1B98E27D8}" type="presParOf" srcId="{63B3AF86-6ECB-410A-982C-22F842096C29}" destId="{53071ED2-5CB3-4595-94D4-0CF961AF6BC6}" srcOrd="0" destOrd="0" presId="urn:microsoft.com/office/officeart/2009/3/layout/StepUpProcess"/>
    <dgm:cxn modelId="{1C7FBE79-B900-4623-8556-5CE1D9DCE1A1}" type="presParOf" srcId="{B97846FF-D31D-423A-AD07-AA24228BCD0F}" destId="{84ECD5BE-DF28-4CE2-8B7E-500E2B253799}" srcOrd="8" destOrd="0" presId="urn:microsoft.com/office/officeart/2009/3/layout/StepUpProcess"/>
    <dgm:cxn modelId="{160EEE2C-BBC0-456E-84CA-913AEB804659}" type="presParOf" srcId="{84ECD5BE-DF28-4CE2-8B7E-500E2B253799}" destId="{E2CDB700-2A87-4CA3-8142-6D581BAEBA74}" srcOrd="0" destOrd="0" presId="urn:microsoft.com/office/officeart/2009/3/layout/StepUpProcess"/>
    <dgm:cxn modelId="{4DEE68AD-837C-44F0-8EBF-ACC54BEE9EB0}" type="presParOf" srcId="{84ECD5BE-DF28-4CE2-8B7E-500E2B253799}" destId="{50C97B19-767C-4B4A-9187-694B0FA92076}" srcOrd="1" destOrd="0" presId="urn:microsoft.com/office/officeart/2009/3/layout/StepUpProcess"/>
    <dgm:cxn modelId="{554306B8-C472-4D0E-9DFE-F605B5ED829F}" type="presParOf" srcId="{84ECD5BE-DF28-4CE2-8B7E-500E2B253799}" destId="{09CD0F39-19E6-4584-8CE9-C991551616B3}" srcOrd="2" destOrd="0" presId="urn:microsoft.com/office/officeart/2009/3/layout/StepUpProcess"/>
    <dgm:cxn modelId="{10D9D9BB-6014-4213-A498-7B4781BF8FB4}" type="presParOf" srcId="{B97846FF-D31D-423A-AD07-AA24228BCD0F}" destId="{5FE22C9E-71DB-4655-B953-C4A51330600E}" srcOrd="9" destOrd="0" presId="urn:microsoft.com/office/officeart/2009/3/layout/StepUpProcess"/>
    <dgm:cxn modelId="{9C90FC79-2C73-4152-99C6-5CDFDA11A130}" type="presParOf" srcId="{5FE22C9E-71DB-4655-B953-C4A51330600E}" destId="{C83E2CD6-222D-43AA-88A1-DF36DEA54C62}" srcOrd="0" destOrd="0" presId="urn:microsoft.com/office/officeart/2009/3/layout/StepUpProcess"/>
    <dgm:cxn modelId="{981C4E48-D06A-499F-8E97-B8B44ECC7090}" type="presParOf" srcId="{B97846FF-D31D-423A-AD07-AA24228BCD0F}" destId="{247E9262-BF9F-4182-97EB-23FEC0B6A0B5}" srcOrd="10" destOrd="0" presId="urn:microsoft.com/office/officeart/2009/3/layout/StepUpProcess"/>
    <dgm:cxn modelId="{BBD48731-4EEC-497A-8BBE-05F508BEF804}" type="presParOf" srcId="{247E9262-BF9F-4182-97EB-23FEC0B6A0B5}" destId="{A06CBE94-44CB-4BEC-A5E3-CB2B0699A25B}" srcOrd="0" destOrd="0" presId="urn:microsoft.com/office/officeart/2009/3/layout/StepUpProcess"/>
    <dgm:cxn modelId="{690485D1-0B74-494D-82CB-E357FC791673}" type="presParOf" srcId="{247E9262-BF9F-4182-97EB-23FEC0B6A0B5}" destId="{D182EDD7-4A6E-4CF4-8C41-EAA8731BF8A8}" srcOrd="1" destOrd="0" presId="urn:microsoft.com/office/officeart/2009/3/layout/StepUpProcess"/>
    <dgm:cxn modelId="{A71EFB06-6CCA-4041-9B24-4CECFADC9C2E}" type="presParOf" srcId="{247E9262-BF9F-4182-97EB-23FEC0B6A0B5}" destId="{CED5628F-C9CE-4585-B001-7121EA61FABE}" srcOrd="2" destOrd="0" presId="urn:microsoft.com/office/officeart/2009/3/layout/StepUpProcess"/>
    <dgm:cxn modelId="{32A7A4A5-913E-4623-86C1-DFEF45C49892}" type="presParOf" srcId="{B97846FF-D31D-423A-AD07-AA24228BCD0F}" destId="{6A2112F2-D645-4A9A-859B-17EC20E187C0}" srcOrd="11" destOrd="0" presId="urn:microsoft.com/office/officeart/2009/3/layout/StepUpProcess"/>
    <dgm:cxn modelId="{40E9C56D-6036-4F8D-980A-9B4185B3AB8E}" type="presParOf" srcId="{6A2112F2-D645-4A9A-859B-17EC20E187C0}" destId="{751D4E84-1745-4437-8429-93B9D09C6092}" srcOrd="0" destOrd="0" presId="urn:microsoft.com/office/officeart/2009/3/layout/StepUpProcess"/>
    <dgm:cxn modelId="{19019E41-F340-45B1-AD77-3467410B97D8}" type="presParOf" srcId="{B97846FF-D31D-423A-AD07-AA24228BCD0F}" destId="{196D7060-0D88-49C8-83A1-B76D9907AD51}" srcOrd="12" destOrd="0" presId="urn:microsoft.com/office/officeart/2009/3/layout/StepUpProcess"/>
    <dgm:cxn modelId="{7D36A147-FD30-4172-AF0F-1A646BD7E155}" type="presParOf" srcId="{196D7060-0D88-49C8-83A1-B76D9907AD51}" destId="{0161A3E7-07D0-4FD2-9AAE-5E4BB6ADF03F}" srcOrd="0" destOrd="0" presId="urn:microsoft.com/office/officeart/2009/3/layout/StepUpProcess"/>
    <dgm:cxn modelId="{0E4105E1-0966-4002-B015-3D222A58F112}" type="presParOf" srcId="{196D7060-0D88-49C8-83A1-B76D9907AD51}" destId="{2E272907-3763-4EF4-AB6C-47B11CC207D2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884659-08AC-4E66-A326-83325D0180A2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BE762408-011D-4150-9CB0-9F8F29F0061B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sz="3200" dirty="0"/>
            <a:t>Insulin resistance is triggered by being overweight and having inappropriate metabolism (Johnson, 2021).</a:t>
          </a:r>
        </a:p>
      </dgm:t>
    </dgm:pt>
    <dgm:pt modelId="{3BE06FC2-0E0B-4DC3-801B-E5D070D4DE04}" type="parTrans" cxnId="{84B4FCF9-44F7-4F1B-A43C-F8A79DAB80C8}">
      <dgm:prSet/>
      <dgm:spPr/>
      <dgm:t>
        <a:bodyPr/>
        <a:lstStyle/>
        <a:p>
          <a:endParaRPr lang="en-IN" sz="2000"/>
        </a:p>
      </dgm:t>
    </dgm:pt>
    <dgm:pt modelId="{99885F4B-209B-4519-9316-634BB5B95AF1}" type="sibTrans" cxnId="{84B4FCF9-44F7-4F1B-A43C-F8A79DAB80C8}">
      <dgm:prSet/>
      <dgm:spPr/>
      <dgm:t>
        <a:bodyPr/>
        <a:lstStyle/>
        <a:p>
          <a:endParaRPr lang="en-IN" sz="2000"/>
        </a:p>
      </dgm:t>
    </dgm:pt>
    <dgm:pt modelId="{1AD3C9BA-1E41-4DEE-8EC5-ED5E0220E0A9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sz="3200" dirty="0"/>
            <a:t>Inherited diabetes or having family history of diabetes </a:t>
          </a:r>
        </a:p>
      </dgm:t>
    </dgm:pt>
    <dgm:pt modelId="{E9DD9920-08B2-4FB9-A677-F0590078B39A}" type="parTrans" cxnId="{63F290D3-860A-4E27-B684-B3A9F5AF7F28}">
      <dgm:prSet/>
      <dgm:spPr/>
      <dgm:t>
        <a:bodyPr/>
        <a:lstStyle/>
        <a:p>
          <a:endParaRPr lang="en-IN" sz="2000"/>
        </a:p>
      </dgm:t>
    </dgm:pt>
    <dgm:pt modelId="{1C879047-47A7-4C0F-98CF-C0C3F5C7AF59}" type="sibTrans" cxnId="{63F290D3-860A-4E27-B684-B3A9F5AF7F28}">
      <dgm:prSet/>
      <dgm:spPr/>
      <dgm:t>
        <a:bodyPr/>
        <a:lstStyle/>
        <a:p>
          <a:endParaRPr lang="en-IN" sz="2000"/>
        </a:p>
      </dgm:t>
    </dgm:pt>
    <dgm:pt modelId="{7CE942C8-FE65-4216-B369-C5239F24F053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sz="3200" dirty="0"/>
            <a:t>A diet that contains a lot of sugar and processed foods is very unhealthy (Sinha, and Haque, 2022).</a:t>
          </a:r>
        </a:p>
      </dgm:t>
    </dgm:pt>
    <dgm:pt modelId="{5EB0B5F9-7F7D-46BA-9869-547D603B500C}" type="parTrans" cxnId="{1905D46A-8B90-4DCA-A1FD-591FD9B22BA8}">
      <dgm:prSet/>
      <dgm:spPr/>
      <dgm:t>
        <a:bodyPr/>
        <a:lstStyle/>
        <a:p>
          <a:endParaRPr lang="en-IN" sz="2000"/>
        </a:p>
      </dgm:t>
    </dgm:pt>
    <dgm:pt modelId="{326CB8E6-DF49-4BF2-8C7B-A14ECB648000}" type="sibTrans" cxnId="{1905D46A-8B90-4DCA-A1FD-591FD9B22BA8}">
      <dgm:prSet/>
      <dgm:spPr/>
      <dgm:t>
        <a:bodyPr/>
        <a:lstStyle/>
        <a:p>
          <a:endParaRPr lang="en-IN" sz="2000"/>
        </a:p>
      </dgm:t>
    </dgm:pt>
    <dgm:pt modelId="{89E2E8DB-C808-4E84-A18A-C03ED8BA7374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sz="3200" dirty="0"/>
            <a:t>A lack of exercise and spending a lot of time sitting down are common habits among teenagers (Gula, 2022).</a:t>
          </a:r>
        </a:p>
      </dgm:t>
    </dgm:pt>
    <dgm:pt modelId="{ADF88075-21B2-492E-A933-E4BEB7FC690D}" type="parTrans" cxnId="{E26E1969-9A40-4F32-A1DD-0E53EF7AA3C6}">
      <dgm:prSet/>
      <dgm:spPr/>
      <dgm:t>
        <a:bodyPr/>
        <a:lstStyle/>
        <a:p>
          <a:endParaRPr lang="en-IN" sz="2000"/>
        </a:p>
      </dgm:t>
    </dgm:pt>
    <dgm:pt modelId="{2C0DC938-181F-48C1-A4EE-F2981D04F57A}" type="sibTrans" cxnId="{E26E1969-9A40-4F32-A1DD-0E53EF7AA3C6}">
      <dgm:prSet/>
      <dgm:spPr/>
      <dgm:t>
        <a:bodyPr/>
        <a:lstStyle/>
        <a:p>
          <a:endParaRPr lang="en-IN" sz="2000"/>
        </a:p>
      </dgm:t>
    </dgm:pt>
    <dgm:pt modelId="{D23B9A06-BC64-40B6-AEDC-217ADBA1CF7F}">
      <dgm:prSet custT="1"/>
      <dgm:spPr/>
      <dgm:t>
        <a:bodyPr/>
        <a:lstStyle/>
        <a:p>
          <a:pPr>
            <a:buNone/>
          </a:pPr>
          <a:r>
            <a:rPr lang="en-IN" sz="3200" dirty="0"/>
            <a:t>Poverty results in risk as the persons concerned have limited resources or opportunities to adopt a healthy lifestyle (</a:t>
          </a:r>
          <a:r>
            <a:rPr lang="en-IN" sz="3200" dirty="0" err="1"/>
            <a:t>Alrasheeday</a:t>
          </a:r>
          <a:r>
            <a:rPr lang="en-IN" sz="3200" dirty="0"/>
            <a:t> </a:t>
          </a:r>
          <a:r>
            <a:rPr lang="en-IN" sz="3200" i="1" dirty="0"/>
            <a:t>et al. </a:t>
          </a:r>
          <a:r>
            <a:rPr lang="en-IN" sz="3200" dirty="0"/>
            <a:t>2024).</a:t>
          </a:r>
        </a:p>
      </dgm:t>
    </dgm:pt>
    <dgm:pt modelId="{6DFFF8F9-5622-46D1-97BE-49681F0EEAB7}" type="parTrans" cxnId="{89DD0567-FA7D-45E7-95FC-7F48FCE8CB7F}">
      <dgm:prSet/>
      <dgm:spPr/>
      <dgm:t>
        <a:bodyPr/>
        <a:lstStyle/>
        <a:p>
          <a:endParaRPr lang="en-IN" sz="2000"/>
        </a:p>
      </dgm:t>
    </dgm:pt>
    <dgm:pt modelId="{6B747995-48D8-43D2-8ED2-1112A8CE1BE7}" type="sibTrans" cxnId="{89DD0567-FA7D-45E7-95FC-7F48FCE8CB7F}">
      <dgm:prSet/>
      <dgm:spPr/>
      <dgm:t>
        <a:bodyPr/>
        <a:lstStyle/>
        <a:p>
          <a:endParaRPr lang="en-IN" sz="2000"/>
        </a:p>
      </dgm:t>
    </dgm:pt>
    <dgm:pt modelId="{4202A541-C351-491A-85C8-5AB16147B3F1}" type="pres">
      <dgm:prSet presAssocID="{10884659-08AC-4E66-A326-83325D0180A2}" presName="linear" presStyleCnt="0">
        <dgm:presLayoutVars>
          <dgm:dir/>
          <dgm:animLvl val="lvl"/>
          <dgm:resizeHandles val="exact"/>
        </dgm:presLayoutVars>
      </dgm:prSet>
      <dgm:spPr/>
    </dgm:pt>
    <dgm:pt modelId="{A4012A4E-7B04-4C0C-8EBA-E1101462CE73}" type="pres">
      <dgm:prSet presAssocID="{BE762408-011D-4150-9CB0-9F8F29F0061B}" presName="parentLin" presStyleCnt="0"/>
      <dgm:spPr/>
    </dgm:pt>
    <dgm:pt modelId="{260FA1DF-6DBA-4FAF-B2EB-A474FF9AE096}" type="pres">
      <dgm:prSet presAssocID="{BE762408-011D-4150-9CB0-9F8F29F0061B}" presName="parentLeftMargin" presStyleLbl="node1" presStyleIdx="0" presStyleCnt="5"/>
      <dgm:spPr/>
    </dgm:pt>
    <dgm:pt modelId="{ACF275E0-9496-44EB-80CF-FA54BB3242F4}" type="pres">
      <dgm:prSet presAssocID="{BE762408-011D-4150-9CB0-9F8F29F0061B}" presName="parentText" presStyleLbl="node1" presStyleIdx="0" presStyleCnt="5" custScaleX="123087">
        <dgm:presLayoutVars>
          <dgm:chMax val="0"/>
          <dgm:bulletEnabled val="1"/>
        </dgm:presLayoutVars>
      </dgm:prSet>
      <dgm:spPr/>
    </dgm:pt>
    <dgm:pt modelId="{183BBD3B-0EA0-4DAC-A207-AAC8BB506B4D}" type="pres">
      <dgm:prSet presAssocID="{BE762408-011D-4150-9CB0-9F8F29F0061B}" presName="negativeSpace" presStyleCnt="0"/>
      <dgm:spPr/>
    </dgm:pt>
    <dgm:pt modelId="{39B527B1-93C0-4801-9490-6018C3DCDBCC}" type="pres">
      <dgm:prSet presAssocID="{BE762408-011D-4150-9CB0-9F8F29F0061B}" presName="childText" presStyleLbl="conFgAcc1" presStyleIdx="0" presStyleCnt="5">
        <dgm:presLayoutVars>
          <dgm:bulletEnabled val="1"/>
        </dgm:presLayoutVars>
      </dgm:prSet>
      <dgm:spPr/>
    </dgm:pt>
    <dgm:pt modelId="{87AAED16-C773-4DD2-BE51-C6CFA5CCA2F3}" type="pres">
      <dgm:prSet presAssocID="{99885F4B-209B-4519-9316-634BB5B95AF1}" presName="spaceBetweenRectangles" presStyleCnt="0"/>
      <dgm:spPr/>
    </dgm:pt>
    <dgm:pt modelId="{B14917B5-544B-4417-9C71-3D8406E33539}" type="pres">
      <dgm:prSet presAssocID="{1AD3C9BA-1E41-4DEE-8EC5-ED5E0220E0A9}" presName="parentLin" presStyleCnt="0"/>
      <dgm:spPr/>
    </dgm:pt>
    <dgm:pt modelId="{8B278039-E85C-42A9-9D4D-01B9E87FDCD8}" type="pres">
      <dgm:prSet presAssocID="{1AD3C9BA-1E41-4DEE-8EC5-ED5E0220E0A9}" presName="parentLeftMargin" presStyleLbl="node1" presStyleIdx="0" presStyleCnt="5"/>
      <dgm:spPr/>
    </dgm:pt>
    <dgm:pt modelId="{8E23136A-E5FA-4FE7-8746-41F00EE4A625}" type="pres">
      <dgm:prSet presAssocID="{1AD3C9BA-1E41-4DEE-8EC5-ED5E0220E0A9}" presName="parentText" presStyleLbl="node1" presStyleIdx="1" presStyleCnt="5" custScaleX="123087">
        <dgm:presLayoutVars>
          <dgm:chMax val="0"/>
          <dgm:bulletEnabled val="1"/>
        </dgm:presLayoutVars>
      </dgm:prSet>
      <dgm:spPr/>
    </dgm:pt>
    <dgm:pt modelId="{BBC7DD2F-F03F-4E5F-A5FB-0A0561B4EB61}" type="pres">
      <dgm:prSet presAssocID="{1AD3C9BA-1E41-4DEE-8EC5-ED5E0220E0A9}" presName="negativeSpace" presStyleCnt="0"/>
      <dgm:spPr/>
    </dgm:pt>
    <dgm:pt modelId="{2F9C8EA4-CD99-4E86-B19A-196248F7CA74}" type="pres">
      <dgm:prSet presAssocID="{1AD3C9BA-1E41-4DEE-8EC5-ED5E0220E0A9}" presName="childText" presStyleLbl="conFgAcc1" presStyleIdx="1" presStyleCnt="5">
        <dgm:presLayoutVars>
          <dgm:bulletEnabled val="1"/>
        </dgm:presLayoutVars>
      </dgm:prSet>
      <dgm:spPr/>
    </dgm:pt>
    <dgm:pt modelId="{459A90E0-0ADA-4D69-AA46-3B72881495AF}" type="pres">
      <dgm:prSet presAssocID="{1C879047-47A7-4C0F-98CF-C0C3F5C7AF59}" presName="spaceBetweenRectangles" presStyleCnt="0"/>
      <dgm:spPr/>
    </dgm:pt>
    <dgm:pt modelId="{5CE5D892-2EA0-4AED-86D3-F1349C60A28B}" type="pres">
      <dgm:prSet presAssocID="{7CE942C8-FE65-4216-B369-C5239F24F053}" presName="parentLin" presStyleCnt="0"/>
      <dgm:spPr/>
    </dgm:pt>
    <dgm:pt modelId="{B194B8B9-F882-4346-B132-E8C2633296D2}" type="pres">
      <dgm:prSet presAssocID="{7CE942C8-FE65-4216-B369-C5239F24F053}" presName="parentLeftMargin" presStyleLbl="node1" presStyleIdx="1" presStyleCnt="5"/>
      <dgm:spPr/>
    </dgm:pt>
    <dgm:pt modelId="{2E853082-0F17-4B5B-B3A4-9DD7DA0B31F7}" type="pres">
      <dgm:prSet presAssocID="{7CE942C8-FE65-4216-B369-C5239F24F053}" presName="parentText" presStyleLbl="node1" presStyleIdx="2" presStyleCnt="5" custScaleX="125047">
        <dgm:presLayoutVars>
          <dgm:chMax val="0"/>
          <dgm:bulletEnabled val="1"/>
        </dgm:presLayoutVars>
      </dgm:prSet>
      <dgm:spPr/>
    </dgm:pt>
    <dgm:pt modelId="{E0C966F3-5CB2-49EA-99EE-9E2A5D0B8B5D}" type="pres">
      <dgm:prSet presAssocID="{7CE942C8-FE65-4216-B369-C5239F24F053}" presName="negativeSpace" presStyleCnt="0"/>
      <dgm:spPr/>
    </dgm:pt>
    <dgm:pt modelId="{FEE55703-2E96-4529-9477-CBA6D1E210E1}" type="pres">
      <dgm:prSet presAssocID="{7CE942C8-FE65-4216-B369-C5239F24F053}" presName="childText" presStyleLbl="conFgAcc1" presStyleIdx="2" presStyleCnt="5">
        <dgm:presLayoutVars>
          <dgm:bulletEnabled val="1"/>
        </dgm:presLayoutVars>
      </dgm:prSet>
      <dgm:spPr/>
    </dgm:pt>
    <dgm:pt modelId="{BA63E0A6-A048-4F50-96C4-B3B3ADA78A69}" type="pres">
      <dgm:prSet presAssocID="{326CB8E6-DF49-4BF2-8C7B-A14ECB648000}" presName="spaceBetweenRectangles" presStyleCnt="0"/>
      <dgm:spPr/>
    </dgm:pt>
    <dgm:pt modelId="{EF285C59-1AE7-4D38-8B34-C8B04EEC20A6}" type="pres">
      <dgm:prSet presAssocID="{89E2E8DB-C808-4E84-A18A-C03ED8BA7374}" presName="parentLin" presStyleCnt="0"/>
      <dgm:spPr/>
    </dgm:pt>
    <dgm:pt modelId="{7ACD14B6-0DEF-4265-8B71-9A70DA3E6345}" type="pres">
      <dgm:prSet presAssocID="{89E2E8DB-C808-4E84-A18A-C03ED8BA7374}" presName="parentLeftMargin" presStyleLbl="node1" presStyleIdx="2" presStyleCnt="5"/>
      <dgm:spPr/>
    </dgm:pt>
    <dgm:pt modelId="{3AEE9978-1B9F-45F4-A142-53DFF0D4CF0A}" type="pres">
      <dgm:prSet presAssocID="{89E2E8DB-C808-4E84-A18A-C03ED8BA7374}" presName="parentText" presStyleLbl="node1" presStyleIdx="3" presStyleCnt="5" custScaleX="126901">
        <dgm:presLayoutVars>
          <dgm:chMax val="0"/>
          <dgm:bulletEnabled val="1"/>
        </dgm:presLayoutVars>
      </dgm:prSet>
      <dgm:spPr/>
    </dgm:pt>
    <dgm:pt modelId="{6BFDDB76-2D7E-43A4-B810-C2B30FFB2E3C}" type="pres">
      <dgm:prSet presAssocID="{89E2E8DB-C808-4E84-A18A-C03ED8BA7374}" presName="negativeSpace" presStyleCnt="0"/>
      <dgm:spPr/>
    </dgm:pt>
    <dgm:pt modelId="{F8EA0F37-0A1B-4CD8-8459-D141AB4585F9}" type="pres">
      <dgm:prSet presAssocID="{89E2E8DB-C808-4E84-A18A-C03ED8BA7374}" presName="childText" presStyleLbl="conFgAcc1" presStyleIdx="3" presStyleCnt="5">
        <dgm:presLayoutVars>
          <dgm:bulletEnabled val="1"/>
        </dgm:presLayoutVars>
      </dgm:prSet>
      <dgm:spPr/>
    </dgm:pt>
    <dgm:pt modelId="{4FCD7798-FCD0-40D3-821B-15ACD375E230}" type="pres">
      <dgm:prSet presAssocID="{2C0DC938-181F-48C1-A4EE-F2981D04F57A}" presName="spaceBetweenRectangles" presStyleCnt="0"/>
      <dgm:spPr/>
    </dgm:pt>
    <dgm:pt modelId="{BA7F4792-2C68-4ED7-AD57-B7DD3E05F4C5}" type="pres">
      <dgm:prSet presAssocID="{D23B9A06-BC64-40B6-AEDC-217ADBA1CF7F}" presName="parentLin" presStyleCnt="0"/>
      <dgm:spPr/>
    </dgm:pt>
    <dgm:pt modelId="{C40A3822-E077-43D9-9B28-BC2B138AFB7B}" type="pres">
      <dgm:prSet presAssocID="{D23B9A06-BC64-40B6-AEDC-217ADBA1CF7F}" presName="parentLeftMargin" presStyleLbl="node1" presStyleIdx="3" presStyleCnt="5"/>
      <dgm:spPr/>
    </dgm:pt>
    <dgm:pt modelId="{887291F9-BC9D-4144-954A-79FFBE48A97E}" type="pres">
      <dgm:prSet presAssocID="{D23B9A06-BC64-40B6-AEDC-217ADBA1CF7F}" presName="parentText" presStyleLbl="node1" presStyleIdx="4" presStyleCnt="5" custScaleX="126902">
        <dgm:presLayoutVars>
          <dgm:chMax val="0"/>
          <dgm:bulletEnabled val="1"/>
        </dgm:presLayoutVars>
      </dgm:prSet>
      <dgm:spPr/>
    </dgm:pt>
    <dgm:pt modelId="{BAAA2EEB-0744-47F9-A31A-C742BD11390F}" type="pres">
      <dgm:prSet presAssocID="{D23B9A06-BC64-40B6-AEDC-217ADBA1CF7F}" presName="negativeSpace" presStyleCnt="0"/>
      <dgm:spPr/>
    </dgm:pt>
    <dgm:pt modelId="{7D5A2E2C-A6B4-42A5-A4F8-12EFBF1DB005}" type="pres">
      <dgm:prSet presAssocID="{D23B9A06-BC64-40B6-AEDC-217ADBA1CF7F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493DB2B-DCE7-4AA0-9EA7-09F8AE19DCA3}" type="presOf" srcId="{10884659-08AC-4E66-A326-83325D0180A2}" destId="{4202A541-C351-491A-85C8-5AB16147B3F1}" srcOrd="0" destOrd="0" presId="urn:microsoft.com/office/officeart/2005/8/layout/list1"/>
    <dgm:cxn modelId="{52B67B2D-8188-4155-AF84-9E0E33E154FE}" type="presOf" srcId="{89E2E8DB-C808-4E84-A18A-C03ED8BA7374}" destId="{7ACD14B6-0DEF-4265-8B71-9A70DA3E6345}" srcOrd="0" destOrd="0" presId="urn:microsoft.com/office/officeart/2005/8/layout/list1"/>
    <dgm:cxn modelId="{70086639-3407-439C-A73B-DFD1E13DA173}" type="presOf" srcId="{BE762408-011D-4150-9CB0-9F8F29F0061B}" destId="{260FA1DF-6DBA-4FAF-B2EB-A474FF9AE096}" srcOrd="0" destOrd="0" presId="urn:microsoft.com/office/officeart/2005/8/layout/list1"/>
    <dgm:cxn modelId="{89DD0567-FA7D-45E7-95FC-7F48FCE8CB7F}" srcId="{10884659-08AC-4E66-A326-83325D0180A2}" destId="{D23B9A06-BC64-40B6-AEDC-217ADBA1CF7F}" srcOrd="4" destOrd="0" parTransId="{6DFFF8F9-5622-46D1-97BE-49681F0EEAB7}" sibTransId="{6B747995-48D8-43D2-8ED2-1112A8CE1BE7}"/>
    <dgm:cxn modelId="{E26E1969-9A40-4F32-A1DD-0E53EF7AA3C6}" srcId="{10884659-08AC-4E66-A326-83325D0180A2}" destId="{89E2E8DB-C808-4E84-A18A-C03ED8BA7374}" srcOrd="3" destOrd="0" parTransId="{ADF88075-21B2-492E-A933-E4BEB7FC690D}" sibTransId="{2C0DC938-181F-48C1-A4EE-F2981D04F57A}"/>
    <dgm:cxn modelId="{1905D46A-8B90-4DCA-A1FD-591FD9B22BA8}" srcId="{10884659-08AC-4E66-A326-83325D0180A2}" destId="{7CE942C8-FE65-4216-B369-C5239F24F053}" srcOrd="2" destOrd="0" parTransId="{5EB0B5F9-7F7D-46BA-9869-547D603B500C}" sibTransId="{326CB8E6-DF49-4BF2-8C7B-A14ECB648000}"/>
    <dgm:cxn modelId="{EFAD826C-B3A2-485D-8855-BA68B77FFB74}" type="presOf" srcId="{89E2E8DB-C808-4E84-A18A-C03ED8BA7374}" destId="{3AEE9978-1B9F-45F4-A142-53DFF0D4CF0A}" srcOrd="1" destOrd="0" presId="urn:microsoft.com/office/officeart/2005/8/layout/list1"/>
    <dgm:cxn modelId="{74792D73-0262-4E15-BDAF-25C8F1F03862}" type="presOf" srcId="{7CE942C8-FE65-4216-B369-C5239F24F053}" destId="{2E853082-0F17-4B5B-B3A4-9DD7DA0B31F7}" srcOrd="1" destOrd="0" presId="urn:microsoft.com/office/officeart/2005/8/layout/list1"/>
    <dgm:cxn modelId="{F5E58277-7B1A-416D-A5EA-9E884AEC59CA}" type="presOf" srcId="{BE762408-011D-4150-9CB0-9F8F29F0061B}" destId="{ACF275E0-9496-44EB-80CF-FA54BB3242F4}" srcOrd="1" destOrd="0" presId="urn:microsoft.com/office/officeart/2005/8/layout/list1"/>
    <dgm:cxn modelId="{D4BA2F82-CF8B-4140-8447-354C4280B26F}" type="presOf" srcId="{1AD3C9BA-1E41-4DEE-8EC5-ED5E0220E0A9}" destId="{8E23136A-E5FA-4FE7-8746-41F00EE4A625}" srcOrd="1" destOrd="0" presId="urn:microsoft.com/office/officeart/2005/8/layout/list1"/>
    <dgm:cxn modelId="{F3825F8B-4574-4632-B1D8-4B764EC0127B}" type="presOf" srcId="{D23B9A06-BC64-40B6-AEDC-217ADBA1CF7F}" destId="{887291F9-BC9D-4144-954A-79FFBE48A97E}" srcOrd="1" destOrd="0" presId="urn:microsoft.com/office/officeart/2005/8/layout/list1"/>
    <dgm:cxn modelId="{63F290D3-860A-4E27-B684-B3A9F5AF7F28}" srcId="{10884659-08AC-4E66-A326-83325D0180A2}" destId="{1AD3C9BA-1E41-4DEE-8EC5-ED5E0220E0A9}" srcOrd="1" destOrd="0" parTransId="{E9DD9920-08B2-4FB9-A677-F0590078B39A}" sibTransId="{1C879047-47A7-4C0F-98CF-C0C3F5C7AF59}"/>
    <dgm:cxn modelId="{CFB13BE5-AEC0-4AB7-9614-4E31B6C14F33}" type="presOf" srcId="{D23B9A06-BC64-40B6-AEDC-217ADBA1CF7F}" destId="{C40A3822-E077-43D9-9B28-BC2B138AFB7B}" srcOrd="0" destOrd="0" presId="urn:microsoft.com/office/officeart/2005/8/layout/list1"/>
    <dgm:cxn modelId="{720C0BF7-8127-49E6-9A1D-70C8BB47FDBF}" type="presOf" srcId="{1AD3C9BA-1E41-4DEE-8EC5-ED5E0220E0A9}" destId="{8B278039-E85C-42A9-9D4D-01B9E87FDCD8}" srcOrd="0" destOrd="0" presId="urn:microsoft.com/office/officeart/2005/8/layout/list1"/>
    <dgm:cxn modelId="{D7A4EEF7-0C0D-4F08-8039-59FA8BFF263C}" type="presOf" srcId="{7CE942C8-FE65-4216-B369-C5239F24F053}" destId="{B194B8B9-F882-4346-B132-E8C2633296D2}" srcOrd="0" destOrd="0" presId="urn:microsoft.com/office/officeart/2005/8/layout/list1"/>
    <dgm:cxn modelId="{84B4FCF9-44F7-4F1B-A43C-F8A79DAB80C8}" srcId="{10884659-08AC-4E66-A326-83325D0180A2}" destId="{BE762408-011D-4150-9CB0-9F8F29F0061B}" srcOrd="0" destOrd="0" parTransId="{3BE06FC2-0E0B-4DC3-801B-E5D070D4DE04}" sibTransId="{99885F4B-209B-4519-9316-634BB5B95AF1}"/>
    <dgm:cxn modelId="{3E12586E-3C43-49EE-B240-D43F7D65C847}" type="presParOf" srcId="{4202A541-C351-491A-85C8-5AB16147B3F1}" destId="{A4012A4E-7B04-4C0C-8EBA-E1101462CE73}" srcOrd="0" destOrd="0" presId="urn:microsoft.com/office/officeart/2005/8/layout/list1"/>
    <dgm:cxn modelId="{B02B7A94-9C04-49B9-96D7-8F6615240AC5}" type="presParOf" srcId="{A4012A4E-7B04-4C0C-8EBA-E1101462CE73}" destId="{260FA1DF-6DBA-4FAF-B2EB-A474FF9AE096}" srcOrd="0" destOrd="0" presId="urn:microsoft.com/office/officeart/2005/8/layout/list1"/>
    <dgm:cxn modelId="{20911B4F-E6E9-4541-BCB9-62EC9FD2680F}" type="presParOf" srcId="{A4012A4E-7B04-4C0C-8EBA-E1101462CE73}" destId="{ACF275E0-9496-44EB-80CF-FA54BB3242F4}" srcOrd="1" destOrd="0" presId="urn:microsoft.com/office/officeart/2005/8/layout/list1"/>
    <dgm:cxn modelId="{1564D956-1616-466B-BF66-4D4F84B0EF5B}" type="presParOf" srcId="{4202A541-C351-491A-85C8-5AB16147B3F1}" destId="{183BBD3B-0EA0-4DAC-A207-AAC8BB506B4D}" srcOrd="1" destOrd="0" presId="urn:microsoft.com/office/officeart/2005/8/layout/list1"/>
    <dgm:cxn modelId="{4B28DD18-5508-466B-ABC4-CB89315E2CC5}" type="presParOf" srcId="{4202A541-C351-491A-85C8-5AB16147B3F1}" destId="{39B527B1-93C0-4801-9490-6018C3DCDBCC}" srcOrd="2" destOrd="0" presId="urn:microsoft.com/office/officeart/2005/8/layout/list1"/>
    <dgm:cxn modelId="{D95FB590-78F2-4383-A17C-76BE5CE0CF90}" type="presParOf" srcId="{4202A541-C351-491A-85C8-5AB16147B3F1}" destId="{87AAED16-C773-4DD2-BE51-C6CFA5CCA2F3}" srcOrd="3" destOrd="0" presId="urn:microsoft.com/office/officeart/2005/8/layout/list1"/>
    <dgm:cxn modelId="{DDBD7D54-8765-462A-A3D1-4855880BD825}" type="presParOf" srcId="{4202A541-C351-491A-85C8-5AB16147B3F1}" destId="{B14917B5-544B-4417-9C71-3D8406E33539}" srcOrd="4" destOrd="0" presId="urn:microsoft.com/office/officeart/2005/8/layout/list1"/>
    <dgm:cxn modelId="{DE1534E0-1C61-47EB-B14B-F5358CA921F3}" type="presParOf" srcId="{B14917B5-544B-4417-9C71-3D8406E33539}" destId="{8B278039-E85C-42A9-9D4D-01B9E87FDCD8}" srcOrd="0" destOrd="0" presId="urn:microsoft.com/office/officeart/2005/8/layout/list1"/>
    <dgm:cxn modelId="{4936A47D-C99D-4FD0-A8AF-9EDA62503C92}" type="presParOf" srcId="{B14917B5-544B-4417-9C71-3D8406E33539}" destId="{8E23136A-E5FA-4FE7-8746-41F00EE4A625}" srcOrd="1" destOrd="0" presId="urn:microsoft.com/office/officeart/2005/8/layout/list1"/>
    <dgm:cxn modelId="{0D6CC949-4E8D-4D46-8184-4C29D72B48E2}" type="presParOf" srcId="{4202A541-C351-491A-85C8-5AB16147B3F1}" destId="{BBC7DD2F-F03F-4E5F-A5FB-0A0561B4EB61}" srcOrd="5" destOrd="0" presId="urn:microsoft.com/office/officeart/2005/8/layout/list1"/>
    <dgm:cxn modelId="{299C6769-240E-4460-8748-46A55C4F79B4}" type="presParOf" srcId="{4202A541-C351-491A-85C8-5AB16147B3F1}" destId="{2F9C8EA4-CD99-4E86-B19A-196248F7CA74}" srcOrd="6" destOrd="0" presId="urn:microsoft.com/office/officeart/2005/8/layout/list1"/>
    <dgm:cxn modelId="{8FC1F2BD-1E5D-4EE4-ABBC-39C7178B3FDC}" type="presParOf" srcId="{4202A541-C351-491A-85C8-5AB16147B3F1}" destId="{459A90E0-0ADA-4D69-AA46-3B72881495AF}" srcOrd="7" destOrd="0" presId="urn:microsoft.com/office/officeart/2005/8/layout/list1"/>
    <dgm:cxn modelId="{5BAA7BE6-1A42-46D7-A667-0B5951297A72}" type="presParOf" srcId="{4202A541-C351-491A-85C8-5AB16147B3F1}" destId="{5CE5D892-2EA0-4AED-86D3-F1349C60A28B}" srcOrd="8" destOrd="0" presId="urn:microsoft.com/office/officeart/2005/8/layout/list1"/>
    <dgm:cxn modelId="{B8583F10-F2D2-41F8-9A46-336BE1A5214F}" type="presParOf" srcId="{5CE5D892-2EA0-4AED-86D3-F1349C60A28B}" destId="{B194B8B9-F882-4346-B132-E8C2633296D2}" srcOrd="0" destOrd="0" presId="urn:microsoft.com/office/officeart/2005/8/layout/list1"/>
    <dgm:cxn modelId="{9B139454-93C0-4098-ABDD-35B89EC1C5C6}" type="presParOf" srcId="{5CE5D892-2EA0-4AED-86D3-F1349C60A28B}" destId="{2E853082-0F17-4B5B-B3A4-9DD7DA0B31F7}" srcOrd="1" destOrd="0" presId="urn:microsoft.com/office/officeart/2005/8/layout/list1"/>
    <dgm:cxn modelId="{19D527FD-27A9-4280-9FCC-1311B81D10E1}" type="presParOf" srcId="{4202A541-C351-491A-85C8-5AB16147B3F1}" destId="{E0C966F3-5CB2-49EA-99EE-9E2A5D0B8B5D}" srcOrd="9" destOrd="0" presId="urn:microsoft.com/office/officeart/2005/8/layout/list1"/>
    <dgm:cxn modelId="{E9398A4E-1D68-4221-B01B-B9B276BD5B69}" type="presParOf" srcId="{4202A541-C351-491A-85C8-5AB16147B3F1}" destId="{FEE55703-2E96-4529-9477-CBA6D1E210E1}" srcOrd="10" destOrd="0" presId="urn:microsoft.com/office/officeart/2005/8/layout/list1"/>
    <dgm:cxn modelId="{848F92F8-3490-49F3-8395-C32989445C5B}" type="presParOf" srcId="{4202A541-C351-491A-85C8-5AB16147B3F1}" destId="{BA63E0A6-A048-4F50-96C4-B3B3ADA78A69}" srcOrd="11" destOrd="0" presId="urn:microsoft.com/office/officeart/2005/8/layout/list1"/>
    <dgm:cxn modelId="{047EBC6C-8B3E-4347-9601-0F5CE3BE711D}" type="presParOf" srcId="{4202A541-C351-491A-85C8-5AB16147B3F1}" destId="{EF285C59-1AE7-4D38-8B34-C8B04EEC20A6}" srcOrd="12" destOrd="0" presId="urn:microsoft.com/office/officeart/2005/8/layout/list1"/>
    <dgm:cxn modelId="{B48D4FE9-4F21-4E87-A16D-009CB6BA7EB7}" type="presParOf" srcId="{EF285C59-1AE7-4D38-8B34-C8B04EEC20A6}" destId="{7ACD14B6-0DEF-4265-8B71-9A70DA3E6345}" srcOrd="0" destOrd="0" presId="urn:microsoft.com/office/officeart/2005/8/layout/list1"/>
    <dgm:cxn modelId="{1D301BE6-1E4C-4C02-A6A6-FBCB8DBDDFB1}" type="presParOf" srcId="{EF285C59-1AE7-4D38-8B34-C8B04EEC20A6}" destId="{3AEE9978-1B9F-45F4-A142-53DFF0D4CF0A}" srcOrd="1" destOrd="0" presId="urn:microsoft.com/office/officeart/2005/8/layout/list1"/>
    <dgm:cxn modelId="{BA98A917-3EBF-4DE6-89A3-4C7D9CC864F1}" type="presParOf" srcId="{4202A541-C351-491A-85C8-5AB16147B3F1}" destId="{6BFDDB76-2D7E-43A4-B810-C2B30FFB2E3C}" srcOrd="13" destOrd="0" presId="urn:microsoft.com/office/officeart/2005/8/layout/list1"/>
    <dgm:cxn modelId="{F3F9245C-FAC9-46CA-8976-DB45D11F2322}" type="presParOf" srcId="{4202A541-C351-491A-85C8-5AB16147B3F1}" destId="{F8EA0F37-0A1B-4CD8-8459-D141AB4585F9}" srcOrd="14" destOrd="0" presId="urn:microsoft.com/office/officeart/2005/8/layout/list1"/>
    <dgm:cxn modelId="{C2A6B950-3E35-4533-B4EB-42694AC1D252}" type="presParOf" srcId="{4202A541-C351-491A-85C8-5AB16147B3F1}" destId="{4FCD7798-FCD0-40D3-821B-15ACD375E230}" srcOrd="15" destOrd="0" presId="urn:microsoft.com/office/officeart/2005/8/layout/list1"/>
    <dgm:cxn modelId="{7E459DA5-B328-4A5B-BC6E-0822BBABF35A}" type="presParOf" srcId="{4202A541-C351-491A-85C8-5AB16147B3F1}" destId="{BA7F4792-2C68-4ED7-AD57-B7DD3E05F4C5}" srcOrd="16" destOrd="0" presId="urn:microsoft.com/office/officeart/2005/8/layout/list1"/>
    <dgm:cxn modelId="{1E5264E3-6A23-4D25-B49B-9D419D2FBBC9}" type="presParOf" srcId="{BA7F4792-2C68-4ED7-AD57-B7DD3E05F4C5}" destId="{C40A3822-E077-43D9-9B28-BC2B138AFB7B}" srcOrd="0" destOrd="0" presId="urn:microsoft.com/office/officeart/2005/8/layout/list1"/>
    <dgm:cxn modelId="{1E0A65A1-3E3A-463F-93D3-D5C597E850F6}" type="presParOf" srcId="{BA7F4792-2C68-4ED7-AD57-B7DD3E05F4C5}" destId="{887291F9-BC9D-4144-954A-79FFBE48A97E}" srcOrd="1" destOrd="0" presId="urn:microsoft.com/office/officeart/2005/8/layout/list1"/>
    <dgm:cxn modelId="{6A908C4A-3175-4968-943A-3606C254A360}" type="presParOf" srcId="{4202A541-C351-491A-85C8-5AB16147B3F1}" destId="{BAAA2EEB-0744-47F9-A31A-C742BD11390F}" srcOrd="17" destOrd="0" presId="urn:microsoft.com/office/officeart/2005/8/layout/list1"/>
    <dgm:cxn modelId="{0E3395D7-2426-469A-BE1C-1ACE2CAF3A5F}" type="presParOf" srcId="{4202A541-C351-491A-85C8-5AB16147B3F1}" destId="{7D5A2E2C-A6B4-42A5-A4F8-12EFBF1DB00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4FDE663-1B66-4B02-9721-F2625DFC7A2E}" type="doc">
      <dgm:prSet loTypeId="urn:microsoft.com/office/officeart/2005/8/layout/hList1" loCatId="list" qsTypeId="urn:microsoft.com/office/officeart/2005/8/quickstyle/simple3" qsCatId="simple" csTypeId="urn:microsoft.com/office/officeart/2005/8/colors/accent2_3" csCatId="accent2" phldr="1"/>
      <dgm:spPr/>
      <dgm:t>
        <a:bodyPr/>
        <a:lstStyle/>
        <a:p>
          <a:endParaRPr lang="en-IN"/>
        </a:p>
      </dgm:t>
    </dgm:pt>
    <dgm:pt modelId="{4AAC1F58-9FD8-42C9-9FB8-8AA4ABDCBEAD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UK prevalence:</a:t>
          </a:r>
          <a:endParaRPr lang="en-IN" sz="2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3883DC-31AE-4F3C-A26A-33EA7848C1C0}" type="parTrans" cxnId="{BB571F05-C0CE-48B1-BF57-80FBC76388BE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5D4F71-98EC-4E4D-9DFC-EDF435DAA987}" type="sibTrans" cxnId="{BB571F05-C0CE-48B1-BF57-80FBC76388BE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6B33EF-CA0A-4DBF-BAB6-F064B6FA00AE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Ethnic disparities:</a:t>
          </a:r>
          <a:endParaRPr lang="en-IN" sz="2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19566A-0F72-4AD3-94AB-718353A702B2}" type="parTrans" cxnId="{C35C279E-CB27-433E-B198-459AC260A5E4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030069-EC86-41A7-ADEB-030B86E76558}" type="sibTrans" cxnId="{C35C279E-CB27-433E-B198-459AC260A5E4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44EE7A-DF9F-41C1-B50C-C6E4DF3DD012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Socioeconomic factors:</a:t>
          </a:r>
          <a:endParaRPr lang="en-IN" sz="2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E48891-A88A-4E96-A447-50BDED40328A}" type="parTrans" cxnId="{8896F179-4D93-4297-82E9-421DBDAAC47D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19C169-29E9-499B-BB62-579AA5E03924}" type="sibTrans" cxnId="{8896F179-4D93-4297-82E9-421DBDAAC47D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DB3EAC-BEFD-47C2-9F85-0C9CDD5C1D75}">
      <dgm:prSet custT="1"/>
      <dgm:spPr/>
      <dgm:t>
        <a:bodyPr/>
        <a:lstStyle/>
        <a:p>
          <a:pPr>
            <a:buNone/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Public health impact:</a:t>
          </a:r>
          <a:endParaRPr lang="en-IN" sz="2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460AF3-588A-4AFD-9A73-FA4A217E986E}" type="parTrans" cxnId="{2DC891C9-8B2F-45CC-99CE-9CBD4E56386A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F104CD-D7B5-4A3A-989D-9CFEA75DC62F}" type="sibTrans" cxnId="{2DC891C9-8B2F-45CC-99CE-9CBD4E56386A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499BCE-A027-4520-A86E-58CE6DDD21F9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T2D causes about 3-5% of diabetes cases among population under 25 years of age with cases increasing each year (</a:t>
          </a:r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Diabetes.org.uk, </a:t>
          </a:r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2026</a:t>
          </a:r>
          <a:r>
            <a:rPr lang="en-GB" sz="220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96DE85-335F-44EB-9962-BD5CE3C6B081}" type="parTrans" cxnId="{DCD5892B-FF2E-4131-9D52-32DFB3FF1BC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A75D81-0F4A-4286-80A0-7A86FF9D87B1}" type="sibTrans" cxnId="{DCD5892B-FF2E-4131-9D52-32DFB3FF1BC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546D89-DDF1-4685-8ADE-CC9D5DDC720D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Rates are 6 times higher for South Asian, Black African, and Caribbean populations in UK.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3BD951-389B-4830-83D8-F111FBB5E888}" type="parTrans" cxnId="{D9778434-79E0-449F-BF71-21EF2D692730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882AA7-9257-4169-A747-251B998D6E5C}" type="sibTrans" cxnId="{D9778434-79E0-449F-BF71-21EF2D692730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7930A5-3DAB-4D42-AD16-CDE1058436C1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Obesity-related T2D is significantly more common among children from deprived areas.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CF6BBF-3536-4E47-98EB-89AC214F772E}" type="parTrans" cxnId="{1A21C3BE-811D-491F-BD5D-B1703D34FC1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21AE5A-1F17-47F4-A38D-7F5D385BCB76}" type="sibTrans" cxnId="{1A21C3BE-811D-491F-BD5D-B1703D34FC1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D5BE2D-2A2E-45AE-B546-33C223AA0B26}">
      <dgm:prSet custT="1"/>
      <dgm:spPr/>
      <dgm:t>
        <a:bodyPr/>
        <a:lstStyle/>
        <a:p>
          <a:pPr algn="l">
            <a:buNone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T2D at an early age increases risk of complications and adult morbidity in future, thus putting pressure on UK services.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9191B6-FC3F-43A6-8B6A-EDE7C4E926E3}" type="parTrans" cxnId="{DEB5CD00-0A70-4074-861B-39C20ACB317B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6E4412-326D-447A-9D6E-D9F55588071F}" type="sibTrans" cxnId="{DEB5CD00-0A70-4074-861B-39C20ACB317B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984E1C-D036-4512-8A07-A99FF033A076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This disorder continually causes increasing burden on community health services and school health programs (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Gupta </a:t>
          </a:r>
          <a:r>
            <a:rPr lang="en-IN" sz="2200" i="1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2026</a:t>
          </a: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3D3019-23FE-4C57-86CB-445204F96C66}" type="parTrans" cxnId="{6ED99DD1-42C6-463E-A070-82219FE55985}">
      <dgm:prSet/>
      <dgm:spPr/>
      <dgm:t>
        <a:bodyPr/>
        <a:lstStyle/>
        <a:p>
          <a:endParaRPr lang="en-IN"/>
        </a:p>
      </dgm:t>
    </dgm:pt>
    <dgm:pt modelId="{CC2BB9FF-5C99-43A3-91D3-CE91C6FD7772}" type="sibTrans" cxnId="{6ED99DD1-42C6-463E-A070-82219FE55985}">
      <dgm:prSet/>
      <dgm:spPr/>
      <dgm:t>
        <a:bodyPr/>
        <a:lstStyle/>
        <a:p>
          <a:endParaRPr lang="en-IN"/>
        </a:p>
      </dgm:t>
    </dgm:pt>
    <dgm:pt modelId="{6FF59E14-43CA-46E9-9DBE-BB978F0E9E50}" type="pres">
      <dgm:prSet presAssocID="{D4FDE663-1B66-4B02-9721-F2625DFC7A2E}" presName="Name0" presStyleCnt="0">
        <dgm:presLayoutVars>
          <dgm:dir/>
          <dgm:animLvl val="lvl"/>
          <dgm:resizeHandles val="exact"/>
        </dgm:presLayoutVars>
      </dgm:prSet>
      <dgm:spPr/>
    </dgm:pt>
    <dgm:pt modelId="{31C124B0-5F0E-4F37-BF61-C202A51A4B5E}" type="pres">
      <dgm:prSet presAssocID="{4AAC1F58-9FD8-42C9-9FB8-8AA4ABDCBEAD}" presName="composite" presStyleCnt="0"/>
      <dgm:spPr/>
    </dgm:pt>
    <dgm:pt modelId="{0BE576E3-995B-407B-B1A1-FC034E1639B2}" type="pres">
      <dgm:prSet presAssocID="{4AAC1F58-9FD8-42C9-9FB8-8AA4ABDCBEA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A80F8D89-C6D4-4F29-9C65-60A62E8ECEE8}" type="pres">
      <dgm:prSet presAssocID="{4AAC1F58-9FD8-42C9-9FB8-8AA4ABDCBEAD}" presName="desTx" presStyleLbl="alignAccFollowNode1" presStyleIdx="0" presStyleCnt="4">
        <dgm:presLayoutVars>
          <dgm:bulletEnabled val="1"/>
        </dgm:presLayoutVars>
      </dgm:prSet>
      <dgm:spPr/>
    </dgm:pt>
    <dgm:pt modelId="{6DE874C2-692B-4620-9042-2BA0EB8B7805}" type="pres">
      <dgm:prSet presAssocID="{925D4F71-98EC-4E4D-9DFC-EDF435DAA987}" presName="space" presStyleCnt="0"/>
      <dgm:spPr/>
    </dgm:pt>
    <dgm:pt modelId="{6884CFF8-8015-4C0C-A307-2BB64F61B075}" type="pres">
      <dgm:prSet presAssocID="{5D6B33EF-CA0A-4DBF-BAB6-F064B6FA00AE}" presName="composite" presStyleCnt="0"/>
      <dgm:spPr/>
    </dgm:pt>
    <dgm:pt modelId="{3D2466B7-AF51-412B-AF6C-06E6418A561D}" type="pres">
      <dgm:prSet presAssocID="{5D6B33EF-CA0A-4DBF-BAB6-F064B6FA00AE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EB265EFA-1185-4824-8ECC-A309A5B9469F}" type="pres">
      <dgm:prSet presAssocID="{5D6B33EF-CA0A-4DBF-BAB6-F064B6FA00AE}" presName="desTx" presStyleLbl="alignAccFollowNode1" presStyleIdx="1" presStyleCnt="4">
        <dgm:presLayoutVars>
          <dgm:bulletEnabled val="1"/>
        </dgm:presLayoutVars>
      </dgm:prSet>
      <dgm:spPr/>
    </dgm:pt>
    <dgm:pt modelId="{CC658EAE-B682-4FEE-BAD5-6A8577D1B404}" type="pres">
      <dgm:prSet presAssocID="{68030069-EC86-41A7-ADEB-030B86E76558}" presName="space" presStyleCnt="0"/>
      <dgm:spPr/>
    </dgm:pt>
    <dgm:pt modelId="{5E394B9F-A1D0-457C-B041-B213EA147866}" type="pres">
      <dgm:prSet presAssocID="{7744EE7A-DF9F-41C1-B50C-C6E4DF3DD012}" presName="composite" presStyleCnt="0"/>
      <dgm:spPr/>
    </dgm:pt>
    <dgm:pt modelId="{4B2E23EB-B267-41E8-B30B-EBC63E735196}" type="pres">
      <dgm:prSet presAssocID="{7744EE7A-DF9F-41C1-B50C-C6E4DF3DD012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BE1267F1-2BF3-4EEB-808A-B500807D595C}" type="pres">
      <dgm:prSet presAssocID="{7744EE7A-DF9F-41C1-B50C-C6E4DF3DD012}" presName="desTx" presStyleLbl="alignAccFollowNode1" presStyleIdx="2" presStyleCnt="4">
        <dgm:presLayoutVars>
          <dgm:bulletEnabled val="1"/>
        </dgm:presLayoutVars>
      </dgm:prSet>
      <dgm:spPr/>
    </dgm:pt>
    <dgm:pt modelId="{0A37D00A-B038-41EB-80DD-EB1D2281174F}" type="pres">
      <dgm:prSet presAssocID="{9B19C169-29E9-499B-BB62-579AA5E03924}" presName="space" presStyleCnt="0"/>
      <dgm:spPr/>
    </dgm:pt>
    <dgm:pt modelId="{4F0F0B51-DC28-4B95-A80F-86B0DF5E4F48}" type="pres">
      <dgm:prSet presAssocID="{D8DB3EAC-BEFD-47C2-9F85-0C9CDD5C1D75}" presName="composite" presStyleCnt="0"/>
      <dgm:spPr/>
    </dgm:pt>
    <dgm:pt modelId="{1BC65F37-CD52-4EC1-BA17-B5A98F8DD0F9}" type="pres">
      <dgm:prSet presAssocID="{D8DB3EAC-BEFD-47C2-9F85-0C9CDD5C1D75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2D562EE7-6429-46C7-916D-2AA5A3C984C0}" type="pres">
      <dgm:prSet presAssocID="{D8DB3EAC-BEFD-47C2-9F85-0C9CDD5C1D75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DEB5CD00-0A70-4074-861B-39C20ACB317B}" srcId="{D8DB3EAC-BEFD-47C2-9F85-0C9CDD5C1D75}" destId="{26D5BE2D-2A2E-45AE-B546-33C223AA0B26}" srcOrd="0" destOrd="0" parTransId="{6D9191B6-FC3F-43A6-8B6A-EDE7C4E926E3}" sibTransId="{A46E4412-326D-447A-9D6E-D9F55588071F}"/>
    <dgm:cxn modelId="{A1DF7702-45D6-483C-946A-60F89F8F7FEC}" type="presOf" srcId="{0E546D89-DDF1-4685-8ADE-CC9D5DDC720D}" destId="{EB265EFA-1185-4824-8ECC-A309A5B9469F}" srcOrd="0" destOrd="0" presId="urn:microsoft.com/office/officeart/2005/8/layout/hList1"/>
    <dgm:cxn modelId="{BB571F05-C0CE-48B1-BF57-80FBC76388BE}" srcId="{D4FDE663-1B66-4B02-9721-F2625DFC7A2E}" destId="{4AAC1F58-9FD8-42C9-9FB8-8AA4ABDCBEAD}" srcOrd="0" destOrd="0" parTransId="{773883DC-31AE-4F3C-A26A-33EA7848C1C0}" sibTransId="{925D4F71-98EC-4E4D-9DFC-EDF435DAA987}"/>
    <dgm:cxn modelId="{159CDA0E-2663-4C15-9AE1-490FE971D560}" type="presOf" srcId="{EC984E1C-D036-4512-8A07-A99FF033A076}" destId="{2D562EE7-6429-46C7-916D-2AA5A3C984C0}" srcOrd="0" destOrd="1" presId="urn:microsoft.com/office/officeart/2005/8/layout/hList1"/>
    <dgm:cxn modelId="{59A1911C-C465-487A-9771-40FDF3524882}" type="presOf" srcId="{26D5BE2D-2A2E-45AE-B546-33C223AA0B26}" destId="{2D562EE7-6429-46C7-916D-2AA5A3C984C0}" srcOrd="0" destOrd="0" presId="urn:microsoft.com/office/officeart/2005/8/layout/hList1"/>
    <dgm:cxn modelId="{DCD5892B-FF2E-4131-9D52-32DFB3FF1BCC}" srcId="{4AAC1F58-9FD8-42C9-9FB8-8AA4ABDCBEAD}" destId="{06499BCE-A027-4520-A86E-58CE6DDD21F9}" srcOrd="0" destOrd="0" parTransId="{B896DE85-335F-44EB-9962-BD5CE3C6B081}" sibTransId="{EEA75D81-0F4A-4286-80A0-7A86FF9D87B1}"/>
    <dgm:cxn modelId="{D9778434-79E0-449F-BF71-21EF2D692730}" srcId="{5D6B33EF-CA0A-4DBF-BAB6-F064B6FA00AE}" destId="{0E546D89-DDF1-4685-8ADE-CC9D5DDC720D}" srcOrd="0" destOrd="0" parTransId="{403BD951-389B-4830-83D8-F111FBB5E888}" sibTransId="{1A882AA7-9257-4169-A747-251B998D6E5C}"/>
    <dgm:cxn modelId="{D265C735-5559-4029-98C1-5455A2159C6C}" type="presOf" srcId="{A27930A5-3DAB-4D42-AD16-CDE1058436C1}" destId="{BE1267F1-2BF3-4EEB-808A-B500807D595C}" srcOrd="0" destOrd="0" presId="urn:microsoft.com/office/officeart/2005/8/layout/hList1"/>
    <dgm:cxn modelId="{BBEB9D55-4E0F-4356-BB17-B9AE16596123}" type="presOf" srcId="{7744EE7A-DF9F-41C1-B50C-C6E4DF3DD012}" destId="{4B2E23EB-B267-41E8-B30B-EBC63E735196}" srcOrd="0" destOrd="0" presId="urn:microsoft.com/office/officeart/2005/8/layout/hList1"/>
    <dgm:cxn modelId="{8896F179-4D93-4297-82E9-421DBDAAC47D}" srcId="{D4FDE663-1B66-4B02-9721-F2625DFC7A2E}" destId="{7744EE7A-DF9F-41C1-B50C-C6E4DF3DD012}" srcOrd="2" destOrd="0" parTransId="{EDE48891-A88A-4E96-A447-50BDED40328A}" sibTransId="{9B19C169-29E9-499B-BB62-579AA5E03924}"/>
    <dgm:cxn modelId="{0A851389-BFFA-461A-A977-09EE89DEBECF}" type="presOf" srcId="{5D6B33EF-CA0A-4DBF-BAB6-F064B6FA00AE}" destId="{3D2466B7-AF51-412B-AF6C-06E6418A561D}" srcOrd="0" destOrd="0" presId="urn:microsoft.com/office/officeart/2005/8/layout/hList1"/>
    <dgm:cxn modelId="{EF3D698F-549B-4364-9E01-A1679625981F}" type="presOf" srcId="{06499BCE-A027-4520-A86E-58CE6DDD21F9}" destId="{A80F8D89-C6D4-4F29-9C65-60A62E8ECEE8}" srcOrd="0" destOrd="0" presId="urn:microsoft.com/office/officeart/2005/8/layout/hList1"/>
    <dgm:cxn modelId="{C35C279E-CB27-433E-B198-459AC260A5E4}" srcId="{D4FDE663-1B66-4B02-9721-F2625DFC7A2E}" destId="{5D6B33EF-CA0A-4DBF-BAB6-F064B6FA00AE}" srcOrd="1" destOrd="0" parTransId="{7919566A-0F72-4AD3-94AB-718353A702B2}" sibTransId="{68030069-EC86-41A7-ADEB-030B86E76558}"/>
    <dgm:cxn modelId="{299C78A9-92CA-4AE6-9039-766D26353740}" type="presOf" srcId="{4AAC1F58-9FD8-42C9-9FB8-8AA4ABDCBEAD}" destId="{0BE576E3-995B-407B-B1A1-FC034E1639B2}" srcOrd="0" destOrd="0" presId="urn:microsoft.com/office/officeart/2005/8/layout/hList1"/>
    <dgm:cxn modelId="{14175BB6-2BE9-402D-9EC8-A108744B6152}" type="presOf" srcId="{D4FDE663-1B66-4B02-9721-F2625DFC7A2E}" destId="{6FF59E14-43CA-46E9-9DBE-BB978F0E9E50}" srcOrd="0" destOrd="0" presId="urn:microsoft.com/office/officeart/2005/8/layout/hList1"/>
    <dgm:cxn modelId="{1A21C3BE-811D-491F-BD5D-B1703D34FC1C}" srcId="{7744EE7A-DF9F-41C1-B50C-C6E4DF3DD012}" destId="{A27930A5-3DAB-4D42-AD16-CDE1058436C1}" srcOrd="0" destOrd="0" parTransId="{7FCF6BBF-3536-4E47-98EB-89AC214F772E}" sibTransId="{EF21AE5A-1F17-47F4-A38D-7F5D385BCB76}"/>
    <dgm:cxn modelId="{2DC891C9-8B2F-45CC-99CE-9CBD4E56386A}" srcId="{D4FDE663-1B66-4B02-9721-F2625DFC7A2E}" destId="{D8DB3EAC-BEFD-47C2-9F85-0C9CDD5C1D75}" srcOrd="3" destOrd="0" parTransId="{FD460AF3-588A-4AFD-9A73-FA4A217E986E}" sibTransId="{97F104CD-D7B5-4A3A-989D-9CFEA75DC62F}"/>
    <dgm:cxn modelId="{6ED99DD1-42C6-463E-A070-82219FE55985}" srcId="{D8DB3EAC-BEFD-47C2-9F85-0C9CDD5C1D75}" destId="{EC984E1C-D036-4512-8A07-A99FF033A076}" srcOrd="1" destOrd="0" parTransId="{A03D3019-23FE-4C57-86CB-445204F96C66}" sibTransId="{CC2BB9FF-5C99-43A3-91D3-CE91C6FD7772}"/>
    <dgm:cxn modelId="{D5B7C9D7-3102-4BC4-8B7A-F9C1C0D40F01}" type="presOf" srcId="{D8DB3EAC-BEFD-47C2-9F85-0C9CDD5C1D75}" destId="{1BC65F37-CD52-4EC1-BA17-B5A98F8DD0F9}" srcOrd="0" destOrd="0" presId="urn:microsoft.com/office/officeart/2005/8/layout/hList1"/>
    <dgm:cxn modelId="{29A30D62-8C8A-44B4-A470-DDFC7FF40952}" type="presParOf" srcId="{6FF59E14-43CA-46E9-9DBE-BB978F0E9E50}" destId="{31C124B0-5F0E-4F37-BF61-C202A51A4B5E}" srcOrd="0" destOrd="0" presId="urn:microsoft.com/office/officeart/2005/8/layout/hList1"/>
    <dgm:cxn modelId="{E33A6B45-6ED6-4AD3-9B56-AF2F7D8F16EC}" type="presParOf" srcId="{31C124B0-5F0E-4F37-BF61-C202A51A4B5E}" destId="{0BE576E3-995B-407B-B1A1-FC034E1639B2}" srcOrd="0" destOrd="0" presId="urn:microsoft.com/office/officeart/2005/8/layout/hList1"/>
    <dgm:cxn modelId="{0C86B140-EA78-4F65-878A-EB16C31178E3}" type="presParOf" srcId="{31C124B0-5F0E-4F37-BF61-C202A51A4B5E}" destId="{A80F8D89-C6D4-4F29-9C65-60A62E8ECEE8}" srcOrd="1" destOrd="0" presId="urn:microsoft.com/office/officeart/2005/8/layout/hList1"/>
    <dgm:cxn modelId="{C1A49280-9202-4600-A66D-6EC2208829E5}" type="presParOf" srcId="{6FF59E14-43CA-46E9-9DBE-BB978F0E9E50}" destId="{6DE874C2-692B-4620-9042-2BA0EB8B7805}" srcOrd="1" destOrd="0" presId="urn:microsoft.com/office/officeart/2005/8/layout/hList1"/>
    <dgm:cxn modelId="{9ECD6D4A-9D1F-4129-8ECF-23C9AA069C8F}" type="presParOf" srcId="{6FF59E14-43CA-46E9-9DBE-BB978F0E9E50}" destId="{6884CFF8-8015-4C0C-A307-2BB64F61B075}" srcOrd="2" destOrd="0" presId="urn:microsoft.com/office/officeart/2005/8/layout/hList1"/>
    <dgm:cxn modelId="{1F4F46DB-9E04-41BE-A236-23B2D6AA16F1}" type="presParOf" srcId="{6884CFF8-8015-4C0C-A307-2BB64F61B075}" destId="{3D2466B7-AF51-412B-AF6C-06E6418A561D}" srcOrd="0" destOrd="0" presId="urn:microsoft.com/office/officeart/2005/8/layout/hList1"/>
    <dgm:cxn modelId="{480E5C1F-578A-4395-8701-6AF366BE8762}" type="presParOf" srcId="{6884CFF8-8015-4C0C-A307-2BB64F61B075}" destId="{EB265EFA-1185-4824-8ECC-A309A5B9469F}" srcOrd="1" destOrd="0" presId="urn:microsoft.com/office/officeart/2005/8/layout/hList1"/>
    <dgm:cxn modelId="{8D90BF42-7109-4CF1-911B-B6D24697B388}" type="presParOf" srcId="{6FF59E14-43CA-46E9-9DBE-BB978F0E9E50}" destId="{CC658EAE-B682-4FEE-BAD5-6A8577D1B404}" srcOrd="3" destOrd="0" presId="urn:microsoft.com/office/officeart/2005/8/layout/hList1"/>
    <dgm:cxn modelId="{0FD80B1C-48D6-4FAA-B583-071CF00CBAB2}" type="presParOf" srcId="{6FF59E14-43CA-46E9-9DBE-BB978F0E9E50}" destId="{5E394B9F-A1D0-457C-B041-B213EA147866}" srcOrd="4" destOrd="0" presId="urn:microsoft.com/office/officeart/2005/8/layout/hList1"/>
    <dgm:cxn modelId="{088E916E-F473-44FC-BBAD-263270099784}" type="presParOf" srcId="{5E394B9F-A1D0-457C-B041-B213EA147866}" destId="{4B2E23EB-B267-41E8-B30B-EBC63E735196}" srcOrd="0" destOrd="0" presId="urn:microsoft.com/office/officeart/2005/8/layout/hList1"/>
    <dgm:cxn modelId="{E30A5A02-C94D-4EB8-AB44-12D2817B4040}" type="presParOf" srcId="{5E394B9F-A1D0-457C-B041-B213EA147866}" destId="{BE1267F1-2BF3-4EEB-808A-B500807D595C}" srcOrd="1" destOrd="0" presId="urn:microsoft.com/office/officeart/2005/8/layout/hList1"/>
    <dgm:cxn modelId="{48E65CEB-981D-4A5C-9FF7-D0ADDBE2BFF5}" type="presParOf" srcId="{6FF59E14-43CA-46E9-9DBE-BB978F0E9E50}" destId="{0A37D00A-B038-41EB-80DD-EB1D2281174F}" srcOrd="5" destOrd="0" presId="urn:microsoft.com/office/officeart/2005/8/layout/hList1"/>
    <dgm:cxn modelId="{F9C17FFA-AD31-4A88-A1E2-CB48B8039174}" type="presParOf" srcId="{6FF59E14-43CA-46E9-9DBE-BB978F0E9E50}" destId="{4F0F0B51-DC28-4B95-A80F-86B0DF5E4F48}" srcOrd="6" destOrd="0" presId="urn:microsoft.com/office/officeart/2005/8/layout/hList1"/>
    <dgm:cxn modelId="{9AD3A000-A979-4D73-8390-5792248A6B7E}" type="presParOf" srcId="{4F0F0B51-DC28-4B95-A80F-86B0DF5E4F48}" destId="{1BC65F37-CD52-4EC1-BA17-B5A98F8DD0F9}" srcOrd="0" destOrd="0" presId="urn:microsoft.com/office/officeart/2005/8/layout/hList1"/>
    <dgm:cxn modelId="{1A5A8758-E16D-44AC-957D-9E7A181676AF}" type="presParOf" srcId="{4F0F0B51-DC28-4B95-A80F-86B0DF5E4F48}" destId="{2D562EE7-6429-46C7-916D-2AA5A3C984C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17ED46-0734-4F65-A662-E70959CFBCDF}" type="doc">
      <dgm:prSet loTypeId="urn:microsoft.com/office/officeart/2005/8/layout/list1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9FBD9CCF-E949-4188-B338-D151E8DBFD09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Global trends: Global prevalence of youth-onset T2D has risen by more than 30% over last 20 years (</a:t>
          </a:r>
          <a:r>
            <a:rPr lang="en-IN" sz="2800" dirty="0"/>
            <a:t>Perng </a:t>
          </a:r>
          <a:r>
            <a:rPr lang="en-IN" sz="2800" i="1" dirty="0"/>
            <a:t>et al. </a:t>
          </a:r>
          <a:r>
            <a:rPr lang="en-IN" sz="2800" dirty="0"/>
            <a:t>2023</a:t>
          </a:r>
          <a:r>
            <a:rPr lang="en-GB" sz="2800" dirty="0"/>
            <a:t>).</a:t>
          </a:r>
          <a:endParaRPr lang="en-IN" sz="2800" dirty="0"/>
        </a:p>
      </dgm:t>
    </dgm:pt>
    <dgm:pt modelId="{02F39E90-03E2-49F1-ACE7-8FCA0CD515B3}" type="parTrans" cxnId="{84DA9C57-F32B-44A3-A00E-C29F47D93F47}">
      <dgm:prSet/>
      <dgm:spPr/>
      <dgm:t>
        <a:bodyPr/>
        <a:lstStyle/>
        <a:p>
          <a:endParaRPr lang="en-IN" sz="4000"/>
        </a:p>
      </dgm:t>
    </dgm:pt>
    <dgm:pt modelId="{E511E877-A7DC-4803-A493-4BFBF404A76A}" type="sibTrans" cxnId="{84DA9C57-F32B-44A3-A00E-C29F47D93F47}">
      <dgm:prSet/>
      <dgm:spPr/>
      <dgm:t>
        <a:bodyPr/>
        <a:lstStyle/>
        <a:p>
          <a:endParaRPr lang="en-IN" sz="4000"/>
        </a:p>
      </dgm:t>
    </dgm:pt>
    <dgm:pt modelId="{7A5DAABC-A643-43D2-B324-06358C2DD832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Early onset of disease leads to higher chances of getting cardiovascular disease, kidney disease, and neuropathy later in life.</a:t>
          </a:r>
          <a:endParaRPr lang="en-IN" sz="2800" dirty="0"/>
        </a:p>
      </dgm:t>
    </dgm:pt>
    <dgm:pt modelId="{302F42D6-5EC5-4A31-ACFE-4D7BE977DF9E}" type="parTrans" cxnId="{1BDAC938-A434-4E63-A3B8-D9AEF793CE0E}">
      <dgm:prSet/>
      <dgm:spPr/>
      <dgm:t>
        <a:bodyPr/>
        <a:lstStyle/>
        <a:p>
          <a:endParaRPr lang="en-IN" sz="4000"/>
        </a:p>
      </dgm:t>
    </dgm:pt>
    <dgm:pt modelId="{4A239AB7-D73F-4A7C-BA51-7C75B3F52E20}" type="sibTrans" cxnId="{1BDAC938-A434-4E63-A3B8-D9AEF793CE0E}">
      <dgm:prSet/>
      <dgm:spPr/>
      <dgm:t>
        <a:bodyPr/>
        <a:lstStyle/>
        <a:p>
          <a:endParaRPr lang="en-IN" sz="4000"/>
        </a:p>
      </dgm:t>
    </dgm:pt>
    <dgm:pt modelId="{9897B7D6-C060-48F4-A718-F32974730EC8}">
      <dgm:prSet phldrT="[Text]" custT="1"/>
      <dgm:spPr/>
      <dgm:t>
        <a:bodyPr/>
        <a:lstStyle/>
        <a:p>
          <a:pPr>
            <a:buNone/>
          </a:pPr>
          <a:r>
            <a:rPr lang="en-GB" sz="2800" dirty="0"/>
            <a:t>Preventive strategies are based on lifestyle changes, early detection, and community health promotion (</a:t>
          </a:r>
          <a:r>
            <a:rPr lang="en-IN" sz="2800" dirty="0" err="1"/>
            <a:t>Golovaty</a:t>
          </a:r>
          <a:r>
            <a:rPr lang="en-IN" sz="2800" dirty="0"/>
            <a:t> </a:t>
          </a:r>
          <a:r>
            <a:rPr lang="en-IN" sz="2800" i="1" dirty="0"/>
            <a:t>et al. </a:t>
          </a:r>
          <a:r>
            <a:rPr lang="en-IN" sz="2800" dirty="0"/>
            <a:t>2023</a:t>
          </a:r>
          <a:r>
            <a:rPr lang="en-GB" sz="2800" dirty="0"/>
            <a:t>).</a:t>
          </a:r>
          <a:endParaRPr lang="en-IN" sz="2800" dirty="0"/>
        </a:p>
      </dgm:t>
    </dgm:pt>
    <dgm:pt modelId="{E7DA1A7C-129A-469C-B9B2-96A5B1CAD46F}" type="parTrans" cxnId="{0B98FBA0-8700-4554-B522-CC4ADA4ADE85}">
      <dgm:prSet/>
      <dgm:spPr/>
      <dgm:t>
        <a:bodyPr/>
        <a:lstStyle/>
        <a:p>
          <a:endParaRPr lang="en-IN" sz="4000"/>
        </a:p>
      </dgm:t>
    </dgm:pt>
    <dgm:pt modelId="{D3A61C3A-B84B-4DBB-8F9F-D106B5C4974A}" type="sibTrans" cxnId="{0B98FBA0-8700-4554-B522-CC4ADA4ADE85}">
      <dgm:prSet/>
      <dgm:spPr/>
      <dgm:t>
        <a:bodyPr/>
        <a:lstStyle/>
        <a:p>
          <a:endParaRPr lang="en-IN" sz="4000"/>
        </a:p>
      </dgm:t>
    </dgm:pt>
    <dgm:pt modelId="{675CFAEF-04CF-425D-A602-4687B9104D5A}">
      <dgm:prSet phldrT="[Text]" custT="1"/>
      <dgm:spPr/>
      <dgm:t>
        <a:bodyPr/>
        <a:lstStyle/>
        <a:p>
          <a:pPr>
            <a:buNone/>
          </a:pPr>
          <a:r>
            <a:rPr lang="en-GB" sz="2800"/>
            <a:t>Government regulation in health sector works toward reduction of inequalities in health and risk of diabetes associated with obesity.</a:t>
          </a:r>
          <a:endParaRPr lang="en-IN" sz="2800" dirty="0"/>
        </a:p>
      </dgm:t>
    </dgm:pt>
    <dgm:pt modelId="{94C57525-2F83-4157-B3E2-F2E3EDD8E1D6}" type="parTrans" cxnId="{57F37C92-E3AD-4B08-B206-A9A5649E42AD}">
      <dgm:prSet/>
      <dgm:spPr/>
      <dgm:t>
        <a:bodyPr/>
        <a:lstStyle/>
        <a:p>
          <a:endParaRPr lang="en-IN" sz="4000"/>
        </a:p>
      </dgm:t>
    </dgm:pt>
    <dgm:pt modelId="{25DC0170-D308-4621-AE60-C86DB347F26A}" type="sibTrans" cxnId="{57F37C92-E3AD-4B08-B206-A9A5649E42AD}">
      <dgm:prSet/>
      <dgm:spPr/>
      <dgm:t>
        <a:bodyPr/>
        <a:lstStyle/>
        <a:p>
          <a:endParaRPr lang="en-IN" sz="4000"/>
        </a:p>
      </dgm:t>
    </dgm:pt>
    <dgm:pt modelId="{F7B3E230-FA2D-4616-AB2D-D4F30DBD73FA}" type="pres">
      <dgm:prSet presAssocID="{3C17ED46-0734-4F65-A662-E70959CFBCDF}" presName="linear" presStyleCnt="0">
        <dgm:presLayoutVars>
          <dgm:dir/>
          <dgm:animLvl val="lvl"/>
          <dgm:resizeHandles val="exact"/>
        </dgm:presLayoutVars>
      </dgm:prSet>
      <dgm:spPr/>
    </dgm:pt>
    <dgm:pt modelId="{5FDC3DB7-50F1-4464-91C3-0AE65ACDDB9D}" type="pres">
      <dgm:prSet presAssocID="{9FBD9CCF-E949-4188-B338-D151E8DBFD09}" presName="parentLin" presStyleCnt="0"/>
      <dgm:spPr/>
    </dgm:pt>
    <dgm:pt modelId="{4A6ECD59-FD65-4A42-93D9-BF7A9ECDAEB2}" type="pres">
      <dgm:prSet presAssocID="{9FBD9CCF-E949-4188-B338-D151E8DBFD09}" presName="parentLeftMargin" presStyleLbl="node1" presStyleIdx="0" presStyleCnt="4"/>
      <dgm:spPr/>
    </dgm:pt>
    <dgm:pt modelId="{31ECFED3-8409-495E-A809-2E730E3B2CAB}" type="pres">
      <dgm:prSet presAssocID="{9FBD9CCF-E949-4188-B338-D151E8DBFD09}" presName="parentText" presStyleLbl="node1" presStyleIdx="0" presStyleCnt="4" custScaleX="123817">
        <dgm:presLayoutVars>
          <dgm:chMax val="0"/>
          <dgm:bulletEnabled val="1"/>
        </dgm:presLayoutVars>
      </dgm:prSet>
      <dgm:spPr/>
    </dgm:pt>
    <dgm:pt modelId="{85C2BE37-B9CC-4420-8FB7-C7396943B5F6}" type="pres">
      <dgm:prSet presAssocID="{9FBD9CCF-E949-4188-B338-D151E8DBFD09}" presName="negativeSpace" presStyleCnt="0"/>
      <dgm:spPr/>
    </dgm:pt>
    <dgm:pt modelId="{A1F953D7-4F1E-4965-89C2-4A5263595A1C}" type="pres">
      <dgm:prSet presAssocID="{9FBD9CCF-E949-4188-B338-D151E8DBFD09}" presName="childText" presStyleLbl="conFgAcc1" presStyleIdx="0" presStyleCnt="4">
        <dgm:presLayoutVars>
          <dgm:bulletEnabled val="1"/>
        </dgm:presLayoutVars>
      </dgm:prSet>
      <dgm:spPr/>
    </dgm:pt>
    <dgm:pt modelId="{E9F68737-EBF6-4DA4-A1F2-908AAF184C57}" type="pres">
      <dgm:prSet presAssocID="{E511E877-A7DC-4803-A493-4BFBF404A76A}" presName="spaceBetweenRectangles" presStyleCnt="0"/>
      <dgm:spPr/>
    </dgm:pt>
    <dgm:pt modelId="{CAEE6DFE-8A4F-44AA-9C3B-CA8B5F95B7C0}" type="pres">
      <dgm:prSet presAssocID="{7A5DAABC-A643-43D2-B324-06358C2DD832}" presName="parentLin" presStyleCnt="0"/>
      <dgm:spPr/>
    </dgm:pt>
    <dgm:pt modelId="{53256558-76DF-4F25-AA0F-4E3919D87FD3}" type="pres">
      <dgm:prSet presAssocID="{7A5DAABC-A643-43D2-B324-06358C2DD832}" presName="parentLeftMargin" presStyleLbl="node1" presStyleIdx="0" presStyleCnt="4"/>
      <dgm:spPr/>
    </dgm:pt>
    <dgm:pt modelId="{893F6F0E-C89B-4464-BD1E-DC0719FDF715}" type="pres">
      <dgm:prSet presAssocID="{7A5DAABC-A643-43D2-B324-06358C2DD832}" presName="parentText" presStyleLbl="node1" presStyleIdx="1" presStyleCnt="4" custScaleX="123889">
        <dgm:presLayoutVars>
          <dgm:chMax val="0"/>
          <dgm:bulletEnabled val="1"/>
        </dgm:presLayoutVars>
      </dgm:prSet>
      <dgm:spPr/>
    </dgm:pt>
    <dgm:pt modelId="{BE8184E1-EAF6-4B98-A7B0-4D8CE792F800}" type="pres">
      <dgm:prSet presAssocID="{7A5DAABC-A643-43D2-B324-06358C2DD832}" presName="negativeSpace" presStyleCnt="0"/>
      <dgm:spPr/>
    </dgm:pt>
    <dgm:pt modelId="{974B65C7-8244-40CA-A901-C49741211494}" type="pres">
      <dgm:prSet presAssocID="{7A5DAABC-A643-43D2-B324-06358C2DD832}" presName="childText" presStyleLbl="conFgAcc1" presStyleIdx="1" presStyleCnt="4">
        <dgm:presLayoutVars>
          <dgm:bulletEnabled val="1"/>
        </dgm:presLayoutVars>
      </dgm:prSet>
      <dgm:spPr/>
    </dgm:pt>
    <dgm:pt modelId="{A9E29442-9A77-4375-B608-DA4ACB34EB3F}" type="pres">
      <dgm:prSet presAssocID="{4A239AB7-D73F-4A7C-BA51-7C75B3F52E20}" presName="spaceBetweenRectangles" presStyleCnt="0"/>
      <dgm:spPr/>
    </dgm:pt>
    <dgm:pt modelId="{A4C2FB19-3895-48CE-9C33-55F2DB553654}" type="pres">
      <dgm:prSet presAssocID="{9897B7D6-C060-48F4-A718-F32974730EC8}" presName="parentLin" presStyleCnt="0"/>
      <dgm:spPr/>
    </dgm:pt>
    <dgm:pt modelId="{E4E03999-31B2-4B6A-94B4-5509942301D1}" type="pres">
      <dgm:prSet presAssocID="{9897B7D6-C060-48F4-A718-F32974730EC8}" presName="parentLeftMargin" presStyleLbl="node1" presStyleIdx="1" presStyleCnt="4"/>
      <dgm:spPr/>
    </dgm:pt>
    <dgm:pt modelId="{805D87E4-877A-47B1-ADD2-DBBAFF66746F}" type="pres">
      <dgm:prSet presAssocID="{9897B7D6-C060-48F4-A718-F32974730EC8}" presName="parentText" presStyleLbl="node1" presStyleIdx="2" presStyleCnt="4" custScaleX="123817">
        <dgm:presLayoutVars>
          <dgm:chMax val="0"/>
          <dgm:bulletEnabled val="1"/>
        </dgm:presLayoutVars>
      </dgm:prSet>
      <dgm:spPr/>
    </dgm:pt>
    <dgm:pt modelId="{1662AF7A-904E-40F8-A4E3-02E3E6275FA1}" type="pres">
      <dgm:prSet presAssocID="{9897B7D6-C060-48F4-A718-F32974730EC8}" presName="negativeSpace" presStyleCnt="0"/>
      <dgm:spPr/>
    </dgm:pt>
    <dgm:pt modelId="{54A9B5D4-E38A-469A-82D4-F2A802E064B8}" type="pres">
      <dgm:prSet presAssocID="{9897B7D6-C060-48F4-A718-F32974730EC8}" presName="childText" presStyleLbl="conFgAcc1" presStyleIdx="2" presStyleCnt="4">
        <dgm:presLayoutVars>
          <dgm:bulletEnabled val="1"/>
        </dgm:presLayoutVars>
      </dgm:prSet>
      <dgm:spPr/>
    </dgm:pt>
    <dgm:pt modelId="{0A8DB794-E11D-4CC0-A867-6F60E26BEF33}" type="pres">
      <dgm:prSet presAssocID="{D3A61C3A-B84B-4DBB-8F9F-D106B5C4974A}" presName="spaceBetweenRectangles" presStyleCnt="0"/>
      <dgm:spPr/>
    </dgm:pt>
    <dgm:pt modelId="{0E8C529C-E228-417E-9F53-ADF1A792892C}" type="pres">
      <dgm:prSet presAssocID="{675CFAEF-04CF-425D-A602-4687B9104D5A}" presName="parentLin" presStyleCnt="0"/>
      <dgm:spPr/>
    </dgm:pt>
    <dgm:pt modelId="{FD71A8A9-1907-4562-ABFE-07D01C06FC6F}" type="pres">
      <dgm:prSet presAssocID="{675CFAEF-04CF-425D-A602-4687B9104D5A}" presName="parentLeftMargin" presStyleLbl="node1" presStyleIdx="2" presStyleCnt="4"/>
      <dgm:spPr/>
    </dgm:pt>
    <dgm:pt modelId="{2803194C-68BE-4C2F-914A-34E7B34EEA7A}" type="pres">
      <dgm:prSet presAssocID="{675CFAEF-04CF-425D-A602-4687B9104D5A}" presName="parentText" presStyleLbl="node1" presStyleIdx="3" presStyleCnt="4" custScaleX="123817">
        <dgm:presLayoutVars>
          <dgm:chMax val="0"/>
          <dgm:bulletEnabled val="1"/>
        </dgm:presLayoutVars>
      </dgm:prSet>
      <dgm:spPr/>
    </dgm:pt>
    <dgm:pt modelId="{635FFA3D-04ED-472C-83EC-0B93B51E473B}" type="pres">
      <dgm:prSet presAssocID="{675CFAEF-04CF-425D-A602-4687B9104D5A}" presName="negativeSpace" presStyleCnt="0"/>
      <dgm:spPr/>
    </dgm:pt>
    <dgm:pt modelId="{8EA80F16-E8FC-4B2C-A2BC-2AC660EF5493}" type="pres">
      <dgm:prSet presAssocID="{675CFAEF-04CF-425D-A602-4687B9104D5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DF9FB15-86FA-4E26-8694-FA1676BC1511}" type="presOf" srcId="{9FBD9CCF-E949-4188-B338-D151E8DBFD09}" destId="{4A6ECD59-FD65-4A42-93D9-BF7A9ECDAEB2}" srcOrd="0" destOrd="0" presId="urn:microsoft.com/office/officeart/2005/8/layout/list1"/>
    <dgm:cxn modelId="{0A95E91F-25BD-47EF-BE2B-125071CC0461}" type="presOf" srcId="{9FBD9CCF-E949-4188-B338-D151E8DBFD09}" destId="{31ECFED3-8409-495E-A809-2E730E3B2CAB}" srcOrd="1" destOrd="0" presId="urn:microsoft.com/office/officeart/2005/8/layout/list1"/>
    <dgm:cxn modelId="{465C1326-965F-43DD-9884-BD7745EBCFB2}" type="presOf" srcId="{675CFAEF-04CF-425D-A602-4687B9104D5A}" destId="{2803194C-68BE-4C2F-914A-34E7B34EEA7A}" srcOrd="1" destOrd="0" presId="urn:microsoft.com/office/officeart/2005/8/layout/list1"/>
    <dgm:cxn modelId="{8A84A82D-99A3-4522-BB15-192C7D852ED9}" type="presOf" srcId="{7A5DAABC-A643-43D2-B324-06358C2DD832}" destId="{53256558-76DF-4F25-AA0F-4E3919D87FD3}" srcOrd="0" destOrd="0" presId="urn:microsoft.com/office/officeart/2005/8/layout/list1"/>
    <dgm:cxn modelId="{6595E72E-2729-4257-A552-79E37105748D}" type="presOf" srcId="{9897B7D6-C060-48F4-A718-F32974730EC8}" destId="{E4E03999-31B2-4B6A-94B4-5509942301D1}" srcOrd="0" destOrd="0" presId="urn:microsoft.com/office/officeart/2005/8/layout/list1"/>
    <dgm:cxn modelId="{1BDAC938-A434-4E63-A3B8-D9AEF793CE0E}" srcId="{3C17ED46-0734-4F65-A662-E70959CFBCDF}" destId="{7A5DAABC-A643-43D2-B324-06358C2DD832}" srcOrd="1" destOrd="0" parTransId="{302F42D6-5EC5-4A31-ACFE-4D7BE977DF9E}" sibTransId="{4A239AB7-D73F-4A7C-BA51-7C75B3F52E20}"/>
    <dgm:cxn modelId="{0372665D-CC1C-4B7F-847B-120E8CA5194C}" type="presOf" srcId="{3C17ED46-0734-4F65-A662-E70959CFBCDF}" destId="{F7B3E230-FA2D-4616-AB2D-D4F30DBD73FA}" srcOrd="0" destOrd="0" presId="urn:microsoft.com/office/officeart/2005/8/layout/list1"/>
    <dgm:cxn modelId="{84DA9C57-F32B-44A3-A00E-C29F47D93F47}" srcId="{3C17ED46-0734-4F65-A662-E70959CFBCDF}" destId="{9FBD9CCF-E949-4188-B338-D151E8DBFD09}" srcOrd="0" destOrd="0" parTransId="{02F39E90-03E2-49F1-ACE7-8FCA0CD515B3}" sibTransId="{E511E877-A7DC-4803-A493-4BFBF404A76A}"/>
    <dgm:cxn modelId="{57F37C92-E3AD-4B08-B206-A9A5649E42AD}" srcId="{3C17ED46-0734-4F65-A662-E70959CFBCDF}" destId="{675CFAEF-04CF-425D-A602-4687B9104D5A}" srcOrd="3" destOrd="0" parTransId="{94C57525-2F83-4157-B3E2-F2E3EDD8E1D6}" sibTransId="{25DC0170-D308-4621-AE60-C86DB347F26A}"/>
    <dgm:cxn modelId="{0B98FBA0-8700-4554-B522-CC4ADA4ADE85}" srcId="{3C17ED46-0734-4F65-A662-E70959CFBCDF}" destId="{9897B7D6-C060-48F4-A718-F32974730EC8}" srcOrd="2" destOrd="0" parTransId="{E7DA1A7C-129A-469C-B9B2-96A5B1CAD46F}" sibTransId="{D3A61C3A-B84B-4DBB-8F9F-D106B5C4974A}"/>
    <dgm:cxn modelId="{B65ECEAB-7ED2-48C0-AAAA-12782CA5D43F}" type="presOf" srcId="{675CFAEF-04CF-425D-A602-4687B9104D5A}" destId="{FD71A8A9-1907-4562-ABFE-07D01C06FC6F}" srcOrd="0" destOrd="0" presId="urn:microsoft.com/office/officeart/2005/8/layout/list1"/>
    <dgm:cxn modelId="{66E175CB-740D-4E03-BE26-DA4A0550C350}" type="presOf" srcId="{7A5DAABC-A643-43D2-B324-06358C2DD832}" destId="{893F6F0E-C89B-4464-BD1E-DC0719FDF715}" srcOrd="1" destOrd="0" presId="urn:microsoft.com/office/officeart/2005/8/layout/list1"/>
    <dgm:cxn modelId="{AE83D6E3-C2B1-444A-8DB3-781AA301AE3E}" type="presOf" srcId="{9897B7D6-C060-48F4-A718-F32974730EC8}" destId="{805D87E4-877A-47B1-ADD2-DBBAFF66746F}" srcOrd="1" destOrd="0" presId="urn:microsoft.com/office/officeart/2005/8/layout/list1"/>
    <dgm:cxn modelId="{79DB635F-907A-44FB-81EC-B967F1BB7761}" type="presParOf" srcId="{F7B3E230-FA2D-4616-AB2D-D4F30DBD73FA}" destId="{5FDC3DB7-50F1-4464-91C3-0AE65ACDDB9D}" srcOrd="0" destOrd="0" presId="urn:microsoft.com/office/officeart/2005/8/layout/list1"/>
    <dgm:cxn modelId="{2DF62B23-126F-421B-B404-142F1B138BC4}" type="presParOf" srcId="{5FDC3DB7-50F1-4464-91C3-0AE65ACDDB9D}" destId="{4A6ECD59-FD65-4A42-93D9-BF7A9ECDAEB2}" srcOrd="0" destOrd="0" presId="urn:microsoft.com/office/officeart/2005/8/layout/list1"/>
    <dgm:cxn modelId="{58D58C8E-51DA-4CD5-AB63-BB0DD13275BD}" type="presParOf" srcId="{5FDC3DB7-50F1-4464-91C3-0AE65ACDDB9D}" destId="{31ECFED3-8409-495E-A809-2E730E3B2CAB}" srcOrd="1" destOrd="0" presId="urn:microsoft.com/office/officeart/2005/8/layout/list1"/>
    <dgm:cxn modelId="{F2D07840-0678-427F-BB98-39B008A5ECDE}" type="presParOf" srcId="{F7B3E230-FA2D-4616-AB2D-D4F30DBD73FA}" destId="{85C2BE37-B9CC-4420-8FB7-C7396943B5F6}" srcOrd="1" destOrd="0" presId="urn:microsoft.com/office/officeart/2005/8/layout/list1"/>
    <dgm:cxn modelId="{7D8C9A77-51A5-4579-BE73-28706102FEB0}" type="presParOf" srcId="{F7B3E230-FA2D-4616-AB2D-D4F30DBD73FA}" destId="{A1F953D7-4F1E-4965-89C2-4A5263595A1C}" srcOrd="2" destOrd="0" presId="urn:microsoft.com/office/officeart/2005/8/layout/list1"/>
    <dgm:cxn modelId="{806B3AAE-69DB-48A7-AE5A-DD97D028FD54}" type="presParOf" srcId="{F7B3E230-FA2D-4616-AB2D-D4F30DBD73FA}" destId="{E9F68737-EBF6-4DA4-A1F2-908AAF184C57}" srcOrd="3" destOrd="0" presId="urn:microsoft.com/office/officeart/2005/8/layout/list1"/>
    <dgm:cxn modelId="{E65CEE0B-8091-4C04-B286-11F589F014F8}" type="presParOf" srcId="{F7B3E230-FA2D-4616-AB2D-D4F30DBD73FA}" destId="{CAEE6DFE-8A4F-44AA-9C3B-CA8B5F95B7C0}" srcOrd="4" destOrd="0" presId="urn:microsoft.com/office/officeart/2005/8/layout/list1"/>
    <dgm:cxn modelId="{736521AF-5F40-4929-9F16-DF9FBE3DFE0B}" type="presParOf" srcId="{CAEE6DFE-8A4F-44AA-9C3B-CA8B5F95B7C0}" destId="{53256558-76DF-4F25-AA0F-4E3919D87FD3}" srcOrd="0" destOrd="0" presId="urn:microsoft.com/office/officeart/2005/8/layout/list1"/>
    <dgm:cxn modelId="{F260450D-B94D-42AB-85E6-1A2E59339D29}" type="presParOf" srcId="{CAEE6DFE-8A4F-44AA-9C3B-CA8B5F95B7C0}" destId="{893F6F0E-C89B-4464-BD1E-DC0719FDF715}" srcOrd="1" destOrd="0" presId="urn:microsoft.com/office/officeart/2005/8/layout/list1"/>
    <dgm:cxn modelId="{3697045E-8FDD-47F5-803F-188B075B1267}" type="presParOf" srcId="{F7B3E230-FA2D-4616-AB2D-D4F30DBD73FA}" destId="{BE8184E1-EAF6-4B98-A7B0-4D8CE792F800}" srcOrd="5" destOrd="0" presId="urn:microsoft.com/office/officeart/2005/8/layout/list1"/>
    <dgm:cxn modelId="{58D85E28-EAF1-49B8-8A4E-9FCEDDBEA8C4}" type="presParOf" srcId="{F7B3E230-FA2D-4616-AB2D-D4F30DBD73FA}" destId="{974B65C7-8244-40CA-A901-C49741211494}" srcOrd="6" destOrd="0" presId="urn:microsoft.com/office/officeart/2005/8/layout/list1"/>
    <dgm:cxn modelId="{BAF63180-3ED9-441F-B3CC-522CE20160FF}" type="presParOf" srcId="{F7B3E230-FA2D-4616-AB2D-D4F30DBD73FA}" destId="{A9E29442-9A77-4375-B608-DA4ACB34EB3F}" srcOrd="7" destOrd="0" presId="urn:microsoft.com/office/officeart/2005/8/layout/list1"/>
    <dgm:cxn modelId="{B9A392FC-6D28-4AB2-8BB1-D1700C26D520}" type="presParOf" srcId="{F7B3E230-FA2D-4616-AB2D-D4F30DBD73FA}" destId="{A4C2FB19-3895-48CE-9C33-55F2DB553654}" srcOrd="8" destOrd="0" presId="urn:microsoft.com/office/officeart/2005/8/layout/list1"/>
    <dgm:cxn modelId="{BF7E6C92-F683-4CDF-B428-9D4E3800AB31}" type="presParOf" srcId="{A4C2FB19-3895-48CE-9C33-55F2DB553654}" destId="{E4E03999-31B2-4B6A-94B4-5509942301D1}" srcOrd="0" destOrd="0" presId="urn:microsoft.com/office/officeart/2005/8/layout/list1"/>
    <dgm:cxn modelId="{A2442F40-A7F6-4574-B124-E684DF029E9C}" type="presParOf" srcId="{A4C2FB19-3895-48CE-9C33-55F2DB553654}" destId="{805D87E4-877A-47B1-ADD2-DBBAFF66746F}" srcOrd="1" destOrd="0" presId="urn:microsoft.com/office/officeart/2005/8/layout/list1"/>
    <dgm:cxn modelId="{66028F4C-044B-4430-B0F0-041BE399C864}" type="presParOf" srcId="{F7B3E230-FA2D-4616-AB2D-D4F30DBD73FA}" destId="{1662AF7A-904E-40F8-A4E3-02E3E6275FA1}" srcOrd="9" destOrd="0" presId="urn:microsoft.com/office/officeart/2005/8/layout/list1"/>
    <dgm:cxn modelId="{EBE910A2-BE00-450B-AB39-8D669EDB5DED}" type="presParOf" srcId="{F7B3E230-FA2D-4616-AB2D-D4F30DBD73FA}" destId="{54A9B5D4-E38A-469A-82D4-F2A802E064B8}" srcOrd="10" destOrd="0" presId="urn:microsoft.com/office/officeart/2005/8/layout/list1"/>
    <dgm:cxn modelId="{33FE5337-399C-41CF-87D0-C7393BB16F92}" type="presParOf" srcId="{F7B3E230-FA2D-4616-AB2D-D4F30DBD73FA}" destId="{0A8DB794-E11D-4CC0-A867-6F60E26BEF33}" srcOrd="11" destOrd="0" presId="urn:microsoft.com/office/officeart/2005/8/layout/list1"/>
    <dgm:cxn modelId="{9A541687-9C60-4D2A-98DB-BB64D24086EE}" type="presParOf" srcId="{F7B3E230-FA2D-4616-AB2D-D4F30DBD73FA}" destId="{0E8C529C-E228-417E-9F53-ADF1A792892C}" srcOrd="12" destOrd="0" presId="urn:microsoft.com/office/officeart/2005/8/layout/list1"/>
    <dgm:cxn modelId="{24C93CDD-4084-428C-BE21-38116C62AEB7}" type="presParOf" srcId="{0E8C529C-E228-417E-9F53-ADF1A792892C}" destId="{FD71A8A9-1907-4562-ABFE-07D01C06FC6F}" srcOrd="0" destOrd="0" presId="urn:microsoft.com/office/officeart/2005/8/layout/list1"/>
    <dgm:cxn modelId="{237F07FE-C60A-4B53-8482-873CE07A1F79}" type="presParOf" srcId="{0E8C529C-E228-417E-9F53-ADF1A792892C}" destId="{2803194C-68BE-4C2F-914A-34E7B34EEA7A}" srcOrd="1" destOrd="0" presId="urn:microsoft.com/office/officeart/2005/8/layout/list1"/>
    <dgm:cxn modelId="{E841FC4C-1BDB-4AC0-BFEA-44930F0B5A30}" type="presParOf" srcId="{F7B3E230-FA2D-4616-AB2D-D4F30DBD73FA}" destId="{635FFA3D-04ED-472C-83EC-0B93B51E473B}" srcOrd="13" destOrd="0" presId="urn:microsoft.com/office/officeart/2005/8/layout/list1"/>
    <dgm:cxn modelId="{F4BA5741-699B-473C-B78F-0FC0EB7098BC}" type="presParOf" srcId="{F7B3E230-FA2D-4616-AB2D-D4F30DBD73FA}" destId="{8EA80F16-E8FC-4B2C-A2BC-2AC660EF549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EC50CE-7C75-49EB-97C3-B2FE821158CD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11F8C067-496F-4D47-B0D7-5FEF98ABABF3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 burden: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3BA756-54E1-4674-8358-B95BFA9F97CC}" type="parTrans" cxnId="{B8D1B350-A22A-4F7F-BEBC-5D65B998D66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5B11BA-14A1-4CAF-8E4C-F8E671E72F91}" type="sibTrans" cxnId="{B8D1B350-A22A-4F7F-BEBC-5D65B998D66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4C4D55-67B8-43DA-92E0-1B541AB83F3B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Service demand: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82B2F0-E4B9-414F-A9EA-61F50A4C160C}" type="parTrans" cxnId="{B35BBED5-B3C2-4AA4-870C-C8C5B2D458A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C40C2D-CB0B-4DE0-92B8-A08367831D11}" type="sibTrans" cxnId="{B35BBED5-B3C2-4AA4-870C-C8C5B2D458A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9230DC-2242-47F5-8900-6D71FDD5E55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Education and mental health: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FF7615-D93C-4A2F-B114-0346472084BF}" type="parTrans" cxnId="{249DF523-E4FC-4C36-B9C5-275578CB556A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BA26EC-65FE-4EA1-9F34-64800CFC2D83}" type="sibTrans" cxnId="{249DF523-E4FC-4C36-B9C5-275578CB556A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A10EEB-C21D-45E6-86FA-E0F4BFBA1C6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Family and quality of life: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37ED4E-AC7B-4A65-BE50-5C0EC55C7E04}" type="parTrans" cxnId="{2CF7222B-BCFD-499C-BC7A-BBFEA643753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5E0CB0-9167-4CD1-A5AA-3EE7E40A7D45}" type="sibTrans" cxnId="{2CF7222B-BCFD-499C-BC7A-BBFEA643753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EAF602-4D47-4FF3-99B6-984DB59B3B1E}">
      <dgm:prSet/>
      <dgm:spPr/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Long-term inequality: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2AEC52-2FBB-4C82-9EE5-961EB805CA03}" type="parTrans" cxnId="{E17DCEB1-0128-44E2-9E79-25492F3D3B44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A00FA8-1779-4528-97CE-2853BB895804}" type="sibTrans" cxnId="{E17DCEB1-0128-44E2-9E79-25492F3D3B44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9E41D4-827F-4B15-B1AB-7B4ABC056E91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Diabetes uses up almost 10% of NHS budget (≈£10 billion annually), with early-onset T2D doubling total cost of treatment over lifetime and complications (</a:t>
          </a:r>
          <a:r>
            <a: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England.nhs.uk, 2022</a:t>
          </a:r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50E480-FC62-4487-A2EE-4F1D738C3F83}" type="parTrans" cxnId="{DC134270-C796-4BB8-B297-0C4DED2B7A06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5A8F69-9D05-493C-A1A2-00EF75F84308}" type="sibTrans" cxnId="{DC134270-C796-4BB8-B297-0C4DED2B7A06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4467B6-0D05-4699-AE4C-DD26B77E902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Young individuals with T2D will be dependent on continuing care from primary, community, and specialist services (</a:t>
          </a:r>
          <a:r>
            <a:rPr lang="en-I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Misra </a:t>
          </a:r>
          <a:r>
            <a:rPr lang="en-IN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E17454-F46D-4646-B415-FB6018B55810}" type="parTrans" cxnId="{5993515A-9676-44F7-B983-C606A998666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9018C7-180A-435A-B617-470D8E0ACBF7}" type="sibTrans" cxnId="{5993515A-9676-44F7-B983-C606A998666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CDFA64-1A7C-4BEE-8836-B374D58A02F2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It has a major impact on children missing school and their self-esteem because it is being accompanied by increasing rates of anxiety and depression.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D79031-B1FD-4C76-8B92-78D256036A52}" type="parTrans" cxnId="{D56137D4-5608-40C4-866D-801E57245B8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166EDD-3A25-4B04-B6DD-F72D866713A0}" type="sibTrans" cxnId="{D56137D4-5608-40C4-866D-801E57245B8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7B1810-7E41-4CB7-B83E-9BBA7CB0FD7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Families must deal with caregiver fatigue, lifestyle limitations, and overall lowering of their quality of life.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2B2AAE-73E9-48D1-954D-E6D6BABDB089}" type="parTrans" cxnId="{69CE0804-9516-428D-B8CF-17AE31AEF25A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E06A11-D52C-40BA-AED7-81A06497728D}" type="sibTrans" cxnId="{69CE0804-9516-428D-B8CF-17AE31AEF25A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224626-45B9-4F1D-BCEB-C344A7AD92EB}">
      <dgm:prSet/>
      <dgm:spPr/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Early onset of the disease leads to increased loss of productivity of workforce in future and widening of gap in health inequalities.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0BAB86-B187-4D52-BEDD-D395C492DE6F}" type="parTrans" cxnId="{EBC709F7-B15C-4032-935E-B4E43BED7484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BC0252-65CF-4C64-8397-4774B0D7CA67}" type="sibTrans" cxnId="{EBC709F7-B15C-4032-935E-B4E43BED7484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6DE095-1485-48D8-AE59-795FBB4A9ADB}" type="pres">
      <dgm:prSet presAssocID="{F3EC50CE-7C75-49EB-97C3-B2FE821158CD}" presName="Name0" presStyleCnt="0">
        <dgm:presLayoutVars>
          <dgm:chMax val="7"/>
          <dgm:chPref val="7"/>
          <dgm:dir/>
        </dgm:presLayoutVars>
      </dgm:prSet>
      <dgm:spPr/>
    </dgm:pt>
    <dgm:pt modelId="{FE3B3C02-6677-412F-A386-51C7E2D2D028}" type="pres">
      <dgm:prSet presAssocID="{F3EC50CE-7C75-49EB-97C3-B2FE821158CD}" presName="Name1" presStyleCnt="0"/>
      <dgm:spPr/>
    </dgm:pt>
    <dgm:pt modelId="{760C900F-86EA-4F35-A426-567F0D5892EC}" type="pres">
      <dgm:prSet presAssocID="{F3EC50CE-7C75-49EB-97C3-B2FE821158CD}" presName="cycle" presStyleCnt="0"/>
      <dgm:spPr/>
    </dgm:pt>
    <dgm:pt modelId="{496F6397-9DCB-49D8-A596-896E3F572882}" type="pres">
      <dgm:prSet presAssocID="{F3EC50CE-7C75-49EB-97C3-B2FE821158CD}" presName="srcNode" presStyleLbl="node1" presStyleIdx="0" presStyleCnt="5"/>
      <dgm:spPr/>
    </dgm:pt>
    <dgm:pt modelId="{6891C2B2-6A1E-4E49-86B6-9D955994C18A}" type="pres">
      <dgm:prSet presAssocID="{F3EC50CE-7C75-49EB-97C3-B2FE821158CD}" presName="conn" presStyleLbl="parChTrans1D2" presStyleIdx="0" presStyleCnt="1"/>
      <dgm:spPr/>
    </dgm:pt>
    <dgm:pt modelId="{D32F791E-5215-4B73-A765-38ED6647D591}" type="pres">
      <dgm:prSet presAssocID="{F3EC50CE-7C75-49EB-97C3-B2FE821158CD}" presName="extraNode" presStyleLbl="node1" presStyleIdx="0" presStyleCnt="5"/>
      <dgm:spPr/>
    </dgm:pt>
    <dgm:pt modelId="{7DD07788-4DA8-48E6-929B-BF81F3CA4A46}" type="pres">
      <dgm:prSet presAssocID="{F3EC50CE-7C75-49EB-97C3-B2FE821158CD}" presName="dstNode" presStyleLbl="node1" presStyleIdx="0" presStyleCnt="5"/>
      <dgm:spPr/>
    </dgm:pt>
    <dgm:pt modelId="{906D1F0D-6FC3-4218-869A-F2CDBE061979}" type="pres">
      <dgm:prSet presAssocID="{11F8C067-496F-4D47-B0D7-5FEF98ABABF3}" presName="text_1" presStyleLbl="node1" presStyleIdx="0" presStyleCnt="5">
        <dgm:presLayoutVars>
          <dgm:bulletEnabled val="1"/>
        </dgm:presLayoutVars>
      </dgm:prSet>
      <dgm:spPr/>
    </dgm:pt>
    <dgm:pt modelId="{BE46865E-EF79-4BD5-B11B-037671A7A547}" type="pres">
      <dgm:prSet presAssocID="{11F8C067-496F-4D47-B0D7-5FEF98ABABF3}" presName="accent_1" presStyleCnt="0"/>
      <dgm:spPr/>
    </dgm:pt>
    <dgm:pt modelId="{8CFF1B3C-645C-4F32-A501-0578CEE7F0B9}" type="pres">
      <dgm:prSet presAssocID="{11F8C067-496F-4D47-B0D7-5FEF98ABABF3}" presName="accentRepeatNode" presStyleLbl="solidFgAcc1" presStyleIdx="0" presStyleCnt="5"/>
      <dgm:spPr/>
    </dgm:pt>
    <dgm:pt modelId="{1C53F674-FDE2-40C1-9047-E7C68CEFA9A4}" type="pres">
      <dgm:prSet presAssocID="{0A4C4D55-67B8-43DA-92E0-1B541AB83F3B}" presName="text_2" presStyleLbl="node1" presStyleIdx="1" presStyleCnt="5">
        <dgm:presLayoutVars>
          <dgm:bulletEnabled val="1"/>
        </dgm:presLayoutVars>
      </dgm:prSet>
      <dgm:spPr/>
    </dgm:pt>
    <dgm:pt modelId="{BB3114A4-02C3-4C9D-9856-9CCC9615FB5D}" type="pres">
      <dgm:prSet presAssocID="{0A4C4D55-67B8-43DA-92E0-1B541AB83F3B}" presName="accent_2" presStyleCnt="0"/>
      <dgm:spPr/>
    </dgm:pt>
    <dgm:pt modelId="{413583BC-7BB6-4BF0-996F-0D53880EDCDA}" type="pres">
      <dgm:prSet presAssocID="{0A4C4D55-67B8-43DA-92E0-1B541AB83F3B}" presName="accentRepeatNode" presStyleLbl="solidFgAcc1" presStyleIdx="1" presStyleCnt="5"/>
      <dgm:spPr/>
    </dgm:pt>
    <dgm:pt modelId="{CA6CEF5D-B1E4-4672-9F3A-546FD45BF2E1}" type="pres">
      <dgm:prSet presAssocID="{A09230DC-2242-47F5-8900-6D71FDD5E559}" presName="text_3" presStyleLbl="node1" presStyleIdx="2" presStyleCnt="5">
        <dgm:presLayoutVars>
          <dgm:bulletEnabled val="1"/>
        </dgm:presLayoutVars>
      </dgm:prSet>
      <dgm:spPr/>
    </dgm:pt>
    <dgm:pt modelId="{1F4F6143-E9D4-4287-A6D3-039536C4759E}" type="pres">
      <dgm:prSet presAssocID="{A09230DC-2242-47F5-8900-6D71FDD5E559}" presName="accent_3" presStyleCnt="0"/>
      <dgm:spPr/>
    </dgm:pt>
    <dgm:pt modelId="{5B110D0B-5B12-4070-8B0B-AAE7B0984B58}" type="pres">
      <dgm:prSet presAssocID="{A09230DC-2242-47F5-8900-6D71FDD5E559}" presName="accentRepeatNode" presStyleLbl="solidFgAcc1" presStyleIdx="2" presStyleCnt="5"/>
      <dgm:spPr/>
    </dgm:pt>
    <dgm:pt modelId="{04E49C8E-10C9-4EFB-AB5B-0CC6A586B895}" type="pres">
      <dgm:prSet presAssocID="{CFA10EEB-C21D-45E6-86FA-E0F4BFBA1C60}" presName="text_4" presStyleLbl="node1" presStyleIdx="3" presStyleCnt="5">
        <dgm:presLayoutVars>
          <dgm:bulletEnabled val="1"/>
        </dgm:presLayoutVars>
      </dgm:prSet>
      <dgm:spPr/>
    </dgm:pt>
    <dgm:pt modelId="{0174333A-0078-435C-8CF6-B6559B9A13A5}" type="pres">
      <dgm:prSet presAssocID="{CFA10EEB-C21D-45E6-86FA-E0F4BFBA1C60}" presName="accent_4" presStyleCnt="0"/>
      <dgm:spPr/>
    </dgm:pt>
    <dgm:pt modelId="{3BDE7722-361A-4449-9F1B-0106945C6557}" type="pres">
      <dgm:prSet presAssocID="{CFA10EEB-C21D-45E6-86FA-E0F4BFBA1C60}" presName="accentRepeatNode" presStyleLbl="solidFgAcc1" presStyleIdx="3" presStyleCnt="5"/>
      <dgm:spPr/>
    </dgm:pt>
    <dgm:pt modelId="{69E71698-A275-4C65-9945-AD18DCA7F832}" type="pres">
      <dgm:prSet presAssocID="{47EAF602-4D47-4FF3-99B6-984DB59B3B1E}" presName="text_5" presStyleLbl="node1" presStyleIdx="4" presStyleCnt="5">
        <dgm:presLayoutVars>
          <dgm:bulletEnabled val="1"/>
        </dgm:presLayoutVars>
      </dgm:prSet>
      <dgm:spPr/>
    </dgm:pt>
    <dgm:pt modelId="{EA296790-55F9-43DC-96CE-AAB3AF2C9FC5}" type="pres">
      <dgm:prSet presAssocID="{47EAF602-4D47-4FF3-99B6-984DB59B3B1E}" presName="accent_5" presStyleCnt="0"/>
      <dgm:spPr/>
    </dgm:pt>
    <dgm:pt modelId="{0554FE24-E47D-4AB2-9F4A-444C1E004ED5}" type="pres">
      <dgm:prSet presAssocID="{47EAF602-4D47-4FF3-99B6-984DB59B3B1E}" presName="accentRepeatNode" presStyleLbl="solidFgAcc1" presStyleIdx="4" presStyleCnt="5"/>
      <dgm:spPr/>
    </dgm:pt>
  </dgm:ptLst>
  <dgm:cxnLst>
    <dgm:cxn modelId="{69CE0804-9516-428D-B8CF-17AE31AEF25A}" srcId="{CFA10EEB-C21D-45E6-86FA-E0F4BFBA1C60}" destId="{907B1810-7E41-4CB7-B83E-9BBA7CB0FD7F}" srcOrd="0" destOrd="0" parTransId="{AC2B2AAE-73E9-48D1-954D-E6D6BABDB089}" sibTransId="{BEE06A11-D52C-40BA-AED7-81A06497728D}"/>
    <dgm:cxn modelId="{DF956715-6F48-4F6B-AC62-B061BFB22226}" type="presOf" srcId="{5A4467B6-0D05-4699-AE4C-DD26B77E9023}" destId="{1C53F674-FDE2-40C1-9047-E7C68CEFA9A4}" srcOrd="0" destOrd="1" presId="urn:microsoft.com/office/officeart/2008/layout/VerticalCurvedList"/>
    <dgm:cxn modelId="{249DF523-E4FC-4C36-B9C5-275578CB556A}" srcId="{F3EC50CE-7C75-49EB-97C3-B2FE821158CD}" destId="{A09230DC-2242-47F5-8900-6D71FDD5E559}" srcOrd="2" destOrd="0" parTransId="{21FF7615-D93C-4A2F-B114-0346472084BF}" sibTransId="{0BBA26EC-65FE-4EA1-9F34-64800CFC2D83}"/>
    <dgm:cxn modelId="{3C0A2025-ED56-4387-99FA-19EF8839ABF2}" type="presOf" srcId="{A09230DC-2242-47F5-8900-6D71FDD5E559}" destId="{CA6CEF5D-B1E4-4672-9F3A-546FD45BF2E1}" srcOrd="0" destOrd="0" presId="urn:microsoft.com/office/officeart/2008/layout/VerticalCurvedList"/>
    <dgm:cxn modelId="{2CF7222B-BCFD-499C-BC7A-BBFEA6437532}" srcId="{F3EC50CE-7C75-49EB-97C3-B2FE821158CD}" destId="{CFA10EEB-C21D-45E6-86FA-E0F4BFBA1C60}" srcOrd="3" destOrd="0" parTransId="{1537ED4E-AC7B-4A65-BE50-5C0EC55C7E04}" sibTransId="{F55E0CB0-9167-4CD1-A5AA-3EE7E40A7D45}"/>
    <dgm:cxn modelId="{F5E7FE62-2F90-4CFA-8FEE-6E3783B9A5DE}" type="presOf" srcId="{AE5A8F69-9D05-493C-A1A2-00EF75F84308}" destId="{6891C2B2-6A1E-4E49-86B6-9D955994C18A}" srcOrd="0" destOrd="0" presId="urn:microsoft.com/office/officeart/2008/layout/VerticalCurvedList"/>
    <dgm:cxn modelId="{DC134270-C796-4BB8-B297-0C4DED2B7A06}" srcId="{11F8C067-496F-4D47-B0D7-5FEF98ABABF3}" destId="{659E41D4-827F-4B15-B1AB-7B4ABC056E91}" srcOrd="0" destOrd="0" parTransId="{3550E480-FC62-4487-A2EE-4F1D738C3F83}" sibTransId="{AE5A8F69-9D05-493C-A1A2-00EF75F84308}"/>
    <dgm:cxn modelId="{B8D1B350-A22A-4F7F-BEBC-5D65B998D667}" srcId="{F3EC50CE-7C75-49EB-97C3-B2FE821158CD}" destId="{11F8C067-496F-4D47-B0D7-5FEF98ABABF3}" srcOrd="0" destOrd="0" parTransId="{403BA756-54E1-4674-8358-B95BFA9F97CC}" sibTransId="{975B11BA-14A1-4CAF-8E4C-F8E671E72F91}"/>
    <dgm:cxn modelId="{5993515A-9676-44F7-B983-C606A9986662}" srcId="{0A4C4D55-67B8-43DA-92E0-1B541AB83F3B}" destId="{5A4467B6-0D05-4699-AE4C-DD26B77E9023}" srcOrd="0" destOrd="0" parTransId="{02E17454-F46D-4646-B415-FB6018B55810}" sibTransId="{EF9018C7-180A-435A-B617-470D8E0ACBF7}"/>
    <dgm:cxn modelId="{237E5884-0EF8-4133-9314-495E6BCB290F}" type="presOf" srcId="{11F8C067-496F-4D47-B0D7-5FEF98ABABF3}" destId="{906D1F0D-6FC3-4218-869A-F2CDBE061979}" srcOrd="0" destOrd="0" presId="urn:microsoft.com/office/officeart/2008/layout/VerticalCurvedList"/>
    <dgm:cxn modelId="{838CA584-B6C5-4E38-899A-69603FB88D17}" type="presOf" srcId="{E5224626-45B9-4F1D-BCEB-C344A7AD92EB}" destId="{69E71698-A275-4C65-9945-AD18DCA7F832}" srcOrd="0" destOrd="1" presId="urn:microsoft.com/office/officeart/2008/layout/VerticalCurvedList"/>
    <dgm:cxn modelId="{5F9AB38A-AFCA-446E-A5FA-840742B04A7C}" type="presOf" srcId="{907B1810-7E41-4CB7-B83E-9BBA7CB0FD7F}" destId="{04E49C8E-10C9-4EFB-AB5B-0CC6A586B895}" srcOrd="0" destOrd="1" presId="urn:microsoft.com/office/officeart/2008/layout/VerticalCurvedList"/>
    <dgm:cxn modelId="{E17DCEB1-0128-44E2-9E79-25492F3D3B44}" srcId="{F3EC50CE-7C75-49EB-97C3-B2FE821158CD}" destId="{47EAF602-4D47-4FF3-99B6-984DB59B3B1E}" srcOrd="4" destOrd="0" parTransId="{8B2AEC52-2FBB-4C82-9EE5-961EB805CA03}" sibTransId="{6FA00FA8-1779-4528-97CE-2853BB895804}"/>
    <dgm:cxn modelId="{63951AB5-BB51-4849-B58E-E1B89D35977B}" type="presOf" srcId="{659E41D4-827F-4B15-B1AB-7B4ABC056E91}" destId="{906D1F0D-6FC3-4218-869A-F2CDBE061979}" srcOrd="0" destOrd="1" presId="urn:microsoft.com/office/officeart/2008/layout/VerticalCurvedList"/>
    <dgm:cxn modelId="{0D4F61C2-ACE0-415E-B028-5FD8BB4E7051}" type="presOf" srcId="{47EAF602-4D47-4FF3-99B6-984DB59B3B1E}" destId="{69E71698-A275-4C65-9945-AD18DCA7F832}" srcOrd="0" destOrd="0" presId="urn:microsoft.com/office/officeart/2008/layout/VerticalCurvedList"/>
    <dgm:cxn modelId="{D75653C9-82B3-4A11-A17B-AA17AA276579}" type="presOf" srcId="{F3EC50CE-7C75-49EB-97C3-B2FE821158CD}" destId="{1C6DE095-1485-48D8-AE59-795FBB4A9ADB}" srcOrd="0" destOrd="0" presId="urn:microsoft.com/office/officeart/2008/layout/VerticalCurvedList"/>
    <dgm:cxn modelId="{D56137D4-5608-40C4-866D-801E57245B87}" srcId="{A09230DC-2242-47F5-8900-6D71FDD5E559}" destId="{EFCDFA64-1A7C-4BEE-8836-B374D58A02F2}" srcOrd="0" destOrd="0" parTransId="{D1D79031-B1FD-4C76-8B92-78D256036A52}" sibTransId="{8A166EDD-3A25-4B04-B6DD-F72D866713A0}"/>
    <dgm:cxn modelId="{B35BBED5-B3C2-4AA4-870C-C8C5B2D458A2}" srcId="{F3EC50CE-7C75-49EB-97C3-B2FE821158CD}" destId="{0A4C4D55-67B8-43DA-92E0-1B541AB83F3B}" srcOrd="1" destOrd="0" parTransId="{6F82B2F0-E4B9-414F-A9EA-61F50A4C160C}" sibTransId="{7CC40C2D-CB0B-4DE0-92B8-A08367831D11}"/>
    <dgm:cxn modelId="{627E60D8-7759-4DAB-8610-338C61FC71E4}" type="presOf" srcId="{EFCDFA64-1A7C-4BEE-8836-B374D58A02F2}" destId="{CA6CEF5D-B1E4-4672-9F3A-546FD45BF2E1}" srcOrd="0" destOrd="1" presId="urn:microsoft.com/office/officeart/2008/layout/VerticalCurvedList"/>
    <dgm:cxn modelId="{356DE0E8-F171-4C2D-BF91-F82000403C82}" type="presOf" srcId="{0A4C4D55-67B8-43DA-92E0-1B541AB83F3B}" destId="{1C53F674-FDE2-40C1-9047-E7C68CEFA9A4}" srcOrd="0" destOrd="0" presId="urn:microsoft.com/office/officeart/2008/layout/VerticalCurvedList"/>
    <dgm:cxn modelId="{75B85BF6-A54E-4809-B992-0C400832BAD4}" type="presOf" srcId="{CFA10EEB-C21D-45E6-86FA-E0F4BFBA1C60}" destId="{04E49C8E-10C9-4EFB-AB5B-0CC6A586B895}" srcOrd="0" destOrd="0" presId="urn:microsoft.com/office/officeart/2008/layout/VerticalCurvedList"/>
    <dgm:cxn modelId="{EBC709F7-B15C-4032-935E-B4E43BED7484}" srcId="{47EAF602-4D47-4FF3-99B6-984DB59B3B1E}" destId="{E5224626-45B9-4F1D-BCEB-C344A7AD92EB}" srcOrd="0" destOrd="0" parTransId="{8E0BAB86-B187-4D52-BEDD-D395C492DE6F}" sibTransId="{E4BC0252-65CF-4C64-8397-4774B0D7CA67}"/>
    <dgm:cxn modelId="{EB11CBA2-5800-4DAC-AF93-76E1F14EBA50}" type="presParOf" srcId="{1C6DE095-1485-48D8-AE59-795FBB4A9ADB}" destId="{FE3B3C02-6677-412F-A386-51C7E2D2D028}" srcOrd="0" destOrd="0" presId="urn:microsoft.com/office/officeart/2008/layout/VerticalCurvedList"/>
    <dgm:cxn modelId="{54E630F4-71A3-46F9-96DB-ECCBA1C71EFA}" type="presParOf" srcId="{FE3B3C02-6677-412F-A386-51C7E2D2D028}" destId="{760C900F-86EA-4F35-A426-567F0D5892EC}" srcOrd="0" destOrd="0" presId="urn:microsoft.com/office/officeart/2008/layout/VerticalCurvedList"/>
    <dgm:cxn modelId="{A63F8616-5F58-4107-A149-AAE0B35FBE1A}" type="presParOf" srcId="{760C900F-86EA-4F35-A426-567F0D5892EC}" destId="{496F6397-9DCB-49D8-A596-896E3F572882}" srcOrd="0" destOrd="0" presId="urn:microsoft.com/office/officeart/2008/layout/VerticalCurvedList"/>
    <dgm:cxn modelId="{E674A1AB-2F98-4BEE-9EB4-391646441DCF}" type="presParOf" srcId="{760C900F-86EA-4F35-A426-567F0D5892EC}" destId="{6891C2B2-6A1E-4E49-86B6-9D955994C18A}" srcOrd="1" destOrd="0" presId="urn:microsoft.com/office/officeart/2008/layout/VerticalCurvedList"/>
    <dgm:cxn modelId="{EA0A8D2A-91B9-4049-9C83-5F6108D23122}" type="presParOf" srcId="{760C900F-86EA-4F35-A426-567F0D5892EC}" destId="{D32F791E-5215-4B73-A765-38ED6647D591}" srcOrd="2" destOrd="0" presId="urn:microsoft.com/office/officeart/2008/layout/VerticalCurvedList"/>
    <dgm:cxn modelId="{8020A19E-64F1-4A16-90D9-3583A5AD1CF1}" type="presParOf" srcId="{760C900F-86EA-4F35-A426-567F0D5892EC}" destId="{7DD07788-4DA8-48E6-929B-BF81F3CA4A46}" srcOrd="3" destOrd="0" presId="urn:microsoft.com/office/officeart/2008/layout/VerticalCurvedList"/>
    <dgm:cxn modelId="{B621221C-ED7E-4647-B32D-51F7CC2B81E6}" type="presParOf" srcId="{FE3B3C02-6677-412F-A386-51C7E2D2D028}" destId="{906D1F0D-6FC3-4218-869A-F2CDBE061979}" srcOrd="1" destOrd="0" presId="urn:microsoft.com/office/officeart/2008/layout/VerticalCurvedList"/>
    <dgm:cxn modelId="{DE5C52F3-9E2D-497E-808A-159ACE3C73A7}" type="presParOf" srcId="{FE3B3C02-6677-412F-A386-51C7E2D2D028}" destId="{BE46865E-EF79-4BD5-B11B-037671A7A547}" srcOrd="2" destOrd="0" presId="urn:microsoft.com/office/officeart/2008/layout/VerticalCurvedList"/>
    <dgm:cxn modelId="{9738C750-31AC-42E7-B40B-A3509CFAB7C9}" type="presParOf" srcId="{BE46865E-EF79-4BD5-B11B-037671A7A547}" destId="{8CFF1B3C-645C-4F32-A501-0578CEE7F0B9}" srcOrd="0" destOrd="0" presId="urn:microsoft.com/office/officeart/2008/layout/VerticalCurvedList"/>
    <dgm:cxn modelId="{71085B0A-CB1E-4A49-B747-D9804989403C}" type="presParOf" srcId="{FE3B3C02-6677-412F-A386-51C7E2D2D028}" destId="{1C53F674-FDE2-40C1-9047-E7C68CEFA9A4}" srcOrd="3" destOrd="0" presId="urn:microsoft.com/office/officeart/2008/layout/VerticalCurvedList"/>
    <dgm:cxn modelId="{6DE33A6E-8A79-4FCF-BDEE-AE6B0CBB2AA2}" type="presParOf" srcId="{FE3B3C02-6677-412F-A386-51C7E2D2D028}" destId="{BB3114A4-02C3-4C9D-9856-9CCC9615FB5D}" srcOrd="4" destOrd="0" presId="urn:microsoft.com/office/officeart/2008/layout/VerticalCurvedList"/>
    <dgm:cxn modelId="{C8D90D05-BB51-4AAF-83FC-184D3B1B603A}" type="presParOf" srcId="{BB3114A4-02C3-4C9D-9856-9CCC9615FB5D}" destId="{413583BC-7BB6-4BF0-996F-0D53880EDCDA}" srcOrd="0" destOrd="0" presId="urn:microsoft.com/office/officeart/2008/layout/VerticalCurvedList"/>
    <dgm:cxn modelId="{14F27E10-66DA-4CA5-A55D-1C29B729643E}" type="presParOf" srcId="{FE3B3C02-6677-412F-A386-51C7E2D2D028}" destId="{CA6CEF5D-B1E4-4672-9F3A-546FD45BF2E1}" srcOrd="5" destOrd="0" presId="urn:microsoft.com/office/officeart/2008/layout/VerticalCurvedList"/>
    <dgm:cxn modelId="{77D0DB64-29A3-467C-A4A2-8CF2530EB72C}" type="presParOf" srcId="{FE3B3C02-6677-412F-A386-51C7E2D2D028}" destId="{1F4F6143-E9D4-4287-A6D3-039536C4759E}" srcOrd="6" destOrd="0" presId="urn:microsoft.com/office/officeart/2008/layout/VerticalCurvedList"/>
    <dgm:cxn modelId="{D8B21C1F-4258-472E-9BF3-798191DCA592}" type="presParOf" srcId="{1F4F6143-E9D4-4287-A6D3-039536C4759E}" destId="{5B110D0B-5B12-4070-8B0B-AAE7B0984B58}" srcOrd="0" destOrd="0" presId="urn:microsoft.com/office/officeart/2008/layout/VerticalCurvedList"/>
    <dgm:cxn modelId="{3625E511-1B77-4D4C-B5E2-D04AB0E22E70}" type="presParOf" srcId="{FE3B3C02-6677-412F-A386-51C7E2D2D028}" destId="{04E49C8E-10C9-4EFB-AB5B-0CC6A586B895}" srcOrd="7" destOrd="0" presId="urn:microsoft.com/office/officeart/2008/layout/VerticalCurvedList"/>
    <dgm:cxn modelId="{1ABE9008-9146-4D09-8AF9-AB2616242C64}" type="presParOf" srcId="{FE3B3C02-6677-412F-A386-51C7E2D2D028}" destId="{0174333A-0078-435C-8CF6-B6559B9A13A5}" srcOrd="8" destOrd="0" presId="urn:microsoft.com/office/officeart/2008/layout/VerticalCurvedList"/>
    <dgm:cxn modelId="{A3FC5ECA-2BF2-45FA-8DAE-7989731DE459}" type="presParOf" srcId="{0174333A-0078-435C-8CF6-B6559B9A13A5}" destId="{3BDE7722-361A-4449-9F1B-0106945C6557}" srcOrd="0" destOrd="0" presId="urn:microsoft.com/office/officeart/2008/layout/VerticalCurvedList"/>
    <dgm:cxn modelId="{0AC75FF2-29BC-44E9-AF12-5682D6BF4CD0}" type="presParOf" srcId="{FE3B3C02-6677-412F-A386-51C7E2D2D028}" destId="{69E71698-A275-4C65-9945-AD18DCA7F832}" srcOrd="9" destOrd="0" presId="urn:microsoft.com/office/officeart/2008/layout/VerticalCurvedList"/>
    <dgm:cxn modelId="{8B674C62-9B19-4269-89CD-BD6B6E6BC0CD}" type="presParOf" srcId="{FE3B3C02-6677-412F-A386-51C7E2D2D028}" destId="{EA296790-55F9-43DC-96CE-AAB3AF2C9FC5}" srcOrd="10" destOrd="0" presId="urn:microsoft.com/office/officeart/2008/layout/VerticalCurvedList"/>
    <dgm:cxn modelId="{8B5B753E-25B9-4D4A-A5E0-826250357F86}" type="presParOf" srcId="{EA296790-55F9-43DC-96CE-AAB3AF2C9FC5}" destId="{0554FE24-E47D-4AB2-9F4A-444C1E004ED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FC1A7D-FE2A-4CC3-9208-D1ED1187DB3E}" type="doc">
      <dgm:prSet loTypeId="urn:microsoft.com/office/officeart/2005/8/layout/hierarchy4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5A1E4256-D34E-4413-9E33-4AECF29F3843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3000" dirty="0">
              <a:latin typeface="Arial" panose="020B0604020202020204" pitchFamily="34" charset="0"/>
              <a:cs typeface="Arial" panose="020B0604020202020204" pitchFamily="34" charset="0"/>
            </a:rPr>
            <a:t>T2D is diagnosed by HbA1c level of ≥48 mmol/mol (6.5%) or by fasting plasma glucose of ≥7.0 mmol/L, both tests should be confirmed by repeat testing (</a:t>
          </a:r>
          <a:r>
            <a:rPr lang="en-US" sz="3000" dirty="0">
              <a:latin typeface="Arial" panose="020B0604020202020204" pitchFamily="34" charset="0"/>
              <a:cs typeface="Arial" panose="020B0604020202020204" pitchFamily="34" charset="0"/>
            </a:rPr>
            <a:t>Diabetes.org.uk, 2026</a:t>
          </a:r>
          <a:r>
            <a:rPr lang="en-GB" sz="30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3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2E1148-2C9B-4516-A35C-52B1460F72B2}" type="parTrans" cxnId="{0C4E53D3-99A3-4F3C-A63D-820DB6B9F44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F41DD5-32CD-4C38-9A4D-52F0FF380212}" type="sibTrans" cxnId="{0C4E53D3-99A3-4F3C-A63D-820DB6B9F44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B60C26-8816-4AC4-B95F-F76C3D7D4825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Measuring BMI and waist circumference; most of affected young people (more than 80%) are overweight or obese (</a:t>
          </a:r>
          <a:r>
            <a:rPr lang="en-IN" sz="2200" dirty="0" err="1">
              <a:latin typeface="Arial" panose="020B0604020202020204" pitchFamily="34" charset="0"/>
              <a:cs typeface="Arial" panose="020B0604020202020204" pitchFamily="34" charset="0"/>
            </a:rPr>
            <a:t>Cioana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2200" i="1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CF5531-D7FB-484E-8395-62F11F08F74C}" type="parTrans" cxnId="{BE370F17-70B5-4B4E-82A3-6D2A9B34E2B6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30F444-4AD3-4D6F-8113-2AE9AEE1645A}" type="sibTrans" cxnId="{BE370F17-70B5-4B4E-82A3-6D2A9B34E2B6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D5A1B9-12EE-4CA3-B8CA-950FB216E075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Making a thorough assessment of diet's quality, physical activity levels, and sedentary behaviour.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F32B61-4620-4C70-915E-8A9315DE090F}" type="parTrans" cxnId="{12718949-20C1-4638-88EC-CC79B369646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3959D5-0A83-456A-8B36-3CA4441846DB}" type="sibTrans" cxnId="{12718949-20C1-4638-88EC-CC79B369646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B0E8D4-CA9D-4F4B-98DC-F1381E07BEFD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Analysing family history, ethnicity, mental wellbeing, and social circumstances.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E2F821-93F9-4D55-9724-590B63B2F217}" type="parTrans" cxnId="{D6C4F244-D493-49AC-9E04-A5A6BC7F6279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3D742B-B0AD-4AC8-9707-4A3E47F55114}" type="sibTrans" cxnId="{D6C4F244-D493-49AC-9E04-A5A6BC7F6279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72A942-FC22-4A01-A9EF-C51B2BDE883C}">
      <dgm:prSet custT="1"/>
      <dgm:spPr/>
      <dgm:t>
        <a:bodyPr/>
        <a:lstStyle/>
        <a:p>
          <a:pPr>
            <a:buNone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Identifying high-risk individuals early, screening them, and referring them to specialist services promptly.</a:t>
          </a:r>
          <a:endParaRPr lang="en-IN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2CDD0C-9991-4A69-ADD3-7A9AB85D1AA2}" type="parTrans" cxnId="{BC10347E-D19A-4905-BB21-99238C657D9D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2B2EF7-6752-4D53-B1AB-F9C0F4B9A7C8}" type="sibTrans" cxnId="{BC10347E-D19A-4905-BB21-99238C657D9D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E96042-2C04-4BC2-A9B2-1A5A798075A2}" type="pres">
      <dgm:prSet presAssocID="{35FC1A7D-FE2A-4CC3-9208-D1ED1187DB3E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DCABE8B-9FA4-4956-97A0-53FA54BD259D}" type="pres">
      <dgm:prSet presAssocID="{5A1E4256-D34E-4413-9E33-4AECF29F3843}" presName="vertOne" presStyleCnt="0"/>
      <dgm:spPr/>
    </dgm:pt>
    <dgm:pt modelId="{566AEC5B-974A-4185-8B77-9EDF8ECFAC66}" type="pres">
      <dgm:prSet presAssocID="{5A1E4256-D34E-4413-9E33-4AECF29F3843}" presName="txOne" presStyleLbl="node0" presStyleIdx="0" presStyleCnt="1" custLinFactNeighborY="-28477">
        <dgm:presLayoutVars>
          <dgm:chPref val="3"/>
        </dgm:presLayoutVars>
      </dgm:prSet>
      <dgm:spPr/>
    </dgm:pt>
    <dgm:pt modelId="{CFD76AA6-8B5E-4ADE-A263-6C9A4697E892}" type="pres">
      <dgm:prSet presAssocID="{5A1E4256-D34E-4413-9E33-4AECF29F3843}" presName="parTransOne" presStyleCnt="0"/>
      <dgm:spPr/>
    </dgm:pt>
    <dgm:pt modelId="{F42D5810-DA80-4C51-80A0-7A28D12C08E0}" type="pres">
      <dgm:prSet presAssocID="{5A1E4256-D34E-4413-9E33-4AECF29F3843}" presName="horzOne" presStyleCnt="0"/>
      <dgm:spPr/>
    </dgm:pt>
    <dgm:pt modelId="{7061FCA7-CE03-45B1-9ABE-3F396204FE8D}" type="pres">
      <dgm:prSet presAssocID="{45B60C26-8816-4AC4-B95F-F76C3D7D4825}" presName="vertTwo" presStyleCnt="0"/>
      <dgm:spPr/>
    </dgm:pt>
    <dgm:pt modelId="{3AD19BF3-B3BE-4382-9FE8-5C38EDE05F00}" type="pres">
      <dgm:prSet presAssocID="{45B60C26-8816-4AC4-B95F-F76C3D7D4825}" presName="txTwo" presStyleLbl="node2" presStyleIdx="0" presStyleCnt="4">
        <dgm:presLayoutVars>
          <dgm:chPref val="3"/>
        </dgm:presLayoutVars>
      </dgm:prSet>
      <dgm:spPr/>
    </dgm:pt>
    <dgm:pt modelId="{B04EB66C-A153-4A1B-8144-D156FAEFBFEE}" type="pres">
      <dgm:prSet presAssocID="{45B60C26-8816-4AC4-B95F-F76C3D7D4825}" presName="horzTwo" presStyleCnt="0"/>
      <dgm:spPr/>
    </dgm:pt>
    <dgm:pt modelId="{556AA95E-0150-444D-B60E-E5C39D8DD79C}" type="pres">
      <dgm:prSet presAssocID="{B830F444-4AD3-4D6F-8113-2AE9AEE1645A}" presName="sibSpaceTwo" presStyleCnt="0"/>
      <dgm:spPr/>
    </dgm:pt>
    <dgm:pt modelId="{D4FDF1C1-BCEC-4AFC-9671-9DD7853C0EC9}" type="pres">
      <dgm:prSet presAssocID="{4DD5A1B9-12EE-4CA3-B8CA-950FB216E075}" presName="vertTwo" presStyleCnt="0"/>
      <dgm:spPr/>
    </dgm:pt>
    <dgm:pt modelId="{FA259FE0-870C-4CC9-99A2-06E53F7A10CE}" type="pres">
      <dgm:prSet presAssocID="{4DD5A1B9-12EE-4CA3-B8CA-950FB216E075}" presName="txTwo" presStyleLbl="node2" presStyleIdx="1" presStyleCnt="4">
        <dgm:presLayoutVars>
          <dgm:chPref val="3"/>
        </dgm:presLayoutVars>
      </dgm:prSet>
      <dgm:spPr/>
    </dgm:pt>
    <dgm:pt modelId="{DF464AAD-F1F4-4455-840A-49A0B4014F3D}" type="pres">
      <dgm:prSet presAssocID="{4DD5A1B9-12EE-4CA3-B8CA-950FB216E075}" presName="horzTwo" presStyleCnt="0"/>
      <dgm:spPr/>
    </dgm:pt>
    <dgm:pt modelId="{8BC572AD-9D37-49A5-A584-D5A07DE209FD}" type="pres">
      <dgm:prSet presAssocID="{C83959D5-0A83-456A-8B36-3CA4441846DB}" presName="sibSpaceTwo" presStyleCnt="0"/>
      <dgm:spPr/>
    </dgm:pt>
    <dgm:pt modelId="{109E04A0-5CE2-47F5-839C-D1BD951741A9}" type="pres">
      <dgm:prSet presAssocID="{90B0E8D4-CA9D-4F4B-98DC-F1381E07BEFD}" presName="vertTwo" presStyleCnt="0"/>
      <dgm:spPr/>
    </dgm:pt>
    <dgm:pt modelId="{DE7A3F18-9866-45E0-82B6-731A4C0F86A7}" type="pres">
      <dgm:prSet presAssocID="{90B0E8D4-CA9D-4F4B-98DC-F1381E07BEFD}" presName="txTwo" presStyleLbl="node2" presStyleIdx="2" presStyleCnt="4">
        <dgm:presLayoutVars>
          <dgm:chPref val="3"/>
        </dgm:presLayoutVars>
      </dgm:prSet>
      <dgm:spPr/>
    </dgm:pt>
    <dgm:pt modelId="{B788A9B8-82EF-408F-BF6C-CB06CB440D49}" type="pres">
      <dgm:prSet presAssocID="{90B0E8D4-CA9D-4F4B-98DC-F1381E07BEFD}" presName="horzTwo" presStyleCnt="0"/>
      <dgm:spPr/>
    </dgm:pt>
    <dgm:pt modelId="{7B856D78-A1F0-4959-8CDE-9CD8442D1159}" type="pres">
      <dgm:prSet presAssocID="{F33D742B-B0AD-4AC8-9707-4A3E47F55114}" presName="sibSpaceTwo" presStyleCnt="0"/>
      <dgm:spPr/>
    </dgm:pt>
    <dgm:pt modelId="{F31CC01A-10F8-45AE-932F-F00CAC85F40B}" type="pres">
      <dgm:prSet presAssocID="{C472A942-FC22-4A01-A9EF-C51B2BDE883C}" presName="vertTwo" presStyleCnt="0"/>
      <dgm:spPr/>
    </dgm:pt>
    <dgm:pt modelId="{337E24AC-1799-4BCB-9D0E-5588AC12BA07}" type="pres">
      <dgm:prSet presAssocID="{C472A942-FC22-4A01-A9EF-C51B2BDE883C}" presName="txTwo" presStyleLbl="node2" presStyleIdx="3" presStyleCnt="4">
        <dgm:presLayoutVars>
          <dgm:chPref val="3"/>
        </dgm:presLayoutVars>
      </dgm:prSet>
      <dgm:spPr/>
    </dgm:pt>
    <dgm:pt modelId="{3984590F-692F-4596-BE11-6040AC709880}" type="pres">
      <dgm:prSet presAssocID="{C472A942-FC22-4A01-A9EF-C51B2BDE883C}" presName="horzTwo" presStyleCnt="0"/>
      <dgm:spPr/>
    </dgm:pt>
  </dgm:ptLst>
  <dgm:cxnLst>
    <dgm:cxn modelId="{BE370F17-70B5-4B4E-82A3-6D2A9B34E2B6}" srcId="{5A1E4256-D34E-4413-9E33-4AECF29F3843}" destId="{45B60C26-8816-4AC4-B95F-F76C3D7D4825}" srcOrd="0" destOrd="0" parTransId="{8DCF5531-D7FB-484E-8395-62F11F08F74C}" sibTransId="{B830F444-4AD3-4D6F-8113-2AE9AEE1645A}"/>
    <dgm:cxn modelId="{32AFCE25-C43E-4E57-84BC-626FE525563A}" type="presOf" srcId="{45B60C26-8816-4AC4-B95F-F76C3D7D4825}" destId="{3AD19BF3-B3BE-4382-9FE8-5C38EDE05F00}" srcOrd="0" destOrd="0" presId="urn:microsoft.com/office/officeart/2005/8/layout/hierarchy4"/>
    <dgm:cxn modelId="{0D56E52A-4CB1-49C2-888B-E4883D0AB518}" type="presOf" srcId="{90B0E8D4-CA9D-4F4B-98DC-F1381E07BEFD}" destId="{DE7A3F18-9866-45E0-82B6-731A4C0F86A7}" srcOrd="0" destOrd="0" presId="urn:microsoft.com/office/officeart/2005/8/layout/hierarchy4"/>
    <dgm:cxn modelId="{D6C4F244-D493-49AC-9E04-A5A6BC7F6279}" srcId="{5A1E4256-D34E-4413-9E33-4AECF29F3843}" destId="{90B0E8D4-CA9D-4F4B-98DC-F1381E07BEFD}" srcOrd="2" destOrd="0" parTransId="{78E2F821-93F9-4D55-9724-590B63B2F217}" sibTransId="{F33D742B-B0AD-4AC8-9707-4A3E47F55114}"/>
    <dgm:cxn modelId="{12718949-20C1-4638-88EC-CC79B369646C}" srcId="{5A1E4256-D34E-4413-9E33-4AECF29F3843}" destId="{4DD5A1B9-12EE-4CA3-B8CA-950FB216E075}" srcOrd="1" destOrd="0" parTransId="{D5F32B61-4620-4C70-915E-8A9315DE090F}" sibTransId="{C83959D5-0A83-456A-8B36-3CA4441846DB}"/>
    <dgm:cxn modelId="{A58F9151-35A2-4DA7-854D-4266A51220E8}" type="presOf" srcId="{4DD5A1B9-12EE-4CA3-B8CA-950FB216E075}" destId="{FA259FE0-870C-4CC9-99A2-06E53F7A10CE}" srcOrd="0" destOrd="0" presId="urn:microsoft.com/office/officeart/2005/8/layout/hierarchy4"/>
    <dgm:cxn modelId="{BC10347E-D19A-4905-BB21-99238C657D9D}" srcId="{5A1E4256-D34E-4413-9E33-4AECF29F3843}" destId="{C472A942-FC22-4A01-A9EF-C51B2BDE883C}" srcOrd="3" destOrd="0" parTransId="{EB2CDD0C-9991-4A69-ADD3-7A9AB85D1AA2}" sibTransId="{6B2B2EF7-6752-4D53-B1AB-F9C0F4B9A7C8}"/>
    <dgm:cxn modelId="{20911CA1-6A23-4C98-92AF-83CDC9BBC6C2}" type="presOf" srcId="{5A1E4256-D34E-4413-9E33-4AECF29F3843}" destId="{566AEC5B-974A-4185-8B77-9EDF8ECFAC66}" srcOrd="0" destOrd="0" presId="urn:microsoft.com/office/officeart/2005/8/layout/hierarchy4"/>
    <dgm:cxn modelId="{127985B1-0A2A-425C-8AC0-0799231BADA5}" type="presOf" srcId="{C472A942-FC22-4A01-A9EF-C51B2BDE883C}" destId="{337E24AC-1799-4BCB-9D0E-5588AC12BA07}" srcOrd="0" destOrd="0" presId="urn:microsoft.com/office/officeart/2005/8/layout/hierarchy4"/>
    <dgm:cxn modelId="{0C4E53D3-99A3-4F3C-A63D-820DB6B9F44C}" srcId="{35FC1A7D-FE2A-4CC3-9208-D1ED1187DB3E}" destId="{5A1E4256-D34E-4413-9E33-4AECF29F3843}" srcOrd="0" destOrd="0" parTransId="{6C2E1148-2C9B-4516-A35C-52B1460F72B2}" sibTransId="{DDF41DD5-32CD-4C38-9A4D-52F0FF380212}"/>
    <dgm:cxn modelId="{76303CE4-CBC1-4EB5-830C-3FC88EE9E5B9}" type="presOf" srcId="{35FC1A7D-FE2A-4CC3-9208-D1ED1187DB3E}" destId="{54E96042-2C04-4BC2-A9B2-1A5A798075A2}" srcOrd="0" destOrd="0" presId="urn:microsoft.com/office/officeart/2005/8/layout/hierarchy4"/>
    <dgm:cxn modelId="{171C7BE2-6B11-4C0A-9AA1-926FE57261FC}" type="presParOf" srcId="{54E96042-2C04-4BC2-A9B2-1A5A798075A2}" destId="{EDCABE8B-9FA4-4956-97A0-53FA54BD259D}" srcOrd="0" destOrd="0" presId="urn:microsoft.com/office/officeart/2005/8/layout/hierarchy4"/>
    <dgm:cxn modelId="{72D4C5AB-CEEA-44F6-8777-34B8E7CDD25C}" type="presParOf" srcId="{EDCABE8B-9FA4-4956-97A0-53FA54BD259D}" destId="{566AEC5B-974A-4185-8B77-9EDF8ECFAC66}" srcOrd="0" destOrd="0" presId="urn:microsoft.com/office/officeart/2005/8/layout/hierarchy4"/>
    <dgm:cxn modelId="{37DCB2C1-C48D-4A66-A626-87DF05CFACCC}" type="presParOf" srcId="{EDCABE8B-9FA4-4956-97A0-53FA54BD259D}" destId="{CFD76AA6-8B5E-4ADE-A263-6C9A4697E892}" srcOrd="1" destOrd="0" presId="urn:microsoft.com/office/officeart/2005/8/layout/hierarchy4"/>
    <dgm:cxn modelId="{CF448F0A-FFA0-423F-8DAD-F2FE82C13CA1}" type="presParOf" srcId="{EDCABE8B-9FA4-4956-97A0-53FA54BD259D}" destId="{F42D5810-DA80-4C51-80A0-7A28D12C08E0}" srcOrd="2" destOrd="0" presId="urn:microsoft.com/office/officeart/2005/8/layout/hierarchy4"/>
    <dgm:cxn modelId="{C8E39B5A-7E1B-4403-9DF9-B98C90CF98C6}" type="presParOf" srcId="{F42D5810-DA80-4C51-80A0-7A28D12C08E0}" destId="{7061FCA7-CE03-45B1-9ABE-3F396204FE8D}" srcOrd="0" destOrd="0" presId="urn:microsoft.com/office/officeart/2005/8/layout/hierarchy4"/>
    <dgm:cxn modelId="{ABA9D610-8F03-4251-B088-7357038D2AAD}" type="presParOf" srcId="{7061FCA7-CE03-45B1-9ABE-3F396204FE8D}" destId="{3AD19BF3-B3BE-4382-9FE8-5C38EDE05F00}" srcOrd="0" destOrd="0" presId="urn:microsoft.com/office/officeart/2005/8/layout/hierarchy4"/>
    <dgm:cxn modelId="{C10BB803-47F0-4F41-ADA3-E799CED73D9A}" type="presParOf" srcId="{7061FCA7-CE03-45B1-9ABE-3F396204FE8D}" destId="{B04EB66C-A153-4A1B-8144-D156FAEFBFEE}" srcOrd="1" destOrd="0" presId="urn:microsoft.com/office/officeart/2005/8/layout/hierarchy4"/>
    <dgm:cxn modelId="{DDEC123B-E84A-41AB-BDEC-4B685DDBBF02}" type="presParOf" srcId="{F42D5810-DA80-4C51-80A0-7A28D12C08E0}" destId="{556AA95E-0150-444D-B60E-E5C39D8DD79C}" srcOrd="1" destOrd="0" presId="urn:microsoft.com/office/officeart/2005/8/layout/hierarchy4"/>
    <dgm:cxn modelId="{5DB75473-D95C-48FC-A7CE-49EDE37C61E4}" type="presParOf" srcId="{F42D5810-DA80-4C51-80A0-7A28D12C08E0}" destId="{D4FDF1C1-BCEC-4AFC-9671-9DD7853C0EC9}" srcOrd="2" destOrd="0" presId="urn:microsoft.com/office/officeart/2005/8/layout/hierarchy4"/>
    <dgm:cxn modelId="{656FBD7B-3E8A-4F5B-848C-1B2F17AD7C5B}" type="presParOf" srcId="{D4FDF1C1-BCEC-4AFC-9671-9DD7853C0EC9}" destId="{FA259FE0-870C-4CC9-99A2-06E53F7A10CE}" srcOrd="0" destOrd="0" presId="urn:microsoft.com/office/officeart/2005/8/layout/hierarchy4"/>
    <dgm:cxn modelId="{1AEEFCD6-B824-4811-9A8B-C4F474541DF2}" type="presParOf" srcId="{D4FDF1C1-BCEC-4AFC-9671-9DD7853C0EC9}" destId="{DF464AAD-F1F4-4455-840A-49A0B4014F3D}" srcOrd="1" destOrd="0" presId="urn:microsoft.com/office/officeart/2005/8/layout/hierarchy4"/>
    <dgm:cxn modelId="{E74A96DE-9356-44B9-BB12-6C4FB30C3062}" type="presParOf" srcId="{F42D5810-DA80-4C51-80A0-7A28D12C08E0}" destId="{8BC572AD-9D37-49A5-A584-D5A07DE209FD}" srcOrd="3" destOrd="0" presId="urn:microsoft.com/office/officeart/2005/8/layout/hierarchy4"/>
    <dgm:cxn modelId="{E26DD6D7-7FF8-4D42-8C7E-20807FA09D7B}" type="presParOf" srcId="{F42D5810-DA80-4C51-80A0-7A28D12C08E0}" destId="{109E04A0-5CE2-47F5-839C-D1BD951741A9}" srcOrd="4" destOrd="0" presId="urn:microsoft.com/office/officeart/2005/8/layout/hierarchy4"/>
    <dgm:cxn modelId="{7C00D8C3-ED39-4EC7-B57E-9D5CBDAC1758}" type="presParOf" srcId="{109E04A0-5CE2-47F5-839C-D1BD951741A9}" destId="{DE7A3F18-9866-45E0-82B6-731A4C0F86A7}" srcOrd="0" destOrd="0" presId="urn:microsoft.com/office/officeart/2005/8/layout/hierarchy4"/>
    <dgm:cxn modelId="{439A33E5-BAC8-456B-9BF4-C23ED1EAB7B7}" type="presParOf" srcId="{109E04A0-5CE2-47F5-839C-D1BD951741A9}" destId="{B788A9B8-82EF-408F-BF6C-CB06CB440D49}" srcOrd="1" destOrd="0" presId="urn:microsoft.com/office/officeart/2005/8/layout/hierarchy4"/>
    <dgm:cxn modelId="{D344CD21-AE4A-4AA3-81B0-72838906258B}" type="presParOf" srcId="{F42D5810-DA80-4C51-80A0-7A28D12C08E0}" destId="{7B856D78-A1F0-4959-8CDE-9CD8442D1159}" srcOrd="5" destOrd="0" presId="urn:microsoft.com/office/officeart/2005/8/layout/hierarchy4"/>
    <dgm:cxn modelId="{33CA040A-0A48-4559-A7CA-599BA3EB46F1}" type="presParOf" srcId="{F42D5810-DA80-4C51-80A0-7A28D12C08E0}" destId="{F31CC01A-10F8-45AE-932F-F00CAC85F40B}" srcOrd="6" destOrd="0" presId="urn:microsoft.com/office/officeart/2005/8/layout/hierarchy4"/>
    <dgm:cxn modelId="{3455547C-EF7D-4D0C-8A70-262DF3D5E81E}" type="presParOf" srcId="{F31CC01A-10F8-45AE-932F-F00CAC85F40B}" destId="{337E24AC-1799-4BCB-9D0E-5588AC12BA07}" srcOrd="0" destOrd="0" presId="urn:microsoft.com/office/officeart/2005/8/layout/hierarchy4"/>
    <dgm:cxn modelId="{F79E2985-A832-42BD-840C-B47F8498F177}" type="presParOf" srcId="{F31CC01A-10F8-45AE-932F-F00CAC85F40B}" destId="{3984590F-692F-4596-BE11-6040AC709880}" srcOrd="1" destOrd="0" presId="urn:microsoft.com/office/officeart/2005/8/layout/hierarchy4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6CD451F-1221-4FFA-9A68-C3460D54F638}" type="doc">
      <dgm:prSet loTypeId="urn:microsoft.com/office/officeart/2005/8/layout/lProcess3" loCatId="process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IN"/>
        </a:p>
      </dgm:t>
    </dgm:pt>
    <dgm:pt modelId="{C2B519CD-E1C6-4D08-9E37-B9A1A29F05F9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900" b="1" dirty="0"/>
            <a:t>UK guidance:</a:t>
          </a:r>
          <a:endParaRPr lang="en-IN" sz="1900" b="1" dirty="0"/>
        </a:p>
      </dgm:t>
    </dgm:pt>
    <dgm:pt modelId="{65772E15-7F44-4802-97D1-9D7FE99AED60}" type="parTrans" cxnId="{F1D0E464-FF3B-4EE8-ACF1-21617D9B7F4E}">
      <dgm:prSet/>
      <dgm:spPr/>
      <dgm:t>
        <a:bodyPr/>
        <a:lstStyle/>
        <a:p>
          <a:endParaRPr lang="en-IN"/>
        </a:p>
      </dgm:t>
    </dgm:pt>
    <dgm:pt modelId="{5D23FE48-57E3-4A61-8A36-1EDF2DD4640A}" type="sibTrans" cxnId="{F1D0E464-FF3B-4EE8-ACF1-21617D9B7F4E}">
      <dgm:prSet/>
      <dgm:spPr/>
      <dgm:t>
        <a:bodyPr/>
        <a:lstStyle/>
        <a:p>
          <a:endParaRPr lang="en-IN"/>
        </a:p>
      </dgm:t>
    </dgm:pt>
    <dgm:pt modelId="{632CDD0A-419D-452B-BD8E-7C7557D7DAC0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1900" b="1" dirty="0"/>
            <a:t>Policy alignment:</a:t>
          </a:r>
          <a:endParaRPr lang="en-IN" sz="1900" b="1" dirty="0"/>
        </a:p>
      </dgm:t>
    </dgm:pt>
    <dgm:pt modelId="{04F5F1B2-8C07-4A4A-895C-658C79E9B013}" type="parTrans" cxnId="{C661964C-8C75-4348-88C1-D0CEAF955C6C}">
      <dgm:prSet/>
      <dgm:spPr/>
      <dgm:t>
        <a:bodyPr/>
        <a:lstStyle/>
        <a:p>
          <a:endParaRPr lang="en-IN"/>
        </a:p>
      </dgm:t>
    </dgm:pt>
    <dgm:pt modelId="{F24A59DA-E110-47B4-918A-31EE12E08199}" type="sibTrans" cxnId="{C661964C-8C75-4348-88C1-D0CEAF955C6C}">
      <dgm:prSet/>
      <dgm:spPr/>
      <dgm:t>
        <a:bodyPr/>
        <a:lstStyle/>
        <a:p>
          <a:endParaRPr lang="en-IN"/>
        </a:p>
      </dgm:t>
    </dgm:pt>
    <dgm:pt modelId="{109AE100-B6EC-4797-AFD4-49C0215D9A47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 dirty="0"/>
            <a:t>MDT approach:</a:t>
          </a:r>
          <a:endParaRPr lang="en-IN" b="1" dirty="0"/>
        </a:p>
      </dgm:t>
    </dgm:pt>
    <dgm:pt modelId="{9EB12E84-4B49-43E3-B226-010EC3F1C611}" type="parTrans" cxnId="{14FE9977-E652-476F-9636-7540205D67C7}">
      <dgm:prSet/>
      <dgm:spPr/>
      <dgm:t>
        <a:bodyPr/>
        <a:lstStyle/>
        <a:p>
          <a:endParaRPr lang="en-IN"/>
        </a:p>
      </dgm:t>
    </dgm:pt>
    <dgm:pt modelId="{6444934A-B716-421C-8AB1-6C9A5BFD4875}" type="sibTrans" cxnId="{14FE9977-E652-476F-9636-7540205D67C7}">
      <dgm:prSet/>
      <dgm:spPr/>
      <dgm:t>
        <a:bodyPr/>
        <a:lstStyle/>
        <a:p>
          <a:endParaRPr lang="en-IN"/>
        </a:p>
      </dgm:t>
    </dgm:pt>
    <dgm:pt modelId="{3653C2BD-9289-4340-8446-C590A96E86DA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 dirty="0"/>
            <a:t>Community and family-centred care:</a:t>
          </a:r>
          <a:endParaRPr lang="en-IN" b="1" dirty="0"/>
        </a:p>
      </dgm:t>
    </dgm:pt>
    <dgm:pt modelId="{5F11B1EB-C018-41C2-A1BA-C37B9C5480A2}" type="parTrans" cxnId="{9DAFE7CC-4F94-486E-8B77-7BE68E6CB234}">
      <dgm:prSet/>
      <dgm:spPr/>
      <dgm:t>
        <a:bodyPr/>
        <a:lstStyle/>
        <a:p>
          <a:endParaRPr lang="en-IN"/>
        </a:p>
      </dgm:t>
    </dgm:pt>
    <dgm:pt modelId="{0D059E1A-A914-42E0-B759-89EFE6A2DBB4}" type="sibTrans" cxnId="{9DAFE7CC-4F94-486E-8B77-7BE68E6CB234}">
      <dgm:prSet/>
      <dgm:spPr/>
      <dgm:t>
        <a:bodyPr/>
        <a:lstStyle/>
        <a:p>
          <a:endParaRPr lang="en-IN"/>
        </a:p>
      </dgm:t>
    </dgm:pt>
    <dgm:pt modelId="{3099BE61-B83F-4248-86DF-F1B673BEAF7A}">
      <dgm:prSet/>
      <dgm:spPr/>
      <dgm:t>
        <a:bodyPr/>
        <a:lstStyle/>
        <a:p>
          <a:pPr>
            <a:buNone/>
          </a:pPr>
          <a:r>
            <a:rPr lang="en-GB" b="1" dirty="0"/>
            <a:t>Early intervention:</a:t>
          </a:r>
          <a:endParaRPr lang="en-IN" b="1" dirty="0"/>
        </a:p>
      </dgm:t>
    </dgm:pt>
    <dgm:pt modelId="{79EF4411-3E31-46B8-B974-E7DE672638CA}" type="parTrans" cxnId="{F93EE915-28D1-4AEB-ADEB-CCF93DD0F520}">
      <dgm:prSet/>
      <dgm:spPr/>
      <dgm:t>
        <a:bodyPr/>
        <a:lstStyle/>
        <a:p>
          <a:endParaRPr lang="en-IN"/>
        </a:p>
      </dgm:t>
    </dgm:pt>
    <dgm:pt modelId="{60CF90A2-0107-47EB-84DB-3DFF59C214BB}" type="sibTrans" cxnId="{F93EE915-28D1-4AEB-ADEB-CCF93DD0F520}">
      <dgm:prSet/>
      <dgm:spPr/>
      <dgm:t>
        <a:bodyPr/>
        <a:lstStyle/>
        <a:p>
          <a:endParaRPr lang="en-IN"/>
        </a:p>
      </dgm:t>
    </dgm:pt>
    <dgm:pt modelId="{E0F970A6-7481-4D3D-A126-84FD3E6C9BC6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The management is in line with NICE recommendations and goal for glycaemic control such as HbA1c ≤53 mmol/mol to reduce complications (</a:t>
          </a:r>
          <a:r>
            <a:rPr lang="en-IN" dirty="0"/>
            <a:t>N.I.C.E. guideline 2022</a:t>
          </a:r>
          <a:r>
            <a:rPr lang="en-GB" dirty="0"/>
            <a:t>).</a:t>
          </a:r>
          <a:endParaRPr lang="en-IN" dirty="0"/>
        </a:p>
      </dgm:t>
    </dgm:pt>
    <dgm:pt modelId="{73DBF6ED-6C8E-4C7C-8E41-A74C18446661}" type="parTrans" cxnId="{F0587430-BEF6-4518-B050-BF73BCAF0692}">
      <dgm:prSet/>
      <dgm:spPr/>
      <dgm:t>
        <a:bodyPr/>
        <a:lstStyle/>
        <a:p>
          <a:endParaRPr lang="en-IN"/>
        </a:p>
      </dgm:t>
    </dgm:pt>
    <dgm:pt modelId="{32DCF65E-6951-4BBA-9BC6-B58617A9CE1B}" type="sibTrans" cxnId="{F0587430-BEF6-4518-B050-BF73BCAF0692}">
      <dgm:prSet/>
      <dgm:spPr/>
      <dgm:t>
        <a:bodyPr/>
        <a:lstStyle/>
        <a:p>
          <a:endParaRPr lang="en-IN"/>
        </a:p>
      </dgm:t>
    </dgm:pt>
    <dgm:pt modelId="{1091776A-7427-4008-A4E0-CA72F8C05CB4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/>
            <a:t>The care reflects top NHS England priorities of personalised and preventative care.</a:t>
          </a:r>
          <a:endParaRPr lang="en-IN" dirty="0"/>
        </a:p>
      </dgm:t>
    </dgm:pt>
    <dgm:pt modelId="{28545EB0-B94D-4EDF-97A5-8702EFBCB1BA}" type="parTrans" cxnId="{15EDC990-E62C-409D-97EF-23EC232EB1BA}">
      <dgm:prSet/>
      <dgm:spPr/>
      <dgm:t>
        <a:bodyPr/>
        <a:lstStyle/>
        <a:p>
          <a:endParaRPr lang="en-IN"/>
        </a:p>
      </dgm:t>
    </dgm:pt>
    <dgm:pt modelId="{2A878E25-06AA-4AEA-8ED9-C909E37EB182}" type="sibTrans" cxnId="{15EDC990-E62C-409D-97EF-23EC232EB1BA}">
      <dgm:prSet/>
      <dgm:spPr/>
      <dgm:t>
        <a:bodyPr/>
        <a:lstStyle/>
        <a:p>
          <a:endParaRPr lang="en-IN"/>
        </a:p>
      </dgm:t>
    </dgm:pt>
    <dgm:pt modelId="{0F91D6BD-0F73-4536-BA95-50D80160450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Collaboration between paediatricians, community nurses, dietitians, and mental health professionals.</a:t>
          </a:r>
          <a:endParaRPr lang="en-IN" dirty="0"/>
        </a:p>
      </dgm:t>
    </dgm:pt>
    <dgm:pt modelId="{C8EA0331-B980-4F19-B215-53378DB710D6}" type="parTrans" cxnId="{00F93C1F-B7F4-49CA-B9F2-1813C979D970}">
      <dgm:prSet/>
      <dgm:spPr/>
      <dgm:t>
        <a:bodyPr/>
        <a:lstStyle/>
        <a:p>
          <a:endParaRPr lang="en-IN"/>
        </a:p>
      </dgm:t>
    </dgm:pt>
    <dgm:pt modelId="{34877F76-298C-4C62-999E-5D2C1092AEFD}" type="sibTrans" cxnId="{00F93C1F-B7F4-49CA-B9F2-1813C979D970}">
      <dgm:prSet/>
      <dgm:spPr/>
      <dgm:t>
        <a:bodyPr/>
        <a:lstStyle/>
        <a:p>
          <a:endParaRPr lang="en-IN"/>
        </a:p>
      </dgm:t>
    </dgm:pt>
    <dgm:pt modelId="{09A863CE-65D4-4E4D-A830-F76B8106523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/>
            <a:t>Focus on providing care near home and engaging families in decision-making process.</a:t>
          </a:r>
          <a:endParaRPr lang="en-IN" dirty="0"/>
        </a:p>
      </dgm:t>
    </dgm:pt>
    <dgm:pt modelId="{B75223F6-38E2-493B-91A0-A64055041B41}" type="parTrans" cxnId="{21C3B493-35CB-45F5-94F2-9C8D7668B6DB}">
      <dgm:prSet/>
      <dgm:spPr/>
      <dgm:t>
        <a:bodyPr/>
        <a:lstStyle/>
        <a:p>
          <a:endParaRPr lang="en-IN"/>
        </a:p>
      </dgm:t>
    </dgm:pt>
    <dgm:pt modelId="{5391750C-DFAD-421F-B181-D7EFA078E03A}" type="sibTrans" cxnId="{21C3B493-35CB-45F5-94F2-9C8D7668B6DB}">
      <dgm:prSet/>
      <dgm:spPr/>
      <dgm:t>
        <a:bodyPr/>
        <a:lstStyle/>
        <a:p>
          <a:endParaRPr lang="en-IN"/>
        </a:p>
      </dgm:t>
    </dgm:pt>
    <dgm:pt modelId="{4398BB0E-9EFA-46F2-B863-5CDC163E98EE}">
      <dgm:prSet/>
      <dgm:spPr/>
      <dgm:t>
        <a:bodyPr/>
        <a:lstStyle/>
        <a:p>
          <a:pPr>
            <a:buNone/>
          </a:pPr>
          <a:r>
            <a:rPr lang="en-GB" dirty="0"/>
            <a:t>Proper and timely management lowers risk of cardiovascular and microvascular complications in later stages of life.</a:t>
          </a:r>
          <a:endParaRPr lang="en-IN" dirty="0"/>
        </a:p>
      </dgm:t>
    </dgm:pt>
    <dgm:pt modelId="{C83D481C-1547-4668-A803-AA64C3115D7F}" type="parTrans" cxnId="{57B79C69-9504-4A98-9398-951873CF768E}">
      <dgm:prSet/>
      <dgm:spPr/>
      <dgm:t>
        <a:bodyPr/>
        <a:lstStyle/>
        <a:p>
          <a:endParaRPr lang="en-IN"/>
        </a:p>
      </dgm:t>
    </dgm:pt>
    <dgm:pt modelId="{9015B40A-A6F8-4284-9C26-FC67F9B38480}" type="sibTrans" cxnId="{57B79C69-9504-4A98-9398-951873CF768E}">
      <dgm:prSet/>
      <dgm:spPr/>
      <dgm:t>
        <a:bodyPr/>
        <a:lstStyle/>
        <a:p>
          <a:endParaRPr lang="en-IN"/>
        </a:p>
      </dgm:t>
    </dgm:pt>
    <dgm:pt modelId="{2C076960-6B71-42C8-8FAC-52E0F22DBD56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 dirty="0"/>
            <a:t>Current guidance:</a:t>
          </a:r>
          <a:endParaRPr lang="en-IN" b="1" dirty="0"/>
        </a:p>
      </dgm:t>
    </dgm:pt>
    <dgm:pt modelId="{BF929888-E61D-4A3C-B603-3197517CBB9B}" type="parTrans" cxnId="{5DDF032A-9CE3-4DB7-82F8-6F8D151BF5A3}">
      <dgm:prSet/>
      <dgm:spPr/>
      <dgm:t>
        <a:bodyPr/>
        <a:lstStyle/>
        <a:p>
          <a:endParaRPr lang="en-IN"/>
        </a:p>
      </dgm:t>
    </dgm:pt>
    <dgm:pt modelId="{C8CD5372-4D00-4462-B3F4-300A9B928BA8}" type="sibTrans" cxnId="{5DDF032A-9CE3-4DB7-82F8-6F8D151BF5A3}">
      <dgm:prSet/>
      <dgm:spPr/>
      <dgm:t>
        <a:bodyPr/>
        <a:lstStyle/>
        <a:p>
          <a:endParaRPr lang="en-IN"/>
        </a:p>
      </dgm:t>
    </dgm:pt>
    <dgm:pt modelId="{CAC16895-74AC-42A3-BD2A-29F6C438621B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 dirty="0"/>
            <a:t>Home-care model:</a:t>
          </a:r>
          <a:endParaRPr lang="en-IN" b="1" dirty="0"/>
        </a:p>
      </dgm:t>
    </dgm:pt>
    <dgm:pt modelId="{C84EA108-DF74-43EA-923C-8373AFBFE99C}" type="parTrans" cxnId="{DF4FBDC2-8890-4C76-8F4B-EBA6C6029469}">
      <dgm:prSet/>
      <dgm:spPr/>
      <dgm:t>
        <a:bodyPr/>
        <a:lstStyle/>
        <a:p>
          <a:endParaRPr lang="en-IN"/>
        </a:p>
      </dgm:t>
    </dgm:pt>
    <dgm:pt modelId="{57892968-F078-4F24-BB3D-AFB76737B5FB}" type="sibTrans" cxnId="{DF4FBDC2-8890-4C76-8F4B-EBA6C6029469}">
      <dgm:prSet/>
      <dgm:spPr/>
      <dgm:t>
        <a:bodyPr/>
        <a:lstStyle/>
        <a:p>
          <a:endParaRPr lang="en-IN"/>
        </a:p>
      </dgm:t>
    </dgm:pt>
    <dgm:pt modelId="{41E255C2-4022-4C25-90C3-1BF378BEC0E0}">
      <dgm:prSet/>
      <dgm:spPr/>
      <dgm:t>
        <a:bodyPr/>
        <a:lstStyle/>
        <a:p>
          <a:pPr>
            <a:buNone/>
          </a:pPr>
          <a:r>
            <a:rPr lang="en-GB" b="1" dirty="0"/>
            <a:t>Integrated care:</a:t>
          </a:r>
          <a:endParaRPr lang="en-IN" b="1" dirty="0"/>
        </a:p>
      </dgm:t>
    </dgm:pt>
    <dgm:pt modelId="{82DAAA88-943A-4F73-9EF7-2893C08C1966}" type="parTrans" cxnId="{4AB4A1CD-D3FE-43CE-9D54-DD8056FBAA34}">
      <dgm:prSet/>
      <dgm:spPr/>
      <dgm:t>
        <a:bodyPr/>
        <a:lstStyle/>
        <a:p>
          <a:endParaRPr lang="en-IN"/>
        </a:p>
      </dgm:t>
    </dgm:pt>
    <dgm:pt modelId="{D446D91D-CD2D-45C7-8AB0-3504FDECBB51}" type="sibTrans" cxnId="{4AB4A1CD-D3FE-43CE-9D54-DD8056FBAA34}">
      <dgm:prSet/>
      <dgm:spPr/>
      <dgm:t>
        <a:bodyPr/>
        <a:lstStyle/>
        <a:p>
          <a:endParaRPr lang="en-IN"/>
        </a:p>
      </dgm:t>
    </dgm:pt>
    <dgm:pt modelId="{11F7D425-7595-4297-A794-0278A778A33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Management for young people follows NICE guidelines; therefore, it is safer for young adult to reduce chances of getting complications by aiming for glycaemic targets such as HbA1c ≤53 mmol/mol.</a:t>
          </a:r>
          <a:endParaRPr lang="en-IN" dirty="0"/>
        </a:p>
      </dgm:t>
    </dgm:pt>
    <dgm:pt modelId="{8CADBC3D-37A2-41EE-ADEE-80F5DA07A597}" type="parTrans" cxnId="{52F4DE7A-87F9-4809-9109-C7EB8946AA29}">
      <dgm:prSet/>
      <dgm:spPr/>
      <dgm:t>
        <a:bodyPr/>
        <a:lstStyle/>
        <a:p>
          <a:endParaRPr lang="en-IN"/>
        </a:p>
      </dgm:t>
    </dgm:pt>
    <dgm:pt modelId="{FDA96939-2598-4758-B869-F57C0BF33275}" type="sibTrans" cxnId="{52F4DE7A-87F9-4809-9109-C7EB8946AA29}">
      <dgm:prSet/>
      <dgm:spPr/>
      <dgm:t>
        <a:bodyPr/>
        <a:lstStyle/>
        <a:p>
          <a:endParaRPr lang="en-IN"/>
        </a:p>
      </dgm:t>
    </dgm:pt>
    <dgm:pt modelId="{E4868283-BF04-45FC-A7F8-6356E7D97A1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NHS England wants families to be a part of community-based and home-centred diabetes management along with self-monitoring.</a:t>
          </a:r>
          <a:endParaRPr lang="en-IN" dirty="0"/>
        </a:p>
      </dgm:t>
    </dgm:pt>
    <dgm:pt modelId="{B4C5FD5D-2DF0-4C46-8F09-0C1782E57A6A}" type="parTrans" cxnId="{545EC7B0-CE37-4AF3-A288-505C1068E177}">
      <dgm:prSet/>
      <dgm:spPr/>
      <dgm:t>
        <a:bodyPr/>
        <a:lstStyle/>
        <a:p>
          <a:endParaRPr lang="en-IN"/>
        </a:p>
      </dgm:t>
    </dgm:pt>
    <dgm:pt modelId="{8F548CAB-4405-4142-B948-4CD61C01C075}" type="sibTrans" cxnId="{545EC7B0-CE37-4AF3-A288-505C1068E177}">
      <dgm:prSet/>
      <dgm:spPr/>
      <dgm:t>
        <a:bodyPr/>
        <a:lstStyle/>
        <a:p>
          <a:endParaRPr lang="en-IN"/>
        </a:p>
      </dgm:t>
    </dgm:pt>
    <dgm:pt modelId="{18E2EC4F-7B1D-47BA-8A48-F0A33F9C56A8}">
      <dgm:prSet/>
      <dgm:spPr/>
      <dgm:t>
        <a:bodyPr/>
        <a:lstStyle/>
        <a:p>
          <a:pPr>
            <a:buNone/>
          </a:pPr>
          <a:r>
            <a:rPr lang="en-IN"/>
            <a:t>Getting help of paediatricians, community nurses, dietitians, and mental health professionals through multidisciplinary support will take care of long-term outcomes.</a:t>
          </a:r>
          <a:endParaRPr lang="en-IN" dirty="0"/>
        </a:p>
      </dgm:t>
    </dgm:pt>
    <dgm:pt modelId="{49460CEF-00A2-4AD7-A582-DD1EE3636B1B}" type="parTrans" cxnId="{4EEFE378-769B-4208-8DF2-27A2EED77CA7}">
      <dgm:prSet/>
      <dgm:spPr/>
      <dgm:t>
        <a:bodyPr/>
        <a:lstStyle/>
        <a:p>
          <a:endParaRPr lang="en-IN"/>
        </a:p>
      </dgm:t>
    </dgm:pt>
    <dgm:pt modelId="{4D01DD20-4295-43BB-9702-6506BB5187D6}" type="sibTrans" cxnId="{4EEFE378-769B-4208-8DF2-27A2EED77CA7}">
      <dgm:prSet/>
      <dgm:spPr/>
      <dgm:t>
        <a:bodyPr/>
        <a:lstStyle/>
        <a:p>
          <a:endParaRPr lang="en-IN"/>
        </a:p>
      </dgm:t>
    </dgm:pt>
    <dgm:pt modelId="{18284E36-CD0A-430E-ACBB-785F95BD1C24}" type="pres">
      <dgm:prSet presAssocID="{76CD451F-1221-4FFA-9A68-C3460D54F638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323FABC1-76C8-4B65-A22F-ECCF89D771DF}" type="pres">
      <dgm:prSet presAssocID="{C2B519CD-E1C6-4D08-9E37-B9A1A29F05F9}" presName="horFlow" presStyleCnt="0"/>
      <dgm:spPr/>
    </dgm:pt>
    <dgm:pt modelId="{0A3FEB91-A6E9-4705-9D79-3E994D1D0182}" type="pres">
      <dgm:prSet presAssocID="{C2B519CD-E1C6-4D08-9E37-B9A1A29F05F9}" presName="bigChev" presStyleLbl="node1" presStyleIdx="0" presStyleCnt="8"/>
      <dgm:spPr/>
    </dgm:pt>
    <dgm:pt modelId="{61A19F8A-F508-446A-84F4-16DED5EB0E19}" type="pres">
      <dgm:prSet presAssocID="{73DBF6ED-6C8E-4C7C-8E41-A74C18446661}" presName="parTrans" presStyleCnt="0"/>
      <dgm:spPr/>
    </dgm:pt>
    <dgm:pt modelId="{1EF0D85C-AED6-4DA8-88E0-509C877DED3A}" type="pres">
      <dgm:prSet presAssocID="{E0F970A6-7481-4D3D-A126-84FD3E6C9BC6}" presName="node" presStyleLbl="alignAccFollowNode1" presStyleIdx="0" presStyleCnt="8" custScaleX="634261">
        <dgm:presLayoutVars>
          <dgm:bulletEnabled val="1"/>
        </dgm:presLayoutVars>
      </dgm:prSet>
      <dgm:spPr/>
    </dgm:pt>
    <dgm:pt modelId="{B022ED76-21BF-495F-B31D-96A063F8C17E}" type="pres">
      <dgm:prSet presAssocID="{C2B519CD-E1C6-4D08-9E37-B9A1A29F05F9}" presName="vSp" presStyleCnt="0"/>
      <dgm:spPr/>
    </dgm:pt>
    <dgm:pt modelId="{4CBC2F03-B957-4392-B18F-236DAED06D8F}" type="pres">
      <dgm:prSet presAssocID="{632CDD0A-419D-452B-BD8E-7C7557D7DAC0}" presName="horFlow" presStyleCnt="0"/>
      <dgm:spPr/>
    </dgm:pt>
    <dgm:pt modelId="{9D151826-830C-4860-BCDF-4C76DAE7E5F2}" type="pres">
      <dgm:prSet presAssocID="{632CDD0A-419D-452B-BD8E-7C7557D7DAC0}" presName="bigChev" presStyleLbl="node1" presStyleIdx="1" presStyleCnt="8"/>
      <dgm:spPr/>
    </dgm:pt>
    <dgm:pt modelId="{E6236C18-7D3C-4B16-BE39-8D48C50D6EEA}" type="pres">
      <dgm:prSet presAssocID="{28545EB0-B94D-4EDF-97A5-8702EFBCB1BA}" presName="parTrans" presStyleCnt="0"/>
      <dgm:spPr/>
    </dgm:pt>
    <dgm:pt modelId="{3EB1FF18-12E7-46A9-BEB6-E8BE6487C1F1}" type="pres">
      <dgm:prSet presAssocID="{1091776A-7427-4008-A4E0-CA72F8C05CB4}" presName="node" presStyleLbl="alignAccFollowNode1" presStyleIdx="1" presStyleCnt="8" custScaleX="632501">
        <dgm:presLayoutVars>
          <dgm:bulletEnabled val="1"/>
        </dgm:presLayoutVars>
      </dgm:prSet>
      <dgm:spPr/>
    </dgm:pt>
    <dgm:pt modelId="{499D0ACE-9E7E-485B-8AEB-124B516D3837}" type="pres">
      <dgm:prSet presAssocID="{632CDD0A-419D-452B-BD8E-7C7557D7DAC0}" presName="vSp" presStyleCnt="0"/>
      <dgm:spPr/>
    </dgm:pt>
    <dgm:pt modelId="{BBA32A58-92B4-4FB0-98B5-3461B1F5E7A0}" type="pres">
      <dgm:prSet presAssocID="{109AE100-B6EC-4797-AFD4-49C0215D9A47}" presName="horFlow" presStyleCnt="0"/>
      <dgm:spPr/>
    </dgm:pt>
    <dgm:pt modelId="{CC73DEFC-7212-496F-8BF1-8025B1090B20}" type="pres">
      <dgm:prSet presAssocID="{109AE100-B6EC-4797-AFD4-49C0215D9A47}" presName="bigChev" presStyleLbl="node1" presStyleIdx="2" presStyleCnt="8"/>
      <dgm:spPr/>
    </dgm:pt>
    <dgm:pt modelId="{8401A6FA-CD10-4533-8FE6-EDF7543468E8}" type="pres">
      <dgm:prSet presAssocID="{C8EA0331-B980-4F19-B215-53378DB710D6}" presName="parTrans" presStyleCnt="0"/>
      <dgm:spPr/>
    </dgm:pt>
    <dgm:pt modelId="{0782AB63-0028-4850-893E-94202D48E0DF}" type="pres">
      <dgm:prSet presAssocID="{0F91D6BD-0F73-4536-BA95-50D80160450E}" presName="node" presStyleLbl="alignAccFollowNode1" presStyleIdx="2" presStyleCnt="8" custScaleX="634759">
        <dgm:presLayoutVars>
          <dgm:bulletEnabled val="1"/>
        </dgm:presLayoutVars>
      </dgm:prSet>
      <dgm:spPr/>
    </dgm:pt>
    <dgm:pt modelId="{954B3008-9BB4-4A9E-824A-1F7BFC650A77}" type="pres">
      <dgm:prSet presAssocID="{109AE100-B6EC-4797-AFD4-49C0215D9A47}" presName="vSp" presStyleCnt="0"/>
      <dgm:spPr/>
    </dgm:pt>
    <dgm:pt modelId="{33A62EB2-5502-4647-9D01-D8E7EEBF877B}" type="pres">
      <dgm:prSet presAssocID="{3653C2BD-9289-4340-8446-C590A96E86DA}" presName="horFlow" presStyleCnt="0"/>
      <dgm:spPr/>
    </dgm:pt>
    <dgm:pt modelId="{EF168C62-2059-4109-880E-4E955A24B399}" type="pres">
      <dgm:prSet presAssocID="{3653C2BD-9289-4340-8446-C590A96E86DA}" presName="bigChev" presStyleLbl="node1" presStyleIdx="3" presStyleCnt="8"/>
      <dgm:spPr/>
    </dgm:pt>
    <dgm:pt modelId="{665B8CD8-1DB0-4FD3-B369-1CC3FDFCAE94}" type="pres">
      <dgm:prSet presAssocID="{B75223F6-38E2-493B-91A0-A64055041B41}" presName="parTrans" presStyleCnt="0"/>
      <dgm:spPr/>
    </dgm:pt>
    <dgm:pt modelId="{8DC17181-F692-4254-8BD3-A8AAC98E89FF}" type="pres">
      <dgm:prSet presAssocID="{09A863CE-65D4-4E4D-A830-F76B8106523D}" presName="node" presStyleLbl="alignAccFollowNode1" presStyleIdx="3" presStyleCnt="8" custScaleX="638729">
        <dgm:presLayoutVars>
          <dgm:bulletEnabled val="1"/>
        </dgm:presLayoutVars>
      </dgm:prSet>
      <dgm:spPr/>
    </dgm:pt>
    <dgm:pt modelId="{B23E0BE0-9955-41C8-A3DD-5DCCA35E8B29}" type="pres">
      <dgm:prSet presAssocID="{3653C2BD-9289-4340-8446-C590A96E86DA}" presName="vSp" presStyleCnt="0"/>
      <dgm:spPr/>
    </dgm:pt>
    <dgm:pt modelId="{A8384016-57FC-4C1E-9730-9E78F4CDA168}" type="pres">
      <dgm:prSet presAssocID="{3099BE61-B83F-4248-86DF-F1B673BEAF7A}" presName="horFlow" presStyleCnt="0"/>
      <dgm:spPr/>
    </dgm:pt>
    <dgm:pt modelId="{1F4465F1-EFE4-4C2C-83F3-4951DCDA7BC1}" type="pres">
      <dgm:prSet presAssocID="{3099BE61-B83F-4248-86DF-F1B673BEAF7A}" presName="bigChev" presStyleLbl="node1" presStyleIdx="4" presStyleCnt="8"/>
      <dgm:spPr/>
    </dgm:pt>
    <dgm:pt modelId="{F347D71B-6DF3-4145-A141-AEBF9BF9E4FB}" type="pres">
      <dgm:prSet presAssocID="{C83D481C-1547-4668-A803-AA64C3115D7F}" presName="parTrans" presStyleCnt="0"/>
      <dgm:spPr/>
    </dgm:pt>
    <dgm:pt modelId="{927DD10C-5109-4209-9FAE-435AFB555957}" type="pres">
      <dgm:prSet presAssocID="{4398BB0E-9EFA-46F2-B863-5CDC163E98EE}" presName="node" presStyleLbl="alignAccFollowNode1" presStyleIdx="4" presStyleCnt="8" custScaleX="640603">
        <dgm:presLayoutVars>
          <dgm:bulletEnabled val="1"/>
        </dgm:presLayoutVars>
      </dgm:prSet>
      <dgm:spPr/>
    </dgm:pt>
    <dgm:pt modelId="{659DF5D6-260C-44A3-91A6-24EB163616BE}" type="pres">
      <dgm:prSet presAssocID="{3099BE61-B83F-4248-86DF-F1B673BEAF7A}" presName="vSp" presStyleCnt="0"/>
      <dgm:spPr/>
    </dgm:pt>
    <dgm:pt modelId="{BDF40B4B-82C2-4CB6-8D5E-330B09FB975D}" type="pres">
      <dgm:prSet presAssocID="{2C076960-6B71-42C8-8FAC-52E0F22DBD56}" presName="horFlow" presStyleCnt="0"/>
      <dgm:spPr/>
    </dgm:pt>
    <dgm:pt modelId="{FD18F79C-9788-4C23-BE9A-4058C9DB2911}" type="pres">
      <dgm:prSet presAssocID="{2C076960-6B71-42C8-8FAC-52E0F22DBD56}" presName="bigChev" presStyleLbl="node1" presStyleIdx="5" presStyleCnt="8"/>
      <dgm:spPr/>
    </dgm:pt>
    <dgm:pt modelId="{C3917EE9-7009-4280-85C8-6F74F54F29ED}" type="pres">
      <dgm:prSet presAssocID="{8CADBC3D-37A2-41EE-ADEE-80F5DA07A597}" presName="parTrans" presStyleCnt="0"/>
      <dgm:spPr/>
    </dgm:pt>
    <dgm:pt modelId="{D0256F2E-76E5-44E0-936C-E726FB77D3FB}" type="pres">
      <dgm:prSet presAssocID="{11F7D425-7595-4297-A794-0278A778A33F}" presName="node" presStyleLbl="alignAccFollowNode1" presStyleIdx="5" presStyleCnt="8" custScaleX="642861">
        <dgm:presLayoutVars>
          <dgm:bulletEnabled val="1"/>
        </dgm:presLayoutVars>
      </dgm:prSet>
      <dgm:spPr/>
    </dgm:pt>
    <dgm:pt modelId="{67D21005-9D70-4C92-8249-7BF1B75A3DF9}" type="pres">
      <dgm:prSet presAssocID="{2C076960-6B71-42C8-8FAC-52E0F22DBD56}" presName="vSp" presStyleCnt="0"/>
      <dgm:spPr/>
    </dgm:pt>
    <dgm:pt modelId="{953F9B60-649F-4960-BA47-DF38878DA61D}" type="pres">
      <dgm:prSet presAssocID="{CAC16895-74AC-42A3-BD2A-29F6C438621B}" presName="horFlow" presStyleCnt="0"/>
      <dgm:spPr/>
    </dgm:pt>
    <dgm:pt modelId="{445C1CE0-68C3-48ED-B813-AA2B90FFB2CF}" type="pres">
      <dgm:prSet presAssocID="{CAC16895-74AC-42A3-BD2A-29F6C438621B}" presName="bigChev" presStyleLbl="node1" presStyleIdx="6" presStyleCnt="8"/>
      <dgm:spPr/>
    </dgm:pt>
    <dgm:pt modelId="{91ADA8BF-353D-4911-BF2B-C5206A1B8BA0}" type="pres">
      <dgm:prSet presAssocID="{B4C5FD5D-2DF0-4C46-8F09-0C1782E57A6A}" presName="parTrans" presStyleCnt="0"/>
      <dgm:spPr/>
    </dgm:pt>
    <dgm:pt modelId="{A34F0B31-B7D6-4C7E-B426-2E8903C5A45A}" type="pres">
      <dgm:prSet presAssocID="{E4868283-BF04-45FC-A7F8-6356E7D97A19}" presName="node" presStyleLbl="alignAccFollowNode1" presStyleIdx="6" presStyleCnt="8" custScaleX="640603">
        <dgm:presLayoutVars>
          <dgm:bulletEnabled val="1"/>
        </dgm:presLayoutVars>
      </dgm:prSet>
      <dgm:spPr/>
    </dgm:pt>
    <dgm:pt modelId="{C424E0D7-DEBC-44FF-8F85-79B918990053}" type="pres">
      <dgm:prSet presAssocID="{CAC16895-74AC-42A3-BD2A-29F6C438621B}" presName="vSp" presStyleCnt="0"/>
      <dgm:spPr/>
    </dgm:pt>
    <dgm:pt modelId="{2CB88B67-AED1-4374-9618-79A1D6BB0639}" type="pres">
      <dgm:prSet presAssocID="{41E255C2-4022-4C25-90C3-1BF378BEC0E0}" presName="horFlow" presStyleCnt="0"/>
      <dgm:spPr/>
    </dgm:pt>
    <dgm:pt modelId="{63E8EEB4-F23F-455B-92B0-C013C7799FEC}" type="pres">
      <dgm:prSet presAssocID="{41E255C2-4022-4C25-90C3-1BF378BEC0E0}" presName="bigChev" presStyleLbl="node1" presStyleIdx="7" presStyleCnt="8"/>
      <dgm:spPr/>
    </dgm:pt>
    <dgm:pt modelId="{D89D0BBF-09D4-4A01-A782-7112053B8DCE}" type="pres">
      <dgm:prSet presAssocID="{49460CEF-00A2-4AD7-A582-DD1EE3636B1B}" presName="parTrans" presStyleCnt="0"/>
      <dgm:spPr/>
    </dgm:pt>
    <dgm:pt modelId="{D276F6FF-C7A8-45F0-BAF0-15628B9943E6}" type="pres">
      <dgm:prSet presAssocID="{18E2EC4F-7B1D-47BA-8A48-F0A33F9C56A8}" presName="node" presStyleLbl="alignAccFollowNode1" presStyleIdx="7" presStyleCnt="8" custScaleX="640603">
        <dgm:presLayoutVars>
          <dgm:bulletEnabled val="1"/>
        </dgm:presLayoutVars>
      </dgm:prSet>
      <dgm:spPr/>
    </dgm:pt>
  </dgm:ptLst>
  <dgm:cxnLst>
    <dgm:cxn modelId="{27D72003-63B2-49CE-8272-ECFEA98CFDC1}" type="presOf" srcId="{CAC16895-74AC-42A3-BD2A-29F6C438621B}" destId="{445C1CE0-68C3-48ED-B813-AA2B90FFB2CF}" srcOrd="0" destOrd="0" presId="urn:microsoft.com/office/officeart/2005/8/layout/lProcess3"/>
    <dgm:cxn modelId="{B8DFB611-13B7-49B9-A3C9-D367D2DB24A7}" type="presOf" srcId="{632CDD0A-419D-452B-BD8E-7C7557D7DAC0}" destId="{9D151826-830C-4860-BCDF-4C76DAE7E5F2}" srcOrd="0" destOrd="0" presId="urn:microsoft.com/office/officeart/2005/8/layout/lProcess3"/>
    <dgm:cxn modelId="{F93EE915-28D1-4AEB-ADEB-CCF93DD0F520}" srcId="{76CD451F-1221-4FFA-9A68-C3460D54F638}" destId="{3099BE61-B83F-4248-86DF-F1B673BEAF7A}" srcOrd="4" destOrd="0" parTransId="{79EF4411-3E31-46B8-B974-E7DE672638CA}" sibTransId="{60CF90A2-0107-47EB-84DB-3DFF59C214BB}"/>
    <dgm:cxn modelId="{37F43216-03B8-4E22-AFA3-160E29D4B884}" type="presOf" srcId="{E0F970A6-7481-4D3D-A126-84FD3E6C9BC6}" destId="{1EF0D85C-AED6-4DA8-88E0-509C877DED3A}" srcOrd="0" destOrd="0" presId="urn:microsoft.com/office/officeart/2005/8/layout/lProcess3"/>
    <dgm:cxn modelId="{00F93C1F-B7F4-49CA-B9F2-1813C979D970}" srcId="{109AE100-B6EC-4797-AFD4-49C0215D9A47}" destId="{0F91D6BD-0F73-4536-BA95-50D80160450E}" srcOrd="0" destOrd="0" parTransId="{C8EA0331-B980-4F19-B215-53378DB710D6}" sibTransId="{34877F76-298C-4C62-999E-5D2C1092AEFD}"/>
    <dgm:cxn modelId="{5DDF032A-9CE3-4DB7-82F8-6F8D151BF5A3}" srcId="{76CD451F-1221-4FFA-9A68-C3460D54F638}" destId="{2C076960-6B71-42C8-8FAC-52E0F22DBD56}" srcOrd="5" destOrd="0" parTransId="{BF929888-E61D-4A3C-B603-3197517CBB9B}" sibTransId="{C8CD5372-4D00-4462-B3F4-300A9B928BA8}"/>
    <dgm:cxn modelId="{F0587430-BEF6-4518-B050-BF73BCAF0692}" srcId="{C2B519CD-E1C6-4D08-9E37-B9A1A29F05F9}" destId="{E0F970A6-7481-4D3D-A126-84FD3E6C9BC6}" srcOrd="0" destOrd="0" parTransId="{73DBF6ED-6C8E-4C7C-8E41-A74C18446661}" sibTransId="{32DCF65E-6951-4BBA-9BC6-B58617A9CE1B}"/>
    <dgm:cxn modelId="{F1D0E464-FF3B-4EE8-ACF1-21617D9B7F4E}" srcId="{76CD451F-1221-4FFA-9A68-C3460D54F638}" destId="{C2B519CD-E1C6-4D08-9E37-B9A1A29F05F9}" srcOrd="0" destOrd="0" parTransId="{65772E15-7F44-4802-97D1-9D7FE99AED60}" sibTransId="{5D23FE48-57E3-4A61-8A36-1EDF2DD4640A}"/>
    <dgm:cxn modelId="{57B79C69-9504-4A98-9398-951873CF768E}" srcId="{3099BE61-B83F-4248-86DF-F1B673BEAF7A}" destId="{4398BB0E-9EFA-46F2-B863-5CDC163E98EE}" srcOrd="0" destOrd="0" parTransId="{C83D481C-1547-4668-A803-AA64C3115D7F}" sibTransId="{9015B40A-A6F8-4284-9C26-FC67F9B38480}"/>
    <dgm:cxn modelId="{2A0BD96A-7C49-4DE8-BB57-49B5CD57F445}" type="presOf" srcId="{11F7D425-7595-4297-A794-0278A778A33F}" destId="{D0256F2E-76E5-44E0-936C-E726FB77D3FB}" srcOrd="0" destOrd="0" presId="urn:microsoft.com/office/officeart/2005/8/layout/lProcess3"/>
    <dgm:cxn modelId="{C661964C-8C75-4348-88C1-D0CEAF955C6C}" srcId="{76CD451F-1221-4FFA-9A68-C3460D54F638}" destId="{632CDD0A-419D-452B-BD8E-7C7557D7DAC0}" srcOrd="1" destOrd="0" parTransId="{04F5F1B2-8C07-4A4A-895C-658C79E9B013}" sibTransId="{F24A59DA-E110-47B4-918A-31EE12E08199}"/>
    <dgm:cxn modelId="{A79AEF73-BC6F-4D8E-A50A-E7C0CC144D0C}" type="presOf" srcId="{4398BB0E-9EFA-46F2-B863-5CDC163E98EE}" destId="{927DD10C-5109-4209-9FAE-435AFB555957}" srcOrd="0" destOrd="0" presId="urn:microsoft.com/office/officeart/2005/8/layout/lProcess3"/>
    <dgm:cxn modelId="{14FE9977-E652-476F-9636-7540205D67C7}" srcId="{76CD451F-1221-4FFA-9A68-C3460D54F638}" destId="{109AE100-B6EC-4797-AFD4-49C0215D9A47}" srcOrd="2" destOrd="0" parTransId="{9EB12E84-4B49-43E3-B226-010EC3F1C611}" sibTransId="{6444934A-B716-421C-8AB1-6C9A5BFD4875}"/>
    <dgm:cxn modelId="{4EEFE378-769B-4208-8DF2-27A2EED77CA7}" srcId="{41E255C2-4022-4C25-90C3-1BF378BEC0E0}" destId="{18E2EC4F-7B1D-47BA-8A48-F0A33F9C56A8}" srcOrd="0" destOrd="0" parTransId="{49460CEF-00A2-4AD7-A582-DD1EE3636B1B}" sibTransId="{4D01DD20-4295-43BB-9702-6506BB5187D6}"/>
    <dgm:cxn modelId="{52F4DE7A-87F9-4809-9109-C7EB8946AA29}" srcId="{2C076960-6B71-42C8-8FAC-52E0F22DBD56}" destId="{11F7D425-7595-4297-A794-0278A778A33F}" srcOrd="0" destOrd="0" parTransId="{8CADBC3D-37A2-41EE-ADEE-80F5DA07A597}" sibTransId="{FDA96939-2598-4758-B869-F57C0BF33275}"/>
    <dgm:cxn modelId="{15EDC990-E62C-409D-97EF-23EC232EB1BA}" srcId="{632CDD0A-419D-452B-BD8E-7C7557D7DAC0}" destId="{1091776A-7427-4008-A4E0-CA72F8C05CB4}" srcOrd="0" destOrd="0" parTransId="{28545EB0-B94D-4EDF-97A5-8702EFBCB1BA}" sibTransId="{2A878E25-06AA-4AEA-8ED9-C909E37EB182}"/>
    <dgm:cxn modelId="{21C3B493-35CB-45F5-94F2-9C8D7668B6DB}" srcId="{3653C2BD-9289-4340-8446-C590A96E86DA}" destId="{09A863CE-65D4-4E4D-A830-F76B8106523D}" srcOrd="0" destOrd="0" parTransId="{B75223F6-38E2-493B-91A0-A64055041B41}" sibTransId="{5391750C-DFAD-421F-B181-D7EFA078E03A}"/>
    <dgm:cxn modelId="{C0AF54AB-FE39-4287-9A74-C2B8BB728A4F}" type="presOf" srcId="{09A863CE-65D4-4E4D-A830-F76B8106523D}" destId="{8DC17181-F692-4254-8BD3-A8AAC98E89FF}" srcOrd="0" destOrd="0" presId="urn:microsoft.com/office/officeart/2005/8/layout/lProcess3"/>
    <dgm:cxn modelId="{545EC7B0-CE37-4AF3-A288-505C1068E177}" srcId="{CAC16895-74AC-42A3-BD2A-29F6C438621B}" destId="{E4868283-BF04-45FC-A7F8-6356E7D97A19}" srcOrd="0" destOrd="0" parTransId="{B4C5FD5D-2DF0-4C46-8F09-0C1782E57A6A}" sibTransId="{8F548CAB-4405-4142-B948-4CD61C01C075}"/>
    <dgm:cxn modelId="{22D0DFB2-5B38-46B9-B31C-7896C1EACEB9}" type="presOf" srcId="{1091776A-7427-4008-A4E0-CA72F8C05CB4}" destId="{3EB1FF18-12E7-46A9-BEB6-E8BE6487C1F1}" srcOrd="0" destOrd="0" presId="urn:microsoft.com/office/officeart/2005/8/layout/lProcess3"/>
    <dgm:cxn modelId="{B739E9B3-91EE-40A5-88BA-BCE8E779BD53}" type="presOf" srcId="{76CD451F-1221-4FFA-9A68-C3460D54F638}" destId="{18284E36-CD0A-430E-ACBB-785F95BD1C24}" srcOrd="0" destOrd="0" presId="urn:microsoft.com/office/officeart/2005/8/layout/lProcess3"/>
    <dgm:cxn modelId="{4F4332B4-F082-4CEB-9468-FA072C61371B}" type="presOf" srcId="{E4868283-BF04-45FC-A7F8-6356E7D97A19}" destId="{A34F0B31-B7D6-4C7E-B426-2E8903C5A45A}" srcOrd="0" destOrd="0" presId="urn:microsoft.com/office/officeart/2005/8/layout/lProcess3"/>
    <dgm:cxn modelId="{AE2C9AC1-6C1B-4982-877F-20FBEF42DF81}" type="presOf" srcId="{109AE100-B6EC-4797-AFD4-49C0215D9A47}" destId="{CC73DEFC-7212-496F-8BF1-8025B1090B20}" srcOrd="0" destOrd="0" presId="urn:microsoft.com/office/officeart/2005/8/layout/lProcess3"/>
    <dgm:cxn modelId="{DF4FBDC2-8890-4C76-8F4B-EBA6C6029469}" srcId="{76CD451F-1221-4FFA-9A68-C3460D54F638}" destId="{CAC16895-74AC-42A3-BD2A-29F6C438621B}" srcOrd="6" destOrd="0" parTransId="{C84EA108-DF74-43EA-923C-8373AFBFE99C}" sibTransId="{57892968-F078-4F24-BB3D-AFB76737B5FB}"/>
    <dgm:cxn modelId="{528ABAC4-5B91-4CFC-AF01-CD3A40A6EDE2}" type="presOf" srcId="{C2B519CD-E1C6-4D08-9E37-B9A1A29F05F9}" destId="{0A3FEB91-A6E9-4705-9D79-3E994D1D0182}" srcOrd="0" destOrd="0" presId="urn:microsoft.com/office/officeart/2005/8/layout/lProcess3"/>
    <dgm:cxn modelId="{D44378C6-6918-4628-94CD-E36266AA3A24}" type="presOf" srcId="{3653C2BD-9289-4340-8446-C590A96E86DA}" destId="{EF168C62-2059-4109-880E-4E955A24B399}" srcOrd="0" destOrd="0" presId="urn:microsoft.com/office/officeart/2005/8/layout/lProcess3"/>
    <dgm:cxn modelId="{9DAFE7CC-4F94-486E-8B77-7BE68E6CB234}" srcId="{76CD451F-1221-4FFA-9A68-C3460D54F638}" destId="{3653C2BD-9289-4340-8446-C590A96E86DA}" srcOrd="3" destOrd="0" parTransId="{5F11B1EB-C018-41C2-A1BA-C37B9C5480A2}" sibTransId="{0D059E1A-A914-42E0-B759-89EFE6A2DBB4}"/>
    <dgm:cxn modelId="{4AB4A1CD-D3FE-43CE-9D54-DD8056FBAA34}" srcId="{76CD451F-1221-4FFA-9A68-C3460D54F638}" destId="{41E255C2-4022-4C25-90C3-1BF378BEC0E0}" srcOrd="7" destOrd="0" parTransId="{82DAAA88-943A-4F73-9EF7-2893C08C1966}" sibTransId="{D446D91D-CD2D-45C7-8AB0-3504FDECBB51}"/>
    <dgm:cxn modelId="{E079E6D3-29E1-489B-BFF6-1E9D253E54EF}" type="presOf" srcId="{0F91D6BD-0F73-4536-BA95-50D80160450E}" destId="{0782AB63-0028-4850-893E-94202D48E0DF}" srcOrd="0" destOrd="0" presId="urn:microsoft.com/office/officeart/2005/8/layout/lProcess3"/>
    <dgm:cxn modelId="{3485E9D8-8C1A-490E-9547-E6E08CF99C48}" type="presOf" srcId="{18E2EC4F-7B1D-47BA-8A48-F0A33F9C56A8}" destId="{D276F6FF-C7A8-45F0-BAF0-15628B9943E6}" srcOrd="0" destOrd="0" presId="urn:microsoft.com/office/officeart/2005/8/layout/lProcess3"/>
    <dgm:cxn modelId="{73B99FEE-564F-43A8-8DBA-A46E9FF4D53A}" type="presOf" srcId="{41E255C2-4022-4C25-90C3-1BF378BEC0E0}" destId="{63E8EEB4-F23F-455B-92B0-C013C7799FEC}" srcOrd="0" destOrd="0" presId="urn:microsoft.com/office/officeart/2005/8/layout/lProcess3"/>
    <dgm:cxn modelId="{A33DF4F3-5D58-4AFA-9EBF-AB9B3671956A}" type="presOf" srcId="{2C076960-6B71-42C8-8FAC-52E0F22DBD56}" destId="{FD18F79C-9788-4C23-BE9A-4058C9DB2911}" srcOrd="0" destOrd="0" presId="urn:microsoft.com/office/officeart/2005/8/layout/lProcess3"/>
    <dgm:cxn modelId="{43FEFCF8-BBC2-4512-887B-B80F73614A81}" type="presOf" srcId="{3099BE61-B83F-4248-86DF-F1B673BEAF7A}" destId="{1F4465F1-EFE4-4C2C-83F3-4951DCDA7BC1}" srcOrd="0" destOrd="0" presId="urn:microsoft.com/office/officeart/2005/8/layout/lProcess3"/>
    <dgm:cxn modelId="{78D58E84-EFB5-48D7-9B1D-E362577BBC33}" type="presParOf" srcId="{18284E36-CD0A-430E-ACBB-785F95BD1C24}" destId="{323FABC1-76C8-4B65-A22F-ECCF89D771DF}" srcOrd="0" destOrd="0" presId="urn:microsoft.com/office/officeart/2005/8/layout/lProcess3"/>
    <dgm:cxn modelId="{804DAF03-C605-47BD-9C21-F899CB505611}" type="presParOf" srcId="{323FABC1-76C8-4B65-A22F-ECCF89D771DF}" destId="{0A3FEB91-A6E9-4705-9D79-3E994D1D0182}" srcOrd="0" destOrd="0" presId="urn:microsoft.com/office/officeart/2005/8/layout/lProcess3"/>
    <dgm:cxn modelId="{FAA737DB-B276-43CF-8F6E-4C0C20CFE32F}" type="presParOf" srcId="{323FABC1-76C8-4B65-A22F-ECCF89D771DF}" destId="{61A19F8A-F508-446A-84F4-16DED5EB0E19}" srcOrd="1" destOrd="0" presId="urn:microsoft.com/office/officeart/2005/8/layout/lProcess3"/>
    <dgm:cxn modelId="{634887C5-EA79-4257-85CB-CBC842927D17}" type="presParOf" srcId="{323FABC1-76C8-4B65-A22F-ECCF89D771DF}" destId="{1EF0D85C-AED6-4DA8-88E0-509C877DED3A}" srcOrd="2" destOrd="0" presId="urn:microsoft.com/office/officeart/2005/8/layout/lProcess3"/>
    <dgm:cxn modelId="{728860B0-5FC7-42DA-BD15-0A7195E29F1D}" type="presParOf" srcId="{18284E36-CD0A-430E-ACBB-785F95BD1C24}" destId="{B022ED76-21BF-495F-B31D-96A063F8C17E}" srcOrd="1" destOrd="0" presId="urn:microsoft.com/office/officeart/2005/8/layout/lProcess3"/>
    <dgm:cxn modelId="{9DD0DA31-663D-4333-9824-4D8B6E75B8C7}" type="presParOf" srcId="{18284E36-CD0A-430E-ACBB-785F95BD1C24}" destId="{4CBC2F03-B957-4392-B18F-236DAED06D8F}" srcOrd="2" destOrd="0" presId="urn:microsoft.com/office/officeart/2005/8/layout/lProcess3"/>
    <dgm:cxn modelId="{FA26BDCB-7E86-40CE-B4E8-4681F2BAFA79}" type="presParOf" srcId="{4CBC2F03-B957-4392-B18F-236DAED06D8F}" destId="{9D151826-830C-4860-BCDF-4C76DAE7E5F2}" srcOrd="0" destOrd="0" presId="urn:microsoft.com/office/officeart/2005/8/layout/lProcess3"/>
    <dgm:cxn modelId="{2F12A6DB-446F-4604-A800-F4B9E6F83385}" type="presParOf" srcId="{4CBC2F03-B957-4392-B18F-236DAED06D8F}" destId="{E6236C18-7D3C-4B16-BE39-8D48C50D6EEA}" srcOrd="1" destOrd="0" presId="urn:microsoft.com/office/officeart/2005/8/layout/lProcess3"/>
    <dgm:cxn modelId="{7A31265E-F58F-415F-87F2-47BC6C97A1A3}" type="presParOf" srcId="{4CBC2F03-B957-4392-B18F-236DAED06D8F}" destId="{3EB1FF18-12E7-46A9-BEB6-E8BE6487C1F1}" srcOrd="2" destOrd="0" presId="urn:microsoft.com/office/officeart/2005/8/layout/lProcess3"/>
    <dgm:cxn modelId="{80FB55D2-4F51-4209-AC85-1D56D92525D7}" type="presParOf" srcId="{18284E36-CD0A-430E-ACBB-785F95BD1C24}" destId="{499D0ACE-9E7E-485B-8AEB-124B516D3837}" srcOrd="3" destOrd="0" presId="urn:microsoft.com/office/officeart/2005/8/layout/lProcess3"/>
    <dgm:cxn modelId="{203F618A-AA28-490F-97A4-4A9E9861C69B}" type="presParOf" srcId="{18284E36-CD0A-430E-ACBB-785F95BD1C24}" destId="{BBA32A58-92B4-4FB0-98B5-3461B1F5E7A0}" srcOrd="4" destOrd="0" presId="urn:microsoft.com/office/officeart/2005/8/layout/lProcess3"/>
    <dgm:cxn modelId="{D79B9367-3459-40A6-BEB3-B0974F416A4D}" type="presParOf" srcId="{BBA32A58-92B4-4FB0-98B5-3461B1F5E7A0}" destId="{CC73DEFC-7212-496F-8BF1-8025B1090B20}" srcOrd="0" destOrd="0" presId="urn:microsoft.com/office/officeart/2005/8/layout/lProcess3"/>
    <dgm:cxn modelId="{A1E4D3FE-6E88-42C1-AA31-CB3708849304}" type="presParOf" srcId="{BBA32A58-92B4-4FB0-98B5-3461B1F5E7A0}" destId="{8401A6FA-CD10-4533-8FE6-EDF7543468E8}" srcOrd="1" destOrd="0" presId="urn:microsoft.com/office/officeart/2005/8/layout/lProcess3"/>
    <dgm:cxn modelId="{0851AB0D-32B3-4E9C-84FC-A6069EDD20F2}" type="presParOf" srcId="{BBA32A58-92B4-4FB0-98B5-3461B1F5E7A0}" destId="{0782AB63-0028-4850-893E-94202D48E0DF}" srcOrd="2" destOrd="0" presId="urn:microsoft.com/office/officeart/2005/8/layout/lProcess3"/>
    <dgm:cxn modelId="{05A066A6-1F78-43AC-B49D-0C30C1C9F997}" type="presParOf" srcId="{18284E36-CD0A-430E-ACBB-785F95BD1C24}" destId="{954B3008-9BB4-4A9E-824A-1F7BFC650A77}" srcOrd="5" destOrd="0" presId="urn:microsoft.com/office/officeart/2005/8/layout/lProcess3"/>
    <dgm:cxn modelId="{860B516E-8B03-42C6-9A73-41694E0E8D71}" type="presParOf" srcId="{18284E36-CD0A-430E-ACBB-785F95BD1C24}" destId="{33A62EB2-5502-4647-9D01-D8E7EEBF877B}" srcOrd="6" destOrd="0" presId="urn:microsoft.com/office/officeart/2005/8/layout/lProcess3"/>
    <dgm:cxn modelId="{B2740575-CF08-4DAB-9D0C-7C9DFC9D5650}" type="presParOf" srcId="{33A62EB2-5502-4647-9D01-D8E7EEBF877B}" destId="{EF168C62-2059-4109-880E-4E955A24B399}" srcOrd="0" destOrd="0" presId="urn:microsoft.com/office/officeart/2005/8/layout/lProcess3"/>
    <dgm:cxn modelId="{7F365B18-6AB8-42D3-92E8-6182A08DC252}" type="presParOf" srcId="{33A62EB2-5502-4647-9D01-D8E7EEBF877B}" destId="{665B8CD8-1DB0-4FD3-B369-1CC3FDFCAE94}" srcOrd="1" destOrd="0" presId="urn:microsoft.com/office/officeart/2005/8/layout/lProcess3"/>
    <dgm:cxn modelId="{E300AB5F-C5A0-4DE0-8A07-9EA5A7F6CAB3}" type="presParOf" srcId="{33A62EB2-5502-4647-9D01-D8E7EEBF877B}" destId="{8DC17181-F692-4254-8BD3-A8AAC98E89FF}" srcOrd="2" destOrd="0" presId="urn:microsoft.com/office/officeart/2005/8/layout/lProcess3"/>
    <dgm:cxn modelId="{8260FD8E-EC46-4827-B627-8CCC46623013}" type="presParOf" srcId="{18284E36-CD0A-430E-ACBB-785F95BD1C24}" destId="{B23E0BE0-9955-41C8-A3DD-5DCCA35E8B29}" srcOrd="7" destOrd="0" presId="urn:microsoft.com/office/officeart/2005/8/layout/lProcess3"/>
    <dgm:cxn modelId="{C3367788-40B2-42A3-9F2F-02989A6D046E}" type="presParOf" srcId="{18284E36-CD0A-430E-ACBB-785F95BD1C24}" destId="{A8384016-57FC-4C1E-9730-9E78F4CDA168}" srcOrd="8" destOrd="0" presId="urn:microsoft.com/office/officeart/2005/8/layout/lProcess3"/>
    <dgm:cxn modelId="{E0289879-0431-45C7-98CC-448808E03049}" type="presParOf" srcId="{A8384016-57FC-4C1E-9730-9E78F4CDA168}" destId="{1F4465F1-EFE4-4C2C-83F3-4951DCDA7BC1}" srcOrd="0" destOrd="0" presId="urn:microsoft.com/office/officeart/2005/8/layout/lProcess3"/>
    <dgm:cxn modelId="{0D80F272-626B-48B6-91FB-FCD40703417C}" type="presParOf" srcId="{A8384016-57FC-4C1E-9730-9E78F4CDA168}" destId="{F347D71B-6DF3-4145-A141-AEBF9BF9E4FB}" srcOrd="1" destOrd="0" presId="urn:microsoft.com/office/officeart/2005/8/layout/lProcess3"/>
    <dgm:cxn modelId="{16832CB6-4B21-49E2-99B4-1CA585414276}" type="presParOf" srcId="{A8384016-57FC-4C1E-9730-9E78F4CDA168}" destId="{927DD10C-5109-4209-9FAE-435AFB555957}" srcOrd="2" destOrd="0" presId="urn:microsoft.com/office/officeart/2005/8/layout/lProcess3"/>
    <dgm:cxn modelId="{4C2FE4A4-CAC0-449F-A630-C02037D7988C}" type="presParOf" srcId="{18284E36-CD0A-430E-ACBB-785F95BD1C24}" destId="{659DF5D6-260C-44A3-91A6-24EB163616BE}" srcOrd="9" destOrd="0" presId="urn:microsoft.com/office/officeart/2005/8/layout/lProcess3"/>
    <dgm:cxn modelId="{55EE8751-10DD-4DD4-B143-A498325534BE}" type="presParOf" srcId="{18284E36-CD0A-430E-ACBB-785F95BD1C24}" destId="{BDF40B4B-82C2-4CB6-8D5E-330B09FB975D}" srcOrd="10" destOrd="0" presId="urn:microsoft.com/office/officeart/2005/8/layout/lProcess3"/>
    <dgm:cxn modelId="{8DF0B2FE-EBE0-462E-A001-6FCCBD30EEB6}" type="presParOf" srcId="{BDF40B4B-82C2-4CB6-8D5E-330B09FB975D}" destId="{FD18F79C-9788-4C23-BE9A-4058C9DB2911}" srcOrd="0" destOrd="0" presId="urn:microsoft.com/office/officeart/2005/8/layout/lProcess3"/>
    <dgm:cxn modelId="{E503AFFF-2147-49F4-B794-C01C038A6D8A}" type="presParOf" srcId="{BDF40B4B-82C2-4CB6-8D5E-330B09FB975D}" destId="{C3917EE9-7009-4280-85C8-6F74F54F29ED}" srcOrd="1" destOrd="0" presId="urn:microsoft.com/office/officeart/2005/8/layout/lProcess3"/>
    <dgm:cxn modelId="{50F04A2D-ABF1-4DEA-AA0A-5C8CBFE3005E}" type="presParOf" srcId="{BDF40B4B-82C2-4CB6-8D5E-330B09FB975D}" destId="{D0256F2E-76E5-44E0-936C-E726FB77D3FB}" srcOrd="2" destOrd="0" presId="urn:microsoft.com/office/officeart/2005/8/layout/lProcess3"/>
    <dgm:cxn modelId="{0F8CFC7A-50DD-4A54-88E2-D8677D78A5CF}" type="presParOf" srcId="{18284E36-CD0A-430E-ACBB-785F95BD1C24}" destId="{67D21005-9D70-4C92-8249-7BF1B75A3DF9}" srcOrd="11" destOrd="0" presId="urn:microsoft.com/office/officeart/2005/8/layout/lProcess3"/>
    <dgm:cxn modelId="{D92F3337-74AA-483C-BDD6-CA29D1B2C716}" type="presParOf" srcId="{18284E36-CD0A-430E-ACBB-785F95BD1C24}" destId="{953F9B60-649F-4960-BA47-DF38878DA61D}" srcOrd="12" destOrd="0" presId="urn:microsoft.com/office/officeart/2005/8/layout/lProcess3"/>
    <dgm:cxn modelId="{A3803F4F-9AE8-46F4-9D1C-6D74BC24C7F2}" type="presParOf" srcId="{953F9B60-649F-4960-BA47-DF38878DA61D}" destId="{445C1CE0-68C3-48ED-B813-AA2B90FFB2CF}" srcOrd="0" destOrd="0" presId="urn:microsoft.com/office/officeart/2005/8/layout/lProcess3"/>
    <dgm:cxn modelId="{D3ED780B-ECC1-4378-AB46-0BE6138CB4E7}" type="presParOf" srcId="{953F9B60-649F-4960-BA47-DF38878DA61D}" destId="{91ADA8BF-353D-4911-BF2B-C5206A1B8BA0}" srcOrd="1" destOrd="0" presId="urn:microsoft.com/office/officeart/2005/8/layout/lProcess3"/>
    <dgm:cxn modelId="{B9FFA7DC-34D9-4F9C-80C4-BE553EC6A2BA}" type="presParOf" srcId="{953F9B60-649F-4960-BA47-DF38878DA61D}" destId="{A34F0B31-B7D6-4C7E-B426-2E8903C5A45A}" srcOrd="2" destOrd="0" presId="urn:microsoft.com/office/officeart/2005/8/layout/lProcess3"/>
    <dgm:cxn modelId="{7F51F6D1-F4C1-4FC0-86D7-BFAE329E6885}" type="presParOf" srcId="{18284E36-CD0A-430E-ACBB-785F95BD1C24}" destId="{C424E0D7-DEBC-44FF-8F85-79B918990053}" srcOrd="13" destOrd="0" presId="urn:microsoft.com/office/officeart/2005/8/layout/lProcess3"/>
    <dgm:cxn modelId="{167A777F-0A04-4891-A146-A3E11DF7AE30}" type="presParOf" srcId="{18284E36-CD0A-430E-ACBB-785F95BD1C24}" destId="{2CB88B67-AED1-4374-9618-79A1D6BB0639}" srcOrd="14" destOrd="0" presId="urn:microsoft.com/office/officeart/2005/8/layout/lProcess3"/>
    <dgm:cxn modelId="{20297318-0952-4DB2-92EE-6ABA9F48E0D6}" type="presParOf" srcId="{2CB88B67-AED1-4374-9618-79A1D6BB0639}" destId="{63E8EEB4-F23F-455B-92B0-C013C7799FEC}" srcOrd="0" destOrd="0" presId="urn:microsoft.com/office/officeart/2005/8/layout/lProcess3"/>
    <dgm:cxn modelId="{68CF1EF6-D046-4212-9E20-88B810204F71}" type="presParOf" srcId="{2CB88B67-AED1-4374-9618-79A1D6BB0639}" destId="{D89D0BBF-09D4-4A01-A782-7112053B8DCE}" srcOrd="1" destOrd="0" presId="urn:microsoft.com/office/officeart/2005/8/layout/lProcess3"/>
    <dgm:cxn modelId="{AA6592B8-D130-4259-A6B9-954843A8A1AE}" type="presParOf" srcId="{2CB88B67-AED1-4374-9618-79A1D6BB0639}" destId="{D276F6FF-C7A8-45F0-BAF0-15628B9943E6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B3C2C22-F251-4A94-99F3-D8550503DC9B}" type="doc">
      <dgm:prSet loTypeId="urn:microsoft.com/office/officeart/2005/8/layout/hierarchy3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7049E5F1-9D1F-4193-AB9B-1EE4361E3C20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Lifestyle modification:</a:t>
          </a:r>
          <a:endParaRPr lang="en-IN" sz="20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10A11C-52AC-4A57-8C3B-BDDAF9F047F2}" type="parTrans" cxnId="{DA48BCE0-7DD7-4D1F-A1BC-01220EEDAFB1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B8ACE9-6DA7-469D-A315-7990845CBE31}" type="sibTrans" cxnId="{DA48BCE0-7DD7-4D1F-A1BC-01220EEDAFB1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16622C-FEA7-499A-8191-0A1D187BC029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Pharmacological therapy:</a:t>
          </a:r>
          <a:endParaRPr lang="en-IN" sz="20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35F59B-559B-4FF1-B7A5-A7C9DA3A7468}" type="parTrans" cxnId="{350D5806-CA3F-485A-A3EE-D94ED2B0545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48A8D2-93E4-4133-BCD8-FB3348F15179}" type="sibTrans" cxnId="{350D5806-CA3F-485A-A3EE-D94ED2B0545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03F885-8406-41E1-95AE-0F68CF974838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Insulin therapy:</a:t>
          </a:r>
          <a:endParaRPr lang="en-IN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391EBA-2887-4B90-93CD-BDD6EFB24F42}" type="parTrans" cxnId="{ADE8C64D-BBA9-45FB-9FD1-CCA62FF2C7A3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DF32C5-A872-4BEC-82D7-D95901A47828}" type="sibTrans" cxnId="{ADE8C64D-BBA9-45FB-9FD1-CCA62FF2C7A3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7FBF49-3C87-42BD-8A41-1675E49854A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Education programmes:</a:t>
          </a:r>
          <a:endParaRPr lang="en-IN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74931B-8DCF-48BB-B9F8-E8FFB15CB850}" type="parTrans" cxnId="{1985197D-01AE-4641-851F-B663E007D515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FBB2E3-D797-4917-96ED-9F61996C7F0F}" type="sibTrans" cxnId="{1985197D-01AE-4641-851F-B663E007D515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D31523-CB9D-46A8-BC32-0BF93F0A5D73}">
      <dgm:prSet custT="1"/>
      <dgm:spPr/>
      <dgm:t>
        <a:bodyPr/>
        <a:lstStyle/>
        <a:p>
          <a:pPr>
            <a:buNone/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Ongoing review:</a:t>
          </a:r>
          <a:endParaRPr lang="en-IN" sz="20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6D1FC3-4F1B-455E-A806-5500944A8C78}" type="parTrans" cxnId="{7150166B-910C-434A-ABF0-FAC75AF724A6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FE50FC-3F38-4C62-A94B-0EDDDDE05D03}" type="sibTrans" cxnId="{7150166B-910C-434A-ABF0-FAC75AF724A6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06C44A-B4B8-4D60-AEA5-C813967617EC}">
      <dgm:prSet phldrT="[Text]"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Initial treatment aims at lifestyle changes through better diet and more exercise; even a slight weight loss of 5-10% can greatly enhance body's response to insulin (</a:t>
          </a:r>
          <a:r>
            <a:rPr lang="en-IN" sz="16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Magkos</a:t>
          </a: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2020).</a:t>
          </a:r>
        </a:p>
      </dgm:t>
    </dgm:pt>
    <dgm:pt modelId="{0C5E1C52-7EAE-49C9-B661-EFBFF451C852}" type="parTrans" cxnId="{90568512-E341-41CB-B0BC-3D83F60D8F9D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177D2D-3AE9-4935-966A-CEFEAFD8CD5A}" type="sibTrans" cxnId="{90568512-E341-41CB-B0BC-3D83F60D8F9D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3F20F5-B859-48CC-8118-10FCFEBBC704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Most youth with T2D should try metformin as initial drug treatment (</a:t>
          </a:r>
          <a:r>
            <a:rPr lang="en-IN" sz="16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Serbis</a:t>
          </a: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al, </a:t>
          </a: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2021).</a:t>
          </a:r>
        </a:p>
      </dgm:t>
    </dgm:pt>
    <dgm:pt modelId="{3A8DD7FF-614D-4F63-90C1-B1922A27BF9B}" type="parTrans" cxnId="{11C0723B-B074-4402-B41F-39F1D442105F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BB2BD0-B3B7-4FB7-8622-352A3E0A3278}" type="sibTrans" cxnId="{11C0723B-B074-4402-B41F-39F1D442105F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663EF0-F5D6-489B-B9F9-6A2B020F46EE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When HbA1c exceeds 58 mmol/mol even after intensive lifestyle and oral medication, then therapy with insulin is started (Bolli </a:t>
          </a:r>
          <a:r>
            <a:rPr lang="en-IN" sz="1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2025).</a:t>
          </a:r>
        </a:p>
      </dgm:t>
    </dgm:pt>
    <dgm:pt modelId="{14B70506-B851-4AA5-8221-7FB8E9E44E09}" type="parTrans" cxnId="{0EF4B515-6C89-4517-A32F-5BCC8E3E9063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613D16-215D-46F9-9B6C-F2D40CDB4675}" type="sibTrans" cxnId="{0EF4B515-6C89-4517-A32F-5BCC8E3E9063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C00F03-650F-4A43-BEEE-98F342983D1A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Proper diabetes education through structured programs is shown to have the most effect on glycaemic control and youth and their families' adherence to treatment.</a:t>
          </a:r>
        </a:p>
      </dgm:t>
    </dgm:pt>
    <dgm:pt modelId="{C1428888-D494-433E-8EA3-D2B35D6E8966}" type="parTrans" cxnId="{B921908C-EDBE-4E60-8533-C5D222EF98AC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871455-ADDF-4E1F-BFC2-7EB63FF82E89}" type="sibTrans" cxnId="{B921908C-EDBE-4E60-8533-C5D222EF98AC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0B2362-2BF9-49E2-B246-BCDB51A8BD69}">
      <dgm:prSet custT="1"/>
      <dgm:spPr/>
      <dgm:t>
        <a:bodyPr/>
        <a:lstStyle/>
        <a:p>
          <a:pPr algn="just">
            <a:buNone/>
          </a:pPr>
          <a:r>
            <a:rPr lang="en-IN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Treatment is reviewed periodically to make therapeutic changes and to anticipate and prevent complications.</a:t>
          </a:r>
        </a:p>
      </dgm:t>
    </dgm:pt>
    <dgm:pt modelId="{675B965C-B0F9-4028-A13B-A6B10A827708}" type="parTrans" cxnId="{E1F11C58-AF2C-4390-BA4E-7C0F20FA2890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69C577-E026-4085-906D-6CEC2FBF5DA5}" type="sibTrans" cxnId="{E1F11C58-AF2C-4390-BA4E-7C0F20FA2890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D81695-AE9D-4057-AFE6-2B382CE6375F}" type="pres">
      <dgm:prSet presAssocID="{5B3C2C22-F251-4A94-99F3-D8550503DC9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8C2D0F0-D8DA-4AEE-93F2-3C4C97031240}" type="pres">
      <dgm:prSet presAssocID="{7049E5F1-9D1F-4193-AB9B-1EE4361E3C20}" presName="root" presStyleCnt="0"/>
      <dgm:spPr/>
    </dgm:pt>
    <dgm:pt modelId="{189D6EB1-34DB-472A-8F53-6EAD6307F798}" type="pres">
      <dgm:prSet presAssocID="{7049E5F1-9D1F-4193-AB9B-1EE4361E3C20}" presName="rootComposite" presStyleCnt="0"/>
      <dgm:spPr/>
    </dgm:pt>
    <dgm:pt modelId="{6DA51715-F15A-447B-9F87-D241121836E0}" type="pres">
      <dgm:prSet presAssocID="{7049E5F1-9D1F-4193-AB9B-1EE4361E3C20}" presName="rootText" presStyleLbl="node1" presStyleIdx="0" presStyleCnt="5"/>
      <dgm:spPr/>
    </dgm:pt>
    <dgm:pt modelId="{5B657A39-C53D-4D75-A3C5-092EB5887860}" type="pres">
      <dgm:prSet presAssocID="{7049E5F1-9D1F-4193-AB9B-1EE4361E3C20}" presName="rootConnector" presStyleLbl="node1" presStyleIdx="0" presStyleCnt="5"/>
      <dgm:spPr/>
    </dgm:pt>
    <dgm:pt modelId="{6B0D4535-FF6A-4927-8B94-B5A28BC2DAE0}" type="pres">
      <dgm:prSet presAssocID="{7049E5F1-9D1F-4193-AB9B-1EE4361E3C20}" presName="childShape" presStyleCnt="0"/>
      <dgm:spPr/>
    </dgm:pt>
    <dgm:pt modelId="{81EA3B6A-CE48-45D0-A5D0-5A4023740CDA}" type="pres">
      <dgm:prSet presAssocID="{0C5E1C52-7EAE-49C9-B661-EFBFF451C852}" presName="Name13" presStyleLbl="parChTrans1D2" presStyleIdx="0" presStyleCnt="5"/>
      <dgm:spPr/>
    </dgm:pt>
    <dgm:pt modelId="{C7666867-DB7A-483E-90FE-0FC3EA3B189C}" type="pres">
      <dgm:prSet presAssocID="{7206C44A-B4B8-4D60-AEA5-C813967617EC}" presName="childText" presStyleLbl="bgAcc1" presStyleIdx="0" presStyleCnt="5" custScaleY="423546">
        <dgm:presLayoutVars>
          <dgm:bulletEnabled val="1"/>
        </dgm:presLayoutVars>
      </dgm:prSet>
      <dgm:spPr/>
    </dgm:pt>
    <dgm:pt modelId="{207A0C83-F80F-4836-860D-3D19210E0F08}" type="pres">
      <dgm:prSet presAssocID="{CA16622C-FEA7-499A-8191-0A1D187BC029}" presName="root" presStyleCnt="0"/>
      <dgm:spPr/>
    </dgm:pt>
    <dgm:pt modelId="{FC09DC42-13A2-4130-B22C-6793D6CE2C65}" type="pres">
      <dgm:prSet presAssocID="{CA16622C-FEA7-499A-8191-0A1D187BC029}" presName="rootComposite" presStyleCnt="0"/>
      <dgm:spPr/>
    </dgm:pt>
    <dgm:pt modelId="{2620A59C-AB13-4B1E-AC75-746FF428DC97}" type="pres">
      <dgm:prSet presAssocID="{CA16622C-FEA7-499A-8191-0A1D187BC029}" presName="rootText" presStyleLbl="node1" presStyleIdx="1" presStyleCnt="5"/>
      <dgm:spPr/>
    </dgm:pt>
    <dgm:pt modelId="{A670F689-9C3F-454F-8A86-5C6F3E65EC67}" type="pres">
      <dgm:prSet presAssocID="{CA16622C-FEA7-499A-8191-0A1D187BC029}" presName="rootConnector" presStyleLbl="node1" presStyleIdx="1" presStyleCnt="5"/>
      <dgm:spPr/>
    </dgm:pt>
    <dgm:pt modelId="{5697204F-D2D8-40D7-80FA-0BD8A9306F7F}" type="pres">
      <dgm:prSet presAssocID="{CA16622C-FEA7-499A-8191-0A1D187BC029}" presName="childShape" presStyleCnt="0"/>
      <dgm:spPr/>
    </dgm:pt>
    <dgm:pt modelId="{6016536E-8A2A-4BAB-99B0-AFC98D972368}" type="pres">
      <dgm:prSet presAssocID="{3A8DD7FF-614D-4F63-90C1-B1922A27BF9B}" presName="Name13" presStyleLbl="parChTrans1D2" presStyleIdx="1" presStyleCnt="5"/>
      <dgm:spPr/>
    </dgm:pt>
    <dgm:pt modelId="{EB11A0A6-191B-4330-BDE0-013B190E362C}" type="pres">
      <dgm:prSet presAssocID="{743F20F5-B859-48CC-8118-10FCFEBBC704}" presName="childText" presStyleLbl="bgAcc1" presStyleIdx="1" presStyleCnt="5" custScaleY="423546">
        <dgm:presLayoutVars>
          <dgm:bulletEnabled val="1"/>
        </dgm:presLayoutVars>
      </dgm:prSet>
      <dgm:spPr/>
    </dgm:pt>
    <dgm:pt modelId="{649A8363-DCAB-4390-8FF2-9B738694D33B}" type="pres">
      <dgm:prSet presAssocID="{9103F885-8406-41E1-95AE-0F68CF974838}" presName="root" presStyleCnt="0"/>
      <dgm:spPr/>
    </dgm:pt>
    <dgm:pt modelId="{71A7B092-B449-4B89-AF10-C12E5892EA53}" type="pres">
      <dgm:prSet presAssocID="{9103F885-8406-41E1-95AE-0F68CF974838}" presName="rootComposite" presStyleCnt="0"/>
      <dgm:spPr/>
    </dgm:pt>
    <dgm:pt modelId="{D3C77DA9-81B7-46F3-B673-19B9C125BE7C}" type="pres">
      <dgm:prSet presAssocID="{9103F885-8406-41E1-95AE-0F68CF974838}" presName="rootText" presStyleLbl="node1" presStyleIdx="2" presStyleCnt="5"/>
      <dgm:spPr/>
    </dgm:pt>
    <dgm:pt modelId="{2B5A2297-EFA2-4CFC-929E-9D8C3F35D950}" type="pres">
      <dgm:prSet presAssocID="{9103F885-8406-41E1-95AE-0F68CF974838}" presName="rootConnector" presStyleLbl="node1" presStyleIdx="2" presStyleCnt="5"/>
      <dgm:spPr/>
    </dgm:pt>
    <dgm:pt modelId="{7831F340-394B-42C9-BBFB-C4F6949277A4}" type="pres">
      <dgm:prSet presAssocID="{9103F885-8406-41E1-95AE-0F68CF974838}" presName="childShape" presStyleCnt="0"/>
      <dgm:spPr/>
    </dgm:pt>
    <dgm:pt modelId="{23534AA9-6626-4AF9-8B30-531E68A48F87}" type="pres">
      <dgm:prSet presAssocID="{14B70506-B851-4AA5-8221-7FB8E9E44E09}" presName="Name13" presStyleLbl="parChTrans1D2" presStyleIdx="2" presStyleCnt="5"/>
      <dgm:spPr/>
    </dgm:pt>
    <dgm:pt modelId="{151C06C8-15B4-4C5F-BD50-99B4F4028FD7}" type="pres">
      <dgm:prSet presAssocID="{AE663EF0-F5D6-489B-B9F9-6A2B020F46EE}" presName="childText" presStyleLbl="bgAcc1" presStyleIdx="2" presStyleCnt="5" custScaleY="423546">
        <dgm:presLayoutVars>
          <dgm:bulletEnabled val="1"/>
        </dgm:presLayoutVars>
      </dgm:prSet>
      <dgm:spPr/>
    </dgm:pt>
    <dgm:pt modelId="{B7C14680-8CE7-44E5-88D3-DB94E82C5489}" type="pres">
      <dgm:prSet presAssocID="{A57FBF49-3C87-42BD-8A41-1675E49854A3}" presName="root" presStyleCnt="0"/>
      <dgm:spPr/>
    </dgm:pt>
    <dgm:pt modelId="{F6AD1C79-0CA5-47DB-97E0-6A914BA415FB}" type="pres">
      <dgm:prSet presAssocID="{A57FBF49-3C87-42BD-8A41-1675E49854A3}" presName="rootComposite" presStyleCnt="0"/>
      <dgm:spPr/>
    </dgm:pt>
    <dgm:pt modelId="{C63C23A9-12A9-467D-AD0D-321F369CEEF5}" type="pres">
      <dgm:prSet presAssocID="{A57FBF49-3C87-42BD-8A41-1675E49854A3}" presName="rootText" presStyleLbl="node1" presStyleIdx="3" presStyleCnt="5"/>
      <dgm:spPr/>
    </dgm:pt>
    <dgm:pt modelId="{0CE093E3-42D7-4B2D-B558-FE590876C0F3}" type="pres">
      <dgm:prSet presAssocID="{A57FBF49-3C87-42BD-8A41-1675E49854A3}" presName="rootConnector" presStyleLbl="node1" presStyleIdx="3" presStyleCnt="5"/>
      <dgm:spPr/>
    </dgm:pt>
    <dgm:pt modelId="{BB18CE4C-1718-41A3-A319-2A9BBE483935}" type="pres">
      <dgm:prSet presAssocID="{A57FBF49-3C87-42BD-8A41-1675E49854A3}" presName="childShape" presStyleCnt="0"/>
      <dgm:spPr/>
    </dgm:pt>
    <dgm:pt modelId="{868545C6-5503-4002-9DF7-919AE24EA263}" type="pres">
      <dgm:prSet presAssocID="{C1428888-D494-433E-8EA3-D2B35D6E8966}" presName="Name13" presStyleLbl="parChTrans1D2" presStyleIdx="3" presStyleCnt="5"/>
      <dgm:spPr/>
    </dgm:pt>
    <dgm:pt modelId="{AD5F70B6-25DD-4657-B03C-B2ACC00C83A9}" type="pres">
      <dgm:prSet presAssocID="{12C00F03-650F-4A43-BEEE-98F342983D1A}" presName="childText" presStyleLbl="bgAcc1" presStyleIdx="3" presStyleCnt="5" custScaleY="423546">
        <dgm:presLayoutVars>
          <dgm:bulletEnabled val="1"/>
        </dgm:presLayoutVars>
      </dgm:prSet>
      <dgm:spPr/>
    </dgm:pt>
    <dgm:pt modelId="{1770D387-8F70-4EB0-A33E-9CCD3CB78CA6}" type="pres">
      <dgm:prSet presAssocID="{C5D31523-CB9D-46A8-BC32-0BF93F0A5D73}" presName="root" presStyleCnt="0"/>
      <dgm:spPr/>
    </dgm:pt>
    <dgm:pt modelId="{8D716993-1D6B-4A13-951F-FC2ABAFF7DA1}" type="pres">
      <dgm:prSet presAssocID="{C5D31523-CB9D-46A8-BC32-0BF93F0A5D73}" presName="rootComposite" presStyleCnt="0"/>
      <dgm:spPr/>
    </dgm:pt>
    <dgm:pt modelId="{E82B355A-DA6D-4F48-837E-4BAAD5964438}" type="pres">
      <dgm:prSet presAssocID="{C5D31523-CB9D-46A8-BC32-0BF93F0A5D73}" presName="rootText" presStyleLbl="node1" presStyleIdx="4" presStyleCnt="5"/>
      <dgm:spPr/>
    </dgm:pt>
    <dgm:pt modelId="{3E4EBA23-46CE-412E-9C04-175D09B5BF8B}" type="pres">
      <dgm:prSet presAssocID="{C5D31523-CB9D-46A8-BC32-0BF93F0A5D73}" presName="rootConnector" presStyleLbl="node1" presStyleIdx="4" presStyleCnt="5"/>
      <dgm:spPr/>
    </dgm:pt>
    <dgm:pt modelId="{9D706CCE-AAD2-4897-9511-ED9FD882EA95}" type="pres">
      <dgm:prSet presAssocID="{C5D31523-CB9D-46A8-BC32-0BF93F0A5D73}" presName="childShape" presStyleCnt="0"/>
      <dgm:spPr/>
    </dgm:pt>
    <dgm:pt modelId="{8268512A-EBA6-4165-9667-6B4287572386}" type="pres">
      <dgm:prSet presAssocID="{675B965C-B0F9-4028-A13B-A6B10A827708}" presName="Name13" presStyleLbl="parChTrans1D2" presStyleIdx="4" presStyleCnt="5"/>
      <dgm:spPr/>
    </dgm:pt>
    <dgm:pt modelId="{64DF4330-F9C6-4DB1-BA94-759ED3641C84}" type="pres">
      <dgm:prSet presAssocID="{690B2362-2BF9-49E2-B246-BCDB51A8BD69}" presName="childText" presStyleLbl="bgAcc1" presStyleIdx="4" presStyleCnt="5" custScaleY="423546">
        <dgm:presLayoutVars>
          <dgm:bulletEnabled val="1"/>
        </dgm:presLayoutVars>
      </dgm:prSet>
      <dgm:spPr/>
    </dgm:pt>
  </dgm:ptLst>
  <dgm:cxnLst>
    <dgm:cxn modelId="{2F103503-E43C-4DAD-AFD4-7BABA624E3CC}" type="presOf" srcId="{12C00F03-650F-4A43-BEEE-98F342983D1A}" destId="{AD5F70B6-25DD-4657-B03C-B2ACC00C83A9}" srcOrd="0" destOrd="0" presId="urn:microsoft.com/office/officeart/2005/8/layout/hierarchy3"/>
    <dgm:cxn modelId="{350D5806-CA3F-485A-A3EE-D94ED2B05457}" srcId="{5B3C2C22-F251-4A94-99F3-D8550503DC9B}" destId="{CA16622C-FEA7-499A-8191-0A1D187BC029}" srcOrd="1" destOrd="0" parTransId="{1635F59B-559B-4FF1-B7A5-A7C9DA3A7468}" sibTransId="{0C48A8D2-93E4-4133-BCD8-FB3348F15179}"/>
    <dgm:cxn modelId="{E045B50B-5CFC-41DF-898E-909256BC63C2}" type="presOf" srcId="{AE663EF0-F5D6-489B-B9F9-6A2B020F46EE}" destId="{151C06C8-15B4-4C5F-BD50-99B4F4028FD7}" srcOrd="0" destOrd="0" presId="urn:microsoft.com/office/officeart/2005/8/layout/hierarchy3"/>
    <dgm:cxn modelId="{90568512-E341-41CB-B0BC-3D83F60D8F9D}" srcId="{7049E5F1-9D1F-4193-AB9B-1EE4361E3C20}" destId="{7206C44A-B4B8-4D60-AEA5-C813967617EC}" srcOrd="0" destOrd="0" parTransId="{0C5E1C52-7EAE-49C9-B661-EFBFF451C852}" sibTransId="{AC177D2D-3AE9-4935-966A-CEFEAFD8CD5A}"/>
    <dgm:cxn modelId="{0EF4B515-6C89-4517-A32F-5BCC8E3E9063}" srcId="{9103F885-8406-41E1-95AE-0F68CF974838}" destId="{AE663EF0-F5D6-489B-B9F9-6A2B020F46EE}" srcOrd="0" destOrd="0" parTransId="{14B70506-B851-4AA5-8221-7FB8E9E44E09}" sibTransId="{48613D16-215D-46F9-9B6C-F2D40CDB4675}"/>
    <dgm:cxn modelId="{EAE6341B-CDDC-453B-A712-F213D7A3086E}" type="presOf" srcId="{7049E5F1-9D1F-4193-AB9B-1EE4361E3C20}" destId="{6DA51715-F15A-447B-9F87-D241121836E0}" srcOrd="0" destOrd="0" presId="urn:microsoft.com/office/officeart/2005/8/layout/hierarchy3"/>
    <dgm:cxn modelId="{FF7B7536-A545-4013-BEB1-21CDAC098FE2}" type="presOf" srcId="{9103F885-8406-41E1-95AE-0F68CF974838}" destId="{D3C77DA9-81B7-46F3-B673-19B9C125BE7C}" srcOrd="0" destOrd="0" presId="urn:microsoft.com/office/officeart/2005/8/layout/hierarchy3"/>
    <dgm:cxn modelId="{11C0723B-B074-4402-B41F-39F1D442105F}" srcId="{CA16622C-FEA7-499A-8191-0A1D187BC029}" destId="{743F20F5-B859-48CC-8118-10FCFEBBC704}" srcOrd="0" destOrd="0" parTransId="{3A8DD7FF-614D-4F63-90C1-B1922A27BF9B}" sibTransId="{92BB2BD0-B3B7-4FB7-8622-352A3E0A3278}"/>
    <dgm:cxn modelId="{45CA8446-DFB0-4EC8-A7FE-86DED85D1EF6}" type="presOf" srcId="{7206C44A-B4B8-4D60-AEA5-C813967617EC}" destId="{C7666867-DB7A-483E-90FE-0FC3EA3B189C}" srcOrd="0" destOrd="0" presId="urn:microsoft.com/office/officeart/2005/8/layout/hierarchy3"/>
    <dgm:cxn modelId="{7150166B-910C-434A-ABF0-FAC75AF724A6}" srcId="{5B3C2C22-F251-4A94-99F3-D8550503DC9B}" destId="{C5D31523-CB9D-46A8-BC32-0BF93F0A5D73}" srcOrd="4" destOrd="0" parTransId="{9C6D1FC3-4F1B-455E-A806-5500944A8C78}" sibTransId="{B9FE50FC-3F38-4C62-A94B-0EDDDDE05D03}"/>
    <dgm:cxn modelId="{0A65AC4C-BCF5-4F94-B048-1DAD6B44E32C}" type="presOf" srcId="{A57FBF49-3C87-42BD-8A41-1675E49854A3}" destId="{0CE093E3-42D7-4B2D-B558-FE590876C0F3}" srcOrd="1" destOrd="0" presId="urn:microsoft.com/office/officeart/2005/8/layout/hierarchy3"/>
    <dgm:cxn modelId="{ADE8C64D-BBA9-45FB-9FD1-CCA62FF2C7A3}" srcId="{5B3C2C22-F251-4A94-99F3-D8550503DC9B}" destId="{9103F885-8406-41E1-95AE-0F68CF974838}" srcOrd="2" destOrd="0" parTransId="{FA391EBA-2887-4B90-93CD-BDD6EFB24F42}" sibTransId="{84DF32C5-A872-4BEC-82D7-D95901A47828}"/>
    <dgm:cxn modelId="{AE46E06E-F561-432B-A733-18E2C64A2C85}" type="presOf" srcId="{14B70506-B851-4AA5-8221-7FB8E9E44E09}" destId="{23534AA9-6626-4AF9-8B30-531E68A48F87}" srcOrd="0" destOrd="0" presId="urn:microsoft.com/office/officeart/2005/8/layout/hierarchy3"/>
    <dgm:cxn modelId="{7DF7B072-B89D-4A49-9761-6D332BBE1B61}" type="presOf" srcId="{9103F885-8406-41E1-95AE-0F68CF974838}" destId="{2B5A2297-EFA2-4CFC-929E-9D8C3F35D950}" srcOrd="1" destOrd="0" presId="urn:microsoft.com/office/officeart/2005/8/layout/hierarchy3"/>
    <dgm:cxn modelId="{BDBAE977-94F7-4DA4-A545-ACEE39547545}" type="presOf" srcId="{5B3C2C22-F251-4A94-99F3-D8550503DC9B}" destId="{CFD81695-AE9D-4057-AFE6-2B382CE6375F}" srcOrd="0" destOrd="0" presId="urn:microsoft.com/office/officeart/2005/8/layout/hierarchy3"/>
    <dgm:cxn modelId="{E1F11C58-AF2C-4390-BA4E-7C0F20FA2890}" srcId="{C5D31523-CB9D-46A8-BC32-0BF93F0A5D73}" destId="{690B2362-2BF9-49E2-B246-BCDB51A8BD69}" srcOrd="0" destOrd="0" parTransId="{675B965C-B0F9-4028-A13B-A6B10A827708}" sibTransId="{6E69C577-E026-4085-906D-6CEC2FBF5DA5}"/>
    <dgm:cxn modelId="{1985197D-01AE-4641-851F-B663E007D515}" srcId="{5B3C2C22-F251-4A94-99F3-D8550503DC9B}" destId="{A57FBF49-3C87-42BD-8A41-1675E49854A3}" srcOrd="3" destOrd="0" parTransId="{8574931B-8DCF-48BB-B9F8-E8FFB15CB850}" sibTransId="{5FFBB2E3-D797-4917-96ED-9F61996C7F0F}"/>
    <dgm:cxn modelId="{32487A86-274B-49BF-88DE-AB20C5E64265}" type="presOf" srcId="{0C5E1C52-7EAE-49C9-B661-EFBFF451C852}" destId="{81EA3B6A-CE48-45D0-A5D0-5A4023740CDA}" srcOrd="0" destOrd="0" presId="urn:microsoft.com/office/officeart/2005/8/layout/hierarchy3"/>
    <dgm:cxn modelId="{08B19E87-5CAB-40DF-9325-F0E060E463FC}" type="presOf" srcId="{C5D31523-CB9D-46A8-BC32-0BF93F0A5D73}" destId="{3E4EBA23-46CE-412E-9C04-175D09B5BF8B}" srcOrd="1" destOrd="0" presId="urn:microsoft.com/office/officeart/2005/8/layout/hierarchy3"/>
    <dgm:cxn modelId="{B921908C-EDBE-4E60-8533-C5D222EF98AC}" srcId="{A57FBF49-3C87-42BD-8A41-1675E49854A3}" destId="{12C00F03-650F-4A43-BEEE-98F342983D1A}" srcOrd="0" destOrd="0" parTransId="{C1428888-D494-433E-8EA3-D2B35D6E8966}" sibTransId="{74871455-ADDF-4E1F-BFC2-7EB63FF82E89}"/>
    <dgm:cxn modelId="{4ACEF599-B2C1-40E4-BF09-1633FA537EAB}" type="presOf" srcId="{7049E5F1-9D1F-4193-AB9B-1EE4361E3C20}" destId="{5B657A39-C53D-4D75-A3C5-092EB5887860}" srcOrd="1" destOrd="0" presId="urn:microsoft.com/office/officeart/2005/8/layout/hierarchy3"/>
    <dgm:cxn modelId="{117BD0A1-2F53-40F4-8521-DB23DE874DBE}" type="presOf" srcId="{CA16622C-FEA7-499A-8191-0A1D187BC029}" destId="{A670F689-9C3F-454F-8A86-5C6F3E65EC67}" srcOrd="1" destOrd="0" presId="urn:microsoft.com/office/officeart/2005/8/layout/hierarchy3"/>
    <dgm:cxn modelId="{22D040BB-1D1A-4073-93A5-1AB88CFCE523}" type="presOf" srcId="{C5D31523-CB9D-46A8-BC32-0BF93F0A5D73}" destId="{E82B355A-DA6D-4F48-837E-4BAAD5964438}" srcOrd="0" destOrd="0" presId="urn:microsoft.com/office/officeart/2005/8/layout/hierarchy3"/>
    <dgm:cxn modelId="{8DACD9BC-BFAE-485B-9E69-61935BA95708}" type="presOf" srcId="{CA16622C-FEA7-499A-8191-0A1D187BC029}" destId="{2620A59C-AB13-4B1E-AC75-746FF428DC97}" srcOrd="0" destOrd="0" presId="urn:microsoft.com/office/officeart/2005/8/layout/hierarchy3"/>
    <dgm:cxn modelId="{2A3A91D8-97FF-4A9A-B686-F9CFC2375CE4}" type="presOf" srcId="{A57FBF49-3C87-42BD-8A41-1675E49854A3}" destId="{C63C23A9-12A9-467D-AD0D-321F369CEEF5}" srcOrd="0" destOrd="0" presId="urn:microsoft.com/office/officeart/2005/8/layout/hierarchy3"/>
    <dgm:cxn modelId="{756C66DF-FF2D-40D1-9CDB-773C283A2F8F}" type="presOf" srcId="{690B2362-2BF9-49E2-B246-BCDB51A8BD69}" destId="{64DF4330-F9C6-4DB1-BA94-759ED3641C84}" srcOrd="0" destOrd="0" presId="urn:microsoft.com/office/officeart/2005/8/layout/hierarchy3"/>
    <dgm:cxn modelId="{DA48BCE0-7DD7-4D1F-A1BC-01220EEDAFB1}" srcId="{5B3C2C22-F251-4A94-99F3-D8550503DC9B}" destId="{7049E5F1-9D1F-4193-AB9B-1EE4361E3C20}" srcOrd="0" destOrd="0" parTransId="{A810A11C-52AC-4A57-8C3B-BDDAF9F047F2}" sibTransId="{93B8ACE9-6DA7-469D-A315-7990845CBE31}"/>
    <dgm:cxn modelId="{81ECF6E1-C2CA-4943-B4DD-929C3AC98FE5}" type="presOf" srcId="{3A8DD7FF-614D-4F63-90C1-B1922A27BF9B}" destId="{6016536E-8A2A-4BAB-99B0-AFC98D972368}" srcOrd="0" destOrd="0" presId="urn:microsoft.com/office/officeart/2005/8/layout/hierarchy3"/>
    <dgm:cxn modelId="{3C677AE9-C3BC-4864-BEAD-7F3613AD973B}" type="presOf" srcId="{C1428888-D494-433E-8EA3-D2B35D6E8966}" destId="{868545C6-5503-4002-9DF7-919AE24EA263}" srcOrd="0" destOrd="0" presId="urn:microsoft.com/office/officeart/2005/8/layout/hierarchy3"/>
    <dgm:cxn modelId="{FC33B2F1-0756-465A-8C44-E0D76644EF3C}" type="presOf" srcId="{675B965C-B0F9-4028-A13B-A6B10A827708}" destId="{8268512A-EBA6-4165-9667-6B4287572386}" srcOrd="0" destOrd="0" presId="urn:microsoft.com/office/officeart/2005/8/layout/hierarchy3"/>
    <dgm:cxn modelId="{37A5E0FC-0C83-42D4-9C94-5AC51400C80C}" type="presOf" srcId="{743F20F5-B859-48CC-8118-10FCFEBBC704}" destId="{EB11A0A6-191B-4330-BDE0-013B190E362C}" srcOrd="0" destOrd="0" presId="urn:microsoft.com/office/officeart/2005/8/layout/hierarchy3"/>
    <dgm:cxn modelId="{DE0DF74A-95B8-4089-860A-B9BB2FC5953B}" type="presParOf" srcId="{CFD81695-AE9D-4057-AFE6-2B382CE6375F}" destId="{B8C2D0F0-D8DA-4AEE-93F2-3C4C97031240}" srcOrd="0" destOrd="0" presId="urn:microsoft.com/office/officeart/2005/8/layout/hierarchy3"/>
    <dgm:cxn modelId="{19E7B555-4EC4-4FAA-AB12-50BFA3019ABD}" type="presParOf" srcId="{B8C2D0F0-D8DA-4AEE-93F2-3C4C97031240}" destId="{189D6EB1-34DB-472A-8F53-6EAD6307F798}" srcOrd="0" destOrd="0" presId="urn:microsoft.com/office/officeart/2005/8/layout/hierarchy3"/>
    <dgm:cxn modelId="{BCBCDC0F-E037-4DBB-8A33-4430347C7A41}" type="presParOf" srcId="{189D6EB1-34DB-472A-8F53-6EAD6307F798}" destId="{6DA51715-F15A-447B-9F87-D241121836E0}" srcOrd="0" destOrd="0" presId="urn:microsoft.com/office/officeart/2005/8/layout/hierarchy3"/>
    <dgm:cxn modelId="{9B71DAF1-3D9B-46C8-8983-5E24958BBF60}" type="presParOf" srcId="{189D6EB1-34DB-472A-8F53-6EAD6307F798}" destId="{5B657A39-C53D-4D75-A3C5-092EB5887860}" srcOrd="1" destOrd="0" presId="urn:microsoft.com/office/officeart/2005/8/layout/hierarchy3"/>
    <dgm:cxn modelId="{D02429CE-A3FB-4769-9A94-8AEEBCDDD281}" type="presParOf" srcId="{B8C2D0F0-D8DA-4AEE-93F2-3C4C97031240}" destId="{6B0D4535-FF6A-4927-8B94-B5A28BC2DAE0}" srcOrd="1" destOrd="0" presId="urn:microsoft.com/office/officeart/2005/8/layout/hierarchy3"/>
    <dgm:cxn modelId="{65515416-8100-407C-807A-1C02CF54DC47}" type="presParOf" srcId="{6B0D4535-FF6A-4927-8B94-B5A28BC2DAE0}" destId="{81EA3B6A-CE48-45D0-A5D0-5A4023740CDA}" srcOrd="0" destOrd="0" presId="urn:microsoft.com/office/officeart/2005/8/layout/hierarchy3"/>
    <dgm:cxn modelId="{E3AD1CDB-1BD9-4311-BFCE-1142C12443EF}" type="presParOf" srcId="{6B0D4535-FF6A-4927-8B94-B5A28BC2DAE0}" destId="{C7666867-DB7A-483E-90FE-0FC3EA3B189C}" srcOrd="1" destOrd="0" presId="urn:microsoft.com/office/officeart/2005/8/layout/hierarchy3"/>
    <dgm:cxn modelId="{1C012848-CD60-45D8-AFBB-BA7194D1E15F}" type="presParOf" srcId="{CFD81695-AE9D-4057-AFE6-2B382CE6375F}" destId="{207A0C83-F80F-4836-860D-3D19210E0F08}" srcOrd="1" destOrd="0" presId="urn:microsoft.com/office/officeart/2005/8/layout/hierarchy3"/>
    <dgm:cxn modelId="{0F0DD00D-775C-49D5-80B6-F7BF1948A0A2}" type="presParOf" srcId="{207A0C83-F80F-4836-860D-3D19210E0F08}" destId="{FC09DC42-13A2-4130-B22C-6793D6CE2C65}" srcOrd="0" destOrd="0" presId="urn:microsoft.com/office/officeart/2005/8/layout/hierarchy3"/>
    <dgm:cxn modelId="{286F3393-F528-4017-A580-8F4112ED819F}" type="presParOf" srcId="{FC09DC42-13A2-4130-B22C-6793D6CE2C65}" destId="{2620A59C-AB13-4B1E-AC75-746FF428DC97}" srcOrd="0" destOrd="0" presId="urn:microsoft.com/office/officeart/2005/8/layout/hierarchy3"/>
    <dgm:cxn modelId="{07636D6F-976C-4F24-804F-65E84D89E0BF}" type="presParOf" srcId="{FC09DC42-13A2-4130-B22C-6793D6CE2C65}" destId="{A670F689-9C3F-454F-8A86-5C6F3E65EC67}" srcOrd="1" destOrd="0" presId="urn:microsoft.com/office/officeart/2005/8/layout/hierarchy3"/>
    <dgm:cxn modelId="{D2E6CF2C-3893-4B6B-9FA0-98856AE659E5}" type="presParOf" srcId="{207A0C83-F80F-4836-860D-3D19210E0F08}" destId="{5697204F-D2D8-40D7-80FA-0BD8A9306F7F}" srcOrd="1" destOrd="0" presId="urn:microsoft.com/office/officeart/2005/8/layout/hierarchy3"/>
    <dgm:cxn modelId="{9A90A2C1-61BB-4A54-A767-74108D3285F2}" type="presParOf" srcId="{5697204F-D2D8-40D7-80FA-0BD8A9306F7F}" destId="{6016536E-8A2A-4BAB-99B0-AFC98D972368}" srcOrd="0" destOrd="0" presId="urn:microsoft.com/office/officeart/2005/8/layout/hierarchy3"/>
    <dgm:cxn modelId="{233D9737-6976-4EB1-9BA5-837E9A0BE5B9}" type="presParOf" srcId="{5697204F-D2D8-40D7-80FA-0BD8A9306F7F}" destId="{EB11A0A6-191B-4330-BDE0-013B190E362C}" srcOrd="1" destOrd="0" presId="urn:microsoft.com/office/officeart/2005/8/layout/hierarchy3"/>
    <dgm:cxn modelId="{1A541FFD-1C79-4316-996B-BB45F2341EE5}" type="presParOf" srcId="{CFD81695-AE9D-4057-AFE6-2B382CE6375F}" destId="{649A8363-DCAB-4390-8FF2-9B738694D33B}" srcOrd="2" destOrd="0" presId="urn:microsoft.com/office/officeart/2005/8/layout/hierarchy3"/>
    <dgm:cxn modelId="{E9E889A6-272E-467C-89C9-BC53698D1B6A}" type="presParOf" srcId="{649A8363-DCAB-4390-8FF2-9B738694D33B}" destId="{71A7B092-B449-4B89-AF10-C12E5892EA53}" srcOrd="0" destOrd="0" presId="urn:microsoft.com/office/officeart/2005/8/layout/hierarchy3"/>
    <dgm:cxn modelId="{77AF8043-83F4-4D59-B841-F6861E18030A}" type="presParOf" srcId="{71A7B092-B449-4B89-AF10-C12E5892EA53}" destId="{D3C77DA9-81B7-46F3-B673-19B9C125BE7C}" srcOrd="0" destOrd="0" presId="urn:microsoft.com/office/officeart/2005/8/layout/hierarchy3"/>
    <dgm:cxn modelId="{E0F565D7-DCE2-41F0-B5BD-3DF409290009}" type="presParOf" srcId="{71A7B092-B449-4B89-AF10-C12E5892EA53}" destId="{2B5A2297-EFA2-4CFC-929E-9D8C3F35D950}" srcOrd="1" destOrd="0" presId="urn:microsoft.com/office/officeart/2005/8/layout/hierarchy3"/>
    <dgm:cxn modelId="{744C258A-957D-4D68-B484-EF0D1AA006C1}" type="presParOf" srcId="{649A8363-DCAB-4390-8FF2-9B738694D33B}" destId="{7831F340-394B-42C9-BBFB-C4F6949277A4}" srcOrd="1" destOrd="0" presId="urn:microsoft.com/office/officeart/2005/8/layout/hierarchy3"/>
    <dgm:cxn modelId="{2EDB45E4-E496-462A-BBC0-27BEF6525B38}" type="presParOf" srcId="{7831F340-394B-42C9-BBFB-C4F6949277A4}" destId="{23534AA9-6626-4AF9-8B30-531E68A48F87}" srcOrd="0" destOrd="0" presId="urn:microsoft.com/office/officeart/2005/8/layout/hierarchy3"/>
    <dgm:cxn modelId="{8671B8B0-46F2-4277-9CD6-19952EBBC9A4}" type="presParOf" srcId="{7831F340-394B-42C9-BBFB-C4F6949277A4}" destId="{151C06C8-15B4-4C5F-BD50-99B4F4028FD7}" srcOrd="1" destOrd="0" presId="urn:microsoft.com/office/officeart/2005/8/layout/hierarchy3"/>
    <dgm:cxn modelId="{A367985E-77DE-4F0A-8770-0EEFF0DDDAF8}" type="presParOf" srcId="{CFD81695-AE9D-4057-AFE6-2B382CE6375F}" destId="{B7C14680-8CE7-44E5-88D3-DB94E82C5489}" srcOrd="3" destOrd="0" presId="urn:microsoft.com/office/officeart/2005/8/layout/hierarchy3"/>
    <dgm:cxn modelId="{9FD8576A-5967-4B23-B85E-FEB1D28CB996}" type="presParOf" srcId="{B7C14680-8CE7-44E5-88D3-DB94E82C5489}" destId="{F6AD1C79-0CA5-47DB-97E0-6A914BA415FB}" srcOrd="0" destOrd="0" presId="urn:microsoft.com/office/officeart/2005/8/layout/hierarchy3"/>
    <dgm:cxn modelId="{7555C7DD-FB8B-48E3-806D-751FFDB530B1}" type="presParOf" srcId="{F6AD1C79-0CA5-47DB-97E0-6A914BA415FB}" destId="{C63C23A9-12A9-467D-AD0D-321F369CEEF5}" srcOrd="0" destOrd="0" presId="urn:microsoft.com/office/officeart/2005/8/layout/hierarchy3"/>
    <dgm:cxn modelId="{0F2FA3D5-3718-447B-909B-A4F4F4222BA7}" type="presParOf" srcId="{F6AD1C79-0CA5-47DB-97E0-6A914BA415FB}" destId="{0CE093E3-42D7-4B2D-B558-FE590876C0F3}" srcOrd="1" destOrd="0" presId="urn:microsoft.com/office/officeart/2005/8/layout/hierarchy3"/>
    <dgm:cxn modelId="{47AA3D7D-85B3-4FA4-9ACA-646C4AD95B13}" type="presParOf" srcId="{B7C14680-8CE7-44E5-88D3-DB94E82C5489}" destId="{BB18CE4C-1718-41A3-A319-2A9BBE483935}" srcOrd="1" destOrd="0" presId="urn:microsoft.com/office/officeart/2005/8/layout/hierarchy3"/>
    <dgm:cxn modelId="{3D62E7ED-6A89-45C9-AA3D-8DB6EDBF82B8}" type="presParOf" srcId="{BB18CE4C-1718-41A3-A319-2A9BBE483935}" destId="{868545C6-5503-4002-9DF7-919AE24EA263}" srcOrd="0" destOrd="0" presId="urn:microsoft.com/office/officeart/2005/8/layout/hierarchy3"/>
    <dgm:cxn modelId="{AE99DE26-2B71-4E67-8D21-2F293965E56E}" type="presParOf" srcId="{BB18CE4C-1718-41A3-A319-2A9BBE483935}" destId="{AD5F70B6-25DD-4657-B03C-B2ACC00C83A9}" srcOrd="1" destOrd="0" presId="urn:microsoft.com/office/officeart/2005/8/layout/hierarchy3"/>
    <dgm:cxn modelId="{8962F22A-C0C8-432A-9ACB-3BB04290E642}" type="presParOf" srcId="{CFD81695-AE9D-4057-AFE6-2B382CE6375F}" destId="{1770D387-8F70-4EB0-A33E-9CCD3CB78CA6}" srcOrd="4" destOrd="0" presId="urn:microsoft.com/office/officeart/2005/8/layout/hierarchy3"/>
    <dgm:cxn modelId="{95F1D93D-2128-48DD-A2EF-7833B3680A8A}" type="presParOf" srcId="{1770D387-8F70-4EB0-A33E-9CCD3CB78CA6}" destId="{8D716993-1D6B-4A13-951F-FC2ABAFF7DA1}" srcOrd="0" destOrd="0" presId="urn:microsoft.com/office/officeart/2005/8/layout/hierarchy3"/>
    <dgm:cxn modelId="{B04F8FA9-95D3-40CC-BFFA-22C994964DD1}" type="presParOf" srcId="{8D716993-1D6B-4A13-951F-FC2ABAFF7DA1}" destId="{E82B355A-DA6D-4F48-837E-4BAAD5964438}" srcOrd="0" destOrd="0" presId="urn:microsoft.com/office/officeart/2005/8/layout/hierarchy3"/>
    <dgm:cxn modelId="{3CA6ABF5-CF82-458B-8883-A340B5464FFE}" type="presParOf" srcId="{8D716993-1D6B-4A13-951F-FC2ABAFF7DA1}" destId="{3E4EBA23-46CE-412E-9C04-175D09B5BF8B}" srcOrd="1" destOrd="0" presId="urn:microsoft.com/office/officeart/2005/8/layout/hierarchy3"/>
    <dgm:cxn modelId="{CD138069-9B30-49AD-AB19-2C5B5B7EA797}" type="presParOf" srcId="{1770D387-8F70-4EB0-A33E-9CCD3CB78CA6}" destId="{9D706CCE-AAD2-4897-9511-ED9FD882EA95}" srcOrd="1" destOrd="0" presId="urn:microsoft.com/office/officeart/2005/8/layout/hierarchy3"/>
    <dgm:cxn modelId="{425192F7-FEFF-4EB6-8CE2-CC454828EBA1}" type="presParOf" srcId="{9D706CCE-AAD2-4897-9511-ED9FD882EA95}" destId="{8268512A-EBA6-4165-9667-6B4287572386}" srcOrd="0" destOrd="0" presId="urn:microsoft.com/office/officeart/2005/8/layout/hierarchy3"/>
    <dgm:cxn modelId="{46A92FF4-F3DE-4AC4-BBAE-E44EAAE22D67}" type="presParOf" srcId="{9D706CCE-AAD2-4897-9511-ED9FD882EA95}" destId="{64DF4330-F9C6-4DB1-BA94-759ED3641C84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85B9A9C-6F84-4699-B3B0-3E7D66C10594}" type="doc">
      <dgm:prSet loTypeId="urn:microsoft.com/office/officeart/2011/layout/Tab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7B3C69D0-4067-410B-A32B-59E8CF850A10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Primary prevention: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FF4E71-6570-421B-B461-BEF5AEA07ED9}" type="parTrans" cxnId="{C95A27D6-7E74-468C-91B2-60E0EA24EE2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0F95C4-0D7A-47D2-B8E4-202F6E3EE336}" type="sibTrans" cxnId="{C95A27D6-7E74-468C-91B2-60E0EA24EE2C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20D638-CEBF-4FC4-A406-E915EF7F1A3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School and community intervention: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C2D3F4-B198-4A48-A581-4EA5548A5472}" type="parTrans" cxnId="{5DFADF09-08BD-46E0-ABBE-181E416D93F7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9EA181-D5D2-4E5E-85D1-48B21A75F45E}" type="sibTrans" cxnId="{5DFADF09-08BD-46E0-ABBE-181E416D93F7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D65416-63A9-4CEF-B868-C85DEC14EE52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Secondary intervention: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C03092-3716-47A4-8624-2E6767299F12}" type="parTrans" cxnId="{AC7EC2C7-703C-41DF-8926-E73BD329520B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569FD4-3AF0-4D26-BEC1-54147646CED7}" type="sibTrans" cxnId="{AC7EC2C7-703C-41DF-8926-E73BD329520B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A8EE99-0615-4695-8906-446B9A680F57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Family and community role: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A95D3C-027D-4A41-A3B1-1B183A993765}" type="parTrans" cxnId="{36D04DE9-0316-4480-99DA-18AF017B3DA0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E8A511-45C4-4980-9ED4-DA3E5FE5B824}" type="sibTrans" cxnId="{36D04DE9-0316-4480-99DA-18AF017B3DA0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19A8CA-0E7A-4B7A-903D-C761CD45BDEE}">
      <dgm:prSet/>
      <dgm:spPr/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Health inequalities: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C50B16-645C-4FCA-8535-CFD49C8A1D36}" type="parTrans" cxnId="{E926A232-7C43-4FC3-AC1D-5FD954F4EFA8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3BEAC2-2A31-4C80-8D31-8659F6255050}" type="sibTrans" cxnId="{E926A232-7C43-4FC3-AC1D-5FD954F4EFA8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41A189-B19D-4DAF-B1BC-8FB011943049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Improving diet and increasing physical activity; doing 60 minutes/day of moderate activity can help to reduce risk from obesity (Oppert </a:t>
          </a:r>
          <a:r>
            <a:rPr lang="en-IN" i="1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796FED-2BD3-407C-8A92-BB6408F1B56A}" type="parTrans" cxnId="{A6F1809B-5297-4CD9-B09F-0D95379442E6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A3E053-0AB8-43F8-9F03-A7AE2E2C5380}" type="sibTrans" cxnId="{A6F1809B-5297-4CD9-B09F-0D95379442E6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598F98-FF33-4E6C-A657-3799BE3D7A61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Programs in schools and initiatives in communities have positive impact on children's weight.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912689-6448-4BE4-A4A3-081CA37A2B2A}" type="parTrans" cxnId="{8C674775-257F-49EA-905D-0C461B112068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8B6865-3BEC-4B3A-994D-3DB46BCC30CC}" type="sibTrans" cxnId="{8C674775-257F-49EA-905D-0C461B112068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EC7798-D23F-4D92-86B6-6B9BDFB0295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Finding out early those at high risk, such as obese children and children from families with a history through screening (Manios </a:t>
          </a:r>
          <a:r>
            <a:rPr lang="en-IN" i="1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2020).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A62DF1-49F4-40A4-AD71-E120A60A6F18}" type="parTrans" cxnId="{2DC4829A-B431-4E86-86F8-2BEDCBFCFD3D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3CF3EE-40C3-4C54-A546-E28607166DED}" type="sibTrans" cxnId="{2DC4829A-B431-4E86-86F8-2BEDCBFCFD3D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C9DA69-694B-4FAC-8FA3-6B21EE7A4B7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Changing lifestyle at home through family-based interventions has been shown to help with long-term adherence and achieves better results.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403ACD-3811-4614-83ED-F95936250D09}" type="parTrans" cxnId="{F375C10B-DE7D-4ADA-9AC2-C239BFBD6EA1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90BEE1-299F-4A30-8D84-8A281683D327}" type="sibTrans" cxnId="{F375C10B-DE7D-4ADA-9AC2-C239BFBD6EA1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EB7AB4-1398-4404-8837-E3C2AF0F666B}">
      <dgm:prSet/>
      <dgm:spPr/>
      <dgm:t>
        <a:bodyPr/>
        <a:lstStyle/>
        <a:p>
          <a:pPr>
            <a:buNone/>
          </a:pPr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Targeted prevention in deprived areas leads to achievement of NHS England public health priorities.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415998-09F6-4A19-9EA0-ADCC0F1FD2D8}" type="parTrans" cxnId="{F39B356D-A7B4-465F-8753-4D955872571F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DC9060-48AC-41DC-8B09-AB39F59C8AF4}" type="sibTrans" cxnId="{F39B356D-A7B4-465F-8753-4D955872571F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F0CEF7-CD33-4CBC-B7AD-B6A24227AD40}" type="pres">
      <dgm:prSet presAssocID="{085B9A9C-6F84-4699-B3B0-3E7D66C10594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</dgm:pt>
    <dgm:pt modelId="{49AC3C60-0437-418D-BE16-47E4BEF26FFB}" type="pres">
      <dgm:prSet presAssocID="{7B3C69D0-4067-410B-A32B-59E8CF850A10}" presName="composite" presStyleCnt="0"/>
      <dgm:spPr/>
    </dgm:pt>
    <dgm:pt modelId="{0177D763-C6F6-44C5-A9E2-AC4099C3298F}" type="pres">
      <dgm:prSet presAssocID="{7B3C69D0-4067-410B-A32B-59E8CF850A10}" presName="FirstChild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E946F9D4-8303-4AA5-B8CA-A7021FBC1B6C}" type="pres">
      <dgm:prSet presAssocID="{7B3C69D0-4067-410B-A32B-59E8CF850A10}" presName="Parent" presStyleLbl="alignNode1" presStyleIdx="0" presStyleCnt="5">
        <dgm:presLayoutVars>
          <dgm:chMax val="3"/>
          <dgm:chPref val="3"/>
          <dgm:bulletEnabled val="1"/>
        </dgm:presLayoutVars>
      </dgm:prSet>
      <dgm:spPr/>
    </dgm:pt>
    <dgm:pt modelId="{0860F898-B6B9-4E26-BDE9-333E2FBEAE4A}" type="pres">
      <dgm:prSet presAssocID="{7B3C69D0-4067-410B-A32B-59E8CF850A10}" presName="Accent" presStyleLbl="parChTrans1D1" presStyleIdx="0" presStyleCnt="5"/>
      <dgm:spPr/>
    </dgm:pt>
    <dgm:pt modelId="{00048B5D-B37C-4DEC-833B-033113E17EA1}" type="pres">
      <dgm:prSet presAssocID="{040F95C4-0D7A-47D2-B8E4-202F6E3EE336}" presName="sibTrans" presStyleCnt="0"/>
      <dgm:spPr/>
    </dgm:pt>
    <dgm:pt modelId="{D638A59B-11FA-42C6-9BDE-0F411EDD9CBB}" type="pres">
      <dgm:prSet presAssocID="{B520D638-CEBF-4FC4-A406-E915EF7F1A35}" presName="composite" presStyleCnt="0"/>
      <dgm:spPr/>
    </dgm:pt>
    <dgm:pt modelId="{F4A330E3-0623-4D5B-B16E-F905FF824B18}" type="pres">
      <dgm:prSet presAssocID="{B520D638-CEBF-4FC4-A406-E915EF7F1A35}" presName="FirstChild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C8F8E1EB-B7CE-45F0-8149-978ABD278B28}" type="pres">
      <dgm:prSet presAssocID="{B520D638-CEBF-4FC4-A406-E915EF7F1A35}" presName="Parent" presStyleLbl="alignNode1" presStyleIdx="1" presStyleCnt="5">
        <dgm:presLayoutVars>
          <dgm:chMax val="3"/>
          <dgm:chPref val="3"/>
          <dgm:bulletEnabled val="1"/>
        </dgm:presLayoutVars>
      </dgm:prSet>
      <dgm:spPr/>
    </dgm:pt>
    <dgm:pt modelId="{08175C8A-A941-41CB-8646-7D10662384DF}" type="pres">
      <dgm:prSet presAssocID="{B520D638-CEBF-4FC4-A406-E915EF7F1A35}" presName="Accent" presStyleLbl="parChTrans1D1" presStyleIdx="1" presStyleCnt="5"/>
      <dgm:spPr/>
    </dgm:pt>
    <dgm:pt modelId="{C49D6EF3-11A4-488D-B1D8-2B6C6C2219F4}" type="pres">
      <dgm:prSet presAssocID="{D09EA181-D5D2-4E5E-85D1-48B21A75F45E}" presName="sibTrans" presStyleCnt="0"/>
      <dgm:spPr/>
    </dgm:pt>
    <dgm:pt modelId="{F6E56244-AC9E-413A-A1C9-16B98193E566}" type="pres">
      <dgm:prSet presAssocID="{E3D65416-63A9-4CEF-B868-C85DEC14EE52}" presName="composite" presStyleCnt="0"/>
      <dgm:spPr/>
    </dgm:pt>
    <dgm:pt modelId="{CCCABF5B-247E-4FB2-A0B4-B06747A8CA1C}" type="pres">
      <dgm:prSet presAssocID="{E3D65416-63A9-4CEF-B868-C85DEC14EE52}" presName="FirstChild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FBD05BFC-BED1-4A15-BD87-B5ECDB8FD419}" type="pres">
      <dgm:prSet presAssocID="{E3D65416-63A9-4CEF-B868-C85DEC14EE52}" presName="Parent" presStyleLbl="alignNode1" presStyleIdx="2" presStyleCnt="5">
        <dgm:presLayoutVars>
          <dgm:chMax val="3"/>
          <dgm:chPref val="3"/>
          <dgm:bulletEnabled val="1"/>
        </dgm:presLayoutVars>
      </dgm:prSet>
      <dgm:spPr/>
    </dgm:pt>
    <dgm:pt modelId="{E450E710-8A31-403B-97FC-0913BC659F32}" type="pres">
      <dgm:prSet presAssocID="{E3D65416-63A9-4CEF-B868-C85DEC14EE52}" presName="Accent" presStyleLbl="parChTrans1D1" presStyleIdx="2" presStyleCnt="5"/>
      <dgm:spPr/>
    </dgm:pt>
    <dgm:pt modelId="{50F2EBAB-E8E9-401A-BD4B-0060046C5083}" type="pres">
      <dgm:prSet presAssocID="{29569FD4-3AF0-4D26-BEC1-54147646CED7}" presName="sibTrans" presStyleCnt="0"/>
      <dgm:spPr/>
    </dgm:pt>
    <dgm:pt modelId="{AA460570-FF07-47B9-9AA9-36DA538C2245}" type="pres">
      <dgm:prSet presAssocID="{ACA8EE99-0615-4695-8906-446B9A680F57}" presName="composite" presStyleCnt="0"/>
      <dgm:spPr/>
    </dgm:pt>
    <dgm:pt modelId="{C5AA8C47-93A1-4676-9A4E-BCB7732A688B}" type="pres">
      <dgm:prSet presAssocID="{ACA8EE99-0615-4695-8906-446B9A680F57}" presName="FirstChild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F4FF971F-6E3C-4F15-A917-F4F9083DD1D5}" type="pres">
      <dgm:prSet presAssocID="{ACA8EE99-0615-4695-8906-446B9A680F57}" presName="Parent" presStyleLbl="alignNode1" presStyleIdx="3" presStyleCnt="5">
        <dgm:presLayoutVars>
          <dgm:chMax val="3"/>
          <dgm:chPref val="3"/>
          <dgm:bulletEnabled val="1"/>
        </dgm:presLayoutVars>
      </dgm:prSet>
      <dgm:spPr/>
    </dgm:pt>
    <dgm:pt modelId="{196E364C-F034-422C-BDB7-0E830DFA22B1}" type="pres">
      <dgm:prSet presAssocID="{ACA8EE99-0615-4695-8906-446B9A680F57}" presName="Accent" presStyleLbl="parChTrans1D1" presStyleIdx="3" presStyleCnt="5"/>
      <dgm:spPr/>
    </dgm:pt>
    <dgm:pt modelId="{319E2888-4441-481A-B8B2-5563AE7C2529}" type="pres">
      <dgm:prSet presAssocID="{EBE8A511-45C4-4980-9ED4-DA3E5FE5B824}" presName="sibTrans" presStyleCnt="0"/>
      <dgm:spPr/>
    </dgm:pt>
    <dgm:pt modelId="{B5F0031E-DBCC-4DB1-AAA7-DAF24B9C763F}" type="pres">
      <dgm:prSet presAssocID="{9A19A8CA-0E7A-4B7A-903D-C761CD45BDEE}" presName="composite" presStyleCnt="0"/>
      <dgm:spPr/>
    </dgm:pt>
    <dgm:pt modelId="{FFF5849D-01EF-4BBE-893A-0DD65F232308}" type="pres">
      <dgm:prSet presAssocID="{9A19A8CA-0E7A-4B7A-903D-C761CD45BDEE}" presName="FirstChild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884E1F52-CC62-4CA7-8301-2ED584B45560}" type="pres">
      <dgm:prSet presAssocID="{9A19A8CA-0E7A-4B7A-903D-C761CD45BDEE}" presName="Parent" presStyleLbl="alignNode1" presStyleIdx="4" presStyleCnt="5">
        <dgm:presLayoutVars>
          <dgm:chMax val="3"/>
          <dgm:chPref val="3"/>
          <dgm:bulletEnabled val="1"/>
        </dgm:presLayoutVars>
      </dgm:prSet>
      <dgm:spPr/>
    </dgm:pt>
    <dgm:pt modelId="{9C484CDA-6A3B-4D14-8D73-F031B5EC4429}" type="pres">
      <dgm:prSet presAssocID="{9A19A8CA-0E7A-4B7A-903D-C761CD45BDEE}" presName="Accent" presStyleLbl="parChTrans1D1" presStyleIdx="4" presStyleCnt="5"/>
      <dgm:spPr/>
    </dgm:pt>
  </dgm:ptLst>
  <dgm:cxnLst>
    <dgm:cxn modelId="{22558907-1985-4B67-95DC-751BF99E8B8D}" type="presOf" srcId="{B520D638-CEBF-4FC4-A406-E915EF7F1A35}" destId="{C8F8E1EB-B7CE-45F0-8149-978ABD278B28}" srcOrd="0" destOrd="0" presId="urn:microsoft.com/office/officeart/2011/layout/TabList"/>
    <dgm:cxn modelId="{5DFADF09-08BD-46E0-ABBE-181E416D93F7}" srcId="{085B9A9C-6F84-4699-B3B0-3E7D66C10594}" destId="{B520D638-CEBF-4FC4-A406-E915EF7F1A35}" srcOrd="1" destOrd="0" parTransId="{67C2D3F4-B198-4A48-A581-4EA5548A5472}" sibTransId="{D09EA181-D5D2-4E5E-85D1-48B21A75F45E}"/>
    <dgm:cxn modelId="{F375C10B-DE7D-4ADA-9AC2-C239BFBD6EA1}" srcId="{ACA8EE99-0615-4695-8906-446B9A680F57}" destId="{70C9DA69-694B-4FAC-8FA3-6B21EE7A4B70}" srcOrd="0" destOrd="0" parTransId="{18403ACD-3811-4614-83ED-F95936250D09}" sibTransId="{6F90BEE1-299F-4A30-8D84-8A281683D327}"/>
    <dgm:cxn modelId="{62700914-45E8-46FB-98E0-42F84248A7AE}" type="presOf" srcId="{ACA8EE99-0615-4695-8906-446B9A680F57}" destId="{F4FF971F-6E3C-4F15-A917-F4F9083DD1D5}" srcOrd="0" destOrd="0" presId="urn:microsoft.com/office/officeart/2011/layout/TabList"/>
    <dgm:cxn modelId="{79578A1B-B0D8-4C9A-B62D-12096240586D}" type="presOf" srcId="{86EB7AB4-1398-4404-8837-E3C2AF0F666B}" destId="{FFF5849D-01EF-4BBE-893A-0DD65F232308}" srcOrd="0" destOrd="0" presId="urn:microsoft.com/office/officeart/2011/layout/TabList"/>
    <dgm:cxn modelId="{583BC329-1E24-4575-82D9-B3B02AA28900}" type="presOf" srcId="{DAEC7798-D23F-4D92-86B6-6B9BDFB0295D}" destId="{CCCABF5B-247E-4FB2-A0B4-B06747A8CA1C}" srcOrd="0" destOrd="0" presId="urn:microsoft.com/office/officeart/2011/layout/TabList"/>
    <dgm:cxn modelId="{E926A232-7C43-4FC3-AC1D-5FD954F4EFA8}" srcId="{085B9A9C-6F84-4699-B3B0-3E7D66C10594}" destId="{9A19A8CA-0E7A-4B7A-903D-C761CD45BDEE}" srcOrd="4" destOrd="0" parTransId="{53C50B16-645C-4FCA-8535-CFD49C8A1D36}" sibTransId="{C33BEAC2-2A31-4C80-8D31-8659F6255050}"/>
    <dgm:cxn modelId="{54C34345-BC00-41D5-B8EA-A958B644EC5A}" type="presOf" srcId="{085B9A9C-6F84-4699-B3B0-3E7D66C10594}" destId="{F4F0CEF7-CD33-4CBC-B7AD-B6A24227AD40}" srcOrd="0" destOrd="0" presId="urn:microsoft.com/office/officeart/2011/layout/TabList"/>
    <dgm:cxn modelId="{F39B356D-A7B4-465F-8753-4D955872571F}" srcId="{9A19A8CA-0E7A-4B7A-903D-C761CD45BDEE}" destId="{86EB7AB4-1398-4404-8837-E3C2AF0F666B}" srcOrd="0" destOrd="0" parTransId="{8C415998-09F6-4A19-9EA0-ADCC0F1FD2D8}" sibTransId="{24DC9060-48AC-41DC-8B09-AB39F59C8AF4}"/>
    <dgm:cxn modelId="{40254D4E-0C8F-4E7A-85AC-65DE17C2F9F4}" type="presOf" srcId="{DC41A189-B19D-4DAF-B1BC-8FB011943049}" destId="{0177D763-C6F6-44C5-A9E2-AC4099C3298F}" srcOrd="0" destOrd="0" presId="urn:microsoft.com/office/officeart/2011/layout/TabList"/>
    <dgm:cxn modelId="{04A6F351-E795-466F-97FE-A7B91EDB2C23}" type="presOf" srcId="{E3D65416-63A9-4CEF-B868-C85DEC14EE52}" destId="{FBD05BFC-BED1-4A15-BD87-B5ECDB8FD419}" srcOrd="0" destOrd="0" presId="urn:microsoft.com/office/officeart/2011/layout/TabList"/>
    <dgm:cxn modelId="{8C674775-257F-49EA-905D-0C461B112068}" srcId="{B520D638-CEBF-4FC4-A406-E915EF7F1A35}" destId="{69598F98-FF33-4E6C-A657-3799BE3D7A61}" srcOrd="0" destOrd="0" parTransId="{88912689-6448-4BE4-A4A3-081CA37A2B2A}" sibTransId="{768B6865-3BEC-4B3A-994D-3DB46BCC30CC}"/>
    <dgm:cxn modelId="{CFD1477B-E73B-43B2-A0E8-407CC56F243A}" type="presOf" srcId="{9A19A8CA-0E7A-4B7A-903D-C761CD45BDEE}" destId="{884E1F52-CC62-4CA7-8301-2ED584B45560}" srcOrd="0" destOrd="0" presId="urn:microsoft.com/office/officeart/2011/layout/TabList"/>
    <dgm:cxn modelId="{2DC4829A-B431-4E86-86F8-2BEDCBFCFD3D}" srcId="{E3D65416-63A9-4CEF-B868-C85DEC14EE52}" destId="{DAEC7798-D23F-4D92-86B6-6B9BDFB0295D}" srcOrd="0" destOrd="0" parTransId="{9EA62DF1-49F4-40A4-AD71-E120A60A6F18}" sibTransId="{0B3CF3EE-40C3-4C54-A546-E28607166DED}"/>
    <dgm:cxn modelId="{A6F1809B-5297-4CD9-B09F-0D95379442E6}" srcId="{7B3C69D0-4067-410B-A32B-59E8CF850A10}" destId="{DC41A189-B19D-4DAF-B1BC-8FB011943049}" srcOrd="0" destOrd="0" parTransId="{7B796FED-2BD3-407C-8A92-BB6408F1B56A}" sibTransId="{A2A3E053-0AB8-43F8-9F03-A7AE2E2C5380}"/>
    <dgm:cxn modelId="{767728A2-AB7E-4DA2-BD2A-32CF8956F55A}" type="presOf" srcId="{69598F98-FF33-4E6C-A657-3799BE3D7A61}" destId="{F4A330E3-0623-4D5B-B16E-F905FF824B18}" srcOrd="0" destOrd="0" presId="urn:microsoft.com/office/officeart/2011/layout/TabList"/>
    <dgm:cxn modelId="{AC7EC2C7-703C-41DF-8926-E73BD329520B}" srcId="{085B9A9C-6F84-4699-B3B0-3E7D66C10594}" destId="{E3D65416-63A9-4CEF-B868-C85DEC14EE52}" srcOrd="2" destOrd="0" parTransId="{2CC03092-3716-47A4-8624-2E6767299F12}" sibTransId="{29569FD4-3AF0-4D26-BEC1-54147646CED7}"/>
    <dgm:cxn modelId="{DEB433C9-0598-455A-AA2E-4D8AAFBB57C6}" type="presOf" srcId="{70C9DA69-694B-4FAC-8FA3-6B21EE7A4B70}" destId="{C5AA8C47-93A1-4676-9A4E-BCB7732A688B}" srcOrd="0" destOrd="0" presId="urn:microsoft.com/office/officeart/2011/layout/TabList"/>
    <dgm:cxn modelId="{C95A27D6-7E74-468C-91B2-60E0EA24EE2C}" srcId="{085B9A9C-6F84-4699-B3B0-3E7D66C10594}" destId="{7B3C69D0-4067-410B-A32B-59E8CF850A10}" srcOrd="0" destOrd="0" parTransId="{75FF4E71-6570-421B-B461-BEF5AEA07ED9}" sibTransId="{040F95C4-0D7A-47D2-B8E4-202F6E3EE336}"/>
    <dgm:cxn modelId="{36D04DE9-0316-4480-99DA-18AF017B3DA0}" srcId="{085B9A9C-6F84-4699-B3B0-3E7D66C10594}" destId="{ACA8EE99-0615-4695-8906-446B9A680F57}" srcOrd="3" destOrd="0" parTransId="{6FA95D3C-027D-4A41-A3B1-1B183A993765}" sibTransId="{EBE8A511-45C4-4980-9ED4-DA3E5FE5B824}"/>
    <dgm:cxn modelId="{C5800DED-3DAD-4967-BF63-9EDA849F366D}" type="presOf" srcId="{7B3C69D0-4067-410B-A32B-59E8CF850A10}" destId="{E946F9D4-8303-4AA5-B8CA-A7021FBC1B6C}" srcOrd="0" destOrd="0" presId="urn:microsoft.com/office/officeart/2011/layout/TabList"/>
    <dgm:cxn modelId="{FBAF1C74-4E82-4ED1-A6B7-B20DFE84C85C}" type="presParOf" srcId="{F4F0CEF7-CD33-4CBC-B7AD-B6A24227AD40}" destId="{49AC3C60-0437-418D-BE16-47E4BEF26FFB}" srcOrd="0" destOrd="0" presId="urn:microsoft.com/office/officeart/2011/layout/TabList"/>
    <dgm:cxn modelId="{7BA717CE-28EC-45F1-A491-391ED26AC7A9}" type="presParOf" srcId="{49AC3C60-0437-418D-BE16-47E4BEF26FFB}" destId="{0177D763-C6F6-44C5-A9E2-AC4099C3298F}" srcOrd="0" destOrd="0" presId="urn:microsoft.com/office/officeart/2011/layout/TabList"/>
    <dgm:cxn modelId="{9547F35F-5E42-4B56-BDDE-86FF5BCAA884}" type="presParOf" srcId="{49AC3C60-0437-418D-BE16-47E4BEF26FFB}" destId="{E946F9D4-8303-4AA5-B8CA-A7021FBC1B6C}" srcOrd="1" destOrd="0" presId="urn:microsoft.com/office/officeart/2011/layout/TabList"/>
    <dgm:cxn modelId="{440D4DDE-2127-4681-A330-44A849E2BE8D}" type="presParOf" srcId="{49AC3C60-0437-418D-BE16-47E4BEF26FFB}" destId="{0860F898-B6B9-4E26-BDE9-333E2FBEAE4A}" srcOrd="2" destOrd="0" presId="urn:microsoft.com/office/officeart/2011/layout/TabList"/>
    <dgm:cxn modelId="{D4664248-F9FA-4736-B3BB-9A2056639613}" type="presParOf" srcId="{F4F0CEF7-CD33-4CBC-B7AD-B6A24227AD40}" destId="{00048B5D-B37C-4DEC-833B-033113E17EA1}" srcOrd="1" destOrd="0" presId="urn:microsoft.com/office/officeart/2011/layout/TabList"/>
    <dgm:cxn modelId="{DBA9EAC2-2A25-4E23-89D2-223DACB42134}" type="presParOf" srcId="{F4F0CEF7-CD33-4CBC-B7AD-B6A24227AD40}" destId="{D638A59B-11FA-42C6-9BDE-0F411EDD9CBB}" srcOrd="2" destOrd="0" presId="urn:microsoft.com/office/officeart/2011/layout/TabList"/>
    <dgm:cxn modelId="{360D4BE0-A0F5-4E80-B498-2B1FDCD8E777}" type="presParOf" srcId="{D638A59B-11FA-42C6-9BDE-0F411EDD9CBB}" destId="{F4A330E3-0623-4D5B-B16E-F905FF824B18}" srcOrd="0" destOrd="0" presId="urn:microsoft.com/office/officeart/2011/layout/TabList"/>
    <dgm:cxn modelId="{0ADB064C-A295-4873-BC31-A1C483E02B33}" type="presParOf" srcId="{D638A59B-11FA-42C6-9BDE-0F411EDD9CBB}" destId="{C8F8E1EB-B7CE-45F0-8149-978ABD278B28}" srcOrd="1" destOrd="0" presId="urn:microsoft.com/office/officeart/2011/layout/TabList"/>
    <dgm:cxn modelId="{A520C71C-C0F0-40C5-B2C8-BA54A6190723}" type="presParOf" srcId="{D638A59B-11FA-42C6-9BDE-0F411EDD9CBB}" destId="{08175C8A-A941-41CB-8646-7D10662384DF}" srcOrd="2" destOrd="0" presId="urn:microsoft.com/office/officeart/2011/layout/TabList"/>
    <dgm:cxn modelId="{5CFF9951-3E00-41D1-8EAD-3E8274D7A4C4}" type="presParOf" srcId="{F4F0CEF7-CD33-4CBC-B7AD-B6A24227AD40}" destId="{C49D6EF3-11A4-488D-B1D8-2B6C6C2219F4}" srcOrd="3" destOrd="0" presId="urn:microsoft.com/office/officeart/2011/layout/TabList"/>
    <dgm:cxn modelId="{B92DF148-A7CB-4324-8C22-9E0E4D08A880}" type="presParOf" srcId="{F4F0CEF7-CD33-4CBC-B7AD-B6A24227AD40}" destId="{F6E56244-AC9E-413A-A1C9-16B98193E566}" srcOrd="4" destOrd="0" presId="urn:microsoft.com/office/officeart/2011/layout/TabList"/>
    <dgm:cxn modelId="{94080728-12AF-41F5-8F92-AF45C6622B54}" type="presParOf" srcId="{F6E56244-AC9E-413A-A1C9-16B98193E566}" destId="{CCCABF5B-247E-4FB2-A0B4-B06747A8CA1C}" srcOrd="0" destOrd="0" presId="urn:microsoft.com/office/officeart/2011/layout/TabList"/>
    <dgm:cxn modelId="{C6EBDAC6-230F-4736-ABBB-C30129BEB317}" type="presParOf" srcId="{F6E56244-AC9E-413A-A1C9-16B98193E566}" destId="{FBD05BFC-BED1-4A15-BD87-B5ECDB8FD419}" srcOrd="1" destOrd="0" presId="urn:microsoft.com/office/officeart/2011/layout/TabList"/>
    <dgm:cxn modelId="{227C09D1-6A9F-47B4-BF2D-260830E72593}" type="presParOf" srcId="{F6E56244-AC9E-413A-A1C9-16B98193E566}" destId="{E450E710-8A31-403B-97FC-0913BC659F32}" srcOrd="2" destOrd="0" presId="urn:microsoft.com/office/officeart/2011/layout/TabList"/>
    <dgm:cxn modelId="{5CE6EFF9-052F-4091-A587-E917A3E9CF21}" type="presParOf" srcId="{F4F0CEF7-CD33-4CBC-B7AD-B6A24227AD40}" destId="{50F2EBAB-E8E9-401A-BD4B-0060046C5083}" srcOrd="5" destOrd="0" presId="urn:microsoft.com/office/officeart/2011/layout/TabList"/>
    <dgm:cxn modelId="{E292AB21-703F-4931-8419-32998D9804AD}" type="presParOf" srcId="{F4F0CEF7-CD33-4CBC-B7AD-B6A24227AD40}" destId="{AA460570-FF07-47B9-9AA9-36DA538C2245}" srcOrd="6" destOrd="0" presId="urn:microsoft.com/office/officeart/2011/layout/TabList"/>
    <dgm:cxn modelId="{62076081-36AA-4484-8A1F-4852B215D819}" type="presParOf" srcId="{AA460570-FF07-47B9-9AA9-36DA538C2245}" destId="{C5AA8C47-93A1-4676-9A4E-BCB7732A688B}" srcOrd="0" destOrd="0" presId="urn:microsoft.com/office/officeart/2011/layout/TabList"/>
    <dgm:cxn modelId="{52B36AD1-3D06-4732-9B08-CE3B59B15032}" type="presParOf" srcId="{AA460570-FF07-47B9-9AA9-36DA538C2245}" destId="{F4FF971F-6E3C-4F15-A917-F4F9083DD1D5}" srcOrd="1" destOrd="0" presId="urn:microsoft.com/office/officeart/2011/layout/TabList"/>
    <dgm:cxn modelId="{776E472A-CF38-4DF4-9494-CF347BA646F6}" type="presParOf" srcId="{AA460570-FF07-47B9-9AA9-36DA538C2245}" destId="{196E364C-F034-422C-BDB7-0E830DFA22B1}" srcOrd="2" destOrd="0" presId="urn:microsoft.com/office/officeart/2011/layout/TabList"/>
    <dgm:cxn modelId="{27FBB65D-B616-4659-B920-03EEFB1293A5}" type="presParOf" srcId="{F4F0CEF7-CD33-4CBC-B7AD-B6A24227AD40}" destId="{319E2888-4441-481A-B8B2-5563AE7C2529}" srcOrd="7" destOrd="0" presId="urn:microsoft.com/office/officeart/2011/layout/TabList"/>
    <dgm:cxn modelId="{1CFF9006-CDB3-497C-9701-9EF3DD0786B4}" type="presParOf" srcId="{F4F0CEF7-CD33-4CBC-B7AD-B6A24227AD40}" destId="{B5F0031E-DBCC-4DB1-AAA7-DAF24B9C763F}" srcOrd="8" destOrd="0" presId="urn:microsoft.com/office/officeart/2011/layout/TabList"/>
    <dgm:cxn modelId="{E248F9F5-B48C-48AB-9CA4-5884EF0938C8}" type="presParOf" srcId="{B5F0031E-DBCC-4DB1-AAA7-DAF24B9C763F}" destId="{FFF5849D-01EF-4BBE-893A-0DD65F232308}" srcOrd="0" destOrd="0" presId="urn:microsoft.com/office/officeart/2011/layout/TabList"/>
    <dgm:cxn modelId="{9826AFDA-B519-4ACD-8B7B-7211D900879C}" type="presParOf" srcId="{B5F0031E-DBCC-4DB1-AAA7-DAF24B9C763F}" destId="{884E1F52-CC62-4CA7-8301-2ED584B45560}" srcOrd="1" destOrd="0" presId="urn:microsoft.com/office/officeart/2011/layout/TabList"/>
    <dgm:cxn modelId="{89F05568-74E2-4350-9D42-C99B9EBD98D5}" type="presParOf" srcId="{B5F0031E-DBCC-4DB1-AAA7-DAF24B9C763F}" destId="{9C484CDA-6A3B-4D14-8D73-F031B5EC4429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D4C39E2-67E1-4BD9-A671-67626945F207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5C964087-1E8B-4CC8-A25B-9BDD3ECADF02}">
      <dgm:prSet phldrT="[Text]"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Skills: </a:t>
          </a:r>
          <a:r>
            <a:rPr lang="en-IN" sz="2000" dirty="0">
              <a:latin typeface="Arial" panose="020B0604020202020204" pitchFamily="34" charset="0"/>
              <a:cs typeface="Arial" panose="020B0604020202020204" pitchFamily="34" charset="0"/>
            </a:rPr>
            <a:t>Engagement is improved by communication and motivational interviewing techniques; non-compliance issues with treatment are being experienced by up to 40% of adolescent patients with T2D (</a:t>
          </a:r>
          <a:r>
            <a:rPr lang="en-IN" sz="2000" dirty="0" err="1">
              <a:latin typeface="Arial" panose="020B0604020202020204" pitchFamily="34" charset="0"/>
              <a:cs typeface="Arial" panose="020B0604020202020204" pitchFamily="34" charset="0"/>
            </a:rPr>
            <a:t>Oxlad</a:t>
          </a:r>
          <a:r>
            <a:rPr lang="en-IN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2000" i="1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2000" dirty="0">
              <a:latin typeface="Arial" panose="020B0604020202020204" pitchFamily="34" charset="0"/>
              <a:cs typeface="Arial" panose="020B0604020202020204" pitchFamily="34" charset="0"/>
            </a:rPr>
            <a:t>2025).</a:t>
          </a:r>
        </a:p>
      </dgm:t>
    </dgm:pt>
    <dgm:pt modelId="{3409C6BB-F76D-42D5-BB18-0CB386B06619}" type="parTrans" cxnId="{8E9874AB-1484-46F5-A5C1-66E678B77534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93A093-6106-46A6-874E-44D688540F16}" type="sibTrans" cxnId="{8E9874AB-1484-46F5-A5C1-66E678B77534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F0C91D-F7C1-4D88-8BDC-547B2CC8E0E1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Shared decision-making: 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When care planning is done with young people, it results in increased self-management confidence and better outcomes.</a:t>
          </a:r>
        </a:p>
      </dgm:t>
    </dgm:pt>
    <dgm:pt modelId="{3CE7C7FC-3623-495D-B58D-AFA31A70437A}" type="parTrans" cxnId="{F14F7CCD-A85F-4694-AF1D-A323709A35F3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0567A4-D348-46CD-853F-C8E5130DAC2E}" type="sibTrans" cxnId="{F14F7CCD-A85F-4694-AF1D-A323709A35F3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9A94F0-E7C1-472C-A080-29C5F2130F45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Values: 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Recognition of autonomy and culturally appropriate care are necessary especially with vulnerable ethnic groups.</a:t>
          </a:r>
        </a:p>
      </dgm:t>
    </dgm:pt>
    <dgm:pt modelId="{1C28CE7C-FD6D-4085-974F-EF304F32C109}" type="parTrans" cxnId="{7A98D601-10A7-4EAF-9E35-441C52DFB1F1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ED144E-2467-47D1-93C9-FE930C6A7C94}" type="sibTrans" cxnId="{7A98D601-10A7-4EAF-9E35-441C52DFB1F1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2AF9C1-9602-4854-BD8B-E8F726628A10}">
      <dgm:prSet custT="1"/>
      <dgm:spPr/>
      <dgm:t>
        <a:bodyPr/>
        <a:lstStyle/>
        <a:p>
          <a:pPr algn="just">
            <a:buFont typeface="Symbol" panose="05050102010706020507" pitchFamily="18" charset="2"/>
            <a:buChar char=""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Behaviours: 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Collaborating with family helps to keep up change in lifestyle for long term.</a:t>
          </a:r>
        </a:p>
      </dgm:t>
    </dgm:pt>
    <dgm:pt modelId="{E131BB46-D9B8-4BB6-BFA8-29E66C68D0FC}" type="parTrans" cxnId="{21D2C772-E72C-4306-8D8B-13102F9340F6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88B8D1-9C2B-47E3-97F8-43FBD32F47FD}" type="sibTrans" cxnId="{21D2C772-E72C-4306-8D8B-13102F9340F6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A1DC42-C8D2-4138-9855-52CA4D856FCF}">
      <dgm:prSet custT="1"/>
      <dgm:spPr/>
      <dgm:t>
        <a:bodyPr/>
        <a:lstStyle/>
        <a:p>
          <a:pPr algn="just">
            <a:buNone/>
          </a:pP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Challenges: </a:t>
          </a:r>
          <a:r>
            <a:rPr lang="en-IN" sz="2200" dirty="0">
              <a:latin typeface="Arial" panose="020B0604020202020204" pitchFamily="34" charset="0"/>
              <a:cs typeface="Arial" panose="020B0604020202020204" pitchFamily="34" charset="0"/>
            </a:rPr>
            <a:t>Co-productive adolescent care effectiveness may be limited due to power imbalance and low adolescent engagement.</a:t>
          </a:r>
        </a:p>
      </dgm:t>
    </dgm:pt>
    <dgm:pt modelId="{2BCDD610-33F0-4041-9FEA-FB52FE72CDA3}" type="parTrans" cxnId="{B0E47B4A-CC4D-4F3C-81AC-A0D69E94DF80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7C6AC7-4FDB-49F3-B14B-79FC9F2914DB}" type="sibTrans" cxnId="{B0E47B4A-CC4D-4F3C-81AC-A0D69E94DF80}">
      <dgm:prSet/>
      <dgm:spPr/>
      <dgm:t>
        <a:bodyPr/>
        <a:lstStyle/>
        <a:p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316B89-7F93-496C-9E36-FAB150C5D7E7}" type="pres">
      <dgm:prSet presAssocID="{3D4C39E2-67E1-4BD9-A671-67626945F207}" presName="rootnode" presStyleCnt="0">
        <dgm:presLayoutVars>
          <dgm:chMax/>
          <dgm:chPref/>
          <dgm:dir/>
          <dgm:animLvl val="lvl"/>
        </dgm:presLayoutVars>
      </dgm:prSet>
      <dgm:spPr/>
    </dgm:pt>
    <dgm:pt modelId="{D12A1CAF-C9D8-4BB7-9A90-8F56E4CB18F5}" type="pres">
      <dgm:prSet presAssocID="{5C964087-1E8B-4CC8-A25B-9BDD3ECADF02}" presName="composite" presStyleCnt="0"/>
      <dgm:spPr/>
    </dgm:pt>
    <dgm:pt modelId="{0148ECAC-659D-4DEB-B2A7-AD289CC03B05}" type="pres">
      <dgm:prSet presAssocID="{5C964087-1E8B-4CC8-A25B-9BDD3ECADF02}" presName="LShape" presStyleLbl="alignNode1" presStyleIdx="0" presStyleCnt="9"/>
      <dgm:spPr/>
    </dgm:pt>
    <dgm:pt modelId="{9426E84A-8B4F-4FB4-B17D-646C6D405A76}" type="pres">
      <dgm:prSet presAssocID="{5C964087-1E8B-4CC8-A25B-9BDD3ECADF02}" presName="Parent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EF8E3250-90D4-433D-A7DE-A4245BF48273}" type="pres">
      <dgm:prSet presAssocID="{5C964087-1E8B-4CC8-A25B-9BDD3ECADF02}" presName="Triangle" presStyleLbl="alignNode1" presStyleIdx="1" presStyleCnt="9"/>
      <dgm:spPr/>
    </dgm:pt>
    <dgm:pt modelId="{6FF0A56A-8583-49FD-9C2C-7AAE94201CDD}" type="pres">
      <dgm:prSet presAssocID="{B193A093-6106-46A6-874E-44D688540F16}" presName="sibTrans" presStyleCnt="0"/>
      <dgm:spPr/>
    </dgm:pt>
    <dgm:pt modelId="{2F27EC3B-BAFF-4275-AAB0-207F23FE698C}" type="pres">
      <dgm:prSet presAssocID="{B193A093-6106-46A6-874E-44D688540F16}" presName="space" presStyleCnt="0"/>
      <dgm:spPr/>
    </dgm:pt>
    <dgm:pt modelId="{C4482274-4429-4289-AF4D-D5E33BF6E513}" type="pres">
      <dgm:prSet presAssocID="{94F0C91D-F7C1-4D88-8BDC-547B2CC8E0E1}" presName="composite" presStyleCnt="0"/>
      <dgm:spPr/>
    </dgm:pt>
    <dgm:pt modelId="{80C65315-66F9-4E77-BFA4-AD6CF3122D1A}" type="pres">
      <dgm:prSet presAssocID="{94F0C91D-F7C1-4D88-8BDC-547B2CC8E0E1}" presName="LShape" presStyleLbl="alignNode1" presStyleIdx="2" presStyleCnt="9"/>
      <dgm:spPr/>
    </dgm:pt>
    <dgm:pt modelId="{85CFFB12-9F09-4246-BD17-25D9A67ADAB8}" type="pres">
      <dgm:prSet presAssocID="{94F0C91D-F7C1-4D88-8BDC-547B2CC8E0E1}" presName="Parent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6D4C9806-82A8-46A6-AD9F-7584B7206EA5}" type="pres">
      <dgm:prSet presAssocID="{94F0C91D-F7C1-4D88-8BDC-547B2CC8E0E1}" presName="Triangle" presStyleLbl="alignNode1" presStyleIdx="3" presStyleCnt="9"/>
      <dgm:spPr/>
    </dgm:pt>
    <dgm:pt modelId="{1EF79231-6414-4F98-BC81-F0F84EDE56D9}" type="pres">
      <dgm:prSet presAssocID="{300567A4-D348-46CD-853F-C8E5130DAC2E}" presName="sibTrans" presStyleCnt="0"/>
      <dgm:spPr/>
    </dgm:pt>
    <dgm:pt modelId="{773DF65C-CD86-4F20-BE96-DCA51B853D7A}" type="pres">
      <dgm:prSet presAssocID="{300567A4-D348-46CD-853F-C8E5130DAC2E}" presName="space" presStyleCnt="0"/>
      <dgm:spPr/>
    </dgm:pt>
    <dgm:pt modelId="{4BAC38A6-D2B2-4580-AC42-E267494AB5BD}" type="pres">
      <dgm:prSet presAssocID="{5E9A94F0-E7C1-472C-A080-29C5F2130F45}" presName="composite" presStyleCnt="0"/>
      <dgm:spPr/>
    </dgm:pt>
    <dgm:pt modelId="{3E9D2EAD-9D07-4125-8E5D-640A4783165F}" type="pres">
      <dgm:prSet presAssocID="{5E9A94F0-E7C1-472C-A080-29C5F2130F45}" presName="LShape" presStyleLbl="alignNode1" presStyleIdx="4" presStyleCnt="9"/>
      <dgm:spPr/>
    </dgm:pt>
    <dgm:pt modelId="{B0764C40-528C-4B97-9385-F5E4A30B043F}" type="pres">
      <dgm:prSet presAssocID="{5E9A94F0-E7C1-472C-A080-29C5F2130F45}" presName="Parent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AB3300FF-E073-4746-984F-3D208A14DC36}" type="pres">
      <dgm:prSet presAssocID="{5E9A94F0-E7C1-472C-A080-29C5F2130F45}" presName="Triangle" presStyleLbl="alignNode1" presStyleIdx="5" presStyleCnt="9"/>
      <dgm:spPr/>
    </dgm:pt>
    <dgm:pt modelId="{C0B77742-CE45-465C-8853-3E5D98413570}" type="pres">
      <dgm:prSet presAssocID="{76ED144E-2467-47D1-93C9-FE930C6A7C94}" presName="sibTrans" presStyleCnt="0"/>
      <dgm:spPr/>
    </dgm:pt>
    <dgm:pt modelId="{3288DA76-E0FE-40E3-AB01-0ED1AB8ED076}" type="pres">
      <dgm:prSet presAssocID="{76ED144E-2467-47D1-93C9-FE930C6A7C94}" presName="space" presStyleCnt="0"/>
      <dgm:spPr/>
    </dgm:pt>
    <dgm:pt modelId="{0AB2E54E-12E7-429B-A9D5-2A3EDFD5FA6E}" type="pres">
      <dgm:prSet presAssocID="{402AF9C1-9602-4854-BD8B-E8F726628A10}" presName="composite" presStyleCnt="0"/>
      <dgm:spPr/>
    </dgm:pt>
    <dgm:pt modelId="{9E6369D6-C7BF-45BB-9EDB-459B2F826FCE}" type="pres">
      <dgm:prSet presAssocID="{402AF9C1-9602-4854-BD8B-E8F726628A10}" presName="LShape" presStyleLbl="alignNode1" presStyleIdx="6" presStyleCnt="9"/>
      <dgm:spPr/>
    </dgm:pt>
    <dgm:pt modelId="{F86EE482-400A-4428-8146-99045F41DB8F}" type="pres">
      <dgm:prSet presAssocID="{402AF9C1-9602-4854-BD8B-E8F726628A10}" presName="Parent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5E38824E-A535-40C5-A11E-03A56977D731}" type="pres">
      <dgm:prSet presAssocID="{402AF9C1-9602-4854-BD8B-E8F726628A10}" presName="Triangle" presStyleLbl="alignNode1" presStyleIdx="7" presStyleCnt="9"/>
      <dgm:spPr/>
    </dgm:pt>
    <dgm:pt modelId="{58F9B026-B839-4ADE-ADE5-7A65ABA024B5}" type="pres">
      <dgm:prSet presAssocID="{1A88B8D1-9C2B-47E3-97F8-43FBD32F47FD}" presName="sibTrans" presStyleCnt="0"/>
      <dgm:spPr/>
    </dgm:pt>
    <dgm:pt modelId="{6979FB44-29DF-49E1-B2FB-0F8D39C8C377}" type="pres">
      <dgm:prSet presAssocID="{1A88B8D1-9C2B-47E3-97F8-43FBD32F47FD}" presName="space" presStyleCnt="0"/>
      <dgm:spPr/>
    </dgm:pt>
    <dgm:pt modelId="{84D7F08E-7195-4518-AC44-F15A50B826BC}" type="pres">
      <dgm:prSet presAssocID="{D2A1DC42-C8D2-4138-9855-52CA4D856FCF}" presName="composite" presStyleCnt="0"/>
      <dgm:spPr/>
    </dgm:pt>
    <dgm:pt modelId="{3113AAA7-AF65-43EC-8025-EF22524B334D}" type="pres">
      <dgm:prSet presAssocID="{D2A1DC42-C8D2-4138-9855-52CA4D856FCF}" presName="LShape" presStyleLbl="alignNode1" presStyleIdx="8" presStyleCnt="9"/>
      <dgm:spPr/>
    </dgm:pt>
    <dgm:pt modelId="{00513704-1DF3-4D40-B6FF-65044E628C33}" type="pres">
      <dgm:prSet presAssocID="{D2A1DC42-C8D2-4138-9855-52CA4D856FCF}" presName="ParentText" presStyleLbl="revTx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7A98D601-10A7-4EAF-9E35-441C52DFB1F1}" srcId="{3D4C39E2-67E1-4BD9-A671-67626945F207}" destId="{5E9A94F0-E7C1-472C-A080-29C5F2130F45}" srcOrd="2" destOrd="0" parTransId="{1C28CE7C-FD6D-4085-974F-EF304F32C109}" sibTransId="{76ED144E-2467-47D1-93C9-FE930C6A7C94}"/>
    <dgm:cxn modelId="{23981A1C-6D57-4DA2-8FF9-EB002CCCBF2D}" type="presOf" srcId="{94F0C91D-F7C1-4D88-8BDC-547B2CC8E0E1}" destId="{85CFFB12-9F09-4246-BD17-25D9A67ADAB8}" srcOrd="0" destOrd="0" presId="urn:microsoft.com/office/officeart/2009/3/layout/StepUpProcess"/>
    <dgm:cxn modelId="{2DF3D844-6D38-4EE7-9AD6-09823270B942}" type="presOf" srcId="{D2A1DC42-C8D2-4138-9855-52CA4D856FCF}" destId="{00513704-1DF3-4D40-B6FF-65044E628C33}" srcOrd="0" destOrd="0" presId="urn:microsoft.com/office/officeart/2009/3/layout/StepUpProcess"/>
    <dgm:cxn modelId="{B0E47B4A-CC4D-4F3C-81AC-A0D69E94DF80}" srcId="{3D4C39E2-67E1-4BD9-A671-67626945F207}" destId="{D2A1DC42-C8D2-4138-9855-52CA4D856FCF}" srcOrd="4" destOrd="0" parTransId="{2BCDD610-33F0-4041-9FEA-FB52FE72CDA3}" sibTransId="{B77C6AC7-4FDB-49F3-B14B-79FC9F2914DB}"/>
    <dgm:cxn modelId="{21D2C772-E72C-4306-8D8B-13102F9340F6}" srcId="{3D4C39E2-67E1-4BD9-A671-67626945F207}" destId="{402AF9C1-9602-4854-BD8B-E8F726628A10}" srcOrd="3" destOrd="0" parTransId="{E131BB46-D9B8-4BB6-BFA8-29E66C68D0FC}" sibTransId="{1A88B8D1-9C2B-47E3-97F8-43FBD32F47FD}"/>
    <dgm:cxn modelId="{9CA67F78-5D91-4786-AC80-1AD856AEEDD4}" type="presOf" srcId="{402AF9C1-9602-4854-BD8B-E8F726628A10}" destId="{F86EE482-400A-4428-8146-99045F41DB8F}" srcOrd="0" destOrd="0" presId="urn:microsoft.com/office/officeart/2009/3/layout/StepUpProcess"/>
    <dgm:cxn modelId="{138F0488-8BDC-447A-9E59-5E669AC1ACC8}" type="presOf" srcId="{3D4C39E2-67E1-4BD9-A671-67626945F207}" destId="{62316B89-7F93-496C-9E36-FAB150C5D7E7}" srcOrd="0" destOrd="0" presId="urn:microsoft.com/office/officeart/2009/3/layout/StepUpProcess"/>
    <dgm:cxn modelId="{8E9874AB-1484-46F5-A5C1-66E678B77534}" srcId="{3D4C39E2-67E1-4BD9-A671-67626945F207}" destId="{5C964087-1E8B-4CC8-A25B-9BDD3ECADF02}" srcOrd="0" destOrd="0" parTransId="{3409C6BB-F76D-42D5-BB18-0CB386B06619}" sibTransId="{B193A093-6106-46A6-874E-44D688540F16}"/>
    <dgm:cxn modelId="{81AD47BF-4137-46B6-96E9-313F71754FD9}" type="presOf" srcId="{5E9A94F0-E7C1-472C-A080-29C5F2130F45}" destId="{B0764C40-528C-4B97-9385-F5E4A30B043F}" srcOrd="0" destOrd="0" presId="urn:microsoft.com/office/officeart/2009/3/layout/StepUpProcess"/>
    <dgm:cxn modelId="{F14F7CCD-A85F-4694-AF1D-A323709A35F3}" srcId="{3D4C39E2-67E1-4BD9-A671-67626945F207}" destId="{94F0C91D-F7C1-4D88-8BDC-547B2CC8E0E1}" srcOrd="1" destOrd="0" parTransId="{3CE7C7FC-3623-495D-B58D-AFA31A70437A}" sibTransId="{300567A4-D348-46CD-853F-C8E5130DAC2E}"/>
    <dgm:cxn modelId="{745C45D4-55CC-42A2-96D5-F8E7DF2018DE}" type="presOf" srcId="{5C964087-1E8B-4CC8-A25B-9BDD3ECADF02}" destId="{9426E84A-8B4F-4FB4-B17D-646C6D405A76}" srcOrd="0" destOrd="0" presId="urn:microsoft.com/office/officeart/2009/3/layout/StepUpProcess"/>
    <dgm:cxn modelId="{7E4B8D92-3CE2-46BF-9D6B-CD1DDA1C3F1C}" type="presParOf" srcId="{62316B89-7F93-496C-9E36-FAB150C5D7E7}" destId="{D12A1CAF-C9D8-4BB7-9A90-8F56E4CB18F5}" srcOrd="0" destOrd="0" presId="urn:microsoft.com/office/officeart/2009/3/layout/StepUpProcess"/>
    <dgm:cxn modelId="{3B60AE7A-00F5-439A-9F55-71F55C90FAA6}" type="presParOf" srcId="{D12A1CAF-C9D8-4BB7-9A90-8F56E4CB18F5}" destId="{0148ECAC-659D-4DEB-B2A7-AD289CC03B05}" srcOrd="0" destOrd="0" presId="urn:microsoft.com/office/officeart/2009/3/layout/StepUpProcess"/>
    <dgm:cxn modelId="{3E1BA08E-B6D6-4831-AC51-4F2ABBB896F3}" type="presParOf" srcId="{D12A1CAF-C9D8-4BB7-9A90-8F56E4CB18F5}" destId="{9426E84A-8B4F-4FB4-B17D-646C6D405A76}" srcOrd="1" destOrd="0" presId="urn:microsoft.com/office/officeart/2009/3/layout/StepUpProcess"/>
    <dgm:cxn modelId="{A387CF7D-66BD-44D5-8E0E-D2327BF581DA}" type="presParOf" srcId="{D12A1CAF-C9D8-4BB7-9A90-8F56E4CB18F5}" destId="{EF8E3250-90D4-433D-A7DE-A4245BF48273}" srcOrd="2" destOrd="0" presId="urn:microsoft.com/office/officeart/2009/3/layout/StepUpProcess"/>
    <dgm:cxn modelId="{EFE27A7A-2A42-47E1-8928-4FED9840644F}" type="presParOf" srcId="{62316B89-7F93-496C-9E36-FAB150C5D7E7}" destId="{6FF0A56A-8583-49FD-9C2C-7AAE94201CDD}" srcOrd="1" destOrd="0" presId="urn:microsoft.com/office/officeart/2009/3/layout/StepUpProcess"/>
    <dgm:cxn modelId="{70D6B8C8-B682-457D-A8EF-5B6FCCCCF45D}" type="presParOf" srcId="{6FF0A56A-8583-49FD-9C2C-7AAE94201CDD}" destId="{2F27EC3B-BAFF-4275-AAB0-207F23FE698C}" srcOrd="0" destOrd="0" presId="urn:microsoft.com/office/officeart/2009/3/layout/StepUpProcess"/>
    <dgm:cxn modelId="{C07D3E9D-9BDA-4489-9495-BB49193495BA}" type="presParOf" srcId="{62316B89-7F93-496C-9E36-FAB150C5D7E7}" destId="{C4482274-4429-4289-AF4D-D5E33BF6E513}" srcOrd="2" destOrd="0" presId="urn:microsoft.com/office/officeart/2009/3/layout/StepUpProcess"/>
    <dgm:cxn modelId="{8056B486-C614-4AC8-87BA-CA1FA6FB4125}" type="presParOf" srcId="{C4482274-4429-4289-AF4D-D5E33BF6E513}" destId="{80C65315-66F9-4E77-BFA4-AD6CF3122D1A}" srcOrd="0" destOrd="0" presId="urn:microsoft.com/office/officeart/2009/3/layout/StepUpProcess"/>
    <dgm:cxn modelId="{C574EA3D-56F7-4AD4-A505-635D2AE69125}" type="presParOf" srcId="{C4482274-4429-4289-AF4D-D5E33BF6E513}" destId="{85CFFB12-9F09-4246-BD17-25D9A67ADAB8}" srcOrd="1" destOrd="0" presId="urn:microsoft.com/office/officeart/2009/3/layout/StepUpProcess"/>
    <dgm:cxn modelId="{BA497DF0-F56D-447F-853C-DDA23FC2440F}" type="presParOf" srcId="{C4482274-4429-4289-AF4D-D5E33BF6E513}" destId="{6D4C9806-82A8-46A6-AD9F-7584B7206EA5}" srcOrd="2" destOrd="0" presId="urn:microsoft.com/office/officeart/2009/3/layout/StepUpProcess"/>
    <dgm:cxn modelId="{A2574DF4-35A5-4836-B732-F6438FBB0004}" type="presParOf" srcId="{62316B89-7F93-496C-9E36-FAB150C5D7E7}" destId="{1EF79231-6414-4F98-BC81-F0F84EDE56D9}" srcOrd="3" destOrd="0" presId="urn:microsoft.com/office/officeart/2009/3/layout/StepUpProcess"/>
    <dgm:cxn modelId="{D70A013F-4DAF-4D6A-9E14-F99336B18817}" type="presParOf" srcId="{1EF79231-6414-4F98-BC81-F0F84EDE56D9}" destId="{773DF65C-CD86-4F20-BE96-DCA51B853D7A}" srcOrd="0" destOrd="0" presId="urn:microsoft.com/office/officeart/2009/3/layout/StepUpProcess"/>
    <dgm:cxn modelId="{8AC48006-6B78-43AC-9E86-2CD882849104}" type="presParOf" srcId="{62316B89-7F93-496C-9E36-FAB150C5D7E7}" destId="{4BAC38A6-D2B2-4580-AC42-E267494AB5BD}" srcOrd="4" destOrd="0" presId="urn:microsoft.com/office/officeart/2009/3/layout/StepUpProcess"/>
    <dgm:cxn modelId="{E800D0A2-E2EB-4B5C-9064-8E44F3A6F71D}" type="presParOf" srcId="{4BAC38A6-D2B2-4580-AC42-E267494AB5BD}" destId="{3E9D2EAD-9D07-4125-8E5D-640A4783165F}" srcOrd="0" destOrd="0" presId="urn:microsoft.com/office/officeart/2009/3/layout/StepUpProcess"/>
    <dgm:cxn modelId="{1E617DAB-F47A-4F0B-B70E-F90E1810EF9D}" type="presParOf" srcId="{4BAC38A6-D2B2-4580-AC42-E267494AB5BD}" destId="{B0764C40-528C-4B97-9385-F5E4A30B043F}" srcOrd="1" destOrd="0" presId="urn:microsoft.com/office/officeart/2009/3/layout/StepUpProcess"/>
    <dgm:cxn modelId="{4D590209-B827-4EEF-A988-D535FC26CE73}" type="presParOf" srcId="{4BAC38A6-D2B2-4580-AC42-E267494AB5BD}" destId="{AB3300FF-E073-4746-984F-3D208A14DC36}" srcOrd="2" destOrd="0" presId="urn:microsoft.com/office/officeart/2009/3/layout/StepUpProcess"/>
    <dgm:cxn modelId="{76AFF6D8-2583-4AF4-B2BA-36A4812F3664}" type="presParOf" srcId="{62316B89-7F93-496C-9E36-FAB150C5D7E7}" destId="{C0B77742-CE45-465C-8853-3E5D98413570}" srcOrd="5" destOrd="0" presId="urn:microsoft.com/office/officeart/2009/3/layout/StepUpProcess"/>
    <dgm:cxn modelId="{EC899287-3E13-465E-9495-862725B3A8E6}" type="presParOf" srcId="{C0B77742-CE45-465C-8853-3E5D98413570}" destId="{3288DA76-E0FE-40E3-AB01-0ED1AB8ED076}" srcOrd="0" destOrd="0" presId="urn:microsoft.com/office/officeart/2009/3/layout/StepUpProcess"/>
    <dgm:cxn modelId="{F45D87E0-2643-4F11-AD11-E10E2974C7F9}" type="presParOf" srcId="{62316B89-7F93-496C-9E36-FAB150C5D7E7}" destId="{0AB2E54E-12E7-429B-A9D5-2A3EDFD5FA6E}" srcOrd="6" destOrd="0" presId="urn:microsoft.com/office/officeart/2009/3/layout/StepUpProcess"/>
    <dgm:cxn modelId="{5764E13E-43FB-4E1D-BCC5-A48DBD47294B}" type="presParOf" srcId="{0AB2E54E-12E7-429B-A9D5-2A3EDFD5FA6E}" destId="{9E6369D6-C7BF-45BB-9EDB-459B2F826FCE}" srcOrd="0" destOrd="0" presId="urn:microsoft.com/office/officeart/2009/3/layout/StepUpProcess"/>
    <dgm:cxn modelId="{5287D990-043F-4000-8D58-C3B7EAE49804}" type="presParOf" srcId="{0AB2E54E-12E7-429B-A9D5-2A3EDFD5FA6E}" destId="{F86EE482-400A-4428-8146-99045F41DB8F}" srcOrd="1" destOrd="0" presId="urn:microsoft.com/office/officeart/2009/3/layout/StepUpProcess"/>
    <dgm:cxn modelId="{82942072-8C6F-4879-BD46-CB65A2DF2F12}" type="presParOf" srcId="{0AB2E54E-12E7-429B-A9D5-2A3EDFD5FA6E}" destId="{5E38824E-A535-40C5-A11E-03A56977D731}" srcOrd="2" destOrd="0" presId="urn:microsoft.com/office/officeart/2009/3/layout/StepUpProcess"/>
    <dgm:cxn modelId="{9AD97E84-194B-42C6-954E-CF0776901749}" type="presParOf" srcId="{62316B89-7F93-496C-9E36-FAB150C5D7E7}" destId="{58F9B026-B839-4ADE-ADE5-7A65ABA024B5}" srcOrd="7" destOrd="0" presId="urn:microsoft.com/office/officeart/2009/3/layout/StepUpProcess"/>
    <dgm:cxn modelId="{6829A03B-93DC-44C6-A262-4F7C07D6640E}" type="presParOf" srcId="{58F9B026-B839-4ADE-ADE5-7A65ABA024B5}" destId="{6979FB44-29DF-49E1-B2FB-0F8D39C8C377}" srcOrd="0" destOrd="0" presId="urn:microsoft.com/office/officeart/2009/3/layout/StepUpProcess"/>
    <dgm:cxn modelId="{7CC2437F-5A16-4CCD-8B24-E8CFD982F704}" type="presParOf" srcId="{62316B89-7F93-496C-9E36-FAB150C5D7E7}" destId="{84D7F08E-7195-4518-AC44-F15A50B826BC}" srcOrd="8" destOrd="0" presId="urn:microsoft.com/office/officeart/2009/3/layout/StepUpProcess"/>
    <dgm:cxn modelId="{034227B7-713A-4537-B365-0DCCAEDCC053}" type="presParOf" srcId="{84D7F08E-7195-4518-AC44-F15A50B826BC}" destId="{3113AAA7-AF65-43EC-8025-EF22524B334D}" srcOrd="0" destOrd="0" presId="urn:microsoft.com/office/officeart/2009/3/layout/StepUpProcess"/>
    <dgm:cxn modelId="{AEEAD09F-8465-4382-97FA-B47594E23560}" type="presParOf" srcId="{84D7F08E-7195-4518-AC44-F15A50B826BC}" destId="{00513704-1DF3-4D40-B6FF-65044E628C33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8E88211-BC76-4799-AE09-2CF7E71DA1D9}" type="doc">
      <dgm:prSet loTypeId="urn:diagrams.loki3.com/BracketList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IN"/>
        </a:p>
      </dgm:t>
    </dgm:pt>
    <dgm:pt modelId="{C31612EB-D9CD-4D73-AA61-7A332714973F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Personalised care model: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EE7246-B065-4225-AE28-F982B0B4BEEC}" type="parTrans" cxnId="{75772729-FCA3-4215-8B34-99954B61E165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117DEC-C8E5-49A8-AC36-657C129334C2}" type="sibTrans" cxnId="{75772729-FCA3-4215-8B34-99954B61E165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1DF1A0-4C2E-498B-8132-3F8E7001ECD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Six components: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5953C5-72A0-49FF-9861-B97B8814490E}" type="parTrans" cxnId="{E7186ECA-E8E1-48A1-A922-C507DD70A750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429A2B-9B36-4E81-8850-1134E72DCCD7}" type="sibTrans" cxnId="{E7186ECA-E8E1-48A1-A922-C507DD70A750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9CF5E5-CA45-4FC4-83D9-537661CD6B6A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House of care: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163FB8-2544-4961-9060-E62A64DEDE24}" type="parTrans" cxnId="{BE6C6E41-8C93-4374-A0F1-6A2040957019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5B03DD-ECB5-474A-AA98-FA5D56B2D354}" type="sibTrans" cxnId="{BE6C6E41-8C93-4374-A0F1-6A2040957019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7E73A3-157F-49B0-9F75-A94DA62505F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Outcomes: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8626F3-E7C3-4322-902C-A424903FE684}" type="parTrans" cxnId="{2610FEBA-D3B3-40D6-8609-A49DB6C072D8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CC1147-124E-4CEB-AA8C-10338546E494}" type="sibTrans" cxnId="{2610FEBA-D3B3-40D6-8609-A49DB6C072D8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B68157-73A8-4515-A476-5B20965B011F}">
      <dgm:prSet/>
      <dgm:spPr/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Impact: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AC0ECD-EA96-44EC-9C8C-389A37593AD5}" type="parTrans" cxnId="{D648D763-20A6-48C5-A546-CA725ECA1EA0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E34978-FB57-44C7-B6BB-8490C69D0657}" type="sibTrans" cxnId="{D648D763-20A6-48C5-A546-CA725ECA1EA0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3E8073-5A59-4429-A88C-08242183FA5E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Application of comprehensive model of personalised care across community services. </a:t>
          </a:r>
        </a:p>
      </dgm:t>
    </dgm:pt>
    <dgm:pt modelId="{1309AD17-7E54-4DF8-BB37-7E34E20CEE89}" type="parTrans" cxnId="{8A4BC7BF-7539-4BAB-B56A-6F6656F2037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7AFB45-E557-4253-A688-72371A65C0F1}" type="sibTrans" cxnId="{8A4BC7BF-7539-4BAB-B56A-6F6656F2037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F352E0-AFC4-4A5C-B075-F3FA4B6679C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Shared decision-making, personalised care planning, supported self-management, enabling choice, social prescribing, and personal health budgets.</a:t>
          </a:r>
        </a:p>
      </dgm:t>
    </dgm:pt>
    <dgm:pt modelId="{52373451-D5CB-48AC-91F2-B22266D680E8}" type="parTrans" cxnId="{08B8D95F-B1E4-4A6C-96E7-C5EC428E0D4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A5A1EF-9067-47B4-BAB0-7D6CFBF617C4}" type="sibTrans" cxnId="{08B8D95F-B1E4-4A6C-96E7-C5EC428E0D42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0BD35F-E370-4A3A-9DDF-B11B2C9DAAA8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Brings together clinical care, motivated patients, and community support in handling long-term conditions.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A24D40-00C6-4FF4-90FF-4CCEBBA700A8}" type="parTrans" cxnId="{FC3DE1BC-CD6D-4313-B395-C3C78E6D510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6E36AF-3DFF-4F2E-855D-35EB0BFF2DD7}" type="sibTrans" cxnId="{FC3DE1BC-CD6D-4313-B395-C3C78E6D5107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D2210A-D8BA-47BA-977C-21840D75CE4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Planned self-management has been linked to HbA1c decreases by 5-10 mmol/mol.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BA4240-E30C-494A-9855-110C9F747DA6}" type="parTrans" cxnId="{D28EC0A7-E0EF-4499-A6EB-4B48463E5926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1C3992-8D82-4D1D-8539-30780D078E31}" type="sibTrans" cxnId="{D28EC0A7-E0EF-4499-A6EB-4B48463E5926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684C94-402E-4122-883B-6ECB2270CD02}">
      <dgm:prSet/>
      <dgm:spPr/>
      <dgm:t>
        <a:bodyPr/>
        <a:lstStyle/>
        <a:p>
          <a:pPr>
            <a:buNone/>
          </a:pPr>
          <a:r>
            <a:rPr lang="en-IN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Young people with T2DM experiencing a boost in self-efficacy, getting better adherence, and seeing improved health outcomes in long run.</a:t>
          </a:r>
          <a:endParaRPr lang="en-IN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EA38BE-1D59-4B66-A5EF-EDFC23EF1DD6}" type="parTrans" cxnId="{3134A2B9-FC7A-4747-B2C1-A7588B6E3E99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D054E2-5C5C-4C7A-9732-D8FE57B2705B}" type="sibTrans" cxnId="{3134A2B9-FC7A-4747-B2C1-A7588B6E3E99}">
      <dgm:prSet/>
      <dgm:spPr/>
      <dgm:t>
        <a:bodyPr/>
        <a:lstStyle/>
        <a:p>
          <a:endParaRPr lang="en-IN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7C82B4-A57F-4BF2-B0E3-D3FBA91126B1}" type="pres">
      <dgm:prSet presAssocID="{68E88211-BC76-4799-AE09-2CF7E71DA1D9}" presName="Name0" presStyleCnt="0">
        <dgm:presLayoutVars>
          <dgm:dir/>
          <dgm:animLvl val="lvl"/>
          <dgm:resizeHandles val="exact"/>
        </dgm:presLayoutVars>
      </dgm:prSet>
      <dgm:spPr/>
    </dgm:pt>
    <dgm:pt modelId="{A78BF738-5E21-4DEE-A4EA-F66608F2796E}" type="pres">
      <dgm:prSet presAssocID="{C31612EB-D9CD-4D73-AA61-7A332714973F}" presName="linNode" presStyleCnt="0"/>
      <dgm:spPr/>
    </dgm:pt>
    <dgm:pt modelId="{6238184F-C17C-4140-B377-465DB060D851}" type="pres">
      <dgm:prSet presAssocID="{C31612EB-D9CD-4D73-AA61-7A332714973F}" presName="parTx" presStyleLbl="revTx" presStyleIdx="0" presStyleCnt="5">
        <dgm:presLayoutVars>
          <dgm:chMax val="1"/>
          <dgm:bulletEnabled val="1"/>
        </dgm:presLayoutVars>
      </dgm:prSet>
      <dgm:spPr/>
    </dgm:pt>
    <dgm:pt modelId="{5B8600A8-EF46-424A-9B5D-98584A81DE2C}" type="pres">
      <dgm:prSet presAssocID="{C31612EB-D9CD-4D73-AA61-7A332714973F}" presName="bracket" presStyleLbl="parChTrans1D1" presStyleIdx="0" presStyleCnt="5"/>
      <dgm:spPr/>
    </dgm:pt>
    <dgm:pt modelId="{617FD5E6-7869-458A-A43F-D9572FD200BC}" type="pres">
      <dgm:prSet presAssocID="{C31612EB-D9CD-4D73-AA61-7A332714973F}" presName="spH" presStyleCnt="0"/>
      <dgm:spPr/>
    </dgm:pt>
    <dgm:pt modelId="{8E0065A6-E6FA-4070-BE14-D3ED3FDE2029}" type="pres">
      <dgm:prSet presAssocID="{C31612EB-D9CD-4D73-AA61-7A332714973F}" presName="desTx" presStyleLbl="node1" presStyleIdx="0" presStyleCnt="5">
        <dgm:presLayoutVars>
          <dgm:bulletEnabled val="1"/>
        </dgm:presLayoutVars>
      </dgm:prSet>
      <dgm:spPr/>
    </dgm:pt>
    <dgm:pt modelId="{24A64F21-9906-4F5A-A521-82F60A498331}" type="pres">
      <dgm:prSet presAssocID="{7A117DEC-C8E5-49A8-AC36-657C129334C2}" presName="spV" presStyleCnt="0"/>
      <dgm:spPr/>
    </dgm:pt>
    <dgm:pt modelId="{9F42E212-3EAE-4279-9E6B-D0698C43DACB}" type="pres">
      <dgm:prSet presAssocID="{351DF1A0-4C2E-498B-8132-3F8E7001ECDF}" presName="linNode" presStyleCnt="0"/>
      <dgm:spPr/>
    </dgm:pt>
    <dgm:pt modelId="{E8DF68B3-E01D-49B9-B4AB-D18E64DDDBC8}" type="pres">
      <dgm:prSet presAssocID="{351DF1A0-4C2E-498B-8132-3F8E7001ECDF}" presName="parTx" presStyleLbl="revTx" presStyleIdx="1" presStyleCnt="5">
        <dgm:presLayoutVars>
          <dgm:chMax val="1"/>
          <dgm:bulletEnabled val="1"/>
        </dgm:presLayoutVars>
      </dgm:prSet>
      <dgm:spPr/>
    </dgm:pt>
    <dgm:pt modelId="{D00C0A8C-7FEE-4049-883D-897CD2FC6A49}" type="pres">
      <dgm:prSet presAssocID="{351DF1A0-4C2E-498B-8132-3F8E7001ECDF}" presName="bracket" presStyleLbl="parChTrans1D1" presStyleIdx="1" presStyleCnt="5"/>
      <dgm:spPr/>
    </dgm:pt>
    <dgm:pt modelId="{1582564A-4B33-4367-9833-D8CD88D27026}" type="pres">
      <dgm:prSet presAssocID="{351DF1A0-4C2E-498B-8132-3F8E7001ECDF}" presName="spH" presStyleCnt="0"/>
      <dgm:spPr/>
    </dgm:pt>
    <dgm:pt modelId="{26EE5201-887F-44CD-8DD6-A5D3E76DFAD6}" type="pres">
      <dgm:prSet presAssocID="{351DF1A0-4C2E-498B-8132-3F8E7001ECDF}" presName="desTx" presStyleLbl="node1" presStyleIdx="1" presStyleCnt="5">
        <dgm:presLayoutVars>
          <dgm:bulletEnabled val="1"/>
        </dgm:presLayoutVars>
      </dgm:prSet>
      <dgm:spPr/>
    </dgm:pt>
    <dgm:pt modelId="{EF7719BF-EC5F-40D5-A2A8-763BCC569B44}" type="pres">
      <dgm:prSet presAssocID="{42429A2B-9B36-4E81-8850-1134E72DCCD7}" presName="spV" presStyleCnt="0"/>
      <dgm:spPr/>
    </dgm:pt>
    <dgm:pt modelId="{0A993160-EB1A-4F80-88FA-4216A917EFCF}" type="pres">
      <dgm:prSet presAssocID="{6E9CF5E5-CA45-4FC4-83D9-537661CD6B6A}" presName="linNode" presStyleCnt="0"/>
      <dgm:spPr/>
    </dgm:pt>
    <dgm:pt modelId="{E2C99D04-178B-4B98-B0AA-ECCA6B0E2CA7}" type="pres">
      <dgm:prSet presAssocID="{6E9CF5E5-CA45-4FC4-83D9-537661CD6B6A}" presName="parTx" presStyleLbl="revTx" presStyleIdx="2" presStyleCnt="5">
        <dgm:presLayoutVars>
          <dgm:chMax val="1"/>
          <dgm:bulletEnabled val="1"/>
        </dgm:presLayoutVars>
      </dgm:prSet>
      <dgm:spPr/>
    </dgm:pt>
    <dgm:pt modelId="{6A6E450E-B60E-45E0-B5DA-E2FD78A8A523}" type="pres">
      <dgm:prSet presAssocID="{6E9CF5E5-CA45-4FC4-83D9-537661CD6B6A}" presName="bracket" presStyleLbl="parChTrans1D1" presStyleIdx="2" presStyleCnt="5"/>
      <dgm:spPr/>
    </dgm:pt>
    <dgm:pt modelId="{E0275CB8-8253-42C0-B741-85F6793AE7F2}" type="pres">
      <dgm:prSet presAssocID="{6E9CF5E5-CA45-4FC4-83D9-537661CD6B6A}" presName="spH" presStyleCnt="0"/>
      <dgm:spPr/>
    </dgm:pt>
    <dgm:pt modelId="{E27DA539-71C6-4C62-993E-DDBC459EFE3C}" type="pres">
      <dgm:prSet presAssocID="{6E9CF5E5-CA45-4FC4-83D9-537661CD6B6A}" presName="desTx" presStyleLbl="node1" presStyleIdx="2" presStyleCnt="5">
        <dgm:presLayoutVars>
          <dgm:bulletEnabled val="1"/>
        </dgm:presLayoutVars>
      </dgm:prSet>
      <dgm:spPr/>
    </dgm:pt>
    <dgm:pt modelId="{BCA940FC-1E50-4458-9A28-17DC19AE895B}" type="pres">
      <dgm:prSet presAssocID="{2D5B03DD-ECB5-474A-AA98-FA5D56B2D354}" presName="spV" presStyleCnt="0"/>
      <dgm:spPr/>
    </dgm:pt>
    <dgm:pt modelId="{035DA219-DD7E-48CC-8389-4C36851FB92E}" type="pres">
      <dgm:prSet presAssocID="{D27E73A3-157F-49B0-9F75-A94DA62505FD}" presName="linNode" presStyleCnt="0"/>
      <dgm:spPr/>
    </dgm:pt>
    <dgm:pt modelId="{63EF22A1-B50A-47FE-8D49-C391BE9742C7}" type="pres">
      <dgm:prSet presAssocID="{D27E73A3-157F-49B0-9F75-A94DA62505FD}" presName="parTx" presStyleLbl="revTx" presStyleIdx="3" presStyleCnt="5">
        <dgm:presLayoutVars>
          <dgm:chMax val="1"/>
          <dgm:bulletEnabled val="1"/>
        </dgm:presLayoutVars>
      </dgm:prSet>
      <dgm:spPr/>
    </dgm:pt>
    <dgm:pt modelId="{8B1CBE31-DDF5-4BBE-8237-16DE4F57FE46}" type="pres">
      <dgm:prSet presAssocID="{D27E73A3-157F-49B0-9F75-A94DA62505FD}" presName="bracket" presStyleLbl="parChTrans1D1" presStyleIdx="3" presStyleCnt="5"/>
      <dgm:spPr/>
    </dgm:pt>
    <dgm:pt modelId="{C0FE99E3-77D5-4B18-93B0-06034C19B0DF}" type="pres">
      <dgm:prSet presAssocID="{D27E73A3-157F-49B0-9F75-A94DA62505FD}" presName="spH" presStyleCnt="0"/>
      <dgm:spPr/>
    </dgm:pt>
    <dgm:pt modelId="{B5F6129F-FC54-4ECC-B384-472A999FC402}" type="pres">
      <dgm:prSet presAssocID="{D27E73A3-157F-49B0-9F75-A94DA62505FD}" presName="desTx" presStyleLbl="node1" presStyleIdx="3" presStyleCnt="5">
        <dgm:presLayoutVars>
          <dgm:bulletEnabled val="1"/>
        </dgm:presLayoutVars>
      </dgm:prSet>
      <dgm:spPr/>
    </dgm:pt>
    <dgm:pt modelId="{9BFC2DE6-8F69-402E-9221-14907A2C52F3}" type="pres">
      <dgm:prSet presAssocID="{DBCC1147-124E-4CEB-AA8C-10338546E494}" presName="spV" presStyleCnt="0"/>
      <dgm:spPr/>
    </dgm:pt>
    <dgm:pt modelId="{F9A33266-3594-447D-A4A4-F6371685906E}" type="pres">
      <dgm:prSet presAssocID="{35B68157-73A8-4515-A476-5B20965B011F}" presName="linNode" presStyleCnt="0"/>
      <dgm:spPr/>
    </dgm:pt>
    <dgm:pt modelId="{3D6F46DF-812F-4D16-9295-FCB238B908FD}" type="pres">
      <dgm:prSet presAssocID="{35B68157-73A8-4515-A476-5B20965B011F}" presName="parTx" presStyleLbl="revTx" presStyleIdx="4" presStyleCnt="5">
        <dgm:presLayoutVars>
          <dgm:chMax val="1"/>
          <dgm:bulletEnabled val="1"/>
        </dgm:presLayoutVars>
      </dgm:prSet>
      <dgm:spPr/>
    </dgm:pt>
    <dgm:pt modelId="{EE094A70-E5DA-4CFC-8F4F-C17509FC17DC}" type="pres">
      <dgm:prSet presAssocID="{35B68157-73A8-4515-A476-5B20965B011F}" presName="bracket" presStyleLbl="parChTrans1D1" presStyleIdx="4" presStyleCnt="5"/>
      <dgm:spPr/>
    </dgm:pt>
    <dgm:pt modelId="{EACC5E33-BF6A-446D-B4F1-5516E56799EC}" type="pres">
      <dgm:prSet presAssocID="{35B68157-73A8-4515-A476-5B20965B011F}" presName="spH" presStyleCnt="0"/>
      <dgm:spPr/>
    </dgm:pt>
    <dgm:pt modelId="{4EA4DAB4-CC86-476D-9A2F-DEFC4C9620B6}" type="pres">
      <dgm:prSet presAssocID="{35B68157-73A8-4515-A476-5B20965B011F}" presName="desTx" presStyleLbl="node1" presStyleIdx="4" presStyleCnt="5">
        <dgm:presLayoutVars>
          <dgm:bulletEnabled val="1"/>
        </dgm:presLayoutVars>
      </dgm:prSet>
      <dgm:spPr/>
    </dgm:pt>
  </dgm:ptLst>
  <dgm:cxnLst>
    <dgm:cxn modelId="{CF22DB11-1F01-4C78-90EE-6A0A00BE2F7A}" type="presOf" srcId="{830BD35F-E370-4A3A-9DDF-B11B2C9DAAA8}" destId="{E27DA539-71C6-4C62-993E-DDBC459EFE3C}" srcOrd="0" destOrd="0" presId="urn:diagrams.loki3.com/BracketList"/>
    <dgm:cxn modelId="{75772729-FCA3-4215-8B34-99954B61E165}" srcId="{68E88211-BC76-4799-AE09-2CF7E71DA1D9}" destId="{C31612EB-D9CD-4D73-AA61-7A332714973F}" srcOrd="0" destOrd="0" parTransId="{87EE7246-B065-4225-AE28-F982B0B4BEEC}" sibTransId="{7A117DEC-C8E5-49A8-AC36-657C129334C2}"/>
    <dgm:cxn modelId="{9DFBEC39-441F-44A2-9EAF-1531FA4559F4}" type="presOf" srcId="{351DF1A0-4C2E-498B-8132-3F8E7001ECDF}" destId="{E8DF68B3-E01D-49B9-B4AB-D18E64DDDBC8}" srcOrd="0" destOrd="0" presId="urn:diagrams.loki3.com/BracketList"/>
    <dgm:cxn modelId="{08B8D95F-B1E4-4A6C-96E7-C5EC428E0D42}" srcId="{351DF1A0-4C2E-498B-8132-3F8E7001ECDF}" destId="{E1F352E0-AFC4-4A5C-B075-F3FA4B6679CF}" srcOrd="0" destOrd="0" parTransId="{52373451-D5CB-48AC-91F2-B22266D680E8}" sibTransId="{B4A5A1EF-9067-47B4-BAB0-7D6CFBF617C4}"/>
    <dgm:cxn modelId="{BE6C6E41-8C93-4374-A0F1-6A2040957019}" srcId="{68E88211-BC76-4799-AE09-2CF7E71DA1D9}" destId="{6E9CF5E5-CA45-4FC4-83D9-537661CD6B6A}" srcOrd="2" destOrd="0" parTransId="{9D163FB8-2544-4961-9060-E62A64DEDE24}" sibTransId="{2D5B03DD-ECB5-474A-AA98-FA5D56B2D354}"/>
    <dgm:cxn modelId="{D648D763-20A6-48C5-A546-CA725ECA1EA0}" srcId="{68E88211-BC76-4799-AE09-2CF7E71DA1D9}" destId="{35B68157-73A8-4515-A476-5B20965B011F}" srcOrd="4" destOrd="0" parTransId="{55AC0ECD-EA96-44EC-9C8C-389A37593AD5}" sibTransId="{73E34978-FB57-44C7-B6BB-8490C69D0657}"/>
    <dgm:cxn modelId="{78AC4567-E8F1-4438-8485-5C9455FF7C89}" type="presOf" srcId="{32684C94-402E-4122-883B-6ECB2270CD02}" destId="{4EA4DAB4-CC86-476D-9A2F-DEFC4C9620B6}" srcOrd="0" destOrd="0" presId="urn:diagrams.loki3.com/BracketList"/>
    <dgm:cxn modelId="{9E615449-2F0D-4F00-999D-8BF533E03C60}" type="presOf" srcId="{35B68157-73A8-4515-A476-5B20965B011F}" destId="{3D6F46DF-812F-4D16-9295-FCB238B908FD}" srcOrd="0" destOrd="0" presId="urn:diagrams.loki3.com/BracketList"/>
    <dgm:cxn modelId="{414C8D74-D627-4DE4-9860-A2FD84E57A3E}" type="presOf" srcId="{D27E73A3-157F-49B0-9F75-A94DA62505FD}" destId="{63EF22A1-B50A-47FE-8D49-C391BE9742C7}" srcOrd="0" destOrd="0" presId="urn:diagrams.loki3.com/BracketList"/>
    <dgm:cxn modelId="{1D9FB37D-0AD9-40BD-A0C4-7B88831D1B73}" type="presOf" srcId="{C31612EB-D9CD-4D73-AA61-7A332714973F}" destId="{6238184F-C17C-4140-B377-465DB060D851}" srcOrd="0" destOrd="0" presId="urn:diagrams.loki3.com/BracketList"/>
    <dgm:cxn modelId="{D56D3A8B-7C41-4581-A313-EADCF8BC3ACA}" type="presOf" srcId="{863E8073-5A59-4429-A88C-08242183FA5E}" destId="{8E0065A6-E6FA-4070-BE14-D3ED3FDE2029}" srcOrd="0" destOrd="0" presId="urn:diagrams.loki3.com/BracketList"/>
    <dgm:cxn modelId="{D28EC0A7-E0EF-4499-A6EB-4B48463E5926}" srcId="{D27E73A3-157F-49B0-9F75-A94DA62505FD}" destId="{86D2210A-D8BA-47BA-977C-21840D75CE49}" srcOrd="0" destOrd="0" parTransId="{C6BA4240-E30C-494A-9855-110C9F747DA6}" sibTransId="{8E1C3992-8D82-4D1D-8539-30780D078E31}"/>
    <dgm:cxn modelId="{C58CF6A8-57F8-4A50-AEA2-A53D4F383B4E}" type="presOf" srcId="{E1F352E0-AFC4-4A5C-B075-F3FA4B6679CF}" destId="{26EE5201-887F-44CD-8DD6-A5D3E76DFAD6}" srcOrd="0" destOrd="0" presId="urn:diagrams.loki3.com/BracketList"/>
    <dgm:cxn modelId="{094DFCB6-96F9-475E-8845-87DBE528B6BC}" type="presOf" srcId="{68E88211-BC76-4799-AE09-2CF7E71DA1D9}" destId="{B97C82B4-A57F-4BF2-B0E3-D3FBA91126B1}" srcOrd="0" destOrd="0" presId="urn:diagrams.loki3.com/BracketList"/>
    <dgm:cxn modelId="{F88017B7-3923-4BD0-86B0-4F9CCB9717D9}" type="presOf" srcId="{86D2210A-D8BA-47BA-977C-21840D75CE49}" destId="{B5F6129F-FC54-4ECC-B384-472A999FC402}" srcOrd="0" destOrd="0" presId="urn:diagrams.loki3.com/BracketList"/>
    <dgm:cxn modelId="{3134A2B9-FC7A-4747-B2C1-A7588B6E3E99}" srcId="{35B68157-73A8-4515-A476-5B20965B011F}" destId="{32684C94-402E-4122-883B-6ECB2270CD02}" srcOrd="0" destOrd="0" parTransId="{42EA38BE-1D59-4B66-A5EF-EDFC23EF1DD6}" sibTransId="{F0D054E2-5C5C-4C7A-9732-D8FE57B2705B}"/>
    <dgm:cxn modelId="{2610FEBA-D3B3-40D6-8609-A49DB6C072D8}" srcId="{68E88211-BC76-4799-AE09-2CF7E71DA1D9}" destId="{D27E73A3-157F-49B0-9F75-A94DA62505FD}" srcOrd="3" destOrd="0" parTransId="{828626F3-E7C3-4322-902C-A424903FE684}" sibTransId="{DBCC1147-124E-4CEB-AA8C-10338546E494}"/>
    <dgm:cxn modelId="{FC3DE1BC-CD6D-4313-B395-C3C78E6D5107}" srcId="{6E9CF5E5-CA45-4FC4-83D9-537661CD6B6A}" destId="{830BD35F-E370-4A3A-9DDF-B11B2C9DAAA8}" srcOrd="0" destOrd="0" parTransId="{67A24D40-00C6-4FF4-90FF-4CCEBBA700A8}" sibTransId="{DF6E36AF-3DFF-4F2E-855D-35EB0BFF2DD7}"/>
    <dgm:cxn modelId="{8A4BC7BF-7539-4BAB-B56A-6F6656F20377}" srcId="{C31612EB-D9CD-4D73-AA61-7A332714973F}" destId="{863E8073-5A59-4429-A88C-08242183FA5E}" srcOrd="0" destOrd="0" parTransId="{1309AD17-7E54-4DF8-BB37-7E34E20CEE89}" sibTransId="{957AFB45-E557-4253-A688-72371A65C0F1}"/>
    <dgm:cxn modelId="{E7186ECA-E8E1-48A1-A922-C507DD70A750}" srcId="{68E88211-BC76-4799-AE09-2CF7E71DA1D9}" destId="{351DF1A0-4C2E-498B-8132-3F8E7001ECDF}" srcOrd="1" destOrd="0" parTransId="{8C5953C5-72A0-49FF-9861-B97B8814490E}" sibTransId="{42429A2B-9B36-4E81-8850-1134E72DCCD7}"/>
    <dgm:cxn modelId="{0D3198FE-C447-4FF1-82A0-68D8B3223FF4}" type="presOf" srcId="{6E9CF5E5-CA45-4FC4-83D9-537661CD6B6A}" destId="{E2C99D04-178B-4B98-B0AA-ECCA6B0E2CA7}" srcOrd="0" destOrd="0" presId="urn:diagrams.loki3.com/BracketList"/>
    <dgm:cxn modelId="{74111D8C-A1E9-4D33-AF26-F4248FB19447}" type="presParOf" srcId="{B97C82B4-A57F-4BF2-B0E3-D3FBA91126B1}" destId="{A78BF738-5E21-4DEE-A4EA-F66608F2796E}" srcOrd="0" destOrd="0" presId="urn:diagrams.loki3.com/BracketList"/>
    <dgm:cxn modelId="{23803210-E181-44CC-B6F6-2936EFE93D5C}" type="presParOf" srcId="{A78BF738-5E21-4DEE-A4EA-F66608F2796E}" destId="{6238184F-C17C-4140-B377-465DB060D851}" srcOrd="0" destOrd="0" presId="urn:diagrams.loki3.com/BracketList"/>
    <dgm:cxn modelId="{891196AB-2C35-4831-B520-5A59D8743CBF}" type="presParOf" srcId="{A78BF738-5E21-4DEE-A4EA-F66608F2796E}" destId="{5B8600A8-EF46-424A-9B5D-98584A81DE2C}" srcOrd="1" destOrd="0" presId="urn:diagrams.loki3.com/BracketList"/>
    <dgm:cxn modelId="{3E7FE638-BB76-40E4-941D-D384D8C4A19B}" type="presParOf" srcId="{A78BF738-5E21-4DEE-A4EA-F66608F2796E}" destId="{617FD5E6-7869-458A-A43F-D9572FD200BC}" srcOrd="2" destOrd="0" presId="urn:diagrams.loki3.com/BracketList"/>
    <dgm:cxn modelId="{CF20CC27-745E-49DB-8F06-2B39FFD5D7C6}" type="presParOf" srcId="{A78BF738-5E21-4DEE-A4EA-F66608F2796E}" destId="{8E0065A6-E6FA-4070-BE14-D3ED3FDE2029}" srcOrd="3" destOrd="0" presId="urn:diagrams.loki3.com/BracketList"/>
    <dgm:cxn modelId="{3FF39271-64F9-4A30-BB8B-6957B8AD9539}" type="presParOf" srcId="{B97C82B4-A57F-4BF2-B0E3-D3FBA91126B1}" destId="{24A64F21-9906-4F5A-A521-82F60A498331}" srcOrd="1" destOrd="0" presId="urn:diagrams.loki3.com/BracketList"/>
    <dgm:cxn modelId="{68E2BBF2-B74A-4B97-B103-C07939C7BD4D}" type="presParOf" srcId="{B97C82B4-A57F-4BF2-B0E3-D3FBA91126B1}" destId="{9F42E212-3EAE-4279-9E6B-D0698C43DACB}" srcOrd="2" destOrd="0" presId="urn:diagrams.loki3.com/BracketList"/>
    <dgm:cxn modelId="{36C694DF-76D8-40BF-B0C5-CBB9E55B0025}" type="presParOf" srcId="{9F42E212-3EAE-4279-9E6B-D0698C43DACB}" destId="{E8DF68B3-E01D-49B9-B4AB-D18E64DDDBC8}" srcOrd="0" destOrd="0" presId="urn:diagrams.loki3.com/BracketList"/>
    <dgm:cxn modelId="{77D8AE00-D1E1-4D08-A47D-6027A0BF6F57}" type="presParOf" srcId="{9F42E212-3EAE-4279-9E6B-D0698C43DACB}" destId="{D00C0A8C-7FEE-4049-883D-897CD2FC6A49}" srcOrd="1" destOrd="0" presId="urn:diagrams.loki3.com/BracketList"/>
    <dgm:cxn modelId="{196250E7-B99D-4422-8FC7-7465F711FDCC}" type="presParOf" srcId="{9F42E212-3EAE-4279-9E6B-D0698C43DACB}" destId="{1582564A-4B33-4367-9833-D8CD88D27026}" srcOrd="2" destOrd="0" presId="urn:diagrams.loki3.com/BracketList"/>
    <dgm:cxn modelId="{0EC025B5-FA3D-4C70-91A4-CD7683C01A1B}" type="presParOf" srcId="{9F42E212-3EAE-4279-9E6B-D0698C43DACB}" destId="{26EE5201-887F-44CD-8DD6-A5D3E76DFAD6}" srcOrd="3" destOrd="0" presId="urn:diagrams.loki3.com/BracketList"/>
    <dgm:cxn modelId="{B17EB66C-8DA5-418A-98F4-AF349A03E29F}" type="presParOf" srcId="{B97C82B4-A57F-4BF2-B0E3-D3FBA91126B1}" destId="{EF7719BF-EC5F-40D5-A2A8-763BCC569B44}" srcOrd="3" destOrd="0" presId="urn:diagrams.loki3.com/BracketList"/>
    <dgm:cxn modelId="{082AAF89-9C16-4E79-B135-0B9A7354FEFF}" type="presParOf" srcId="{B97C82B4-A57F-4BF2-B0E3-D3FBA91126B1}" destId="{0A993160-EB1A-4F80-88FA-4216A917EFCF}" srcOrd="4" destOrd="0" presId="urn:diagrams.loki3.com/BracketList"/>
    <dgm:cxn modelId="{C615F004-5C9C-4574-A91C-3ECAC55F8B87}" type="presParOf" srcId="{0A993160-EB1A-4F80-88FA-4216A917EFCF}" destId="{E2C99D04-178B-4B98-B0AA-ECCA6B0E2CA7}" srcOrd="0" destOrd="0" presId="urn:diagrams.loki3.com/BracketList"/>
    <dgm:cxn modelId="{6F20B71E-F843-486D-A57E-A3D38AA22BFC}" type="presParOf" srcId="{0A993160-EB1A-4F80-88FA-4216A917EFCF}" destId="{6A6E450E-B60E-45E0-B5DA-E2FD78A8A523}" srcOrd="1" destOrd="0" presId="urn:diagrams.loki3.com/BracketList"/>
    <dgm:cxn modelId="{F1009E09-3C62-4A94-BE26-4B367466A163}" type="presParOf" srcId="{0A993160-EB1A-4F80-88FA-4216A917EFCF}" destId="{E0275CB8-8253-42C0-B741-85F6793AE7F2}" srcOrd="2" destOrd="0" presId="urn:diagrams.loki3.com/BracketList"/>
    <dgm:cxn modelId="{EC42978B-A2E1-4B1E-93D6-247334358274}" type="presParOf" srcId="{0A993160-EB1A-4F80-88FA-4216A917EFCF}" destId="{E27DA539-71C6-4C62-993E-DDBC459EFE3C}" srcOrd="3" destOrd="0" presId="urn:diagrams.loki3.com/BracketList"/>
    <dgm:cxn modelId="{D645644E-018A-4706-90C2-29E6BD1FAB3A}" type="presParOf" srcId="{B97C82B4-A57F-4BF2-B0E3-D3FBA91126B1}" destId="{BCA940FC-1E50-4458-9A28-17DC19AE895B}" srcOrd="5" destOrd="0" presId="urn:diagrams.loki3.com/BracketList"/>
    <dgm:cxn modelId="{FFBB65DF-A220-4987-8A8F-C20DFBC9C5E8}" type="presParOf" srcId="{B97C82B4-A57F-4BF2-B0E3-D3FBA91126B1}" destId="{035DA219-DD7E-48CC-8389-4C36851FB92E}" srcOrd="6" destOrd="0" presId="urn:diagrams.loki3.com/BracketList"/>
    <dgm:cxn modelId="{1A99B49B-7E1A-4269-A8F7-51508D3668ED}" type="presParOf" srcId="{035DA219-DD7E-48CC-8389-4C36851FB92E}" destId="{63EF22A1-B50A-47FE-8D49-C391BE9742C7}" srcOrd="0" destOrd="0" presId="urn:diagrams.loki3.com/BracketList"/>
    <dgm:cxn modelId="{F5D0B166-A105-4EDB-ACAE-BCEE888006F3}" type="presParOf" srcId="{035DA219-DD7E-48CC-8389-4C36851FB92E}" destId="{8B1CBE31-DDF5-4BBE-8237-16DE4F57FE46}" srcOrd="1" destOrd="0" presId="urn:diagrams.loki3.com/BracketList"/>
    <dgm:cxn modelId="{98126AE1-6F6A-405B-BDBF-D490821545AC}" type="presParOf" srcId="{035DA219-DD7E-48CC-8389-4C36851FB92E}" destId="{C0FE99E3-77D5-4B18-93B0-06034C19B0DF}" srcOrd="2" destOrd="0" presId="urn:diagrams.loki3.com/BracketList"/>
    <dgm:cxn modelId="{4C1D38F8-7BE1-4F64-9374-5909A3D077BF}" type="presParOf" srcId="{035DA219-DD7E-48CC-8389-4C36851FB92E}" destId="{B5F6129F-FC54-4ECC-B384-472A999FC402}" srcOrd="3" destOrd="0" presId="urn:diagrams.loki3.com/BracketList"/>
    <dgm:cxn modelId="{140153F2-001F-4049-AA94-911EE763ECED}" type="presParOf" srcId="{B97C82B4-A57F-4BF2-B0E3-D3FBA91126B1}" destId="{9BFC2DE6-8F69-402E-9221-14907A2C52F3}" srcOrd="7" destOrd="0" presId="urn:diagrams.loki3.com/BracketList"/>
    <dgm:cxn modelId="{1089590E-5C23-4044-8C29-A5124020C4A3}" type="presParOf" srcId="{B97C82B4-A57F-4BF2-B0E3-D3FBA91126B1}" destId="{F9A33266-3594-447D-A4A4-F6371685906E}" srcOrd="8" destOrd="0" presId="urn:diagrams.loki3.com/BracketList"/>
    <dgm:cxn modelId="{6C53B263-BF7E-406E-8D18-81E0C076D6A9}" type="presParOf" srcId="{F9A33266-3594-447D-A4A4-F6371685906E}" destId="{3D6F46DF-812F-4D16-9295-FCB238B908FD}" srcOrd="0" destOrd="0" presId="urn:diagrams.loki3.com/BracketList"/>
    <dgm:cxn modelId="{3CC0FF4F-89DF-4DA5-9020-CFCB76B00AFF}" type="presParOf" srcId="{F9A33266-3594-447D-A4A4-F6371685906E}" destId="{EE094A70-E5DA-4CFC-8F4F-C17509FC17DC}" srcOrd="1" destOrd="0" presId="urn:diagrams.loki3.com/BracketList"/>
    <dgm:cxn modelId="{B226DE0E-1559-458B-A3AD-6D6B467F0102}" type="presParOf" srcId="{F9A33266-3594-447D-A4A4-F6371685906E}" destId="{EACC5E33-BF6A-446D-B4F1-5516E56799EC}" srcOrd="2" destOrd="0" presId="urn:diagrams.loki3.com/BracketList"/>
    <dgm:cxn modelId="{3CA90DB5-109E-4635-9DB1-6C6DF7B100D1}" type="presParOf" srcId="{F9A33266-3594-447D-A4A4-F6371685906E}" destId="{4EA4DAB4-CC86-476D-9A2F-DEFC4C9620B6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3C017DD-A5EE-4A4F-B822-978BF88AACBB}" type="doc">
      <dgm:prSet loTypeId="urn:microsoft.com/office/officeart/2005/8/layout/vList6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IN"/>
        </a:p>
      </dgm:t>
    </dgm:pt>
    <dgm:pt modelId="{67001832-3B44-4F73-B459-806892B4E562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dirty="0"/>
            <a:t>NHS diabetes prevention programme:</a:t>
          </a:r>
        </a:p>
      </dgm:t>
    </dgm:pt>
    <dgm:pt modelId="{F614D79D-A985-42E8-B7EF-0DB01DA4B6A4}" type="parTrans" cxnId="{F7447317-6C13-4C93-BF00-53A1FEE8F615}">
      <dgm:prSet/>
      <dgm:spPr/>
      <dgm:t>
        <a:bodyPr/>
        <a:lstStyle/>
        <a:p>
          <a:endParaRPr lang="en-IN"/>
        </a:p>
      </dgm:t>
    </dgm:pt>
    <dgm:pt modelId="{84B28199-D3C8-4EBA-9A61-42FE1C828F67}" type="sibTrans" cxnId="{F7447317-6C13-4C93-BF00-53A1FEE8F615}">
      <dgm:prSet/>
      <dgm:spPr/>
      <dgm:t>
        <a:bodyPr/>
        <a:lstStyle/>
        <a:p>
          <a:endParaRPr lang="en-IN"/>
        </a:p>
      </dgm:t>
    </dgm:pt>
    <dgm:pt modelId="{7F1A6265-FD33-418D-ABBE-EF6EB34752D8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dirty="0"/>
            <a:t>Diabetes UK community initiatives:</a:t>
          </a:r>
        </a:p>
      </dgm:t>
    </dgm:pt>
    <dgm:pt modelId="{CC26256B-BE1F-4347-ADDE-B1F3D36F472F}" type="parTrans" cxnId="{A7D0B67F-2E1F-4AB7-A4DE-CAB8595AE28D}">
      <dgm:prSet/>
      <dgm:spPr/>
      <dgm:t>
        <a:bodyPr/>
        <a:lstStyle/>
        <a:p>
          <a:endParaRPr lang="en-IN"/>
        </a:p>
      </dgm:t>
    </dgm:pt>
    <dgm:pt modelId="{C0D5F125-BB06-4C4F-967D-A359614AEE44}" type="sibTrans" cxnId="{A7D0B67F-2E1F-4AB7-A4DE-CAB8595AE28D}">
      <dgm:prSet/>
      <dgm:spPr/>
      <dgm:t>
        <a:bodyPr/>
        <a:lstStyle/>
        <a:p>
          <a:endParaRPr lang="en-IN"/>
        </a:p>
      </dgm:t>
    </dgm:pt>
    <dgm:pt modelId="{B51D4247-A4ED-43A0-9063-7BAD35B150C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dirty="0"/>
            <a:t>School-based health promotion:</a:t>
          </a:r>
        </a:p>
      </dgm:t>
    </dgm:pt>
    <dgm:pt modelId="{089CB822-6B83-4B55-971A-5E80FC3FD4A9}" type="parTrans" cxnId="{D4F200ED-FB48-4B29-AEBD-38B0A650CECF}">
      <dgm:prSet/>
      <dgm:spPr/>
      <dgm:t>
        <a:bodyPr/>
        <a:lstStyle/>
        <a:p>
          <a:endParaRPr lang="en-IN"/>
        </a:p>
      </dgm:t>
    </dgm:pt>
    <dgm:pt modelId="{196ADFEE-9680-4F53-8320-AFCB4F80488B}" type="sibTrans" cxnId="{D4F200ED-FB48-4B29-AEBD-38B0A650CECF}">
      <dgm:prSet/>
      <dgm:spPr/>
      <dgm:t>
        <a:bodyPr/>
        <a:lstStyle/>
        <a:p>
          <a:endParaRPr lang="en-IN"/>
        </a:p>
      </dgm:t>
    </dgm:pt>
    <dgm:pt modelId="{170F6B4E-6934-4B75-8763-4A93F915150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dirty="0"/>
            <a:t>Local community interventions:</a:t>
          </a:r>
        </a:p>
      </dgm:t>
    </dgm:pt>
    <dgm:pt modelId="{3FF9853E-3F9B-472F-9855-4819748AFF92}" type="parTrans" cxnId="{B5B1E78B-22D4-4792-ABC7-EBE5C47655F2}">
      <dgm:prSet/>
      <dgm:spPr/>
      <dgm:t>
        <a:bodyPr/>
        <a:lstStyle/>
        <a:p>
          <a:endParaRPr lang="en-IN"/>
        </a:p>
      </dgm:t>
    </dgm:pt>
    <dgm:pt modelId="{DAB8852C-9405-4432-819A-BA80EDBA1803}" type="sibTrans" cxnId="{B5B1E78B-22D4-4792-ABC7-EBE5C47655F2}">
      <dgm:prSet/>
      <dgm:spPr/>
      <dgm:t>
        <a:bodyPr/>
        <a:lstStyle/>
        <a:p>
          <a:endParaRPr lang="en-IN"/>
        </a:p>
      </dgm:t>
    </dgm:pt>
    <dgm:pt modelId="{D4F4E2E1-F7ED-4554-BAA4-24763CEA09D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Impact:</a:t>
          </a:r>
          <a:endParaRPr lang="en-IN" dirty="0"/>
        </a:p>
      </dgm:t>
    </dgm:pt>
    <dgm:pt modelId="{7DE56C72-17FB-4EBD-A276-A001351219AC}" type="parTrans" cxnId="{9B9F871B-FA57-4D74-AEE4-9B9EC41888B6}">
      <dgm:prSet/>
      <dgm:spPr/>
      <dgm:t>
        <a:bodyPr/>
        <a:lstStyle/>
        <a:p>
          <a:endParaRPr lang="en-IN"/>
        </a:p>
      </dgm:t>
    </dgm:pt>
    <dgm:pt modelId="{1964BE83-6D42-4DF4-B2A2-A34675AF0CAB}" type="sibTrans" cxnId="{9B9F871B-FA57-4D74-AEE4-9B9EC41888B6}">
      <dgm:prSet/>
      <dgm:spPr/>
      <dgm:t>
        <a:bodyPr/>
        <a:lstStyle/>
        <a:p>
          <a:endParaRPr lang="en-IN"/>
        </a:p>
      </dgm:t>
    </dgm:pt>
    <dgm:pt modelId="{E6915819-ACE9-41F0-9E97-3A67DC1390EC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 dirty="0"/>
            <a:t>High-risk individuals can get lifestyle programmes that help them lower their T2D risk by switching to healthy diet and doing physical activity.</a:t>
          </a:r>
        </a:p>
      </dgm:t>
    </dgm:pt>
    <dgm:pt modelId="{957488B2-1810-43C7-A0D1-CEE6E00A5860}" type="parTrans" cxnId="{A1D56706-ED62-4A38-A401-28DB431C46E8}">
      <dgm:prSet/>
      <dgm:spPr/>
      <dgm:t>
        <a:bodyPr/>
        <a:lstStyle/>
        <a:p>
          <a:endParaRPr lang="en-IN"/>
        </a:p>
      </dgm:t>
    </dgm:pt>
    <dgm:pt modelId="{FD406394-2E0A-4300-8788-F4D1F460033E}" type="sibTrans" cxnId="{A1D56706-ED62-4A38-A401-28DB431C46E8}">
      <dgm:prSet/>
      <dgm:spPr/>
      <dgm:t>
        <a:bodyPr/>
        <a:lstStyle/>
        <a:p>
          <a:endParaRPr lang="en-IN"/>
        </a:p>
      </dgm:t>
    </dgm:pt>
    <dgm:pt modelId="{AD7FB5AD-C39D-4F6F-AAE3-D6F28B04EEF7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Youth education and family support programmes.</a:t>
          </a:r>
          <a:endParaRPr lang="en-IN" dirty="0"/>
        </a:p>
      </dgm:t>
    </dgm:pt>
    <dgm:pt modelId="{A5FA3D2D-7CF2-4F5D-88FE-92661376A92C}" type="parTrans" cxnId="{B8FD71A2-727C-42CF-ADE9-66066FBE1E8A}">
      <dgm:prSet/>
      <dgm:spPr/>
      <dgm:t>
        <a:bodyPr/>
        <a:lstStyle/>
        <a:p>
          <a:endParaRPr lang="en-IN"/>
        </a:p>
      </dgm:t>
    </dgm:pt>
    <dgm:pt modelId="{C781185A-129C-41A8-80B5-DF0434898514}" type="sibTrans" cxnId="{B8FD71A2-727C-42CF-ADE9-66066FBE1E8A}">
      <dgm:prSet/>
      <dgm:spPr/>
      <dgm:t>
        <a:bodyPr/>
        <a:lstStyle/>
        <a:p>
          <a:endParaRPr lang="en-IN"/>
        </a:p>
      </dgm:t>
    </dgm:pt>
    <dgm:pt modelId="{4BAF8B3D-DE9F-4911-8310-4F6DE3FBFC61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Programmes to encourage physical activity for 60 minutes every day.</a:t>
          </a:r>
          <a:endParaRPr lang="en-IN" dirty="0"/>
        </a:p>
      </dgm:t>
    </dgm:pt>
    <dgm:pt modelId="{E061948E-4D6B-4A5B-8868-38CC06E336DD}" type="parTrans" cxnId="{F42CB11F-F158-4D5C-B665-9C653D04D8F7}">
      <dgm:prSet/>
      <dgm:spPr/>
      <dgm:t>
        <a:bodyPr/>
        <a:lstStyle/>
        <a:p>
          <a:endParaRPr lang="en-IN"/>
        </a:p>
      </dgm:t>
    </dgm:pt>
    <dgm:pt modelId="{CA212FA8-5322-4DBF-8251-C37630254810}" type="sibTrans" cxnId="{F42CB11F-F158-4D5C-B665-9C653D04D8F7}">
      <dgm:prSet/>
      <dgm:spPr/>
      <dgm:t>
        <a:bodyPr/>
        <a:lstStyle/>
        <a:p>
          <a:endParaRPr lang="en-IN"/>
        </a:p>
      </dgm:t>
    </dgm:pt>
    <dgm:pt modelId="{97562618-A122-4DDE-932C-8833A773FA1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Weight-management and healthy lifestyle services provided via primary care and community centres.</a:t>
          </a:r>
          <a:endParaRPr lang="en-IN" dirty="0"/>
        </a:p>
      </dgm:t>
    </dgm:pt>
    <dgm:pt modelId="{46EAF57A-E2E4-4A05-8AC0-B0C9D7B482BB}" type="parTrans" cxnId="{217D7779-6DE8-4CF0-9B0C-CB739467B5A7}">
      <dgm:prSet/>
      <dgm:spPr/>
      <dgm:t>
        <a:bodyPr/>
        <a:lstStyle/>
        <a:p>
          <a:endParaRPr lang="en-IN"/>
        </a:p>
      </dgm:t>
    </dgm:pt>
    <dgm:pt modelId="{D850AA34-76FB-40C1-A0BF-FC54862B9BD2}" type="sibTrans" cxnId="{217D7779-6DE8-4CF0-9B0C-CB739467B5A7}">
      <dgm:prSet/>
      <dgm:spPr/>
      <dgm:t>
        <a:bodyPr/>
        <a:lstStyle/>
        <a:p>
          <a:endParaRPr lang="en-IN"/>
        </a:p>
      </dgm:t>
    </dgm:pt>
    <dgm:pt modelId="{A931D3CF-6AA1-49C9-BC95-F32F4070F8EB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Community programmes raise awareness of prevention and support long-term diabetes self-management.</a:t>
          </a:r>
          <a:endParaRPr lang="en-IN" dirty="0"/>
        </a:p>
      </dgm:t>
    </dgm:pt>
    <dgm:pt modelId="{798B55A6-3545-4B99-A68A-0AC4FB2D7761}" type="parTrans" cxnId="{51F4562B-5BB9-4B5A-B7E7-146064BA71F3}">
      <dgm:prSet/>
      <dgm:spPr/>
      <dgm:t>
        <a:bodyPr/>
        <a:lstStyle/>
        <a:p>
          <a:endParaRPr lang="en-IN"/>
        </a:p>
      </dgm:t>
    </dgm:pt>
    <dgm:pt modelId="{CDE268A0-AB9E-486F-9B6B-1A0F76CFBE49}" type="sibTrans" cxnId="{51F4562B-5BB9-4B5A-B7E7-146064BA71F3}">
      <dgm:prSet/>
      <dgm:spPr/>
      <dgm:t>
        <a:bodyPr/>
        <a:lstStyle/>
        <a:p>
          <a:endParaRPr lang="en-IN"/>
        </a:p>
      </dgm:t>
    </dgm:pt>
    <dgm:pt modelId="{5DCBD45C-DB60-4290-B112-9A26D08D0EBF}" type="pres">
      <dgm:prSet presAssocID="{B3C017DD-A5EE-4A4F-B822-978BF88AACBB}" presName="Name0" presStyleCnt="0">
        <dgm:presLayoutVars>
          <dgm:dir/>
          <dgm:animLvl val="lvl"/>
          <dgm:resizeHandles/>
        </dgm:presLayoutVars>
      </dgm:prSet>
      <dgm:spPr/>
    </dgm:pt>
    <dgm:pt modelId="{4E2F01BA-D95E-4ADE-AE6D-AE7EE1C0F335}" type="pres">
      <dgm:prSet presAssocID="{67001832-3B44-4F73-B459-806892B4E562}" presName="linNode" presStyleCnt="0"/>
      <dgm:spPr/>
    </dgm:pt>
    <dgm:pt modelId="{929E29F4-AB3E-41FA-A96E-DED6787305BD}" type="pres">
      <dgm:prSet presAssocID="{67001832-3B44-4F73-B459-806892B4E562}" presName="parentShp" presStyleLbl="node1" presStyleIdx="0" presStyleCnt="5">
        <dgm:presLayoutVars>
          <dgm:bulletEnabled val="1"/>
        </dgm:presLayoutVars>
      </dgm:prSet>
      <dgm:spPr/>
    </dgm:pt>
    <dgm:pt modelId="{E5D3E3BC-0705-4FFF-BDE6-AB8A5298F8DD}" type="pres">
      <dgm:prSet presAssocID="{67001832-3B44-4F73-B459-806892B4E562}" presName="childShp" presStyleLbl="bgAccFollowNode1" presStyleIdx="0" presStyleCnt="5">
        <dgm:presLayoutVars>
          <dgm:bulletEnabled val="1"/>
        </dgm:presLayoutVars>
      </dgm:prSet>
      <dgm:spPr/>
    </dgm:pt>
    <dgm:pt modelId="{4EF3B259-CCAF-4747-B6E2-DF60C0BF5343}" type="pres">
      <dgm:prSet presAssocID="{84B28199-D3C8-4EBA-9A61-42FE1C828F67}" presName="spacing" presStyleCnt="0"/>
      <dgm:spPr/>
    </dgm:pt>
    <dgm:pt modelId="{B529F54E-1BBB-4C81-BC97-B7CFA8255176}" type="pres">
      <dgm:prSet presAssocID="{7F1A6265-FD33-418D-ABBE-EF6EB34752D8}" presName="linNode" presStyleCnt="0"/>
      <dgm:spPr/>
    </dgm:pt>
    <dgm:pt modelId="{259A64D4-2EC8-48AC-BC34-D571138EEE4A}" type="pres">
      <dgm:prSet presAssocID="{7F1A6265-FD33-418D-ABBE-EF6EB34752D8}" presName="parentShp" presStyleLbl="node1" presStyleIdx="1" presStyleCnt="5">
        <dgm:presLayoutVars>
          <dgm:bulletEnabled val="1"/>
        </dgm:presLayoutVars>
      </dgm:prSet>
      <dgm:spPr/>
    </dgm:pt>
    <dgm:pt modelId="{DA863BF0-9CFA-4D11-AC66-B0C8276D136D}" type="pres">
      <dgm:prSet presAssocID="{7F1A6265-FD33-418D-ABBE-EF6EB34752D8}" presName="childShp" presStyleLbl="bgAccFollowNode1" presStyleIdx="1" presStyleCnt="5">
        <dgm:presLayoutVars>
          <dgm:bulletEnabled val="1"/>
        </dgm:presLayoutVars>
      </dgm:prSet>
      <dgm:spPr/>
    </dgm:pt>
    <dgm:pt modelId="{0DEB4119-67A5-483C-9EB1-03B057B6278F}" type="pres">
      <dgm:prSet presAssocID="{C0D5F125-BB06-4C4F-967D-A359614AEE44}" presName="spacing" presStyleCnt="0"/>
      <dgm:spPr/>
    </dgm:pt>
    <dgm:pt modelId="{3621F3B9-3974-4120-99A8-0376432870A3}" type="pres">
      <dgm:prSet presAssocID="{B51D4247-A4ED-43A0-9063-7BAD35B150CD}" presName="linNode" presStyleCnt="0"/>
      <dgm:spPr/>
    </dgm:pt>
    <dgm:pt modelId="{D5E7DBA3-3BB6-4A7B-AB77-C63DA372E5AE}" type="pres">
      <dgm:prSet presAssocID="{B51D4247-A4ED-43A0-9063-7BAD35B150CD}" presName="parentShp" presStyleLbl="node1" presStyleIdx="2" presStyleCnt="5">
        <dgm:presLayoutVars>
          <dgm:bulletEnabled val="1"/>
        </dgm:presLayoutVars>
      </dgm:prSet>
      <dgm:spPr/>
    </dgm:pt>
    <dgm:pt modelId="{BC8E7726-EE9A-4335-8064-F6F21F31C566}" type="pres">
      <dgm:prSet presAssocID="{B51D4247-A4ED-43A0-9063-7BAD35B150CD}" presName="childShp" presStyleLbl="bgAccFollowNode1" presStyleIdx="2" presStyleCnt="5">
        <dgm:presLayoutVars>
          <dgm:bulletEnabled val="1"/>
        </dgm:presLayoutVars>
      </dgm:prSet>
      <dgm:spPr/>
    </dgm:pt>
    <dgm:pt modelId="{477E604A-0178-4758-9084-CB4E7A539726}" type="pres">
      <dgm:prSet presAssocID="{196ADFEE-9680-4F53-8320-AFCB4F80488B}" presName="spacing" presStyleCnt="0"/>
      <dgm:spPr/>
    </dgm:pt>
    <dgm:pt modelId="{4DD34FD2-DE0B-488D-9669-9BBB0048B8DB}" type="pres">
      <dgm:prSet presAssocID="{170F6B4E-6934-4B75-8763-4A93F915150D}" presName="linNode" presStyleCnt="0"/>
      <dgm:spPr/>
    </dgm:pt>
    <dgm:pt modelId="{A9FA8DDB-BCED-4379-AD63-40BE1A361631}" type="pres">
      <dgm:prSet presAssocID="{170F6B4E-6934-4B75-8763-4A93F915150D}" presName="parentShp" presStyleLbl="node1" presStyleIdx="3" presStyleCnt="5">
        <dgm:presLayoutVars>
          <dgm:bulletEnabled val="1"/>
        </dgm:presLayoutVars>
      </dgm:prSet>
      <dgm:spPr/>
    </dgm:pt>
    <dgm:pt modelId="{5959B627-2EC0-4CA5-9AD0-D459B3A603F1}" type="pres">
      <dgm:prSet presAssocID="{170F6B4E-6934-4B75-8763-4A93F915150D}" presName="childShp" presStyleLbl="bgAccFollowNode1" presStyleIdx="3" presStyleCnt="5">
        <dgm:presLayoutVars>
          <dgm:bulletEnabled val="1"/>
        </dgm:presLayoutVars>
      </dgm:prSet>
      <dgm:spPr/>
    </dgm:pt>
    <dgm:pt modelId="{D1BE20C2-D6D1-4F25-8118-24C6CEE1B3EB}" type="pres">
      <dgm:prSet presAssocID="{DAB8852C-9405-4432-819A-BA80EDBA1803}" presName="spacing" presStyleCnt="0"/>
      <dgm:spPr/>
    </dgm:pt>
    <dgm:pt modelId="{B3F4816E-EDEF-4D11-894B-B5ABD09F82E9}" type="pres">
      <dgm:prSet presAssocID="{D4F4E2E1-F7ED-4554-BAA4-24763CEA09D5}" presName="linNode" presStyleCnt="0"/>
      <dgm:spPr/>
    </dgm:pt>
    <dgm:pt modelId="{8CFF23EB-BDB6-45A0-AEDB-1E3866C8CE08}" type="pres">
      <dgm:prSet presAssocID="{D4F4E2E1-F7ED-4554-BAA4-24763CEA09D5}" presName="parentShp" presStyleLbl="node1" presStyleIdx="4" presStyleCnt="5">
        <dgm:presLayoutVars>
          <dgm:bulletEnabled val="1"/>
        </dgm:presLayoutVars>
      </dgm:prSet>
      <dgm:spPr/>
    </dgm:pt>
    <dgm:pt modelId="{3A1BF1AD-D233-486F-91FE-596433E4EB0B}" type="pres">
      <dgm:prSet presAssocID="{D4F4E2E1-F7ED-4554-BAA4-24763CEA09D5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A1D56706-ED62-4A38-A401-28DB431C46E8}" srcId="{67001832-3B44-4F73-B459-806892B4E562}" destId="{E6915819-ACE9-41F0-9E97-3A67DC1390EC}" srcOrd="0" destOrd="0" parTransId="{957488B2-1810-43C7-A0D1-CEE6E00A5860}" sibTransId="{FD406394-2E0A-4300-8788-F4D1F460033E}"/>
    <dgm:cxn modelId="{8F768516-AADC-4C06-8E5B-CB9F693C3562}" type="presOf" srcId="{AD7FB5AD-C39D-4F6F-AAE3-D6F28B04EEF7}" destId="{DA863BF0-9CFA-4D11-AC66-B0C8276D136D}" srcOrd="0" destOrd="0" presId="urn:microsoft.com/office/officeart/2005/8/layout/vList6"/>
    <dgm:cxn modelId="{F7447317-6C13-4C93-BF00-53A1FEE8F615}" srcId="{B3C017DD-A5EE-4A4F-B822-978BF88AACBB}" destId="{67001832-3B44-4F73-B459-806892B4E562}" srcOrd="0" destOrd="0" parTransId="{F614D79D-A985-42E8-B7EF-0DB01DA4B6A4}" sibTransId="{84B28199-D3C8-4EBA-9A61-42FE1C828F67}"/>
    <dgm:cxn modelId="{9B9F871B-FA57-4D74-AEE4-9B9EC41888B6}" srcId="{B3C017DD-A5EE-4A4F-B822-978BF88AACBB}" destId="{D4F4E2E1-F7ED-4554-BAA4-24763CEA09D5}" srcOrd="4" destOrd="0" parTransId="{7DE56C72-17FB-4EBD-A276-A001351219AC}" sibTransId="{1964BE83-6D42-4DF4-B2A2-A34675AF0CAB}"/>
    <dgm:cxn modelId="{F42CB11F-F158-4D5C-B665-9C653D04D8F7}" srcId="{B51D4247-A4ED-43A0-9063-7BAD35B150CD}" destId="{4BAF8B3D-DE9F-4911-8310-4F6DE3FBFC61}" srcOrd="0" destOrd="0" parTransId="{E061948E-4D6B-4A5B-8868-38CC06E336DD}" sibTransId="{CA212FA8-5322-4DBF-8251-C37630254810}"/>
    <dgm:cxn modelId="{51F4562B-5BB9-4B5A-B7E7-146064BA71F3}" srcId="{D4F4E2E1-F7ED-4554-BAA4-24763CEA09D5}" destId="{A931D3CF-6AA1-49C9-BC95-F32F4070F8EB}" srcOrd="0" destOrd="0" parTransId="{798B55A6-3545-4B99-A68A-0AC4FB2D7761}" sibTransId="{CDE268A0-AB9E-486F-9B6B-1A0F76CFBE49}"/>
    <dgm:cxn modelId="{34727F2E-3EB7-4253-A643-D1D938FA754C}" type="presOf" srcId="{7F1A6265-FD33-418D-ABBE-EF6EB34752D8}" destId="{259A64D4-2EC8-48AC-BC34-D571138EEE4A}" srcOrd="0" destOrd="0" presId="urn:microsoft.com/office/officeart/2005/8/layout/vList6"/>
    <dgm:cxn modelId="{A5A20836-1192-4870-A492-4699FE088E60}" type="presOf" srcId="{67001832-3B44-4F73-B459-806892B4E562}" destId="{929E29F4-AB3E-41FA-A96E-DED6787305BD}" srcOrd="0" destOrd="0" presId="urn:microsoft.com/office/officeart/2005/8/layout/vList6"/>
    <dgm:cxn modelId="{A9ACC051-FC17-4DCC-8CF5-95431699636F}" type="presOf" srcId="{B51D4247-A4ED-43A0-9063-7BAD35B150CD}" destId="{D5E7DBA3-3BB6-4A7B-AB77-C63DA372E5AE}" srcOrd="0" destOrd="0" presId="urn:microsoft.com/office/officeart/2005/8/layout/vList6"/>
    <dgm:cxn modelId="{217D7779-6DE8-4CF0-9B0C-CB739467B5A7}" srcId="{170F6B4E-6934-4B75-8763-4A93F915150D}" destId="{97562618-A122-4DDE-932C-8833A773FA13}" srcOrd="0" destOrd="0" parTransId="{46EAF57A-E2E4-4A05-8AC0-B0C9D7B482BB}" sibTransId="{D850AA34-76FB-40C1-A0BF-FC54862B9BD2}"/>
    <dgm:cxn modelId="{4FC9147E-40A8-40B0-8CEB-50AC24C28990}" type="presOf" srcId="{E6915819-ACE9-41F0-9E97-3A67DC1390EC}" destId="{E5D3E3BC-0705-4FFF-BDE6-AB8A5298F8DD}" srcOrd="0" destOrd="0" presId="urn:microsoft.com/office/officeart/2005/8/layout/vList6"/>
    <dgm:cxn modelId="{A7D0B67F-2E1F-4AB7-A4DE-CAB8595AE28D}" srcId="{B3C017DD-A5EE-4A4F-B822-978BF88AACBB}" destId="{7F1A6265-FD33-418D-ABBE-EF6EB34752D8}" srcOrd="1" destOrd="0" parTransId="{CC26256B-BE1F-4347-ADDE-B1F3D36F472F}" sibTransId="{C0D5F125-BB06-4C4F-967D-A359614AEE44}"/>
    <dgm:cxn modelId="{B5B1E78B-22D4-4792-ABC7-EBE5C47655F2}" srcId="{B3C017DD-A5EE-4A4F-B822-978BF88AACBB}" destId="{170F6B4E-6934-4B75-8763-4A93F915150D}" srcOrd="3" destOrd="0" parTransId="{3FF9853E-3F9B-472F-9855-4819748AFF92}" sibTransId="{DAB8852C-9405-4432-819A-BA80EDBA1803}"/>
    <dgm:cxn modelId="{16D16F8F-A1A1-4607-B1CB-6D0B2FD2A76B}" type="presOf" srcId="{A931D3CF-6AA1-49C9-BC95-F32F4070F8EB}" destId="{3A1BF1AD-D233-486F-91FE-596433E4EB0B}" srcOrd="0" destOrd="0" presId="urn:microsoft.com/office/officeart/2005/8/layout/vList6"/>
    <dgm:cxn modelId="{B8FD71A2-727C-42CF-ADE9-66066FBE1E8A}" srcId="{7F1A6265-FD33-418D-ABBE-EF6EB34752D8}" destId="{AD7FB5AD-C39D-4F6F-AAE3-D6F28B04EEF7}" srcOrd="0" destOrd="0" parTransId="{A5FA3D2D-7CF2-4F5D-88FE-92661376A92C}" sibTransId="{C781185A-129C-41A8-80B5-DF0434898514}"/>
    <dgm:cxn modelId="{BFF239BB-C95C-458B-BB86-D9CCC85F216B}" type="presOf" srcId="{D4F4E2E1-F7ED-4554-BAA4-24763CEA09D5}" destId="{8CFF23EB-BDB6-45A0-AEDB-1E3866C8CE08}" srcOrd="0" destOrd="0" presId="urn:microsoft.com/office/officeart/2005/8/layout/vList6"/>
    <dgm:cxn modelId="{312F1FD5-8260-4650-923D-B8EADF8C3DDD}" type="presOf" srcId="{B3C017DD-A5EE-4A4F-B822-978BF88AACBB}" destId="{5DCBD45C-DB60-4290-B112-9A26D08D0EBF}" srcOrd="0" destOrd="0" presId="urn:microsoft.com/office/officeart/2005/8/layout/vList6"/>
    <dgm:cxn modelId="{8A1A00E5-C671-4523-A595-FD7A322305ED}" type="presOf" srcId="{97562618-A122-4DDE-932C-8833A773FA13}" destId="{5959B627-2EC0-4CA5-9AD0-D459B3A603F1}" srcOrd="0" destOrd="0" presId="urn:microsoft.com/office/officeart/2005/8/layout/vList6"/>
    <dgm:cxn modelId="{A6D741E5-D707-43A5-87F5-695DB8F48A73}" type="presOf" srcId="{4BAF8B3D-DE9F-4911-8310-4F6DE3FBFC61}" destId="{BC8E7726-EE9A-4335-8064-F6F21F31C566}" srcOrd="0" destOrd="0" presId="urn:microsoft.com/office/officeart/2005/8/layout/vList6"/>
    <dgm:cxn modelId="{D4F200ED-FB48-4B29-AEBD-38B0A650CECF}" srcId="{B3C017DD-A5EE-4A4F-B822-978BF88AACBB}" destId="{B51D4247-A4ED-43A0-9063-7BAD35B150CD}" srcOrd="2" destOrd="0" parTransId="{089CB822-6B83-4B55-971A-5E80FC3FD4A9}" sibTransId="{196ADFEE-9680-4F53-8320-AFCB4F80488B}"/>
    <dgm:cxn modelId="{3BDCC4F0-0E6C-4A63-9FA4-BBAB025128B3}" type="presOf" srcId="{170F6B4E-6934-4B75-8763-4A93F915150D}" destId="{A9FA8DDB-BCED-4379-AD63-40BE1A361631}" srcOrd="0" destOrd="0" presId="urn:microsoft.com/office/officeart/2005/8/layout/vList6"/>
    <dgm:cxn modelId="{3318FA03-684E-442E-9561-85D640E2CADA}" type="presParOf" srcId="{5DCBD45C-DB60-4290-B112-9A26D08D0EBF}" destId="{4E2F01BA-D95E-4ADE-AE6D-AE7EE1C0F335}" srcOrd="0" destOrd="0" presId="urn:microsoft.com/office/officeart/2005/8/layout/vList6"/>
    <dgm:cxn modelId="{0F964593-415F-4F28-9511-9EE21EF0C2DE}" type="presParOf" srcId="{4E2F01BA-D95E-4ADE-AE6D-AE7EE1C0F335}" destId="{929E29F4-AB3E-41FA-A96E-DED6787305BD}" srcOrd="0" destOrd="0" presId="urn:microsoft.com/office/officeart/2005/8/layout/vList6"/>
    <dgm:cxn modelId="{87C1A7CE-580A-4C19-BD67-DD323EC58759}" type="presParOf" srcId="{4E2F01BA-D95E-4ADE-AE6D-AE7EE1C0F335}" destId="{E5D3E3BC-0705-4FFF-BDE6-AB8A5298F8DD}" srcOrd="1" destOrd="0" presId="urn:microsoft.com/office/officeart/2005/8/layout/vList6"/>
    <dgm:cxn modelId="{127B334E-D43C-43DC-B3FA-F323FAD61F50}" type="presParOf" srcId="{5DCBD45C-DB60-4290-B112-9A26D08D0EBF}" destId="{4EF3B259-CCAF-4747-B6E2-DF60C0BF5343}" srcOrd="1" destOrd="0" presId="urn:microsoft.com/office/officeart/2005/8/layout/vList6"/>
    <dgm:cxn modelId="{E53AEE44-90CA-4BD7-86DA-DF391621BB61}" type="presParOf" srcId="{5DCBD45C-DB60-4290-B112-9A26D08D0EBF}" destId="{B529F54E-1BBB-4C81-BC97-B7CFA8255176}" srcOrd="2" destOrd="0" presId="urn:microsoft.com/office/officeart/2005/8/layout/vList6"/>
    <dgm:cxn modelId="{7D007C39-A777-4DDE-B047-674348F8D68E}" type="presParOf" srcId="{B529F54E-1BBB-4C81-BC97-B7CFA8255176}" destId="{259A64D4-2EC8-48AC-BC34-D571138EEE4A}" srcOrd="0" destOrd="0" presId="urn:microsoft.com/office/officeart/2005/8/layout/vList6"/>
    <dgm:cxn modelId="{CE4C63C3-A570-4484-B24F-866B756D377D}" type="presParOf" srcId="{B529F54E-1BBB-4C81-BC97-B7CFA8255176}" destId="{DA863BF0-9CFA-4D11-AC66-B0C8276D136D}" srcOrd="1" destOrd="0" presId="urn:microsoft.com/office/officeart/2005/8/layout/vList6"/>
    <dgm:cxn modelId="{452D48E1-2E09-4A43-B911-8D6CF8D5B25C}" type="presParOf" srcId="{5DCBD45C-DB60-4290-B112-9A26D08D0EBF}" destId="{0DEB4119-67A5-483C-9EB1-03B057B6278F}" srcOrd="3" destOrd="0" presId="urn:microsoft.com/office/officeart/2005/8/layout/vList6"/>
    <dgm:cxn modelId="{C5A8F8E6-6483-4E6A-BC77-13D279B7B57F}" type="presParOf" srcId="{5DCBD45C-DB60-4290-B112-9A26D08D0EBF}" destId="{3621F3B9-3974-4120-99A8-0376432870A3}" srcOrd="4" destOrd="0" presId="urn:microsoft.com/office/officeart/2005/8/layout/vList6"/>
    <dgm:cxn modelId="{456C0BAD-B9D8-4EBB-8E33-322FF179EBC1}" type="presParOf" srcId="{3621F3B9-3974-4120-99A8-0376432870A3}" destId="{D5E7DBA3-3BB6-4A7B-AB77-C63DA372E5AE}" srcOrd="0" destOrd="0" presId="urn:microsoft.com/office/officeart/2005/8/layout/vList6"/>
    <dgm:cxn modelId="{25905411-C9A0-4E38-8D6B-06A431F0AB4B}" type="presParOf" srcId="{3621F3B9-3974-4120-99A8-0376432870A3}" destId="{BC8E7726-EE9A-4335-8064-F6F21F31C566}" srcOrd="1" destOrd="0" presId="urn:microsoft.com/office/officeart/2005/8/layout/vList6"/>
    <dgm:cxn modelId="{BCB3B5BF-0750-440D-A0F4-54E561E68458}" type="presParOf" srcId="{5DCBD45C-DB60-4290-B112-9A26D08D0EBF}" destId="{477E604A-0178-4758-9084-CB4E7A539726}" srcOrd="5" destOrd="0" presId="urn:microsoft.com/office/officeart/2005/8/layout/vList6"/>
    <dgm:cxn modelId="{E8BD9971-0D9D-41CB-8FF3-E872632864F6}" type="presParOf" srcId="{5DCBD45C-DB60-4290-B112-9A26D08D0EBF}" destId="{4DD34FD2-DE0B-488D-9669-9BBB0048B8DB}" srcOrd="6" destOrd="0" presId="urn:microsoft.com/office/officeart/2005/8/layout/vList6"/>
    <dgm:cxn modelId="{AB572053-41E3-4568-842C-585CBB35E4D9}" type="presParOf" srcId="{4DD34FD2-DE0B-488D-9669-9BBB0048B8DB}" destId="{A9FA8DDB-BCED-4379-AD63-40BE1A361631}" srcOrd="0" destOrd="0" presId="urn:microsoft.com/office/officeart/2005/8/layout/vList6"/>
    <dgm:cxn modelId="{E157F7C2-BE33-4F53-91C3-C841D350E2ED}" type="presParOf" srcId="{4DD34FD2-DE0B-488D-9669-9BBB0048B8DB}" destId="{5959B627-2EC0-4CA5-9AD0-D459B3A603F1}" srcOrd="1" destOrd="0" presId="urn:microsoft.com/office/officeart/2005/8/layout/vList6"/>
    <dgm:cxn modelId="{397E3D4A-2604-4242-92F8-92FED3A1765D}" type="presParOf" srcId="{5DCBD45C-DB60-4290-B112-9A26D08D0EBF}" destId="{D1BE20C2-D6D1-4F25-8118-24C6CEE1B3EB}" srcOrd="7" destOrd="0" presId="urn:microsoft.com/office/officeart/2005/8/layout/vList6"/>
    <dgm:cxn modelId="{71053736-CCC4-47A6-9C86-A15BD6322317}" type="presParOf" srcId="{5DCBD45C-DB60-4290-B112-9A26D08D0EBF}" destId="{B3F4816E-EDEF-4D11-894B-B5ABD09F82E9}" srcOrd="8" destOrd="0" presId="urn:microsoft.com/office/officeart/2005/8/layout/vList6"/>
    <dgm:cxn modelId="{1A59AA8A-C009-4811-B2E9-98274AD733A6}" type="presParOf" srcId="{B3F4816E-EDEF-4D11-894B-B5ABD09F82E9}" destId="{8CFF23EB-BDB6-45A0-AEDB-1E3866C8CE08}" srcOrd="0" destOrd="0" presId="urn:microsoft.com/office/officeart/2005/8/layout/vList6"/>
    <dgm:cxn modelId="{22E44D38-E9AF-4E68-A348-6B2476DE9D2C}" type="presParOf" srcId="{B3F4816E-EDEF-4D11-894B-B5ABD09F82E9}" destId="{3A1BF1AD-D233-486F-91FE-596433E4EB0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5F2D80-3D72-4C4B-89BE-6B09AB5284D5}">
      <dsp:nvSpPr>
        <dsp:cNvPr id="0" name=""/>
        <dsp:cNvSpPr/>
      </dsp:nvSpPr>
      <dsp:spPr>
        <a:xfrm rot="5400000">
          <a:off x="449533" y="4470824"/>
          <a:ext cx="1348648" cy="224412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11C69D-7C35-4675-B2E9-22014517AE33}">
      <dsp:nvSpPr>
        <dsp:cNvPr id="0" name=""/>
        <dsp:cNvSpPr/>
      </dsp:nvSpPr>
      <dsp:spPr>
        <a:xfrm>
          <a:off x="224410" y="5141333"/>
          <a:ext cx="2026005" cy="177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400" kern="1200" dirty="0"/>
            <a:t>Typical symptoms are polyuria, polydipsia, fatigue, blurred vision and frequent infections (</a:t>
          </a:r>
          <a:r>
            <a:rPr lang="en-IN" sz="2400" kern="1200" dirty="0" err="1"/>
            <a:t>Baidar</a:t>
          </a:r>
          <a:r>
            <a:rPr lang="en-IN" sz="2400" kern="1200" dirty="0"/>
            <a:t> </a:t>
          </a:r>
          <a:r>
            <a:rPr lang="en-IN" sz="2400" i="1" kern="1200" dirty="0"/>
            <a:t>et al. </a:t>
          </a:r>
          <a:r>
            <a:rPr lang="en-IN" sz="2400" kern="1200" dirty="0"/>
            <a:t>2025</a:t>
          </a:r>
          <a:r>
            <a:rPr lang="en-GB" sz="2400" kern="1200" dirty="0"/>
            <a:t>).</a:t>
          </a:r>
          <a:endParaRPr lang="en-IN" sz="2400" kern="1200" dirty="0"/>
        </a:p>
      </dsp:txBody>
      <dsp:txXfrm>
        <a:off x="224410" y="5141333"/>
        <a:ext cx="2026005" cy="1775912"/>
      </dsp:txXfrm>
    </dsp:sp>
    <dsp:sp modelId="{9691B716-BE4C-41B0-8EB4-4DDF3C042A49}">
      <dsp:nvSpPr>
        <dsp:cNvPr id="0" name=""/>
        <dsp:cNvSpPr/>
      </dsp:nvSpPr>
      <dsp:spPr>
        <a:xfrm>
          <a:off x="1868150" y="4305609"/>
          <a:ext cx="382265" cy="38226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7159CB-2207-44AF-B744-BFBCE6835850}">
      <dsp:nvSpPr>
        <dsp:cNvPr id="0" name=""/>
        <dsp:cNvSpPr/>
      </dsp:nvSpPr>
      <dsp:spPr>
        <a:xfrm rot="5400000">
          <a:off x="2929759" y="3857090"/>
          <a:ext cx="1348648" cy="224412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1F6C85-3674-4347-91C9-0D457787B37E}">
      <dsp:nvSpPr>
        <dsp:cNvPr id="0" name=""/>
        <dsp:cNvSpPr/>
      </dsp:nvSpPr>
      <dsp:spPr>
        <a:xfrm>
          <a:off x="2704636" y="4527598"/>
          <a:ext cx="2026005" cy="177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400" kern="1200" dirty="0"/>
            <a:t>Insulin resistance, heredity, lack of exercise, wrong diet, and low standard of living are the factors leading to the disease (</a:t>
          </a:r>
          <a:r>
            <a:rPr lang="en-IN" sz="2400" kern="1200" dirty="0"/>
            <a:t>Laakso, and Fernandes Silva, 2022</a:t>
          </a:r>
          <a:r>
            <a:rPr lang="en-GB" sz="2400" kern="1200" dirty="0"/>
            <a:t>).</a:t>
          </a:r>
          <a:endParaRPr lang="en-IN" sz="2400" kern="1200" dirty="0"/>
        </a:p>
      </dsp:txBody>
      <dsp:txXfrm>
        <a:off x="2704636" y="4527598"/>
        <a:ext cx="2026005" cy="1775912"/>
      </dsp:txXfrm>
    </dsp:sp>
    <dsp:sp modelId="{FDF9C759-326A-4B0E-87AF-8738C8B0EA6E}">
      <dsp:nvSpPr>
        <dsp:cNvPr id="0" name=""/>
        <dsp:cNvSpPr/>
      </dsp:nvSpPr>
      <dsp:spPr>
        <a:xfrm>
          <a:off x="4348376" y="3691875"/>
          <a:ext cx="382265" cy="38226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7793B3-D3C5-4973-AE87-F5226008224F}">
      <dsp:nvSpPr>
        <dsp:cNvPr id="0" name=""/>
        <dsp:cNvSpPr/>
      </dsp:nvSpPr>
      <dsp:spPr>
        <a:xfrm rot="5400000">
          <a:off x="5409985" y="3243355"/>
          <a:ext cx="1348648" cy="224412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6EF947-9F8B-428B-AA74-16A110D61AC8}">
      <dsp:nvSpPr>
        <dsp:cNvPr id="0" name=""/>
        <dsp:cNvSpPr/>
      </dsp:nvSpPr>
      <dsp:spPr>
        <a:xfrm>
          <a:off x="5184862" y="3913864"/>
          <a:ext cx="2026005" cy="177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400" kern="1200" dirty="0"/>
            <a:t>Polyuria means frequent urination due to elevated blood sugar levels.</a:t>
          </a:r>
        </a:p>
      </dsp:txBody>
      <dsp:txXfrm>
        <a:off x="5184862" y="3913864"/>
        <a:ext cx="2026005" cy="1775912"/>
      </dsp:txXfrm>
    </dsp:sp>
    <dsp:sp modelId="{361247FC-584F-445E-BE77-73B805E5BDE9}">
      <dsp:nvSpPr>
        <dsp:cNvPr id="0" name=""/>
        <dsp:cNvSpPr/>
      </dsp:nvSpPr>
      <dsp:spPr>
        <a:xfrm>
          <a:off x="6828602" y="3078140"/>
          <a:ext cx="382265" cy="38226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9CC21D-C177-4BC0-BBDD-31C861127F9B}">
      <dsp:nvSpPr>
        <dsp:cNvPr id="0" name=""/>
        <dsp:cNvSpPr/>
      </dsp:nvSpPr>
      <dsp:spPr>
        <a:xfrm rot="5400000">
          <a:off x="7890211" y="2629621"/>
          <a:ext cx="1348648" cy="224412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54B450-5AB7-4A53-A560-1E5CB7F41575}">
      <dsp:nvSpPr>
        <dsp:cNvPr id="0" name=""/>
        <dsp:cNvSpPr/>
      </dsp:nvSpPr>
      <dsp:spPr>
        <a:xfrm>
          <a:off x="7665088" y="3300130"/>
          <a:ext cx="2026005" cy="177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400" kern="1200" dirty="0"/>
            <a:t>Polydipsia refers to excessive thirst that results from dehydration (Gregory, 2023).</a:t>
          </a:r>
        </a:p>
      </dsp:txBody>
      <dsp:txXfrm>
        <a:off x="7665088" y="3300130"/>
        <a:ext cx="2026005" cy="1775912"/>
      </dsp:txXfrm>
    </dsp:sp>
    <dsp:sp modelId="{CCB80B9A-FC4E-4B11-828F-AD961C6368FD}">
      <dsp:nvSpPr>
        <dsp:cNvPr id="0" name=""/>
        <dsp:cNvSpPr/>
      </dsp:nvSpPr>
      <dsp:spPr>
        <a:xfrm>
          <a:off x="9308829" y="2464406"/>
          <a:ext cx="382265" cy="38226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CDB700-2A87-4CA3-8142-6D581BAEBA74}">
      <dsp:nvSpPr>
        <dsp:cNvPr id="0" name=""/>
        <dsp:cNvSpPr/>
      </dsp:nvSpPr>
      <dsp:spPr>
        <a:xfrm rot="5400000">
          <a:off x="10370438" y="2015886"/>
          <a:ext cx="1348648" cy="224412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C97B19-767C-4B4A-9187-694B0FA92076}">
      <dsp:nvSpPr>
        <dsp:cNvPr id="0" name=""/>
        <dsp:cNvSpPr/>
      </dsp:nvSpPr>
      <dsp:spPr>
        <a:xfrm>
          <a:off x="10145315" y="2686395"/>
          <a:ext cx="2026005" cy="177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400" kern="1200" dirty="0"/>
            <a:t>Fatigue defined as body's inability to effectively use glucose for energy (Lorenzo, 2026).</a:t>
          </a:r>
        </a:p>
      </dsp:txBody>
      <dsp:txXfrm>
        <a:off x="10145315" y="2686395"/>
        <a:ext cx="2026005" cy="1775912"/>
      </dsp:txXfrm>
    </dsp:sp>
    <dsp:sp modelId="{09CD0F39-19E6-4584-8CE9-C991551616B3}">
      <dsp:nvSpPr>
        <dsp:cNvPr id="0" name=""/>
        <dsp:cNvSpPr/>
      </dsp:nvSpPr>
      <dsp:spPr>
        <a:xfrm>
          <a:off x="11789055" y="1850672"/>
          <a:ext cx="382265" cy="38226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6CBE94-44CB-4BEC-A5E3-CB2B0699A25B}">
      <dsp:nvSpPr>
        <dsp:cNvPr id="0" name=""/>
        <dsp:cNvSpPr/>
      </dsp:nvSpPr>
      <dsp:spPr>
        <a:xfrm rot="5400000">
          <a:off x="12850664" y="1402152"/>
          <a:ext cx="1348648" cy="224412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82EDD7-4A6E-4CF4-8C41-EAA8731BF8A8}">
      <dsp:nvSpPr>
        <dsp:cNvPr id="0" name=""/>
        <dsp:cNvSpPr/>
      </dsp:nvSpPr>
      <dsp:spPr>
        <a:xfrm>
          <a:off x="12625541" y="2072661"/>
          <a:ext cx="2026005" cy="177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400" kern="1200" dirty="0"/>
            <a:t>Blurred vision because of blood glucose levels fluctuating (Dubey, and </a:t>
          </a:r>
          <a:r>
            <a:rPr lang="en-IN" sz="2400" kern="1200" dirty="0" err="1"/>
            <a:t>Lohiya</a:t>
          </a:r>
          <a:r>
            <a:rPr lang="en-IN" sz="2400" kern="1200" dirty="0"/>
            <a:t>, 2021).</a:t>
          </a:r>
        </a:p>
      </dsp:txBody>
      <dsp:txXfrm>
        <a:off x="12625541" y="2072661"/>
        <a:ext cx="2026005" cy="1775912"/>
      </dsp:txXfrm>
    </dsp:sp>
    <dsp:sp modelId="{CED5628F-C9CE-4585-B001-7121EA61FABE}">
      <dsp:nvSpPr>
        <dsp:cNvPr id="0" name=""/>
        <dsp:cNvSpPr/>
      </dsp:nvSpPr>
      <dsp:spPr>
        <a:xfrm>
          <a:off x="14269281" y="1236937"/>
          <a:ext cx="382265" cy="382265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61A3E7-07D0-4FD2-9AAE-5E4BB6ADF03F}">
      <dsp:nvSpPr>
        <dsp:cNvPr id="0" name=""/>
        <dsp:cNvSpPr/>
      </dsp:nvSpPr>
      <dsp:spPr>
        <a:xfrm rot="5400000">
          <a:off x="15330890" y="788417"/>
          <a:ext cx="1348648" cy="224412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272907-3763-4EF4-AB6C-47B11CC207D2}">
      <dsp:nvSpPr>
        <dsp:cNvPr id="0" name=""/>
        <dsp:cNvSpPr/>
      </dsp:nvSpPr>
      <dsp:spPr>
        <a:xfrm>
          <a:off x="15105767" y="1458926"/>
          <a:ext cx="2026005" cy="177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 dirty="0"/>
            <a:t>Some infections like skin infections or UTI are common in diabetics (Egede </a:t>
          </a:r>
          <a:r>
            <a:rPr lang="en-IN" sz="2400" i="1" kern="1200" dirty="0"/>
            <a:t>et al. </a:t>
          </a:r>
          <a:r>
            <a:rPr lang="en-IN" sz="2400" kern="1200" dirty="0"/>
            <a:t>2021).</a:t>
          </a:r>
        </a:p>
      </dsp:txBody>
      <dsp:txXfrm>
        <a:off x="15105767" y="1458926"/>
        <a:ext cx="2026005" cy="17759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B527B1-93C0-4801-9490-6018C3DCDBCC}">
      <dsp:nvSpPr>
        <dsp:cNvPr id="0" name=""/>
        <dsp:cNvSpPr/>
      </dsp:nvSpPr>
      <dsp:spPr>
        <a:xfrm>
          <a:off x="0" y="540999"/>
          <a:ext cx="153162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275E0-9496-44EB-80CF-FA54BB3242F4}">
      <dsp:nvSpPr>
        <dsp:cNvPr id="0" name=""/>
        <dsp:cNvSpPr/>
      </dsp:nvSpPr>
      <dsp:spPr>
        <a:xfrm>
          <a:off x="765810" y="24399"/>
          <a:ext cx="13196575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5241" tIns="0" rIns="405241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200" kern="1200" dirty="0"/>
            <a:t>Insulin resistance is triggered by being overweight and having inappropriate metabolism (Johnson, 2021).</a:t>
          </a:r>
        </a:p>
      </dsp:txBody>
      <dsp:txXfrm>
        <a:off x="816247" y="74836"/>
        <a:ext cx="13095701" cy="932326"/>
      </dsp:txXfrm>
    </dsp:sp>
    <dsp:sp modelId="{2F9C8EA4-CD99-4E86-B19A-196248F7CA74}">
      <dsp:nvSpPr>
        <dsp:cNvPr id="0" name=""/>
        <dsp:cNvSpPr/>
      </dsp:nvSpPr>
      <dsp:spPr>
        <a:xfrm>
          <a:off x="0" y="2128600"/>
          <a:ext cx="153162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3136A-E5FA-4FE7-8746-41F00EE4A625}">
      <dsp:nvSpPr>
        <dsp:cNvPr id="0" name=""/>
        <dsp:cNvSpPr/>
      </dsp:nvSpPr>
      <dsp:spPr>
        <a:xfrm>
          <a:off x="765810" y="1611999"/>
          <a:ext cx="13196575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5241" tIns="0" rIns="405241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200" kern="1200" dirty="0"/>
            <a:t>Inherited diabetes or having family history of diabetes </a:t>
          </a:r>
        </a:p>
      </dsp:txBody>
      <dsp:txXfrm>
        <a:off x="816247" y="1662436"/>
        <a:ext cx="13095701" cy="932326"/>
      </dsp:txXfrm>
    </dsp:sp>
    <dsp:sp modelId="{FEE55703-2E96-4529-9477-CBA6D1E210E1}">
      <dsp:nvSpPr>
        <dsp:cNvPr id="0" name=""/>
        <dsp:cNvSpPr/>
      </dsp:nvSpPr>
      <dsp:spPr>
        <a:xfrm>
          <a:off x="0" y="3716200"/>
          <a:ext cx="153162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53082-0F17-4B5B-B3A4-9DD7DA0B31F7}">
      <dsp:nvSpPr>
        <dsp:cNvPr id="0" name=""/>
        <dsp:cNvSpPr/>
      </dsp:nvSpPr>
      <dsp:spPr>
        <a:xfrm>
          <a:off x="765810" y="3199600"/>
          <a:ext cx="13406714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5241" tIns="0" rIns="405241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200" kern="1200" dirty="0"/>
            <a:t>A diet that contains a lot of sugar and processed foods is very unhealthy (Sinha, and Haque, 2022).</a:t>
          </a:r>
        </a:p>
      </dsp:txBody>
      <dsp:txXfrm>
        <a:off x="816247" y="3250037"/>
        <a:ext cx="13305840" cy="932326"/>
      </dsp:txXfrm>
    </dsp:sp>
    <dsp:sp modelId="{F8EA0F37-0A1B-4CD8-8459-D141AB4585F9}">
      <dsp:nvSpPr>
        <dsp:cNvPr id="0" name=""/>
        <dsp:cNvSpPr/>
      </dsp:nvSpPr>
      <dsp:spPr>
        <a:xfrm>
          <a:off x="0" y="5303800"/>
          <a:ext cx="153162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EE9978-1B9F-45F4-A142-53DFF0D4CF0A}">
      <dsp:nvSpPr>
        <dsp:cNvPr id="0" name=""/>
        <dsp:cNvSpPr/>
      </dsp:nvSpPr>
      <dsp:spPr>
        <a:xfrm>
          <a:off x="765810" y="4787199"/>
          <a:ext cx="13605487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5241" tIns="0" rIns="405241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200" kern="1200" dirty="0"/>
            <a:t>A lack of exercise and spending a lot of time sitting down are common habits among teenagers (Gula, 2022).</a:t>
          </a:r>
        </a:p>
      </dsp:txBody>
      <dsp:txXfrm>
        <a:off x="816247" y="4837636"/>
        <a:ext cx="13504613" cy="932326"/>
      </dsp:txXfrm>
    </dsp:sp>
    <dsp:sp modelId="{7D5A2E2C-A6B4-42A5-A4F8-12EFBF1DB005}">
      <dsp:nvSpPr>
        <dsp:cNvPr id="0" name=""/>
        <dsp:cNvSpPr/>
      </dsp:nvSpPr>
      <dsp:spPr>
        <a:xfrm>
          <a:off x="0" y="6891400"/>
          <a:ext cx="15316200" cy="88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291F9-BC9D-4144-954A-79FFBE48A97E}">
      <dsp:nvSpPr>
        <dsp:cNvPr id="0" name=""/>
        <dsp:cNvSpPr/>
      </dsp:nvSpPr>
      <dsp:spPr>
        <a:xfrm>
          <a:off x="765810" y="6374800"/>
          <a:ext cx="13605594" cy="1033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5241" tIns="0" rIns="405241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200" kern="1200" dirty="0"/>
            <a:t>Poverty results in risk as the persons concerned have limited resources or opportunities to adopt a healthy lifestyle (</a:t>
          </a:r>
          <a:r>
            <a:rPr lang="en-IN" sz="3200" kern="1200" dirty="0" err="1"/>
            <a:t>Alrasheeday</a:t>
          </a:r>
          <a:r>
            <a:rPr lang="en-IN" sz="3200" kern="1200" dirty="0"/>
            <a:t> </a:t>
          </a:r>
          <a:r>
            <a:rPr lang="en-IN" sz="3200" i="1" kern="1200" dirty="0"/>
            <a:t>et al. </a:t>
          </a:r>
          <a:r>
            <a:rPr lang="en-IN" sz="3200" kern="1200" dirty="0"/>
            <a:t>2024).</a:t>
          </a:r>
        </a:p>
      </dsp:txBody>
      <dsp:txXfrm>
        <a:off x="816247" y="6425237"/>
        <a:ext cx="13504720" cy="9323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E576E3-995B-407B-B1A1-FC034E1639B2}">
      <dsp:nvSpPr>
        <dsp:cNvPr id="0" name=""/>
        <dsp:cNvSpPr/>
      </dsp:nvSpPr>
      <dsp:spPr>
        <a:xfrm>
          <a:off x="5701" y="913029"/>
          <a:ext cx="3428144" cy="1371257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shade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shade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UK prevalence:</a:t>
          </a:r>
          <a:endParaRPr lang="en-IN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" y="913029"/>
        <a:ext cx="3428144" cy="1371257"/>
      </dsp:txXfrm>
    </dsp:sp>
    <dsp:sp modelId="{A80F8D89-C6D4-4F29-9C65-60A62E8ECEE8}">
      <dsp:nvSpPr>
        <dsp:cNvPr id="0" name=""/>
        <dsp:cNvSpPr/>
      </dsp:nvSpPr>
      <dsp:spPr>
        <a:xfrm>
          <a:off x="5701" y="2284286"/>
          <a:ext cx="3428144" cy="4103774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T2D causes about 3-5% of diabetes cases among population under 25 years of age with cases increasing each year (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Diabetes.org.uk, </a:t>
          </a: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2026</a:t>
          </a: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" y="2284286"/>
        <a:ext cx="3428144" cy="4103774"/>
      </dsp:txXfrm>
    </dsp:sp>
    <dsp:sp modelId="{3D2466B7-AF51-412B-AF6C-06E6418A561D}">
      <dsp:nvSpPr>
        <dsp:cNvPr id="0" name=""/>
        <dsp:cNvSpPr/>
      </dsp:nvSpPr>
      <dsp:spPr>
        <a:xfrm>
          <a:off x="3913785" y="913029"/>
          <a:ext cx="3428144" cy="1371257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-11957"/>
                <a:satOff val="-1341"/>
                <a:lumOff val="8560"/>
                <a:alphaOff val="0"/>
                <a:tint val="50000"/>
                <a:satMod val="300000"/>
              </a:schemeClr>
            </a:gs>
            <a:gs pos="35000">
              <a:schemeClr val="accent2">
                <a:shade val="80000"/>
                <a:hueOff val="-11957"/>
                <a:satOff val="-1341"/>
                <a:lumOff val="8560"/>
                <a:alphaOff val="0"/>
                <a:tint val="37000"/>
                <a:satMod val="300000"/>
              </a:schemeClr>
            </a:gs>
            <a:gs pos="100000">
              <a:schemeClr val="accent2">
                <a:shade val="80000"/>
                <a:hueOff val="-11957"/>
                <a:satOff val="-1341"/>
                <a:lumOff val="856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80000"/>
              <a:hueOff val="-11957"/>
              <a:satOff val="-1341"/>
              <a:lumOff val="856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Ethnic disparities:</a:t>
          </a:r>
          <a:endParaRPr lang="en-IN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3785" y="913029"/>
        <a:ext cx="3428144" cy="1371257"/>
      </dsp:txXfrm>
    </dsp:sp>
    <dsp:sp modelId="{EB265EFA-1185-4824-8ECC-A309A5B9469F}">
      <dsp:nvSpPr>
        <dsp:cNvPr id="0" name=""/>
        <dsp:cNvSpPr/>
      </dsp:nvSpPr>
      <dsp:spPr>
        <a:xfrm>
          <a:off x="3913785" y="2284286"/>
          <a:ext cx="3428144" cy="4103774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Rates are 6 times higher for South Asian, Black African, and Caribbean populations in UK.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3785" y="2284286"/>
        <a:ext cx="3428144" cy="4103774"/>
      </dsp:txXfrm>
    </dsp:sp>
    <dsp:sp modelId="{4B2E23EB-B267-41E8-B30B-EBC63E735196}">
      <dsp:nvSpPr>
        <dsp:cNvPr id="0" name=""/>
        <dsp:cNvSpPr/>
      </dsp:nvSpPr>
      <dsp:spPr>
        <a:xfrm>
          <a:off x="7821870" y="913029"/>
          <a:ext cx="3428144" cy="1371257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-23915"/>
                <a:satOff val="-2683"/>
                <a:lumOff val="17120"/>
                <a:alphaOff val="0"/>
                <a:tint val="50000"/>
                <a:satMod val="300000"/>
              </a:schemeClr>
            </a:gs>
            <a:gs pos="35000">
              <a:schemeClr val="accent2">
                <a:shade val="80000"/>
                <a:hueOff val="-23915"/>
                <a:satOff val="-2683"/>
                <a:lumOff val="17120"/>
                <a:alphaOff val="0"/>
                <a:tint val="37000"/>
                <a:satMod val="300000"/>
              </a:schemeClr>
            </a:gs>
            <a:gs pos="100000">
              <a:schemeClr val="accent2">
                <a:shade val="80000"/>
                <a:hueOff val="-23915"/>
                <a:satOff val="-2683"/>
                <a:lumOff val="1712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80000"/>
              <a:hueOff val="-23915"/>
              <a:satOff val="-2683"/>
              <a:lumOff val="1712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Socioeconomic factors:</a:t>
          </a:r>
          <a:endParaRPr lang="en-IN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21870" y="913029"/>
        <a:ext cx="3428144" cy="1371257"/>
      </dsp:txXfrm>
    </dsp:sp>
    <dsp:sp modelId="{BE1267F1-2BF3-4EEB-808A-B500807D595C}">
      <dsp:nvSpPr>
        <dsp:cNvPr id="0" name=""/>
        <dsp:cNvSpPr/>
      </dsp:nvSpPr>
      <dsp:spPr>
        <a:xfrm>
          <a:off x="7821870" y="2284286"/>
          <a:ext cx="3428144" cy="4103774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Obesity-related T2D is significantly more common among children from deprived areas.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21870" y="2284286"/>
        <a:ext cx="3428144" cy="4103774"/>
      </dsp:txXfrm>
    </dsp:sp>
    <dsp:sp modelId="{1BC65F37-CD52-4EC1-BA17-B5A98F8DD0F9}">
      <dsp:nvSpPr>
        <dsp:cNvPr id="0" name=""/>
        <dsp:cNvSpPr/>
      </dsp:nvSpPr>
      <dsp:spPr>
        <a:xfrm>
          <a:off x="11729954" y="913029"/>
          <a:ext cx="3428144" cy="1371257"/>
        </a:xfrm>
        <a:prstGeom prst="rect">
          <a:avLst/>
        </a:prstGeom>
        <a:gradFill rotWithShape="0">
          <a:gsLst>
            <a:gs pos="0">
              <a:schemeClr val="accent2">
                <a:shade val="80000"/>
                <a:hueOff val="-35872"/>
                <a:satOff val="-4024"/>
                <a:lumOff val="25680"/>
                <a:alphaOff val="0"/>
                <a:tint val="50000"/>
                <a:satMod val="300000"/>
              </a:schemeClr>
            </a:gs>
            <a:gs pos="35000">
              <a:schemeClr val="accent2">
                <a:shade val="80000"/>
                <a:hueOff val="-35872"/>
                <a:satOff val="-4024"/>
                <a:lumOff val="25680"/>
                <a:alphaOff val="0"/>
                <a:tint val="37000"/>
                <a:satMod val="300000"/>
              </a:schemeClr>
            </a:gs>
            <a:gs pos="100000">
              <a:schemeClr val="accent2">
                <a:shade val="80000"/>
                <a:hueOff val="-35872"/>
                <a:satOff val="-4024"/>
                <a:lumOff val="2568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80000"/>
              <a:hueOff val="-35872"/>
              <a:satOff val="-4024"/>
              <a:lumOff val="2568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Public health impact:</a:t>
          </a:r>
          <a:endParaRPr lang="en-IN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729954" y="913029"/>
        <a:ext cx="3428144" cy="1371257"/>
      </dsp:txXfrm>
    </dsp:sp>
    <dsp:sp modelId="{2D562EE7-6429-46C7-916D-2AA5A3C984C0}">
      <dsp:nvSpPr>
        <dsp:cNvPr id="0" name=""/>
        <dsp:cNvSpPr/>
      </dsp:nvSpPr>
      <dsp:spPr>
        <a:xfrm>
          <a:off x="11729954" y="2284286"/>
          <a:ext cx="3428144" cy="4103774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T2D at an early age increases risk of complications and adult morbidity in future, thus putting pressure on UK services.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just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This disorder continually causes increasing burden on community health services and school health programs (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Gupta </a:t>
          </a:r>
          <a:r>
            <a:rPr lang="en-IN" sz="2200" i="1" kern="1200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2026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729954" y="2284286"/>
        <a:ext cx="3428144" cy="41037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953D7-4F1E-4965-89C2-4A5263595A1C}">
      <dsp:nvSpPr>
        <dsp:cNvPr id="0" name=""/>
        <dsp:cNvSpPr/>
      </dsp:nvSpPr>
      <dsp:spPr>
        <a:xfrm>
          <a:off x="0" y="707679"/>
          <a:ext cx="14625576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CFED3-8409-495E-A809-2E730E3B2CAB}">
      <dsp:nvSpPr>
        <dsp:cNvPr id="0" name=""/>
        <dsp:cNvSpPr/>
      </dsp:nvSpPr>
      <dsp:spPr>
        <a:xfrm>
          <a:off x="731278" y="87759"/>
          <a:ext cx="12676264" cy="12398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6968" tIns="0" rIns="386968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Global trends: Global prevalence of youth-onset T2D has risen by more than 30% over last 20 years (</a:t>
          </a:r>
          <a:r>
            <a:rPr lang="en-IN" sz="2800" kern="1200" dirty="0"/>
            <a:t>Perng </a:t>
          </a:r>
          <a:r>
            <a:rPr lang="en-IN" sz="2800" i="1" kern="1200" dirty="0"/>
            <a:t>et al. </a:t>
          </a:r>
          <a:r>
            <a:rPr lang="en-IN" sz="2800" kern="1200" dirty="0"/>
            <a:t>2023</a:t>
          </a:r>
          <a:r>
            <a:rPr lang="en-GB" sz="2800" kern="1200" dirty="0"/>
            <a:t>).</a:t>
          </a:r>
          <a:endParaRPr lang="en-IN" sz="2800" kern="1200" dirty="0"/>
        </a:p>
      </dsp:txBody>
      <dsp:txXfrm>
        <a:off x="791802" y="148283"/>
        <a:ext cx="12555216" cy="1118792"/>
      </dsp:txXfrm>
    </dsp:sp>
    <dsp:sp modelId="{974B65C7-8244-40CA-A901-C49741211494}">
      <dsp:nvSpPr>
        <dsp:cNvPr id="0" name=""/>
        <dsp:cNvSpPr/>
      </dsp:nvSpPr>
      <dsp:spPr>
        <a:xfrm>
          <a:off x="0" y="2612799"/>
          <a:ext cx="14625576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F6F0E-C89B-4464-BD1E-DC0719FDF715}">
      <dsp:nvSpPr>
        <dsp:cNvPr id="0" name=""/>
        <dsp:cNvSpPr/>
      </dsp:nvSpPr>
      <dsp:spPr>
        <a:xfrm>
          <a:off x="731278" y="1992879"/>
          <a:ext cx="12683635" cy="1239840"/>
        </a:xfrm>
        <a:prstGeom prst="roundRect">
          <a:avLst/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tint val="50000"/>
                <a:satMod val="300000"/>
              </a:schemeClr>
            </a:gs>
            <a:gs pos="35000">
              <a:schemeClr val="accent4">
                <a:hueOff val="-1488257"/>
                <a:satOff val="8966"/>
                <a:lumOff val="719"/>
                <a:alphaOff val="0"/>
                <a:tint val="37000"/>
                <a:satMod val="30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6968" tIns="0" rIns="386968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Early onset of disease leads to higher chances of getting cardiovascular disease, kidney disease, and neuropathy later in life.</a:t>
          </a:r>
          <a:endParaRPr lang="en-IN" sz="2800" kern="1200" dirty="0"/>
        </a:p>
      </dsp:txBody>
      <dsp:txXfrm>
        <a:off x="791802" y="2053403"/>
        <a:ext cx="12562587" cy="1118792"/>
      </dsp:txXfrm>
    </dsp:sp>
    <dsp:sp modelId="{54A9B5D4-E38A-469A-82D4-F2A802E064B8}">
      <dsp:nvSpPr>
        <dsp:cNvPr id="0" name=""/>
        <dsp:cNvSpPr/>
      </dsp:nvSpPr>
      <dsp:spPr>
        <a:xfrm>
          <a:off x="0" y="4517920"/>
          <a:ext cx="14625576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5D87E4-877A-47B1-ADD2-DBBAFF66746F}">
      <dsp:nvSpPr>
        <dsp:cNvPr id="0" name=""/>
        <dsp:cNvSpPr/>
      </dsp:nvSpPr>
      <dsp:spPr>
        <a:xfrm>
          <a:off x="731278" y="3898000"/>
          <a:ext cx="12676264" cy="1239840"/>
        </a:xfrm>
        <a:prstGeom prst="roundRect">
          <a:avLst/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tint val="50000"/>
                <a:satMod val="300000"/>
              </a:schemeClr>
            </a:gs>
            <a:gs pos="35000">
              <a:schemeClr val="accent4">
                <a:hueOff val="-2976513"/>
                <a:satOff val="17933"/>
                <a:lumOff val="1437"/>
                <a:alphaOff val="0"/>
                <a:tint val="37000"/>
                <a:satMod val="30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6968" tIns="0" rIns="386968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Preventive strategies are based on lifestyle changes, early detection, and community health promotion (</a:t>
          </a:r>
          <a:r>
            <a:rPr lang="en-IN" sz="2800" kern="1200" dirty="0" err="1"/>
            <a:t>Golovaty</a:t>
          </a:r>
          <a:r>
            <a:rPr lang="en-IN" sz="2800" kern="1200" dirty="0"/>
            <a:t> </a:t>
          </a:r>
          <a:r>
            <a:rPr lang="en-IN" sz="2800" i="1" kern="1200" dirty="0"/>
            <a:t>et al. </a:t>
          </a:r>
          <a:r>
            <a:rPr lang="en-IN" sz="2800" kern="1200" dirty="0"/>
            <a:t>2023</a:t>
          </a:r>
          <a:r>
            <a:rPr lang="en-GB" sz="2800" kern="1200" dirty="0"/>
            <a:t>).</a:t>
          </a:r>
          <a:endParaRPr lang="en-IN" sz="2800" kern="1200" dirty="0"/>
        </a:p>
      </dsp:txBody>
      <dsp:txXfrm>
        <a:off x="791802" y="3958524"/>
        <a:ext cx="12555216" cy="1118792"/>
      </dsp:txXfrm>
    </dsp:sp>
    <dsp:sp modelId="{8EA80F16-E8FC-4B2C-A2BC-2AC660EF5493}">
      <dsp:nvSpPr>
        <dsp:cNvPr id="0" name=""/>
        <dsp:cNvSpPr/>
      </dsp:nvSpPr>
      <dsp:spPr>
        <a:xfrm>
          <a:off x="0" y="6423040"/>
          <a:ext cx="14625576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3194C-68BE-4C2F-914A-34E7B34EEA7A}">
      <dsp:nvSpPr>
        <dsp:cNvPr id="0" name=""/>
        <dsp:cNvSpPr/>
      </dsp:nvSpPr>
      <dsp:spPr>
        <a:xfrm>
          <a:off x="731278" y="5803120"/>
          <a:ext cx="12676264" cy="123984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50000"/>
                <a:satMod val="300000"/>
              </a:schemeClr>
            </a:gs>
            <a:gs pos="35000">
              <a:schemeClr val="accent4">
                <a:hueOff val="-4464770"/>
                <a:satOff val="26899"/>
                <a:lumOff val="2156"/>
                <a:alphaOff val="0"/>
                <a:tint val="37000"/>
                <a:satMod val="30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6968" tIns="0" rIns="386968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Government regulation in health sector works toward reduction of inequalities in health and risk of diabetes associated with obesity.</a:t>
          </a:r>
          <a:endParaRPr lang="en-IN" sz="2800" kern="1200" dirty="0"/>
        </a:p>
      </dsp:txBody>
      <dsp:txXfrm>
        <a:off x="791802" y="5863644"/>
        <a:ext cx="12555216" cy="11187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1C2B2-6A1E-4E49-86B6-9D955994C18A}">
      <dsp:nvSpPr>
        <dsp:cNvPr id="0" name=""/>
        <dsp:cNvSpPr/>
      </dsp:nvSpPr>
      <dsp:spPr>
        <a:xfrm>
          <a:off x="-9824487" y="-1499529"/>
          <a:ext cx="11685859" cy="11685859"/>
        </a:xfrm>
        <a:prstGeom prst="blockArc">
          <a:avLst>
            <a:gd name="adj1" fmla="val 18900000"/>
            <a:gd name="adj2" fmla="val 2700000"/>
            <a:gd name="adj3" fmla="val 18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6D1F0D-6FC3-4218-869A-F2CDBE061979}">
      <dsp:nvSpPr>
        <dsp:cNvPr id="0" name=""/>
        <dsp:cNvSpPr/>
      </dsp:nvSpPr>
      <dsp:spPr>
        <a:xfrm>
          <a:off x="811712" y="542751"/>
          <a:ext cx="11252088" cy="10861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62169" tIns="60960" rIns="60960" bIns="6096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 burden:</a:t>
          </a:r>
          <a:endParaRPr lang="en-IN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Diabetes uses up almost 10% of NHS budget (≈£10 billion annually), with early-onset T2D doubling total cost of treatment over lifetime and complications (</a:t>
          </a:r>
          <a:r>
            <a:rPr lang="en-US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England.nhs.uk, 2022</a:t>
          </a:r>
          <a:r>
            <a:rPr lang="en-GB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1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1712" y="542751"/>
        <a:ext cx="11252088" cy="1086197"/>
      </dsp:txXfrm>
    </dsp:sp>
    <dsp:sp modelId="{8CFF1B3C-645C-4F32-A501-0578CEE7F0B9}">
      <dsp:nvSpPr>
        <dsp:cNvPr id="0" name=""/>
        <dsp:cNvSpPr/>
      </dsp:nvSpPr>
      <dsp:spPr>
        <a:xfrm>
          <a:off x="132839" y="406976"/>
          <a:ext cx="1357746" cy="1357746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1C53F674-FDE2-40C1-9047-E7C68CEFA9A4}">
      <dsp:nvSpPr>
        <dsp:cNvPr id="0" name=""/>
        <dsp:cNvSpPr/>
      </dsp:nvSpPr>
      <dsp:spPr>
        <a:xfrm>
          <a:off x="1590050" y="2171526"/>
          <a:ext cx="10473750" cy="10861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62169" tIns="60960" rIns="60960" bIns="6096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Service demand:</a:t>
          </a:r>
          <a:endParaRPr lang="en-IN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Young individuals with T2D will be dependent on continuing care from primary, community, and specialist services (</a:t>
          </a:r>
          <a:r>
            <a:rPr lang="en-IN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Misra </a:t>
          </a:r>
          <a:r>
            <a:rPr lang="en-IN" sz="1900" i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GB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1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0050" y="2171526"/>
        <a:ext cx="10473750" cy="1086197"/>
      </dsp:txXfrm>
    </dsp:sp>
    <dsp:sp modelId="{413583BC-7BB6-4BF0-996F-0D53880EDCDA}">
      <dsp:nvSpPr>
        <dsp:cNvPr id="0" name=""/>
        <dsp:cNvSpPr/>
      </dsp:nvSpPr>
      <dsp:spPr>
        <a:xfrm>
          <a:off x="911176" y="2035751"/>
          <a:ext cx="1357746" cy="1357746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CA6CEF5D-B1E4-4672-9F3A-546FD45BF2E1}">
      <dsp:nvSpPr>
        <dsp:cNvPr id="0" name=""/>
        <dsp:cNvSpPr/>
      </dsp:nvSpPr>
      <dsp:spPr>
        <a:xfrm>
          <a:off x="1828937" y="3800301"/>
          <a:ext cx="10234863" cy="10861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62169" tIns="60960" rIns="60960" bIns="6096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Education and mental health:</a:t>
          </a:r>
          <a:endParaRPr lang="en-IN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It has a major impact on children missing school and their self-esteem because it is being accompanied by increasing rates of anxiety and depression.</a:t>
          </a:r>
          <a:endParaRPr lang="en-IN" sz="1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28937" y="3800301"/>
        <a:ext cx="10234863" cy="1086197"/>
      </dsp:txXfrm>
    </dsp:sp>
    <dsp:sp modelId="{5B110D0B-5B12-4070-8B0B-AAE7B0984B58}">
      <dsp:nvSpPr>
        <dsp:cNvPr id="0" name=""/>
        <dsp:cNvSpPr/>
      </dsp:nvSpPr>
      <dsp:spPr>
        <a:xfrm>
          <a:off x="1150063" y="3664526"/>
          <a:ext cx="1357746" cy="1357746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04E49C8E-10C9-4EFB-AB5B-0CC6A586B895}">
      <dsp:nvSpPr>
        <dsp:cNvPr id="0" name=""/>
        <dsp:cNvSpPr/>
      </dsp:nvSpPr>
      <dsp:spPr>
        <a:xfrm>
          <a:off x="1590050" y="5429076"/>
          <a:ext cx="10473750" cy="10861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62169" tIns="60960" rIns="60960" bIns="6096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Family and quality of life:</a:t>
          </a:r>
          <a:endParaRPr lang="en-IN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Families must deal with caregiver fatigue, lifestyle limitations, and overall lowering of their quality of life.</a:t>
          </a:r>
          <a:endParaRPr lang="en-IN" sz="1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0050" y="5429076"/>
        <a:ext cx="10473750" cy="1086197"/>
      </dsp:txXfrm>
    </dsp:sp>
    <dsp:sp modelId="{3BDE7722-361A-4449-9F1B-0106945C6557}">
      <dsp:nvSpPr>
        <dsp:cNvPr id="0" name=""/>
        <dsp:cNvSpPr/>
      </dsp:nvSpPr>
      <dsp:spPr>
        <a:xfrm>
          <a:off x="911176" y="5293301"/>
          <a:ext cx="1357746" cy="1357746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69E71698-A275-4C65-9945-AD18DCA7F832}">
      <dsp:nvSpPr>
        <dsp:cNvPr id="0" name=""/>
        <dsp:cNvSpPr/>
      </dsp:nvSpPr>
      <dsp:spPr>
        <a:xfrm>
          <a:off x="811712" y="7057851"/>
          <a:ext cx="11252088" cy="10861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62169" tIns="60960" rIns="60960" bIns="6096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Long-term inequality:</a:t>
          </a:r>
          <a:endParaRPr lang="en-IN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Early onset of the disease leads to increased loss of productivity of workforce in future and widening of gap in health inequalities.</a:t>
          </a:r>
          <a:endParaRPr lang="en-IN" sz="1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1712" y="7057851"/>
        <a:ext cx="11252088" cy="1086197"/>
      </dsp:txXfrm>
    </dsp:sp>
    <dsp:sp modelId="{0554FE24-E47D-4AB2-9F4A-444C1E004ED5}">
      <dsp:nvSpPr>
        <dsp:cNvPr id="0" name=""/>
        <dsp:cNvSpPr/>
      </dsp:nvSpPr>
      <dsp:spPr>
        <a:xfrm>
          <a:off x="132839" y="6922076"/>
          <a:ext cx="1357746" cy="1357746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AEC5B-974A-4185-8B77-9EDF8ECFAC66}">
      <dsp:nvSpPr>
        <dsp:cNvPr id="0" name=""/>
        <dsp:cNvSpPr/>
      </dsp:nvSpPr>
      <dsp:spPr>
        <a:xfrm>
          <a:off x="2314" y="0"/>
          <a:ext cx="14316726" cy="29490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3000" kern="1200" dirty="0">
              <a:latin typeface="Arial" panose="020B0604020202020204" pitchFamily="34" charset="0"/>
              <a:cs typeface="Arial" panose="020B0604020202020204" pitchFamily="34" charset="0"/>
            </a:rPr>
            <a:t>T2D is diagnosed by HbA1c level of ≥48 mmol/mol (6.5%) or by fasting plasma glucose of ≥7.0 mmol/L, both tests should be confirmed by repeat testing (</a:t>
          </a: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Diabetes.org.uk, 2026</a:t>
          </a:r>
          <a:r>
            <a:rPr lang="en-GB" sz="30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87" y="86373"/>
        <a:ext cx="14143980" cy="2776257"/>
      </dsp:txXfrm>
    </dsp:sp>
    <dsp:sp modelId="{3AD19BF3-B3BE-4382-9FE8-5C38EDE05F00}">
      <dsp:nvSpPr>
        <dsp:cNvPr id="0" name=""/>
        <dsp:cNvSpPr/>
      </dsp:nvSpPr>
      <dsp:spPr>
        <a:xfrm>
          <a:off x="2314" y="3327422"/>
          <a:ext cx="3367057" cy="29490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Measuring BMI and waist circumference; most of affected young people (more than 80%) are overweight or obese (</a:t>
          </a:r>
          <a:r>
            <a:rPr lang="en-IN" sz="2200" kern="1200" dirty="0" err="1">
              <a:latin typeface="Arial" panose="020B0604020202020204" pitchFamily="34" charset="0"/>
              <a:cs typeface="Arial" panose="020B0604020202020204" pitchFamily="34" charset="0"/>
            </a:rPr>
            <a:t>Cioana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2200" i="1" kern="1200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87" y="3413795"/>
        <a:ext cx="3194311" cy="2776257"/>
      </dsp:txXfrm>
    </dsp:sp>
    <dsp:sp modelId="{FA259FE0-870C-4CC9-99A2-06E53F7A10CE}">
      <dsp:nvSpPr>
        <dsp:cNvPr id="0" name=""/>
        <dsp:cNvSpPr/>
      </dsp:nvSpPr>
      <dsp:spPr>
        <a:xfrm>
          <a:off x="3652204" y="3327422"/>
          <a:ext cx="3367057" cy="29490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Making a thorough assessment of diet's quality, physical activity levels, and sedentary behaviour.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38577" y="3413795"/>
        <a:ext cx="3194311" cy="2776257"/>
      </dsp:txXfrm>
    </dsp:sp>
    <dsp:sp modelId="{DE7A3F18-9866-45E0-82B6-731A4C0F86A7}">
      <dsp:nvSpPr>
        <dsp:cNvPr id="0" name=""/>
        <dsp:cNvSpPr/>
      </dsp:nvSpPr>
      <dsp:spPr>
        <a:xfrm>
          <a:off x="7302094" y="3327422"/>
          <a:ext cx="3367057" cy="29490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Analysing family history, ethnicity, mental wellbeing, and social circumstances.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88467" y="3413795"/>
        <a:ext cx="3194311" cy="2776257"/>
      </dsp:txXfrm>
    </dsp:sp>
    <dsp:sp modelId="{337E24AC-1799-4BCB-9D0E-5588AC12BA07}">
      <dsp:nvSpPr>
        <dsp:cNvPr id="0" name=""/>
        <dsp:cNvSpPr/>
      </dsp:nvSpPr>
      <dsp:spPr>
        <a:xfrm>
          <a:off x="10951984" y="3327422"/>
          <a:ext cx="3367057" cy="29490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Identifying high-risk individuals early, screening them, and referring them to specialist services promptly.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038357" y="3413795"/>
        <a:ext cx="3194311" cy="27762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3FEB91-A6E9-4705-9D79-3E994D1D0182}">
      <dsp:nvSpPr>
        <dsp:cNvPr id="0" name=""/>
        <dsp:cNvSpPr/>
      </dsp:nvSpPr>
      <dsp:spPr>
        <a:xfrm>
          <a:off x="1578966" y="6661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900" b="1" kern="1200" dirty="0"/>
            <a:t>UK guidance:</a:t>
          </a:r>
          <a:endParaRPr lang="en-IN" sz="1900" b="1" kern="1200" dirty="0"/>
        </a:p>
      </dsp:txBody>
      <dsp:txXfrm>
        <a:off x="2032200" y="6661"/>
        <a:ext cx="1359701" cy="906467"/>
      </dsp:txXfrm>
    </dsp:sp>
    <dsp:sp modelId="{1EF0D85C-AED6-4DA8-88E0-509C877DED3A}">
      <dsp:nvSpPr>
        <dsp:cNvPr id="0" name=""/>
        <dsp:cNvSpPr/>
      </dsp:nvSpPr>
      <dsp:spPr>
        <a:xfrm>
          <a:off x="3550532" y="83710"/>
          <a:ext cx="11929941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100" kern="1200" dirty="0"/>
            <a:t>The management is in line with NICE recommendations and goal for glycaemic control such as HbA1c ≤53 mmol/mol to reduce complications (</a:t>
          </a:r>
          <a:r>
            <a:rPr lang="en-IN" sz="2100" kern="1200" dirty="0"/>
            <a:t>N.I.C.E. guideline 2022</a:t>
          </a:r>
          <a:r>
            <a:rPr lang="en-GB" sz="2100" kern="1200" dirty="0"/>
            <a:t>).</a:t>
          </a:r>
          <a:endParaRPr lang="en-IN" sz="2100" kern="1200" dirty="0"/>
        </a:p>
      </dsp:txBody>
      <dsp:txXfrm>
        <a:off x="3926716" y="83710"/>
        <a:ext cx="11177574" cy="752367"/>
      </dsp:txXfrm>
    </dsp:sp>
    <dsp:sp modelId="{9D151826-830C-4860-BCDF-4C76DAE7E5F2}">
      <dsp:nvSpPr>
        <dsp:cNvPr id="0" name=""/>
        <dsp:cNvSpPr/>
      </dsp:nvSpPr>
      <dsp:spPr>
        <a:xfrm>
          <a:off x="1578966" y="1040034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just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900" b="1" kern="1200" dirty="0"/>
            <a:t>Policy alignment:</a:t>
          </a:r>
          <a:endParaRPr lang="en-IN" sz="1900" b="1" kern="1200" dirty="0"/>
        </a:p>
      </dsp:txBody>
      <dsp:txXfrm>
        <a:off x="2032200" y="1040034"/>
        <a:ext cx="1359701" cy="906467"/>
      </dsp:txXfrm>
    </dsp:sp>
    <dsp:sp modelId="{3EB1FF18-12E7-46A9-BEB6-E8BE6487C1F1}">
      <dsp:nvSpPr>
        <dsp:cNvPr id="0" name=""/>
        <dsp:cNvSpPr/>
      </dsp:nvSpPr>
      <dsp:spPr>
        <a:xfrm>
          <a:off x="3550532" y="1117083"/>
          <a:ext cx="11896837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100" kern="1200"/>
            <a:t>The care reflects top NHS England priorities of personalised and preventative care.</a:t>
          </a:r>
          <a:endParaRPr lang="en-IN" sz="2100" kern="1200" dirty="0"/>
        </a:p>
      </dsp:txBody>
      <dsp:txXfrm>
        <a:off x="3926716" y="1117083"/>
        <a:ext cx="11144470" cy="752367"/>
      </dsp:txXfrm>
    </dsp:sp>
    <dsp:sp modelId="{CC73DEFC-7212-496F-8BF1-8025B1090B20}">
      <dsp:nvSpPr>
        <dsp:cNvPr id="0" name=""/>
        <dsp:cNvSpPr/>
      </dsp:nvSpPr>
      <dsp:spPr>
        <a:xfrm>
          <a:off x="1578966" y="2073406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900" b="1" kern="1200" dirty="0"/>
            <a:t>MDT approach:</a:t>
          </a:r>
          <a:endParaRPr lang="en-IN" sz="1900" b="1" kern="1200" dirty="0"/>
        </a:p>
      </dsp:txBody>
      <dsp:txXfrm>
        <a:off x="2032200" y="2073406"/>
        <a:ext cx="1359701" cy="906467"/>
      </dsp:txXfrm>
    </dsp:sp>
    <dsp:sp modelId="{0782AB63-0028-4850-893E-94202D48E0DF}">
      <dsp:nvSpPr>
        <dsp:cNvPr id="0" name=""/>
        <dsp:cNvSpPr/>
      </dsp:nvSpPr>
      <dsp:spPr>
        <a:xfrm>
          <a:off x="3550532" y="2150456"/>
          <a:ext cx="11939308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100" kern="1200" dirty="0"/>
            <a:t>Collaboration between paediatricians, community nurses, dietitians, and mental health professionals.</a:t>
          </a:r>
          <a:endParaRPr lang="en-IN" sz="2100" kern="1200" dirty="0"/>
        </a:p>
      </dsp:txBody>
      <dsp:txXfrm>
        <a:off x="3926716" y="2150456"/>
        <a:ext cx="11186941" cy="752367"/>
      </dsp:txXfrm>
    </dsp:sp>
    <dsp:sp modelId="{EF168C62-2059-4109-880E-4E955A24B399}">
      <dsp:nvSpPr>
        <dsp:cNvPr id="0" name=""/>
        <dsp:cNvSpPr/>
      </dsp:nvSpPr>
      <dsp:spPr>
        <a:xfrm>
          <a:off x="1578966" y="3106779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900" b="1" kern="1200" dirty="0"/>
            <a:t>Community and family-centred care:</a:t>
          </a:r>
          <a:endParaRPr lang="en-IN" sz="1900" b="1" kern="1200" dirty="0"/>
        </a:p>
      </dsp:txBody>
      <dsp:txXfrm>
        <a:off x="2032200" y="3106779"/>
        <a:ext cx="1359701" cy="906467"/>
      </dsp:txXfrm>
    </dsp:sp>
    <dsp:sp modelId="{8DC17181-F692-4254-8BD3-A8AAC98E89FF}">
      <dsp:nvSpPr>
        <dsp:cNvPr id="0" name=""/>
        <dsp:cNvSpPr/>
      </dsp:nvSpPr>
      <dsp:spPr>
        <a:xfrm>
          <a:off x="3550532" y="3183829"/>
          <a:ext cx="12013981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100" kern="1200"/>
            <a:t>Focus on providing care near home and engaging families in decision-making process.</a:t>
          </a:r>
          <a:endParaRPr lang="en-IN" sz="2100" kern="1200" dirty="0"/>
        </a:p>
      </dsp:txBody>
      <dsp:txXfrm>
        <a:off x="3926716" y="3183829"/>
        <a:ext cx="11261614" cy="752367"/>
      </dsp:txXfrm>
    </dsp:sp>
    <dsp:sp modelId="{1F4465F1-EFE4-4C2C-83F3-4951DCDA7BC1}">
      <dsp:nvSpPr>
        <dsp:cNvPr id="0" name=""/>
        <dsp:cNvSpPr/>
      </dsp:nvSpPr>
      <dsp:spPr>
        <a:xfrm>
          <a:off x="1578966" y="4140152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Early intervention:</a:t>
          </a:r>
          <a:endParaRPr lang="en-IN" sz="1900" b="1" kern="1200" dirty="0"/>
        </a:p>
      </dsp:txBody>
      <dsp:txXfrm>
        <a:off x="2032200" y="4140152"/>
        <a:ext cx="1359701" cy="906467"/>
      </dsp:txXfrm>
    </dsp:sp>
    <dsp:sp modelId="{927DD10C-5109-4209-9FAE-435AFB555957}">
      <dsp:nvSpPr>
        <dsp:cNvPr id="0" name=""/>
        <dsp:cNvSpPr/>
      </dsp:nvSpPr>
      <dsp:spPr>
        <a:xfrm>
          <a:off x="3550532" y="4217202"/>
          <a:ext cx="12049229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Proper and timely management lowers risk of cardiovascular and microvascular complications in later stages of life.</a:t>
          </a:r>
          <a:endParaRPr lang="en-IN" sz="2100" kern="1200" dirty="0"/>
        </a:p>
      </dsp:txBody>
      <dsp:txXfrm>
        <a:off x="3926716" y="4217202"/>
        <a:ext cx="11296862" cy="752367"/>
      </dsp:txXfrm>
    </dsp:sp>
    <dsp:sp modelId="{FD18F79C-9788-4C23-BE9A-4058C9DB2911}">
      <dsp:nvSpPr>
        <dsp:cNvPr id="0" name=""/>
        <dsp:cNvSpPr/>
      </dsp:nvSpPr>
      <dsp:spPr>
        <a:xfrm>
          <a:off x="1578966" y="5173525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900" b="1" kern="1200" dirty="0"/>
            <a:t>Current guidance:</a:t>
          </a:r>
          <a:endParaRPr lang="en-IN" sz="1900" b="1" kern="1200" dirty="0"/>
        </a:p>
      </dsp:txBody>
      <dsp:txXfrm>
        <a:off x="2032200" y="5173525"/>
        <a:ext cx="1359701" cy="906467"/>
      </dsp:txXfrm>
    </dsp:sp>
    <dsp:sp modelId="{D0256F2E-76E5-44E0-936C-E726FB77D3FB}">
      <dsp:nvSpPr>
        <dsp:cNvPr id="0" name=""/>
        <dsp:cNvSpPr/>
      </dsp:nvSpPr>
      <dsp:spPr>
        <a:xfrm>
          <a:off x="3550532" y="5250575"/>
          <a:ext cx="12091701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100" kern="1200"/>
            <a:t>Management for young people follows NICE guidelines; therefore, it is safer for young adult to reduce chances of getting complications by aiming for glycaemic targets such as HbA1c ≤53 mmol/mol.</a:t>
          </a:r>
          <a:endParaRPr lang="en-IN" sz="2100" kern="1200" dirty="0"/>
        </a:p>
      </dsp:txBody>
      <dsp:txXfrm>
        <a:off x="3926716" y="5250575"/>
        <a:ext cx="11339334" cy="752367"/>
      </dsp:txXfrm>
    </dsp:sp>
    <dsp:sp modelId="{445C1CE0-68C3-48ED-B813-AA2B90FFB2CF}">
      <dsp:nvSpPr>
        <dsp:cNvPr id="0" name=""/>
        <dsp:cNvSpPr/>
      </dsp:nvSpPr>
      <dsp:spPr>
        <a:xfrm>
          <a:off x="1578966" y="6206898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900" b="1" kern="1200" dirty="0"/>
            <a:t>Home-care model:</a:t>
          </a:r>
          <a:endParaRPr lang="en-IN" sz="1900" b="1" kern="1200" dirty="0"/>
        </a:p>
      </dsp:txBody>
      <dsp:txXfrm>
        <a:off x="2032200" y="6206898"/>
        <a:ext cx="1359701" cy="906467"/>
      </dsp:txXfrm>
    </dsp:sp>
    <dsp:sp modelId="{A34F0B31-B7D6-4C7E-B426-2E8903C5A45A}">
      <dsp:nvSpPr>
        <dsp:cNvPr id="0" name=""/>
        <dsp:cNvSpPr/>
      </dsp:nvSpPr>
      <dsp:spPr>
        <a:xfrm>
          <a:off x="3550532" y="6283948"/>
          <a:ext cx="12049229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100" kern="1200"/>
            <a:t>NHS England wants families to be a part of community-based and home-centred diabetes management along with self-monitoring.</a:t>
          </a:r>
          <a:endParaRPr lang="en-IN" sz="2100" kern="1200" dirty="0"/>
        </a:p>
      </dsp:txBody>
      <dsp:txXfrm>
        <a:off x="3926716" y="6283948"/>
        <a:ext cx="11296862" cy="752367"/>
      </dsp:txXfrm>
    </dsp:sp>
    <dsp:sp modelId="{63E8EEB4-F23F-455B-92B0-C013C7799FEC}">
      <dsp:nvSpPr>
        <dsp:cNvPr id="0" name=""/>
        <dsp:cNvSpPr/>
      </dsp:nvSpPr>
      <dsp:spPr>
        <a:xfrm>
          <a:off x="1578966" y="7240271"/>
          <a:ext cx="2266168" cy="906467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Integrated care:</a:t>
          </a:r>
          <a:endParaRPr lang="en-IN" sz="1900" b="1" kern="1200" dirty="0"/>
        </a:p>
      </dsp:txBody>
      <dsp:txXfrm>
        <a:off x="2032200" y="7240271"/>
        <a:ext cx="1359701" cy="906467"/>
      </dsp:txXfrm>
    </dsp:sp>
    <dsp:sp modelId="{D276F6FF-C7A8-45F0-BAF0-15628B9943E6}">
      <dsp:nvSpPr>
        <dsp:cNvPr id="0" name=""/>
        <dsp:cNvSpPr/>
      </dsp:nvSpPr>
      <dsp:spPr>
        <a:xfrm>
          <a:off x="3550532" y="7317321"/>
          <a:ext cx="12049229" cy="752367"/>
        </a:xfrm>
        <a:prstGeom prst="chevron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Getting help of paediatricians, community nurses, dietitians, and mental health professionals through multidisciplinary support will take care of long-term outcomes.</a:t>
          </a:r>
          <a:endParaRPr lang="en-IN" sz="2100" kern="1200" dirty="0"/>
        </a:p>
      </dsp:txBody>
      <dsp:txXfrm>
        <a:off x="3926716" y="7317321"/>
        <a:ext cx="11296862" cy="7523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A51715-F15A-447B-9F87-D241121836E0}">
      <dsp:nvSpPr>
        <dsp:cNvPr id="0" name=""/>
        <dsp:cNvSpPr/>
      </dsp:nvSpPr>
      <dsp:spPr>
        <a:xfrm>
          <a:off x="5239" y="1613964"/>
          <a:ext cx="1786566" cy="8932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Lifestyle modification:</a:t>
          </a:r>
          <a:endParaRPr lang="en-IN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02" y="1640127"/>
        <a:ext cx="1734240" cy="840957"/>
      </dsp:txXfrm>
    </dsp:sp>
    <dsp:sp modelId="{81EA3B6A-CE48-45D0-A5D0-5A4023740CDA}">
      <dsp:nvSpPr>
        <dsp:cNvPr id="0" name=""/>
        <dsp:cNvSpPr/>
      </dsp:nvSpPr>
      <dsp:spPr>
        <a:xfrm>
          <a:off x="183895" y="2507248"/>
          <a:ext cx="178656" cy="21150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15054"/>
              </a:lnTo>
              <a:lnTo>
                <a:pt x="178656" y="21150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666867-DB7A-483E-90FE-0FC3EA3B189C}">
      <dsp:nvSpPr>
        <dsp:cNvPr id="0" name=""/>
        <dsp:cNvSpPr/>
      </dsp:nvSpPr>
      <dsp:spPr>
        <a:xfrm>
          <a:off x="362552" y="2730568"/>
          <a:ext cx="1429253" cy="37834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Initial treatment aims at lifestyle changes through better diet and more exercise; even a slight weight loss of 5-10% can greatly enhance body's response to insulin (</a:t>
          </a:r>
          <a:r>
            <a:rPr lang="en-IN" sz="16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Magkos</a:t>
          </a: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60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2020).</a:t>
          </a:r>
        </a:p>
      </dsp:txBody>
      <dsp:txXfrm>
        <a:off x="404413" y="2772429"/>
        <a:ext cx="1345531" cy="3699744"/>
      </dsp:txXfrm>
    </dsp:sp>
    <dsp:sp modelId="{2620A59C-AB13-4B1E-AC75-746FF428DC97}">
      <dsp:nvSpPr>
        <dsp:cNvPr id="0" name=""/>
        <dsp:cNvSpPr/>
      </dsp:nvSpPr>
      <dsp:spPr>
        <a:xfrm>
          <a:off x="2238447" y="1613964"/>
          <a:ext cx="1786566" cy="8932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Pharmacological therapy:</a:t>
          </a:r>
          <a:endParaRPr lang="en-IN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64610" y="1640127"/>
        <a:ext cx="1734240" cy="840957"/>
      </dsp:txXfrm>
    </dsp:sp>
    <dsp:sp modelId="{6016536E-8A2A-4BAB-99B0-AFC98D972368}">
      <dsp:nvSpPr>
        <dsp:cNvPr id="0" name=""/>
        <dsp:cNvSpPr/>
      </dsp:nvSpPr>
      <dsp:spPr>
        <a:xfrm>
          <a:off x="2417104" y="2507248"/>
          <a:ext cx="178656" cy="21150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15054"/>
              </a:lnTo>
              <a:lnTo>
                <a:pt x="178656" y="21150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11A0A6-191B-4330-BDE0-013B190E362C}">
      <dsp:nvSpPr>
        <dsp:cNvPr id="0" name=""/>
        <dsp:cNvSpPr/>
      </dsp:nvSpPr>
      <dsp:spPr>
        <a:xfrm>
          <a:off x="2595761" y="2730568"/>
          <a:ext cx="1429253" cy="37834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Most youth with T2D should try metformin as initial drug treatment (</a:t>
          </a:r>
          <a:r>
            <a:rPr lang="en-IN" sz="16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Serbis</a:t>
          </a: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60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al, </a:t>
          </a: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2021).</a:t>
          </a:r>
        </a:p>
      </dsp:txBody>
      <dsp:txXfrm>
        <a:off x="2637622" y="2772429"/>
        <a:ext cx="1345531" cy="3699744"/>
      </dsp:txXfrm>
    </dsp:sp>
    <dsp:sp modelId="{D3C77DA9-81B7-46F3-B673-19B9C125BE7C}">
      <dsp:nvSpPr>
        <dsp:cNvPr id="0" name=""/>
        <dsp:cNvSpPr/>
      </dsp:nvSpPr>
      <dsp:spPr>
        <a:xfrm>
          <a:off x="4471656" y="1613964"/>
          <a:ext cx="1786566" cy="8932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Insulin therapy:</a:t>
          </a:r>
          <a:endParaRPr lang="en-IN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97819" y="1640127"/>
        <a:ext cx="1734240" cy="840957"/>
      </dsp:txXfrm>
    </dsp:sp>
    <dsp:sp modelId="{23534AA9-6626-4AF9-8B30-531E68A48F87}">
      <dsp:nvSpPr>
        <dsp:cNvPr id="0" name=""/>
        <dsp:cNvSpPr/>
      </dsp:nvSpPr>
      <dsp:spPr>
        <a:xfrm>
          <a:off x="4650313" y="2507248"/>
          <a:ext cx="178656" cy="21150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15054"/>
              </a:lnTo>
              <a:lnTo>
                <a:pt x="178656" y="21150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1C06C8-15B4-4C5F-BD50-99B4F4028FD7}">
      <dsp:nvSpPr>
        <dsp:cNvPr id="0" name=""/>
        <dsp:cNvSpPr/>
      </dsp:nvSpPr>
      <dsp:spPr>
        <a:xfrm>
          <a:off x="4828969" y="2730568"/>
          <a:ext cx="1429253" cy="37834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When HbA1c exceeds 58 mmol/mol even after intensive lifestyle and oral medication, then therapy with insulin is started (Bolli </a:t>
          </a:r>
          <a:r>
            <a:rPr lang="en-IN" sz="160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2025).</a:t>
          </a:r>
        </a:p>
      </dsp:txBody>
      <dsp:txXfrm>
        <a:off x="4870830" y="2772429"/>
        <a:ext cx="1345531" cy="3699744"/>
      </dsp:txXfrm>
    </dsp:sp>
    <dsp:sp modelId="{C63C23A9-12A9-467D-AD0D-321F369CEEF5}">
      <dsp:nvSpPr>
        <dsp:cNvPr id="0" name=""/>
        <dsp:cNvSpPr/>
      </dsp:nvSpPr>
      <dsp:spPr>
        <a:xfrm>
          <a:off x="6704865" y="1613964"/>
          <a:ext cx="1786566" cy="8932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Education programmes:</a:t>
          </a:r>
          <a:endParaRPr lang="en-IN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31028" y="1640127"/>
        <a:ext cx="1734240" cy="840957"/>
      </dsp:txXfrm>
    </dsp:sp>
    <dsp:sp modelId="{868545C6-5503-4002-9DF7-919AE24EA263}">
      <dsp:nvSpPr>
        <dsp:cNvPr id="0" name=""/>
        <dsp:cNvSpPr/>
      </dsp:nvSpPr>
      <dsp:spPr>
        <a:xfrm>
          <a:off x="6883521" y="2507248"/>
          <a:ext cx="178656" cy="21150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15054"/>
              </a:lnTo>
              <a:lnTo>
                <a:pt x="178656" y="21150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5F70B6-25DD-4657-B03C-B2ACC00C83A9}">
      <dsp:nvSpPr>
        <dsp:cNvPr id="0" name=""/>
        <dsp:cNvSpPr/>
      </dsp:nvSpPr>
      <dsp:spPr>
        <a:xfrm>
          <a:off x="7062178" y="2730568"/>
          <a:ext cx="1429253" cy="37834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Proper diabetes education through structured programs is shown to have the most effect on glycaemic control and youth and their families' adherence to treatment.</a:t>
          </a:r>
        </a:p>
      </dsp:txBody>
      <dsp:txXfrm>
        <a:off x="7104039" y="2772429"/>
        <a:ext cx="1345531" cy="3699744"/>
      </dsp:txXfrm>
    </dsp:sp>
    <dsp:sp modelId="{E82B355A-DA6D-4F48-837E-4BAAD5964438}">
      <dsp:nvSpPr>
        <dsp:cNvPr id="0" name=""/>
        <dsp:cNvSpPr/>
      </dsp:nvSpPr>
      <dsp:spPr>
        <a:xfrm>
          <a:off x="8938073" y="1613964"/>
          <a:ext cx="1786566" cy="8932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Ongoing review:</a:t>
          </a:r>
          <a:endParaRPr lang="en-IN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64236" y="1640127"/>
        <a:ext cx="1734240" cy="840957"/>
      </dsp:txXfrm>
    </dsp:sp>
    <dsp:sp modelId="{8268512A-EBA6-4165-9667-6B4287572386}">
      <dsp:nvSpPr>
        <dsp:cNvPr id="0" name=""/>
        <dsp:cNvSpPr/>
      </dsp:nvSpPr>
      <dsp:spPr>
        <a:xfrm>
          <a:off x="9116730" y="2507248"/>
          <a:ext cx="178656" cy="21150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15054"/>
              </a:lnTo>
              <a:lnTo>
                <a:pt x="178656" y="21150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DF4330-F9C6-4DB1-BA94-759ED3641C84}">
      <dsp:nvSpPr>
        <dsp:cNvPr id="0" name=""/>
        <dsp:cNvSpPr/>
      </dsp:nvSpPr>
      <dsp:spPr>
        <a:xfrm>
          <a:off x="9295387" y="2730568"/>
          <a:ext cx="1429253" cy="37834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Treatment is reviewed periodically to make therapeutic changes and to anticipate and prevent complications.</a:t>
          </a:r>
        </a:p>
      </dsp:txBody>
      <dsp:txXfrm>
        <a:off x="9337248" y="2772429"/>
        <a:ext cx="1345531" cy="369974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84CDA-6A3B-4D14-8D73-F031B5EC4429}">
      <dsp:nvSpPr>
        <dsp:cNvPr id="0" name=""/>
        <dsp:cNvSpPr/>
      </dsp:nvSpPr>
      <dsp:spPr>
        <a:xfrm>
          <a:off x="0" y="8122302"/>
          <a:ext cx="12113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6E364C-F034-422C-BDB7-0E830DFA22B1}">
      <dsp:nvSpPr>
        <dsp:cNvPr id="0" name=""/>
        <dsp:cNvSpPr/>
      </dsp:nvSpPr>
      <dsp:spPr>
        <a:xfrm>
          <a:off x="0" y="6483372"/>
          <a:ext cx="12113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50E710-8A31-403B-97FC-0913BC659F32}">
      <dsp:nvSpPr>
        <dsp:cNvPr id="0" name=""/>
        <dsp:cNvSpPr/>
      </dsp:nvSpPr>
      <dsp:spPr>
        <a:xfrm>
          <a:off x="0" y="4844442"/>
          <a:ext cx="12113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175C8A-A941-41CB-8646-7D10662384DF}">
      <dsp:nvSpPr>
        <dsp:cNvPr id="0" name=""/>
        <dsp:cNvSpPr/>
      </dsp:nvSpPr>
      <dsp:spPr>
        <a:xfrm>
          <a:off x="0" y="3205512"/>
          <a:ext cx="12113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60F898-B6B9-4E26-BDE9-333E2FBEAE4A}">
      <dsp:nvSpPr>
        <dsp:cNvPr id="0" name=""/>
        <dsp:cNvSpPr/>
      </dsp:nvSpPr>
      <dsp:spPr>
        <a:xfrm>
          <a:off x="0" y="1566583"/>
          <a:ext cx="12113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77D763-C6F6-44C5-A9E2-AC4099C3298F}">
      <dsp:nvSpPr>
        <dsp:cNvPr id="0" name=""/>
        <dsp:cNvSpPr/>
      </dsp:nvSpPr>
      <dsp:spPr>
        <a:xfrm>
          <a:off x="3149596" y="5697"/>
          <a:ext cx="8964235" cy="1560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000" kern="1200">
              <a:latin typeface="Arial" panose="020B0604020202020204" pitchFamily="34" charset="0"/>
              <a:cs typeface="Arial" panose="020B0604020202020204" pitchFamily="34" charset="0"/>
            </a:rPr>
            <a:t>Improving diet and increasing physical activity; doing 60 minutes/day of moderate activity can help to reduce risk from obesity (Oppert </a:t>
          </a:r>
          <a:r>
            <a:rPr lang="en-IN" sz="3000" i="1" kern="120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3000" kern="120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IN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9596" y="5697"/>
        <a:ext cx="8964235" cy="1560885"/>
      </dsp:txXfrm>
    </dsp:sp>
    <dsp:sp modelId="{E946F9D4-8303-4AA5-B8CA-A7021FBC1B6C}">
      <dsp:nvSpPr>
        <dsp:cNvPr id="0" name=""/>
        <dsp:cNvSpPr/>
      </dsp:nvSpPr>
      <dsp:spPr>
        <a:xfrm>
          <a:off x="0" y="5697"/>
          <a:ext cx="3149596" cy="1560885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3400" kern="1200" dirty="0">
              <a:latin typeface="Arial" panose="020B0604020202020204" pitchFamily="34" charset="0"/>
              <a:cs typeface="Arial" panose="020B0604020202020204" pitchFamily="34" charset="0"/>
            </a:rPr>
            <a:t>Primary prevention:</a:t>
          </a:r>
          <a:endParaRPr lang="en-IN" sz="3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210" y="81907"/>
        <a:ext cx="2997176" cy="1484675"/>
      </dsp:txXfrm>
    </dsp:sp>
    <dsp:sp modelId="{F4A330E3-0623-4D5B-B16E-F905FF824B18}">
      <dsp:nvSpPr>
        <dsp:cNvPr id="0" name=""/>
        <dsp:cNvSpPr/>
      </dsp:nvSpPr>
      <dsp:spPr>
        <a:xfrm>
          <a:off x="3149596" y="1644627"/>
          <a:ext cx="8964235" cy="1560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000" kern="1200">
              <a:latin typeface="Arial" panose="020B0604020202020204" pitchFamily="34" charset="0"/>
              <a:cs typeface="Arial" panose="020B0604020202020204" pitchFamily="34" charset="0"/>
            </a:rPr>
            <a:t>Programs in schools and initiatives in communities have positive impact on children's weight.</a:t>
          </a:r>
          <a:endParaRPr lang="en-IN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9596" y="1644627"/>
        <a:ext cx="8964235" cy="1560885"/>
      </dsp:txXfrm>
    </dsp:sp>
    <dsp:sp modelId="{C8F8E1EB-B7CE-45F0-8149-978ABD278B28}">
      <dsp:nvSpPr>
        <dsp:cNvPr id="0" name=""/>
        <dsp:cNvSpPr/>
      </dsp:nvSpPr>
      <dsp:spPr>
        <a:xfrm>
          <a:off x="0" y="1644627"/>
          <a:ext cx="3149596" cy="1560885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3400" kern="1200" dirty="0">
              <a:latin typeface="Arial" panose="020B0604020202020204" pitchFamily="34" charset="0"/>
              <a:cs typeface="Arial" panose="020B0604020202020204" pitchFamily="34" charset="0"/>
            </a:rPr>
            <a:t>School and community intervention:</a:t>
          </a:r>
          <a:endParaRPr lang="en-IN" sz="3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210" y="1720837"/>
        <a:ext cx="2997176" cy="1484675"/>
      </dsp:txXfrm>
    </dsp:sp>
    <dsp:sp modelId="{CCCABF5B-247E-4FB2-A0B4-B06747A8CA1C}">
      <dsp:nvSpPr>
        <dsp:cNvPr id="0" name=""/>
        <dsp:cNvSpPr/>
      </dsp:nvSpPr>
      <dsp:spPr>
        <a:xfrm>
          <a:off x="3149596" y="3283557"/>
          <a:ext cx="8964235" cy="1560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000" kern="1200">
              <a:latin typeface="Arial" panose="020B0604020202020204" pitchFamily="34" charset="0"/>
              <a:cs typeface="Arial" panose="020B0604020202020204" pitchFamily="34" charset="0"/>
            </a:rPr>
            <a:t>Finding out early those at high risk, such as obese children and children from families with a history through screening (Manios </a:t>
          </a:r>
          <a:r>
            <a:rPr lang="en-IN" sz="3000" i="1" kern="120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3000" kern="1200">
              <a:latin typeface="Arial" panose="020B0604020202020204" pitchFamily="34" charset="0"/>
              <a:cs typeface="Arial" panose="020B0604020202020204" pitchFamily="34" charset="0"/>
            </a:rPr>
            <a:t>2020).</a:t>
          </a:r>
          <a:endParaRPr lang="en-IN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9596" y="3283557"/>
        <a:ext cx="8964235" cy="1560885"/>
      </dsp:txXfrm>
    </dsp:sp>
    <dsp:sp modelId="{FBD05BFC-BED1-4A15-BD87-B5ECDB8FD419}">
      <dsp:nvSpPr>
        <dsp:cNvPr id="0" name=""/>
        <dsp:cNvSpPr/>
      </dsp:nvSpPr>
      <dsp:spPr>
        <a:xfrm>
          <a:off x="0" y="3283557"/>
          <a:ext cx="3149596" cy="1560885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3400" kern="1200" dirty="0">
              <a:latin typeface="Arial" panose="020B0604020202020204" pitchFamily="34" charset="0"/>
              <a:cs typeface="Arial" panose="020B0604020202020204" pitchFamily="34" charset="0"/>
            </a:rPr>
            <a:t>Secondary intervention:</a:t>
          </a:r>
          <a:endParaRPr lang="en-IN" sz="3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210" y="3359767"/>
        <a:ext cx="2997176" cy="1484675"/>
      </dsp:txXfrm>
    </dsp:sp>
    <dsp:sp modelId="{C5AA8C47-93A1-4676-9A4E-BCB7732A688B}">
      <dsp:nvSpPr>
        <dsp:cNvPr id="0" name=""/>
        <dsp:cNvSpPr/>
      </dsp:nvSpPr>
      <dsp:spPr>
        <a:xfrm>
          <a:off x="3149596" y="4922487"/>
          <a:ext cx="8964235" cy="1560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000" kern="1200">
              <a:latin typeface="Arial" panose="020B0604020202020204" pitchFamily="34" charset="0"/>
              <a:cs typeface="Arial" panose="020B0604020202020204" pitchFamily="34" charset="0"/>
            </a:rPr>
            <a:t>Changing lifestyle at home through family-based interventions has been shown to help with long-term adherence and achieves better results.</a:t>
          </a:r>
          <a:endParaRPr lang="en-IN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9596" y="4922487"/>
        <a:ext cx="8964235" cy="1560885"/>
      </dsp:txXfrm>
    </dsp:sp>
    <dsp:sp modelId="{F4FF971F-6E3C-4F15-A917-F4F9083DD1D5}">
      <dsp:nvSpPr>
        <dsp:cNvPr id="0" name=""/>
        <dsp:cNvSpPr/>
      </dsp:nvSpPr>
      <dsp:spPr>
        <a:xfrm>
          <a:off x="0" y="4922487"/>
          <a:ext cx="3149596" cy="1560885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3400" kern="1200" dirty="0">
              <a:latin typeface="Arial" panose="020B0604020202020204" pitchFamily="34" charset="0"/>
              <a:cs typeface="Arial" panose="020B0604020202020204" pitchFamily="34" charset="0"/>
            </a:rPr>
            <a:t>Family and community role:</a:t>
          </a:r>
          <a:endParaRPr lang="en-IN" sz="3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210" y="4998697"/>
        <a:ext cx="2997176" cy="1484675"/>
      </dsp:txXfrm>
    </dsp:sp>
    <dsp:sp modelId="{FFF5849D-01EF-4BBE-893A-0DD65F232308}">
      <dsp:nvSpPr>
        <dsp:cNvPr id="0" name=""/>
        <dsp:cNvSpPr/>
      </dsp:nvSpPr>
      <dsp:spPr>
        <a:xfrm>
          <a:off x="3149596" y="6561416"/>
          <a:ext cx="8964235" cy="15608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b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000" kern="1200">
              <a:latin typeface="Arial" panose="020B0604020202020204" pitchFamily="34" charset="0"/>
              <a:cs typeface="Arial" panose="020B0604020202020204" pitchFamily="34" charset="0"/>
            </a:rPr>
            <a:t>Targeted prevention in deprived areas leads to achievement of NHS England public health priorities.</a:t>
          </a:r>
          <a:endParaRPr lang="en-IN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9596" y="6561416"/>
        <a:ext cx="8964235" cy="1560885"/>
      </dsp:txXfrm>
    </dsp:sp>
    <dsp:sp modelId="{884E1F52-CC62-4CA7-8301-2ED584B45560}">
      <dsp:nvSpPr>
        <dsp:cNvPr id="0" name=""/>
        <dsp:cNvSpPr/>
      </dsp:nvSpPr>
      <dsp:spPr>
        <a:xfrm>
          <a:off x="0" y="6561416"/>
          <a:ext cx="3149596" cy="1560885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rial" panose="020B0604020202020204" pitchFamily="34" charset="0"/>
              <a:cs typeface="Arial" panose="020B0604020202020204" pitchFamily="34" charset="0"/>
            </a:rPr>
            <a:t>Health inequalities:</a:t>
          </a:r>
          <a:endParaRPr lang="en-IN" sz="3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210" y="6637626"/>
        <a:ext cx="2997176" cy="14846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48ECAC-659D-4DEB-B2A7-AD289CC03B05}">
      <dsp:nvSpPr>
        <dsp:cNvPr id="0" name=""/>
        <dsp:cNvSpPr/>
      </dsp:nvSpPr>
      <dsp:spPr>
        <a:xfrm rot="5400000">
          <a:off x="639880" y="3701109"/>
          <a:ext cx="1916580" cy="3189146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6E84A-8B4F-4FB4-B17D-646C6D405A76}">
      <dsp:nvSpPr>
        <dsp:cNvPr id="0" name=""/>
        <dsp:cNvSpPr/>
      </dsp:nvSpPr>
      <dsp:spPr>
        <a:xfrm>
          <a:off x="319955" y="4653977"/>
          <a:ext cx="2879179" cy="252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Skills: </a:t>
          </a:r>
          <a:r>
            <a:rPr lang="en-IN" sz="2000" kern="1200" dirty="0">
              <a:latin typeface="Arial" panose="020B0604020202020204" pitchFamily="34" charset="0"/>
              <a:cs typeface="Arial" panose="020B0604020202020204" pitchFamily="34" charset="0"/>
            </a:rPr>
            <a:t>Engagement is improved by communication and motivational interviewing techniques; non-compliance issues with treatment are being experienced by up to 40% of adolescent patients with T2D (</a:t>
          </a:r>
          <a:r>
            <a:rPr lang="en-IN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Oxlad</a:t>
          </a:r>
          <a:r>
            <a:rPr lang="en-IN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2000" i="1" kern="1200" dirty="0">
              <a:latin typeface="Arial" panose="020B0604020202020204" pitchFamily="34" charset="0"/>
              <a:cs typeface="Arial" panose="020B0604020202020204" pitchFamily="34" charset="0"/>
            </a:rPr>
            <a:t>et al. </a:t>
          </a:r>
          <a:r>
            <a:rPr lang="en-IN" sz="2000" kern="1200" dirty="0">
              <a:latin typeface="Arial" panose="020B0604020202020204" pitchFamily="34" charset="0"/>
              <a:cs typeface="Arial" panose="020B0604020202020204" pitchFamily="34" charset="0"/>
            </a:rPr>
            <a:t>2025).</a:t>
          </a:r>
        </a:p>
      </dsp:txBody>
      <dsp:txXfrm>
        <a:off x="319955" y="4653977"/>
        <a:ext cx="2879179" cy="2523769"/>
      </dsp:txXfrm>
    </dsp:sp>
    <dsp:sp modelId="{EF8E3250-90D4-433D-A7DE-A4245BF48273}">
      <dsp:nvSpPr>
        <dsp:cNvPr id="0" name=""/>
        <dsp:cNvSpPr/>
      </dsp:nvSpPr>
      <dsp:spPr>
        <a:xfrm>
          <a:off x="2655893" y="3466321"/>
          <a:ext cx="543241" cy="54324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65315-66F9-4E77-BFA4-AD6CF3122D1A}">
      <dsp:nvSpPr>
        <dsp:cNvPr id="0" name=""/>
        <dsp:cNvSpPr/>
      </dsp:nvSpPr>
      <dsp:spPr>
        <a:xfrm rot="5400000">
          <a:off x="4164558" y="2828924"/>
          <a:ext cx="1916580" cy="3189146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FFB12-9F09-4246-BD17-25D9A67ADAB8}">
      <dsp:nvSpPr>
        <dsp:cNvPr id="0" name=""/>
        <dsp:cNvSpPr/>
      </dsp:nvSpPr>
      <dsp:spPr>
        <a:xfrm>
          <a:off x="3844633" y="3781792"/>
          <a:ext cx="2879179" cy="252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Shared decision-making: 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When care planning is done with young people, it results in increased self-management confidence and better outcomes.</a:t>
          </a:r>
        </a:p>
      </dsp:txBody>
      <dsp:txXfrm>
        <a:off x="3844633" y="3781792"/>
        <a:ext cx="2879179" cy="2523769"/>
      </dsp:txXfrm>
    </dsp:sp>
    <dsp:sp modelId="{6D4C9806-82A8-46A6-AD9F-7584B7206EA5}">
      <dsp:nvSpPr>
        <dsp:cNvPr id="0" name=""/>
        <dsp:cNvSpPr/>
      </dsp:nvSpPr>
      <dsp:spPr>
        <a:xfrm>
          <a:off x="6180572" y="2594136"/>
          <a:ext cx="543241" cy="54324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D2EAD-9D07-4125-8E5D-640A4783165F}">
      <dsp:nvSpPr>
        <dsp:cNvPr id="0" name=""/>
        <dsp:cNvSpPr/>
      </dsp:nvSpPr>
      <dsp:spPr>
        <a:xfrm rot="5400000">
          <a:off x="7689237" y="1956739"/>
          <a:ext cx="1916580" cy="3189146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64C40-528C-4B97-9385-F5E4A30B043F}">
      <dsp:nvSpPr>
        <dsp:cNvPr id="0" name=""/>
        <dsp:cNvSpPr/>
      </dsp:nvSpPr>
      <dsp:spPr>
        <a:xfrm>
          <a:off x="7369312" y="2909607"/>
          <a:ext cx="2879179" cy="252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Values: 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Recognition of autonomy and culturally appropriate care are necessary especially with vulnerable ethnic groups.</a:t>
          </a:r>
        </a:p>
      </dsp:txBody>
      <dsp:txXfrm>
        <a:off x="7369312" y="2909607"/>
        <a:ext cx="2879179" cy="2523769"/>
      </dsp:txXfrm>
    </dsp:sp>
    <dsp:sp modelId="{AB3300FF-E073-4746-984F-3D208A14DC36}">
      <dsp:nvSpPr>
        <dsp:cNvPr id="0" name=""/>
        <dsp:cNvSpPr/>
      </dsp:nvSpPr>
      <dsp:spPr>
        <a:xfrm>
          <a:off x="9705250" y="1721951"/>
          <a:ext cx="543241" cy="54324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369D6-C7BF-45BB-9EDB-459B2F826FCE}">
      <dsp:nvSpPr>
        <dsp:cNvPr id="0" name=""/>
        <dsp:cNvSpPr/>
      </dsp:nvSpPr>
      <dsp:spPr>
        <a:xfrm rot="5400000">
          <a:off x="11213915" y="1084554"/>
          <a:ext cx="1916580" cy="3189146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EE482-400A-4428-8146-99045F41DB8F}">
      <dsp:nvSpPr>
        <dsp:cNvPr id="0" name=""/>
        <dsp:cNvSpPr/>
      </dsp:nvSpPr>
      <dsp:spPr>
        <a:xfrm>
          <a:off x="10893990" y="2037422"/>
          <a:ext cx="2879179" cy="252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Behaviours: 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Collaborating with family helps to keep up change in lifestyle for long term.</a:t>
          </a:r>
        </a:p>
      </dsp:txBody>
      <dsp:txXfrm>
        <a:off x="10893990" y="2037422"/>
        <a:ext cx="2879179" cy="2523769"/>
      </dsp:txXfrm>
    </dsp:sp>
    <dsp:sp modelId="{5E38824E-A535-40C5-A11E-03A56977D731}">
      <dsp:nvSpPr>
        <dsp:cNvPr id="0" name=""/>
        <dsp:cNvSpPr/>
      </dsp:nvSpPr>
      <dsp:spPr>
        <a:xfrm>
          <a:off x="13229928" y="849765"/>
          <a:ext cx="543241" cy="54324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3AAA7-AF65-43EC-8025-EF22524B334D}">
      <dsp:nvSpPr>
        <dsp:cNvPr id="0" name=""/>
        <dsp:cNvSpPr/>
      </dsp:nvSpPr>
      <dsp:spPr>
        <a:xfrm rot="5400000">
          <a:off x="14738593" y="212369"/>
          <a:ext cx="1916580" cy="3189146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13704-1DF3-4D40-B6FF-65044E628C33}">
      <dsp:nvSpPr>
        <dsp:cNvPr id="0" name=""/>
        <dsp:cNvSpPr/>
      </dsp:nvSpPr>
      <dsp:spPr>
        <a:xfrm>
          <a:off x="14418668" y="1165237"/>
          <a:ext cx="2879179" cy="25237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just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Challenges: </a:t>
          </a:r>
          <a:r>
            <a:rPr lang="en-IN" sz="2200" kern="1200" dirty="0">
              <a:latin typeface="Arial" panose="020B0604020202020204" pitchFamily="34" charset="0"/>
              <a:cs typeface="Arial" panose="020B0604020202020204" pitchFamily="34" charset="0"/>
            </a:rPr>
            <a:t>Co-productive adolescent care effectiveness may be limited due to power imbalance and low adolescent engagement.</a:t>
          </a:r>
        </a:p>
      </dsp:txBody>
      <dsp:txXfrm>
        <a:off x="14418668" y="1165237"/>
        <a:ext cx="2879179" cy="25237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8184F-C17C-4140-B377-465DB060D851}">
      <dsp:nvSpPr>
        <dsp:cNvPr id="0" name=""/>
        <dsp:cNvSpPr/>
      </dsp:nvSpPr>
      <dsp:spPr>
        <a:xfrm>
          <a:off x="0" y="427992"/>
          <a:ext cx="2932756" cy="915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73660" rIns="206248" bIns="7366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Personalised care model: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27992"/>
        <a:ext cx="2932756" cy="915131"/>
      </dsp:txXfrm>
    </dsp:sp>
    <dsp:sp modelId="{5B8600A8-EF46-424A-9B5D-98584A81DE2C}">
      <dsp:nvSpPr>
        <dsp:cNvPr id="0" name=""/>
        <dsp:cNvSpPr/>
      </dsp:nvSpPr>
      <dsp:spPr>
        <a:xfrm>
          <a:off x="2932755" y="199210"/>
          <a:ext cx="586551" cy="137269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0065A6-E6FA-4070-BE14-D3ED3FDE2029}">
      <dsp:nvSpPr>
        <dsp:cNvPr id="0" name=""/>
        <dsp:cNvSpPr/>
      </dsp:nvSpPr>
      <dsp:spPr>
        <a:xfrm>
          <a:off x="3753927" y="199210"/>
          <a:ext cx="7977096" cy="1372696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Application of comprehensive model of personalised care across community services. </a:t>
          </a:r>
        </a:p>
      </dsp:txBody>
      <dsp:txXfrm>
        <a:off x="3753927" y="199210"/>
        <a:ext cx="7977096" cy="1372696"/>
      </dsp:txXfrm>
    </dsp:sp>
    <dsp:sp modelId="{E8DF68B3-E01D-49B9-B4AB-D18E64DDDBC8}">
      <dsp:nvSpPr>
        <dsp:cNvPr id="0" name=""/>
        <dsp:cNvSpPr/>
      </dsp:nvSpPr>
      <dsp:spPr>
        <a:xfrm>
          <a:off x="0" y="2105274"/>
          <a:ext cx="2929891" cy="915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73660" rIns="206248" bIns="7366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Six components: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05274"/>
        <a:ext cx="2929891" cy="915131"/>
      </dsp:txXfrm>
    </dsp:sp>
    <dsp:sp modelId="{D00C0A8C-7FEE-4049-883D-897CD2FC6A49}">
      <dsp:nvSpPr>
        <dsp:cNvPr id="0" name=""/>
        <dsp:cNvSpPr/>
      </dsp:nvSpPr>
      <dsp:spPr>
        <a:xfrm>
          <a:off x="2929891" y="1676306"/>
          <a:ext cx="585978" cy="177306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EE5201-887F-44CD-8DD6-A5D3E76DFAD6}">
      <dsp:nvSpPr>
        <dsp:cNvPr id="0" name=""/>
        <dsp:cNvSpPr/>
      </dsp:nvSpPr>
      <dsp:spPr>
        <a:xfrm>
          <a:off x="3750261" y="1676306"/>
          <a:ext cx="7969306" cy="1773066"/>
        </a:xfrm>
        <a:prstGeom prst="rect">
          <a:avLst/>
        </a:prstGeom>
        <a:solidFill>
          <a:schemeClr val="accent2">
            <a:shade val="80000"/>
            <a:hueOff val="-8968"/>
            <a:satOff val="-1006"/>
            <a:lumOff val="64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Shared decision-making, personalised care planning, supported self-management, enabling choice, social prescribing, and personal health budgets.</a:t>
          </a:r>
        </a:p>
      </dsp:txBody>
      <dsp:txXfrm>
        <a:off x="3750261" y="1676306"/>
        <a:ext cx="7969306" cy="1773066"/>
      </dsp:txXfrm>
    </dsp:sp>
    <dsp:sp modelId="{E2C99D04-178B-4B98-B0AA-ECCA6B0E2CA7}">
      <dsp:nvSpPr>
        <dsp:cNvPr id="0" name=""/>
        <dsp:cNvSpPr/>
      </dsp:nvSpPr>
      <dsp:spPr>
        <a:xfrm>
          <a:off x="0" y="3966479"/>
          <a:ext cx="2932756" cy="57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73660" rIns="206248" bIns="7366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House of care: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66479"/>
        <a:ext cx="2932756" cy="574200"/>
      </dsp:txXfrm>
    </dsp:sp>
    <dsp:sp modelId="{6A6E450E-B60E-45E0-B5DA-E2FD78A8A523}">
      <dsp:nvSpPr>
        <dsp:cNvPr id="0" name=""/>
        <dsp:cNvSpPr/>
      </dsp:nvSpPr>
      <dsp:spPr>
        <a:xfrm>
          <a:off x="2932755" y="3553773"/>
          <a:ext cx="586551" cy="1399612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7DA539-71C6-4C62-993E-DDBC459EFE3C}">
      <dsp:nvSpPr>
        <dsp:cNvPr id="0" name=""/>
        <dsp:cNvSpPr/>
      </dsp:nvSpPr>
      <dsp:spPr>
        <a:xfrm>
          <a:off x="3753927" y="3553773"/>
          <a:ext cx="7977096" cy="1399612"/>
        </a:xfrm>
        <a:prstGeom prst="rect">
          <a:avLst/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Brings together clinical care, motivated patients, and community support in handling long-term conditions.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3927" y="3553773"/>
        <a:ext cx="7977096" cy="1399612"/>
      </dsp:txXfrm>
    </dsp:sp>
    <dsp:sp modelId="{63EF22A1-B50A-47FE-8D49-C391BE9742C7}">
      <dsp:nvSpPr>
        <dsp:cNvPr id="0" name=""/>
        <dsp:cNvSpPr/>
      </dsp:nvSpPr>
      <dsp:spPr>
        <a:xfrm>
          <a:off x="0" y="5264139"/>
          <a:ext cx="2932756" cy="57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73660" rIns="206248" bIns="7366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Outcomes: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264139"/>
        <a:ext cx="2932756" cy="574200"/>
      </dsp:txXfrm>
    </dsp:sp>
    <dsp:sp modelId="{8B1CBE31-DDF5-4BBE-8237-16DE4F57FE46}">
      <dsp:nvSpPr>
        <dsp:cNvPr id="0" name=""/>
        <dsp:cNvSpPr/>
      </dsp:nvSpPr>
      <dsp:spPr>
        <a:xfrm>
          <a:off x="2932755" y="5057786"/>
          <a:ext cx="586551" cy="98690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F6129F-FC54-4ECC-B384-472A999FC402}">
      <dsp:nvSpPr>
        <dsp:cNvPr id="0" name=""/>
        <dsp:cNvSpPr/>
      </dsp:nvSpPr>
      <dsp:spPr>
        <a:xfrm>
          <a:off x="3753927" y="5057786"/>
          <a:ext cx="7977096" cy="986906"/>
        </a:xfrm>
        <a:prstGeom prst="rect">
          <a:avLst/>
        </a:prstGeom>
        <a:solidFill>
          <a:schemeClr val="accent2">
            <a:shade val="80000"/>
            <a:hueOff val="-26904"/>
            <a:satOff val="-3018"/>
            <a:lumOff val="192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Planned self-management has been linked to HbA1c decreases by 5-10 mmol/mol.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3927" y="5057786"/>
        <a:ext cx="7977096" cy="986906"/>
      </dsp:txXfrm>
    </dsp:sp>
    <dsp:sp modelId="{3D6F46DF-812F-4D16-9295-FCB238B908FD}">
      <dsp:nvSpPr>
        <dsp:cNvPr id="0" name=""/>
        <dsp:cNvSpPr/>
      </dsp:nvSpPr>
      <dsp:spPr>
        <a:xfrm>
          <a:off x="0" y="6561798"/>
          <a:ext cx="2929891" cy="57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73660" rIns="206248" bIns="7366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Impact: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561798"/>
        <a:ext cx="2929891" cy="574200"/>
      </dsp:txXfrm>
    </dsp:sp>
    <dsp:sp modelId="{EE094A70-E5DA-4CFC-8F4F-C17509FC17DC}">
      <dsp:nvSpPr>
        <dsp:cNvPr id="0" name=""/>
        <dsp:cNvSpPr/>
      </dsp:nvSpPr>
      <dsp:spPr>
        <a:xfrm>
          <a:off x="2929891" y="6149092"/>
          <a:ext cx="585978" cy="1399612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A4DAB4-CC86-476D-9A2F-DEFC4C9620B6}">
      <dsp:nvSpPr>
        <dsp:cNvPr id="0" name=""/>
        <dsp:cNvSpPr/>
      </dsp:nvSpPr>
      <dsp:spPr>
        <a:xfrm>
          <a:off x="3750261" y="6149092"/>
          <a:ext cx="7969306" cy="1399612"/>
        </a:xfrm>
        <a:prstGeom prst="rect">
          <a:avLst/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IN" sz="29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Young people with T2DM experiencing a boost in self-efficacy, getting better adherence, and seeing improved health outcomes in long run.</a:t>
          </a:r>
          <a:endParaRPr lang="en-IN" sz="29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0261" y="6149092"/>
        <a:ext cx="7969306" cy="139961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D3E3BC-0705-4FFF-BDE6-AB8A5298F8DD}">
      <dsp:nvSpPr>
        <dsp:cNvPr id="0" name=""/>
        <dsp:cNvSpPr/>
      </dsp:nvSpPr>
      <dsp:spPr>
        <a:xfrm>
          <a:off x="6827520" y="2482"/>
          <a:ext cx="10241280" cy="13443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500" kern="1200" dirty="0"/>
            <a:t>High-risk individuals can get lifestyle programmes that help them lower their T2D risk by switching to healthy diet and doing physical activity.</a:t>
          </a:r>
        </a:p>
      </dsp:txBody>
      <dsp:txXfrm>
        <a:off x="6827520" y="170524"/>
        <a:ext cx="9737153" cy="1008255"/>
      </dsp:txXfrm>
    </dsp:sp>
    <dsp:sp modelId="{929E29F4-AB3E-41FA-A96E-DED6787305BD}">
      <dsp:nvSpPr>
        <dsp:cNvPr id="0" name=""/>
        <dsp:cNvSpPr/>
      </dsp:nvSpPr>
      <dsp:spPr>
        <a:xfrm>
          <a:off x="0" y="2482"/>
          <a:ext cx="6827520" cy="134433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800" kern="1200" dirty="0"/>
            <a:t>NHS diabetes prevention programme:</a:t>
          </a:r>
        </a:p>
      </dsp:txBody>
      <dsp:txXfrm>
        <a:off x="65625" y="68107"/>
        <a:ext cx="6696270" cy="1213089"/>
      </dsp:txXfrm>
    </dsp:sp>
    <dsp:sp modelId="{DA863BF0-9CFA-4D11-AC66-B0C8276D136D}">
      <dsp:nvSpPr>
        <dsp:cNvPr id="0" name=""/>
        <dsp:cNvSpPr/>
      </dsp:nvSpPr>
      <dsp:spPr>
        <a:xfrm>
          <a:off x="6827520" y="1481256"/>
          <a:ext cx="10241280" cy="13443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2679213"/>
            <a:satOff val="-3448"/>
            <a:lumOff val="-269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679213"/>
              <a:satOff val="-3448"/>
              <a:lumOff val="-26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500" kern="1200"/>
            <a:t>Youth education and family support programmes.</a:t>
          </a:r>
          <a:endParaRPr lang="en-IN" sz="2500" kern="1200" dirty="0"/>
        </a:p>
      </dsp:txBody>
      <dsp:txXfrm>
        <a:off x="6827520" y="1649298"/>
        <a:ext cx="9737153" cy="1008255"/>
      </dsp:txXfrm>
    </dsp:sp>
    <dsp:sp modelId="{259A64D4-2EC8-48AC-BC34-D571138EEE4A}">
      <dsp:nvSpPr>
        <dsp:cNvPr id="0" name=""/>
        <dsp:cNvSpPr/>
      </dsp:nvSpPr>
      <dsp:spPr>
        <a:xfrm>
          <a:off x="0" y="1481256"/>
          <a:ext cx="6827520" cy="1344339"/>
        </a:xfrm>
        <a:prstGeom prst="roundRect">
          <a:avLst/>
        </a:prstGeom>
        <a:gradFill rotWithShape="0">
          <a:gsLst>
            <a:gs pos="0">
              <a:schemeClr val="accent3">
                <a:hueOff val="2812566"/>
                <a:satOff val="-4220"/>
                <a:lumOff val="-686"/>
                <a:alphaOff val="0"/>
                <a:tint val="50000"/>
                <a:satMod val="300000"/>
              </a:schemeClr>
            </a:gs>
            <a:gs pos="35000">
              <a:schemeClr val="accent3">
                <a:hueOff val="2812566"/>
                <a:satOff val="-4220"/>
                <a:lumOff val="-686"/>
                <a:alphaOff val="0"/>
                <a:tint val="37000"/>
                <a:satMod val="300000"/>
              </a:schemeClr>
            </a:gs>
            <a:gs pos="100000">
              <a:schemeClr val="accent3">
                <a:hueOff val="2812566"/>
                <a:satOff val="-4220"/>
                <a:lumOff val="-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800" kern="1200" dirty="0"/>
            <a:t>Diabetes UK community initiatives:</a:t>
          </a:r>
        </a:p>
      </dsp:txBody>
      <dsp:txXfrm>
        <a:off x="65625" y="1546881"/>
        <a:ext cx="6696270" cy="1213089"/>
      </dsp:txXfrm>
    </dsp:sp>
    <dsp:sp modelId="{BC8E7726-EE9A-4335-8064-F6F21F31C566}">
      <dsp:nvSpPr>
        <dsp:cNvPr id="0" name=""/>
        <dsp:cNvSpPr/>
      </dsp:nvSpPr>
      <dsp:spPr>
        <a:xfrm>
          <a:off x="6827520" y="2960030"/>
          <a:ext cx="10241280" cy="13443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5358427"/>
            <a:satOff val="-6896"/>
            <a:lumOff val="-537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5358427"/>
              <a:satOff val="-6896"/>
              <a:lumOff val="-5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500" kern="1200"/>
            <a:t>Programmes to encourage physical activity for 60 minutes every day.</a:t>
          </a:r>
          <a:endParaRPr lang="en-IN" sz="2500" kern="1200" dirty="0"/>
        </a:p>
      </dsp:txBody>
      <dsp:txXfrm>
        <a:off x="6827520" y="3128072"/>
        <a:ext cx="9737153" cy="1008255"/>
      </dsp:txXfrm>
    </dsp:sp>
    <dsp:sp modelId="{D5E7DBA3-3BB6-4A7B-AB77-C63DA372E5AE}">
      <dsp:nvSpPr>
        <dsp:cNvPr id="0" name=""/>
        <dsp:cNvSpPr/>
      </dsp:nvSpPr>
      <dsp:spPr>
        <a:xfrm>
          <a:off x="0" y="2960030"/>
          <a:ext cx="6827520" cy="1344339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tint val="50000"/>
                <a:satMod val="300000"/>
              </a:schemeClr>
            </a:gs>
            <a:gs pos="35000">
              <a:schemeClr val="accent3">
                <a:hueOff val="5625132"/>
                <a:satOff val="-8440"/>
                <a:lumOff val="-1373"/>
                <a:alphaOff val="0"/>
                <a:tint val="37000"/>
                <a:satMod val="30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800" kern="1200" dirty="0"/>
            <a:t>School-based health promotion:</a:t>
          </a:r>
        </a:p>
      </dsp:txBody>
      <dsp:txXfrm>
        <a:off x="65625" y="3025655"/>
        <a:ext cx="6696270" cy="1213089"/>
      </dsp:txXfrm>
    </dsp:sp>
    <dsp:sp modelId="{5959B627-2EC0-4CA5-9AD0-D459B3A603F1}">
      <dsp:nvSpPr>
        <dsp:cNvPr id="0" name=""/>
        <dsp:cNvSpPr/>
      </dsp:nvSpPr>
      <dsp:spPr>
        <a:xfrm>
          <a:off x="6827520" y="4438803"/>
          <a:ext cx="10241280" cy="13443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8037640"/>
            <a:satOff val="-10345"/>
            <a:lumOff val="-806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037640"/>
              <a:satOff val="-10345"/>
              <a:lumOff val="-8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500" kern="1200"/>
            <a:t>Weight-management and healthy lifestyle services provided via primary care and community centres.</a:t>
          </a:r>
          <a:endParaRPr lang="en-IN" sz="2500" kern="1200" dirty="0"/>
        </a:p>
      </dsp:txBody>
      <dsp:txXfrm>
        <a:off x="6827520" y="4606845"/>
        <a:ext cx="9737153" cy="1008255"/>
      </dsp:txXfrm>
    </dsp:sp>
    <dsp:sp modelId="{A9FA8DDB-BCED-4379-AD63-40BE1A361631}">
      <dsp:nvSpPr>
        <dsp:cNvPr id="0" name=""/>
        <dsp:cNvSpPr/>
      </dsp:nvSpPr>
      <dsp:spPr>
        <a:xfrm>
          <a:off x="0" y="4438803"/>
          <a:ext cx="6827520" cy="1344339"/>
        </a:xfrm>
        <a:prstGeom prst="roundRect">
          <a:avLst/>
        </a:prstGeom>
        <a:gradFill rotWithShape="0">
          <a:gsLst>
            <a:gs pos="0">
              <a:schemeClr val="accent3">
                <a:hueOff val="8437698"/>
                <a:satOff val="-12660"/>
                <a:lumOff val="-2059"/>
                <a:alphaOff val="0"/>
                <a:tint val="50000"/>
                <a:satMod val="300000"/>
              </a:schemeClr>
            </a:gs>
            <a:gs pos="35000">
              <a:schemeClr val="accent3">
                <a:hueOff val="8437698"/>
                <a:satOff val="-12660"/>
                <a:lumOff val="-2059"/>
                <a:alphaOff val="0"/>
                <a:tint val="37000"/>
                <a:satMod val="300000"/>
              </a:schemeClr>
            </a:gs>
            <a:gs pos="100000">
              <a:schemeClr val="accent3">
                <a:hueOff val="8437698"/>
                <a:satOff val="-12660"/>
                <a:lumOff val="-205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800" kern="1200" dirty="0"/>
            <a:t>Local community interventions:</a:t>
          </a:r>
        </a:p>
      </dsp:txBody>
      <dsp:txXfrm>
        <a:off x="65625" y="4504428"/>
        <a:ext cx="6696270" cy="1213089"/>
      </dsp:txXfrm>
    </dsp:sp>
    <dsp:sp modelId="{3A1BF1AD-D233-486F-91FE-596433E4EB0B}">
      <dsp:nvSpPr>
        <dsp:cNvPr id="0" name=""/>
        <dsp:cNvSpPr/>
      </dsp:nvSpPr>
      <dsp:spPr>
        <a:xfrm>
          <a:off x="6827520" y="5917577"/>
          <a:ext cx="10241280" cy="13443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2500" kern="1200"/>
            <a:t>Community programmes raise awareness of prevention and support long-term diabetes self-management.</a:t>
          </a:r>
          <a:endParaRPr lang="en-IN" sz="2500" kern="1200" dirty="0"/>
        </a:p>
      </dsp:txBody>
      <dsp:txXfrm>
        <a:off x="6827520" y="6085619"/>
        <a:ext cx="9737153" cy="1008255"/>
      </dsp:txXfrm>
    </dsp:sp>
    <dsp:sp modelId="{8CFF23EB-BDB6-45A0-AEDB-1E3866C8CE08}">
      <dsp:nvSpPr>
        <dsp:cNvPr id="0" name=""/>
        <dsp:cNvSpPr/>
      </dsp:nvSpPr>
      <dsp:spPr>
        <a:xfrm>
          <a:off x="0" y="5917577"/>
          <a:ext cx="6827520" cy="1344339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tint val="50000"/>
                <a:satMod val="300000"/>
              </a:schemeClr>
            </a:gs>
            <a:gs pos="35000">
              <a:schemeClr val="accent3">
                <a:hueOff val="11250264"/>
                <a:satOff val="-16880"/>
                <a:lumOff val="-2745"/>
                <a:alphaOff val="0"/>
                <a:tint val="37000"/>
                <a:satMod val="30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3800" kern="1200"/>
            <a:t>Impact:</a:t>
          </a:r>
          <a:endParaRPr lang="en-IN" sz="3800" kern="1200" dirty="0"/>
        </a:p>
      </dsp:txBody>
      <dsp:txXfrm>
        <a:off x="65625" y="5983202"/>
        <a:ext cx="6696270" cy="1213089"/>
      </dsp:txXfrm>
    </dsp:sp>
  </dsp:spTree>
</dsp:drawing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5.svg"/><Relationship Id="rId7" Type="http://schemas.openxmlformats.org/officeDocument/2006/relationships/diagramLayout" Target="../diagrams/layout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3.xml"/><Relationship Id="rId5" Type="http://schemas.openxmlformats.org/officeDocument/2006/relationships/image" Target="../media/image7.svg"/><Relationship Id="rId10" Type="http://schemas.microsoft.com/office/2007/relationships/diagramDrawing" Target="../diagrams/drawing3.xml"/><Relationship Id="rId4" Type="http://schemas.openxmlformats.org/officeDocument/2006/relationships/image" Target="../media/image6.png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10.svg"/><Relationship Id="rId7" Type="http://schemas.openxmlformats.org/officeDocument/2006/relationships/diagramLayout" Target="../diagrams/layout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4.xml"/><Relationship Id="rId5" Type="http://schemas.openxmlformats.org/officeDocument/2006/relationships/image" Target="../media/image12.svg"/><Relationship Id="rId10" Type="http://schemas.microsoft.com/office/2007/relationships/diagramDrawing" Target="../diagrams/drawing4.xml"/><Relationship Id="rId4" Type="http://schemas.openxmlformats.org/officeDocument/2006/relationships/image" Target="../media/image11.png"/><Relationship Id="rId9" Type="http://schemas.openxmlformats.org/officeDocument/2006/relationships/diagramColors" Target="../diagrams/colors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10.svg"/><Relationship Id="rId7" Type="http://schemas.openxmlformats.org/officeDocument/2006/relationships/diagramLayout" Target="../diagrams/layout5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5.xml"/><Relationship Id="rId5" Type="http://schemas.openxmlformats.org/officeDocument/2006/relationships/image" Target="../media/image12.svg"/><Relationship Id="rId10" Type="http://schemas.microsoft.com/office/2007/relationships/diagramDrawing" Target="../diagrams/drawing5.xml"/><Relationship Id="rId4" Type="http://schemas.openxmlformats.org/officeDocument/2006/relationships/image" Target="../media/image11.png"/><Relationship Id="rId9" Type="http://schemas.openxmlformats.org/officeDocument/2006/relationships/diagramColors" Target="../diagrams/colors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3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image" Target="../media/image5.svg"/><Relationship Id="rId7" Type="http://schemas.openxmlformats.org/officeDocument/2006/relationships/diagramLayout" Target="../diagrams/layout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7.xml"/><Relationship Id="rId5" Type="http://schemas.openxmlformats.org/officeDocument/2006/relationships/image" Target="../media/image7.svg"/><Relationship Id="rId10" Type="http://schemas.microsoft.com/office/2007/relationships/diagramDrawing" Target="../diagrams/drawing7.xml"/><Relationship Id="rId4" Type="http://schemas.openxmlformats.org/officeDocument/2006/relationships/image" Target="../media/image6.png"/><Relationship Id="rId9" Type="http://schemas.openxmlformats.org/officeDocument/2006/relationships/diagramColors" Target="../diagrams/colors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5.svg"/><Relationship Id="rId7" Type="http://schemas.openxmlformats.org/officeDocument/2006/relationships/diagramColors" Target="../diagrams/colors9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5.svg"/><Relationship Id="rId7" Type="http://schemas.openxmlformats.org/officeDocument/2006/relationships/diagramColors" Target="../diagrams/colors10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1.xml"/><Relationship Id="rId3" Type="http://schemas.openxmlformats.org/officeDocument/2006/relationships/image" Target="../media/image5.svg"/><Relationship Id="rId7" Type="http://schemas.openxmlformats.org/officeDocument/2006/relationships/diagramLayout" Target="../diagrams/layout1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1.xml"/><Relationship Id="rId5" Type="http://schemas.openxmlformats.org/officeDocument/2006/relationships/image" Target="../media/image7.svg"/><Relationship Id="rId10" Type="http://schemas.microsoft.com/office/2007/relationships/diagramDrawing" Target="../diagrams/drawing11.xml"/><Relationship Id="rId4" Type="http://schemas.openxmlformats.org/officeDocument/2006/relationships/image" Target="../media/image6.png"/><Relationship Id="rId9" Type="http://schemas.openxmlformats.org/officeDocument/2006/relationships/diagramColors" Target="../diagrams/colors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12" Type="http://schemas.microsoft.com/office/2007/relationships/diagramDrawing" Target="../diagrams/drawing1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diagramColors" Target="../diagrams/colors12.xml"/><Relationship Id="rId5" Type="http://schemas.openxmlformats.org/officeDocument/2006/relationships/image" Target="../media/image22.svg"/><Relationship Id="rId10" Type="http://schemas.openxmlformats.org/officeDocument/2006/relationships/diagramQuickStyle" Target="../diagrams/quickStyle12.xml"/><Relationship Id="rId4" Type="http://schemas.openxmlformats.org/officeDocument/2006/relationships/image" Target="../media/image21.png"/><Relationship Id="rId9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-us/about-the-charity/our-strategy/statistics" TargetMode="External"/><Relationship Id="rId2" Type="http://schemas.openxmlformats.org/officeDocument/2006/relationships/hyperlink" Target="https://www.diabetes.org.uk/for-professionals/improving-care/clinical-recommendations-for-professionals/diagnosis-ongoing-management-monitoring/new_diagnostic_criteria_for_diabete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england.nhs.uk/long-read/children-and-young-people-diabetes-toolkit/" TargetMode="External"/><Relationship Id="rId4" Type="http://schemas.openxmlformats.org/officeDocument/2006/relationships/hyperlink" Target="https://www.england.nhs.uk/2022/03/nhs-prevention-programme-cuts-chances-of-type-2-diabetes-for-thousands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0" y="3821311"/>
            <a:ext cx="18288000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TYPE 2 DIABETES IN YOUNG PEOPLE: DIAGNOSIS, MANAGEMENT, AND PERSONALISED COMMUNITY CARE IN THE UK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39000" y="6647576"/>
            <a:ext cx="10820399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3000" dirty="0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Name: </a:t>
            </a:r>
            <a:r>
              <a:rPr lang="en-US" sz="3000" dirty="0" err="1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Kinjalkumari</a:t>
            </a:r>
            <a:r>
              <a:rPr lang="en-US" sz="3000" dirty="0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 </a:t>
            </a:r>
            <a:r>
              <a:rPr lang="en-US" sz="3000" dirty="0" err="1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Nareshbhai</a:t>
            </a:r>
            <a:r>
              <a:rPr lang="en-US" sz="3000" dirty="0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 Ahir </a:t>
            </a:r>
          </a:p>
          <a:p>
            <a:pPr algn="ctr"/>
            <a:r>
              <a:rPr lang="en-US" sz="3000" dirty="0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Student number: 2522437</a:t>
            </a:r>
          </a:p>
          <a:p>
            <a:pPr algn="ctr"/>
            <a:r>
              <a:rPr lang="en-US" sz="3000" dirty="0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Module code and title: LCHS7003- Community Care and Management of Longer-term Conditions</a:t>
            </a:r>
          </a:p>
          <a:p>
            <a:pPr algn="ctr"/>
            <a:r>
              <a:rPr lang="en-US" sz="3000" dirty="0">
                <a:solidFill>
                  <a:srgbClr val="5C3224"/>
                </a:solidFill>
                <a:latin typeface="Arial" panose="020B0604020202020204" pitchFamily="34" charset="0"/>
                <a:ea typeface="Nunito"/>
                <a:cs typeface="Arial" panose="020B0604020202020204" pitchFamily="34" charset="0"/>
                <a:sym typeface="Nunito"/>
              </a:rPr>
              <a:t>Lecturer’s name: Raheela shaikh </a:t>
            </a:r>
          </a:p>
        </p:txBody>
      </p:sp>
      <p:pic>
        <p:nvPicPr>
          <p:cNvPr id="2050" name="Picture 2" descr="Infographic: T2D In Youth">
            <a:extLst>
              <a:ext uri="{FF2B5EF4-FFF2-40B4-BE49-F238E27FC236}">
                <a16:creationId xmlns:a16="http://schemas.microsoft.com/office/drawing/2014/main" id="{DA3C622A-2573-33C1-2B15-4695F54364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647700"/>
            <a:ext cx="13563600" cy="22764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D799C"/>
        </a:solidFill>
      </p:bgPr>
    </p:bg>
    <p:spTree>
      <p:nvGrpSpPr>
        <p:cNvPr id="2052" name="Shape 20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Google Shape;2053;p1"/>
          <p:cNvSpPr txBox="1"/>
          <p:nvPr/>
        </p:nvSpPr>
        <p:spPr>
          <a:xfrm>
            <a:off x="217532" y="289123"/>
            <a:ext cx="178572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IN" sz="4000" u="none" cap="none" strike="noStrike">
                <a:solidFill>
                  <a:srgbClr val="FFC9B3"/>
                </a:solidFill>
                <a:latin typeface="Arial"/>
                <a:ea typeface="Arial"/>
                <a:cs typeface="Arial"/>
                <a:sym typeface="Arial"/>
              </a:rPr>
              <a:t>INTRODUCTION: OVERVIEW OF TYPE 2 DIABETES IN YOUNG PEOPLE</a:t>
            </a:r>
            <a:endParaRPr/>
          </a:p>
        </p:txBody>
      </p:sp>
      <p:grpSp>
        <p:nvGrpSpPr>
          <p:cNvPr id="2054" name="Google Shape;2054;p1"/>
          <p:cNvGrpSpPr/>
          <p:nvPr/>
        </p:nvGrpSpPr>
        <p:grpSpPr>
          <a:xfrm>
            <a:off x="400412" y="1577179"/>
            <a:ext cx="17354100" cy="8097841"/>
            <a:chOff x="0" y="15079"/>
            <a:chExt cx="17354100" cy="8097841"/>
          </a:xfrm>
        </p:grpSpPr>
        <p:sp>
          <p:nvSpPr>
            <p:cNvPr id="2055" name="Google Shape;2055;p1"/>
            <p:cNvSpPr/>
            <p:nvPr/>
          </p:nvSpPr>
          <p:spPr>
            <a:xfrm>
              <a:off x="0" y="694040"/>
              <a:ext cx="17354100" cy="1159200"/>
            </a:xfrm>
            <a:prstGeom prst="rect">
              <a:avLst/>
            </a:prstGeom>
            <a:solidFill>
              <a:srgbClr val="FBDCCE">
                <a:alpha val="90200"/>
              </a:srgbClr>
            </a:solidFill>
            <a:ln cap="flat" cmpd="sng" w="9525">
              <a:solidFill>
                <a:srgbClr val="F79543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6" name="Google Shape;2056;p1"/>
            <p:cNvSpPr/>
            <p:nvPr/>
          </p:nvSpPr>
          <p:spPr>
            <a:xfrm>
              <a:off x="856693" y="15079"/>
              <a:ext cx="16491300" cy="13578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BBBBBB"/>
                </a:gs>
                <a:gs pos="80000">
                  <a:srgbClr val="F6F6F6"/>
                </a:gs>
                <a:gs pos="100000">
                  <a:srgbClr val="F7F7F7"/>
                </a:gs>
              </a:gsLst>
              <a:lin ang="16200038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7" name="Google Shape;2057;p1"/>
            <p:cNvSpPr txBox="1"/>
            <p:nvPr/>
          </p:nvSpPr>
          <p:spPr>
            <a:xfrm>
              <a:off x="922981" y="81367"/>
              <a:ext cx="16358700" cy="122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459150" spcFirstLastPara="1" rIns="45915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Noto Sans Symbols"/>
                <a:buNone/>
              </a:pPr>
              <a:r>
                <a:rPr i="0" lang="en-IN" sz="3200" u="none" cap="none" strike="noStrike">
                  <a:latin typeface="Calibri"/>
                  <a:ea typeface="Calibri"/>
                  <a:cs typeface="Calibri"/>
                  <a:sym typeface="Calibri"/>
                </a:rPr>
                <a:t>Type 2 Diabetes (T2D) is a long-term disorder of metabolism that results in insulin resistance and lack of insulin. T2D is now being diagnosed more in young patients aged 10-18 years (Iafusco </a:t>
              </a:r>
              <a:r>
                <a:rPr i="1" lang="en-IN" sz="3200" u="none" cap="none" strike="noStrike">
                  <a:latin typeface="Calibri"/>
                  <a:ea typeface="Calibri"/>
                  <a:cs typeface="Calibri"/>
                  <a:sym typeface="Calibri"/>
                </a:rPr>
                <a:t>et al. </a:t>
              </a:r>
              <a:r>
                <a:rPr i="0" lang="en-IN" sz="3200" u="none" cap="none" strike="noStrike">
                  <a:latin typeface="Calibri"/>
                  <a:ea typeface="Calibri"/>
                  <a:cs typeface="Calibri"/>
                  <a:sym typeface="Calibri"/>
                </a:rPr>
                <a:t>2023).</a:t>
              </a:r>
              <a:endParaRPr i="0" sz="3200" u="none" cap="none" strike="noStrike"/>
            </a:p>
          </p:txBody>
        </p:sp>
        <p:sp>
          <p:nvSpPr>
            <p:cNvPr id="2058" name="Google Shape;2058;p1"/>
            <p:cNvSpPr/>
            <p:nvPr/>
          </p:nvSpPr>
          <p:spPr>
            <a:xfrm>
              <a:off x="0" y="2780600"/>
              <a:ext cx="17354100" cy="1159200"/>
            </a:xfrm>
            <a:prstGeom prst="rect">
              <a:avLst/>
            </a:prstGeom>
            <a:solidFill>
              <a:srgbClr val="FBDCCE">
                <a:alpha val="90200"/>
              </a:srgbClr>
            </a:solidFill>
            <a:ln cap="flat" cmpd="sng" w="9525">
              <a:solidFill>
                <a:srgbClr val="F79543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9" name="Google Shape;2059;p1"/>
            <p:cNvSpPr/>
            <p:nvPr/>
          </p:nvSpPr>
          <p:spPr>
            <a:xfrm>
              <a:off x="867709" y="2101639"/>
              <a:ext cx="16354500" cy="13578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BBBBBB"/>
                </a:gs>
                <a:gs pos="80000">
                  <a:srgbClr val="F6F6F6"/>
                </a:gs>
                <a:gs pos="100000">
                  <a:srgbClr val="F7F7F7"/>
                </a:gs>
              </a:gsLst>
              <a:lin ang="16200038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0" name="Google Shape;2060;p1"/>
            <p:cNvSpPr txBox="1"/>
            <p:nvPr/>
          </p:nvSpPr>
          <p:spPr>
            <a:xfrm>
              <a:off x="933997" y="2167927"/>
              <a:ext cx="16221900" cy="122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459150" spcFirstLastPara="1" rIns="45915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Noto Sans Symbols"/>
                <a:buNone/>
              </a:pPr>
              <a:r>
                <a:rPr i="0" lang="en-IN" sz="3200" u="none" cap="none" strike="noStrike">
                  <a:latin typeface="Calibri"/>
                  <a:ea typeface="Calibri"/>
                  <a:cs typeface="Calibri"/>
                  <a:sym typeface="Calibri"/>
                </a:rPr>
                <a:t>Doctors are diagnosing this condition more and more in children and teenagers aged 10-18 years (Pinhas-Hamiel, and Zeitler, 2023).</a:t>
              </a:r>
              <a:endParaRPr/>
            </a:p>
          </p:txBody>
        </p:sp>
        <p:sp>
          <p:nvSpPr>
            <p:cNvPr id="2061" name="Google Shape;2061;p1"/>
            <p:cNvSpPr/>
            <p:nvPr/>
          </p:nvSpPr>
          <p:spPr>
            <a:xfrm>
              <a:off x="0" y="4867160"/>
              <a:ext cx="17354100" cy="1159200"/>
            </a:xfrm>
            <a:prstGeom prst="rect">
              <a:avLst/>
            </a:prstGeom>
            <a:solidFill>
              <a:srgbClr val="FBDCCE">
                <a:alpha val="90200"/>
              </a:srgbClr>
            </a:solidFill>
            <a:ln cap="flat" cmpd="sng" w="9525">
              <a:solidFill>
                <a:srgbClr val="F79543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2" name="Google Shape;2062;p1"/>
            <p:cNvSpPr/>
            <p:nvPr/>
          </p:nvSpPr>
          <p:spPr>
            <a:xfrm>
              <a:off x="849067" y="4188200"/>
              <a:ext cx="16504500" cy="13578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BBBBBB"/>
                </a:gs>
                <a:gs pos="80000">
                  <a:srgbClr val="F6F6F6"/>
                </a:gs>
                <a:gs pos="100000">
                  <a:srgbClr val="F7F7F7"/>
                </a:gs>
              </a:gsLst>
              <a:lin ang="16200038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3" name="Google Shape;2063;p1"/>
            <p:cNvSpPr txBox="1"/>
            <p:nvPr/>
          </p:nvSpPr>
          <p:spPr>
            <a:xfrm>
              <a:off x="915355" y="4254488"/>
              <a:ext cx="16371900" cy="122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459150" spcFirstLastPara="1" rIns="45915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Noto Sans Symbols"/>
                <a:buNone/>
              </a:pPr>
              <a:r>
                <a:rPr i="0" lang="en-IN" sz="3200" u="none" cap="none" strike="noStrike">
                  <a:latin typeface="Calibri"/>
                  <a:ea typeface="Calibri"/>
                  <a:cs typeface="Calibri"/>
                  <a:sym typeface="Calibri"/>
                </a:rPr>
                <a:t>Type 1 diabetes is an autoimmune disease; however, T2D is highly related to obesity and more than 93.5% of young patients are either overweight or obese (England.nhs.uk, 2025).</a:t>
              </a:r>
              <a:endParaRPr i="0" sz="3200" u="none" cap="none" strike="noStrike"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64" name="Google Shape;2064;p1"/>
            <p:cNvSpPr/>
            <p:nvPr/>
          </p:nvSpPr>
          <p:spPr>
            <a:xfrm>
              <a:off x="0" y="6953720"/>
              <a:ext cx="17354100" cy="1159200"/>
            </a:xfrm>
            <a:prstGeom prst="rect">
              <a:avLst/>
            </a:prstGeom>
            <a:solidFill>
              <a:srgbClr val="FBDCCE">
                <a:alpha val="90200"/>
              </a:srgbClr>
            </a:solidFill>
            <a:ln cap="flat" cmpd="sng" w="9525">
              <a:solidFill>
                <a:srgbClr val="F79543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5" name="Google Shape;2065;p1"/>
            <p:cNvSpPr/>
            <p:nvPr/>
          </p:nvSpPr>
          <p:spPr>
            <a:xfrm>
              <a:off x="838051" y="6274760"/>
              <a:ext cx="16515000" cy="13578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BBBBBB"/>
                </a:gs>
                <a:gs pos="80000">
                  <a:srgbClr val="F6F6F6"/>
                </a:gs>
                <a:gs pos="100000">
                  <a:srgbClr val="F7F7F7"/>
                </a:gs>
              </a:gsLst>
              <a:lin ang="16200038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6" name="Google Shape;2066;p1"/>
            <p:cNvSpPr txBox="1"/>
            <p:nvPr/>
          </p:nvSpPr>
          <p:spPr>
            <a:xfrm>
              <a:off x="904339" y="6341048"/>
              <a:ext cx="16382400" cy="122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459150" spcFirstLastPara="1" rIns="45915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Calibri"/>
                <a:buNone/>
              </a:pPr>
              <a:r>
                <a:rPr i="0" lang="en-IN" sz="3200" u="none" cap="none" strike="noStrike">
                  <a:latin typeface="Calibri"/>
                  <a:ea typeface="Calibri"/>
                  <a:cs typeface="Calibri"/>
                  <a:sym typeface="Calibri"/>
                </a:rPr>
                <a:t>Increasing prevalence is placing more strain on community and school-based health services in UK.</a:t>
              </a:r>
              <a:endParaRPr i="0" sz="3200" u="none" cap="none" strike="noStrike"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E3F642-BC1F-1292-C7B1-9A2145F83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:a16="http://schemas.microsoft.com/office/drawing/2014/main" id="{A9CEAC63-9AA5-29D6-6A20-368476CD674A}"/>
              </a:ext>
            </a:extLst>
          </p:cNvPr>
          <p:cNvSpPr txBox="1"/>
          <p:nvPr/>
        </p:nvSpPr>
        <p:spPr>
          <a:xfrm>
            <a:off x="544830" y="61815"/>
            <a:ext cx="17297400" cy="866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750"/>
              </a:lnSpc>
            </a:pPr>
            <a:r>
              <a:rPr lang="en-US" sz="4000" b="1" spc="62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SIGNS AND SYMPTOMS OF T2D IN YOUNG PEOPLE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04B9933-61B7-B8D6-6741-FE2FD986B0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1855145"/>
              </p:ext>
            </p:extLst>
          </p:nvPr>
        </p:nvGraphicFramePr>
        <p:xfrm>
          <a:off x="544830" y="38100"/>
          <a:ext cx="17133570" cy="815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1642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AEA00F-161D-D04C-E7D1-9F3C436A8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:a16="http://schemas.microsoft.com/office/drawing/2014/main" id="{9A771EDD-64A7-9D88-EA47-FE7266AAB122}"/>
              </a:ext>
            </a:extLst>
          </p:cNvPr>
          <p:cNvSpPr txBox="1"/>
          <p:nvPr/>
        </p:nvSpPr>
        <p:spPr>
          <a:xfrm>
            <a:off x="544830" y="61815"/>
            <a:ext cx="17297400" cy="866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750"/>
              </a:lnSpc>
            </a:pPr>
            <a:r>
              <a:rPr lang="en-US" sz="4000" b="1" spc="62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SIGNS AND SYMPTOMS OF T2D IN YOUNG PEOPLE</a:t>
            </a:r>
          </a:p>
        </p:txBody>
      </p:sp>
      <p:pic>
        <p:nvPicPr>
          <p:cNvPr id="3" name="Picture 2" descr="Signs and Symptoms of Type 2 Diabetes">
            <a:extLst>
              <a:ext uri="{FF2B5EF4-FFF2-40B4-BE49-F238E27FC236}">
                <a16:creationId xmlns:a16="http://schemas.microsoft.com/office/drawing/2014/main" id="{AA31E987-5654-179B-0563-A5B45772AE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798088"/>
            <a:ext cx="14554200" cy="55552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EA3F5F-A850-234F-3345-403E95B3D1D0}"/>
              </a:ext>
            </a:extLst>
          </p:cNvPr>
          <p:cNvSpPr txBox="1"/>
          <p:nvPr/>
        </p:nvSpPr>
        <p:spPr>
          <a:xfrm>
            <a:off x="1784554" y="7876722"/>
            <a:ext cx="1452224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sz="2800" dirty="0"/>
              <a:t>(Source: https://www.endocrineharmony.sg/conditions/type-2-diabetes/)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2031513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89BC1D-F4E2-DEE9-11C8-40E1BC9302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20685A5-3D65-9933-E29D-664D56825388}"/>
              </a:ext>
            </a:extLst>
          </p:cNvPr>
          <p:cNvSpPr/>
          <p:nvPr/>
        </p:nvSpPr>
        <p:spPr>
          <a:xfrm rot="7132171" flipV="1">
            <a:off x="12306198" y="-7204419"/>
            <a:ext cx="11159046" cy="12081644"/>
          </a:xfrm>
          <a:custGeom>
            <a:avLst/>
            <a:gdLst/>
            <a:ahLst/>
            <a:cxnLst/>
            <a:rect l="l" t="t" r="r" b="b"/>
            <a:pathLst>
              <a:path w="11159046" h="12081644">
                <a:moveTo>
                  <a:pt x="0" y="12081644"/>
                </a:moveTo>
                <a:lnTo>
                  <a:pt x="11159046" y="12081644"/>
                </a:lnTo>
                <a:lnTo>
                  <a:pt x="11159046" y="0"/>
                </a:lnTo>
                <a:lnTo>
                  <a:pt x="0" y="0"/>
                </a:lnTo>
                <a:lnTo>
                  <a:pt x="0" y="1208164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8E423011-42CD-FC09-57A0-918BA2C6CC64}"/>
              </a:ext>
            </a:extLst>
          </p:cNvPr>
          <p:cNvSpPr/>
          <p:nvPr/>
        </p:nvSpPr>
        <p:spPr>
          <a:xfrm rot="-2477909">
            <a:off x="-5851818" y="5388304"/>
            <a:ext cx="11218805" cy="13573586"/>
          </a:xfrm>
          <a:custGeom>
            <a:avLst/>
            <a:gdLst/>
            <a:ahLst/>
            <a:cxnLst/>
            <a:rect l="l" t="t" r="r" b="b"/>
            <a:pathLst>
              <a:path w="12537058" h="13573586">
                <a:moveTo>
                  <a:pt x="0" y="0"/>
                </a:moveTo>
                <a:lnTo>
                  <a:pt x="12537058" y="0"/>
                </a:lnTo>
                <a:lnTo>
                  <a:pt x="12537058" y="13573586"/>
                </a:lnTo>
                <a:lnTo>
                  <a:pt x="0" y="135735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2F2E54E9-89E7-4B6F-5D75-BA8B6AFF08D3}"/>
              </a:ext>
            </a:extLst>
          </p:cNvPr>
          <p:cNvSpPr txBox="1"/>
          <p:nvPr/>
        </p:nvSpPr>
        <p:spPr>
          <a:xfrm>
            <a:off x="228600" y="419100"/>
            <a:ext cx="9673157" cy="6553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625"/>
              </a:lnSpc>
            </a:pPr>
            <a:r>
              <a:rPr lang="en-US" sz="4000" b="1" spc="22" dirty="0">
                <a:solidFill>
                  <a:srgbClr val="2D799C"/>
                </a:solidFill>
                <a:latin typeface="Arial" panose="020B0604020202020204" pitchFamily="34" charset="0"/>
                <a:ea typeface="Nunito Bold"/>
                <a:cs typeface="Arial" panose="020B0604020202020204" pitchFamily="34" charset="0"/>
                <a:sym typeface="Nunito Bold"/>
              </a:rPr>
              <a:t>CAUSES AND RISK FACTORS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FF1C3C2-7190-18B4-A73D-8315BA2B37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564267"/>
              </p:ext>
            </p:extLst>
          </p:nvPr>
        </p:nvGraphicFramePr>
        <p:xfrm>
          <a:off x="533400" y="1409700"/>
          <a:ext cx="15316200" cy="779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9847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D22A7-50C0-7995-3ADB-D749611CE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BCB5D63-6716-7A51-DC9E-9872206F0822}"/>
              </a:ext>
            </a:extLst>
          </p:cNvPr>
          <p:cNvSpPr/>
          <p:nvPr/>
        </p:nvSpPr>
        <p:spPr>
          <a:xfrm rot="7132171" flipV="1">
            <a:off x="12306198" y="-7204419"/>
            <a:ext cx="11159046" cy="12081644"/>
          </a:xfrm>
          <a:custGeom>
            <a:avLst/>
            <a:gdLst/>
            <a:ahLst/>
            <a:cxnLst/>
            <a:rect l="l" t="t" r="r" b="b"/>
            <a:pathLst>
              <a:path w="11159046" h="12081644">
                <a:moveTo>
                  <a:pt x="0" y="12081644"/>
                </a:moveTo>
                <a:lnTo>
                  <a:pt x="11159046" y="12081644"/>
                </a:lnTo>
                <a:lnTo>
                  <a:pt x="11159046" y="0"/>
                </a:lnTo>
                <a:lnTo>
                  <a:pt x="0" y="0"/>
                </a:lnTo>
                <a:lnTo>
                  <a:pt x="0" y="1208164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C7AB981B-505C-7F59-4C57-FEC7CE75834D}"/>
              </a:ext>
            </a:extLst>
          </p:cNvPr>
          <p:cNvSpPr/>
          <p:nvPr/>
        </p:nvSpPr>
        <p:spPr>
          <a:xfrm rot="-2477909">
            <a:off x="-5851818" y="5388304"/>
            <a:ext cx="11218805" cy="13573586"/>
          </a:xfrm>
          <a:custGeom>
            <a:avLst/>
            <a:gdLst/>
            <a:ahLst/>
            <a:cxnLst/>
            <a:rect l="l" t="t" r="r" b="b"/>
            <a:pathLst>
              <a:path w="12537058" h="13573586">
                <a:moveTo>
                  <a:pt x="0" y="0"/>
                </a:moveTo>
                <a:lnTo>
                  <a:pt x="12537058" y="0"/>
                </a:lnTo>
                <a:lnTo>
                  <a:pt x="12537058" y="13573586"/>
                </a:lnTo>
                <a:lnTo>
                  <a:pt x="0" y="135735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5023C6C5-DA78-C094-7512-F2550BCA0A92}"/>
              </a:ext>
            </a:extLst>
          </p:cNvPr>
          <p:cNvSpPr txBox="1"/>
          <p:nvPr/>
        </p:nvSpPr>
        <p:spPr>
          <a:xfrm>
            <a:off x="228600" y="419100"/>
            <a:ext cx="9673157" cy="6553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625"/>
              </a:lnSpc>
            </a:pPr>
            <a:r>
              <a:rPr lang="en-US" sz="4000" b="1" spc="22" dirty="0">
                <a:solidFill>
                  <a:srgbClr val="2D799C"/>
                </a:solidFill>
                <a:latin typeface="Arial" panose="020B0604020202020204" pitchFamily="34" charset="0"/>
                <a:ea typeface="Nunito Bold"/>
                <a:cs typeface="Arial" panose="020B0604020202020204" pitchFamily="34" charset="0"/>
                <a:sym typeface="Nunito Bold"/>
              </a:rPr>
              <a:t>CAUSES AND RISK FACTORS</a:t>
            </a:r>
          </a:p>
        </p:txBody>
      </p:sp>
      <p:pic>
        <p:nvPicPr>
          <p:cNvPr id="1026" name="Picture 2" descr="Understanding the Underlying Factors: Main Causes of Diabetes - Allison  Medical">
            <a:extLst>
              <a:ext uri="{FF2B5EF4-FFF2-40B4-BE49-F238E27FC236}">
                <a16:creationId xmlns:a16="http://schemas.microsoft.com/office/drawing/2014/main" id="{3484ED60-8E74-0CBE-0009-5BE02B48CC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87" b="5071"/>
          <a:stretch>
            <a:fillRect/>
          </a:stretch>
        </p:blipFill>
        <p:spPr bwMode="auto">
          <a:xfrm>
            <a:off x="1847538" y="1485900"/>
            <a:ext cx="14230662" cy="67818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6B901E-BD80-1BE9-54D2-555ACD07077A}"/>
              </a:ext>
            </a:extLst>
          </p:cNvPr>
          <p:cNvSpPr txBox="1"/>
          <p:nvPr/>
        </p:nvSpPr>
        <p:spPr>
          <a:xfrm>
            <a:off x="1810062" y="8639770"/>
            <a:ext cx="14268138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IN" sz="2800" dirty="0"/>
              <a:t>(Source: https://www.allisonmedical.com/understanding-the-underlying-factors-main-causes-of-diabetes/)</a:t>
            </a:r>
          </a:p>
        </p:txBody>
      </p:sp>
    </p:spTree>
    <p:extLst>
      <p:ext uri="{BB962C8B-B14F-4D97-AF65-F5344CB8AC3E}">
        <p14:creationId xmlns:p14="http://schemas.microsoft.com/office/powerpoint/2010/main" val="625424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79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00600" y="697614"/>
            <a:ext cx="1416837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spc="70" dirty="0">
                <a:solidFill>
                  <a:srgbClr val="FFC9B3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EPIDEMIOLOGY: UK PREVALENCE</a:t>
            </a:r>
          </a:p>
        </p:txBody>
      </p:sp>
      <p:sp>
        <p:nvSpPr>
          <p:cNvPr id="4" name="Freeform 4"/>
          <p:cNvSpPr/>
          <p:nvPr/>
        </p:nvSpPr>
        <p:spPr>
          <a:xfrm rot="6590698" flipH="1" flipV="1">
            <a:off x="-7758845" y="-9383392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15744553" y="13339931"/>
                </a:moveTo>
                <a:lnTo>
                  <a:pt x="0" y="13339931"/>
                </a:lnTo>
                <a:lnTo>
                  <a:pt x="0" y="0"/>
                </a:lnTo>
                <a:lnTo>
                  <a:pt x="15744553" y="0"/>
                </a:lnTo>
                <a:lnTo>
                  <a:pt x="15744553" y="1333993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6590698">
            <a:off x="11323483" y="7139907"/>
            <a:ext cx="15038701" cy="12602134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0" y="0"/>
                </a:moveTo>
                <a:lnTo>
                  <a:pt x="15744554" y="0"/>
                </a:lnTo>
                <a:lnTo>
                  <a:pt x="15744554" y="13339931"/>
                </a:lnTo>
                <a:lnTo>
                  <a:pt x="0" y="133399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6590698">
            <a:off x="11527253" y="7264363"/>
            <a:ext cx="15309333" cy="12610686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0" y="0"/>
                </a:moveTo>
                <a:lnTo>
                  <a:pt x="15744554" y="0"/>
                </a:lnTo>
                <a:lnTo>
                  <a:pt x="15744554" y="13339931"/>
                </a:lnTo>
                <a:lnTo>
                  <a:pt x="0" y="133399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6737149" flipH="1" flipV="1">
            <a:off x="-7687719" y="-9827318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15744553" y="13339931"/>
                </a:moveTo>
                <a:lnTo>
                  <a:pt x="0" y="13339931"/>
                </a:lnTo>
                <a:lnTo>
                  <a:pt x="0" y="0"/>
                </a:lnTo>
                <a:lnTo>
                  <a:pt x="15744553" y="0"/>
                </a:lnTo>
                <a:lnTo>
                  <a:pt x="15744553" y="1333993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F94175C-3C8C-A986-2A8A-AD5FAF6F44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3042245"/>
              </p:ext>
            </p:extLst>
          </p:nvPr>
        </p:nvGraphicFramePr>
        <p:xfrm>
          <a:off x="1915024" y="1866900"/>
          <a:ext cx="15163800" cy="7301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799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6D4329-50ED-1DA4-99CD-1F3D08B8B7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7E2A2A0B-7E0D-B448-9A46-B0D67E871958}"/>
              </a:ext>
            </a:extLst>
          </p:cNvPr>
          <p:cNvSpPr txBox="1"/>
          <p:nvPr/>
        </p:nvSpPr>
        <p:spPr>
          <a:xfrm>
            <a:off x="4043423" y="723426"/>
            <a:ext cx="1416837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spc="70" dirty="0">
                <a:solidFill>
                  <a:srgbClr val="FFC9B3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EPIDEMIOLOGY: GLOBAL PREVALENCE</a:t>
            </a: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74E9E844-FAED-072D-B317-BB256F92F737}"/>
              </a:ext>
            </a:extLst>
          </p:cNvPr>
          <p:cNvSpPr/>
          <p:nvPr/>
        </p:nvSpPr>
        <p:spPr>
          <a:xfrm rot="6590698" flipH="1" flipV="1">
            <a:off x="-7758845" y="-9383392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15744553" y="13339931"/>
                </a:moveTo>
                <a:lnTo>
                  <a:pt x="0" y="13339931"/>
                </a:lnTo>
                <a:lnTo>
                  <a:pt x="0" y="0"/>
                </a:lnTo>
                <a:lnTo>
                  <a:pt x="15744553" y="0"/>
                </a:lnTo>
                <a:lnTo>
                  <a:pt x="15744553" y="1333993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56DBC5CA-E36F-81FA-8528-A38AC15117D5}"/>
              </a:ext>
            </a:extLst>
          </p:cNvPr>
          <p:cNvSpPr/>
          <p:nvPr/>
        </p:nvSpPr>
        <p:spPr>
          <a:xfrm rot="6590698">
            <a:off x="11323483" y="7139907"/>
            <a:ext cx="15038701" cy="12602134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0" y="0"/>
                </a:moveTo>
                <a:lnTo>
                  <a:pt x="15744554" y="0"/>
                </a:lnTo>
                <a:lnTo>
                  <a:pt x="15744554" y="13339931"/>
                </a:lnTo>
                <a:lnTo>
                  <a:pt x="0" y="133399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CE3754F3-B3DC-6EA3-C08A-07DF6764AC76}"/>
              </a:ext>
            </a:extLst>
          </p:cNvPr>
          <p:cNvSpPr/>
          <p:nvPr/>
        </p:nvSpPr>
        <p:spPr>
          <a:xfrm rot="6590698">
            <a:off x="11527253" y="7264363"/>
            <a:ext cx="15309333" cy="12610686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0" y="0"/>
                </a:moveTo>
                <a:lnTo>
                  <a:pt x="15744554" y="0"/>
                </a:lnTo>
                <a:lnTo>
                  <a:pt x="15744554" y="13339931"/>
                </a:lnTo>
                <a:lnTo>
                  <a:pt x="0" y="133399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DB55C6AF-26A1-9C9E-F228-0833FC90F37F}"/>
              </a:ext>
            </a:extLst>
          </p:cNvPr>
          <p:cNvSpPr/>
          <p:nvPr/>
        </p:nvSpPr>
        <p:spPr>
          <a:xfrm rot="6737149" flipH="1" flipV="1">
            <a:off x="-7687719" y="-9827318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15744553" y="13339931"/>
                </a:moveTo>
                <a:lnTo>
                  <a:pt x="0" y="13339931"/>
                </a:lnTo>
                <a:lnTo>
                  <a:pt x="0" y="0"/>
                </a:lnTo>
                <a:lnTo>
                  <a:pt x="15744553" y="0"/>
                </a:lnTo>
                <a:lnTo>
                  <a:pt x="15744553" y="1333993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8F84578-948B-23AF-DED2-DE0AD7E0CD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238546"/>
              </p:ext>
            </p:extLst>
          </p:nvPr>
        </p:nvGraphicFramePr>
        <p:xfrm>
          <a:off x="1981200" y="1638300"/>
          <a:ext cx="14625576" cy="756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135406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544830" y="61815"/>
            <a:ext cx="17297400" cy="866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750"/>
              </a:lnSpc>
            </a:pPr>
            <a:r>
              <a:rPr lang="en-US" sz="4000" b="1" spc="62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ECONOMIC AND SOCIAL BURDEN 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E30B7154-5193-5066-B4ED-66AE7951CD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6989862"/>
              </p:ext>
            </p:extLst>
          </p:nvPr>
        </p:nvGraphicFramePr>
        <p:xfrm>
          <a:off x="5619750" y="1104900"/>
          <a:ext cx="12192000" cy="868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Understanding Type 2 Diabetes">
            <a:extLst>
              <a:ext uri="{FF2B5EF4-FFF2-40B4-BE49-F238E27FC236}">
                <a16:creationId xmlns:a16="http://schemas.microsoft.com/office/drawing/2014/main" id="{417BE9F9-B81C-B14C-30CC-DBE1373FDA7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10" y="1333500"/>
            <a:ext cx="515874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BD4524D-5058-D244-A29F-DCED6F879B2C}"/>
              </a:ext>
            </a:extLst>
          </p:cNvPr>
          <p:cNvSpPr txBox="1"/>
          <p:nvPr/>
        </p:nvSpPr>
        <p:spPr>
          <a:xfrm>
            <a:off x="461010" y="8367616"/>
            <a:ext cx="515874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(Source: https://www.endocrineharmony.sg/conditions/type-2-diabetes/)</a:t>
            </a:r>
            <a:endParaRPr lang="en-IN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132171" flipV="1">
            <a:off x="12306198" y="-7204419"/>
            <a:ext cx="11159046" cy="12081644"/>
          </a:xfrm>
          <a:custGeom>
            <a:avLst/>
            <a:gdLst/>
            <a:ahLst/>
            <a:cxnLst/>
            <a:rect l="l" t="t" r="r" b="b"/>
            <a:pathLst>
              <a:path w="11159046" h="12081644">
                <a:moveTo>
                  <a:pt x="0" y="12081644"/>
                </a:moveTo>
                <a:lnTo>
                  <a:pt x="11159046" y="12081644"/>
                </a:lnTo>
                <a:lnTo>
                  <a:pt x="11159046" y="0"/>
                </a:lnTo>
                <a:lnTo>
                  <a:pt x="0" y="0"/>
                </a:lnTo>
                <a:lnTo>
                  <a:pt x="0" y="1208164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2477909">
            <a:off x="-6015755" y="4953293"/>
            <a:ext cx="12537058" cy="13573586"/>
          </a:xfrm>
          <a:custGeom>
            <a:avLst/>
            <a:gdLst/>
            <a:ahLst/>
            <a:cxnLst/>
            <a:rect l="l" t="t" r="r" b="b"/>
            <a:pathLst>
              <a:path w="12537058" h="13573586">
                <a:moveTo>
                  <a:pt x="0" y="0"/>
                </a:moveTo>
                <a:lnTo>
                  <a:pt x="12537058" y="0"/>
                </a:lnTo>
                <a:lnTo>
                  <a:pt x="12537058" y="13573586"/>
                </a:lnTo>
                <a:lnTo>
                  <a:pt x="0" y="135735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-1502142" y="419100"/>
            <a:ext cx="14577627" cy="6553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5"/>
              </a:lnSpc>
            </a:pPr>
            <a:r>
              <a:rPr lang="en-US" sz="4000" b="1" spc="22" dirty="0">
                <a:solidFill>
                  <a:srgbClr val="2D799C"/>
                </a:solidFill>
                <a:latin typeface="Arial" panose="020B0604020202020204" pitchFamily="34" charset="0"/>
                <a:ea typeface="Nunito Bold"/>
                <a:cs typeface="Arial" panose="020B0604020202020204" pitchFamily="34" charset="0"/>
                <a:sym typeface="Nunito Bold"/>
              </a:rPr>
              <a:t>DIAGNOSIS AND INITIAL ASSESSMENT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C6F9ADD-7B3C-E97E-3EEB-45A1475108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7267558"/>
              </p:ext>
            </p:extLst>
          </p:nvPr>
        </p:nvGraphicFramePr>
        <p:xfrm>
          <a:off x="2133600" y="1790700"/>
          <a:ext cx="14321356" cy="6278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79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66800" y="495300"/>
            <a:ext cx="162687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spc="70" dirty="0">
                <a:solidFill>
                  <a:srgbClr val="FFC9B3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UK GUIDANCE AND MODELS OF CARE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8F8D26B-05F4-7C5C-89CB-F4440D6214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2125668"/>
              </p:ext>
            </p:extLst>
          </p:nvPr>
        </p:nvGraphicFramePr>
        <p:xfrm>
          <a:off x="457200" y="1409700"/>
          <a:ext cx="17221200" cy="815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 rot="5664512">
            <a:off x="-6482015" y="-1201226"/>
            <a:ext cx="16333616" cy="13839027"/>
          </a:xfrm>
          <a:custGeom>
            <a:avLst/>
            <a:gdLst/>
            <a:ahLst/>
            <a:cxnLst/>
            <a:rect l="l" t="t" r="r" b="b"/>
            <a:pathLst>
              <a:path w="16333616" h="13839027">
                <a:moveTo>
                  <a:pt x="0" y="0"/>
                </a:moveTo>
                <a:lnTo>
                  <a:pt x="16333616" y="0"/>
                </a:lnTo>
                <a:lnTo>
                  <a:pt x="16333616" y="13839027"/>
                </a:lnTo>
                <a:lnTo>
                  <a:pt x="0" y="138390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7558120" y="190500"/>
            <a:ext cx="9685940" cy="838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sz="4000" b="1" spc="60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TREATMENT OPTIONS IN UK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9918E9B0-8303-9DCF-1CD5-C4344A2528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3214674"/>
              </p:ext>
            </p:extLst>
          </p:nvPr>
        </p:nvGraphicFramePr>
        <p:xfrm>
          <a:off x="7558120" y="975190"/>
          <a:ext cx="1072988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Picture 8" descr="Figure 1">
            <a:extLst>
              <a:ext uri="{FF2B5EF4-FFF2-40B4-BE49-F238E27FC236}">
                <a16:creationId xmlns:a16="http://schemas.microsoft.com/office/drawing/2014/main" id="{494D2A58-DDC2-C4AF-FCE6-E499EC8A33C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08" y="372222"/>
            <a:ext cx="7197091" cy="87309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60DB259-E626-E18B-8C2A-5AA495A2714D}"/>
              </a:ext>
            </a:extLst>
          </p:cNvPr>
          <p:cNvSpPr txBox="1"/>
          <p:nvPr/>
        </p:nvSpPr>
        <p:spPr>
          <a:xfrm>
            <a:off x="270510" y="9334500"/>
            <a:ext cx="6968490" cy="38100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(Source: </a:t>
            </a:r>
            <a:r>
              <a:rPr lang="en-IN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Serbis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IN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al, 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2021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IN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057400" y="357271"/>
            <a:ext cx="1284397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COMORBIDITIES ASSOCIATED WITH T2D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28600" y="1088314"/>
            <a:ext cx="9601200" cy="8725923"/>
            <a:chOff x="0" y="-57150"/>
            <a:chExt cx="2551029" cy="128757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51029" cy="1230426"/>
            </a:xfrm>
            <a:custGeom>
              <a:avLst/>
              <a:gdLst/>
              <a:ahLst/>
              <a:cxnLst/>
              <a:rect l="l" t="t" r="r" b="b"/>
              <a:pathLst>
                <a:path w="2551029" h="1230426">
                  <a:moveTo>
                    <a:pt x="9592" y="0"/>
                  </a:moveTo>
                  <a:lnTo>
                    <a:pt x="2541438" y="0"/>
                  </a:lnTo>
                  <a:cubicBezTo>
                    <a:pt x="2546735" y="0"/>
                    <a:pt x="2551029" y="4294"/>
                    <a:pt x="2551029" y="9592"/>
                  </a:cubicBezTo>
                  <a:lnTo>
                    <a:pt x="2551029" y="1220835"/>
                  </a:lnTo>
                  <a:cubicBezTo>
                    <a:pt x="2551029" y="1226132"/>
                    <a:pt x="2546735" y="1230426"/>
                    <a:pt x="2541438" y="1230426"/>
                  </a:cubicBezTo>
                  <a:lnTo>
                    <a:pt x="9592" y="1230426"/>
                  </a:lnTo>
                  <a:cubicBezTo>
                    <a:pt x="4294" y="1230426"/>
                    <a:pt x="0" y="1226132"/>
                    <a:pt x="0" y="1220835"/>
                  </a:cubicBezTo>
                  <a:lnTo>
                    <a:pt x="0" y="9592"/>
                  </a:lnTo>
                  <a:cubicBezTo>
                    <a:pt x="0" y="4294"/>
                    <a:pt x="4294" y="0"/>
                    <a:pt x="9592" y="0"/>
                  </a:cubicBezTo>
                  <a:close/>
                </a:path>
              </a:pathLst>
            </a:custGeom>
            <a:solidFill>
              <a:srgbClr val="A5DAF3"/>
            </a:solidFill>
            <a:ln>
              <a:solidFill>
                <a:schemeClr val="tx1"/>
              </a:solidFill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551029" cy="1287576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txBody>
            <a:bodyPr lIns="50800" tIns="50800" rIns="50800" bIns="50800" rtlCol="0" anchor="ctr"/>
            <a:lstStyle/>
            <a:p>
              <a:pPr marL="457200" indent="-457200" algn="just">
                <a:buFont typeface="Arial" panose="020B0604020202020204" pitchFamily="34" charset="0"/>
                <a:buChar char="•"/>
              </a:pPr>
              <a:r>
                <a:rPr lang="en-US" sz="3000" dirty="0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Obesity: This is reported in more than 80% of young people having T2D and it leads to increased insulin resistance.</a:t>
              </a:r>
            </a:p>
            <a:p>
              <a:pPr marL="457200" indent="-457200" algn="just">
                <a:buFont typeface="Arial" panose="020B0604020202020204" pitchFamily="34" charset="0"/>
                <a:buChar char="•"/>
              </a:pPr>
              <a:r>
                <a:rPr lang="en-US" sz="3000" dirty="0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Cardiometabolic risk: About 30-40% of adolescents suffer hypertension and </a:t>
              </a:r>
              <a:r>
                <a:rPr lang="en-US" sz="3000" dirty="0" err="1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dyslipidaemia</a:t>
              </a:r>
              <a:r>
                <a:rPr lang="en-US" sz="3000" dirty="0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, which further elevates risk of early cardiovascular disease (Chakraborty et al. 2023).</a:t>
              </a:r>
            </a:p>
            <a:p>
              <a:pPr marL="457200" indent="-457200" algn="just">
                <a:buFont typeface="Arial" panose="020B0604020202020204" pitchFamily="34" charset="0"/>
                <a:buChar char="•"/>
              </a:pPr>
              <a:r>
                <a:rPr lang="en-US" sz="3000" dirty="0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PCOS: Nearly half of adolescent girls with T2D have symptoms of polycystic ovary syndrome (Hudnut‐</a:t>
              </a:r>
              <a:r>
                <a:rPr lang="en-US" sz="3000" dirty="0" err="1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Beumler</a:t>
              </a:r>
              <a:r>
                <a:rPr lang="en-US" sz="3000" dirty="0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 et al. 2021).</a:t>
              </a:r>
            </a:p>
            <a:p>
              <a:pPr marL="457200" indent="-457200" algn="just">
                <a:buFont typeface="Arial" panose="020B0604020202020204" pitchFamily="34" charset="0"/>
                <a:buChar char="•"/>
              </a:pPr>
              <a:r>
                <a:rPr lang="en-US" sz="3000" dirty="0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Mental health: About 20-25% of young people with the condition have a history of depression and anxiety.</a:t>
              </a:r>
            </a:p>
            <a:p>
              <a:pPr marL="457200" indent="-457200" algn="just">
                <a:buFont typeface="Arial" panose="020B0604020202020204" pitchFamily="34" charset="0"/>
                <a:buChar char="•"/>
              </a:pPr>
              <a:r>
                <a:rPr lang="en-US" sz="3000" dirty="0">
                  <a:solidFill>
                    <a:srgbClr val="5C3224"/>
                  </a:solidFill>
                  <a:latin typeface="Arial" panose="020B0604020202020204" pitchFamily="34" charset="0"/>
                  <a:ea typeface="Nunito"/>
                  <a:cs typeface="Arial" panose="020B0604020202020204" pitchFamily="34" charset="0"/>
                  <a:sym typeface="Nunito"/>
                </a:rPr>
                <a:t>Holistic care: It is advisable to have combined assessment that considers physical, psychological, and social aspects of patient needs.</a:t>
              </a: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AA1FDAF5-69CB-538D-78A7-59D51EDE6C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34600" y="1104900"/>
            <a:ext cx="7848600" cy="80861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BD51CC-F748-F40A-E09A-5FEF527D0F22}"/>
              </a:ext>
            </a:extLst>
          </p:cNvPr>
          <p:cNvSpPr txBox="1"/>
          <p:nvPr/>
        </p:nvSpPr>
        <p:spPr>
          <a:xfrm>
            <a:off x="12573000" y="9422045"/>
            <a:ext cx="35814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(Source: 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Chakraborty </a:t>
            </a:r>
            <a:r>
              <a:rPr lang="en-IN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2023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IN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785627">
            <a:off x="9408634" y="-211988"/>
            <a:ext cx="16333616" cy="11713035"/>
          </a:xfrm>
          <a:custGeom>
            <a:avLst/>
            <a:gdLst/>
            <a:ahLst/>
            <a:cxnLst/>
            <a:rect l="l" t="t" r="r" b="b"/>
            <a:pathLst>
              <a:path w="16333616" h="13839027">
                <a:moveTo>
                  <a:pt x="0" y="0"/>
                </a:moveTo>
                <a:lnTo>
                  <a:pt x="16333617" y="0"/>
                </a:lnTo>
                <a:lnTo>
                  <a:pt x="16333617" y="13839028"/>
                </a:lnTo>
                <a:lnTo>
                  <a:pt x="0" y="138390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489648" y="342900"/>
            <a:ext cx="1041833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spc="60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PREVENTION OF T2D IN YOUNG PEOPLE 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26AFDBB-60DC-6441-608A-CCE92668C6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7241609"/>
              </p:ext>
            </p:extLst>
          </p:nvPr>
        </p:nvGraphicFramePr>
        <p:xfrm>
          <a:off x="459168" y="1580529"/>
          <a:ext cx="12113832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3F90DD-B02E-D470-18E4-5169CAE69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6581392-CA0A-1FC5-E5BD-16C7BB6EB7FB}"/>
              </a:ext>
            </a:extLst>
          </p:cNvPr>
          <p:cNvSpPr/>
          <p:nvPr/>
        </p:nvSpPr>
        <p:spPr>
          <a:xfrm rot="-4785627">
            <a:off x="9408634" y="-211988"/>
            <a:ext cx="16333616" cy="11713035"/>
          </a:xfrm>
          <a:custGeom>
            <a:avLst/>
            <a:gdLst/>
            <a:ahLst/>
            <a:cxnLst/>
            <a:rect l="l" t="t" r="r" b="b"/>
            <a:pathLst>
              <a:path w="16333616" h="13839027">
                <a:moveTo>
                  <a:pt x="0" y="0"/>
                </a:moveTo>
                <a:lnTo>
                  <a:pt x="16333617" y="0"/>
                </a:lnTo>
                <a:lnTo>
                  <a:pt x="16333617" y="13839028"/>
                </a:lnTo>
                <a:lnTo>
                  <a:pt x="0" y="138390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020F8BF8-A660-EC9C-226D-BC578CF4EABC}"/>
              </a:ext>
            </a:extLst>
          </p:cNvPr>
          <p:cNvSpPr txBox="1"/>
          <p:nvPr/>
        </p:nvSpPr>
        <p:spPr>
          <a:xfrm>
            <a:off x="489648" y="342900"/>
            <a:ext cx="1041833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spc="60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PREVENTION OF T2D IN YOUNG PEOPLE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1E0FD1-4C4E-753E-E02A-C503F363D4CC}"/>
              </a:ext>
            </a:extLst>
          </p:cNvPr>
          <p:cNvSpPr txBox="1"/>
          <p:nvPr/>
        </p:nvSpPr>
        <p:spPr>
          <a:xfrm>
            <a:off x="609600" y="8062801"/>
            <a:ext cx="16078200" cy="52322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(Source: https://www.cdc.gov/diabetes/php/toolkits/step-poster.html</a:t>
            </a:r>
            <a:endParaRPr lang="en-IN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9A202D-8EBB-CA1C-F137-8EA49FA01D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303530"/>
            <a:ext cx="16078200" cy="64348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01742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132171" flipV="1">
            <a:off x="14155912" y="-7065461"/>
            <a:ext cx="9706858" cy="12081644"/>
          </a:xfrm>
          <a:custGeom>
            <a:avLst/>
            <a:gdLst/>
            <a:ahLst/>
            <a:cxnLst/>
            <a:rect l="l" t="t" r="r" b="b"/>
            <a:pathLst>
              <a:path w="11159046" h="12081644">
                <a:moveTo>
                  <a:pt x="0" y="12081645"/>
                </a:moveTo>
                <a:lnTo>
                  <a:pt x="11159046" y="12081645"/>
                </a:lnTo>
                <a:lnTo>
                  <a:pt x="11159046" y="0"/>
                </a:lnTo>
                <a:lnTo>
                  <a:pt x="0" y="0"/>
                </a:lnTo>
                <a:lnTo>
                  <a:pt x="0" y="120816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2477909">
            <a:off x="-5969674" y="5672313"/>
            <a:ext cx="11105192" cy="13573586"/>
          </a:xfrm>
          <a:custGeom>
            <a:avLst/>
            <a:gdLst/>
            <a:ahLst/>
            <a:cxnLst/>
            <a:rect l="l" t="t" r="r" b="b"/>
            <a:pathLst>
              <a:path w="12537058" h="13573586">
                <a:moveTo>
                  <a:pt x="0" y="0"/>
                </a:moveTo>
                <a:lnTo>
                  <a:pt x="12537058" y="0"/>
                </a:lnTo>
                <a:lnTo>
                  <a:pt x="12537058" y="13573587"/>
                </a:lnTo>
                <a:lnTo>
                  <a:pt x="0" y="135735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05020" y="463947"/>
            <a:ext cx="134874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CO-PRODUCTION: SKILLS, VALUES, AND BEHAVIOURS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4717A467-AEC2-83FA-0759-7F2B30BC60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6342884"/>
              </p:ext>
            </p:extLst>
          </p:nvPr>
        </p:nvGraphicFramePr>
        <p:xfrm>
          <a:off x="762000" y="1181100"/>
          <a:ext cx="17301446" cy="802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>
            <a:off x="1301384" y="3610342"/>
            <a:ext cx="3789042" cy="3789042"/>
          </a:xfrm>
          <a:custGeom>
            <a:avLst/>
            <a:gdLst/>
            <a:ahLst/>
            <a:cxnLst/>
            <a:rect l="l" t="t" r="r" b="b"/>
            <a:pathLst>
              <a:path w="3789042" h="3789042">
                <a:moveTo>
                  <a:pt x="0" y="0"/>
                </a:moveTo>
                <a:lnTo>
                  <a:pt x="3789042" y="0"/>
                </a:lnTo>
                <a:lnTo>
                  <a:pt x="3789042" y="3789043"/>
                </a:lnTo>
                <a:lnTo>
                  <a:pt x="0" y="37890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7" name="Freeform 7"/>
          <p:cNvSpPr/>
          <p:nvPr/>
        </p:nvSpPr>
        <p:spPr>
          <a:xfrm>
            <a:off x="3460442" y="6788867"/>
            <a:ext cx="3936046" cy="3936046"/>
          </a:xfrm>
          <a:custGeom>
            <a:avLst/>
            <a:gdLst/>
            <a:ahLst/>
            <a:cxnLst/>
            <a:rect l="l" t="t" r="r" b="b"/>
            <a:pathLst>
              <a:path w="3936046" h="3936046">
                <a:moveTo>
                  <a:pt x="0" y="0"/>
                </a:moveTo>
                <a:lnTo>
                  <a:pt x="3936045" y="0"/>
                </a:lnTo>
                <a:lnTo>
                  <a:pt x="3936045" y="3936046"/>
                </a:lnTo>
                <a:lnTo>
                  <a:pt x="0" y="393604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68655" y="-97928"/>
            <a:ext cx="3769961" cy="3708271"/>
          </a:xfrm>
          <a:custGeom>
            <a:avLst/>
            <a:gdLst/>
            <a:ahLst/>
            <a:cxnLst/>
            <a:rect l="l" t="t" r="r" b="b"/>
            <a:pathLst>
              <a:path w="3769961" h="3708271">
                <a:moveTo>
                  <a:pt x="0" y="0"/>
                </a:moveTo>
                <a:lnTo>
                  <a:pt x="3769962" y="0"/>
                </a:lnTo>
                <a:lnTo>
                  <a:pt x="3769962" y="3708270"/>
                </a:lnTo>
                <a:lnTo>
                  <a:pt x="0" y="37082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4648200" y="361098"/>
            <a:ext cx="13392184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spc="60" dirty="0">
                <a:solidFill>
                  <a:srgbClr val="2D799C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PERSONALISED CARE AND SELF-MANAGEMENT SUPPORT 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AF3B0A08-2924-62C2-01CB-8EA2B72D49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1535968"/>
              </p:ext>
            </p:extLst>
          </p:nvPr>
        </p:nvGraphicFramePr>
        <p:xfrm>
          <a:off x="6278880" y="1748587"/>
          <a:ext cx="11731024" cy="7747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799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B32245-DCF4-30F0-892B-8B9BF0EC5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7E6A9D3D-0040-2C99-10F2-D7BAD6E96F74}"/>
              </a:ext>
            </a:extLst>
          </p:cNvPr>
          <p:cNvSpPr txBox="1"/>
          <p:nvPr/>
        </p:nvSpPr>
        <p:spPr>
          <a:xfrm>
            <a:off x="381000" y="342900"/>
            <a:ext cx="17526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spc="70" dirty="0">
                <a:solidFill>
                  <a:srgbClr val="FFC9B3"/>
                </a:solidFill>
                <a:latin typeface="Arial" panose="020B0604020202020204" pitchFamily="34" charset="0"/>
                <a:ea typeface="Nunito Heavy"/>
                <a:cs typeface="Arial" panose="020B0604020202020204" pitchFamily="34" charset="0"/>
                <a:sym typeface="Nunito Heavy"/>
              </a:rPr>
              <a:t>COMMUNITY PROGRAMS IN UK FOR T2D PREVENTION AND MANAGEMENT 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DABDCD7-739A-83BD-1F9E-E3EABA0265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6075897"/>
              </p:ext>
            </p:extLst>
          </p:nvPr>
        </p:nvGraphicFramePr>
        <p:xfrm>
          <a:off x="609600" y="1943100"/>
          <a:ext cx="17068800" cy="726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35061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304800" y="7620"/>
            <a:ext cx="17754600" cy="8367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sz="3000" b="1" spc="60" dirty="0">
                <a:solidFill>
                  <a:srgbClr val="2D799C"/>
                </a:solidFill>
                <a:latin typeface="Nunito Heavy"/>
                <a:ea typeface="Nunito Heavy"/>
                <a:cs typeface="Nunito Heavy"/>
                <a:sym typeface="Nunito Heavy"/>
              </a:rPr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B0B4BE-B379-57B5-7011-037E1C0D4FCE}"/>
              </a:ext>
            </a:extLst>
          </p:cNvPr>
          <p:cNvSpPr txBox="1"/>
          <p:nvPr/>
        </p:nvSpPr>
        <p:spPr>
          <a:xfrm>
            <a:off x="228600" y="1028700"/>
            <a:ext cx="17830800" cy="90947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IN" sz="1500" dirty="0" err="1"/>
              <a:t>Alrasheeday</a:t>
            </a:r>
            <a:r>
              <a:rPr lang="en-IN" sz="1500" dirty="0"/>
              <a:t>, A.M., Alshammari, H.S., Alshammari, B., </a:t>
            </a:r>
            <a:r>
              <a:rPr lang="en-IN" sz="1500" dirty="0" err="1"/>
              <a:t>Alkubati</a:t>
            </a:r>
            <a:r>
              <a:rPr lang="en-IN" sz="1500" dirty="0"/>
              <a:t>, S.A., </a:t>
            </a:r>
            <a:r>
              <a:rPr lang="en-IN" sz="1500" dirty="0" err="1"/>
              <a:t>Llego</a:t>
            </a:r>
            <a:r>
              <a:rPr lang="en-IN" sz="1500" dirty="0"/>
              <a:t>, J.H., Alshammari, A.D., Alshammari, M.H., </a:t>
            </a:r>
            <a:r>
              <a:rPr lang="en-IN" sz="1500" dirty="0" err="1"/>
              <a:t>Almohammed</a:t>
            </a:r>
            <a:r>
              <a:rPr lang="en-IN" sz="1500" dirty="0"/>
              <a:t>, R.A., Alsheeb, S.M.S. and Alshammari, F., 2024. Perceived barriers to healthy lifestyle adherence and associated factors among patients with type 2 diabetes mellitus: implications for improved self-care. </a:t>
            </a:r>
            <a:r>
              <a:rPr lang="en-IN" sz="1500" i="1" dirty="0"/>
              <a:t>Patient preference and adherence</a:t>
            </a:r>
            <a:r>
              <a:rPr lang="en-IN" sz="1500" dirty="0"/>
              <a:t>, pp.2425-2439.</a:t>
            </a:r>
          </a:p>
          <a:p>
            <a:pPr algn="just"/>
            <a:r>
              <a:rPr lang="en-IN" sz="1500" dirty="0" err="1"/>
              <a:t>Baidar</a:t>
            </a:r>
            <a:r>
              <a:rPr lang="en-IN" sz="1500" dirty="0"/>
              <a:t>, S., Dhawan, A., Sharma, D. and Sharma, S., 2025. Diabetes Mellitus: Classification, Symptoms, Diagnosis, Treatment, Prevention, and Implications. </a:t>
            </a:r>
            <a:r>
              <a:rPr lang="en-IN" sz="1500" i="1" dirty="0"/>
              <a:t>Int. Jr. of Contemp. Res. in Multi</a:t>
            </a:r>
            <a:r>
              <a:rPr lang="en-IN" sz="1500" dirty="0"/>
              <a:t>, </a:t>
            </a:r>
            <a:r>
              <a:rPr lang="en-IN" sz="1500" i="1" dirty="0"/>
              <a:t>4</a:t>
            </a:r>
            <a:r>
              <a:rPr lang="en-IN" sz="1500" dirty="0"/>
              <a:t>(2), pp.336-342.</a:t>
            </a:r>
          </a:p>
          <a:p>
            <a:pPr algn="just"/>
            <a:r>
              <a:rPr lang="en-IN" sz="1500" dirty="0"/>
              <a:t>Bolli, G.B., Home, P.D., </a:t>
            </a:r>
            <a:r>
              <a:rPr lang="en-IN" sz="1500" dirty="0" err="1"/>
              <a:t>Porcellati</a:t>
            </a:r>
            <a:r>
              <a:rPr lang="en-IN" sz="1500" dirty="0"/>
              <a:t>, F., Riddle, M.C., Gerstein, H.C., Lucidi, P., Fanelli, C.G. and Owens, D.R., 2025. The modern role of basal insulin in advancing therapy in people with type 2 diabetes. </a:t>
            </a:r>
            <a:r>
              <a:rPr lang="en-IN" sz="1500" i="1" dirty="0"/>
              <a:t>Diabetes Care</a:t>
            </a:r>
            <a:r>
              <a:rPr lang="en-IN" sz="1500" dirty="0"/>
              <a:t>, </a:t>
            </a:r>
            <a:r>
              <a:rPr lang="en-IN" sz="1500" i="1" dirty="0"/>
              <a:t>48</a:t>
            </a:r>
            <a:r>
              <a:rPr lang="en-IN" sz="1500" dirty="0"/>
              <a:t>(5), pp.671-681.</a:t>
            </a:r>
          </a:p>
          <a:p>
            <a:pPr algn="just"/>
            <a:r>
              <a:rPr lang="en-IN" sz="1500" dirty="0"/>
              <a:t>Chakraborty, S., Verma, A., Garg, R., Singh, J. and Verma, H., 2023. Cardiometabolic risk factors associated with type 2 diabetes mellitus: a mechanistic insight. </a:t>
            </a:r>
            <a:r>
              <a:rPr lang="en-IN" sz="1500" i="1" dirty="0"/>
              <a:t>Clinical Medicine Insights: Endocrinology and Diabetes</a:t>
            </a:r>
            <a:r>
              <a:rPr lang="en-IN" sz="1500" dirty="0"/>
              <a:t>, </a:t>
            </a:r>
            <a:r>
              <a:rPr lang="en-IN" sz="1500" i="1" dirty="0"/>
              <a:t>16</a:t>
            </a:r>
            <a:r>
              <a:rPr lang="en-IN" sz="1500" dirty="0"/>
              <a:t>, p.11795514231220780.</a:t>
            </a:r>
          </a:p>
          <a:p>
            <a:pPr algn="just"/>
            <a:r>
              <a:rPr lang="en-IN" sz="1500" dirty="0" err="1"/>
              <a:t>Cioana</a:t>
            </a:r>
            <a:r>
              <a:rPr lang="en-IN" sz="1500" dirty="0"/>
              <a:t>, M., Deng, J., Nadarajah, A., Hou, M., Qiu, Y., Chen, S.S.J., Rivas, A., Banfield, L., Toor, P.P., Zhou, F. and Guven, A., 2022. The prevalence of obesity among children with type 2 diabetes: a systematic review and meta-analysis. </a:t>
            </a:r>
            <a:r>
              <a:rPr lang="en-IN" sz="1500" i="1" dirty="0"/>
              <a:t>JAMA Network Open</a:t>
            </a:r>
            <a:r>
              <a:rPr lang="en-IN" sz="1500" dirty="0"/>
              <a:t>, </a:t>
            </a:r>
            <a:r>
              <a:rPr lang="en-IN" sz="1500" i="1" dirty="0"/>
              <a:t>5</a:t>
            </a:r>
            <a:r>
              <a:rPr lang="en-IN" sz="1500" dirty="0"/>
              <a:t>(12), p.e2247186. </a:t>
            </a:r>
          </a:p>
          <a:p>
            <a:pPr algn="just"/>
            <a:r>
              <a:rPr lang="en-US" sz="1500" dirty="0"/>
              <a:t>Diabetes.org.uk, 2026. </a:t>
            </a:r>
            <a:r>
              <a:rPr lang="en-US" sz="1500" i="1" dirty="0"/>
              <a:t>Diagnostic criteria for diabetes.</a:t>
            </a:r>
            <a:r>
              <a:rPr lang="en-US" sz="1500" dirty="0"/>
              <a:t> Available at: </a:t>
            </a:r>
            <a:r>
              <a:rPr lang="en-US" sz="1500" u="sng" dirty="0">
                <a:hlinkClick r:id="rId2"/>
              </a:rPr>
              <a:t>https://www.diabetes.org.uk/for-professionals/improving-care/clinical-recommendations-for-professionals/diagnosis-ongoing-management-monitoring/new_diagnostic_criteria_for_diabetes</a:t>
            </a:r>
            <a:r>
              <a:rPr lang="en-US" sz="1500" dirty="0"/>
              <a:t> [Accessed: 02.03.2026]</a:t>
            </a:r>
            <a:endParaRPr lang="en-IN" sz="1500" dirty="0"/>
          </a:p>
          <a:p>
            <a:pPr algn="just"/>
            <a:r>
              <a:rPr lang="en-US" sz="1500" dirty="0"/>
              <a:t>Diabetes.org.uk, 2026. </a:t>
            </a:r>
            <a:r>
              <a:rPr lang="en-US" sz="1500" i="1" dirty="0"/>
              <a:t>How many people in the UK have diabetes?.</a:t>
            </a:r>
            <a:r>
              <a:rPr lang="en-US" sz="1500" dirty="0"/>
              <a:t> Available at: </a:t>
            </a:r>
            <a:r>
              <a:rPr lang="en-US" sz="1500" u="sng" dirty="0">
                <a:hlinkClick r:id="rId3"/>
              </a:rPr>
              <a:t>https://www.diabetes.org.uk/about-us/about-the-charity/our-strategy/statistics</a:t>
            </a:r>
            <a:r>
              <a:rPr lang="en-US" sz="1500" dirty="0"/>
              <a:t> [Accessed: 02.03.2026]</a:t>
            </a:r>
            <a:endParaRPr lang="en-IN" sz="1500" dirty="0"/>
          </a:p>
          <a:p>
            <a:pPr algn="just"/>
            <a:r>
              <a:rPr lang="en-IN" sz="1500" dirty="0"/>
              <a:t>Dubey, A. and </a:t>
            </a:r>
            <a:r>
              <a:rPr lang="en-IN" sz="1500" dirty="0" err="1"/>
              <a:t>Lohiya</a:t>
            </a:r>
            <a:r>
              <a:rPr lang="en-IN" sz="1500" dirty="0"/>
              <a:t>, S., 2021. Changes in eyes in a diabetic patient. </a:t>
            </a:r>
            <a:r>
              <a:rPr lang="en-IN" sz="1500" i="1" dirty="0"/>
              <a:t>Journal of Pharmaceutical Research International</a:t>
            </a:r>
            <a:r>
              <a:rPr lang="en-IN" sz="1500" dirty="0"/>
              <a:t>, </a:t>
            </a:r>
            <a:r>
              <a:rPr lang="en-IN" sz="1500" i="1" dirty="0"/>
              <a:t>33</a:t>
            </a:r>
            <a:r>
              <a:rPr lang="en-IN" sz="1500" dirty="0"/>
              <a:t>(61A), pp.480-485.</a:t>
            </a:r>
          </a:p>
          <a:p>
            <a:pPr algn="just"/>
            <a:r>
              <a:rPr lang="en-IN" sz="1500" dirty="0"/>
              <a:t>Egede, L.E., Hull, B.J. and Williams, J.S., 2021. Infections associated with diabetes.</a:t>
            </a:r>
          </a:p>
          <a:p>
            <a:pPr algn="just"/>
            <a:r>
              <a:rPr lang="en-US" sz="1500" dirty="0"/>
              <a:t>England.nhs.uk, 2022. </a:t>
            </a:r>
            <a:r>
              <a:rPr lang="en-US" sz="1500" i="1" dirty="0"/>
              <a:t>NHS Prevention </a:t>
            </a:r>
            <a:r>
              <a:rPr lang="en-US" sz="1500" i="1" dirty="0" err="1"/>
              <a:t>Programme</a:t>
            </a:r>
            <a:r>
              <a:rPr lang="en-US" sz="1500" i="1" dirty="0"/>
              <a:t> cuts chances of Type 2 diabetes for thousands.</a:t>
            </a:r>
            <a:r>
              <a:rPr lang="en-US" sz="1500" dirty="0"/>
              <a:t> Available at: </a:t>
            </a:r>
            <a:r>
              <a:rPr lang="en-US" sz="1500" u="sng" dirty="0">
                <a:hlinkClick r:id="rId4"/>
              </a:rPr>
              <a:t>https://www.england.nhs.uk/2022/03/nhs-prevention-programme-cuts-chances-of-type-2-diabetes-for-thousands/</a:t>
            </a:r>
            <a:r>
              <a:rPr lang="en-US" sz="1500" dirty="0"/>
              <a:t> [Accessed: 02.03.2026]</a:t>
            </a:r>
            <a:endParaRPr lang="en-IN" sz="1500" dirty="0"/>
          </a:p>
          <a:p>
            <a:pPr algn="just"/>
            <a:r>
              <a:rPr lang="en-US" sz="1500" dirty="0"/>
              <a:t>England.nhs.uk, 2025. </a:t>
            </a:r>
            <a:r>
              <a:rPr lang="en-US" sz="1500" i="1" dirty="0"/>
              <a:t>Children and Young Adults (0-25 years) diabetes toolkit.</a:t>
            </a:r>
            <a:r>
              <a:rPr lang="en-US" sz="1500" dirty="0"/>
              <a:t> Available at: </a:t>
            </a:r>
            <a:r>
              <a:rPr lang="en-US" sz="1500" u="sng" dirty="0">
                <a:hlinkClick r:id="rId5"/>
              </a:rPr>
              <a:t>https://www.england.nhs.uk/long-read/children-and-young-people-diabetes-toolkit/</a:t>
            </a:r>
            <a:r>
              <a:rPr lang="en-US" sz="1500" dirty="0"/>
              <a:t> [Accessed: 02.03.2026]</a:t>
            </a:r>
            <a:endParaRPr lang="en-IN" sz="1500" dirty="0"/>
          </a:p>
          <a:p>
            <a:pPr algn="just"/>
            <a:r>
              <a:rPr lang="en-IN" sz="1500" dirty="0" err="1"/>
              <a:t>Golovaty</a:t>
            </a:r>
            <a:r>
              <a:rPr lang="en-IN" sz="1500" dirty="0"/>
              <a:t>, I., Ritchie, N.D., </a:t>
            </a:r>
            <a:r>
              <a:rPr lang="en-IN" sz="1500" dirty="0" err="1"/>
              <a:t>Tuomilehto</a:t>
            </a:r>
            <a:r>
              <a:rPr lang="en-IN" sz="1500" dirty="0"/>
              <a:t>, J., Mohan, V., Ali, M.K., Gregg, E.W., Bergman, M. and Moin, T., 2023. Two decades of diabetes prevention efforts: a call to innovate and revitalize our approach to lifestyle change. </a:t>
            </a:r>
            <a:r>
              <a:rPr lang="en-IN" sz="1500" i="1" dirty="0"/>
              <a:t>Diabetes research and clinical practice</a:t>
            </a:r>
            <a:r>
              <a:rPr lang="en-IN" sz="1500" dirty="0"/>
              <a:t>, </a:t>
            </a:r>
            <a:r>
              <a:rPr lang="en-IN" sz="1500" i="1" dirty="0"/>
              <a:t>198</a:t>
            </a:r>
            <a:r>
              <a:rPr lang="en-IN" sz="1500" dirty="0"/>
              <a:t>, p.110195.</a:t>
            </a:r>
          </a:p>
          <a:p>
            <a:pPr algn="just"/>
            <a:r>
              <a:rPr lang="en-IN" sz="1500" dirty="0"/>
              <a:t>Gregory, N.S., 2023. Excessive thirst hunger, and urination in diabetes. </a:t>
            </a:r>
            <a:r>
              <a:rPr lang="en-IN" sz="1500" i="1" dirty="0"/>
              <a:t>Introduction to Clinical Pharmacology: From Symptoms to Treatment</a:t>
            </a:r>
            <a:r>
              <a:rPr lang="en-IN" sz="1500" dirty="0"/>
              <a:t>, </a:t>
            </a:r>
            <a:r>
              <a:rPr lang="en-IN" sz="1500" i="1" dirty="0"/>
              <a:t>304</a:t>
            </a:r>
            <a:r>
              <a:rPr lang="en-IN" sz="1500" dirty="0"/>
              <a:t>.</a:t>
            </a:r>
          </a:p>
          <a:p>
            <a:pPr algn="just"/>
            <a:r>
              <a:rPr lang="en-IN" sz="1500" dirty="0"/>
              <a:t>Gula, L.P., 2022. The emerging sedentary lifestyle of the 21st century junior high school students. </a:t>
            </a:r>
            <a:r>
              <a:rPr lang="en-IN" sz="1500" i="1" dirty="0"/>
              <a:t>THE SKY-International Journal of Physical Education and Sports Sciences (IJPESS)</a:t>
            </a:r>
            <a:r>
              <a:rPr lang="en-IN" sz="1500" dirty="0"/>
              <a:t>, </a:t>
            </a:r>
            <a:r>
              <a:rPr lang="en-IN" sz="1500" i="1" dirty="0"/>
              <a:t>6</a:t>
            </a:r>
            <a:r>
              <a:rPr lang="en-IN" sz="1500" dirty="0"/>
              <a:t>, pp.1-17.</a:t>
            </a:r>
          </a:p>
          <a:p>
            <a:pPr algn="just"/>
            <a:r>
              <a:rPr lang="en-IN" sz="1500" dirty="0"/>
              <a:t>Gupta, P., Sharma, S., Khandelwal, D., Aggarwal, S. and </a:t>
            </a:r>
            <a:r>
              <a:rPr lang="en-IN" sz="1500" dirty="0" err="1"/>
              <a:t>Chittawar</a:t>
            </a:r>
            <a:r>
              <a:rPr lang="en-IN" sz="1500" dirty="0"/>
              <a:t>, S., 2026. Preventing Type 2 Diabetes in Children through School-based Interventions: A Review. </a:t>
            </a:r>
            <a:r>
              <a:rPr lang="en-IN" sz="1500" i="1" dirty="0"/>
              <a:t>Preventive Medicine: Research &amp; Reviews</a:t>
            </a:r>
            <a:r>
              <a:rPr lang="en-IN" sz="1500" dirty="0"/>
              <a:t>, </a:t>
            </a:r>
            <a:r>
              <a:rPr lang="en-IN" sz="1500" i="1" dirty="0"/>
              <a:t>3</a:t>
            </a:r>
            <a:r>
              <a:rPr lang="en-IN" sz="1500" dirty="0"/>
              <a:t>(2), pp.136-140.</a:t>
            </a:r>
          </a:p>
          <a:p>
            <a:pPr algn="just"/>
            <a:r>
              <a:rPr lang="en-IN" sz="1500" dirty="0"/>
              <a:t>Hudnut‐</a:t>
            </a:r>
            <a:r>
              <a:rPr lang="en-IN" sz="1500" dirty="0" err="1"/>
              <a:t>Beumler</a:t>
            </a:r>
            <a:r>
              <a:rPr lang="en-IN" sz="1500" dirty="0"/>
              <a:t>, J., Kaar, J.L., Taylor, A., Kelsey, M.M., Nadeau, K.J., Zeitler, P., Snell‐Bergeon, J., Pyle, L. and Cree‐Green, M., 2021. Development of type 2 diabetes in adolescent girls with polycystic ovary syndrome and obesity. </a:t>
            </a:r>
            <a:r>
              <a:rPr lang="en-IN" sz="1500" i="1" dirty="0" err="1"/>
              <a:t>Pediatric</a:t>
            </a:r>
            <a:r>
              <a:rPr lang="en-IN" sz="1500" i="1" dirty="0"/>
              <a:t> diabetes</a:t>
            </a:r>
            <a:r>
              <a:rPr lang="en-IN" sz="1500" dirty="0"/>
              <a:t>, </a:t>
            </a:r>
            <a:r>
              <a:rPr lang="en-IN" sz="1500" i="1" dirty="0"/>
              <a:t>22</a:t>
            </a:r>
            <a:r>
              <a:rPr lang="en-IN" sz="1500" dirty="0"/>
              <a:t>(5), pp.699-706. </a:t>
            </a:r>
          </a:p>
          <a:p>
            <a:pPr algn="just"/>
            <a:r>
              <a:rPr lang="en-IN" sz="1500" dirty="0" err="1"/>
              <a:t>Iafusco</a:t>
            </a:r>
            <a:r>
              <a:rPr lang="en-IN" sz="1500" dirty="0"/>
              <a:t>, D., Franceschi, R., </a:t>
            </a:r>
            <a:r>
              <a:rPr lang="en-IN" sz="1500" dirty="0" err="1"/>
              <a:t>Maguolo</a:t>
            </a:r>
            <a:r>
              <a:rPr lang="en-IN" sz="1500" dirty="0"/>
              <a:t>, A., Guercio </a:t>
            </a:r>
            <a:r>
              <a:rPr lang="en-IN" sz="1500" dirty="0" err="1"/>
              <a:t>Nuzio</a:t>
            </a:r>
            <a:r>
              <a:rPr lang="en-IN" sz="1500" dirty="0"/>
              <a:t>, S., </a:t>
            </a:r>
            <a:r>
              <a:rPr lang="en-IN" sz="1500" dirty="0" err="1"/>
              <a:t>Crinò</a:t>
            </a:r>
            <a:r>
              <a:rPr lang="en-IN" sz="1500" dirty="0"/>
              <a:t>, A., Delvecchio, M., </a:t>
            </a:r>
            <a:r>
              <a:rPr lang="en-IN" sz="1500" dirty="0" err="1"/>
              <a:t>Iughetti</a:t>
            </a:r>
            <a:r>
              <a:rPr lang="en-IN" sz="1500" dirty="0"/>
              <a:t>, L., </a:t>
            </a:r>
            <a:r>
              <a:rPr lang="en-IN" sz="1500" dirty="0" err="1"/>
              <a:t>Maffeis</a:t>
            </a:r>
            <a:r>
              <a:rPr lang="en-IN" sz="1500" dirty="0"/>
              <a:t>, C., Calcaterra, V. and Manco, M., 2023. From metabolic syndrome to type 2 diabetes in youth. </a:t>
            </a:r>
            <a:r>
              <a:rPr lang="en-IN" sz="1500" i="1" dirty="0"/>
              <a:t>Children</a:t>
            </a:r>
            <a:r>
              <a:rPr lang="en-IN" sz="1500" dirty="0"/>
              <a:t>, </a:t>
            </a:r>
            <a:r>
              <a:rPr lang="en-IN" sz="1500" i="1" dirty="0"/>
              <a:t>10</a:t>
            </a:r>
            <a:r>
              <a:rPr lang="en-IN" sz="1500" dirty="0"/>
              <a:t>(3), p.516.</a:t>
            </a:r>
          </a:p>
          <a:p>
            <a:pPr algn="just"/>
            <a:r>
              <a:rPr lang="en-IN" sz="1500" dirty="0"/>
              <a:t>Johnson, J.D., 2021. On the causal relationships between </a:t>
            </a:r>
            <a:r>
              <a:rPr lang="en-IN" sz="1500" dirty="0" err="1"/>
              <a:t>hyperinsulinaemia</a:t>
            </a:r>
            <a:r>
              <a:rPr lang="en-IN" sz="1500" dirty="0"/>
              <a:t>, insulin resistance, obesity and </a:t>
            </a:r>
            <a:r>
              <a:rPr lang="en-IN" sz="1500" dirty="0" err="1"/>
              <a:t>dysglycaemia</a:t>
            </a:r>
            <a:r>
              <a:rPr lang="en-IN" sz="1500" dirty="0"/>
              <a:t> in type 2 diabetes. </a:t>
            </a:r>
            <a:r>
              <a:rPr lang="en-IN" sz="1500" i="1" dirty="0" err="1"/>
              <a:t>Diabetologia</a:t>
            </a:r>
            <a:r>
              <a:rPr lang="en-IN" sz="1500" dirty="0"/>
              <a:t>, </a:t>
            </a:r>
            <a:r>
              <a:rPr lang="en-IN" sz="1500" i="1" dirty="0"/>
              <a:t>64</a:t>
            </a:r>
            <a:r>
              <a:rPr lang="en-IN" sz="1500" dirty="0"/>
              <a:t>(10), pp.2138-2146.</a:t>
            </a:r>
          </a:p>
          <a:p>
            <a:pPr algn="just"/>
            <a:r>
              <a:rPr lang="en-IN" sz="1500" dirty="0"/>
              <a:t>Laakso, M. and Fernandes Silva, L., 2022. Genetics of type 2 diabetes: past, present, and future. </a:t>
            </a:r>
            <a:r>
              <a:rPr lang="en-IN" sz="1500" i="1" dirty="0"/>
              <a:t>Nutrients</a:t>
            </a:r>
            <a:r>
              <a:rPr lang="en-IN" sz="1500" dirty="0"/>
              <a:t>, </a:t>
            </a:r>
            <a:r>
              <a:rPr lang="en-IN" sz="1500" i="1" dirty="0"/>
              <a:t>14</a:t>
            </a:r>
            <a:r>
              <a:rPr lang="en-IN" sz="1500" dirty="0"/>
              <a:t>(15), p.3201.</a:t>
            </a:r>
          </a:p>
          <a:p>
            <a:pPr algn="just"/>
            <a:r>
              <a:rPr lang="en-IN" sz="1500" dirty="0"/>
              <a:t>Lorenzo, J., 2026. Nutritional Approach to Alleviate Fatigue in T2DM, a Narrative Review. </a:t>
            </a:r>
            <a:r>
              <a:rPr lang="en-IN" sz="1500" i="1" dirty="0"/>
              <a:t>EC Nutrition</a:t>
            </a:r>
            <a:r>
              <a:rPr lang="en-IN" sz="1500" dirty="0"/>
              <a:t>, </a:t>
            </a:r>
            <a:r>
              <a:rPr lang="en-IN" sz="1500" i="1" dirty="0"/>
              <a:t>21</a:t>
            </a:r>
            <a:r>
              <a:rPr lang="en-IN" sz="1500" dirty="0"/>
              <a:t>, pp.01-15.</a:t>
            </a:r>
          </a:p>
          <a:p>
            <a:pPr algn="just"/>
            <a:r>
              <a:rPr lang="en-IN" sz="1500" dirty="0" err="1"/>
              <a:t>Magkos</a:t>
            </a:r>
            <a:r>
              <a:rPr lang="en-IN" sz="1500" dirty="0"/>
              <a:t>, F., Hjorth, M.F. and Astrup, A., 2020. Diet and exercise in the prevention and treatment of type 2 diabetes mellitus. </a:t>
            </a:r>
            <a:r>
              <a:rPr lang="en-IN" sz="1500" i="1" dirty="0"/>
              <a:t>Nature Reviews Endocrinology</a:t>
            </a:r>
            <a:r>
              <a:rPr lang="en-IN" sz="1500" dirty="0"/>
              <a:t>, </a:t>
            </a:r>
            <a:r>
              <a:rPr lang="en-IN" sz="1500" i="1" dirty="0"/>
              <a:t>16</a:t>
            </a:r>
            <a:r>
              <a:rPr lang="en-IN" sz="1500" dirty="0"/>
              <a:t>(10), pp.545-555.</a:t>
            </a:r>
          </a:p>
          <a:p>
            <a:pPr algn="just"/>
            <a:r>
              <a:rPr lang="en-IN" sz="1500" dirty="0" err="1"/>
              <a:t>Manios</a:t>
            </a:r>
            <a:r>
              <a:rPr lang="en-IN" sz="1500" dirty="0"/>
              <a:t>, Y., </a:t>
            </a:r>
            <a:r>
              <a:rPr lang="en-IN" sz="1500" dirty="0" err="1"/>
              <a:t>Mavrogianni</a:t>
            </a:r>
            <a:r>
              <a:rPr lang="en-IN" sz="1500" dirty="0"/>
              <a:t>, C., </a:t>
            </a:r>
            <a:r>
              <a:rPr lang="en-IN" sz="1500" dirty="0" err="1"/>
              <a:t>Lambrinou</a:t>
            </a:r>
            <a:r>
              <a:rPr lang="en-IN" sz="1500" dirty="0"/>
              <a:t>, C.P., Cardon, G., Lindström, J., </a:t>
            </a:r>
            <a:r>
              <a:rPr lang="en-IN" sz="1500" dirty="0" err="1"/>
              <a:t>Iotova</a:t>
            </a:r>
            <a:r>
              <a:rPr lang="en-IN" sz="1500" dirty="0"/>
              <a:t>, V., </a:t>
            </a:r>
            <a:r>
              <a:rPr lang="en-IN" sz="1500" dirty="0" err="1"/>
              <a:t>Tankova</a:t>
            </a:r>
            <a:r>
              <a:rPr lang="en-IN" sz="1500" dirty="0"/>
              <a:t>, T., </a:t>
            </a:r>
            <a:r>
              <a:rPr lang="en-IN" sz="1500" dirty="0" err="1"/>
              <a:t>Civeira</a:t>
            </a:r>
            <a:r>
              <a:rPr lang="en-IN" sz="1500" dirty="0"/>
              <a:t>, F., Kivelä, J., Jancsó, Z. and Shadid, S., 2020. Two-stage, school and community-based population screening successfully identifies individuals and families at high-risk for type 2 diabetes: The Feel4Diabetes-study. </a:t>
            </a:r>
            <a:r>
              <a:rPr lang="en-IN" sz="1500" i="1" dirty="0"/>
              <a:t>BMC endocrine disorders</a:t>
            </a:r>
            <a:r>
              <a:rPr lang="en-IN" sz="1500" dirty="0"/>
              <a:t>, </a:t>
            </a:r>
            <a:r>
              <a:rPr lang="en-IN" sz="1500" i="1" dirty="0"/>
              <a:t>20</a:t>
            </a:r>
            <a:r>
              <a:rPr lang="en-IN" sz="1500" dirty="0"/>
              <a:t>(</a:t>
            </a:r>
            <a:r>
              <a:rPr lang="en-IN" sz="1500" dirty="0" err="1"/>
              <a:t>Suppl</a:t>
            </a:r>
            <a:r>
              <a:rPr lang="en-IN" sz="1500" dirty="0"/>
              <a:t> 1), p.12.</a:t>
            </a:r>
          </a:p>
          <a:p>
            <a:pPr algn="just"/>
            <a:r>
              <a:rPr lang="en-IN" sz="1500" dirty="0"/>
              <a:t>Misra, S., Gable, D., </a:t>
            </a:r>
            <a:r>
              <a:rPr lang="en-IN" sz="1500" dirty="0" err="1"/>
              <a:t>Khunti</a:t>
            </a:r>
            <a:r>
              <a:rPr lang="en-IN" sz="1500" dirty="0"/>
              <a:t>, K., Barron, E., Young, B., Kar, P. and </a:t>
            </a:r>
            <a:r>
              <a:rPr lang="en-IN" sz="1500" dirty="0" err="1"/>
              <a:t>Valabhji</a:t>
            </a:r>
            <a:r>
              <a:rPr lang="en-IN" sz="1500" dirty="0"/>
              <a:t>, J., 2022. Developing services to support the delivery of care to people with early‐onset type 2 diabetes. </a:t>
            </a:r>
            <a:r>
              <a:rPr lang="en-IN" sz="1500" i="1" dirty="0"/>
              <a:t>Diabetic Medicine</a:t>
            </a:r>
            <a:r>
              <a:rPr lang="en-IN" sz="1500" dirty="0"/>
              <a:t>, </a:t>
            </a:r>
            <a:r>
              <a:rPr lang="en-IN" sz="1500" i="1" dirty="0"/>
              <a:t>39</a:t>
            </a:r>
            <a:r>
              <a:rPr lang="en-IN" sz="1500" dirty="0"/>
              <a:t>(10), p.e14927. </a:t>
            </a:r>
          </a:p>
          <a:p>
            <a:pPr algn="just"/>
            <a:r>
              <a:rPr lang="en-IN" sz="1500" dirty="0"/>
              <a:t>N.I.C.E. guideline, 2022. Type 2 diabetes in adults: Management (update). </a:t>
            </a:r>
            <a:r>
              <a:rPr lang="en-IN" sz="1500" i="1" dirty="0"/>
              <a:t>United Kingdom: National Institute for Health and Care Excellence</a:t>
            </a:r>
            <a:r>
              <a:rPr lang="en-IN" sz="1500" dirty="0"/>
              <a:t>.</a:t>
            </a:r>
          </a:p>
          <a:p>
            <a:pPr algn="just"/>
            <a:r>
              <a:rPr lang="en-IN" sz="1500" dirty="0"/>
              <a:t>Oppert, J.M., </a:t>
            </a:r>
            <a:r>
              <a:rPr lang="en-IN" sz="1500" dirty="0" err="1"/>
              <a:t>Bellicha</a:t>
            </a:r>
            <a:r>
              <a:rPr lang="en-IN" sz="1500" dirty="0"/>
              <a:t>, A. and </a:t>
            </a:r>
            <a:r>
              <a:rPr lang="en-IN" sz="1500" dirty="0" err="1"/>
              <a:t>Ciangura</a:t>
            </a:r>
            <a:r>
              <a:rPr lang="en-IN" sz="1500" dirty="0"/>
              <a:t>, C., 2021. Physical activity in management of persons with obesity. </a:t>
            </a:r>
            <a:r>
              <a:rPr lang="en-IN" sz="1500" i="1" dirty="0"/>
              <a:t>European journal of internal medicine</a:t>
            </a:r>
            <a:r>
              <a:rPr lang="en-IN" sz="1500" dirty="0"/>
              <a:t>, </a:t>
            </a:r>
            <a:r>
              <a:rPr lang="en-IN" sz="1500" i="1" dirty="0"/>
              <a:t>93</a:t>
            </a:r>
            <a:r>
              <a:rPr lang="en-IN" sz="1500" dirty="0"/>
              <a:t>, pp.8-12.</a:t>
            </a:r>
          </a:p>
          <a:p>
            <a:pPr algn="just"/>
            <a:r>
              <a:rPr lang="en-IN" sz="1500" dirty="0" err="1"/>
              <a:t>Oxlad</a:t>
            </a:r>
            <a:r>
              <a:rPr lang="en-IN" sz="1500" dirty="0"/>
              <a:t>, M., Smith, L., McNamara, T., Young, A., Borrowdale, E. and Pena, A., 2025. Psychosocial experiences of adolescents with type 2 diabetes: a systematic review and meta-synthesis. </a:t>
            </a:r>
            <a:r>
              <a:rPr lang="en-IN" sz="1500" i="1" dirty="0"/>
              <a:t>Canadian Journal of Diabetes</a:t>
            </a:r>
            <a:r>
              <a:rPr lang="en-IN" sz="1500" dirty="0"/>
              <a:t>.</a:t>
            </a:r>
          </a:p>
          <a:p>
            <a:pPr algn="just"/>
            <a:r>
              <a:rPr lang="en-IN" sz="1500" dirty="0"/>
              <a:t>Perng, W., Conway, R., Mayer-Davis, E. and </a:t>
            </a:r>
            <a:r>
              <a:rPr lang="en-IN" sz="1500" dirty="0" err="1"/>
              <a:t>Dabelea</a:t>
            </a:r>
            <a:r>
              <a:rPr lang="en-IN" sz="1500" dirty="0"/>
              <a:t>, D., 2023. Youth-onset type 2 diabetes: the epidemiology of an awakening epidemic. </a:t>
            </a:r>
            <a:r>
              <a:rPr lang="en-IN" sz="1500" i="1" dirty="0"/>
              <a:t>Diabetes care</a:t>
            </a:r>
            <a:r>
              <a:rPr lang="en-IN" sz="1500" dirty="0"/>
              <a:t>, </a:t>
            </a:r>
            <a:r>
              <a:rPr lang="en-IN" sz="1500" i="1" dirty="0"/>
              <a:t>46</a:t>
            </a:r>
            <a:r>
              <a:rPr lang="en-IN" sz="1500" dirty="0"/>
              <a:t>(3), pp.490-499. </a:t>
            </a:r>
          </a:p>
          <a:p>
            <a:pPr algn="just"/>
            <a:r>
              <a:rPr lang="en-IN" sz="1500" dirty="0"/>
              <a:t>Pinhas-Hamiel, O. and Zeitler, P., 2023. Type 2 diabetes in children and adolescents-a focus on diagnosis and treatment. </a:t>
            </a:r>
            <a:r>
              <a:rPr lang="en-IN" sz="1500" i="1" dirty="0" err="1"/>
              <a:t>Endotext</a:t>
            </a:r>
            <a:r>
              <a:rPr lang="en-IN" sz="1500" i="1" dirty="0"/>
              <a:t>. </a:t>
            </a:r>
            <a:endParaRPr lang="en-IN" sz="1500" dirty="0"/>
          </a:p>
          <a:p>
            <a:pPr algn="just"/>
            <a:r>
              <a:rPr lang="en-IN" sz="1500" dirty="0" err="1"/>
              <a:t>Serbis</a:t>
            </a:r>
            <a:r>
              <a:rPr lang="en-IN" sz="1500" dirty="0"/>
              <a:t>, A., </a:t>
            </a:r>
            <a:r>
              <a:rPr lang="en-IN" sz="1500" dirty="0" err="1"/>
              <a:t>Giapros</a:t>
            </a:r>
            <a:r>
              <a:rPr lang="en-IN" sz="1500" dirty="0"/>
              <a:t>, V., </a:t>
            </a:r>
            <a:r>
              <a:rPr lang="en-IN" sz="1500" dirty="0" err="1"/>
              <a:t>Kotanidou</a:t>
            </a:r>
            <a:r>
              <a:rPr lang="en-IN" sz="1500" dirty="0"/>
              <a:t>, E.P., Galli-</a:t>
            </a:r>
            <a:r>
              <a:rPr lang="en-IN" sz="1500" dirty="0" err="1"/>
              <a:t>Tsinopoulou</a:t>
            </a:r>
            <a:r>
              <a:rPr lang="en-IN" sz="1500" dirty="0"/>
              <a:t>, A. and </a:t>
            </a:r>
            <a:r>
              <a:rPr lang="en-IN" sz="1500" dirty="0" err="1"/>
              <a:t>Siomou</a:t>
            </a:r>
            <a:r>
              <a:rPr lang="en-IN" sz="1500" dirty="0"/>
              <a:t>, E., 2021. Diagnosis, treatment and prevention of type 2 diabetes mellitus in children and adolescents. </a:t>
            </a:r>
            <a:r>
              <a:rPr lang="en-IN" sz="1500" i="1" dirty="0"/>
              <a:t>World journal of diabetes</a:t>
            </a:r>
            <a:r>
              <a:rPr lang="en-IN" sz="1500" dirty="0"/>
              <a:t>, </a:t>
            </a:r>
            <a:r>
              <a:rPr lang="en-IN" sz="1500" i="1" dirty="0"/>
              <a:t>12</a:t>
            </a:r>
            <a:r>
              <a:rPr lang="en-IN" sz="1500" dirty="0"/>
              <a:t>(4), p.344.</a:t>
            </a:r>
          </a:p>
          <a:p>
            <a:pPr algn="just"/>
            <a:r>
              <a:rPr lang="en-IN" sz="1500" dirty="0"/>
              <a:t>Sinha, S. and Haque, M., 2022. Obesity, diabetes mellitus, and vascular impediment as consequences of excess processed food consumption. </a:t>
            </a:r>
            <a:r>
              <a:rPr lang="en-IN" sz="1500" i="1" dirty="0" err="1"/>
              <a:t>Cureus</a:t>
            </a:r>
            <a:r>
              <a:rPr lang="en-IN" sz="1500" dirty="0"/>
              <a:t>, </a:t>
            </a:r>
            <a:r>
              <a:rPr lang="en-IN" sz="1500" i="1" dirty="0"/>
              <a:t>14</a:t>
            </a:r>
            <a:r>
              <a:rPr lang="en-IN" sz="1500" dirty="0"/>
              <a:t>(9).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D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301030" y="2106263"/>
            <a:ext cx="9685940" cy="1071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00"/>
              </a:lnSpc>
            </a:pPr>
            <a:r>
              <a:rPr lang="en-US" sz="6800" b="1" spc="68">
                <a:solidFill>
                  <a:srgbClr val="2D799C"/>
                </a:solidFill>
                <a:latin typeface="Nunito Heavy"/>
                <a:ea typeface="Nunito Heavy"/>
                <a:cs typeface="Nunito Heavy"/>
                <a:sym typeface="Nunito Heavy"/>
              </a:rPr>
              <a:t>THANK YOU!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301030" y="3470863"/>
            <a:ext cx="9685940" cy="4671775"/>
            <a:chOff x="0" y="0"/>
            <a:chExt cx="2551029" cy="123042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551029" cy="1230426"/>
            </a:xfrm>
            <a:custGeom>
              <a:avLst/>
              <a:gdLst/>
              <a:ahLst/>
              <a:cxnLst/>
              <a:rect l="l" t="t" r="r" b="b"/>
              <a:pathLst>
                <a:path w="2551029" h="1230426">
                  <a:moveTo>
                    <a:pt x="9592" y="0"/>
                  </a:moveTo>
                  <a:lnTo>
                    <a:pt x="2541438" y="0"/>
                  </a:lnTo>
                  <a:cubicBezTo>
                    <a:pt x="2546735" y="0"/>
                    <a:pt x="2551029" y="4294"/>
                    <a:pt x="2551029" y="9592"/>
                  </a:cubicBezTo>
                  <a:lnTo>
                    <a:pt x="2551029" y="1220835"/>
                  </a:lnTo>
                  <a:cubicBezTo>
                    <a:pt x="2551029" y="1226132"/>
                    <a:pt x="2546735" y="1230426"/>
                    <a:pt x="2541438" y="1230426"/>
                  </a:cubicBezTo>
                  <a:lnTo>
                    <a:pt x="9592" y="1230426"/>
                  </a:lnTo>
                  <a:cubicBezTo>
                    <a:pt x="4294" y="1230426"/>
                    <a:pt x="0" y="1226132"/>
                    <a:pt x="0" y="1220835"/>
                  </a:cubicBezTo>
                  <a:lnTo>
                    <a:pt x="0" y="9592"/>
                  </a:lnTo>
                  <a:cubicBezTo>
                    <a:pt x="0" y="4294"/>
                    <a:pt x="4294" y="0"/>
                    <a:pt x="9592" y="0"/>
                  </a:cubicBezTo>
                  <a:close/>
                </a:path>
              </a:pathLst>
            </a:custGeom>
            <a:solidFill>
              <a:srgbClr val="A5DAF3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551029" cy="12875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60"/>
                </a:lnSpc>
              </a:pPr>
              <a:r>
                <a:rPr lang="en-US" sz="3400">
                  <a:solidFill>
                    <a:srgbClr val="5C3224"/>
                  </a:solidFill>
                  <a:latin typeface="Nunito"/>
                  <a:ea typeface="Nunito"/>
                  <a:cs typeface="Nunito"/>
                  <a:sym typeface="Nunito"/>
                </a:rPr>
                <a:t>Thank you so much for watching our presentation! Do you have any questions, comments, or suggestions?</a:t>
              </a:r>
            </a:p>
          </p:txBody>
        </p:sp>
      </p:grpSp>
      <p:sp>
        <p:nvSpPr>
          <p:cNvPr id="6" name="Freeform 6"/>
          <p:cNvSpPr/>
          <p:nvPr/>
        </p:nvSpPr>
        <p:spPr>
          <a:xfrm rot="6737149" flipH="1" flipV="1">
            <a:off x="-7476913" y="-9145504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15744553" y="13339931"/>
                </a:moveTo>
                <a:lnTo>
                  <a:pt x="0" y="13339931"/>
                </a:lnTo>
                <a:lnTo>
                  <a:pt x="0" y="0"/>
                </a:lnTo>
                <a:lnTo>
                  <a:pt x="15744553" y="0"/>
                </a:lnTo>
                <a:lnTo>
                  <a:pt x="15744553" y="1333993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6590698">
            <a:off x="10415723" y="5944493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0" y="0"/>
                </a:moveTo>
                <a:lnTo>
                  <a:pt x="15744554" y="0"/>
                </a:lnTo>
                <a:lnTo>
                  <a:pt x="15744554" y="13339931"/>
                </a:lnTo>
                <a:lnTo>
                  <a:pt x="0" y="133399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6590698">
            <a:off x="10868136" y="6279139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0" y="0"/>
                </a:moveTo>
                <a:lnTo>
                  <a:pt x="15744553" y="0"/>
                </a:lnTo>
                <a:lnTo>
                  <a:pt x="15744553" y="13339930"/>
                </a:lnTo>
                <a:lnTo>
                  <a:pt x="0" y="133399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6737149" flipH="1" flipV="1">
            <a:off x="-7687719" y="-9827318"/>
            <a:ext cx="15744553" cy="13339931"/>
          </a:xfrm>
          <a:custGeom>
            <a:avLst/>
            <a:gdLst/>
            <a:ahLst/>
            <a:cxnLst/>
            <a:rect l="l" t="t" r="r" b="b"/>
            <a:pathLst>
              <a:path w="15744553" h="13339931">
                <a:moveTo>
                  <a:pt x="15744553" y="13339931"/>
                </a:moveTo>
                <a:lnTo>
                  <a:pt x="0" y="13339931"/>
                </a:lnTo>
                <a:lnTo>
                  <a:pt x="0" y="0"/>
                </a:lnTo>
                <a:lnTo>
                  <a:pt x="15744553" y="0"/>
                </a:lnTo>
                <a:lnTo>
                  <a:pt x="15744553" y="1333993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 xmlns:mc="http://schemas.openxmlformats.org/markup-compatibility/2006" xmlns:mv="urn:schemas-microsoft-com:mac:vml">
  <p:tag name="may_ignore_ucw" val="true"/>
  <p:tag name="ppt/slides/slide2.xml" val="3582597660"/>
  <p:tag name="ppt/slides/slide1.xml" val="1947826611"/>
  <p:tag name="ppt/slides/slide4.xml" val="1271344251"/>
  <p:tag name="ppt/slides/slide5.xml" val="263024717"/>
  <p:tag name="ppt/slides/slide6.xml" val="3418747981"/>
  <p:tag name="ppt/slides/slide7.xml" val="2591702923"/>
  <p:tag name="ppt/slides/slide8.xml" val="3276235542"/>
  <p:tag name="ppt/slides/slide9.xml" val="935151899"/>
  <p:tag name="ppt/slides/slide10.xml" val="4275173171"/>
  <p:tag name="ppt/slides/slide11.xml" val="978184694"/>
  <p:tag name="ppt/slides/slide12.xml" val="2365356467"/>
  <p:tag name="ppt/slides/slide13.xml" val="2374411773"/>
  <p:tag name="ppt/slides/slide14.xml" val="2594150108"/>
  <p:tag name="ppt/slides/slide15.xml" val="2467144974"/>
  <p:tag name="ppt/slides/slide16.xml" val="4116486658"/>
  <p:tag name="ppt/slides/slide17.xml" val="2285158475"/>
  <p:tag name="ppt/slides/slide18.xml" val="459287417"/>
  <p:tag name="ppt/slides/slide19.xml" val="1238100"/>
  <p:tag name="ppt/slides/slide20.xml" val="3114448643"/>
  <p:tag name="ppt/slides/slide21.xml" val="4112257265"/>
  <p:tag name="ppt/diagrams/data3.xml" val="1417404757"/>
  <p:tag name="ppt/diagrams/data10.xml" val="1137137059"/>
  <p:tag name="ppt/diagrams/data4.xml" val="945490067"/>
  <p:tag name="ppt/diagrams/data5.xml" val="2616225331"/>
  <p:tag name="ppt/diagrams/data6.xml" val="685979666"/>
  <p:tag name="ppt/diagrams/data2.xml" val="1835624981"/>
  <p:tag name="ppt/diagrams/data7.xml" val="2459726621"/>
  <p:tag name="ppt/diagrams/data8.xml" val="1695464500"/>
  <p:tag name="ppt/diagrams/data9.xml" val="3498636004"/>
  <p:tag name="ppt/diagrams/data11.xml" val="2782693333"/>
  <p:tag name="ppt/diagrams/data12.xml" val="2394695081"/>
  <p:tag name="ppt/diagrams/data13.xml" val="2406626194"/>
  <p:tag name="ppt/slideMasters/slideMaster1.xml" val="1476047176"/>
  <p:tag name="ppt/slideLayouts/slideLayout6.xml" val="1544655050"/>
  <p:tag name="ppt/slideLayouts/slideLayout7.xml" val="2251853060"/>
  <p:tag name="ppt/slideLayouts/slideLayout8.xml" val="3381950571"/>
  <p:tag name="ppt/slideLayouts/slideLayout9.xml" val="3721336445"/>
  <p:tag name="ppt/slideLayouts/slideLayout10.xml" val="1450438872"/>
  <p:tag name="ppt/slideLayouts/slideLayout11.xml" val="3381427867"/>
  <p:tag name="ppt/slideLayouts/slideLayout1.xml" val="4228229782"/>
  <p:tag name="ppt/slideLayouts/slideLayout2.xml" val="1014683912"/>
  <p:tag name="ppt/slideLayouts/slideLayout3.xml" val="690882263"/>
  <p:tag name="ppt/slideLayouts/slideLayout4.xml" val="2513766763"/>
  <p:tag name="ppt/slideLayouts/slideLayout5.xml" val="601548407"/>
  <p:tag name="ppt/diagrams/layout2.xml" val="3105921675"/>
  <p:tag name="ppt/diagrams/quickStyle2.xml" val="2048615845"/>
  <p:tag name="ppt/diagrams/colors2.xml" val="619200775"/>
  <p:tag name="ppt/diagrams/drawing2.xml" val="4061194337"/>
  <p:tag name="ppt/media/image3.png" val="2397560605"/>
  <p:tag name="ppt/media/image4.png" val="3925197736"/>
  <p:tag name="ppt/media/image5.svg" val="3827186760"/>
  <p:tag name="ppt/media/image6.png" val="2454335324"/>
  <p:tag name="ppt/media/image7.svg" val="1783221705"/>
  <p:tag name="ppt/diagrams/layout3.xml" val="3511461763"/>
  <p:tag name="ppt/diagrams/quickStyle3.xml" val="1497853654"/>
  <p:tag name="ppt/diagrams/colors3.xml" val="1017298947"/>
  <p:tag name="ppt/media/image8.png" val="199450257"/>
  <p:tag name="ppt/media/image9.png" val="3917689209"/>
  <p:tag name="ppt/media/image10.svg" val="1352207188"/>
  <p:tag name="ppt/media/image11.png" val="3198693182"/>
  <p:tag name="ppt/media/image12.svg" val="1359217534"/>
  <p:tag name="ppt/diagrams/layout4.xml" val="3731062089"/>
  <p:tag name="ppt/diagrams/quickStyle4.xml" val="1497853654"/>
  <p:tag name="ppt/diagrams/colors4.xml" val="658764584"/>
  <p:tag name="ppt/diagrams/drawing4.xml" val="2734055975"/>
  <p:tag name="ppt/diagrams/layout5.xml" val="3511461763"/>
  <p:tag name="ppt/diagrams/quickStyle5.xml" val="1497853654"/>
  <p:tag name="ppt/diagrams/colors5.xml" val="3856662942"/>
  <p:tag name="ppt/diagrams/drawing5.xml" val="2427446650"/>
  <p:tag name="ppt/diagrams/layout6.xml" val="3911328428"/>
  <p:tag name="ppt/diagrams/quickStyle6.xml" val="1497853654"/>
  <p:tag name="ppt/diagrams/layout11.xml" val="3105921675"/>
  <p:tag name="ppt/diagrams/quickStyle11.xml" val="2594491225"/>
  <p:tag name="ppt/diagrams/colors11.xml" val="1017298947"/>
  <p:tag name="ppt/diagrams/drawing11.xml" val="1690247071"/>
  <p:tag name="ppt/media/image19.png" val="1920222285"/>
  <p:tag name="ppt/media/image20.svg" val="217035139"/>
  <p:tag name="ppt/media/image21.png" val="1877211975"/>
  <p:tag name="ppt/media/image22.svg" val="1312952733"/>
  <p:tag name="ppt/media/image23.png" val="2268271359"/>
  <p:tag name="ppt/media/image24.svg" val="392652369"/>
  <p:tag name="ppt/diagrams/drawing7.xml" val="283337722"/>
  <p:tag name="ppt/diagrams/layout12.xml" val="3162993297"/>
  <p:tag name="ppt/diagrams/quickStyle12.xml" val="2594491225"/>
  <p:tag name="ppt/diagrams/colors12.xml" val="658764584"/>
  <p:tag name="ppt/diagrams/drawing12.xml" val="2470572182"/>
  <p:tag name="ppt/diagrams/layout7.xml" val="2882313571"/>
  <p:tag name="ppt/diagrams/drawing6.xml" val="4223570673"/>
  <p:tag name="ppt/diagrams/quickStyle13.xml" val="1497853654"/>
  <p:tag name="ppt/diagrams/colors13.xml" val="3422788652"/>
  <p:tag name="ppt/diagrams/drawing13.xml" val="353249438"/>
  <p:tag name="ppt/diagrams/colors6.xml" val="1017298947"/>
  <p:tag name="ppt/diagrams/layout8.xml" val="2774541039"/>
  <p:tag name="ppt/diagrams/quickStyle8.xml" val="463317733"/>
  <p:tag name="ppt/diagrams/colors8.xml" val="2471777176"/>
  <p:tag name="ppt/diagrams/drawing8.xml" val="2431254463"/>
  <p:tag name="ppt/media/image14.png" val="4062832072"/>
  <p:tag name="ppt/media/image15.svg" val="2931066487"/>
  <p:tag name="ppt/diagrams/quickStyle7.xml" val="1497853654"/>
  <p:tag name="ppt/diagrams/layout9.xml" val="4196162304"/>
  <p:tag name="ppt/diagrams/quickStyle9.xml" val="211124760"/>
  <p:tag name="ppt/diagrams/colors9.xml" val="1017298947"/>
  <p:tag name="ppt/diagrams/drawing9.xml" val="1935548539"/>
  <p:tag name="ppt/media/image16.jpeg" val="356820904"/>
  <p:tag name="ppt/diagrams/drawing3.xml" val="2323686801"/>
  <p:tag name="ppt/media/image17.png" val="772209945"/>
  <p:tag name="ppt/media/hdphoto1.wdp" val="1664821341"/>
  <p:tag name="ppt/media/image13.jpeg" val="600760979"/>
  <p:tag name="ppt/diagrams/layout10.xml" val="1671069824"/>
  <p:tag name="ppt/diagrams/quickStyle10.xml" val="3021786299"/>
  <p:tag name="ppt/diagrams/colors10.xml" val="1017298947"/>
  <p:tag name="ppt/diagrams/drawing10.xml" val="1720027083"/>
  <p:tag name="ppt/media/image18.png" val="2179473104"/>
  <p:tag name="ppt/diagrams/colors7.xml" val="3856662942"/>
  <p:tag name="ppt/theme/theme1.xml" val="956944377"/>
  <p:tag name="ppt/media/image1.jpeg" val="1809328026"/>
  <p:tag name="ppt/diagrams/layout13.xml" val="347924576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