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12"/>
  </p:notesMasterIdLst>
  <p:handoutMasterIdLst>
    <p:handoutMasterId r:id="rId13"/>
  </p:handoutMasterIdLst>
  <p:sldIdLst>
    <p:sldId id="256" r:id="rId5"/>
    <p:sldId id="257" r:id="rId6"/>
    <p:sldId id="330" r:id="rId7"/>
    <p:sldId id="305" r:id="rId8"/>
    <p:sldId id="338" r:id="rId9"/>
    <p:sldId id="335" r:id="rId10"/>
    <p:sldId id="342" r:id="rId11"/>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73FFC45-DCDC-483B-A7F0-8CCD8C54781F}">
          <p14:sldIdLst>
            <p14:sldId id="256"/>
            <p14:sldId id="257"/>
            <p14:sldId id="330"/>
            <p14:sldId id="305"/>
            <p14:sldId id="338"/>
            <p14:sldId id="335"/>
          </p14:sldIdLst>
        </p14:section>
        <p14:section name="Untitled Section" id="{89B9F5F8-BD13-46F4-86FE-CD299E11B242}">
          <p14:sldIdLst>
            <p14:sldId id="34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725" autoAdjust="0"/>
  </p:normalViewPr>
  <p:slideViewPr>
    <p:cSldViewPr snapToGrid="0">
      <p:cViewPr varScale="1">
        <p:scale>
          <a:sx n="97" d="100"/>
          <a:sy n="97" d="100"/>
        </p:scale>
        <p:origin x="84" y="14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E597499-AEDB-41F8-9D86-78AEA6CB388B}" type="datetime1">
              <a:rPr lang="en-GB" smtClean="0"/>
              <a:t>15/06/2026</a:t>
            </a:fld>
            <a:endParaRPr lang="en-GB"/>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555657-0A12-495F-9FFA-D8F7554E7C39}" type="slidenum">
              <a:rPr lang="en-GB" smtClean="0"/>
              <a:t>‹#›</a:t>
            </a:fld>
            <a:endParaRPr lang="en-GB"/>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4C7E47C-375C-4F64-9207-883C66454AFE}" type="datetime1">
              <a:rPr lang="en-GB" noProof="0" smtClean="0"/>
              <a:t>15/06/2026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2780FBB-F712-42E7-8C2F-226D98798B3F}" type="slidenum">
              <a:rPr lang="en-GB" noProof="0" smtClean="0"/>
              <a:t>‹#›</a:t>
            </a:fld>
            <a:endParaRPr lang="en-GB" noProof="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780FBB-F712-42E7-8C2F-226D98798B3F}" type="slidenum">
              <a:rPr lang="en-GB" smtClean="0"/>
              <a:t>1</a:t>
            </a:fld>
            <a:endParaRPr lang="en-GB"/>
          </a:p>
        </p:txBody>
      </p:sp>
    </p:spTree>
    <p:extLst>
      <p:ext uri="{BB962C8B-B14F-4D97-AF65-F5344CB8AC3E}">
        <p14:creationId xmlns:p14="http://schemas.microsoft.com/office/powerpoint/2010/main" val="2558283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2</a:t>
            </a:fld>
            <a:endParaRPr lang="en-GB"/>
          </a:p>
        </p:txBody>
      </p:sp>
    </p:spTree>
    <p:extLst>
      <p:ext uri="{BB962C8B-B14F-4D97-AF65-F5344CB8AC3E}">
        <p14:creationId xmlns:p14="http://schemas.microsoft.com/office/powerpoint/2010/main" val="3728507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3</a:t>
            </a:fld>
            <a:endParaRPr lang="en-GB"/>
          </a:p>
        </p:txBody>
      </p:sp>
    </p:spTree>
    <p:extLst>
      <p:ext uri="{BB962C8B-B14F-4D97-AF65-F5344CB8AC3E}">
        <p14:creationId xmlns:p14="http://schemas.microsoft.com/office/powerpoint/2010/main" val="2449536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4</a:t>
            </a:fld>
            <a:endParaRPr lang="en-GB"/>
          </a:p>
        </p:txBody>
      </p:sp>
    </p:spTree>
    <p:extLst>
      <p:ext uri="{BB962C8B-B14F-4D97-AF65-F5344CB8AC3E}">
        <p14:creationId xmlns:p14="http://schemas.microsoft.com/office/powerpoint/2010/main" val="3499157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5</a:t>
            </a:fld>
            <a:endParaRPr lang="en-GB"/>
          </a:p>
        </p:txBody>
      </p:sp>
    </p:spTree>
    <p:extLst>
      <p:ext uri="{BB962C8B-B14F-4D97-AF65-F5344CB8AC3E}">
        <p14:creationId xmlns:p14="http://schemas.microsoft.com/office/powerpoint/2010/main" val="1215703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6</a:t>
            </a:fld>
            <a:endParaRPr lang="en-GB"/>
          </a:p>
        </p:txBody>
      </p:sp>
    </p:spTree>
    <p:extLst>
      <p:ext uri="{BB962C8B-B14F-4D97-AF65-F5344CB8AC3E}">
        <p14:creationId xmlns:p14="http://schemas.microsoft.com/office/powerpoint/2010/main" val="32782449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rtlCol="0"/>
          <a:lstStyle>
            <a:lvl1pPr algn="ctr">
              <a:defRPr>
                <a:solidFill>
                  <a:schemeClr val="bg1"/>
                </a:solidFill>
              </a:defRPr>
            </a:lvl1pPr>
          </a:lstStyle>
          <a:p>
            <a:pPr rtl="0"/>
            <a:r>
              <a:rPr lang="en-US"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GB"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rtlCol="0">
            <a:normAutofit/>
          </a:bodyPr>
          <a:lstStyle>
            <a:lvl1pPr marL="0" indent="0" algn="ctr">
              <a:buNone/>
              <a:defRPr sz="2800">
                <a:solidFill>
                  <a:schemeClr val="bg1"/>
                </a:solidFill>
                <a:effectLst/>
                <a:latin typeface="+mn-lt"/>
              </a:defRPr>
            </a:lvl1pPr>
          </a:lstStyle>
          <a:p>
            <a:pPr lvl="0" rtl="0"/>
            <a:r>
              <a:rPr lang="en-US" noProof="0"/>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rtlCol="0" anchor="t">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rtlCol="0" anchor="t">
            <a:normAutofit/>
          </a:bodyPr>
          <a:lstStyle>
            <a:lvl1pPr marL="0" indent="0">
              <a:buNone/>
              <a:defRPr sz="2800"/>
            </a:lvl1pPr>
          </a:lstStyle>
          <a:p>
            <a:pPr marL="228600" lvl="0" indent="-228600" rtl="0"/>
            <a:r>
              <a:rPr lang="en-US" sz="1800" noProof="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rtlCol="0" anchor="b">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rtlCol="0">
            <a:noAutofit/>
          </a:bodyPr>
          <a:lstStyle>
            <a:lvl1pPr marL="0" indent="0">
              <a:lnSpc>
                <a:spcPct val="100000"/>
              </a:lnSpc>
              <a:buNone/>
              <a:defRPr sz="2000"/>
            </a:lvl1pPr>
          </a:lstStyle>
          <a:p>
            <a:pPr marL="228600" lvl="0" indent="-228600" rtl="0"/>
            <a:r>
              <a:rPr lang="en-US" sz="1800" noProof="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rtlCol="0"/>
          <a:lstStyle>
            <a:lvl1pPr>
              <a:defRPr>
                <a:solidFill>
                  <a:schemeClr val="tx2">
                    <a:alpha val="60000"/>
                  </a:schemeClr>
                </a:solidFill>
              </a:defRPr>
            </a:lvl1pPr>
          </a:lstStyle>
          <a:p>
            <a:pPr rtl="0"/>
            <a:r>
              <a:rPr lang="en-GB" noProof="0"/>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rtlCol="0"/>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rtlCol="0"/>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rtlCol="0"/>
          <a:lstStyle/>
          <a:p>
            <a:pPr rtl="0"/>
            <a:r>
              <a:rPr lang="en-US" noProof="0"/>
              <a:t>Click icon to add picture</a:t>
            </a:r>
            <a:endParaRPr lang="en-GB" noProof="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rtlCol="0"/>
          <a:lstStyle>
            <a:lvl1pPr algn="l">
              <a:defRPr>
                <a:solidFill>
                  <a:schemeClr val="tx2">
                    <a:alpha val="60000"/>
                  </a:schemeClr>
                </a:solidFill>
              </a:defRPr>
            </a:lvl1pPr>
          </a:lstStyle>
          <a:p>
            <a:pPr rtl="0"/>
            <a:r>
              <a:rPr lang="en-GB" noProof="0"/>
              <a:t>SAMPLE FOOTER TEXT</a:t>
            </a:r>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rtlCol="0"/>
          <a:lstStyle>
            <a:lvl1pPr>
              <a:defRPr>
                <a:solidFill>
                  <a:schemeClr val="bg1"/>
                </a:solidFill>
              </a:defRPr>
            </a:lvl1pPr>
          </a:lstStyle>
          <a:p>
            <a:pPr algn="l" rtl="0"/>
            <a:r>
              <a:rPr lang="en-US" noProof="0">
                <a:solidFill>
                  <a:srgbClr val="FFFFFF"/>
                </a:solidFill>
                <a:ea typeface="Cambria" panose="02040503050406030204" pitchFamily="18" charset="0"/>
                <a:cs typeface="Sabon Next LT" panose="020B0502040204020203" pitchFamily="2" charset="0"/>
              </a:rPr>
              <a:t>Click to edit Master title style</a:t>
            </a:r>
            <a:endParaRPr lang="en-GB" noProof="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rtlCol="0"/>
          <a:lstStyle/>
          <a:p>
            <a:pPr rtl="0"/>
            <a:r>
              <a:rPr lang="en-US" noProof="0"/>
              <a:t>Click icon to add picture</a:t>
            </a:r>
            <a:endParaRPr lang="en-GB" noProof="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rtlCol="0">
            <a:normAutofit/>
          </a:bodyPr>
          <a:lstStyle>
            <a:lvl1pPr marL="0" indent="0">
              <a:buNone/>
              <a:defRPr sz="2800">
                <a:solidFill>
                  <a:schemeClr val="bg1"/>
                </a:solidFill>
                <a:latin typeface="+mn-lt"/>
              </a:defRPr>
            </a:lvl1pPr>
          </a:lstStyle>
          <a:p>
            <a:pPr lvl="0" rtl="0"/>
            <a:r>
              <a:rPr lang="en-US" noProof="0"/>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rtlCol="0"/>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rtlCol="0"/>
          <a:lstStyle/>
          <a:p>
            <a:pPr rtl="0"/>
            <a:r>
              <a:rPr lang="en-GB" noProof="0"/>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rtlCol="0"/>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rtlCol="0" anchor="b" anchorCtr="0"/>
          <a:lstStyle>
            <a:lvl1pPr>
              <a:defRPr>
                <a:solidFill>
                  <a:schemeClr val="bg1"/>
                </a:solidFill>
                <a:effectLst>
                  <a:outerShdw blurRad="38100" dist="38100" dir="2700000" algn="tl">
                    <a:srgbClr val="000000">
                      <a:alpha val="43137"/>
                    </a:srgbClr>
                  </a:outerShdw>
                </a:effectLst>
              </a:defRPr>
            </a:lvl1pPr>
          </a:lstStyle>
          <a:p>
            <a:pPr rtl="0"/>
            <a:r>
              <a:rPr lang="en-US" noProof="0"/>
              <a:t>Click to edit Master title style</a:t>
            </a:r>
            <a:endParaRPr lang="en-GB" noProof="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rtlCol="0">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rtl="0"/>
            <a:r>
              <a:rPr lang="en-GB" noProof="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US" noProof="0"/>
              <a:t>Click to edit Master title style</a:t>
            </a:r>
            <a:endParaRPr lang="en-GB" noProof="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rtlCol="0"/>
          <a:lstStyle/>
          <a:p>
            <a:pPr rtl="0"/>
            <a:r>
              <a:rPr lang="en-US" noProof="0"/>
              <a:t>Click icon to add picture</a:t>
            </a:r>
            <a:endParaRPr lang="en-GB" noProof="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rtlCol="0"/>
          <a:lstStyle/>
          <a:p>
            <a:pPr rtl="0"/>
            <a:r>
              <a:rPr lang="en-US" noProof="0"/>
              <a:t>Click icon to add picture</a:t>
            </a:r>
            <a:endParaRPr lang="en-GB" noProof="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rtlCol="0"/>
          <a:lstStyle/>
          <a:p>
            <a:pPr rtl="0"/>
            <a:r>
              <a:rPr lang="en-US" noProof="0"/>
              <a:t>Click icon to add picture</a:t>
            </a:r>
            <a:endParaRPr lang="en-GB" noProof="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rtlCol="0"/>
          <a:lstStyle/>
          <a:p>
            <a:pPr rtl="0"/>
            <a:r>
              <a:rPr lang="en-US" noProof="0"/>
              <a:t>Click icon to add picture</a:t>
            </a:r>
            <a:endParaRPr lang="en-GB" noProof="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rtlCol="0">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rtlCol="0">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rtl="0"/>
            <a:r>
              <a:rPr lang="en-GB" noProof="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rtlCol="0">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rtlCol="0"/>
          <a:lstStyle/>
          <a:p>
            <a:pPr rtl="0"/>
            <a:r>
              <a:rPr lang="en-US" noProof="0"/>
              <a:t>Click to edit Master title style</a:t>
            </a:r>
            <a:endParaRPr lang="en-GB" noProof="0"/>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rtlCol="0"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rtlCol="0">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rtlCol="0"/>
          <a:lstStyle/>
          <a:p>
            <a:pPr rtl="0"/>
            <a:r>
              <a:rPr lang="en-GB" noProof="0"/>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rtlCol="0"/>
          <a:lstStyle/>
          <a:p>
            <a:pPr rtl="0"/>
            <a:r>
              <a:rPr lang="en-GB" noProof="0"/>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rtlCol="0" anchor="b">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rtlCol="0">
            <a:normAutofit/>
          </a:bodyPr>
          <a:lstStyle>
            <a:lvl1pPr marL="0" indent="0">
              <a:buNone/>
              <a:defRPr sz="2200"/>
            </a:lvl1pPr>
          </a:lstStyle>
          <a:p>
            <a:pPr marL="228600" lvl="0" indent="-228600" rtl="0"/>
            <a:r>
              <a:rPr lang="en-US" sz="2000" noProof="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3/1/20XX</a:t>
            </a: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8844951-7827-47D4-8276-7DDE1FA7D85A}" type="slidenum">
              <a:rPr lang="en-GB" noProof="0" smtClean="0">
                <a:solidFill>
                  <a:schemeClr val="tx2">
                    <a:alpha val="60000"/>
                  </a:schemeClr>
                </a:solidFill>
              </a:rPr>
              <a:pPr/>
              <a:t>‹#›</a:t>
            </a:fld>
            <a:endParaRPr lang="en-GB" noProof="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rtlCol="0" anchor="t">
            <a:normAutofit/>
          </a:bodyPr>
          <a:lstStyle/>
          <a:p>
            <a:pPr rtl="0"/>
            <a:r>
              <a:rPr lang="en-US" sz="4400" noProof="0">
                <a:gradFill flip="none" rotWithShape="1">
                  <a:gsLst>
                    <a:gs pos="0">
                      <a:schemeClr val="accent5">
                        <a:alpha val="70000"/>
                      </a:schemeClr>
                    </a:gs>
                    <a:gs pos="100000">
                      <a:schemeClr val="accent1">
                        <a:alpha val="70000"/>
                      </a:schemeClr>
                    </a:gs>
                  </a:gsLst>
                  <a:lin ang="0" scaled="1"/>
                  <a:tileRect/>
                </a:gradFill>
              </a:rPr>
              <a:t>Click to edit Master title style</a:t>
            </a:r>
            <a:endParaRPr lang="en-GB" sz="4400" noProof="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rtlCol="0"/>
          <a:lstStyle/>
          <a:p>
            <a:pPr rtl="0"/>
            <a:r>
              <a:rPr lang="en-US" noProof="0"/>
              <a:t>Click icon to add picture</a:t>
            </a:r>
            <a:endParaRPr lang="en-GB" noProof="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rtlCol="0" anchor="t">
            <a:normAutofit/>
          </a:bodyPr>
          <a:lstStyle>
            <a:lvl1pPr marL="0" indent="0">
              <a:buNone/>
              <a:defRPr sz="2800"/>
            </a:lvl1pPr>
          </a:lstStyle>
          <a:p>
            <a:pPr marL="228600" lvl="0" indent="-228600" rtl="0"/>
            <a:r>
              <a:rPr lang="en-US" sz="1800" noProof="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rtlCol="0" anchor="b"/>
          <a:lstStyle>
            <a:lvl1pPr algn="ctr">
              <a:defRPr sz="5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rtlCol="0"/>
          <a:lstStyle/>
          <a:p>
            <a:pPr rtl="0"/>
            <a:r>
              <a:rPr lang="en-GB" noProof="0"/>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rtlCol="0" anchor="b"/>
          <a:lstStyle>
            <a:lvl1pPr>
              <a:defRPr sz="54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rtlCol="0"/>
          <a:lstStyle/>
          <a:p>
            <a:pPr rtl="0"/>
            <a:r>
              <a:rPr lang="en-GB" noProof="0"/>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rtlCol="0"/>
          <a:lstStyle/>
          <a:p>
            <a:pPr rtl="0"/>
            <a:r>
              <a:rPr lang="en-GB" noProof="0"/>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rtlCol="0"/>
          <a:lstStyle>
            <a:lvl1pPr>
              <a:defRPr sz="48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rtlCol="0"/>
          <a:lstStyle/>
          <a:p>
            <a:pPr rtl="0"/>
            <a:r>
              <a:rPr lang="en-GB" noProof="0"/>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rtlCol="0"/>
          <a:lstStyle/>
          <a:p>
            <a:pPr rtl="0"/>
            <a:r>
              <a:rPr lang="en-GB" noProof="0"/>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rtlCol="0"/>
          <a:lstStyle/>
          <a:p>
            <a:pPr rtl="0"/>
            <a:r>
              <a:rPr lang="en-GB" noProof="0"/>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rtlCol="0"/>
          <a:lstStyle/>
          <a:p>
            <a:pPr rtl="0"/>
            <a:r>
              <a:rPr lang="en-GB" noProof="0"/>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rtlCol="0"/>
          <a:lstStyle/>
          <a:p>
            <a:pPr rtl="0"/>
            <a:r>
              <a:rPr lang="en-GB" noProof="0"/>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rtlCol="0"/>
          <a:lstStyle/>
          <a:p>
            <a:pPr rtl="0"/>
            <a:r>
              <a:rPr lang="en-GB" noProof="0"/>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pPr rtl="0"/>
            <a:r>
              <a:rPr lang="en-GB" noProof="0"/>
              <a:t>3/1/20XX</a:t>
            </a:r>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pPr rtl="0"/>
            <a:r>
              <a:rPr lang="en-GB" noProof="0">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7.xml"/><Relationship Id="rId4" Type="http://schemas.openxmlformats.org/officeDocument/2006/relationships/hyperlink" Target="https://aicleenlaeradigital.blogspot.co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hyperlink" Target="http://www.pngall.com/toy-png" TargetMode="External"/><Relationship Id="rId3" Type="http://schemas.openxmlformats.org/officeDocument/2006/relationships/image" Target="../media/image8.jpe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freepngimg.com/png/36359-mother-transparent-picture" TargetMode="External"/><Relationship Id="rId11" Type="http://schemas.openxmlformats.org/officeDocument/2006/relationships/hyperlink" Target="https://maken.wikiwijs.nl/137409/Voedingsleer" TargetMode="External"/><Relationship Id="rId5" Type="http://schemas.openxmlformats.org/officeDocument/2006/relationships/image" Target="../media/image9.png"/><Relationship Id="rId10" Type="http://schemas.openxmlformats.org/officeDocument/2006/relationships/image" Target="../media/image12.jpeg"/><Relationship Id="rId4" Type="http://schemas.openxmlformats.org/officeDocument/2006/relationships/hyperlink" Target="https://bearmarkethealth.blogspot.com/2013/03/nestle-recall-and-mafia-connections-5.html" TargetMode="External"/><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035D4E2-CDFD-072A-6FB0-AA0A96EB5B8E}"/>
              </a:ext>
            </a:extLst>
          </p:cNvPr>
          <p:cNvSpPr txBox="1"/>
          <p:nvPr/>
        </p:nvSpPr>
        <p:spPr>
          <a:xfrm>
            <a:off x="2002971" y="1680755"/>
            <a:ext cx="8186058" cy="2862322"/>
          </a:xfrm>
          <a:prstGeom prst="rect">
            <a:avLst/>
          </a:prstGeom>
          <a:noFill/>
        </p:spPr>
        <p:txBody>
          <a:bodyPr wrap="square">
            <a:spAutoFit/>
          </a:bodyPr>
          <a:lstStyle/>
          <a:p>
            <a:pPr algn="ctr">
              <a:spcBef>
                <a:spcPts val="600"/>
              </a:spcBef>
              <a:spcAft>
                <a:spcPts val="600"/>
              </a:spcAft>
              <a:buNone/>
            </a:pPr>
            <a:r>
              <a:rPr lang="en-US" sz="2800" u="sng" dirty="0">
                <a:solidFill>
                  <a:schemeClr val="accent1">
                    <a:lumMod val="20000"/>
                    <a:lumOff val="80000"/>
                  </a:schemeClr>
                </a:solidFill>
                <a:effectLst/>
                <a:highlight>
                  <a:srgbClr val="FF00FF"/>
                </a:highlight>
                <a:latin typeface="Lucida Calligraphy" panose="03010101010101010101" pitchFamily="66" charset="0"/>
                <a:ea typeface="ADLaM Display" panose="02010000000000000000" pitchFamily="2" charset="0"/>
                <a:cs typeface="ADLaM Display" panose="02010000000000000000" pitchFamily="2" charset="0"/>
              </a:rPr>
              <a:t>Psychology in Health and Social Care</a:t>
            </a:r>
          </a:p>
          <a:p>
            <a:pPr algn="ctr">
              <a:spcBef>
                <a:spcPts val="600"/>
              </a:spcBef>
              <a:spcAft>
                <a:spcPts val="600"/>
              </a:spcAft>
              <a:buNone/>
            </a:pPr>
            <a:endParaRPr lang="en-US" sz="2800" dirty="0">
              <a:solidFill>
                <a:schemeClr val="accent1">
                  <a:lumMod val="20000"/>
                  <a:lumOff val="80000"/>
                </a:schemeClr>
              </a:solidFill>
              <a:effectLst/>
              <a:highlight>
                <a:srgbClr val="FF00FF"/>
              </a:highlight>
              <a:latin typeface="Lucida Calligraphy" panose="03010101010101010101" pitchFamily="66" charset="0"/>
            </a:endParaRPr>
          </a:p>
          <a:p>
            <a:pPr algn="ctr">
              <a:spcBef>
                <a:spcPts val="600"/>
              </a:spcBef>
              <a:spcAft>
                <a:spcPts val="600"/>
              </a:spcAft>
              <a:buNone/>
            </a:pPr>
            <a:r>
              <a:rPr lang="en-US" sz="2800" dirty="0">
                <a:solidFill>
                  <a:schemeClr val="accent1">
                    <a:lumMod val="20000"/>
                    <a:lumOff val="80000"/>
                  </a:schemeClr>
                </a:solidFill>
                <a:effectLst/>
                <a:highlight>
                  <a:srgbClr val="FF00FF"/>
                </a:highlight>
                <a:latin typeface="Lucida Calligraphy" panose="03010101010101010101" pitchFamily="66" charset="0"/>
              </a:rPr>
              <a:t>LCHS4010</a:t>
            </a:r>
          </a:p>
          <a:p>
            <a:pPr algn="ctr">
              <a:spcBef>
                <a:spcPts val="600"/>
              </a:spcBef>
              <a:spcAft>
                <a:spcPts val="600"/>
              </a:spcAft>
              <a:buNone/>
            </a:pPr>
            <a:endParaRPr lang="en-US" sz="2800" dirty="0">
              <a:solidFill>
                <a:schemeClr val="accent1">
                  <a:lumMod val="20000"/>
                  <a:lumOff val="80000"/>
                </a:schemeClr>
              </a:solidFill>
              <a:effectLst/>
              <a:highlight>
                <a:srgbClr val="FF00FF"/>
              </a:highlight>
              <a:latin typeface="Lucida Calligraphy" panose="03010101010101010101" pitchFamily="66" charset="0"/>
            </a:endParaRPr>
          </a:p>
          <a:p>
            <a:pPr marL="0" marR="0" lvl="0" indent="0" algn="ctr" defTabSz="914400" rtl="0" eaLnBrk="1" fontAlgn="auto" latinLnBrk="0" hangingPunct="1">
              <a:lnSpc>
                <a:spcPct val="100000"/>
              </a:lnSpc>
              <a:spcBef>
                <a:spcPts val="600"/>
              </a:spcBef>
              <a:spcAft>
                <a:spcPts val="600"/>
              </a:spcAft>
              <a:buClrTx/>
              <a:buSzTx/>
              <a:buFontTx/>
              <a:buNone/>
              <a:tabLst/>
              <a:defRPr/>
            </a:pPr>
            <a:r>
              <a:rPr lang="en-GB" sz="2800" b="1" kern="1200" dirty="0">
                <a:solidFill>
                  <a:schemeClr val="accent1">
                    <a:lumMod val="20000"/>
                    <a:lumOff val="80000"/>
                  </a:schemeClr>
                </a:solidFill>
                <a:highlight>
                  <a:srgbClr val="FF00FF"/>
                </a:highlight>
                <a:latin typeface="Lucida Calligraphy" panose="03010101010101010101" pitchFamily="66" charset="0"/>
              </a:rPr>
              <a:t>Neelam Sumundar </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7686-487A-4245-814E-58B1C25C675C}"/>
              </a:ext>
            </a:extLst>
          </p:cNvPr>
          <p:cNvSpPr>
            <a:spLocks noGrp="1"/>
          </p:cNvSpPr>
          <p:nvPr>
            <p:ph type="title"/>
          </p:nvPr>
        </p:nvSpPr>
        <p:spPr>
          <a:xfrm>
            <a:off x="836613" y="1313998"/>
            <a:ext cx="4114800" cy="4632477"/>
          </a:xfrm>
        </p:spPr>
        <p:txBody>
          <a:bodyPr rtlCol="0" anchor="b">
            <a:normAutofit/>
          </a:bodyPr>
          <a:lstStyle/>
          <a:p>
            <a:r>
              <a:rPr lang="en-GB" sz="1100" dirty="0">
                <a:solidFill>
                  <a:schemeClr val="tx1">
                    <a:lumMod val="95000"/>
                    <a:lumOff val="5000"/>
                  </a:schemeClr>
                </a:solidFill>
                <a:latin typeface="Arial"/>
                <a:cs typeface="Arial"/>
              </a:rPr>
              <a:t>This presentation explores </a:t>
            </a:r>
            <a:r>
              <a:rPr lang="en-GB" sz="1100" dirty="0" err="1">
                <a:solidFill>
                  <a:schemeClr val="tx1">
                    <a:lumMod val="95000"/>
                    <a:lumOff val="5000"/>
                  </a:schemeClr>
                </a:solidFill>
                <a:latin typeface="Arial"/>
                <a:cs typeface="Arial"/>
              </a:rPr>
              <a:t>isacs</a:t>
            </a:r>
            <a:r>
              <a:rPr lang="en-GB" sz="1100" dirty="0">
                <a:solidFill>
                  <a:schemeClr val="tx1">
                    <a:lumMod val="95000"/>
                    <a:lumOff val="5000"/>
                  </a:schemeClr>
                </a:solidFill>
                <a:latin typeface="Arial"/>
                <a:cs typeface="Arial"/>
              </a:rPr>
              <a:t> development using </a:t>
            </a:r>
            <a:r>
              <a:rPr lang="en-GB" sz="1100" dirty="0" err="1">
                <a:solidFill>
                  <a:schemeClr val="tx1">
                    <a:lumMod val="95000"/>
                    <a:lumOff val="5000"/>
                  </a:schemeClr>
                </a:solidFill>
                <a:latin typeface="Arial"/>
                <a:cs typeface="Arial"/>
              </a:rPr>
              <a:t>Bowlbys</a:t>
            </a:r>
            <a:r>
              <a:rPr lang="en-GB" sz="1100" dirty="0">
                <a:solidFill>
                  <a:schemeClr val="tx1">
                    <a:lumMod val="95000"/>
                    <a:lumOff val="5000"/>
                  </a:schemeClr>
                </a:solidFill>
                <a:latin typeface="Arial"/>
                <a:cs typeface="Arial"/>
              </a:rPr>
              <a:t> attachment Theory how this includes experiences and emotional needs Isac is 4 years old who attends a children centre </a:t>
            </a:r>
            <a:br>
              <a:rPr lang="en-GB" sz="1100" dirty="0">
                <a:latin typeface="Arial" panose="020B0604020202020204" pitchFamily="34" charset="0"/>
                <a:cs typeface="Arial" panose="020B0604020202020204" pitchFamily="34" charset="0"/>
              </a:rPr>
            </a:br>
            <a:r>
              <a:rPr lang="en-GB" sz="1100" dirty="0">
                <a:solidFill>
                  <a:schemeClr val="tx1">
                    <a:lumMod val="95000"/>
                    <a:lumOff val="5000"/>
                  </a:schemeClr>
                </a:solidFill>
                <a:latin typeface="Arial"/>
                <a:cs typeface="Arial"/>
              </a:rPr>
              <a:t>lives with his mother </a:t>
            </a:r>
            <a:br>
              <a:rPr lang="en-GB" sz="1100" dirty="0">
                <a:solidFill>
                  <a:schemeClr val="tx1">
                    <a:lumMod val="95000"/>
                    <a:lumOff val="5000"/>
                  </a:schemeClr>
                </a:solidFill>
                <a:latin typeface="Arial"/>
                <a:cs typeface="Arial"/>
              </a:rPr>
            </a:br>
            <a:r>
              <a:rPr lang="en-GB" sz="1100" dirty="0">
                <a:solidFill>
                  <a:schemeClr val="tx1">
                    <a:lumMod val="95000"/>
                    <a:lumOff val="5000"/>
                  </a:schemeClr>
                </a:solidFill>
                <a:latin typeface="Arial"/>
                <a:cs typeface="Arial"/>
              </a:rPr>
              <a:t>family has moved to </a:t>
            </a:r>
            <a:r>
              <a:rPr lang="en-GB" sz="1100" dirty="0" err="1">
                <a:solidFill>
                  <a:schemeClr val="tx1">
                    <a:lumMod val="95000"/>
                    <a:lumOff val="5000"/>
                  </a:schemeClr>
                </a:solidFill>
                <a:latin typeface="Arial"/>
                <a:cs typeface="Arial"/>
              </a:rPr>
              <a:t>london</a:t>
            </a:r>
            <a:r>
              <a:rPr lang="en-GB" sz="1100" dirty="0">
                <a:solidFill>
                  <a:schemeClr val="tx1">
                    <a:lumMod val="95000"/>
                    <a:lumOff val="5000"/>
                  </a:schemeClr>
                </a:solidFill>
                <a:latin typeface="Arial"/>
                <a:cs typeface="Arial"/>
              </a:rPr>
              <a:t> </a:t>
            </a:r>
            <a:br>
              <a:rPr lang="en-US" sz="1100" dirty="0">
                <a:solidFill>
                  <a:schemeClr val="tx1">
                    <a:lumMod val="95000"/>
                    <a:lumOff val="5000"/>
                  </a:schemeClr>
                </a:solidFill>
                <a:latin typeface="Arial"/>
                <a:cs typeface="Arial"/>
              </a:rPr>
            </a:br>
            <a:r>
              <a:rPr lang="en-GB" sz="1100" dirty="0">
                <a:solidFill>
                  <a:schemeClr val="tx1">
                    <a:lumMod val="95000"/>
                    <a:lumOff val="5000"/>
                  </a:schemeClr>
                </a:solidFill>
                <a:latin typeface="Arial"/>
                <a:cs typeface="Arial"/>
              </a:rPr>
              <a:t>shows emotional social and language difficulties </a:t>
            </a:r>
            <a:br>
              <a:rPr lang="en-GB" sz="1100" dirty="0">
                <a:solidFill>
                  <a:schemeClr val="tx1">
                    <a:lumMod val="95000"/>
                    <a:lumOff val="5000"/>
                  </a:schemeClr>
                </a:solidFill>
                <a:latin typeface="Arial"/>
                <a:cs typeface="Arial"/>
              </a:rPr>
            </a:br>
            <a:r>
              <a:rPr lang="en-GB" sz="1100" dirty="0">
                <a:solidFill>
                  <a:schemeClr val="tx1">
                    <a:lumMod val="95000"/>
                    <a:lumOff val="5000"/>
                  </a:schemeClr>
                </a:solidFill>
                <a:latin typeface="Arial"/>
                <a:cs typeface="Arial"/>
              </a:rPr>
              <a:t>it shows his withdrawn during his play </a:t>
            </a:r>
            <a:br>
              <a:rPr lang="en-GB" sz="1100" dirty="0">
                <a:solidFill>
                  <a:schemeClr val="tx1">
                    <a:lumMod val="95000"/>
                    <a:lumOff val="5000"/>
                  </a:schemeClr>
                </a:solidFill>
                <a:latin typeface="Arial"/>
                <a:cs typeface="Arial"/>
              </a:rPr>
            </a:br>
            <a:r>
              <a:rPr lang="en-GB" sz="1100" dirty="0">
                <a:solidFill>
                  <a:schemeClr val="tx1">
                    <a:lumMod val="95000"/>
                    <a:lumOff val="5000"/>
                  </a:schemeClr>
                </a:solidFill>
                <a:latin typeface="Arial"/>
                <a:cs typeface="Arial"/>
              </a:rPr>
              <a:t>his very clingy to his mother's he struggles to join other groups </a:t>
            </a:r>
            <a:br>
              <a:rPr lang="en-GB" sz="1100" dirty="0">
                <a:solidFill>
                  <a:schemeClr val="tx1">
                    <a:lumMod val="95000"/>
                    <a:lumOff val="5000"/>
                  </a:schemeClr>
                </a:solidFill>
                <a:latin typeface="Arial"/>
                <a:cs typeface="Arial"/>
              </a:rPr>
            </a:br>
            <a:br>
              <a:rPr lang="en-GB" sz="1100" dirty="0">
                <a:solidFill>
                  <a:schemeClr val="tx1">
                    <a:lumMod val="95000"/>
                    <a:lumOff val="5000"/>
                  </a:schemeClr>
                </a:solidFill>
                <a:latin typeface="Arial"/>
                <a:cs typeface="Arial"/>
              </a:rPr>
            </a:br>
            <a:br>
              <a:rPr lang="en-GB" sz="1100" dirty="0">
                <a:solidFill>
                  <a:schemeClr val="tx1">
                    <a:lumMod val="95000"/>
                    <a:lumOff val="5000"/>
                  </a:schemeClr>
                </a:solidFill>
                <a:latin typeface="Arial"/>
                <a:cs typeface="Arial"/>
              </a:rPr>
            </a:br>
            <a:br>
              <a:rPr lang="en-GB" sz="1100" dirty="0">
                <a:latin typeface="Arial"/>
                <a:cs typeface="Arial"/>
              </a:rPr>
            </a:br>
            <a:br>
              <a:rPr lang="en-GB" sz="1100" dirty="0">
                <a:latin typeface="Arial"/>
                <a:cs typeface="Arial"/>
              </a:rPr>
            </a:br>
            <a:r>
              <a:rPr lang="en-GB" sz="1100" dirty="0">
                <a:solidFill>
                  <a:schemeClr val="tx1">
                    <a:lumMod val="95000"/>
                    <a:lumOff val="5000"/>
                  </a:schemeClr>
                </a:solidFill>
                <a:latin typeface="Arial"/>
                <a:cs typeface="Arial"/>
              </a:rPr>
              <a:t>  </a:t>
            </a:r>
          </a:p>
        </p:txBody>
      </p:sp>
      <p:pic>
        <p:nvPicPr>
          <p:cNvPr id="22" name="Picture Placeholder 21" descr="A group of kids playing&#10;&#10;AI-generated content may be incorrect.">
            <a:extLst>
              <a:ext uri="{FF2B5EF4-FFF2-40B4-BE49-F238E27FC236}">
                <a16:creationId xmlns:a16="http://schemas.microsoft.com/office/drawing/2014/main" id="{E5F8CA7A-3C29-A452-4FA6-F5735D7574E0}"/>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l="5872" r="5873"/>
          <a:stretch>
            <a:fillRect/>
          </a:stretch>
        </p:blipFill>
        <p:spPr>
          <a:xfrm>
            <a:off x="5183188" y="685801"/>
            <a:ext cx="6172200" cy="5175250"/>
          </a:xfrm>
          <a:noFill/>
        </p:spPr>
      </p:pic>
      <p:sp>
        <p:nvSpPr>
          <p:cNvPr id="16" name="Date Placeholder 15">
            <a:extLst>
              <a:ext uri="{FF2B5EF4-FFF2-40B4-BE49-F238E27FC236}">
                <a16:creationId xmlns:a16="http://schemas.microsoft.com/office/drawing/2014/main" id="{7FFBE36B-5CC8-44EE-801B-6159157B5328}"/>
              </a:ext>
            </a:extLst>
          </p:cNvPr>
          <p:cNvSpPr>
            <a:spLocks noGrp="1"/>
          </p:cNvSpPr>
          <p:nvPr>
            <p:ph type="dt" sz="half" idx="10"/>
          </p:nvPr>
        </p:nvSpPr>
        <p:spPr>
          <a:xfrm>
            <a:off x="838200" y="6429375"/>
            <a:ext cx="2743200" cy="365125"/>
          </a:xfrm>
        </p:spPr>
        <p:txBody>
          <a:bodyPr rtlCol="0" anchor="ctr">
            <a:normAutofit/>
          </a:bodyPr>
          <a:lstStyle/>
          <a:p>
            <a:pPr rtl="0">
              <a:spcAft>
                <a:spcPts val="600"/>
              </a:spcAft>
            </a:pPr>
            <a:r>
              <a:rPr lang="en-GB"/>
              <a:t>3/1/20XX</a:t>
            </a:r>
          </a:p>
        </p:txBody>
      </p:sp>
      <p:sp>
        <p:nvSpPr>
          <p:cNvPr id="17" name="Footer Placeholder 16">
            <a:extLst>
              <a:ext uri="{FF2B5EF4-FFF2-40B4-BE49-F238E27FC236}">
                <a16:creationId xmlns:a16="http://schemas.microsoft.com/office/drawing/2014/main" id="{FF014D18-B223-4ED4-BCCA-1E4C38285697}"/>
              </a:ext>
            </a:extLst>
          </p:cNvPr>
          <p:cNvSpPr>
            <a:spLocks noGrp="1"/>
          </p:cNvSpPr>
          <p:nvPr>
            <p:ph type="ftr" sz="quarter" idx="11"/>
          </p:nvPr>
        </p:nvSpPr>
        <p:spPr>
          <a:xfrm>
            <a:off x="4038600" y="6429375"/>
            <a:ext cx="4114800" cy="365125"/>
          </a:xfrm>
        </p:spPr>
        <p:txBody>
          <a:bodyPr rtlCol="0" anchor="ctr">
            <a:normAutofit/>
          </a:bodyPr>
          <a:lstStyle/>
          <a:p>
            <a:pPr rtl="0">
              <a:spcAft>
                <a:spcPts val="600"/>
              </a:spcAft>
            </a:pPr>
            <a:r>
              <a:rPr lang="en-GB"/>
              <a:t>SAMPLE FOOTER TEXT</a:t>
            </a:r>
          </a:p>
        </p:txBody>
      </p:sp>
      <p:sp>
        <p:nvSpPr>
          <p:cNvPr id="24" name="Title 1">
            <a:extLst>
              <a:ext uri="{FF2B5EF4-FFF2-40B4-BE49-F238E27FC236}">
                <a16:creationId xmlns:a16="http://schemas.microsoft.com/office/drawing/2014/main" id="{764B0A34-284A-598D-9A7F-5C91E9D2DD10}"/>
              </a:ext>
            </a:extLst>
          </p:cNvPr>
          <p:cNvSpPr txBox="1">
            <a:spLocks/>
          </p:cNvSpPr>
          <p:nvPr/>
        </p:nvSpPr>
        <p:spPr>
          <a:xfrm>
            <a:off x="841250" y="857251"/>
            <a:ext cx="4293632" cy="2076450"/>
          </a:xfrm>
          <a:prstGeom prst="rect">
            <a:avLst/>
          </a:prstGeom>
        </p:spPr>
        <p:txBody>
          <a:bodyPr vert="horz" lIns="91440" tIns="45720" rIns="91440" bIns="45720" rtlCol="0" anchor="b">
            <a:normAutofit/>
          </a:bodyPr>
          <a:lstStyle>
            <a:lvl1pPr marL="0" algn="l" defTabSz="914400" rtl="0" eaLnBrk="1" latinLnBrk="0" hangingPunct="1">
              <a:lnSpc>
                <a:spcPct val="90000"/>
              </a:lnSpc>
              <a:spcBef>
                <a:spcPct val="0"/>
              </a:spcBef>
              <a:buNone/>
              <a:defRPr lang="en-US" sz="3200" kern="120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a:lstStyle>
          <a:p>
            <a:r>
              <a:rPr lang="en-GB" u="sng">
                <a:gradFill flip="none">
                  <a:gsLst>
                    <a:gs pos="0">
                      <a:srgbClr val="7162FE"/>
                    </a:gs>
                    <a:gs pos="100000">
                      <a:srgbClr val="F900A0">
                        <a:alpha val="70000"/>
                      </a:srgbClr>
                    </a:gs>
                  </a:gsLst>
                  <a:lin ang="0" scaled="1"/>
                  <a:tileRect/>
                </a:gradFill>
                <a:cs typeface="Angsana New"/>
              </a:rPr>
              <a:t>Introduction</a:t>
            </a:r>
          </a:p>
        </p:txBody>
      </p:sp>
    </p:spTree>
    <p:extLst>
      <p:ext uri="{BB962C8B-B14F-4D97-AF65-F5344CB8AC3E}">
        <p14:creationId xmlns:p14="http://schemas.microsoft.com/office/powerpoint/2010/main" val="2262346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Date Placeholder 80">
            <a:extLst>
              <a:ext uri="{FF2B5EF4-FFF2-40B4-BE49-F238E27FC236}">
                <a16:creationId xmlns:a16="http://schemas.microsoft.com/office/drawing/2014/main" id="{82960077-7DAA-4543-8719-74137BCBB759}"/>
              </a:ext>
            </a:extLst>
          </p:cNvPr>
          <p:cNvSpPr>
            <a:spLocks noGrp="1"/>
          </p:cNvSpPr>
          <p:nvPr>
            <p:ph type="dt" sz="half" idx="10"/>
          </p:nvPr>
        </p:nvSpPr>
        <p:spPr>
          <a:xfrm>
            <a:off x="838200" y="6429375"/>
            <a:ext cx="2743200" cy="365125"/>
          </a:xfrm>
        </p:spPr>
        <p:txBody>
          <a:bodyPr rtlCol="0"/>
          <a:lstStyle/>
          <a:p>
            <a:pPr rtl="0"/>
            <a:r>
              <a:rPr lang="en-GB"/>
              <a:t>3/1/20XX</a:t>
            </a:r>
          </a:p>
        </p:txBody>
      </p:sp>
      <p:pic>
        <p:nvPicPr>
          <p:cNvPr id="8" name="Picture Placeholder 7" descr="Photo of a paint brush with blue and white paint">
            <a:extLst>
              <a:ext uri="{FF2B5EF4-FFF2-40B4-BE49-F238E27FC236}">
                <a16:creationId xmlns:a16="http://schemas.microsoft.com/office/drawing/2014/main" id="{2088C71B-3F8B-4679-8801-8C4C86D45C1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589519" y="0"/>
            <a:ext cx="4599432" cy="2286000"/>
          </a:xfrm>
        </p:spPr>
      </p:pic>
      <p:pic>
        <p:nvPicPr>
          <p:cNvPr id="10" name="Picture Placeholder 9" descr="Image of colourful triangular shapes">
            <a:extLst>
              <a:ext uri="{FF2B5EF4-FFF2-40B4-BE49-F238E27FC236}">
                <a16:creationId xmlns:a16="http://schemas.microsoft.com/office/drawing/2014/main" id="{96812000-377B-4B9A-A2C2-AFDD83B7A3F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7589520" y="2286000"/>
            <a:ext cx="4599432" cy="2286000"/>
          </a:xfrm>
        </p:spPr>
      </p:pic>
      <p:pic>
        <p:nvPicPr>
          <p:cNvPr id="12" name="Picture Placeholder 11" descr="Photo of hands with a reflection of coloured lights">
            <a:extLst>
              <a:ext uri="{FF2B5EF4-FFF2-40B4-BE49-F238E27FC236}">
                <a16:creationId xmlns:a16="http://schemas.microsoft.com/office/drawing/2014/main" id="{4F42B7E8-FEA7-4E82-B22D-FA9926040956}"/>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7589520" y="4572000"/>
            <a:ext cx="4599432" cy="2286000"/>
          </a:xfrm>
        </p:spPr>
      </p:pic>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a:t>3</a:t>
            </a:fld>
            <a:endParaRPr lang="en-GB"/>
          </a:p>
        </p:txBody>
      </p:sp>
      <p:sp>
        <p:nvSpPr>
          <p:cNvPr id="5" name="Title 4">
            <a:extLst>
              <a:ext uri="{FF2B5EF4-FFF2-40B4-BE49-F238E27FC236}">
                <a16:creationId xmlns:a16="http://schemas.microsoft.com/office/drawing/2014/main" id="{FFF7F2AA-973D-37FC-1392-DE366AA52FED}"/>
              </a:ext>
            </a:extLst>
          </p:cNvPr>
          <p:cNvSpPr>
            <a:spLocks noGrp="1"/>
          </p:cNvSpPr>
          <p:nvPr>
            <p:ph type="title"/>
          </p:nvPr>
        </p:nvSpPr>
        <p:spPr>
          <a:xfrm>
            <a:off x="841249" y="857251"/>
            <a:ext cx="5914937" cy="987879"/>
          </a:xfrm>
        </p:spPr>
        <p:txBody>
          <a:bodyPr>
            <a:normAutofit fontScale="90000"/>
          </a:bodyPr>
          <a:lstStyle/>
          <a:p>
            <a:r>
              <a:rPr lang="en-GB" dirty="0"/>
              <a:t>Problems that the staff were facing </a:t>
            </a: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590877" y="1850431"/>
            <a:ext cx="5109395" cy="3606572"/>
          </a:xfrm>
        </p:spPr>
        <p:txBody>
          <a:bodyPr vert="horz" lIns="91440" tIns="45720" rIns="91440" bIns="45720" rtlCol="0" anchor="t">
            <a:normAutofit fontScale="92500"/>
          </a:bodyPr>
          <a:lstStyle/>
          <a:p>
            <a:pPr marL="228600" indent="-228600">
              <a:buFont typeface="+mj-lt"/>
              <a:buAutoNum type="arabicPeriod"/>
            </a:pPr>
            <a:r>
              <a:rPr lang="en-GB" sz="1100" dirty="0">
                <a:solidFill>
                  <a:schemeClr val="tx1"/>
                </a:solidFill>
                <a:latin typeface="Arial"/>
                <a:cs typeface="Arial"/>
              </a:rPr>
              <a:t>Isac has been having serval challenges during his childhood in his early years which has affected his development and well belling </a:t>
            </a:r>
          </a:p>
          <a:p>
            <a:pPr marL="228600" indent="-228600">
              <a:buClr>
                <a:srgbClr val="E4DEF6"/>
              </a:buClr>
              <a:buFont typeface="+mj-lt"/>
              <a:buAutoNum type="arabicPeriod"/>
            </a:pPr>
            <a:r>
              <a:rPr lang="en-GB" sz="1100" dirty="0">
                <a:solidFill>
                  <a:schemeClr val="tx1"/>
                </a:solidFill>
                <a:latin typeface="Arial"/>
                <a:cs typeface="Arial"/>
              </a:rPr>
              <a:t>Attachment emotional bond between him and his mother </a:t>
            </a:r>
          </a:p>
          <a:p>
            <a:pPr marL="228600" indent="-228600">
              <a:buClr>
                <a:srgbClr val="E4DEF6"/>
              </a:buClr>
              <a:buFont typeface="+mj-lt"/>
              <a:buAutoNum type="arabicPeriod"/>
            </a:pPr>
            <a:r>
              <a:rPr lang="en-GB" sz="1100" dirty="0">
                <a:solidFill>
                  <a:schemeClr val="tx1"/>
                </a:solidFill>
                <a:latin typeface="Arial"/>
                <a:cs typeface="Arial"/>
              </a:rPr>
              <a:t>Sleepless nights </a:t>
            </a:r>
          </a:p>
          <a:p>
            <a:pPr marL="228600" indent="-228600">
              <a:buClr>
                <a:srgbClr val="E4DEF6"/>
              </a:buClr>
              <a:buFont typeface="+mj-lt"/>
              <a:buAutoNum type="arabicPeriod"/>
            </a:pPr>
            <a:r>
              <a:rPr lang="en-GB" sz="1100" dirty="0">
                <a:solidFill>
                  <a:schemeClr val="tx1"/>
                </a:solidFill>
                <a:latin typeface="Arial"/>
                <a:cs typeface="Arial"/>
              </a:rPr>
              <a:t>Finding it hard to socialise with others around him </a:t>
            </a:r>
          </a:p>
          <a:p>
            <a:pPr marL="228600" indent="-228600">
              <a:buClr>
                <a:srgbClr val="E4DEF6"/>
              </a:buClr>
              <a:buFont typeface="+mj-lt"/>
              <a:buAutoNum type="arabicPeriod"/>
            </a:pPr>
            <a:r>
              <a:rPr lang="en-GB" sz="1100" dirty="0">
                <a:solidFill>
                  <a:schemeClr val="tx1"/>
                </a:solidFill>
                <a:latin typeface="Arial"/>
                <a:cs typeface="Arial"/>
              </a:rPr>
              <a:t>Children need the consistent care and support from their guardian or caretaker </a:t>
            </a:r>
          </a:p>
          <a:p>
            <a:pPr marL="228600" indent="-228600">
              <a:buClr>
                <a:srgbClr val="E4DEF6"/>
              </a:buClr>
              <a:buFont typeface="+mj-lt"/>
              <a:buAutoNum type="arabicPeriod"/>
            </a:pPr>
            <a:r>
              <a:rPr lang="en-GB" sz="1100" dirty="0">
                <a:solidFill>
                  <a:schemeClr val="tx1"/>
                </a:solidFill>
                <a:latin typeface="Arial"/>
                <a:cs typeface="Arial"/>
              </a:rPr>
              <a:t>Early child development for his future and development </a:t>
            </a:r>
          </a:p>
          <a:p>
            <a:pPr marL="228600" indent="-228600">
              <a:buClr>
                <a:srgbClr val="E4DEF6"/>
              </a:buClr>
              <a:buFont typeface="+mj-lt"/>
              <a:buAutoNum type="arabicPeriod"/>
            </a:pPr>
            <a:r>
              <a:rPr lang="en-GB" sz="1100" dirty="0">
                <a:solidFill>
                  <a:schemeClr val="tx1"/>
                </a:solidFill>
                <a:latin typeface="Arial"/>
                <a:cs typeface="Arial"/>
              </a:rPr>
              <a:t>Building bonds and relationship with other around him </a:t>
            </a:r>
          </a:p>
          <a:p>
            <a:pPr marL="228600" indent="-228600">
              <a:buClr>
                <a:srgbClr val="E4DEF6"/>
              </a:buClr>
              <a:buFont typeface="+mj-lt"/>
              <a:buAutoNum type="arabicPeriod"/>
            </a:pPr>
            <a:r>
              <a:rPr lang="en-GB" sz="1100" dirty="0">
                <a:solidFill>
                  <a:schemeClr val="tx1"/>
                </a:solidFill>
                <a:latin typeface="Arial"/>
                <a:cs typeface="Arial"/>
              </a:rPr>
              <a:t>The mother should also get some support and care from the health and wellbeing team as she has depression this will help her with being there for her child and making sure she can provide the support and care for him (Bowlby,1969) </a:t>
            </a:r>
          </a:p>
          <a:p>
            <a:pPr marL="228600" indent="-228600">
              <a:buClr>
                <a:srgbClr val="E4DEF6"/>
              </a:buClr>
              <a:buFont typeface="+mj-lt"/>
              <a:buAutoNum type="arabicPeriod"/>
            </a:pPr>
            <a:r>
              <a:rPr lang="en-GB" sz="1100" dirty="0">
                <a:solidFill>
                  <a:schemeClr val="tx1"/>
                </a:solidFill>
                <a:latin typeface="Arial"/>
                <a:ea typeface="+mn-lt"/>
                <a:cs typeface="Arial"/>
              </a:rPr>
              <a:t>This theory is particularly relevant to Isaac because many of his difficulties appear linked to emotional security rather than behaviour problems alone. His clinginess and distress during separation may show that he is seeking reassurance from his primary attachment figure (Cassidy, 2016)</a:t>
            </a:r>
            <a:endParaRPr lang="en-GB" sz="1100" dirty="0">
              <a:solidFill>
                <a:schemeClr val="tx1"/>
              </a:solidFill>
              <a:latin typeface="Arial"/>
              <a:cs typeface="Arial"/>
            </a:endParaRPr>
          </a:p>
        </p:txBody>
      </p:sp>
    </p:spTree>
    <p:extLst>
      <p:ext uri="{BB962C8B-B14F-4D97-AF65-F5344CB8AC3E}">
        <p14:creationId xmlns:p14="http://schemas.microsoft.com/office/powerpoint/2010/main" val="1590342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D2A8BE8-DC21-47DE-B6F3-7DC95B43C52E}"/>
              </a:ext>
            </a:extLst>
          </p:cNvPr>
          <p:cNvSpPr>
            <a:spLocks noGrp="1"/>
          </p:cNvSpPr>
          <p:nvPr>
            <p:ph type="body" sz="quarter" idx="15"/>
          </p:nvPr>
        </p:nvSpPr>
        <p:spPr>
          <a:xfrm>
            <a:off x="826008" y="1805940"/>
            <a:ext cx="5742214" cy="3429000"/>
          </a:xfrm>
        </p:spPr>
        <p:txBody>
          <a:bodyPr vert="horz" lIns="91440" tIns="45720" rIns="91440" bIns="45720" rtlCol="0" anchor="t">
            <a:normAutofit lnSpcReduction="10000"/>
          </a:bodyPr>
          <a:lstStyle/>
          <a:p>
            <a:pPr marL="171450" indent="-171450">
              <a:buFont typeface="Arial" panose="020B0604020202020204" pitchFamily="34" charset="0"/>
              <a:buChar char="•"/>
            </a:pPr>
            <a:r>
              <a:rPr lang="en-GB" sz="1100" b="1" u="sng" dirty="0">
                <a:solidFill>
                  <a:srgbClr val="201449"/>
                </a:solidFill>
                <a:latin typeface="Arial"/>
                <a:cs typeface="Arial"/>
              </a:rPr>
              <a:t>Applying the theory </a:t>
            </a:r>
            <a:endParaRPr lang="en-US" dirty="0"/>
          </a:p>
          <a:p>
            <a:pPr marL="171450" indent="-171450">
              <a:buClr>
                <a:srgbClr val="E4DEF6"/>
              </a:buClr>
              <a:buFont typeface="Arial" panose="05000000000000000000" pitchFamily="2" charset="2"/>
              <a:buChar char="•"/>
            </a:pPr>
            <a:r>
              <a:rPr lang="en-GB" sz="1100" dirty="0">
                <a:solidFill>
                  <a:srgbClr val="201449"/>
                </a:solidFill>
                <a:latin typeface="Arial"/>
                <a:cs typeface="Arial"/>
              </a:rPr>
              <a:t>Mothers post natal depression having the health and wellbeing team to support her</a:t>
            </a:r>
          </a:p>
          <a:p>
            <a:pPr marL="171450" indent="-171450">
              <a:buClr>
                <a:srgbClr val="E4DEF6"/>
              </a:buClr>
              <a:buFont typeface="Arial" panose="05000000000000000000" pitchFamily="2" charset="2"/>
              <a:buChar char="•"/>
            </a:pPr>
            <a:r>
              <a:rPr lang="en-GB" sz="1100" dirty="0">
                <a:solidFill>
                  <a:srgbClr val="201449"/>
                </a:solidFill>
                <a:latin typeface="Arial"/>
                <a:cs typeface="Arial"/>
              </a:rPr>
              <a:t>Limited social support which the mother and child can get from the professional team that can help them. </a:t>
            </a:r>
          </a:p>
          <a:p>
            <a:pPr marL="171450" indent="-171450">
              <a:buClr>
                <a:srgbClr val="E4DEF6"/>
              </a:buClr>
              <a:buFont typeface="Arial" panose="05000000000000000000" pitchFamily="2" charset="2"/>
              <a:buChar char="•"/>
            </a:pPr>
            <a:r>
              <a:rPr lang="en-GB" sz="1100" dirty="0">
                <a:solidFill>
                  <a:srgbClr val="201449"/>
                </a:solidFill>
                <a:latin typeface="Arial"/>
                <a:cs typeface="Arial"/>
              </a:rPr>
              <a:t>Maybe get childcare put in to practice for </a:t>
            </a:r>
            <a:r>
              <a:rPr lang="en-GB" sz="1100" dirty="0" err="1">
                <a:solidFill>
                  <a:srgbClr val="201449"/>
                </a:solidFill>
                <a:latin typeface="Arial"/>
                <a:cs typeface="Arial"/>
              </a:rPr>
              <a:t>Isac</a:t>
            </a:r>
            <a:r>
              <a:rPr lang="en-GB" sz="1100" dirty="0">
                <a:solidFill>
                  <a:srgbClr val="201449"/>
                </a:solidFill>
                <a:latin typeface="Arial"/>
                <a:cs typeface="Arial"/>
              </a:rPr>
              <a:t> to development which will help him build the confidence </a:t>
            </a:r>
          </a:p>
          <a:p>
            <a:pPr marL="171450" indent="-171450">
              <a:buClr>
                <a:srgbClr val="E4DEF6"/>
              </a:buClr>
              <a:buFont typeface="Arial" panose="05000000000000000000" pitchFamily="2" charset="2"/>
              <a:buChar char="•"/>
            </a:pPr>
            <a:r>
              <a:rPr lang="en-GB" sz="1100" dirty="0">
                <a:solidFill>
                  <a:srgbClr val="201449"/>
                </a:solidFill>
                <a:latin typeface="Arial"/>
                <a:cs typeface="Arial"/>
              </a:rPr>
              <a:t>Relocation for the child's wellbeing and better environment space will help him focus more and </a:t>
            </a:r>
            <a:r>
              <a:rPr lang="en-GB" sz="1100" dirty="0" err="1">
                <a:solidFill>
                  <a:srgbClr val="201449"/>
                </a:solidFill>
                <a:latin typeface="Arial"/>
                <a:cs typeface="Arial"/>
              </a:rPr>
              <a:t>Isac</a:t>
            </a:r>
            <a:r>
              <a:rPr lang="en-GB" sz="1100" dirty="0">
                <a:solidFill>
                  <a:srgbClr val="201449"/>
                </a:solidFill>
                <a:latin typeface="Arial"/>
                <a:cs typeface="Arial"/>
              </a:rPr>
              <a:t> will be able to interact more </a:t>
            </a:r>
          </a:p>
          <a:p>
            <a:pPr marL="171450" indent="-171450">
              <a:buClr>
                <a:srgbClr val="E4DEF6"/>
              </a:buClr>
              <a:buFont typeface="Arial" panose="05000000000000000000" pitchFamily="2" charset="2"/>
              <a:buChar char="•"/>
            </a:pPr>
            <a:r>
              <a:rPr lang="en-GB" sz="1100" dirty="0">
                <a:solidFill>
                  <a:srgbClr val="201449"/>
                </a:solidFill>
                <a:latin typeface="Arial"/>
                <a:cs typeface="Arial"/>
              </a:rPr>
              <a:t>The effects that can be increased anxiety, they can have health team to keep an close attention to the mothers health and provide health advice for Isac and his health will help him perform well and give him the emotional support for him and his mother, building the confidence with Isac and his mother as she might need someone to in put interrupter for language barrier to help her communicate well with her child and understand his needs and that his been taken proper care of. (Bowlby,1988, Howe,2011) </a:t>
            </a:r>
          </a:p>
        </p:txBody>
      </p:sp>
      <p:pic>
        <p:nvPicPr>
          <p:cNvPr id="7" name="Picture Placeholder 6" descr="Photo of the tips of coloured pencils">
            <a:extLst>
              <a:ext uri="{FF2B5EF4-FFF2-40B4-BE49-F238E27FC236}">
                <a16:creationId xmlns:a16="http://schemas.microsoft.com/office/drawing/2014/main" id="{4C238EB8-09B7-4151-B562-13B050D4A3E6}"/>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784848" y="905256"/>
            <a:ext cx="4581144" cy="2450592"/>
          </a:xfrm>
        </p:spPr>
      </p:pic>
      <p:pic>
        <p:nvPicPr>
          <p:cNvPr id="9" name="Picture Placeholder 8" descr="Photo of crayons &#10;">
            <a:extLst>
              <a:ext uri="{FF2B5EF4-FFF2-40B4-BE49-F238E27FC236}">
                <a16:creationId xmlns:a16="http://schemas.microsoft.com/office/drawing/2014/main" id="{8C7F1323-5935-4F21-BFEA-E642AAB30A7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6784848" y="3520440"/>
            <a:ext cx="4581144" cy="2450592"/>
          </a:xfrm>
        </p:spPr>
      </p:pic>
    </p:spTree>
    <p:extLst>
      <p:ext uri="{BB962C8B-B14F-4D97-AF65-F5344CB8AC3E}">
        <p14:creationId xmlns:p14="http://schemas.microsoft.com/office/powerpoint/2010/main" val="2693196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3182-22EB-43CF-838B-D35955098B4F}"/>
              </a:ext>
            </a:extLst>
          </p:cNvPr>
          <p:cNvSpPr>
            <a:spLocks noGrp="1"/>
          </p:cNvSpPr>
          <p:nvPr>
            <p:ph type="title"/>
          </p:nvPr>
        </p:nvSpPr>
        <p:spPr>
          <a:xfrm>
            <a:off x="838200" y="681037"/>
            <a:ext cx="10515600" cy="1325563"/>
          </a:xfrm>
        </p:spPr>
        <p:txBody>
          <a:bodyPr rtlCol="0"/>
          <a:lstStyle/>
          <a:p>
            <a:pPr rtl="0"/>
            <a:r>
              <a:rPr lang="en-GB" dirty="0"/>
              <a:t>How the Theory would help Isac </a:t>
            </a:r>
          </a:p>
        </p:txBody>
      </p:sp>
      <p:sp>
        <p:nvSpPr>
          <p:cNvPr id="7" name="Date Placeholder 6">
            <a:extLst>
              <a:ext uri="{FF2B5EF4-FFF2-40B4-BE49-F238E27FC236}">
                <a16:creationId xmlns:a16="http://schemas.microsoft.com/office/drawing/2014/main" id="{CF9BF983-B96B-4610-9F94-9B626A8DFF69}"/>
              </a:ext>
            </a:extLst>
          </p:cNvPr>
          <p:cNvSpPr>
            <a:spLocks noGrp="1"/>
          </p:cNvSpPr>
          <p:nvPr>
            <p:ph type="dt" sz="half" idx="10"/>
          </p:nvPr>
        </p:nvSpPr>
        <p:spPr>
          <a:xfrm>
            <a:off x="838200" y="6429375"/>
            <a:ext cx="2743200" cy="365125"/>
          </a:xfrm>
        </p:spPr>
        <p:txBody>
          <a:bodyPr rtlCol="0"/>
          <a:lstStyle/>
          <a:p>
            <a:pPr rtl="0"/>
            <a:r>
              <a:rPr lang="en-GB" dirty="0"/>
              <a:t>3/1/20XX</a:t>
            </a:r>
          </a:p>
        </p:txBody>
      </p:sp>
      <p:sp>
        <p:nvSpPr>
          <p:cNvPr id="8" name="Footer Placeholder 7">
            <a:extLst>
              <a:ext uri="{FF2B5EF4-FFF2-40B4-BE49-F238E27FC236}">
                <a16:creationId xmlns:a16="http://schemas.microsoft.com/office/drawing/2014/main" id="{55267946-87E4-4FCD-85C7-87A978DD9637}"/>
              </a:ext>
            </a:extLst>
          </p:cNvPr>
          <p:cNvSpPr>
            <a:spLocks noGrp="1"/>
          </p:cNvSpPr>
          <p:nvPr>
            <p:ph type="ftr" sz="quarter" idx="11"/>
          </p:nvPr>
        </p:nvSpPr>
        <p:spPr>
          <a:xfrm>
            <a:off x="4038600" y="6429375"/>
            <a:ext cx="4114800" cy="365125"/>
          </a:xfrm>
        </p:spPr>
        <p:txBody>
          <a:bodyPr rtlCol="0"/>
          <a:lstStyle/>
          <a:p>
            <a:pPr rtl="0"/>
            <a:r>
              <a:rPr lang="en-GB" dirty="0"/>
              <a:t>SAMPLE FOOTER TEXT</a:t>
            </a:r>
          </a:p>
        </p:txBody>
      </p:sp>
      <p:sp>
        <p:nvSpPr>
          <p:cNvPr id="9" name="Slide Number Placeholder 8">
            <a:extLst>
              <a:ext uri="{FF2B5EF4-FFF2-40B4-BE49-F238E27FC236}">
                <a16:creationId xmlns:a16="http://schemas.microsoft.com/office/drawing/2014/main" id="{ECDBD4D7-D985-4FC0-B4DA-EFF28F39E846}"/>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a:t>5</a:t>
            </a:fld>
            <a:endParaRPr lang="en-GB" dirty="0"/>
          </a:p>
        </p:txBody>
      </p:sp>
      <p:sp>
        <p:nvSpPr>
          <p:cNvPr id="4" name="Content Placeholder 3">
            <a:extLst>
              <a:ext uri="{FF2B5EF4-FFF2-40B4-BE49-F238E27FC236}">
                <a16:creationId xmlns:a16="http://schemas.microsoft.com/office/drawing/2014/main" id="{653AB734-F222-AA59-EB2B-1A3CE85D8D1B}"/>
              </a:ext>
            </a:extLst>
          </p:cNvPr>
          <p:cNvSpPr>
            <a:spLocks noGrp="1"/>
          </p:cNvSpPr>
          <p:nvPr>
            <p:ph idx="1"/>
          </p:nvPr>
        </p:nvSpPr>
        <p:spPr>
          <a:xfrm>
            <a:off x="838200" y="1884218"/>
            <a:ext cx="10515600" cy="4292745"/>
          </a:xfrm>
        </p:spPr>
        <p:txBody>
          <a:bodyPr vert="horz" lIns="91440" tIns="45720" rIns="91440" bIns="45720" rtlCol="0" anchor="t">
            <a:normAutofit fontScale="85000" lnSpcReduction="20000"/>
          </a:bodyPr>
          <a:lstStyle/>
          <a:p>
            <a:pPr>
              <a:buChar char="v"/>
            </a:pPr>
            <a:r>
              <a:rPr lang="en-GB" sz="1100" dirty="0">
                <a:solidFill>
                  <a:srgbClr val="201449">
                    <a:alpha val="70000"/>
                  </a:srgbClr>
                </a:solidFill>
                <a:latin typeface="Arial"/>
                <a:cs typeface="Arial"/>
              </a:rPr>
              <a:t>How this can help </a:t>
            </a:r>
            <a:r>
              <a:rPr lang="en-GB" sz="1100" dirty="0" err="1">
                <a:solidFill>
                  <a:srgbClr val="201449">
                    <a:alpha val="70000"/>
                  </a:srgbClr>
                </a:solidFill>
                <a:latin typeface="Arial"/>
                <a:cs typeface="Arial"/>
              </a:rPr>
              <a:t>Isacs</a:t>
            </a:r>
            <a:r>
              <a:rPr lang="en-GB" sz="1100" dirty="0">
                <a:solidFill>
                  <a:srgbClr val="201449">
                    <a:alpha val="70000"/>
                  </a:srgbClr>
                </a:solidFill>
                <a:latin typeface="Arial"/>
                <a:cs typeface="Arial"/>
              </a:rPr>
              <a:t> situation his attachment-based approaches </a:t>
            </a:r>
          </a:p>
          <a:p>
            <a:pPr>
              <a:buClr>
                <a:srgbClr val="E4DEF6"/>
              </a:buClr>
              <a:buChar char="v"/>
            </a:pPr>
            <a:r>
              <a:rPr lang="en-GB" sz="1100" dirty="0">
                <a:solidFill>
                  <a:srgbClr val="201449">
                    <a:alpha val="70000"/>
                  </a:srgbClr>
                </a:solidFill>
                <a:latin typeface="Arial"/>
                <a:cs typeface="Arial"/>
              </a:rPr>
              <a:t>Play based maybe take </a:t>
            </a:r>
            <a:r>
              <a:rPr lang="en-GB" sz="1100" dirty="0" err="1">
                <a:solidFill>
                  <a:srgbClr val="201449">
                    <a:alpha val="70000"/>
                  </a:srgbClr>
                </a:solidFill>
                <a:latin typeface="Arial"/>
                <a:cs typeface="Arial"/>
              </a:rPr>
              <a:t>isac</a:t>
            </a:r>
            <a:r>
              <a:rPr lang="en-GB" sz="1100" dirty="0">
                <a:solidFill>
                  <a:srgbClr val="201449">
                    <a:alpha val="70000"/>
                  </a:srgbClr>
                </a:solidFill>
                <a:latin typeface="Arial"/>
                <a:cs typeface="Arial"/>
              </a:rPr>
              <a:t> to a day care so that he can interact with others and build </a:t>
            </a:r>
          </a:p>
          <a:p>
            <a:pPr marL="228600" indent="0">
              <a:buNone/>
            </a:pPr>
            <a:r>
              <a:rPr lang="en-GB" sz="1100" dirty="0">
                <a:solidFill>
                  <a:srgbClr val="201449">
                    <a:alpha val="70000"/>
                  </a:srgbClr>
                </a:solidFill>
                <a:latin typeface="Arial"/>
                <a:cs typeface="Arial"/>
              </a:rPr>
              <a:t>Play based learning maybe take </a:t>
            </a:r>
            <a:r>
              <a:rPr lang="en-GB" sz="1100" dirty="0" err="1">
                <a:solidFill>
                  <a:srgbClr val="201449">
                    <a:alpha val="70000"/>
                  </a:srgbClr>
                </a:solidFill>
                <a:latin typeface="Arial"/>
                <a:cs typeface="Arial"/>
              </a:rPr>
              <a:t>isac</a:t>
            </a:r>
            <a:r>
              <a:rPr lang="en-GB" sz="1100" dirty="0">
                <a:solidFill>
                  <a:srgbClr val="201449">
                    <a:alpha val="70000"/>
                  </a:srgbClr>
                </a:solidFill>
                <a:latin typeface="Arial"/>
                <a:cs typeface="Arial"/>
              </a:rPr>
              <a:t> to the park or the library to interact with others which he might make more </a:t>
            </a:r>
            <a:endParaRPr lang="en-GB" sz="1100" dirty="0">
              <a:solidFill>
                <a:srgbClr val="201449">
                  <a:alpha val="70000"/>
                </a:srgbClr>
              </a:solidFill>
              <a:latin typeface="Arial" panose="020B0604020202020204" pitchFamily="34" charset="0"/>
              <a:cs typeface="Arial" panose="020B0604020202020204" pitchFamily="34" charset="0"/>
            </a:endParaRPr>
          </a:p>
          <a:p>
            <a:pPr marL="228600" indent="0">
              <a:buNone/>
            </a:pPr>
            <a:r>
              <a:rPr lang="en-GB" sz="1100" dirty="0">
                <a:solidFill>
                  <a:srgbClr val="201449">
                    <a:alpha val="70000"/>
                  </a:srgbClr>
                </a:solidFill>
                <a:latin typeface="Arial"/>
                <a:cs typeface="Arial"/>
              </a:rPr>
              <a:t>New friends based on language barrier have a clear communication skills developing his skills and enjoying his day</a:t>
            </a:r>
          </a:p>
          <a:p>
            <a:pPr marL="400050" indent="-171450">
              <a:buChar char="v"/>
            </a:pPr>
            <a:r>
              <a:rPr lang="en-GB" sz="1100" dirty="0">
                <a:solidFill>
                  <a:srgbClr val="201449">
                    <a:alpha val="70000"/>
                  </a:srgbClr>
                </a:solidFill>
                <a:latin typeface="Arial"/>
                <a:cs typeface="Arial"/>
              </a:rPr>
              <a:t>Parental support to help the mother with her child and his development needs </a:t>
            </a:r>
            <a:endParaRPr lang="en-GB" sz="1100" dirty="0">
              <a:solidFill>
                <a:srgbClr val="201449">
                  <a:alpha val="70000"/>
                </a:srgbClr>
              </a:solidFill>
              <a:latin typeface="Arial" panose="020B0604020202020204" pitchFamily="34" charset="0"/>
              <a:cs typeface="Arial" panose="020B0604020202020204" pitchFamily="34" charset="0"/>
            </a:endParaRPr>
          </a:p>
          <a:p>
            <a:pPr marL="400050" indent="-171450">
              <a:buClr>
                <a:srgbClr val="E4DEF6"/>
              </a:buClr>
              <a:buChar char="v"/>
            </a:pPr>
            <a:r>
              <a:rPr lang="en-GB" sz="1100" dirty="0">
                <a:solidFill>
                  <a:srgbClr val="201449">
                    <a:alpha val="70000"/>
                  </a:srgbClr>
                </a:solidFill>
                <a:latin typeface="Arial"/>
                <a:cs typeface="Arial"/>
              </a:rPr>
              <a:t>Multi agencies can help with health and wellbeing support provided </a:t>
            </a:r>
            <a:endParaRPr lang="en-GB" sz="1100" dirty="0">
              <a:solidFill>
                <a:srgbClr val="201449">
                  <a:alpha val="70000"/>
                </a:srgbClr>
              </a:solidFill>
              <a:latin typeface="Arial" panose="020B0604020202020204" pitchFamily="34" charset="0"/>
              <a:cs typeface="Arial" panose="020B0604020202020204" pitchFamily="34" charset="0"/>
            </a:endParaRPr>
          </a:p>
          <a:p>
            <a:pPr marL="400050" indent="-171450">
              <a:buClr>
                <a:srgbClr val="E4DEF6"/>
              </a:buClr>
              <a:buChar char="v"/>
            </a:pPr>
            <a:r>
              <a:rPr lang="en-GB" sz="1100" dirty="0">
                <a:solidFill>
                  <a:srgbClr val="201449">
                    <a:alpha val="70000"/>
                  </a:srgbClr>
                </a:solidFill>
                <a:latin typeface="Arial"/>
                <a:cs typeface="Arial"/>
              </a:rPr>
              <a:t>Giving them emotional support by understanding how the mother is feeling about her depression can be hard and it can also affect the child overall. </a:t>
            </a:r>
            <a:endParaRPr lang="en-GB" sz="1100" dirty="0">
              <a:solidFill>
                <a:srgbClr val="201449">
                  <a:alpha val="70000"/>
                </a:srgbClr>
              </a:solidFill>
              <a:latin typeface="Arial" panose="020B0604020202020204" pitchFamily="34" charset="0"/>
              <a:cs typeface="Arial" panose="020B0604020202020204" pitchFamily="34" charset="0"/>
            </a:endParaRPr>
          </a:p>
          <a:p>
            <a:pPr>
              <a:buClr>
                <a:srgbClr val="E4DEF6"/>
              </a:buClr>
            </a:pPr>
            <a:r>
              <a:rPr lang="en-GB" sz="1100" dirty="0">
                <a:solidFill>
                  <a:srgbClr val="201449">
                    <a:alpha val="70000"/>
                  </a:srgbClr>
                </a:solidFill>
                <a:latin typeface="Arial"/>
                <a:ea typeface="+mn-lt"/>
                <a:cs typeface="Arial"/>
              </a:rPr>
              <a:t>Language Development</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Attachment relationships support language acquisition because children learn through repeated conversations, shared attention and responsive communication.</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If Isaac has experienced fewer positive social interactions, this may have affected his</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Social Development</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Isaac's withdrawn behaviour may reflect emotional insecurity rather than a lack of ability. Children who feel uncertain about relationships often spend more energy seeking safety than exploring and learning.</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Analysis</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Attachment theory suggests that Isaac's emotional wellbeing and language development are interconnected. If he feels more secure, he may become more willing to communicate, participate in group activities and develop friendships</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a:t>
            </a:r>
            <a:r>
              <a:rPr lang="en-GB" sz="1100" dirty="0" err="1">
                <a:solidFill>
                  <a:srgbClr val="201449">
                    <a:alpha val="70000"/>
                  </a:srgbClr>
                </a:solidFill>
                <a:latin typeface="Arial"/>
                <a:ea typeface="+mn-lt"/>
                <a:cs typeface="Arial"/>
              </a:rPr>
              <a:t>Sroufe</a:t>
            </a:r>
            <a:r>
              <a:rPr lang="en-GB" sz="1100" dirty="0">
                <a:solidFill>
                  <a:srgbClr val="201449">
                    <a:alpha val="70000"/>
                  </a:srgbClr>
                </a:solidFill>
                <a:latin typeface="Arial"/>
                <a:ea typeface="+mn-lt"/>
                <a:cs typeface="Arial"/>
              </a:rPr>
              <a:t>, </a:t>
            </a:r>
            <a:r>
              <a:rPr lang="en-GB" sz="1100" dirty="0" err="1">
                <a:solidFill>
                  <a:srgbClr val="201449">
                    <a:alpha val="70000"/>
                  </a:srgbClr>
                </a:solidFill>
                <a:latin typeface="Arial"/>
                <a:ea typeface="+mn-lt"/>
                <a:cs typeface="Arial"/>
              </a:rPr>
              <a:t>Egeland</a:t>
            </a:r>
            <a:r>
              <a:rPr lang="en-GB" sz="1100" dirty="0">
                <a:solidFill>
                  <a:srgbClr val="201449">
                    <a:alpha val="70000"/>
                  </a:srgbClr>
                </a:solidFill>
                <a:latin typeface="Arial"/>
                <a:ea typeface="+mn-lt"/>
                <a:cs typeface="Arial"/>
              </a:rPr>
              <a:t>, Carlson and Collins, 2005)</a:t>
            </a:r>
            <a:endParaRPr lang="en-GB" sz="1100" dirty="0">
              <a:solidFill>
                <a:srgbClr val="201449">
                  <a:alpha val="70000"/>
                </a:srgbClr>
              </a:solidFill>
              <a:latin typeface="Arial"/>
              <a:cs typeface="Arial"/>
            </a:endParaRPr>
          </a:p>
          <a:p>
            <a:pPr>
              <a:buClr>
                <a:srgbClr val="E4DEF6"/>
              </a:buClr>
            </a:pPr>
            <a:r>
              <a:rPr lang="en-GB" sz="1100" dirty="0">
                <a:solidFill>
                  <a:srgbClr val="201449">
                    <a:alpha val="70000"/>
                  </a:srgbClr>
                </a:solidFill>
                <a:latin typeface="Arial"/>
                <a:ea typeface="+mn-lt"/>
                <a:cs typeface="Arial"/>
              </a:rPr>
              <a:t>(Thompson, 2016)</a:t>
            </a:r>
            <a:endParaRPr lang="en-GB" dirty="0">
              <a:latin typeface="Arial"/>
              <a:cs typeface="Arial"/>
            </a:endParaRPr>
          </a:p>
          <a:p>
            <a:pPr marL="400050" indent="-171450">
              <a:buClr>
                <a:srgbClr val="E4DEF6"/>
              </a:buClr>
              <a:buChar char="v"/>
            </a:pPr>
            <a:endParaRPr lang="en-GB" sz="1100" dirty="0">
              <a:solidFill>
                <a:srgbClr val="201449">
                  <a:alpha val="70000"/>
                </a:srgbClr>
              </a:solidFill>
              <a:latin typeface="Arial" panose="020B0604020202020204" pitchFamily="34" charset="0"/>
              <a:cs typeface="Arial" panose="020B0604020202020204" pitchFamily="34" charset="0"/>
            </a:endParaRPr>
          </a:p>
          <a:p>
            <a:pPr marL="228600" indent="0">
              <a:buNone/>
            </a:pPr>
            <a:endParaRPr lang="en-GB" sz="1100" dirty="0">
              <a:solidFill>
                <a:srgbClr val="201449">
                  <a:alpha val="70000"/>
                </a:srgb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20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1BBA7D00-FBC1-4E10-8B44-A05F4AD3FA84}"/>
              </a:ext>
            </a:extLst>
          </p:cNvPr>
          <p:cNvPicPr>
            <a:picLocks noGrp="1" noChangeAspect="1"/>
          </p:cNvPicPr>
          <p:nvPr>
            <p:ph type="pic" sz="quarter" idx="13"/>
          </p:nvPr>
        </p:nvPicPr>
        <p:blipFill rotWithShape="1">
          <a:blip r:embed="rId3">
            <a:extLst>
              <a:ext uri="{837473B0-CC2E-450A-ABE3-18F120FF3D39}">
                <a1611:picAttrSrcUrl xmlns:a1611="http://schemas.microsoft.com/office/drawing/2016/11/main" r:id="rId4"/>
              </a:ext>
            </a:extLst>
          </a:blip>
          <a:srcRect/>
          <a:stretch/>
        </p:blipFill>
        <p:spPr>
          <a:xfrm>
            <a:off x="838200" y="1093467"/>
            <a:ext cx="3733806" cy="16237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0" name="Title 19">
            <a:extLst>
              <a:ext uri="{FF2B5EF4-FFF2-40B4-BE49-F238E27FC236}">
                <a16:creationId xmlns:a16="http://schemas.microsoft.com/office/drawing/2014/main" id="{2DB3B99A-1BFE-45FD-89BB-94C4EC582530}"/>
              </a:ext>
            </a:extLst>
          </p:cNvPr>
          <p:cNvSpPr>
            <a:spLocks noGrp="1"/>
          </p:cNvSpPr>
          <p:nvPr>
            <p:ph type="title"/>
          </p:nvPr>
        </p:nvSpPr>
        <p:spPr>
          <a:xfrm>
            <a:off x="2766795" y="843983"/>
            <a:ext cx="1805210" cy="3309337"/>
          </a:xfrm>
        </p:spPr>
        <p:txBody>
          <a:bodyPr rtlCol="0"/>
          <a:lstStyle/>
          <a:p>
            <a:pPr rtl="0"/>
            <a:br>
              <a:rPr lang="en-GB" dirty="0"/>
            </a:br>
            <a:endParaRPr lang="en-GB"/>
          </a:p>
        </p:txBody>
      </p:sp>
      <p:sp>
        <p:nvSpPr>
          <p:cNvPr id="9" name="Slide Number Placeholder 8">
            <a:extLst>
              <a:ext uri="{FF2B5EF4-FFF2-40B4-BE49-F238E27FC236}">
                <a16:creationId xmlns:a16="http://schemas.microsoft.com/office/drawing/2014/main" id="{A36E7A03-635E-4F0D-9A7F-96B13283D131}"/>
              </a:ext>
            </a:extLst>
          </p:cNvPr>
          <p:cNvSpPr>
            <a:spLocks noGrp="1"/>
          </p:cNvSpPr>
          <p:nvPr>
            <p:ph type="sldNum" sz="quarter" idx="12"/>
          </p:nvPr>
        </p:nvSpPr>
        <p:spPr>
          <a:xfrm>
            <a:off x="8610600" y="6429375"/>
            <a:ext cx="2743200" cy="365125"/>
          </a:xfrm>
        </p:spPr>
        <p:txBody>
          <a:bodyPr rtlCol="0"/>
          <a:lstStyle/>
          <a:p>
            <a:pPr rtl="0"/>
            <a:fld id="{28844951-7827-47D4-8276-7DDE1FA7D85A}" type="slidenum">
              <a:rPr lang="en-GB" smtClean="0"/>
              <a:pPr rtl="0"/>
              <a:t>6</a:t>
            </a:fld>
            <a:endParaRPr lang="en-GB"/>
          </a:p>
        </p:txBody>
      </p:sp>
      <p:pic>
        <p:nvPicPr>
          <p:cNvPr id="11" name="Picture 10" descr="A person holding a baby&#10;&#10;AI-generated content may be incorrect.">
            <a:extLst>
              <a:ext uri="{FF2B5EF4-FFF2-40B4-BE49-F238E27FC236}">
                <a16:creationId xmlns:a16="http://schemas.microsoft.com/office/drawing/2014/main" id="{66C874E6-7428-9384-7CB5-F1920139941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372895" y="3336500"/>
            <a:ext cx="2741953" cy="2677517"/>
          </a:xfrm>
          <a:prstGeom prst="rect">
            <a:avLst/>
          </a:prstGeom>
        </p:spPr>
      </p:pic>
      <p:pic>
        <p:nvPicPr>
          <p:cNvPr id="14" name="Picture 13" descr="A toy on a black background&#10;&#10;AI-generated content may be incorrect.">
            <a:extLst>
              <a:ext uri="{FF2B5EF4-FFF2-40B4-BE49-F238E27FC236}">
                <a16:creationId xmlns:a16="http://schemas.microsoft.com/office/drawing/2014/main" id="{179A354C-31B6-B6D6-12DA-FAA339A3137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30274" y="3373034"/>
            <a:ext cx="2651125" cy="2640984"/>
          </a:xfrm>
          <a:prstGeom prst="rect">
            <a:avLst/>
          </a:prstGeom>
        </p:spPr>
      </p:pic>
      <p:pic>
        <p:nvPicPr>
          <p:cNvPr id="17" name="Picture 16" descr="All Tucked In Child Sleep Nap Peace Free Stock Photo - Public Domain ...">
            <a:extLst>
              <a:ext uri="{FF2B5EF4-FFF2-40B4-BE49-F238E27FC236}">
                <a16:creationId xmlns:a16="http://schemas.microsoft.com/office/drawing/2014/main" id="{66359DE8-4734-037A-0D63-59A9E3F662A2}"/>
              </a:ext>
            </a:extLst>
          </p:cNvPr>
          <p:cNvPicPr>
            <a:picLocks noChangeAspect="1"/>
          </p:cNvPicPr>
          <p:nvPr/>
        </p:nvPicPr>
        <p:blipFill>
          <a:blip r:embed="rId9"/>
          <a:stretch>
            <a:fillRect/>
          </a:stretch>
        </p:blipFill>
        <p:spPr>
          <a:xfrm>
            <a:off x="8147185" y="3268068"/>
            <a:ext cx="3342390" cy="2589756"/>
          </a:xfrm>
          <a:prstGeom prst="rect">
            <a:avLst/>
          </a:prstGeom>
        </p:spPr>
      </p:pic>
      <p:pic>
        <p:nvPicPr>
          <p:cNvPr id="18" name="Picture 17" descr="A group of cartoon vegetables and tacos&#10;&#10;AI-generated content may be incorrect.">
            <a:extLst>
              <a:ext uri="{FF2B5EF4-FFF2-40B4-BE49-F238E27FC236}">
                <a16:creationId xmlns:a16="http://schemas.microsoft.com/office/drawing/2014/main" id="{A0D13524-BDF9-FC1B-210A-9F5FDA16FCF0}"/>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5154143" y="882789"/>
            <a:ext cx="4628257" cy="2144066"/>
          </a:xfrm>
          <a:prstGeom prst="rect">
            <a:avLst/>
          </a:prstGeom>
        </p:spPr>
      </p:pic>
    </p:spTree>
    <p:extLst>
      <p:ext uri="{BB962C8B-B14F-4D97-AF65-F5344CB8AC3E}">
        <p14:creationId xmlns:p14="http://schemas.microsoft.com/office/powerpoint/2010/main" val="3800068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207F57-34B7-873A-860D-0D6395D08FE9}"/>
              </a:ext>
            </a:extLst>
          </p:cNvPr>
          <p:cNvSpPr>
            <a:spLocks noGrp="1"/>
          </p:cNvSpPr>
          <p:nvPr>
            <p:ph sz="half" idx="2"/>
          </p:nvPr>
        </p:nvSpPr>
        <p:spPr>
          <a:xfrm>
            <a:off x="931753" y="1430458"/>
            <a:ext cx="6366476" cy="4247876"/>
          </a:xfrm>
        </p:spPr>
        <p:txBody>
          <a:bodyPr vert="horz" lIns="91440" tIns="45720" rIns="91440" bIns="45720" rtlCol="0" anchor="t">
            <a:normAutofit/>
          </a:bodyPr>
          <a:lstStyle/>
          <a:p>
            <a:r>
              <a:rPr lang="en-GB" sz="1200" dirty="0"/>
              <a:t>Murray, L., Fiori-Cowley, A., Hooper, R. and Cooper, P. (1996) 'The impact of postnatal depression and associated adversity on early mother-infant interactions and later infant outcomes', </a:t>
            </a:r>
            <a:r>
              <a:rPr lang="en-GB" sz="1200" i="1" dirty="0"/>
              <a:t>Child Development</a:t>
            </a:r>
            <a:r>
              <a:rPr lang="en-GB" sz="1200" dirty="0"/>
              <a:t>, 67(5), pp. 2512–2526.</a:t>
            </a:r>
            <a:endParaRPr lang="en-US" sz="1200" dirty="0">
              <a:solidFill>
                <a:srgbClr val="000000"/>
              </a:solidFill>
            </a:endParaRPr>
          </a:p>
          <a:p>
            <a:pPr>
              <a:buClr>
                <a:srgbClr val="765BD2"/>
              </a:buClr>
            </a:pPr>
            <a:r>
              <a:rPr lang="en-GB" sz="1200"/>
              <a:t>Rutter, M. (1995) 'Clinical implications of attachment concepts: Retrospect and prospect', </a:t>
            </a:r>
            <a:r>
              <a:rPr lang="en-GB" sz="1200" i="1"/>
              <a:t>Journal of Child Psychology and Psychiatry</a:t>
            </a:r>
            <a:r>
              <a:rPr lang="en-GB" sz="1200"/>
              <a:t>, 36(4), pp. 549–571.</a:t>
            </a:r>
            <a:endParaRPr lang="en-US" sz="1200">
              <a:solidFill>
                <a:srgbClr val="000000"/>
              </a:solidFill>
            </a:endParaRPr>
          </a:p>
          <a:p>
            <a:pPr>
              <a:buClr>
                <a:srgbClr val="765BD2"/>
              </a:buClr>
            </a:pPr>
            <a:r>
              <a:rPr lang="en-GB" sz="1200" dirty="0"/>
              <a:t>Schaffer, H.R. and Emerson, P.E. (1964) 'The development of social attachments in infancy', </a:t>
            </a:r>
            <a:r>
              <a:rPr lang="en-GB" sz="1200" i="1" dirty="0"/>
              <a:t>Monographs of the Society for Research in Child Development</a:t>
            </a:r>
            <a:r>
              <a:rPr lang="en-GB" sz="1200" dirty="0"/>
              <a:t>, 29(3), p  </a:t>
            </a:r>
            <a:endParaRPr lang="en-GB" sz="1200" dirty="0">
              <a:solidFill>
                <a:srgbClr val="201449">
                  <a:alpha val="70000"/>
                </a:srgbClr>
              </a:solidFill>
            </a:endParaRPr>
          </a:p>
          <a:p>
            <a:pPr>
              <a:buClr>
                <a:srgbClr val="765BD2"/>
              </a:buClr>
            </a:pPr>
            <a:r>
              <a:rPr lang="en-GB" sz="1200">
                <a:solidFill>
                  <a:srgbClr val="201449">
                    <a:alpha val="70000"/>
                  </a:srgbClr>
                </a:solidFill>
                <a:ea typeface="+mn-lt"/>
                <a:cs typeface="+mn-lt"/>
              </a:rPr>
              <a:t>Sroufe, L.A., Egeland, B., Carlson, E.A. and Collins, W.A. (2005) </a:t>
            </a:r>
            <a:r>
              <a:rPr lang="en-GB" sz="1200" i="1">
                <a:solidFill>
                  <a:srgbClr val="201449">
                    <a:alpha val="70000"/>
                  </a:srgbClr>
                </a:solidFill>
                <a:ea typeface="+mn-lt"/>
                <a:cs typeface="+mn-lt"/>
              </a:rPr>
              <a:t>The development of the person: The Minnesota study of risk and adaptation from birth to adulthood</a:t>
            </a:r>
            <a:r>
              <a:rPr lang="en-GB" sz="1200">
                <a:solidFill>
                  <a:srgbClr val="201449">
                    <a:alpha val="70000"/>
                  </a:srgbClr>
                </a:solidFill>
                <a:ea typeface="+mn-lt"/>
                <a:cs typeface="+mn-lt"/>
              </a:rPr>
              <a:t>. New York: Guilford Press.</a:t>
            </a:r>
            <a:endParaRPr lang="en-GB" sz="1200" dirty="0">
              <a:solidFill>
                <a:srgbClr val="201449">
                  <a:alpha val="70000"/>
                </a:srgbClr>
              </a:solidFill>
            </a:endParaRPr>
          </a:p>
          <a:p>
            <a:pPr>
              <a:buClr>
                <a:srgbClr val="765BD2"/>
              </a:buClr>
            </a:pPr>
            <a:r>
              <a:rPr lang="en-GB" sz="1200" dirty="0">
                <a:solidFill>
                  <a:srgbClr val="201449">
                    <a:alpha val="70000"/>
                  </a:srgbClr>
                </a:solidFill>
                <a:ea typeface="+mn-lt"/>
                <a:cs typeface="+mn-lt"/>
              </a:rPr>
              <a:t>Thompson, R.A. (2016) 'Early attachment and later development', in Cassidy, J. and Shaver, P.R. (eds.) </a:t>
            </a:r>
            <a:r>
              <a:rPr lang="en-GB" sz="1200" i="1" dirty="0">
                <a:solidFill>
                  <a:srgbClr val="201449">
                    <a:alpha val="70000"/>
                  </a:srgbClr>
                </a:solidFill>
                <a:ea typeface="+mn-lt"/>
                <a:cs typeface="+mn-lt"/>
              </a:rPr>
              <a:t>Handbook of attachment: Theory, research and clinical applications</a:t>
            </a:r>
            <a:r>
              <a:rPr lang="en-GB" sz="1200" dirty="0">
                <a:solidFill>
                  <a:srgbClr val="201449">
                    <a:alpha val="70000"/>
                  </a:srgbClr>
                </a:solidFill>
                <a:ea typeface="+mn-lt"/>
                <a:cs typeface="+mn-lt"/>
              </a:rPr>
              <a:t>. 3rd </a:t>
            </a:r>
            <a:r>
              <a:rPr lang="en-GB" sz="1200" dirty="0" err="1">
                <a:solidFill>
                  <a:srgbClr val="201449">
                    <a:alpha val="70000"/>
                  </a:srgbClr>
                </a:solidFill>
                <a:ea typeface="+mn-lt"/>
                <a:cs typeface="+mn-lt"/>
              </a:rPr>
              <a:t>edn</a:t>
            </a:r>
            <a:r>
              <a:rPr lang="en-GB" sz="1200" dirty="0">
                <a:solidFill>
                  <a:srgbClr val="201449">
                    <a:alpha val="70000"/>
                  </a:srgbClr>
                </a:solidFill>
                <a:ea typeface="+mn-lt"/>
                <a:cs typeface="+mn-lt"/>
              </a:rPr>
              <a:t>. New York: Guilford Press, pp. 330–348.</a:t>
            </a:r>
            <a:endParaRPr lang="en-GB" dirty="0"/>
          </a:p>
          <a:p>
            <a:pPr>
              <a:buClr>
                <a:srgbClr val="765BD2"/>
              </a:buClr>
            </a:pPr>
            <a:r>
              <a:rPr lang="en-GB" sz="1200" dirty="0">
                <a:solidFill>
                  <a:srgbClr val="201449">
                    <a:alpha val="70000"/>
                  </a:srgbClr>
                </a:solidFill>
                <a:ea typeface="+mn-lt"/>
                <a:cs typeface="+mn-lt"/>
              </a:rPr>
              <a:t>Cassidy, J. (2016) 'The nature of the child's ties', in Cassidy, J. and Shaver, P.R. (eds.) </a:t>
            </a:r>
            <a:r>
              <a:rPr lang="en-GB" sz="1200" i="1" dirty="0">
                <a:solidFill>
                  <a:srgbClr val="201449">
                    <a:alpha val="70000"/>
                  </a:srgbClr>
                </a:solidFill>
                <a:ea typeface="+mn-lt"/>
                <a:cs typeface="+mn-lt"/>
              </a:rPr>
              <a:t>Handbook of attachment: Theory, research and clinical applications</a:t>
            </a:r>
            <a:r>
              <a:rPr lang="en-GB" sz="1200" dirty="0">
                <a:solidFill>
                  <a:srgbClr val="201449">
                    <a:alpha val="70000"/>
                  </a:srgbClr>
                </a:solidFill>
                <a:ea typeface="+mn-lt"/>
                <a:cs typeface="+mn-lt"/>
              </a:rPr>
              <a:t>. 3rd </a:t>
            </a:r>
            <a:r>
              <a:rPr lang="en-GB" sz="1200" dirty="0" err="1">
                <a:solidFill>
                  <a:srgbClr val="201449">
                    <a:alpha val="70000"/>
                  </a:srgbClr>
                </a:solidFill>
                <a:ea typeface="+mn-lt"/>
                <a:cs typeface="+mn-lt"/>
              </a:rPr>
              <a:t>edn</a:t>
            </a:r>
            <a:r>
              <a:rPr lang="en-GB" sz="1200" dirty="0">
                <a:solidFill>
                  <a:srgbClr val="201449">
                    <a:alpha val="70000"/>
                  </a:srgbClr>
                </a:solidFill>
                <a:ea typeface="+mn-lt"/>
                <a:cs typeface="+mn-lt"/>
              </a:rPr>
              <a:t>. New York: Guilford Press, pp. 3–24.</a:t>
            </a:r>
            <a:endParaRPr lang="en-GB" sz="1200" dirty="0">
              <a:solidFill>
                <a:srgbClr val="201449">
                  <a:alpha val="70000"/>
                </a:srgbClr>
              </a:solidFill>
            </a:endParaRPr>
          </a:p>
          <a:p>
            <a:pPr>
              <a:buClr>
                <a:srgbClr val="765BD2"/>
              </a:buClr>
            </a:pPr>
            <a:endParaRPr lang="en-GB" sz="1200" dirty="0">
              <a:solidFill>
                <a:srgbClr val="201449">
                  <a:alpha val="70000"/>
                </a:srgbClr>
              </a:solidFill>
            </a:endParaRPr>
          </a:p>
          <a:p>
            <a:pPr>
              <a:buClr>
                <a:srgbClr val="765BD2"/>
              </a:buClr>
            </a:pPr>
            <a:endParaRPr lang="en-GB" sz="1200" dirty="0">
              <a:solidFill>
                <a:srgbClr val="201449">
                  <a:alpha val="70000"/>
                </a:srgbClr>
              </a:solidFill>
            </a:endParaRPr>
          </a:p>
        </p:txBody>
      </p:sp>
      <p:sp>
        <p:nvSpPr>
          <p:cNvPr id="4" name="Date Placeholder 3">
            <a:extLst>
              <a:ext uri="{FF2B5EF4-FFF2-40B4-BE49-F238E27FC236}">
                <a16:creationId xmlns:a16="http://schemas.microsoft.com/office/drawing/2014/main" id="{D70B8AC8-D5EB-5036-C046-E4A2721F1D75}"/>
              </a:ext>
            </a:extLst>
          </p:cNvPr>
          <p:cNvSpPr>
            <a:spLocks noGrp="1"/>
          </p:cNvSpPr>
          <p:nvPr>
            <p:ph type="dt" sz="half" idx="10"/>
          </p:nvPr>
        </p:nvSpPr>
        <p:spPr/>
        <p:txBody>
          <a:bodyPr/>
          <a:lstStyle/>
          <a:p>
            <a:pPr rtl="0"/>
            <a:r>
              <a:rPr lang="en-GB" noProof="0"/>
              <a:t>3/1/20XX</a:t>
            </a:r>
          </a:p>
        </p:txBody>
      </p:sp>
      <p:sp>
        <p:nvSpPr>
          <p:cNvPr id="5" name="Footer Placeholder 4">
            <a:extLst>
              <a:ext uri="{FF2B5EF4-FFF2-40B4-BE49-F238E27FC236}">
                <a16:creationId xmlns:a16="http://schemas.microsoft.com/office/drawing/2014/main" id="{0357F851-0979-A923-9C71-625C80ACD308}"/>
              </a:ext>
            </a:extLst>
          </p:cNvPr>
          <p:cNvSpPr>
            <a:spLocks noGrp="1"/>
          </p:cNvSpPr>
          <p:nvPr>
            <p:ph type="ftr" sz="quarter" idx="11"/>
          </p:nvPr>
        </p:nvSpPr>
        <p:spPr/>
        <p:txBody>
          <a:bodyPr/>
          <a:lstStyle/>
          <a:p>
            <a:pPr rtl="0"/>
            <a:r>
              <a:rPr lang="en-GB" noProof="0"/>
              <a:t>SAMPLE FOOTER TEXT</a:t>
            </a:r>
          </a:p>
        </p:txBody>
      </p:sp>
      <p:sp>
        <p:nvSpPr>
          <p:cNvPr id="6" name="Slide Number Placeholder 5">
            <a:extLst>
              <a:ext uri="{FF2B5EF4-FFF2-40B4-BE49-F238E27FC236}">
                <a16:creationId xmlns:a16="http://schemas.microsoft.com/office/drawing/2014/main" id="{E0558F9C-F5D2-0BC2-0C72-3FDAA8C5DB00}"/>
              </a:ext>
            </a:extLst>
          </p:cNvPr>
          <p:cNvSpPr>
            <a:spLocks noGrp="1"/>
          </p:cNvSpPr>
          <p:nvPr>
            <p:ph type="sldNum" sz="quarter" idx="12"/>
          </p:nvPr>
        </p:nvSpPr>
        <p:spPr/>
        <p:txBody>
          <a:bodyPr/>
          <a:lstStyle/>
          <a:p>
            <a:pPr rtl="0"/>
            <a:fld id="{28844951-7827-47D4-8276-7DDE1FA7D85A}" type="slidenum">
              <a:rPr lang="en-GB" noProof="0" smtClean="0"/>
              <a:t>7</a:t>
            </a:fld>
            <a:endParaRPr lang="en-GB" noProof="0"/>
          </a:p>
        </p:txBody>
      </p:sp>
      <p:sp>
        <p:nvSpPr>
          <p:cNvPr id="8" name="Text Placeholder 7">
            <a:extLst>
              <a:ext uri="{FF2B5EF4-FFF2-40B4-BE49-F238E27FC236}">
                <a16:creationId xmlns:a16="http://schemas.microsoft.com/office/drawing/2014/main" id="{8AB67765-E6CE-E09C-7FAA-AC0A46CE1724}"/>
              </a:ext>
            </a:extLst>
          </p:cNvPr>
          <p:cNvSpPr>
            <a:spLocks noGrp="1"/>
          </p:cNvSpPr>
          <p:nvPr>
            <p:ph type="body" idx="1"/>
          </p:nvPr>
        </p:nvSpPr>
        <p:spPr>
          <a:xfrm>
            <a:off x="931753" y="632197"/>
            <a:ext cx="5157787" cy="530352"/>
          </a:xfrm>
        </p:spPr>
        <p:txBody>
          <a:bodyPr/>
          <a:lstStyle/>
          <a:p>
            <a:r>
              <a:rPr lang="en-GB" sz="5200">
                <a:solidFill>
                  <a:srgbClr val="7162FE"/>
                </a:solidFill>
                <a:latin typeface="Sabon Next LT"/>
                <a:cs typeface="Sabon Next LT"/>
              </a:rPr>
              <a:t>References</a:t>
            </a:r>
            <a:endParaRPr lang="en-US"/>
          </a:p>
        </p:txBody>
      </p:sp>
    </p:spTree>
    <p:extLst>
      <p:ext uri="{BB962C8B-B14F-4D97-AF65-F5344CB8AC3E}">
        <p14:creationId xmlns:p14="http://schemas.microsoft.com/office/powerpoint/2010/main" val="3766132543"/>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1757071_TF00537603_Win32.potx" id="{D2E9A045-399B-4A2D-9D8D-F3E81717F059}" vid="{2D2D5BFB-F2E3-483F-82B4-4C40ADB37E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8b384b68389c725a79b461e6e3a8a28e">
  <xsd:schema xmlns:xsd="http://www.w3.org/2001/XMLSchema" xmlns:xs="http://www.w3.org/2001/XMLSchema" xmlns:p="http://schemas.microsoft.com/office/2006/metadata/properties" xmlns:ns3="3ef5847a-e696-4fee-a2c0-6c3f87568321" targetNamespace="http://schemas.microsoft.com/office/2006/metadata/properties" ma:root="true" ma:fieldsID="36d074e3c0a82629ba997c21533edf7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DF0931-1297-4A67-B3A4-5285D0D8B8EE}">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2.xml><?xml version="1.0" encoding="utf-8"?>
<ds:datastoreItem xmlns:ds="http://schemas.openxmlformats.org/officeDocument/2006/customXml" ds:itemID="{DAAFE2A1-77F8-441E-9B9F-DD61C354F4FE}">
  <ds:schemaRefs>
    <ds:schemaRef ds:uri="http://schemas.microsoft.com/office/2006/metadata/properties"/>
    <ds:schemaRef ds:uri="http://www.w3.org/2000/xmlns/"/>
    <ds:schemaRef ds:uri="3ef5847a-e696-4fee-a2c0-6c3f87568321"/>
    <ds:schemaRef ds:uri="http://www.w3.org/2001/XMLSchema-instance"/>
  </ds:schemaRefs>
</ds:datastoreItem>
</file>

<file path=customXml/itemProps3.xml><?xml version="1.0" encoding="utf-8"?>
<ds:datastoreItem xmlns:ds="http://schemas.openxmlformats.org/officeDocument/2006/customXml" ds:itemID="{5CF4B188-9E41-4609-81DC-EA2587D009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Luminous design</Template>
  <TotalTime>0</TotalTime>
  <Words>985</Words>
  <Application>Microsoft Office PowerPoint</Application>
  <PresentationFormat>Widescreen</PresentationFormat>
  <Paragraphs>71</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LuminousVTI</vt:lpstr>
      <vt:lpstr>PowerPoint Presentation</vt:lpstr>
      <vt:lpstr>This presentation explores isacs development using Bowlbys attachment Theory how this includes experiences and emotional needs Isac is 4 years old who attends a children centre  lives with his mother  family has moved to london  shows emotional social and language difficulties  it shows his withdrawn during his play  his very clingy to his mother's he struggles to join other groups        </vt:lpstr>
      <vt:lpstr>Problems that the staff were facing </vt:lpstr>
      <vt:lpstr>PowerPoint Presentation</vt:lpstr>
      <vt:lpstr>How the Theory would help Isac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Sabah Sumundar</dc:creator>
  <cp:lastModifiedBy>Neelam Sumundar (2509014)</cp:lastModifiedBy>
  <cp:revision>608</cp:revision>
  <dcterms:created xsi:type="dcterms:W3CDTF">2026-06-12T13:35:17Z</dcterms:created>
  <dcterms:modified xsi:type="dcterms:W3CDTF">2026-06-15T07:17:55Z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