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15.xml.rels" ContentType="application/vnd.openxmlformats-package.relationships+xml"/>
  <Override PartName="/ppt/slides/_rels/slide11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6.xml.rels" ContentType="application/vnd.openxmlformats-package.relationships+xml"/>
  <Override PartName="/ppt/slides/_rels/slide7.xml.rels" ContentType="application/vnd.openxmlformats-package.relationships+xml"/>
  <Override PartName="/ppt/slides/_rels/slide10.xml.rels" ContentType="application/vnd.openxmlformats-package.relationships+xml"/>
  <Override PartName="/ppt/slides/_rels/slide5.xml.rels" ContentType="application/vnd.openxmlformats-package.relationships+xml"/>
  <Override PartName="/ppt/slides/_rels/slide17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6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17.xml" ContentType="application/vnd.openxmlformats-officedocument.presentationml.slide+xml"/>
  <Override PartName="/ppt/slides/slide16.xml" ContentType="application/vnd.openxmlformats-officedocument.presentationml.slide+xml"/>
  <Override PartName="/ppt/slides/slide13.xml" ContentType="application/vnd.openxmlformats-officedocument.presentationml.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1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Layouts/slideLayout2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_rels/slideLayout23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.xml.rels" ContentType="application/vnd.openxmlformats-package.relationships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1.xml" ContentType="application/vnd.openxmlformats-officedocument.theme+xml"/>
  <Override PartName="/ppt/media/image5.gif" ContentType="image/gif"/>
  <Override PartName="/ppt/media/image4.png" ContentType="image/png"/>
  <Override PartName="/ppt/media/image3.png" ContentType="image/png"/>
  <Override PartName="/ppt/media/image6.gif" ContentType="image/gif"/>
  <Override PartName="/ppt/media/image2.png" ContentType="image/png"/>
  <Override PartName="/ppt/media/image1.png" ContentType="image/png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Relationship Id="rId3" Type="http://schemas.openxmlformats.org/officeDocument/2006/relationships/image" Target="../media/image4.pn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352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22852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2292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67352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pic>
        <p:nvPicPr>
          <p:cNvPr descr="" id="3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492520" y="3681360"/>
            <a:ext cx="2377440" cy="1896840"/>
          </a:xfrm>
          <a:prstGeom prst="rect">
            <a:avLst/>
          </a:prstGeom>
          <a:ln>
            <a:noFill/>
          </a:ln>
        </p:spPr>
      </p:pic>
      <p:pic>
        <p:nvPicPr>
          <p:cNvPr descr="" id="3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276200" y="3681360"/>
            <a:ext cx="2377440" cy="189684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0" name="PlaceHolder 4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22852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2292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4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4"/>
          <p:cNvSpPr>
            <a:spLocks noGrp="1"/>
          </p:cNvSpPr>
          <p:nvPr>
            <p:ph type="body"/>
          </p:nvPr>
        </p:nvSpPr>
        <p:spPr>
          <a:xfrm>
            <a:off x="467352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6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673520" y="1604520"/>
            <a:ext cx="40154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pic>
        <p:nvPicPr>
          <p:cNvPr descr="" id="7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492520" y="3681360"/>
            <a:ext cx="2377440" cy="1896840"/>
          </a:xfrm>
          <a:prstGeom prst="rect">
            <a:avLst/>
          </a:prstGeom>
          <a:ln>
            <a:noFill/>
          </a:ln>
        </p:spPr>
      </p:pic>
      <p:pic>
        <p:nvPicPr>
          <p:cNvPr descr="" id="7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276200" y="3681360"/>
            <a:ext cx="2377440" cy="1896840"/>
          </a:xfrm>
          <a:prstGeom prst="rect">
            <a:avLst/>
          </a:prstGeom>
          <a:ln>
            <a:noFill/>
          </a:ln>
        </p:spPr>
      </p:pic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8880" cy="114480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en-GB"/>
              <a:t>Click to edit the title text format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en-GB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GB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GB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GB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GB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GB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en-GB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r>
              <a:rPr lang="en-GB"/>
              <a:t>Click to edit the title text format</a:t>
            </a:r>
            <a:endParaRPr/>
          </a:p>
        </p:txBody>
      </p:sp>
      <p:sp>
        <p:nvSpPr>
          <p:cNvPr id="3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en-GB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GB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GB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GB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GB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GB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en-GB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5.gif"/><Relationship Id="rId2" Type="http://schemas.openxmlformats.org/officeDocument/2006/relationships/image" Target="../media/image6.gif"/><Relationship Id="rId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CustomShape 1"/>
          <p:cNvSpPr/>
          <p:nvPr/>
        </p:nvSpPr>
        <p:spPr>
          <a:xfrm>
            <a:off x="685800" y="2130480"/>
            <a:ext cx="7771680" cy="1469160"/>
          </a:xfrm>
          <a:prstGeom prst="rect">
            <a:avLst/>
          </a:prstGeom>
          <a:noFill/>
          <a:ln>
            <a:noFill/>
          </a:ln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en-GB" sz="4400">
                <a:solidFill>
                  <a:srgbClr val="000000"/>
                </a:solidFill>
                <a:latin typeface="Calibri"/>
              </a:rPr>
              <a:t>Mobility Index</a:t>
            </a:r>
            <a:endParaRPr/>
          </a:p>
        </p:txBody>
      </p:sp>
      <p:sp>
        <p:nvSpPr>
          <p:cNvPr id="73" name="CustomShape 2"/>
          <p:cNvSpPr/>
          <p:nvPr/>
        </p:nvSpPr>
        <p:spPr>
          <a:xfrm>
            <a:off x="1371600" y="3886200"/>
            <a:ext cx="6400080" cy="1751760"/>
          </a:xfrm>
          <a:prstGeom prst="rect">
            <a:avLst/>
          </a:prstGeom>
          <a:noFill/>
          <a:ln>
            <a:noFill/>
          </a:ln>
        </p:spPr>
      </p:sp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CustomShape 1"/>
          <p:cNvSpPr/>
          <p:nvPr/>
        </p:nvSpPr>
        <p:spPr>
          <a:xfrm>
            <a:off x="857160" y="1720440"/>
            <a:ext cx="6928560" cy="1371600"/>
          </a:xfrm>
          <a:prstGeom prst="rect">
            <a:avLst/>
          </a:prstGeom>
          <a:noFill/>
          <a:ln w="9360">
            <a:noFill/>
          </a:ln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Arial"/>
              </a:rPr>
              <a:t>Indicators and  Indexes  have been used as important instruments in the orientation of suitable policies for the transport sector 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CustomShape 1"/>
          <p:cNvSpPr/>
          <p:nvPr/>
        </p:nvSpPr>
        <p:spPr>
          <a:xfrm>
            <a:off x="1428840" y="785880"/>
            <a:ext cx="6143040" cy="94248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What are mobility Disablers in Swansea </a:t>
            </a:r>
            <a:r>
              <a:rPr lang="en-GB" sz="2800">
                <a:solidFill>
                  <a:srgbClr val="0070c0"/>
                </a:solidFill>
                <a:latin typeface="Calibri"/>
              </a:rPr>
              <a:t>?</a:t>
            </a:r>
            <a:endParaRPr/>
          </a:p>
        </p:txBody>
      </p:sp>
      <p:sp>
        <p:nvSpPr>
          <p:cNvPr id="76" name="CustomShape 2"/>
          <p:cNvSpPr/>
          <p:nvPr/>
        </p:nvSpPr>
        <p:spPr>
          <a:xfrm>
            <a:off x="2500200" y="1643040"/>
            <a:ext cx="4285440" cy="420372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Visually Impaired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Hearing Impaired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Physical disabilities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Language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Special Needs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Level of literacy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Age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Alone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Children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CustomShape 1"/>
          <p:cNvSpPr/>
          <p:nvPr/>
        </p:nvSpPr>
        <p:spPr>
          <a:xfrm>
            <a:off x="2071800" y="1857240"/>
            <a:ext cx="4857120" cy="264960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People :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Different needs of 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Individuals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Groups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CustomShape 1"/>
          <p:cNvSpPr/>
          <p:nvPr/>
        </p:nvSpPr>
        <p:spPr>
          <a:xfrm>
            <a:off x="785880" y="523440"/>
            <a:ext cx="7571880" cy="4784400"/>
          </a:xfrm>
          <a:prstGeom prst="rect">
            <a:avLst/>
          </a:prstGeom>
          <a:noFill/>
          <a:ln w="9360">
            <a:noFill/>
          </a:ln>
        </p:spPr>
        <p:txBody>
          <a:bodyPr anchor="ctr" bIns="45000" lIns="90000" rIns="90000" tIns="45000"/>
          <a:p>
            <a:pPr algn="just"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Characteristics of Individuals as travellers: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More choice of when and how they travel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High% on business or to a place of education.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High% have their journey paid for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Majority are male.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No friends or relations to help them en route.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They do not need to tie themselves to the needs of others in the group.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 </a:t>
            </a:r>
            <a:r>
              <a:rPr lang="en-GB" sz="2800">
                <a:solidFill>
                  <a:srgbClr val="000000"/>
                </a:solidFill>
                <a:latin typeface="Arial"/>
                <a:ea typeface="Times New Roman"/>
              </a:rPr>
              <a:t>Usually adult</a:t>
            </a:r>
            <a:endParaRPr/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642960" y="785880"/>
            <a:ext cx="8143200" cy="563508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Questions to establish needs of individual traveller </a:t>
            </a:r>
            <a:r>
              <a:rPr lang="en-GB" sz="2800">
                <a:solidFill>
                  <a:srgbClr val="0070c0"/>
                </a:solidFill>
                <a:latin typeface="Calibri"/>
              </a:rPr>
              <a:t>: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Are you an adult?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Are you male or female?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Is your mobility unimpaired, slightly impaired, severely impaired to the extent that you use a wheelchair?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Have you any sensory impediment, eg of sight or hearing, and if so how severe is it?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Do you have a driving licence?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Will you be travelling with no luggage, light luggage, heavy or bulky luggage?</a:t>
            </a: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000080" y="1000080"/>
            <a:ext cx="7143120" cy="478188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Can you read?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Can you speak/read the language of the country in which you are travelling?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Will you be travelling with people less mobile than yourself?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Will you be travelling with an escort?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Have you any fears or phobias about travel?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Are you an experienced traveller?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CustomShape 1"/>
          <p:cNvSpPr/>
          <p:nvPr/>
        </p:nvSpPr>
        <p:spPr>
          <a:xfrm>
            <a:off x="1071360" y="2000160"/>
            <a:ext cx="7214400" cy="264888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From the answers to these questions one can obtain a mobility index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i.e. an indication, overall, of how much help the traveller will need with special requirements</a:t>
            </a:r>
            <a:endParaRPr/>
          </a:p>
        </p:txBody>
      </p:sp>
      <p:sp>
        <p:nvSpPr>
          <p:cNvPr id="82" name="CustomShape 2"/>
          <p:cNvSpPr/>
          <p:nvPr/>
        </p:nvSpPr>
        <p:spPr>
          <a:xfrm>
            <a:off x="1357200" y="642960"/>
            <a:ext cx="6000120" cy="51660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Mobility Index</a:t>
            </a:r>
            <a:endParaRPr/>
          </a:p>
        </p:txBody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CustomShape 1"/>
          <p:cNvSpPr/>
          <p:nvPr/>
        </p:nvSpPr>
        <p:spPr>
          <a:xfrm>
            <a:off x="1357200" y="1571760"/>
            <a:ext cx="6714360" cy="264960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the lower the mobility opportunity the greater the need,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the lower the social class the greater the need,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the more advanced the stage of the life cycle the greater the need</a:t>
            </a:r>
            <a:endParaRPr/>
          </a:p>
        </p:txBody>
      </p:sp>
      <p:pic>
        <p:nvPicPr>
          <p:cNvPr descr="" id="84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654200" y="-136440"/>
            <a:ext cx="65880" cy="104040"/>
          </a:xfrm>
          <a:prstGeom prst="rect">
            <a:avLst/>
          </a:prstGeom>
          <a:ln>
            <a:noFill/>
          </a:ln>
        </p:spPr>
      </p:pic>
      <p:pic>
        <p:nvPicPr>
          <p:cNvPr descr="" id="85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35120" y="-136440"/>
            <a:ext cx="65880" cy="104040"/>
          </a:xfrm>
          <a:prstGeom prst="rect">
            <a:avLst/>
          </a:prstGeom>
          <a:ln>
            <a:noFill/>
          </a:ln>
        </p:spPr>
      </p:pic>
      <p:sp>
        <p:nvSpPr>
          <p:cNvPr id="86" name="CustomShape 2"/>
          <p:cNvSpPr/>
          <p:nvPr/>
        </p:nvSpPr>
        <p:spPr>
          <a:xfrm>
            <a:off x="1357200" y="642960"/>
            <a:ext cx="6000120" cy="51660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Mobility Index</a:t>
            </a:r>
            <a:endParaRPr/>
          </a:p>
        </p:txBody>
      </p:sp>
    </p:spTree>
  </p:cSld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CustomShape 1"/>
          <p:cNvSpPr/>
          <p:nvPr/>
        </p:nvSpPr>
        <p:spPr>
          <a:xfrm>
            <a:off x="1571760" y="5389560"/>
            <a:ext cx="6095160" cy="10072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8" name="CustomShape 2"/>
          <p:cNvSpPr/>
          <p:nvPr/>
        </p:nvSpPr>
        <p:spPr>
          <a:xfrm>
            <a:off x="5830920" y="564156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High</a:t>
            </a:r>
            <a:endParaRPr/>
          </a:p>
        </p:txBody>
      </p:sp>
      <p:sp>
        <p:nvSpPr>
          <p:cNvPr id="89" name="CustomShape 3"/>
          <p:cNvSpPr/>
          <p:nvPr/>
        </p:nvSpPr>
        <p:spPr>
          <a:xfrm>
            <a:off x="3948840" y="564156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Medium</a:t>
            </a:r>
            <a:endParaRPr/>
          </a:p>
        </p:txBody>
      </p:sp>
      <p:sp>
        <p:nvSpPr>
          <p:cNvPr id="90" name="CustomShape 4"/>
          <p:cNvSpPr/>
          <p:nvPr/>
        </p:nvSpPr>
        <p:spPr>
          <a:xfrm>
            <a:off x="2066400" y="564156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Low</a:t>
            </a:r>
            <a:endParaRPr/>
          </a:p>
        </p:txBody>
      </p:sp>
      <p:sp>
        <p:nvSpPr>
          <p:cNvPr id="91" name="CustomShape 5"/>
          <p:cNvSpPr/>
          <p:nvPr/>
        </p:nvSpPr>
        <p:spPr>
          <a:xfrm>
            <a:off x="3426840" y="646200"/>
            <a:ext cx="1132920" cy="815760"/>
          </a:xfrm>
          <a:prstGeom prst="rect">
            <a:avLst/>
          </a:prstGeom>
          <a:noFill/>
          <a:ln w="9360">
            <a:noFill/>
          </a:ln>
        </p:spPr>
        <p:txBody>
          <a:bodyPr anchor="ctr" bIns="76320" lIns="90000" rIns="90000" tIns="38160" wrap="none"/>
          <a:p>
            <a:pPr algn="ctr"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Times New Roman"/>
              </a:rPr>
              <a:t>Adults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92" name="CustomShape 6"/>
          <p:cNvSpPr/>
          <p:nvPr/>
        </p:nvSpPr>
        <p:spPr>
          <a:xfrm>
            <a:off x="928800" y="1428840"/>
            <a:ext cx="7500240" cy="411264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Ordinary category – No special needs – High mobility index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no severe disabilities,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national and international driving licence,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travelling alone,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carrying just a brief case,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speaks English and enough French and German to get by,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no travel phobias,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has used most modes of transport, </a:t>
            </a:r>
            <a:endParaRPr/>
          </a:p>
        </p:txBody>
      </p:sp>
    </p:spTree>
  </p:cSld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CustomShape 1"/>
          <p:cNvSpPr/>
          <p:nvPr/>
        </p:nvSpPr>
        <p:spPr>
          <a:xfrm>
            <a:off x="1571760" y="5389560"/>
            <a:ext cx="6095160" cy="10072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94" name="CustomShape 2"/>
          <p:cNvSpPr/>
          <p:nvPr/>
        </p:nvSpPr>
        <p:spPr>
          <a:xfrm>
            <a:off x="5830920" y="564156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High</a:t>
            </a:r>
            <a:endParaRPr/>
          </a:p>
        </p:txBody>
      </p:sp>
      <p:sp>
        <p:nvSpPr>
          <p:cNvPr id="95" name="CustomShape 3"/>
          <p:cNvSpPr/>
          <p:nvPr/>
        </p:nvSpPr>
        <p:spPr>
          <a:xfrm>
            <a:off x="3948840" y="564156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Medium</a:t>
            </a:r>
            <a:endParaRPr/>
          </a:p>
        </p:txBody>
      </p:sp>
      <p:sp>
        <p:nvSpPr>
          <p:cNvPr id="96" name="CustomShape 4"/>
          <p:cNvSpPr/>
          <p:nvPr/>
        </p:nvSpPr>
        <p:spPr>
          <a:xfrm>
            <a:off x="2066400" y="564156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Low</a:t>
            </a:r>
            <a:endParaRPr/>
          </a:p>
        </p:txBody>
      </p:sp>
      <p:sp>
        <p:nvSpPr>
          <p:cNvPr id="97" name="CustomShape 5"/>
          <p:cNvSpPr/>
          <p:nvPr/>
        </p:nvSpPr>
        <p:spPr>
          <a:xfrm>
            <a:off x="1285920" y="876600"/>
            <a:ext cx="7071480" cy="4115160"/>
          </a:xfrm>
          <a:prstGeom prst="rect">
            <a:avLst/>
          </a:prstGeom>
          <a:noFill/>
          <a:ln w="9360">
            <a:noFill/>
          </a:ln>
        </p:spPr>
        <p:txBody>
          <a:bodyPr anchor="ctr" bIns="45000" lIns="90000" rIns="90000" tIns="45000"/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An able-bodied adult with heavy or bulky luggage </a:t>
            </a:r>
            <a:endParaRPr/>
          </a:p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Lower mobility Index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Will require :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baggage trolley at interchanges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baggage handling facilities such as porters, trucks and carousels, for ships and aircraft, and possibly trains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car or a taxi rather than a bus or Metro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extra time on interchanges and at check-ins for documentation and security arrangements.</a:t>
            </a:r>
            <a:endParaRPr/>
          </a:p>
        </p:txBody>
      </p:sp>
    </p:spTree>
  </p:cSld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CustomShape 1"/>
          <p:cNvSpPr/>
          <p:nvPr/>
        </p:nvSpPr>
        <p:spPr>
          <a:xfrm>
            <a:off x="1500120" y="5246640"/>
            <a:ext cx="6095160" cy="10072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99" name="CustomShape 2"/>
          <p:cNvSpPr/>
          <p:nvPr/>
        </p:nvSpPr>
        <p:spPr>
          <a:xfrm>
            <a:off x="5759640" y="549864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High</a:t>
            </a:r>
            <a:endParaRPr/>
          </a:p>
        </p:txBody>
      </p:sp>
      <p:sp>
        <p:nvSpPr>
          <p:cNvPr id="100" name="CustomShape 3"/>
          <p:cNvSpPr/>
          <p:nvPr/>
        </p:nvSpPr>
        <p:spPr>
          <a:xfrm>
            <a:off x="3877200" y="549864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Medium</a:t>
            </a:r>
            <a:endParaRPr/>
          </a:p>
        </p:txBody>
      </p:sp>
      <p:sp>
        <p:nvSpPr>
          <p:cNvPr id="101" name="CustomShape 4"/>
          <p:cNvSpPr/>
          <p:nvPr/>
        </p:nvSpPr>
        <p:spPr>
          <a:xfrm>
            <a:off x="1994760" y="5498640"/>
            <a:ext cx="1567800" cy="503280"/>
          </a:xfrm>
          <a:prstGeom prst="rect">
            <a:avLst/>
          </a:prstGeom>
          <a:noFill/>
          <a:ln>
            <a:noFill/>
          </a:ln>
        </p:spPr>
        <p:txBody>
          <a:bodyPr anchor="ctr" bIns="142200" lIns="0" rIns="0" tIns="142200"/>
          <a:p>
            <a:pPr algn="ctr">
              <a:lnSpc>
                <a:spcPct val="90000"/>
              </a:lnSpc>
            </a:pPr>
            <a:r>
              <a:rPr b="1" lang="en-GB" sz="1400">
                <a:solidFill>
                  <a:srgbClr val="000000"/>
                </a:solidFill>
                <a:latin typeface="Calibri"/>
              </a:rPr>
              <a:t>Low</a:t>
            </a:r>
            <a:endParaRPr/>
          </a:p>
        </p:txBody>
      </p:sp>
      <p:sp>
        <p:nvSpPr>
          <p:cNvPr id="102" name="CustomShape 5"/>
          <p:cNvSpPr/>
          <p:nvPr/>
        </p:nvSpPr>
        <p:spPr>
          <a:xfrm>
            <a:off x="1500120" y="928800"/>
            <a:ext cx="6643080" cy="264888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Calibri"/>
              </a:rPr>
              <a:t>Adult with arthritis – Lower Mobility Index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low step heights are essential,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place to sit when waiting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800">
                <a:solidFill>
                  <a:srgbClr val="000000"/>
                </a:solidFill>
                <a:latin typeface="Calibri"/>
              </a:rPr>
              <a:t>help in handling baggage</a:t>
            </a:r>
            <a:endParaRPr/>
          </a:p>
        </p:txBody>
      </p:sp>
    </p:spTree>
  </p:cSld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CustomShape 1"/>
          <p:cNvSpPr/>
          <p:nvPr/>
        </p:nvSpPr>
        <p:spPr>
          <a:xfrm>
            <a:off x="1500120" y="1008720"/>
            <a:ext cx="5643000" cy="1943640"/>
          </a:xfrm>
          <a:prstGeom prst="rect">
            <a:avLst/>
          </a:prstGeom>
          <a:noFill/>
          <a:ln w="9360">
            <a:noFill/>
          </a:ln>
        </p:spPr>
        <p:txBody>
          <a:bodyPr anchor="ctr" bIns="76320" lIns="90000" rIns="90000" tIns="38160"/>
          <a:p>
            <a:pPr algn="just">
              <a:lnSpc>
                <a:spcPct val="100000"/>
              </a:lnSpc>
            </a:pPr>
            <a:r>
              <a:rPr b="1" lang="en-GB" sz="2400">
                <a:solidFill>
                  <a:srgbClr val="000000"/>
                </a:solidFill>
                <a:latin typeface="Times New Roman"/>
              </a:rPr>
              <a:t>Minors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Infants – in arms -  no seat.  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Young children, escort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Children (9+) travelling independently</a:t>
            </a:r>
            <a:endParaRPr/>
          </a:p>
        </p:txBody>
      </p:sp>
    </p:spTree>
  </p:cSld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CustomShape 1"/>
          <p:cNvSpPr/>
          <p:nvPr/>
        </p:nvSpPr>
        <p:spPr>
          <a:xfrm>
            <a:off x="1071360" y="1369800"/>
            <a:ext cx="6928920" cy="2736000"/>
          </a:xfrm>
          <a:prstGeom prst="rect">
            <a:avLst/>
          </a:prstGeom>
          <a:noFill/>
          <a:ln w="9360">
            <a:noFill/>
          </a:ln>
        </p:spPr>
        <p:txBody>
          <a:bodyPr anchor="ctr" bIns="76320" lIns="90000" rIns="90000" tIns="38160"/>
          <a:p>
            <a:pPr algn="ctr">
              <a:lnSpc>
                <a:spcPct val="100000"/>
              </a:lnSpc>
            </a:pPr>
            <a:r>
              <a:rPr lang="en-GB" sz="2800">
                <a:solidFill>
                  <a:srgbClr val="000000"/>
                </a:solidFill>
                <a:latin typeface="Times New Roman"/>
              </a:rPr>
              <a:t>Women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Fear of crime or unpleasantness, 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Cultural differences</a:t>
            </a:r>
            <a:endParaRPr/>
          </a:p>
          <a:p>
            <a:pPr algn="just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Accompanied by young children, shopping, push chairs</a:t>
            </a:r>
            <a:endParaRPr/>
          </a:p>
        </p:txBody>
      </p:sp>
    </p:spTree>
  </p:cSld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CustomShape 1"/>
          <p:cNvSpPr/>
          <p:nvPr/>
        </p:nvSpPr>
        <p:spPr>
          <a:xfrm>
            <a:off x="1571760" y="653400"/>
            <a:ext cx="6000120" cy="2309400"/>
          </a:xfrm>
          <a:prstGeom prst="rect">
            <a:avLst/>
          </a:prstGeom>
          <a:noFill/>
          <a:ln w="9360">
            <a:noFill/>
          </a:ln>
        </p:spPr>
        <p:txBody>
          <a:bodyPr anchor="ctr" bIns="76320" lIns="90000" rIns="90000" tIns="38160"/>
          <a:p>
            <a:pPr algn="ctr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Group travel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Couples</a:t>
            </a:r>
            <a:endParaRPr/>
          </a:p>
          <a:p>
            <a:pPr algn="just"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Family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Requirements ?</a:t>
            </a:r>
            <a:endParaRPr/>
          </a:p>
        </p:txBody>
      </p:sp>
      <p:sp>
        <p:nvSpPr>
          <p:cNvPr id="106" name="CustomShape 2"/>
          <p:cNvSpPr/>
          <p:nvPr/>
        </p:nvSpPr>
        <p:spPr>
          <a:xfrm>
            <a:off x="2571840" y="3143160"/>
            <a:ext cx="4500000" cy="118728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To sit together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Privacy (couples)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Journey objectives</a:t>
            </a:r>
            <a:endParaRPr/>
          </a:p>
        </p:txBody>
      </p:sp>
    </p:spTree>
  </p:cSld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CustomShape 1"/>
          <p:cNvSpPr/>
          <p:nvPr/>
        </p:nvSpPr>
        <p:spPr>
          <a:xfrm>
            <a:off x="1500120" y="571320"/>
            <a:ext cx="6928920" cy="4844160"/>
          </a:xfrm>
          <a:prstGeom prst="rect">
            <a:avLst/>
          </a:prstGeom>
          <a:noFill/>
          <a:ln>
            <a:noFill/>
          </a:ln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Group travel</a:t>
            </a:r>
            <a:endParaRPr/>
          </a:p>
          <a:p>
            <a:pPr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Interest Groups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Educational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Business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Leisure/Sport/Holiday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Requirements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Business – Timing, Rapid Check in Check out, seat available at short notice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Educational – Diverse, Age, Safety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Leisure – Price, chartered vehicles.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CustomShape 1"/>
          <p:cNvSpPr/>
          <p:nvPr/>
        </p:nvSpPr>
        <p:spPr>
          <a:xfrm>
            <a:off x="1143000" y="1151640"/>
            <a:ext cx="7071480" cy="1920600"/>
          </a:xfrm>
          <a:prstGeom prst="rect">
            <a:avLst/>
          </a:prstGeom>
          <a:noFill/>
          <a:ln w="9360">
            <a:noFill/>
          </a:ln>
        </p:spPr>
        <p:txBody>
          <a:bodyPr anchor="ctr" bIns="45000" lIns="90000" rIns="90000" tIns="45000"/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Public transport service features: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open to the public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advertised (however badly)</a:t>
            </a:r>
            <a:endParaRPr/>
          </a:p>
          <a:p>
            <a:pPr algn="just">
              <a:lnSpc>
                <a:spcPct val="100000"/>
              </a:lnSpc>
              <a:buFont typeface="StarSymbol"/>
              <a:buChar char="l"/>
            </a:pPr>
            <a:r>
              <a:rPr lang="en-GB" sz="2400">
                <a:solidFill>
                  <a:srgbClr val="000000"/>
                </a:solidFill>
                <a:latin typeface="Arial"/>
                <a:ea typeface="Times New Roman"/>
              </a:rPr>
              <a:t>runs on a fixed route.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