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5" r:id="rId5"/>
    <p:sldId id="260" r:id="rId6"/>
    <p:sldId id="263" r:id="rId7"/>
    <p:sldId id="261" r:id="rId8"/>
    <p:sldId id="262" r:id="rId9"/>
    <p:sldId id="272" r:id="rId10"/>
    <p:sldId id="264" r:id="rId11"/>
    <p:sldId id="266" r:id="rId12"/>
    <p:sldId id="267" r:id="rId13"/>
    <p:sldId id="276" r:id="rId14"/>
    <p:sldId id="274" r:id="rId15"/>
    <p:sldId id="269" r:id="rId16"/>
    <p:sldId id="268" r:id="rId17"/>
    <p:sldId id="270"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58" autoAdjust="0"/>
    <p:restoredTop sz="94660"/>
  </p:normalViewPr>
  <p:slideViewPr>
    <p:cSldViewPr snapToGrid="0">
      <p:cViewPr varScale="1">
        <p:scale>
          <a:sx n="121" d="100"/>
          <a:sy n="121" d="100"/>
        </p:scale>
        <p:origin x="184"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C6E1A3-AB2E-4EB2-BCF5-37687DB6A91B}"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2F122-8D56-49C1-81A8-A397DAB0DA5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20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C6E1A3-AB2E-4EB2-BCF5-37687DB6A91B}"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3012050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C6E1A3-AB2E-4EB2-BCF5-37687DB6A91B}"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2F122-8D56-49C1-81A8-A397DAB0DA5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49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C6E1A3-AB2E-4EB2-BCF5-37687DB6A91B}"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1848858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C6E1A3-AB2E-4EB2-BCF5-37687DB6A91B}" type="datetimeFigureOut">
              <a:rPr lang="en-GB" smtClean="0"/>
              <a:t>14/03/2019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861280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C6E1A3-AB2E-4EB2-BCF5-37687DB6A91B}" type="datetimeFigureOut">
              <a:rPr lang="en-GB" smtClean="0"/>
              <a:t>14/03/2019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362487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C6E1A3-AB2E-4EB2-BCF5-37687DB6A91B}" type="datetimeFigureOut">
              <a:rPr lang="en-GB" smtClean="0"/>
              <a:t>14/03/2019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1473449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AC6E1A3-AB2E-4EB2-BCF5-37687DB6A91B}" type="datetimeFigureOut">
              <a:rPr lang="en-GB" smtClean="0"/>
              <a:t>14/03/2019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5B2F122-8D56-49C1-81A8-A397DAB0DA56}" type="slidenum">
              <a:rPr lang="en-GB" smtClean="0"/>
              <a:t>‹#›</a:t>
            </a:fld>
            <a:endParaRPr lang="en-GB"/>
          </a:p>
        </p:txBody>
      </p:sp>
    </p:spTree>
    <p:extLst>
      <p:ext uri="{BB962C8B-B14F-4D97-AF65-F5344CB8AC3E}">
        <p14:creationId xmlns:p14="http://schemas.microsoft.com/office/powerpoint/2010/main" val="3679490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C6E1A3-AB2E-4EB2-BCF5-37687DB6A91B}" type="datetimeFigureOut">
              <a:rPr lang="en-GB" smtClean="0"/>
              <a:t>14/03/2019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2545375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C6E1A3-AB2E-4EB2-BCF5-37687DB6A91B}"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1607874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C6E1A3-AB2E-4EB2-BCF5-37687DB6A91B}" type="datetimeFigureOut">
              <a:rPr lang="en-GB" smtClean="0"/>
              <a:t>14/03/2019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2F122-8D56-49C1-81A8-A397DAB0DA56}" type="slidenum">
              <a:rPr lang="en-GB" smtClean="0"/>
              <a:t>‹#›</a:t>
            </a:fld>
            <a:endParaRPr lang="en-GB"/>
          </a:p>
        </p:txBody>
      </p:sp>
    </p:spTree>
    <p:extLst>
      <p:ext uri="{BB962C8B-B14F-4D97-AF65-F5344CB8AC3E}">
        <p14:creationId xmlns:p14="http://schemas.microsoft.com/office/powerpoint/2010/main" val="2198568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AC6E1A3-AB2E-4EB2-BCF5-37687DB6A91B}" type="datetimeFigureOut">
              <a:rPr lang="en-GB" smtClean="0"/>
              <a:t>14/03/2019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5B2F122-8D56-49C1-81A8-A397DAB0DA56}"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2035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wales.nhs.uk/sitesplus/888/page/43745" TargetMode="External"/><Relationship Id="rId7" Type="http://schemas.openxmlformats.org/officeDocument/2006/relationships/hyperlink" Target="https://www.who.int/influenza/vaccines/en/" TargetMode="External"/><Relationship Id="rId2" Type="http://schemas.openxmlformats.org/officeDocument/2006/relationships/hyperlink" Target="https://www.westmidlandsdeanery.nhs.uk/Portals/0/PH%20Practitioner/2015/4.Communicable%20Disease%20Dontrol%20-shortenedSL.pdf" TargetMode="External"/><Relationship Id="rId1" Type="http://schemas.openxmlformats.org/officeDocument/2006/relationships/slideLayout" Target="../slideLayouts/slideLayout2.xml"/><Relationship Id="rId6" Type="http://schemas.openxmlformats.org/officeDocument/2006/relationships/hyperlink" Target="https://www.nhs.uk/conditions/flu/" TargetMode="External"/><Relationship Id="rId5" Type="http://schemas.openxmlformats.org/officeDocument/2006/relationships/hyperlink" Target="https://www.mayoclinic.org/diseases-conditions/flu/diagnosis-treatment/drc-20351725" TargetMode="External"/><Relationship Id="rId4" Type="http://schemas.openxmlformats.org/officeDocument/2006/relationships/hyperlink" Target="https://www.healthline.com/health/flu-risk-factor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collections/seasonal-influenza-guidance-data-and-analysis" TargetMode="External"/><Relationship Id="rId2" Type="http://schemas.openxmlformats.org/officeDocument/2006/relationships/hyperlink" Target="https://www.verywellhealth.com/learn-about-different-types-of-flu-770509" TargetMode="External"/><Relationship Id="rId1" Type="http://schemas.openxmlformats.org/officeDocument/2006/relationships/slideLayout" Target="../slideLayouts/slideLayout2.xml"/><Relationship Id="rId6" Type="http://schemas.openxmlformats.org/officeDocument/2006/relationships/hyperlink" Target="https://www.gponline.com/complex-flu-season-cause-problems-practices-patients-gps-warn/article/1492687" TargetMode="External"/><Relationship Id="rId5" Type="http://schemas.openxmlformats.org/officeDocument/2006/relationships/hyperlink" Target="http://fortune.com/2018/01/19/flu-shot-history/" TargetMode="External"/><Relationship Id="rId4" Type="http://schemas.openxmlformats.org/officeDocument/2006/relationships/hyperlink" Target="https://www.itv.com/news/wales/topic/flu/"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cbi.nlm.nih.gov/pmc/articles/PMC1936949/" TargetMode="External"/><Relationship Id="rId3" Type="http://schemas.openxmlformats.org/officeDocument/2006/relationships/hyperlink" Target="https://www.theguardian.com/society/ng-interactive/2018/jan/11/how-the-nhs-winter-beds-crisis-is-hitting-patient-care" TargetMode="External"/><Relationship Id="rId7" Type="http://schemas.openxmlformats.org/officeDocument/2006/relationships/hyperlink" Target="https://www.bbc.co.uk/news/health-41254904" TargetMode="External"/><Relationship Id="rId2" Type="http://schemas.openxmlformats.org/officeDocument/2006/relationships/hyperlink" Target="https://www.theguardian.com/politics/2001/oct/28/health.politicalnews" TargetMode="External"/><Relationship Id="rId1" Type="http://schemas.openxmlformats.org/officeDocument/2006/relationships/slideLayout" Target="../slideLayouts/slideLayout2.xml"/><Relationship Id="rId6" Type="http://schemas.openxmlformats.org/officeDocument/2006/relationships/hyperlink" Target="https://www.bbc.co.uk/news/uk-wales-42543100" TargetMode="External"/><Relationship Id="rId5" Type="http://schemas.openxmlformats.org/officeDocument/2006/relationships/hyperlink" Target="https://academic.oup.com/jpubhealth/article/27/4/371/1515329" TargetMode="External"/><Relationship Id="rId4" Type="http://schemas.openxmlformats.org/officeDocument/2006/relationships/hyperlink" Target="http://www.wales.nhs.uk/sitesplus/888/page/969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3566160"/>
          </a:xfrm>
        </p:spPr>
        <p:txBody>
          <a:bodyPr/>
          <a:lstStyle/>
          <a:p>
            <a:r>
              <a:rPr lang="en-GB" b="1" dirty="0"/>
              <a:t>Seasonal Flue</a:t>
            </a:r>
            <a:endParaRPr lang="en-GB" dirty="0"/>
          </a:p>
        </p:txBody>
      </p:sp>
      <p:sp>
        <p:nvSpPr>
          <p:cNvPr id="3" name="Subtitle 2"/>
          <p:cNvSpPr>
            <a:spLocks noGrp="1"/>
          </p:cNvSpPr>
          <p:nvPr>
            <p:ph type="subTitle" idx="1"/>
          </p:nvPr>
        </p:nvSpPr>
        <p:spPr/>
        <p:txBody>
          <a:bodyPr/>
          <a:lstStyle/>
          <a:p>
            <a:r>
              <a:rPr lang="en-GB" dirty="0"/>
              <a:t>By Pushpa Dammarpal Thapa </a:t>
            </a:r>
          </a:p>
        </p:txBody>
      </p:sp>
    </p:spTree>
    <p:extLst>
      <p:ext uri="{BB962C8B-B14F-4D97-AF65-F5344CB8AC3E}">
        <p14:creationId xmlns:p14="http://schemas.microsoft.com/office/powerpoint/2010/main" val="3626303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communicable disease?</a:t>
            </a:r>
          </a:p>
        </p:txBody>
      </p:sp>
      <p:sp>
        <p:nvSpPr>
          <p:cNvPr id="3" name="Content Placeholder 2"/>
          <p:cNvSpPr>
            <a:spLocks noGrp="1"/>
          </p:cNvSpPr>
          <p:nvPr>
            <p:ph idx="1"/>
          </p:nvPr>
        </p:nvSpPr>
        <p:spPr/>
        <p:txBody>
          <a:bodyPr/>
          <a:lstStyle/>
          <a:p>
            <a:pPr marL="0" indent="0">
              <a:buNone/>
            </a:pPr>
            <a:endParaRPr lang="en-GB" dirty="0"/>
          </a:p>
          <a:p>
            <a:pPr marL="0" indent="0" algn="ctr">
              <a:buNone/>
            </a:pPr>
            <a:r>
              <a:rPr lang="en-GB" sz="2400" dirty="0"/>
              <a:t>Larkin and </a:t>
            </a:r>
            <a:r>
              <a:rPr lang="en-GB" sz="2400" dirty="0" err="1"/>
              <a:t>Mavji</a:t>
            </a:r>
            <a:r>
              <a:rPr lang="en-GB" sz="2400" dirty="0"/>
              <a:t>, (2018) describes communicable disease can be spread from an animal to a person. This spread usually happens through airborne viruses or bacteria also via blood and bodily fluid. </a:t>
            </a:r>
          </a:p>
        </p:txBody>
      </p:sp>
    </p:spTree>
    <p:extLst>
      <p:ext uri="{BB962C8B-B14F-4D97-AF65-F5344CB8AC3E}">
        <p14:creationId xmlns:p14="http://schemas.microsoft.com/office/powerpoint/2010/main" val="2600570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771" y="220101"/>
            <a:ext cx="10058400" cy="1450757"/>
          </a:xfrm>
        </p:spPr>
        <p:txBody>
          <a:bodyPr/>
          <a:lstStyle/>
          <a:p>
            <a:r>
              <a:rPr lang="en-GB" dirty="0"/>
              <a:t>What is seasonal flu?</a:t>
            </a:r>
          </a:p>
        </p:txBody>
      </p:sp>
      <p:sp>
        <p:nvSpPr>
          <p:cNvPr id="3" name="Content Placeholder 2"/>
          <p:cNvSpPr>
            <a:spLocks noGrp="1"/>
          </p:cNvSpPr>
          <p:nvPr>
            <p:ph idx="1"/>
          </p:nvPr>
        </p:nvSpPr>
        <p:spPr/>
        <p:txBody>
          <a:bodyPr/>
          <a:lstStyle/>
          <a:p>
            <a:r>
              <a:rPr lang="en-GB" dirty="0"/>
              <a:t>Flue is also known as influenza. It is a respiratory illness which affects the lungs and airways, this is because of the infection caused by an influenza viruses (World Health Organisation, 2018).Influenza even cause a death and life threating situations to those people who are at high risk.</a:t>
            </a:r>
          </a:p>
          <a:p>
            <a:r>
              <a:rPr lang="en-GB" dirty="0"/>
              <a:t>Seasonal flu circulates every year in the UK during winter months normally in October until April. This Flue usually spread in the small droplets of saliva through coughed or sneezed into the atmosphere (NHS Wales, 2018) </a:t>
            </a:r>
          </a:p>
        </p:txBody>
      </p:sp>
    </p:spTree>
    <p:extLst>
      <p:ext uri="{BB962C8B-B14F-4D97-AF65-F5344CB8AC3E}">
        <p14:creationId xmlns:p14="http://schemas.microsoft.com/office/powerpoint/2010/main" val="1054294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a:t>
            </a:r>
          </a:p>
        </p:txBody>
      </p:sp>
      <p:sp>
        <p:nvSpPr>
          <p:cNvPr id="3" name="Content Placeholder 2"/>
          <p:cNvSpPr>
            <a:spLocks noGrp="1"/>
          </p:cNvSpPr>
          <p:nvPr>
            <p:ph idx="1"/>
          </p:nvPr>
        </p:nvSpPr>
        <p:spPr/>
        <p:txBody>
          <a:bodyPr/>
          <a:lstStyle/>
          <a:p>
            <a:pPr marL="0" indent="0">
              <a:buNone/>
            </a:pPr>
            <a:r>
              <a:rPr lang="en-GB" dirty="0"/>
              <a:t>There are three types of influenza type A,B and C</a:t>
            </a:r>
          </a:p>
          <a:p>
            <a:pPr>
              <a:buFont typeface="Arial" panose="020B0604020202020204" pitchFamily="34" charset="0"/>
              <a:buChar char="•"/>
            </a:pPr>
            <a:r>
              <a:rPr lang="en-GB" dirty="0"/>
              <a:t>Influenza A is usually common seasonal flue cases which is found in human and animals it spreads from person to person by people who are already infected</a:t>
            </a:r>
          </a:p>
          <a:p>
            <a:pPr>
              <a:buFont typeface="Arial" panose="020B0604020202020204" pitchFamily="34" charset="0"/>
              <a:buChar char="•"/>
            </a:pPr>
            <a:r>
              <a:rPr lang="en-GB" dirty="0"/>
              <a:t>Influenza B is another type which cause the seasonal flue and this only found in humans. This is less severe than type A and mostly found in children. </a:t>
            </a:r>
          </a:p>
          <a:p>
            <a:pPr>
              <a:buFont typeface="Arial" panose="020B0604020202020204" pitchFamily="34" charset="0"/>
              <a:buChar char="•"/>
            </a:pPr>
            <a:r>
              <a:rPr lang="en-GB" dirty="0"/>
              <a:t>Influenza C also only affects humans and is much milder than A and B. It usually cause mild respiratory illness. It is not known to have caused any seasonal flue  (</a:t>
            </a:r>
            <a:r>
              <a:rPr lang="en-GB" dirty="0" err="1"/>
              <a:t>Duda</a:t>
            </a:r>
            <a:r>
              <a:rPr lang="en-GB" dirty="0"/>
              <a:t>, (2018)</a:t>
            </a:r>
          </a:p>
          <a:p>
            <a:endParaRPr lang="en-GB" dirty="0"/>
          </a:p>
        </p:txBody>
      </p:sp>
    </p:spTree>
    <p:extLst>
      <p:ext uri="{BB962C8B-B14F-4D97-AF65-F5344CB8AC3E}">
        <p14:creationId xmlns:p14="http://schemas.microsoft.com/office/powerpoint/2010/main" val="2632960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Signs and symptoms of seasonal influenza</a:t>
            </a:r>
          </a:p>
        </p:txBody>
      </p:sp>
      <p:sp>
        <p:nvSpPr>
          <p:cNvPr id="3" name="Content Placeholder 2"/>
          <p:cNvSpPr>
            <a:spLocks noGrp="1"/>
          </p:cNvSpPr>
          <p:nvPr>
            <p:ph idx="1"/>
          </p:nvPr>
        </p:nvSpPr>
        <p:spPr/>
        <p:txBody>
          <a:bodyPr>
            <a:normAutofit fontScale="85000" lnSpcReduction="20000"/>
          </a:bodyPr>
          <a:lstStyle/>
          <a:p>
            <a:r>
              <a:rPr lang="en-GB" sz="2400" dirty="0"/>
              <a:t>Fever</a:t>
            </a:r>
          </a:p>
          <a:p>
            <a:r>
              <a:rPr lang="en-GB" sz="2400" dirty="0"/>
              <a:t>Headache</a:t>
            </a:r>
          </a:p>
          <a:p>
            <a:r>
              <a:rPr lang="en-GB" sz="2400" dirty="0"/>
              <a:t>Dry cough (can be severe which can last 2 or more weeks)</a:t>
            </a:r>
          </a:p>
          <a:p>
            <a:r>
              <a:rPr lang="en-GB" sz="2400" dirty="0"/>
              <a:t>Muscle and joint pain</a:t>
            </a:r>
          </a:p>
          <a:p>
            <a:r>
              <a:rPr lang="en-GB" sz="2400" dirty="0"/>
              <a:t>Feeling tired exhausted</a:t>
            </a:r>
          </a:p>
          <a:p>
            <a:r>
              <a:rPr lang="en-GB" sz="2400" dirty="0"/>
              <a:t>Sore throat </a:t>
            </a:r>
          </a:p>
          <a:p>
            <a:r>
              <a:rPr lang="en-GB" sz="2400" dirty="0"/>
              <a:t>Runny nose</a:t>
            </a:r>
          </a:p>
          <a:p>
            <a:r>
              <a:rPr lang="en-GB" sz="2400" dirty="0"/>
              <a:t>Difficulty sleeping</a:t>
            </a:r>
          </a:p>
          <a:p>
            <a:r>
              <a:rPr lang="en-GB" sz="2400" dirty="0"/>
              <a:t>Nausea and being sick</a:t>
            </a:r>
          </a:p>
          <a:p>
            <a:r>
              <a:rPr lang="en-GB" sz="2400" dirty="0"/>
              <a:t>                                                                 (NHS Direct Wales,2018)</a:t>
            </a:r>
          </a:p>
          <a:p>
            <a:endParaRPr lang="en-GB" sz="2400" dirty="0"/>
          </a:p>
          <a:p>
            <a:endParaRPr lang="en-GB" dirty="0"/>
          </a:p>
        </p:txBody>
      </p:sp>
    </p:spTree>
    <p:extLst>
      <p:ext uri="{BB962C8B-B14F-4D97-AF65-F5344CB8AC3E}">
        <p14:creationId xmlns:p14="http://schemas.microsoft.com/office/powerpoint/2010/main" val="2004661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trends are visible? (which age group)</a:t>
            </a:r>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According to Health line, (2018) children and infants are most likely to get this flue virus than the adults and this is due to their immune system is not fully developed.</a:t>
            </a:r>
          </a:p>
          <a:p>
            <a:pPr>
              <a:buFont typeface="Arial" panose="020B0604020202020204" pitchFamily="34" charset="0"/>
              <a:buChar char="•"/>
            </a:pPr>
            <a:r>
              <a:rPr lang="en-GB" dirty="0"/>
              <a:t>Children who has chronic health problems such as organ disorders, diabetes or asthma are at greater risk for developing serious flue related complications. </a:t>
            </a:r>
          </a:p>
          <a:p>
            <a:pPr>
              <a:buFont typeface="Arial" panose="020B0604020202020204" pitchFamily="34" charset="0"/>
              <a:buChar char="•"/>
            </a:pPr>
            <a:r>
              <a:rPr lang="en-GB" dirty="0"/>
              <a:t>Adults over 65 years: This is because their immune system is weakens with the age and flue can get worse to those who have long term health problems like asthma, heart disease and lung disease (Health line, (2018) </a:t>
            </a:r>
          </a:p>
          <a:p>
            <a:pPr>
              <a:buFont typeface="Arial" panose="020B0604020202020204" pitchFamily="34" charset="0"/>
              <a:buChar char="•"/>
            </a:pPr>
            <a:r>
              <a:rPr lang="en-GB" dirty="0"/>
              <a:t>Pregnant women: this is because their body goes through a lot of changes which affect their immune system, heart and lungs (Health line, (2018) </a:t>
            </a:r>
          </a:p>
          <a:p>
            <a:pPr>
              <a:buFont typeface="Arial" panose="020B0604020202020204" pitchFamily="34" charset="0"/>
              <a:buChar char="•"/>
            </a:pPr>
            <a:r>
              <a:rPr lang="en-GB" dirty="0"/>
              <a:t>People with weaken immune system: less able to fight the flu infection </a:t>
            </a:r>
          </a:p>
          <a:p>
            <a:endParaRPr lang="en-GB" dirty="0"/>
          </a:p>
        </p:txBody>
      </p:sp>
    </p:spTree>
    <p:extLst>
      <p:ext uri="{BB962C8B-B14F-4D97-AF65-F5344CB8AC3E}">
        <p14:creationId xmlns:p14="http://schemas.microsoft.com/office/powerpoint/2010/main" val="2068460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080" y="199707"/>
            <a:ext cx="8783320" cy="1260793"/>
          </a:xfrm>
        </p:spPr>
        <p:txBody>
          <a:bodyPr>
            <a:normAutofit/>
          </a:bodyPr>
          <a:lstStyle/>
          <a:p>
            <a:r>
              <a:rPr lang="en-GB" b="1" u="sng" dirty="0"/>
              <a:t>Treatments and vaccinations</a:t>
            </a:r>
          </a:p>
        </p:txBody>
      </p:sp>
      <p:sp>
        <p:nvSpPr>
          <p:cNvPr id="3" name="Content Placeholder 2"/>
          <p:cNvSpPr>
            <a:spLocks noGrp="1"/>
          </p:cNvSpPr>
          <p:nvPr>
            <p:ph idx="1"/>
          </p:nvPr>
        </p:nvSpPr>
        <p:spPr>
          <a:xfrm>
            <a:off x="476163" y="2483426"/>
            <a:ext cx="10692217" cy="3666221"/>
          </a:xfrm>
        </p:spPr>
        <p:txBody>
          <a:bodyPr>
            <a:normAutofit fontScale="92500" lnSpcReduction="10000"/>
          </a:bodyPr>
          <a:lstStyle/>
          <a:p>
            <a:pPr marL="0" indent="0">
              <a:buNone/>
            </a:pPr>
            <a:endParaRPr lang="en-GB" dirty="0"/>
          </a:p>
          <a:p>
            <a:pPr>
              <a:buFont typeface="Arial" panose="020B0604020202020204" pitchFamily="34" charset="0"/>
              <a:buChar char="•"/>
            </a:pPr>
            <a:r>
              <a:rPr lang="en-GB" dirty="0"/>
              <a:t>Mayo clinic, (2019) and NHS, (2017) both share the same views for home remedies such as drink plenty of water to prevent dehydration, rest which means more sleep to help immune system to fight infection and try to stay home to help control the spread influenza in the community.  </a:t>
            </a:r>
          </a:p>
          <a:p>
            <a:pPr>
              <a:buFont typeface="Arial" panose="020B0604020202020204" pitchFamily="34" charset="0"/>
              <a:buChar char="•"/>
            </a:pPr>
            <a:r>
              <a:rPr lang="en-GB" dirty="0"/>
              <a:t>Flue vaccine is the most effective way to prevent infection and spreading it to others (WHO, 2019). World Health Organisation,(2019) also recommends that pregnant women are at the top priority list and children. </a:t>
            </a:r>
          </a:p>
          <a:p>
            <a:pPr>
              <a:buFont typeface="Arial" panose="020B0604020202020204" pitchFamily="34" charset="0"/>
              <a:buChar char="•"/>
            </a:pPr>
            <a:r>
              <a:rPr lang="en-GB" dirty="0"/>
              <a:t>Antiviral medications such as </a:t>
            </a:r>
            <a:r>
              <a:rPr lang="en-GB" dirty="0" err="1"/>
              <a:t>Zanamivir</a:t>
            </a:r>
            <a:r>
              <a:rPr lang="en-GB" dirty="0"/>
              <a:t> and </a:t>
            </a:r>
            <a:r>
              <a:rPr lang="en-GB" dirty="0" err="1"/>
              <a:t>Oseltamivir</a:t>
            </a:r>
            <a:endParaRPr lang="en-GB" dirty="0"/>
          </a:p>
          <a:p>
            <a:pPr>
              <a:buFont typeface="Arial" panose="020B0604020202020204" pitchFamily="34" charset="0"/>
              <a:buChar char="•"/>
            </a:pPr>
            <a:r>
              <a:rPr lang="en-GB" dirty="0"/>
              <a:t>Nasal spray is now offered to children aged between 2-4</a:t>
            </a:r>
          </a:p>
          <a:p>
            <a:pPr>
              <a:buFont typeface="Arial" panose="020B0604020202020204" pitchFamily="34" charset="0"/>
              <a:buChar char="•"/>
            </a:pPr>
            <a:r>
              <a:rPr lang="en-GB" dirty="0"/>
              <a:t>2-3 years olds get vaccine from their GP surgery</a:t>
            </a:r>
          </a:p>
          <a:p>
            <a:pPr>
              <a:buFont typeface="Arial" panose="020B0604020202020204" pitchFamily="34" charset="0"/>
              <a:buChar char="•"/>
            </a:pPr>
            <a:r>
              <a:rPr lang="en-GB" dirty="0"/>
              <a:t>4-10 get vaccine in school (NHS Direct Wales, 2018)</a:t>
            </a:r>
          </a:p>
          <a:p>
            <a:pPr marL="0" indent="0">
              <a:buNone/>
            </a:pPr>
            <a:endParaRPr lang="en-GB" dirty="0"/>
          </a:p>
          <a:p>
            <a:pPr>
              <a:buFont typeface="Arial" panose="020B0604020202020204" pitchFamily="34" charset="0"/>
              <a:buChar char="•"/>
            </a:pPr>
            <a:endParaRPr lang="en-GB" dirty="0"/>
          </a:p>
        </p:txBody>
      </p:sp>
      <p:sp>
        <p:nvSpPr>
          <p:cNvPr id="4" name="Rectangle 3">
            <a:extLst>
              <a:ext uri="{FF2B5EF4-FFF2-40B4-BE49-F238E27FC236}">
                <a16:creationId xmlns:a16="http://schemas.microsoft.com/office/drawing/2014/main" id="{931A1831-1FD7-554A-A5C4-B379A7C5C32A}"/>
              </a:ext>
            </a:extLst>
          </p:cNvPr>
          <p:cNvSpPr/>
          <p:nvPr/>
        </p:nvSpPr>
        <p:spPr>
          <a:xfrm>
            <a:off x="371432" y="1752600"/>
            <a:ext cx="11449136" cy="923330"/>
          </a:xfrm>
          <a:prstGeom prst="rect">
            <a:avLst/>
          </a:prstGeom>
        </p:spPr>
        <p:txBody>
          <a:bodyPr wrap="square">
            <a:spAutoFit/>
          </a:bodyPr>
          <a:lstStyle/>
          <a:p>
            <a:r>
              <a:rPr lang="en-GB" dirty="0">
                <a:solidFill>
                  <a:srgbClr val="000000"/>
                </a:solidFill>
                <a:latin typeface="Times" pitchFamily="2" charset="0"/>
              </a:rPr>
              <a:t>The flu virus was first discovered in the early 1930s. The soldiers who fought in the second world war was the first people to receive the flu vaccination. It was then approved for military to use in 1945 and for the civilians it was approved the following year in 1946 </a:t>
            </a:r>
            <a:r>
              <a:rPr lang="en-GB" dirty="0"/>
              <a:t>Donnelly, G (2018)</a:t>
            </a:r>
            <a:endParaRPr lang="en-US" dirty="0"/>
          </a:p>
        </p:txBody>
      </p:sp>
    </p:spTree>
    <p:extLst>
      <p:ext uri="{BB962C8B-B14F-4D97-AF65-F5344CB8AC3E}">
        <p14:creationId xmlns:p14="http://schemas.microsoft.com/office/powerpoint/2010/main" val="2115346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142" y="560924"/>
            <a:ext cx="10058400" cy="868866"/>
          </a:xfrm>
        </p:spPr>
        <p:txBody>
          <a:bodyPr/>
          <a:lstStyle/>
          <a:p>
            <a:r>
              <a:rPr lang="en-GB" u="sng" dirty="0"/>
              <a:t>Preventative methods?</a:t>
            </a:r>
          </a:p>
        </p:txBody>
      </p:sp>
      <p:pic>
        <p:nvPicPr>
          <p:cNvPr id="4" name="Picture 3"/>
          <p:cNvPicPr>
            <a:picLocks noChangeAspect="1"/>
          </p:cNvPicPr>
          <p:nvPr/>
        </p:nvPicPr>
        <p:blipFill>
          <a:blip r:embed="rId2"/>
          <a:stretch>
            <a:fillRect/>
          </a:stretch>
        </p:blipFill>
        <p:spPr>
          <a:xfrm>
            <a:off x="291811" y="1792951"/>
            <a:ext cx="8719185" cy="4286250"/>
          </a:xfrm>
          <a:prstGeom prst="rect">
            <a:avLst/>
          </a:prstGeom>
        </p:spPr>
      </p:pic>
      <p:sp>
        <p:nvSpPr>
          <p:cNvPr id="7" name="Rectangle 6"/>
          <p:cNvSpPr/>
          <p:nvPr/>
        </p:nvSpPr>
        <p:spPr>
          <a:xfrm>
            <a:off x="9135687" y="5480685"/>
            <a:ext cx="1945178" cy="5985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NHS Wales, 2018</a:t>
            </a:r>
          </a:p>
        </p:txBody>
      </p:sp>
    </p:spTree>
    <p:extLst>
      <p:ext uri="{BB962C8B-B14F-4D97-AF65-F5344CB8AC3E}">
        <p14:creationId xmlns:p14="http://schemas.microsoft.com/office/powerpoint/2010/main" val="1975046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389" y="319855"/>
            <a:ext cx="10058400" cy="727550"/>
          </a:xfrm>
        </p:spPr>
        <p:txBody>
          <a:bodyPr/>
          <a:lstStyle/>
          <a:p>
            <a:r>
              <a:rPr lang="en-GB" b="1" dirty="0"/>
              <a:t>Incidence and Prevalence of this disease </a:t>
            </a:r>
          </a:p>
        </p:txBody>
      </p:sp>
      <p:pic>
        <p:nvPicPr>
          <p:cNvPr id="5" name="Picture 4"/>
          <p:cNvPicPr>
            <a:picLocks noChangeAspect="1"/>
          </p:cNvPicPr>
          <p:nvPr/>
        </p:nvPicPr>
        <p:blipFill>
          <a:blip r:embed="rId2"/>
          <a:stretch>
            <a:fillRect/>
          </a:stretch>
        </p:blipFill>
        <p:spPr>
          <a:xfrm>
            <a:off x="108065" y="1742866"/>
            <a:ext cx="4822900" cy="3849859"/>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2892316312"/>
              </p:ext>
            </p:extLst>
          </p:nvPr>
        </p:nvGraphicFramePr>
        <p:xfrm>
          <a:off x="108065" y="5735366"/>
          <a:ext cx="2352502" cy="524117"/>
        </p:xfrm>
        <a:graphic>
          <a:graphicData uri="http://schemas.openxmlformats.org/drawingml/2006/table">
            <a:tbl>
              <a:tblPr firstRow="1" bandRow="1">
                <a:tableStyleId>{5C22544A-7EE6-4342-B048-85BDC9FD1C3A}</a:tableStyleId>
              </a:tblPr>
              <a:tblGrid>
                <a:gridCol w="2352502">
                  <a:extLst>
                    <a:ext uri="{9D8B030D-6E8A-4147-A177-3AD203B41FA5}">
                      <a16:colId xmlns:a16="http://schemas.microsoft.com/office/drawing/2014/main" val="1164636290"/>
                    </a:ext>
                  </a:extLst>
                </a:gridCol>
              </a:tblGrid>
              <a:tr h="524117">
                <a:tc>
                  <a:txBody>
                    <a:bodyPr/>
                    <a:lstStyle/>
                    <a:p>
                      <a:r>
                        <a:rPr lang="en-GB" dirty="0"/>
                        <a:t>The Guardian, (2018)</a:t>
                      </a:r>
                    </a:p>
                  </a:txBody>
                  <a:tcPr/>
                </a:tc>
                <a:extLst>
                  <a:ext uri="{0D108BD9-81ED-4DB2-BD59-A6C34878D82A}">
                    <a16:rowId xmlns:a16="http://schemas.microsoft.com/office/drawing/2014/main" val="204382435"/>
                  </a:ext>
                </a:extLst>
              </a:tr>
            </a:tbl>
          </a:graphicData>
        </a:graphic>
      </p:graphicFrame>
      <p:sp>
        <p:nvSpPr>
          <p:cNvPr id="3" name="Rectangle 2">
            <a:extLst>
              <a:ext uri="{FF2B5EF4-FFF2-40B4-BE49-F238E27FC236}">
                <a16:creationId xmlns:a16="http://schemas.microsoft.com/office/drawing/2014/main" id="{90E1747A-8921-0F41-A4C5-EA5973DBA1E0}"/>
              </a:ext>
            </a:extLst>
          </p:cNvPr>
          <p:cNvSpPr/>
          <p:nvPr/>
        </p:nvSpPr>
        <p:spPr>
          <a:xfrm>
            <a:off x="5450958" y="1967599"/>
            <a:ext cx="6096000" cy="1200329"/>
          </a:xfrm>
          <a:prstGeom prst="rect">
            <a:avLst/>
          </a:prstGeom>
        </p:spPr>
        <p:txBody>
          <a:bodyPr>
            <a:spAutoFit/>
          </a:bodyPr>
          <a:lstStyle/>
          <a:p>
            <a:r>
              <a:rPr lang="en-GB" dirty="0"/>
              <a:t>World Health Organisation, (2019) states that seasonal flu circulate in all around the world and worldwide this has estimated to result in about 3-5 million cases of severe illness and about 290,000 to 650,000 respiratory deaths. </a:t>
            </a:r>
          </a:p>
        </p:txBody>
      </p:sp>
    </p:spTree>
    <p:extLst>
      <p:ext uri="{BB962C8B-B14F-4D97-AF65-F5344CB8AC3E}">
        <p14:creationId xmlns:p14="http://schemas.microsoft.com/office/powerpoint/2010/main" val="1169208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What are the implications for the health care professionals?</a:t>
            </a:r>
          </a:p>
        </p:txBody>
      </p:sp>
      <p:sp>
        <p:nvSpPr>
          <p:cNvPr id="3" name="Content Placeholder 2"/>
          <p:cNvSpPr>
            <a:spLocks noGrp="1"/>
          </p:cNvSpPr>
          <p:nvPr>
            <p:ph idx="1"/>
          </p:nvPr>
        </p:nvSpPr>
        <p:spPr>
          <a:xfrm>
            <a:off x="777766" y="1737360"/>
            <a:ext cx="10550634" cy="3901441"/>
          </a:xfrm>
        </p:spPr>
        <p:txBody>
          <a:bodyPr>
            <a:normAutofit fontScale="70000" lnSpcReduction="20000"/>
          </a:bodyPr>
          <a:lstStyle/>
          <a:p>
            <a:pPr>
              <a:buFont typeface="Arial" panose="020B0604020202020204" pitchFamily="34" charset="0"/>
              <a:buChar char="•"/>
            </a:pPr>
            <a:r>
              <a:rPr lang="en-GB" dirty="0"/>
              <a:t>Staff must be prepared ahead of time to assure their ability and willingness to report to work</a:t>
            </a:r>
          </a:p>
          <a:p>
            <a:pPr>
              <a:buFont typeface="Arial" panose="020B0604020202020204" pitchFamily="34" charset="0"/>
              <a:buChar char="•"/>
            </a:pPr>
            <a:r>
              <a:rPr lang="en-GB" dirty="0"/>
              <a:t>hospital emergency departments could reached their limits and that there may be little room for a surge in patients in either emergency rooms or inpatient beds.</a:t>
            </a:r>
            <a:endParaRPr lang="en-GB" baseline="30000" dirty="0"/>
          </a:p>
          <a:p>
            <a:pPr>
              <a:buFont typeface="Arial" panose="020B0604020202020204" pitchFamily="34" charset="0"/>
              <a:buChar char="•"/>
            </a:pPr>
            <a:r>
              <a:rPr lang="en-GB" dirty="0"/>
              <a:t>Nurses and doctors may need to work extended shifts </a:t>
            </a:r>
          </a:p>
          <a:p>
            <a:pPr>
              <a:buFont typeface="Arial" panose="020B0604020202020204" pitchFamily="34" charset="0"/>
              <a:buChar char="•"/>
            </a:pPr>
            <a:r>
              <a:rPr lang="en-GB" dirty="0"/>
              <a:t>some ICU patients may be moved to other units</a:t>
            </a:r>
          </a:p>
          <a:p>
            <a:pPr>
              <a:buFont typeface="Arial" panose="020B0604020202020204" pitchFamily="34" charset="0"/>
              <a:buChar char="•"/>
            </a:pPr>
            <a:r>
              <a:rPr lang="en-GB" dirty="0"/>
              <a:t> some medical or surgical procedures could be postponed. </a:t>
            </a:r>
          </a:p>
          <a:p>
            <a:pPr>
              <a:buFont typeface="Arial" panose="020B0604020202020204" pitchFamily="34" charset="0"/>
              <a:buChar char="•"/>
            </a:pPr>
            <a:r>
              <a:rPr lang="en-GB" dirty="0"/>
              <a:t>unfamiliar ethical decisions will surely confront them. For example, they may have two patients in need of ventilators but only one ventilator</a:t>
            </a:r>
          </a:p>
          <a:p>
            <a:pPr>
              <a:buFont typeface="Arial" panose="020B0604020202020204" pitchFamily="34" charset="0"/>
              <a:buChar char="•"/>
            </a:pPr>
            <a:r>
              <a:rPr lang="en-GB" dirty="0"/>
              <a:t>GP workload will be increased by the requirement to have different vaccination for different at risk groups</a:t>
            </a:r>
          </a:p>
          <a:p>
            <a:pPr>
              <a:buFont typeface="Arial" panose="020B0604020202020204" pitchFamily="34" charset="0"/>
              <a:buChar char="•"/>
            </a:pPr>
            <a:r>
              <a:rPr lang="en-GB" dirty="0"/>
              <a:t>Overall costs may be higher than before </a:t>
            </a:r>
          </a:p>
          <a:p>
            <a:pPr>
              <a:buFont typeface="Arial" panose="020B0604020202020204" pitchFamily="34" charset="0"/>
              <a:buChar char="•"/>
            </a:pPr>
            <a:r>
              <a:rPr lang="en-GB" dirty="0"/>
              <a:t>Unable to meet the expectations of patients who have attended for immunisation  but practices may not have sufficient vaccine available</a:t>
            </a:r>
          </a:p>
          <a:p>
            <a:pPr marL="0" indent="0">
              <a:buNone/>
            </a:pPr>
            <a:r>
              <a:rPr lang="en-GB" dirty="0"/>
              <a:t>          Public Health Reports, (2007)    ( Cook, 2018)</a:t>
            </a:r>
          </a:p>
        </p:txBody>
      </p:sp>
    </p:spTree>
    <p:extLst>
      <p:ext uri="{BB962C8B-B14F-4D97-AF65-F5344CB8AC3E}">
        <p14:creationId xmlns:p14="http://schemas.microsoft.com/office/powerpoint/2010/main" val="1281828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impact on health and social care service?</a:t>
            </a:r>
          </a:p>
        </p:txBody>
      </p:sp>
      <p:sp>
        <p:nvSpPr>
          <p:cNvPr id="3" name="Content Placeholder 2"/>
          <p:cNvSpPr>
            <a:spLocks noGrp="1"/>
          </p:cNvSpPr>
          <p:nvPr>
            <p:ph idx="1"/>
          </p:nvPr>
        </p:nvSpPr>
        <p:spPr/>
        <p:txBody>
          <a:bodyPr/>
          <a:lstStyle/>
          <a:p>
            <a:r>
              <a:rPr lang="en-GB" dirty="0"/>
              <a:t>In 1999-2000 due to outbreak of flue almost all non-emergency operations were cancelled and at one point the country was left with just two intensive care beds  patients were shuttled hundreds of miles in search of somewhere to stay Browne,(2001)</a:t>
            </a:r>
          </a:p>
          <a:p>
            <a:r>
              <a:rPr lang="en-GB" dirty="0"/>
              <a:t>Intensive care beds in the country should be running at less than 85% occupancy but that time most hospitals were running over 90% occupancy, more than one patient in each bed everyday Browne,(2001)</a:t>
            </a:r>
          </a:p>
          <a:p>
            <a:r>
              <a:rPr lang="en-GB" dirty="0"/>
              <a:t>Accident and emergency wards were failing rapidly and many people had to wait more than four hours to see a doctor The Guardian,(2001)</a:t>
            </a:r>
          </a:p>
          <a:p>
            <a:r>
              <a:rPr lang="en-GB" dirty="0"/>
              <a:t>Holder, (2018) reports NHS hospitals were forced to add 5,000 extra beds in one day to cope with demands </a:t>
            </a:r>
          </a:p>
        </p:txBody>
      </p:sp>
    </p:spTree>
    <p:extLst>
      <p:ext uri="{BB962C8B-B14F-4D97-AF65-F5344CB8AC3E}">
        <p14:creationId xmlns:p14="http://schemas.microsoft.com/office/powerpoint/2010/main" val="1365918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0559" y="66501"/>
            <a:ext cx="3175463" cy="1064029"/>
          </a:xfrm>
        </p:spPr>
        <p:txBody>
          <a:bodyPr>
            <a:normAutofit/>
          </a:bodyPr>
          <a:lstStyle/>
          <a:p>
            <a:r>
              <a:rPr lang="en-GB" dirty="0"/>
              <a:t>Graphs </a:t>
            </a:r>
          </a:p>
        </p:txBody>
      </p:sp>
      <p:pic>
        <p:nvPicPr>
          <p:cNvPr id="1028" name="Picture 4" descr="historical flu rat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1193" y="1852161"/>
            <a:ext cx="9360130" cy="414789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393383" y="5760720"/>
            <a:ext cx="2161308" cy="46378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NHS Wales, (2018)</a:t>
            </a:r>
          </a:p>
        </p:txBody>
      </p:sp>
    </p:spTree>
    <p:extLst>
      <p:ext uri="{BB962C8B-B14F-4D97-AF65-F5344CB8AC3E}">
        <p14:creationId xmlns:p14="http://schemas.microsoft.com/office/powerpoint/2010/main" val="2214320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453C46-66DA-FB4D-936A-97AA0619F05C}"/>
              </a:ext>
            </a:extLst>
          </p:cNvPr>
          <p:cNvSpPr>
            <a:spLocks noGrp="1"/>
          </p:cNvSpPr>
          <p:nvPr>
            <p:ph idx="1"/>
          </p:nvPr>
        </p:nvSpPr>
        <p:spPr/>
        <p:txBody>
          <a:bodyPr>
            <a:normAutofit/>
          </a:bodyPr>
          <a:lstStyle/>
          <a:p>
            <a:r>
              <a:rPr lang="en-GB" dirty="0"/>
              <a:t>Josepha and Goddard, (2005) states</a:t>
            </a:r>
            <a:r>
              <a:rPr lang="en-US" dirty="0"/>
              <a:t> 1996- 1999 it got very high due to very low vaccine were up taken by the high risk group of people aged under 65 and 65+, mostly younger people and they continued to remain seriously unprotected from flu. </a:t>
            </a:r>
          </a:p>
          <a:p>
            <a:r>
              <a:rPr lang="en-GB" dirty="0"/>
              <a:t>In the year of 1996and 2000 a lot of people were massively effected by flu leading to be one of the worst death rates by flu in wales history. Most of the deaths involved elderly people that is because their immune system weaken due to age. According to Josepha and Goddard, (2005) a major cause behind the rise was uptake target was poor in Wales and people who needed the most received less because half of the vaccine was given to people who were at low risk . </a:t>
            </a:r>
          </a:p>
          <a:p>
            <a:r>
              <a:rPr lang="en-GB" dirty="0"/>
              <a:t>In the winter of 1999-200 the NHS almost ground  to a complete halt because of an outbreak of flu. It was severe that public faith in the NHS were destroyed. Due to massive large of a patience being effect by flu the hospital was also in huge pressure because they didn’t have enough vaccine to treat all of the people that was effected .</a:t>
            </a:r>
          </a:p>
          <a:p>
            <a:pPr marL="0" indent="0">
              <a:buNone/>
            </a:pPr>
            <a:endParaRPr lang="en-US" dirty="0"/>
          </a:p>
        </p:txBody>
      </p:sp>
      <p:sp>
        <p:nvSpPr>
          <p:cNvPr id="4" name="Title 1">
            <a:extLst>
              <a:ext uri="{FF2B5EF4-FFF2-40B4-BE49-F238E27FC236}">
                <a16:creationId xmlns:a16="http://schemas.microsoft.com/office/drawing/2014/main" id="{1D9A2771-0F62-6045-99C0-21B3E0E7CDC2}"/>
              </a:ext>
            </a:extLst>
          </p:cNvPr>
          <p:cNvSpPr>
            <a:spLocks noGrp="1"/>
          </p:cNvSpPr>
          <p:nvPr>
            <p:ph type="title"/>
          </p:nvPr>
        </p:nvSpPr>
        <p:spPr>
          <a:xfrm>
            <a:off x="1097280" y="286603"/>
            <a:ext cx="10058400" cy="1450757"/>
          </a:xfrm>
        </p:spPr>
        <p:txBody>
          <a:bodyPr/>
          <a:lstStyle/>
          <a:p>
            <a:r>
              <a:rPr lang="en-GB" dirty="0"/>
              <a:t>Evaluation</a:t>
            </a:r>
          </a:p>
        </p:txBody>
      </p:sp>
    </p:spTree>
    <p:extLst>
      <p:ext uri="{BB962C8B-B14F-4D97-AF65-F5344CB8AC3E}">
        <p14:creationId xmlns:p14="http://schemas.microsoft.com/office/powerpoint/2010/main" val="2834784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357" y="469900"/>
            <a:ext cx="11849286" cy="4861148"/>
          </a:xfrm>
        </p:spPr>
        <p:txBody>
          <a:bodyPr>
            <a:normAutofit fontScale="92500" lnSpcReduction="10000"/>
          </a:bodyPr>
          <a:lstStyle/>
          <a:p>
            <a:r>
              <a:rPr lang="en-GB" dirty="0"/>
              <a:t>In 2000 a national uptake target of vaccination was set out for the group who are at high risk. The national target for older people was 70 percent but 71% all patients age 65+ were vaccinated against flue. </a:t>
            </a:r>
            <a:r>
              <a:rPr lang="en-US" dirty="0"/>
              <a:t>The uptake of vaccine was increased to 8% of people aged 0-19 and increased about 24 % in aged 20-49. The age groups that increases in uptake shown an improvements over the time and people who had vaccination they raise the effectiveness and recommended to their family and friends </a:t>
            </a:r>
            <a:r>
              <a:rPr lang="en-GB" dirty="0"/>
              <a:t>Josepha and Goddard, (2005)</a:t>
            </a:r>
            <a:r>
              <a:rPr lang="en-US" dirty="0"/>
              <a:t>. </a:t>
            </a:r>
          </a:p>
          <a:p>
            <a:r>
              <a:rPr lang="en-GB" dirty="0"/>
              <a:t>Although the rates remain lower than 1999-2000. WHO, (2010) confirmed that in 2009 there was an early outbreak in North America in April new influenza virus H1N1 spread rapidly all around the world that a total of 74 countries in the world were effected which caused high levels of summer infections and even higher in cooler months. The first two UK cases of new virus was confirmed found in a couple from Scotland and it spread.  By the June 2009 there was 1,000 cases reached in UK and March 2010 there was total UK deaths was 457.  342 in England, 69 in Scotland, 18 in Northern Ireland and 28 in Wales Hine, (2010) </a:t>
            </a:r>
          </a:p>
          <a:p>
            <a:r>
              <a:rPr lang="en-GB" dirty="0"/>
              <a:t>In April H1N1 information campaign is rolled on TV, radio and in print media and a booklet is prepared for household delivery and in July treatment phase begin and vaccination programme began for frontline healthcare worker and their patients Hine, (2010)</a:t>
            </a:r>
          </a:p>
          <a:p>
            <a:r>
              <a:rPr lang="en-GB" dirty="0"/>
              <a:t>According to ITV News, (2013)  there were about 1300 winter deaths in wales in 2011-12 and 80 percent of them were elderly  aged 65 years age that was because 32 percent of people who are aged 65+ did not had flue vaccine and 50% of other at risk groups did not had vaccination </a:t>
            </a:r>
          </a:p>
          <a:p>
            <a:endParaRPr lang="en-US" dirty="0"/>
          </a:p>
          <a:p>
            <a:endParaRPr lang="en-GB" dirty="0"/>
          </a:p>
        </p:txBody>
      </p:sp>
    </p:spTree>
    <p:extLst>
      <p:ext uri="{BB962C8B-B14F-4D97-AF65-F5344CB8AC3E}">
        <p14:creationId xmlns:p14="http://schemas.microsoft.com/office/powerpoint/2010/main" val="1744614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1083" y="1717287"/>
            <a:ext cx="11597268" cy="4270917"/>
          </a:xfrm>
        </p:spPr>
        <p:txBody>
          <a:bodyPr>
            <a:normAutofit/>
          </a:bodyPr>
          <a:lstStyle/>
          <a:p>
            <a:r>
              <a:rPr lang="en-GB" dirty="0"/>
              <a:t>Welsh Government, (2017) reports that more individuals than ever received the flue vaccinations in 2016 and 2017. The total number of people immunised increased to 761,838 compared to 730,246 in 2015-2016. Community pharmacies delivered 26,889 vaccinations as part of the NHS service an increase of 36% on 2015-16.</a:t>
            </a:r>
          </a:p>
          <a:p>
            <a:r>
              <a:rPr lang="en-GB" dirty="0"/>
              <a:t>In 2017/2018 there was another big spike on graph and that is because again third of the over 65s in wales missed to have vaccination (ITV News, 2017). </a:t>
            </a:r>
          </a:p>
          <a:p>
            <a:pPr marL="0" indent="0">
              <a:buNone/>
            </a:pPr>
            <a:r>
              <a:rPr lang="en-GB" dirty="0"/>
              <a:t> BBC News Wales, (2017) reports in 2018 Australia and New Zealand had their worst flu season in winter and experts were waiting to see if similar will happen in the UK. BBC News, (2018) and Public Health Wales, (2018) both agreed that rise of flu cases was because of several strains including one that affected Australia which was H3N2. In 2018 UK faced mix flu circulating influenza B as well as H3N2 strain. </a:t>
            </a:r>
          </a:p>
          <a:p>
            <a:pPr marL="0" indent="0">
              <a:buNone/>
            </a:pPr>
            <a:r>
              <a:rPr lang="en-GB" dirty="0"/>
              <a:t>Most of the hospitals put restrictions in place to minimise the risk of spreading to protect patients and staff. Only essential visitors were allowed  and they had to follow noticed and guidance BBC Wales, (2018). </a:t>
            </a:r>
          </a:p>
          <a:p>
            <a:endParaRPr lang="en-GB" dirty="0"/>
          </a:p>
          <a:p>
            <a:endParaRPr lang="en-GB" dirty="0"/>
          </a:p>
          <a:p>
            <a:endParaRPr lang="en-GB" dirty="0"/>
          </a:p>
        </p:txBody>
      </p:sp>
    </p:spTree>
    <p:extLst>
      <p:ext uri="{BB962C8B-B14F-4D97-AF65-F5344CB8AC3E}">
        <p14:creationId xmlns:p14="http://schemas.microsoft.com/office/powerpoint/2010/main" val="485703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853265"/>
          </a:xfrm>
        </p:spPr>
        <p:txBody>
          <a:bodyPr/>
          <a:lstStyle/>
          <a:p>
            <a:r>
              <a:rPr lang="en-GB" u="sng" dirty="0"/>
              <a:t>Reference </a:t>
            </a:r>
          </a:p>
        </p:txBody>
      </p:sp>
      <p:sp>
        <p:nvSpPr>
          <p:cNvPr id="3" name="Content Placeholder 2"/>
          <p:cNvSpPr>
            <a:spLocks noGrp="1"/>
          </p:cNvSpPr>
          <p:nvPr>
            <p:ph idx="1"/>
          </p:nvPr>
        </p:nvSpPr>
        <p:spPr>
          <a:xfrm>
            <a:off x="170354" y="2136371"/>
            <a:ext cx="11118330" cy="3613075"/>
          </a:xfrm>
        </p:spPr>
        <p:txBody>
          <a:bodyPr>
            <a:normAutofit fontScale="85000" lnSpcReduction="20000"/>
          </a:bodyPr>
          <a:lstStyle/>
          <a:p>
            <a:pPr>
              <a:buFont typeface="Arial" panose="020B0604020202020204" pitchFamily="34" charset="0"/>
              <a:buChar char="•"/>
            </a:pPr>
            <a:r>
              <a:rPr lang="en-GB" dirty="0"/>
              <a:t>Larkin, S. </a:t>
            </a:r>
            <a:r>
              <a:rPr lang="en-GB" dirty="0" err="1"/>
              <a:t>Mavji</a:t>
            </a:r>
            <a:r>
              <a:rPr lang="en-GB" dirty="0"/>
              <a:t>, J. (2018) </a:t>
            </a:r>
            <a:r>
              <a:rPr lang="en-GB" i="1" dirty="0"/>
              <a:t>communicable disease control. </a:t>
            </a:r>
            <a:r>
              <a:rPr lang="en-GB" dirty="0"/>
              <a:t>Available at: </a:t>
            </a:r>
            <a:r>
              <a:rPr lang="en-GB" dirty="0">
                <a:hlinkClick r:id="rId2"/>
              </a:rPr>
              <a:t>https://www.westmidlandsdeanery.nhs.uk/Portals/0/PH%20Practitioner/2015/4.Communicable%20Disease%20Dontrol%20-shortenedSL.pdf</a:t>
            </a:r>
            <a:r>
              <a:rPr lang="en-GB" dirty="0"/>
              <a:t> [accessed on 18</a:t>
            </a:r>
            <a:r>
              <a:rPr lang="en-GB" baseline="30000" dirty="0"/>
              <a:t>th</a:t>
            </a:r>
            <a:r>
              <a:rPr lang="en-GB" dirty="0"/>
              <a:t> February 2019]</a:t>
            </a:r>
          </a:p>
          <a:p>
            <a:pPr>
              <a:buFont typeface="Arial" panose="020B0604020202020204" pitchFamily="34" charset="0"/>
              <a:buChar char="•"/>
            </a:pPr>
            <a:r>
              <a:rPr lang="en-GB" dirty="0"/>
              <a:t>NHS Wales, (2018) </a:t>
            </a:r>
            <a:r>
              <a:rPr lang="en-GB" i="1" dirty="0"/>
              <a:t>influenza (flu), Public Health Wales. </a:t>
            </a:r>
            <a:r>
              <a:rPr lang="en-GB" dirty="0"/>
              <a:t>Available at: </a:t>
            </a:r>
            <a:r>
              <a:rPr lang="en-GB" i="1" dirty="0"/>
              <a:t> </a:t>
            </a:r>
            <a:r>
              <a:rPr lang="en-GB" dirty="0">
                <a:hlinkClick r:id="rId3"/>
              </a:rPr>
              <a:t>http://www.wales.nhs.uk/sitesplus/888/page/43745</a:t>
            </a:r>
            <a:r>
              <a:rPr lang="en-GB" dirty="0"/>
              <a:t> [accessed 22/02/19]</a:t>
            </a:r>
          </a:p>
          <a:p>
            <a:pPr>
              <a:buFont typeface="Arial" panose="020B0604020202020204" pitchFamily="34" charset="0"/>
              <a:buChar char="•"/>
            </a:pPr>
            <a:r>
              <a:rPr lang="en-GB" dirty="0"/>
              <a:t>World Health Organisation, (2018) </a:t>
            </a:r>
            <a:r>
              <a:rPr lang="en-GB" i="1" dirty="0"/>
              <a:t>influenza seasonal flu. </a:t>
            </a:r>
            <a:r>
              <a:rPr lang="en-GB" dirty="0"/>
              <a:t>Available at: https://www.who.int/news-room/fact-sheets/detail/influenza-(seasonal) [accessed 22/02/19]</a:t>
            </a:r>
          </a:p>
          <a:p>
            <a:pPr>
              <a:buFont typeface="Arial" panose="020B0604020202020204" pitchFamily="34" charset="0"/>
              <a:buChar char="•"/>
            </a:pPr>
            <a:r>
              <a:rPr lang="en-GB" dirty="0" err="1"/>
              <a:t>Healthline</a:t>
            </a:r>
            <a:r>
              <a:rPr lang="en-GB" dirty="0"/>
              <a:t>, (2019) </a:t>
            </a:r>
            <a:r>
              <a:rPr lang="en-GB" i="1" dirty="0"/>
              <a:t>Flue risk factors and complications. </a:t>
            </a:r>
            <a:r>
              <a:rPr lang="en-GB" dirty="0"/>
              <a:t>Available at: </a:t>
            </a:r>
            <a:r>
              <a:rPr lang="en-GB" dirty="0">
                <a:hlinkClick r:id="rId4"/>
              </a:rPr>
              <a:t>https://www.healthline.com/health/flu-risk-factors</a:t>
            </a:r>
            <a:r>
              <a:rPr lang="en-GB" dirty="0"/>
              <a:t> [accessed 22/2/19]</a:t>
            </a:r>
          </a:p>
          <a:p>
            <a:pPr>
              <a:buFont typeface="Arial" panose="020B0604020202020204" pitchFamily="34" charset="0"/>
              <a:buChar char="•"/>
            </a:pPr>
            <a:r>
              <a:rPr lang="en-GB" dirty="0"/>
              <a:t>Mayo clinic, (2019) </a:t>
            </a:r>
            <a:r>
              <a:rPr lang="en-GB" i="1" dirty="0"/>
              <a:t>influenza (flue). </a:t>
            </a:r>
            <a:r>
              <a:rPr lang="en-GB" dirty="0"/>
              <a:t>Available at: </a:t>
            </a:r>
            <a:r>
              <a:rPr lang="en-GB" dirty="0">
                <a:hlinkClick r:id="rId5"/>
              </a:rPr>
              <a:t>https://www.mayoclinic.org/diseases-conditions/flu/diagnosis-treatment/drc-20351725</a:t>
            </a:r>
            <a:r>
              <a:rPr lang="en-GB" dirty="0"/>
              <a:t> [accessed 22/02/19]</a:t>
            </a:r>
          </a:p>
          <a:p>
            <a:pPr>
              <a:buFont typeface="Arial" panose="020B0604020202020204" pitchFamily="34" charset="0"/>
              <a:buChar char="•"/>
            </a:pPr>
            <a:r>
              <a:rPr lang="en-GB" dirty="0"/>
              <a:t>NHS, (2017) </a:t>
            </a:r>
            <a:r>
              <a:rPr lang="en-GB" i="1" dirty="0"/>
              <a:t>Flu. </a:t>
            </a:r>
            <a:r>
              <a:rPr lang="en-GB" dirty="0"/>
              <a:t>Available at: </a:t>
            </a:r>
            <a:r>
              <a:rPr lang="en-GB" dirty="0">
                <a:hlinkClick r:id="rId6"/>
              </a:rPr>
              <a:t>https://www.nhs.uk/conditions/flu/</a:t>
            </a:r>
            <a:r>
              <a:rPr lang="en-GB" dirty="0"/>
              <a:t> [accessed 22/02/19]</a:t>
            </a:r>
          </a:p>
          <a:p>
            <a:pPr>
              <a:buFont typeface="Arial" panose="020B0604020202020204" pitchFamily="34" charset="0"/>
              <a:buChar char="•"/>
            </a:pPr>
            <a:r>
              <a:rPr lang="en-GB" dirty="0"/>
              <a:t>World Health Organisation, (2019) </a:t>
            </a:r>
            <a:r>
              <a:rPr lang="en-GB" i="1" dirty="0"/>
              <a:t>vaccines. </a:t>
            </a:r>
            <a:r>
              <a:rPr lang="en-GB" dirty="0"/>
              <a:t>Available at: </a:t>
            </a:r>
            <a:r>
              <a:rPr lang="en-GB" dirty="0">
                <a:hlinkClick r:id="rId7"/>
              </a:rPr>
              <a:t>https://www.who.int/influenza/vaccines/en/</a:t>
            </a:r>
            <a:r>
              <a:rPr lang="en-GB" dirty="0"/>
              <a:t> [accessed 22/2/19]</a:t>
            </a:r>
          </a:p>
          <a:p>
            <a:pPr>
              <a:buFont typeface="Arial" panose="020B0604020202020204" pitchFamily="34" charset="0"/>
              <a:buChar char="•"/>
            </a:pPr>
            <a:endParaRPr lang="en-GB" dirty="0"/>
          </a:p>
          <a:p>
            <a:endParaRPr lang="en-GB" i="1" dirty="0"/>
          </a:p>
        </p:txBody>
      </p:sp>
    </p:spTree>
    <p:extLst>
      <p:ext uri="{BB962C8B-B14F-4D97-AF65-F5344CB8AC3E}">
        <p14:creationId xmlns:p14="http://schemas.microsoft.com/office/powerpoint/2010/main" val="4019168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6131" y="116377"/>
            <a:ext cx="11779134" cy="6109855"/>
          </a:xfrm>
        </p:spPr>
        <p:txBody>
          <a:bodyPr>
            <a:normAutofit/>
          </a:bodyPr>
          <a:lstStyle/>
          <a:p>
            <a:pPr marL="0" indent="0">
              <a:buNone/>
            </a:pPr>
            <a:r>
              <a:rPr lang="en-GB" dirty="0"/>
              <a:t>NHS Direct Wales, (2018) </a:t>
            </a:r>
            <a:r>
              <a:rPr lang="en-GB" i="1" dirty="0"/>
              <a:t>Flue seasonal. Available </a:t>
            </a:r>
            <a:r>
              <a:rPr lang="en-GB" i="1" dirty="0" err="1"/>
              <a:t>at:</a:t>
            </a:r>
            <a:r>
              <a:rPr lang="en-GB" dirty="0" err="1"/>
              <a:t>https</a:t>
            </a:r>
            <a:r>
              <a:rPr lang="en-GB" dirty="0"/>
              <a:t>://www.nhsdirect.wales.nhs.uk/encyclopaedia/f/article/flu,seasonal/ [accessed 1</a:t>
            </a:r>
            <a:r>
              <a:rPr lang="en-GB" baseline="30000" dirty="0"/>
              <a:t>st</a:t>
            </a:r>
            <a:r>
              <a:rPr lang="en-GB" dirty="0"/>
              <a:t> March 2019]</a:t>
            </a:r>
          </a:p>
          <a:p>
            <a:pPr>
              <a:buFont typeface="Arial" panose="020B0604020202020204" pitchFamily="34" charset="0"/>
              <a:buChar char="•"/>
            </a:pPr>
            <a:r>
              <a:rPr lang="en-GB" dirty="0" err="1"/>
              <a:t>Duda</a:t>
            </a:r>
            <a:r>
              <a:rPr lang="en-GB" dirty="0"/>
              <a:t>, K (2018) </a:t>
            </a:r>
            <a:r>
              <a:rPr lang="en-GB" i="1" dirty="0"/>
              <a:t>Understanding the different types of Flue. </a:t>
            </a:r>
            <a:r>
              <a:rPr lang="en-GB" dirty="0"/>
              <a:t>Available at: </a:t>
            </a:r>
            <a:r>
              <a:rPr lang="en-GB" dirty="0">
                <a:hlinkClick r:id="rId2"/>
              </a:rPr>
              <a:t>https://www.verywellhealth.com/learn-about-different-types-of-flu-770509</a:t>
            </a:r>
            <a:r>
              <a:rPr lang="en-GB" dirty="0"/>
              <a:t> [accessed 1st March 2019]</a:t>
            </a:r>
          </a:p>
          <a:p>
            <a:pPr>
              <a:buFont typeface="Arial" panose="020B0604020202020204" pitchFamily="34" charset="0"/>
              <a:buChar char="•"/>
            </a:pPr>
            <a:endParaRPr lang="en-GB" dirty="0"/>
          </a:p>
          <a:p>
            <a:pPr>
              <a:buFont typeface="Arial" panose="020B0604020202020204" pitchFamily="34" charset="0"/>
              <a:buChar char="•"/>
            </a:pPr>
            <a:r>
              <a:rPr lang="en-GB" dirty="0"/>
              <a:t> GOV.UK, (2018) </a:t>
            </a:r>
            <a:r>
              <a:rPr lang="en-GB" i="1" dirty="0"/>
              <a:t>seasonal </a:t>
            </a:r>
            <a:r>
              <a:rPr lang="en-GB" i="1" dirty="0" err="1"/>
              <a:t>influenza:guidance</a:t>
            </a:r>
            <a:r>
              <a:rPr lang="en-GB" i="1" dirty="0"/>
              <a:t>, data and analysis. </a:t>
            </a:r>
            <a:r>
              <a:rPr lang="en-GB" dirty="0"/>
              <a:t>available at:</a:t>
            </a:r>
            <a:r>
              <a:rPr lang="en-GB" dirty="0">
                <a:hlinkClick r:id="rId3"/>
              </a:rPr>
              <a:t> https://www.gov.uk/government/collections/seasonal-influenza-guidance-data-and-analysis</a:t>
            </a:r>
            <a:r>
              <a:rPr lang="en-GB" dirty="0"/>
              <a:t> [accessed 1st March 2019] </a:t>
            </a:r>
            <a:endParaRPr lang="en-GB" dirty="0">
              <a:hlinkClick r:id="rId4"/>
            </a:endParaRPr>
          </a:p>
          <a:p>
            <a:pPr>
              <a:buFont typeface="Arial" panose="020B0604020202020204" pitchFamily="34" charset="0"/>
              <a:buChar char="•"/>
            </a:pPr>
            <a:r>
              <a:rPr lang="en-GB" dirty="0"/>
              <a:t>ITV News, (2013) </a:t>
            </a:r>
            <a:r>
              <a:rPr lang="en-GB" i="1" dirty="0"/>
              <a:t>older people winter flue warning. </a:t>
            </a:r>
            <a:r>
              <a:rPr lang="en-GB" dirty="0"/>
              <a:t>Available at: </a:t>
            </a:r>
            <a:r>
              <a:rPr lang="en-GB" dirty="0">
                <a:hlinkClick r:id="rId4"/>
              </a:rPr>
              <a:t>https://www.itv.com/news/wales/topic/flu/</a:t>
            </a:r>
            <a:r>
              <a:rPr lang="en-GB" dirty="0"/>
              <a:t> [accessed 1</a:t>
            </a:r>
            <a:r>
              <a:rPr lang="en-GB" baseline="30000" dirty="0"/>
              <a:t>st</a:t>
            </a:r>
            <a:r>
              <a:rPr lang="en-GB" dirty="0"/>
              <a:t> March 2019] </a:t>
            </a:r>
          </a:p>
          <a:p>
            <a:pPr>
              <a:buFont typeface="Arial" panose="020B0604020202020204" pitchFamily="34" charset="0"/>
              <a:buChar char="•"/>
            </a:pPr>
            <a:r>
              <a:rPr lang="en-GB" dirty="0"/>
              <a:t>Donnelly, G (2018) </a:t>
            </a:r>
            <a:r>
              <a:rPr lang="en-GB" i="1" dirty="0"/>
              <a:t>the history of the flu shot and some common misconceptions. </a:t>
            </a:r>
            <a:r>
              <a:rPr lang="en-GB" dirty="0"/>
              <a:t>Available at: </a:t>
            </a:r>
            <a:r>
              <a:rPr lang="en-GB" dirty="0">
                <a:hlinkClick r:id="rId5"/>
              </a:rPr>
              <a:t>http://fortune.com/2018/01/19/flu-shot-history/</a:t>
            </a:r>
            <a:r>
              <a:rPr lang="en-GB" dirty="0"/>
              <a:t> [accessed 1 March 2019] </a:t>
            </a:r>
          </a:p>
          <a:p>
            <a:pPr>
              <a:buFont typeface="Arial" panose="020B0604020202020204" pitchFamily="34" charset="0"/>
              <a:buChar char="•"/>
            </a:pPr>
            <a:r>
              <a:rPr lang="en-GB" dirty="0"/>
              <a:t>Cook, J (2018) </a:t>
            </a:r>
            <a:r>
              <a:rPr lang="en-GB" i="1" dirty="0"/>
              <a:t>complex flu season could cause problems for practices and patients, GPs warn. </a:t>
            </a:r>
            <a:r>
              <a:rPr lang="en-GB" dirty="0"/>
              <a:t>Available at: </a:t>
            </a:r>
            <a:r>
              <a:rPr lang="en-GB" dirty="0">
                <a:hlinkClick r:id="rId6"/>
              </a:rPr>
              <a:t>https://www.gponline.com/complex-flu-season-cause-problems-practices-patients-gps-warn/article/1492687</a:t>
            </a:r>
            <a:r>
              <a:rPr lang="en-GB" dirty="0"/>
              <a:t> [accessed 15 March 2019]</a:t>
            </a:r>
          </a:p>
        </p:txBody>
      </p:sp>
    </p:spTree>
    <p:extLst>
      <p:ext uri="{BB962C8B-B14F-4D97-AF65-F5344CB8AC3E}">
        <p14:creationId xmlns:p14="http://schemas.microsoft.com/office/powerpoint/2010/main" val="792934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659" y="355136"/>
            <a:ext cx="11060911" cy="5900698"/>
          </a:xfrm>
        </p:spPr>
        <p:txBody>
          <a:bodyPr>
            <a:normAutofit fontScale="77500" lnSpcReduction="20000"/>
          </a:bodyPr>
          <a:lstStyle/>
          <a:p>
            <a:pPr>
              <a:buFont typeface="Arial" panose="020B0604020202020204" pitchFamily="34" charset="0"/>
              <a:buChar char="•"/>
            </a:pPr>
            <a:r>
              <a:rPr lang="en-GB" dirty="0"/>
              <a:t>Welsh Government, (2017) </a:t>
            </a:r>
            <a:r>
              <a:rPr lang="en-GB" i="1" dirty="0"/>
              <a:t>written statement-seasonal influenza report 2016-2017 and plans for 2017-18. </a:t>
            </a:r>
            <a:r>
              <a:rPr lang="en-GB" dirty="0"/>
              <a:t>available </a:t>
            </a:r>
            <a:r>
              <a:rPr lang="en-GB" dirty="0" err="1"/>
              <a:t>at:https</a:t>
            </a:r>
            <a:r>
              <a:rPr lang="en-GB" dirty="0"/>
              <a:t>://</a:t>
            </a:r>
            <a:r>
              <a:rPr lang="en-GB" dirty="0" err="1"/>
              <a:t>gov.wales</a:t>
            </a:r>
            <a:r>
              <a:rPr lang="en-GB" dirty="0"/>
              <a:t>/about/cabinet/</a:t>
            </a:r>
            <a:r>
              <a:rPr lang="en-GB" dirty="0" err="1"/>
              <a:t>cabinetstatements</a:t>
            </a:r>
            <a:r>
              <a:rPr lang="en-GB" dirty="0"/>
              <a:t>/2017/</a:t>
            </a:r>
            <a:r>
              <a:rPr lang="en-GB" dirty="0" err="1"/>
              <a:t>influenzareportandplan</a:t>
            </a:r>
            <a:r>
              <a:rPr lang="en-GB" dirty="0"/>
              <a:t>/?</a:t>
            </a:r>
            <a:r>
              <a:rPr lang="en-GB" dirty="0" err="1"/>
              <a:t>lang</a:t>
            </a:r>
            <a:r>
              <a:rPr lang="en-GB" dirty="0"/>
              <a:t>=</a:t>
            </a:r>
            <a:r>
              <a:rPr lang="en-GB" dirty="0" err="1"/>
              <a:t>en</a:t>
            </a:r>
            <a:r>
              <a:rPr lang="en-GB" dirty="0"/>
              <a:t>[accessed on 8 March 2019]</a:t>
            </a:r>
          </a:p>
          <a:p>
            <a:pPr>
              <a:buFont typeface="Arial" panose="020B0604020202020204" pitchFamily="34" charset="0"/>
              <a:buChar char="•"/>
            </a:pPr>
            <a:r>
              <a:rPr lang="en-GB" dirty="0"/>
              <a:t>Browne, A (2001) </a:t>
            </a:r>
            <a:r>
              <a:rPr lang="en-GB" i="1" dirty="0"/>
              <a:t>NHS faces another winter of crisis. </a:t>
            </a:r>
            <a:r>
              <a:rPr lang="en-GB" dirty="0"/>
              <a:t>Available at: </a:t>
            </a:r>
            <a:r>
              <a:rPr lang="en-GB" dirty="0">
                <a:hlinkClick r:id="rId2"/>
              </a:rPr>
              <a:t>https://www.theguardian.com/politics/2001/oct/28/health.politicalnews</a:t>
            </a:r>
            <a:r>
              <a:rPr lang="en-GB" dirty="0"/>
              <a:t> [accessed on 8March 2019]</a:t>
            </a:r>
          </a:p>
          <a:p>
            <a:pPr>
              <a:buFont typeface="Arial" panose="020B0604020202020204" pitchFamily="34" charset="0"/>
              <a:buChar char="•"/>
            </a:pPr>
            <a:r>
              <a:rPr lang="en-GB" dirty="0"/>
              <a:t>Holder, J (2018) </a:t>
            </a:r>
            <a:r>
              <a:rPr lang="en-GB" i="1" dirty="0"/>
              <a:t>How the NHS winter beds crisis is hitting patient care. </a:t>
            </a:r>
            <a:r>
              <a:rPr lang="en-GB" dirty="0"/>
              <a:t>available at: </a:t>
            </a:r>
            <a:r>
              <a:rPr lang="en-GB" dirty="0">
                <a:hlinkClick r:id="rId3"/>
              </a:rPr>
              <a:t>https://www.theguardian.com/society/ng-interactive/2018/jan/11/how-the-nhs-winter-beds-crisis-is-hitting-patient-care</a:t>
            </a:r>
            <a:r>
              <a:rPr lang="en-GB" dirty="0"/>
              <a:t> [accessed 8March 2019]</a:t>
            </a:r>
          </a:p>
          <a:p>
            <a:pPr>
              <a:buFont typeface="Arial" panose="020B0604020202020204" pitchFamily="34" charset="0"/>
              <a:buChar char="•"/>
            </a:pPr>
            <a:r>
              <a:rPr lang="en-GB" dirty="0"/>
              <a:t>NHS Wales, (2018) </a:t>
            </a:r>
            <a:r>
              <a:rPr lang="en-GB" i="1" dirty="0"/>
              <a:t>beat flue-about flue. </a:t>
            </a:r>
            <a:r>
              <a:rPr lang="en-GB" dirty="0"/>
              <a:t>Available at: </a:t>
            </a:r>
            <a:r>
              <a:rPr lang="en-GB" dirty="0">
                <a:hlinkClick r:id="rId4"/>
              </a:rPr>
              <a:t>http://www.wales.nhs.uk/sitesplus/888/page/96906</a:t>
            </a:r>
            <a:r>
              <a:rPr lang="en-GB" dirty="0"/>
              <a:t> [accessed 8 March 2019] </a:t>
            </a:r>
          </a:p>
          <a:p>
            <a:pPr>
              <a:buFont typeface="Arial" panose="020B0604020202020204" pitchFamily="34" charset="0"/>
              <a:buChar char="•"/>
            </a:pPr>
            <a:r>
              <a:rPr lang="en-GB" dirty="0" err="1"/>
              <a:t>Duda</a:t>
            </a:r>
            <a:r>
              <a:rPr lang="en-GB" dirty="0"/>
              <a:t>, K (2017) </a:t>
            </a:r>
            <a:r>
              <a:rPr lang="en-GB" i="1" dirty="0"/>
              <a:t>why do caregiver need flue vaccines? </a:t>
            </a:r>
            <a:r>
              <a:rPr lang="en-GB" dirty="0"/>
              <a:t>Available at: </a:t>
            </a:r>
            <a:r>
              <a:rPr lang="en-GB" dirty="0">
                <a:hlinkClick r:id="rId2"/>
              </a:rPr>
              <a:t>https://www.theguardian.com/politics/2001/oct/28/health.politicalnews</a:t>
            </a:r>
            <a:r>
              <a:rPr lang="en-GB" dirty="0"/>
              <a:t> [accessed 8 March 2019] </a:t>
            </a:r>
          </a:p>
          <a:p>
            <a:pPr>
              <a:buFont typeface="Arial" panose="020B0604020202020204" pitchFamily="34" charset="0"/>
              <a:buChar char="•"/>
            </a:pPr>
            <a:r>
              <a:rPr lang="en-GB" dirty="0"/>
              <a:t>Joseph, C </a:t>
            </a:r>
            <a:r>
              <a:rPr lang="en-GB" dirty="0" err="1"/>
              <a:t>etal</a:t>
            </a:r>
            <a:r>
              <a:rPr lang="en-GB" dirty="0"/>
              <a:t>, (2005) </a:t>
            </a:r>
            <a:r>
              <a:rPr lang="en-GB" i="1" dirty="0"/>
              <a:t>influenza vaccine uptake and distribution in England and wales using data from the </a:t>
            </a:r>
            <a:r>
              <a:rPr lang="en-GB" i="1" dirty="0" err="1"/>
              <a:t>generalpractice</a:t>
            </a:r>
            <a:r>
              <a:rPr lang="en-GB" i="1" dirty="0"/>
              <a:t> research database, 1989/90-2003/04. </a:t>
            </a:r>
            <a:r>
              <a:rPr lang="en-GB" dirty="0"/>
              <a:t>available at: </a:t>
            </a:r>
            <a:r>
              <a:rPr lang="en-GB" dirty="0">
                <a:hlinkClick r:id="rId5"/>
              </a:rPr>
              <a:t>https://academic.oup.com/jpubhealth/article/27/4/371/1515329</a:t>
            </a:r>
            <a:r>
              <a:rPr lang="en-GB" dirty="0"/>
              <a:t> [accessed 10 march 2019]</a:t>
            </a:r>
          </a:p>
          <a:p>
            <a:r>
              <a:rPr lang="en-GB" dirty="0"/>
              <a:t>World Heath Organization, (2010)</a:t>
            </a:r>
            <a:r>
              <a:rPr lang="en-GB" i="1" dirty="0"/>
              <a:t>What is the pandemic (H1N1) 2009 virus? </a:t>
            </a:r>
            <a:r>
              <a:rPr lang="en-GB" dirty="0"/>
              <a:t>Available </a:t>
            </a:r>
            <a:r>
              <a:rPr lang="en-GB" dirty="0" err="1"/>
              <a:t>at:https</a:t>
            </a:r>
            <a:r>
              <a:rPr lang="en-GB" dirty="0"/>
              <a:t>://</a:t>
            </a:r>
            <a:r>
              <a:rPr lang="en-GB" dirty="0" err="1"/>
              <a:t>www.who.int</a:t>
            </a:r>
            <a:r>
              <a:rPr lang="en-GB" dirty="0"/>
              <a:t>/</a:t>
            </a:r>
            <a:r>
              <a:rPr lang="en-GB" dirty="0" err="1"/>
              <a:t>csr</a:t>
            </a:r>
            <a:r>
              <a:rPr lang="en-GB" dirty="0"/>
              <a:t>/disease/</a:t>
            </a:r>
            <a:r>
              <a:rPr lang="en-GB" dirty="0" err="1"/>
              <a:t>swineflu</a:t>
            </a:r>
            <a:r>
              <a:rPr lang="en-GB" dirty="0"/>
              <a:t>/</a:t>
            </a:r>
            <a:r>
              <a:rPr lang="en-GB" dirty="0" err="1"/>
              <a:t>frequently_asked_questions</a:t>
            </a:r>
            <a:r>
              <a:rPr lang="en-GB" dirty="0"/>
              <a:t>/</a:t>
            </a:r>
            <a:r>
              <a:rPr lang="en-GB" dirty="0" err="1"/>
              <a:t>about_disease</a:t>
            </a:r>
            <a:r>
              <a:rPr lang="en-GB" dirty="0"/>
              <a:t>/</a:t>
            </a:r>
            <a:r>
              <a:rPr lang="en-GB" dirty="0" err="1"/>
              <a:t>en</a:t>
            </a:r>
            <a:r>
              <a:rPr lang="en-GB" dirty="0"/>
              <a:t>/ [accessed 13 March 2019]</a:t>
            </a:r>
          </a:p>
          <a:p>
            <a:r>
              <a:rPr lang="en-GB" dirty="0"/>
              <a:t>Hine, D (2010) </a:t>
            </a:r>
            <a:r>
              <a:rPr lang="en-GB" i="1" dirty="0"/>
              <a:t>The 2009 influenza Pandemic. </a:t>
            </a:r>
            <a:r>
              <a:rPr lang="en-GB" dirty="0"/>
              <a:t>Available </a:t>
            </a:r>
            <a:r>
              <a:rPr lang="en-GB" dirty="0" err="1"/>
              <a:t>at:https</a:t>
            </a:r>
            <a:r>
              <a:rPr lang="en-GB" dirty="0"/>
              <a:t>://</a:t>
            </a:r>
            <a:r>
              <a:rPr lang="en-GB" dirty="0" err="1"/>
              <a:t>assets.publishing.service.gov.uk</a:t>
            </a:r>
            <a:r>
              <a:rPr lang="en-GB" dirty="0"/>
              <a:t>/government/uploads/system/uploads/</a:t>
            </a:r>
            <a:r>
              <a:rPr lang="en-GB" dirty="0" err="1"/>
              <a:t>attachment_data</a:t>
            </a:r>
            <a:r>
              <a:rPr lang="en-GB" dirty="0"/>
              <a:t>/file/61252/the2009influenzapandemic-review.pdf [accessed 13 March 2019]</a:t>
            </a:r>
          </a:p>
          <a:p>
            <a:r>
              <a:rPr lang="en-GB" dirty="0"/>
              <a:t>BBC News Wales, (2018) </a:t>
            </a:r>
            <a:r>
              <a:rPr lang="en-GB" i="1" dirty="0"/>
              <a:t>Flu cases prompt visit restriction at Wrexham hospital, </a:t>
            </a:r>
            <a:r>
              <a:rPr lang="en-GB" dirty="0"/>
              <a:t>available at: </a:t>
            </a:r>
            <a:r>
              <a:rPr lang="en-GB" dirty="0">
                <a:hlinkClick r:id="rId6"/>
              </a:rPr>
              <a:t>https://www.bbc.co.uk/news/uk-wales-42543100</a:t>
            </a:r>
            <a:r>
              <a:rPr lang="en-GB" dirty="0"/>
              <a:t> [acceded 12 March 2019]</a:t>
            </a:r>
          </a:p>
          <a:p>
            <a:r>
              <a:rPr lang="en-GB" dirty="0"/>
              <a:t>BBC News Wales, (2017) </a:t>
            </a:r>
            <a:r>
              <a:rPr lang="en-GB" i="1" dirty="0"/>
              <a:t>winter flu warnings: should I worry? </a:t>
            </a:r>
            <a:r>
              <a:rPr lang="en-GB" dirty="0"/>
              <a:t>Available at: </a:t>
            </a:r>
            <a:r>
              <a:rPr lang="en-GB" dirty="0">
                <a:hlinkClick r:id="rId7"/>
              </a:rPr>
              <a:t>https://www.bbc.co.uk/news/health-41254904</a:t>
            </a:r>
            <a:r>
              <a:rPr lang="en-GB" dirty="0"/>
              <a:t> [accessed 12 March 2019] </a:t>
            </a:r>
          </a:p>
          <a:p>
            <a:r>
              <a:rPr lang="en-GB" dirty="0"/>
              <a:t>Public Health Reports, (2007) </a:t>
            </a:r>
            <a:r>
              <a:rPr lang="en-GB" i="1" dirty="0"/>
              <a:t>can the health care system meet the challenge of pandemic flu? Planning, ethical, and workforce considerations. </a:t>
            </a:r>
            <a:r>
              <a:rPr lang="en-GB" dirty="0"/>
              <a:t>Available at </a:t>
            </a:r>
            <a:r>
              <a:rPr lang="en-GB" dirty="0">
                <a:hlinkClick r:id="rId8"/>
              </a:rPr>
              <a:t>https://www.ncbi.nlm.nih.gov/pmc/articles/PMC1936949/</a:t>
            </a:r>
            <a:r>
              <a:rPr lang="en-GB" dirty="0"/>
              <a:t> [accessed 12 March 2019]</a:t>
            </a:r>
          </a:p>
          <a:p>
            <a:pPr marL="0" indent="0">
              <a:buNone/>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27883264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840</TotalTime>
  <Words>2733</Words>
  <Application>Microsoft Macintosh PowerPoint</Application>
  <PresentationFormat>Widescreen</PresentationFormat>
  <Paragraphs>102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vt:lpstr>
      <vt:lpstr>Retrospect</vt:lpstr>
      <vt:lpstr>Seasonal Flue</vt:lpstr>
      <vt:lpstr>What is a communicable disease?</vt:lpstr>
      <vt:lpstr>What is seasonal flu?</vt:lpstr>
      <vt:lpstr>Types</vt:lpstr>
      <vt:lpstr>Signs and symptoms of seasonal influenza</vt:lpstr>
      <vt:lpstr>What trends are visible? (which age group)</vt:lpstr>
      <vt:lpstr>Treatments and vaccinations</vt:lpstr>
      <vt:lpstr>Preventative methods?</vt:lpstr>
      <vt:lpstr>Incidence and Prevalence of this disease </vt:lpstr>
      <vt:lpstr>What are the implications for the health care professionals?</vt:lpstr>
      <vt:lpstr>What is the impact on health and social care service?</vt:lpstr>
      <vt:lpstr>Graphs </vt:lpstr>
      <vt:lpstr>Evaluation</vt:lpstr>
      <vt:lpstr>PowerPoint Presentation</vt:lpstr>
      <vt:lpstr>PowerPoint Presentation</vt:lpstr>
      <vt:lpstr>Reference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Flue</dc:title>
  <dc:creator>Pushpa Dammarpal thapa (1701353)</dc:creator>
  <cp:lastModifiedBy>Pushpa Dammarpal thapa (1701353)</cp:lastModifiedBy>
  <cp:revision>73</cp:revision>
  <dcterms:created xsi:type="dcterms:W3CDTF">2019-02-19T12:53:18Z</dcterms:created>
  <dcterms:modified xsi:type="dcterms:W3CDTF">2019-03-15T00:03:45Z</dcterms:modified>
</cp:coreProperties>
</file>