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36" r:id="rId1"/>
  </p:sldMasterIdLst>
  <p:sldIdLst>
    <p:sldId id="256" r:id="rId2"/>
    <p:sldId id="257" r:id="rId3"/>
    <p:sldId id="271" r:id="rId4"/>
    <p:sldId id="264" r:id="rId5"/>
    <p:sldId id="269" r:id="rId6"/>
    <p:sldId id="270" r:id="rId7"/>
    <p:sldId id="272" r:id="rId8"/>
    <p:sldId id="258" r:id="rId9"/>
    <p:sldId id="262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9144" y="4882896"/>
            <a:ext cx="4050792" cy="1197864"/>
          </a:xfrm>
          <a:noFill/>
        </p:spPr>
        <p:txBody>
          <a:bodyPr wrap="square" rtlCol="0">
            <a:spAutoFit/>
          </a:bodyPr>
          <a:lstStyle>
            <a:lvl1pPr>
              <a:defRPr lang="en-US" sz="5400" dirty="0"/>
            </a:lvl1pPr>
          </a:lstStyle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39669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189166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053030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014709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951807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115946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544906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866935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22695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246952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6865013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20965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2281329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328500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8607374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5162116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441664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F5D88D2E-1843-4F84-8C39-9C27C9006763}" type="datetimeFigureOut">
              <a:rPr lang="bg-BG" smtClean="0"/>
              <a:t>2.3.2024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0F8CF829-42B9-4ABC-9718-88A0FDACC87F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624381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7" r:id="rId1"/>
    <p:sldLayoutId id="2147484138" r:id="rId2"/>
    <p:sldLayoutId id="2147484139" r:id="rId3"/>
    <p:sldLayoutId id="2147484140" r:id="rId4"/>
    <p:sldLayoutId id="2147484141" r:id="rId5"/>
    <p:sldLayoutId id="2147484142" r:id="rId6"/>
    <p:sldLayoutId id="2147484143" r:id="rId7"/>
    <p:sldLayoutId id="2147484144" r:id="rId8"/>
    <p:sldLayoutId id="2147484145" r:id="rId9"/>
    <p:sldLayoutId id="2147484146" r:id="rId10"/>
    <p:sldLayoutId id="2147484147" r:id="rId11"/>
    <p:sldLayoutId id="2147484148" r:id="rId12"/>
    <p:sldLayoutId id="2147484149" r:id="rId13"/>
    <p:sldLayoutId id="2147484150" r:id="rId14"/>
    <p:sldLayoutId id="2147484151" r:id="rId15"/>
    <p:sldLayoutId id="2147484152" r:id="rId16"/>
    <p:sldLayoutId id="214748415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>
              <a:lumMod val="60000"/>
              <a:lumOff val="4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3678868.2020.1775039" TargetMode="External"/><Relationship Id="rId2" Type="http://schemas.openxmlformats.org/officeDocument/2006/relationships/hyperlink" Target="https://doi.org/10.1108/ijm-07-2019-0347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91C2A-B06F-ACA3-8FD8-B868D79942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01063" y="236081"/>
            <a:ext cx="5461658" cy="383349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0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  <a:t>What is the role of a Human Resources professional?</a:t>
            </a:r>
            <a:br>
              <a:rPr lang="en-GB" sz="30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GB" sz="30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Arial" panose="020B0604020202020204" pitchFamily="34" charset="0"/>
                <a:cs typeface="Times New Roman" panose="02020603050405020304" pitchFamily="18" charset="0"/>
              </a:rPr>
            </a:br>
            <a:r>
              <a:rPr lang="en-GB" sz="30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factors can be put in place to influence a positive relationship between the employer and the employee?</a:t>
            </a:r>
            <a:br>
              <a:rPr lang="bg-BG" sz="20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bg-BG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4248E-BBDC-CFD8-1C6A-DC270D4AE8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53980" y="4638261"/>
            <a:ext cx="4369716" cy="1096899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en-US" sz="18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 Business Management</a:t>
            </a:r>
          </a:p>
          <a:p>
            <a:pPr algn="ctr"/>
            <a:r>
              <a:rPr lang="en-US" sz="1800" b="1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Georgi Dimitrov </a:t>
            </a:r>
          </a:p>
          <a:p>
            <a:pPr algn="ctr"/>
            <a:r>
              <a:rPr lang="en-US" sz="1800" b="1" i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 2230344</a:t>
            </a:r>
            <a:endParaRPr lang="bg-BG" sz="1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bg-BG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5D3CBDB-8623-C421-6222-2E008F09BA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305" y="1122840"/>
            <a:ext cx="4405675" cy="2306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80742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BE5002-D467-0DA6-0EBB-2118EB211F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2099" y="2105025"/>
            <a:ext cx="4914900" cy="26479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DDA876-ED96-F8A5-135B-53AC853F81BB}"/>
              </a:ext>
            </a:extLst>
          </p:cNvPr>
          <p:cNvSpPr txBox="1"/>
          <p:nvPr/>
        </p:nvSpPr>
        <p:spPr>
          <a:xfrm>
            <a:off x="359900" y="576653"/>
            <a:ext cx="6172199" cy="40627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500" b="1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Resources manages 5 main duties</a:t>
            </a:r>
            <a:r>
              <a:rPr lang="en-US" sz="25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indent="457200">
              <a:lnSpc>
                <a:spcPct val="150000"/>
              </a:lnSpc>
            </a:pPr>
            <a:r>
              <a:rPr lang="en-US" sz="2500" b="0" i="0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b="0" i="0" dirty="0">
                <a:solidFill>
                  <a:srgbClr val="040C28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Talent management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dirty="0">
                <a:solidFill>
                  <a:srgbClr val="040C2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2500" b="0" i="0" dirty="0">
                <a:solidFill>
                  <a:srgbClr val="040C28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ompensation and employee benefits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b="0" i="0" dirty="0">
                <a:solidFill>
                  <a:srgbClr val="040C28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Training and development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dirty="0">
                <a:solidFill>
                  <a:srgbClr val="040C2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2500" b="0" i="0" dirty="0">
                <a:solidFill>
                  <a:srgbClr val="040C28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ompliance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dirty="0">
                <a:solidFill>
                  <a:srgbClr val="040C2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US" sz="2500" b="0" i="0" dirty="0">
                <a:solidFill>
                  <a:srgbClr val="040C28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orkplace safety</a:t>
            </a:r>
            <a:endParaRPr lang="bg-BG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16687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046EC32-5C81-19FE-A6B7-859E43B041A1}"/>
              </a:ext>
            </a:extLst>
          </p:cNvPr>
          <p:cNvSpPr txBox="1"/>
          <p:nvPr/>
        </p:nvSpPr>
        <p:spPr>
          <a:xfrm>
            <a:off x="604030" y="572190"/>
            <a:ext cx="5249006" cy="17527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algn="just">
              <a:lnSpc>
                <a:spcPct val="150000"/>
              </a:lnSpc>
            </a:pPr>
            <a:r>
              <a:rPr lang="en-GB" sz="25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HR experts are responsible for finding, choosing, and incorporating the best labour force. </a:t>
            </a:r>
            <a:endParaRPr lang="bg-BG" sz="2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EE1955-747B-BE5B-6972-3A24C8F1DE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9073" y="767470"/>
            <a:ext cx="4946203" cy="36638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1F0D89-0449-C11E-4733-45D52D4ACDAE}"/>
              </a:ext>
            </a:extLst>
          </p:cNvPr>
          <p:cNvSpPr txBox="1"/>
          <p:nvPr/>
        </p:nvSpPr>
        <p:spPr>
          <a:xfrm>
            <a:off x="158260" y="2817653"/>
            <a:ext cx="6140546" cy="232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algn="just">
              <a:lnSpc>
                <a:spcPct val="150000"/>
              </a:lnSpc>
            </a:pPr>
            <a:r>
              <a:rPr lang="en-GB" sz="25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HR experts work to establish a climate where representatives feel esteemed, roused, and focused on the association's main goal and values.</a:t>
            </a:r>
            <a:endParaRPr lang="bg-BG" sz="2500" dirty="0"/>
          </a:p>
        </p:txBody>
      </p:sp>
    </p:spTree>
    <p:extLst>
      <p:ext uri="{BB962C8B-B14F-4D97-AF65-F5344CB8AC3E}">
        <p14:creationId xmlns:p14="http://schemas.microsoft.com/office/powerpoint/2010/main" val="219905947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97A7FD-7774-24FE-FE9E-259309B34D63}"/>
              </a:ext>
            </a:extLst>
          </p:cNvPr>
          <p:cNvSpPr txBox="1"/>
          <p:nvPr/>
        </p:nvSpPr>
        <p:spPr>
          <a:xfrm>
            <a:off x="249698" y="647029"/>
            <a:ext cx="7881427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500" b="1" dirty="0">
                <a:solidFill>
                  <a:srgbClr val="000C2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sz="2500" b="1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our elements of the employer-employee relationship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BA836C9-F1C9-3DBA-16A9-C8617C65EB86}"/>
              </a:ext>
            </a:extLst>
          </p:cNvPr>
          <p:cNvSpPr txBox="1"/>
          <p:nvPr/>
        </p:nvSpPr>
        <p:spPr>
          <a:xfrm>
            <a:off x="545120" y="1669903"/>
            <a:ext cx="5053821" cy="2331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3600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Mutual expectations </a:t>
            </a:r>
          </a:p>
          <a:p>
            <a:pPr marL="342900" indent="3600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Mutual commitment </a:t>
            </a:r>
          </a:p>
          <a:p>
            <a:pPr marL="342900" indent="3600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dirty="0">
                <a:solidFill>
                  <a:srgbClr val="000C2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and feedback</a:t>
            </a:r>
          </a:p>
          <a:p>
            <a:pPr marL="342900" indent="3600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Trust and </a:t>
            </a:r>
            <a:r>
              <a:rPr lang="en-US" sz="2500" dirty="0">
                <a:solidFill>
                  <a:srgbClr val="000C2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respect</a:t>
            </a:r>
            <a:endParaRPr lang="en-US" sz="2500" i="0" dirty="0">
              <a:solidFill>
                <a:srgbClr val="000C2D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ED70EC1C-ED36-3BAF-BC96-4CE0E8760B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1518692"/>
            <a:ext cx="5247174" cy="2633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43551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F2126C2-45FD-563F-6E7F-3BAE75D465A7}"/>
              </a:ext>
            </a:extLst>
          </p:cNvPr>
          <p:cNvSpPr txBox="1"/>
          <p:nvPr/>
        </p:nvSpPr>
        <p:spPr>
          <a:xfrm>
            <a:off x="720969" y="461499"/>
            <a:ext cx="6140546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500" b="1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Employer-employee relationship benefits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6FD87F-2B5C-9D0A-1F26-2573ED1050EC}"/>
              </a:ext>
            </a:extLst>
          </p:cNvPr>
          <p:cNvSpPr txBox="1"/>
          <p:nvPr/>
        </p:nvSpPr>
        <p:spPr>
          <a:xfrm>
            <a:off x="720970" y="1561732"/>
            <a:ext cx="4441874" cy="40857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600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Increased productivity</a:t>
            </a:r>
          </a:p>
          <a:p>
            <a:pPr indent="3600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Lower employee turnover</a:t>
            </a:r>
          </a:p>
          <a:p>
            <a:pPr indent="360000" algn="l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Enhanced job satisfaction</a:t>
            </a:r>
          </a:p>
          <a:p>
            <a:pPr indent="360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Increased employee loyalty</a:t>
            </a:r>
          </a:p>
          <a:p>
            <a:pPr indent="360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Reduced workplace conflicts</a:t>
            </a:r>
          </a:p>
          <a:p>
            <a:pPr algn="l"/>
            <a:endParaRPr lang="en-US" b="1" i="0" dirty="0">
              <a:solidFill>
                <a:srgbClr val="000C2D"/>
              </a:solidFill>
              <a:effectLst/>
              <a:latin typeface="Inter"/>
            </a:endParaRPr>
          </a:p>
          <a:p>
            <a:pPr algn="l"/>
            <a:endParaRPr lang="en-US" b="1" dirty="0">
              <a:solidFill>
                <a:srgbClr val="000C2D"/>
              </a:solidFill>
              <a:latin typeface="Inter"/>
            </a:endParaRPr>
          </a:p>
          <a:p>
            <a:pPr algn="l"/>
            <a:endParaRPr lang="en-US" b="1" i="0" dirty="0">
              <a:solidFill>
                <a:srgbClr val="000C2D"/>
              </a:solidFill>
              <a:effectLst/>
              <a:latin typeface="Inter"/>
            </a:endParaRPr>
          </a:p>
          <a:p>
            <a:pPr algn="l"/>
            <a:endParaRPr lang="en-US" b="1" i="0" dirty="0">
              <a:solidFill>
                <a:srgbClr val="000C2D"/>
              </a:solidFill>
              <a:effectLst/>
              <a:latin typeface="Inter"/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8695E9E1-7F4C-A317-2F36-42D494F473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523" y="1213557"/>
            <a:ext cx="5649460" cy="3020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3292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6D8392E-18FB-656E-E10D-2606805B1CAE}"/>
              </a:ext>
            </a:extLst>
          </p:cNvPr>
          <p:cNvSpPr txBox="1"/>
          <p:nvPr/>
        </p:nvSpPr>
        <p:spPr>
          <a:xfrm>
            <a:off x="580293" y="487025"/>
            <a:ext cx="5820507" cy="57938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360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Better teamwork and collaboration</a:t>
            </a:r>
          </a:p>
          <a:p>
            <a:pPr indent="360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Higher employee engagement</a:t>
            </a:r>
          </a:p>
          <a:p>
            <a:pPr indent="360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Improved employee well-being</a:t>
            </a:r>
          </a:p>
          <a:p>
            <a:pPr indent="360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Flexible work arrangements</a:t>
            </a:r>
          </a:p>
          <a:p>
            <a:pPr indent="360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development opportunities</a:t>
            </a:r>
          </a:p>
          <a:p>
            <a:pPr indent="360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Recognition and rewards</a:t>
            </a:r>
          </a:p>
          <a:p>
            <a:pPr indent="3600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50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 and wellness initiatives</a:t>
            </a:r>
          </a:p>
          <a:p>
            <a:endParaRPr lang="en-US" b="1" i="0" dirty="0">
              <a:solidFill>
                <a:srgbClr val="000C2D"/>
              </a:solidFill>
              <a:effectLst/>
              <a:latin typeface="Inter"/>
            </a:endParaRPr>
          </a:p>
          <a:p>
            <a:pPr algn="l"/>
            <a:endParaRPr lang="en-US" b="1" dirty="0">
              <a:solidFill>
                <a:srgbClr val="000C2D"/>
              </a:solidFill>
              <a:latin typeface="Inter"/>
            </a:endParaRPr>
          </a:p>
          <a:p>
            <a:pPr algn="l"/>
            <a:endParaRPr lang="en-US" b="1" i="0" dirty="0">
              <a:solidFill>
                <a:srgbClr val="000C2D"/>
              </a:solidFill>
              <a:effectLst/>
              <a:latin typeface="Inter"/>
            </a:endParaRPr>
          </a:p>
          <a:p>
            <a:pPr algn="l"/>
            <a:endParaRPr lang="en-US" b="1" dirty="0">
              <a:solidFill>
                <a:srgbClr val="000C2D"/>
              </a:solidFill>
              <a:latin typeface="Inter"/>
            </a:endParaRPr>
          </a:p>
          <a:p>
            <a:pPr algn="l"/>
            <a:endParaRPr lang="en-US" b="1" i="0" dirty="0">
              <a:solidFill>
                <a:srgbClr val="000C2D"/>
              </a:solidFill>
              <a:effectLst/>
              <a:latin typeface="Inter"/>
            </a:endParaRPr>
          </a:p>
          <a:p>
            <a:pPr algn="l"/>
            <a:endParaRPr lang="en-US" b="1" dirty="0">
              <a:solidFill>
                <a:srgbClr val="000C2D"/>
              </a:solidFill>
              <a:latin typeface="Inter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238296-8C73-D4FC-5AFE-06415952F1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0" y="1016098"/>
            <a:ext cx="4781550" cy="339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57785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CE8E2A-7C31-9B8A-B381-D7E905014CC3}"/>
              </a:ext>
            </a:extLst>
          </p:cNvPr>
          <p:cNvSpPr txBox="1"/>
          <p:nvPr/>
        </p:nvSpPr>
        <p:spPr>
          <a:xfrm>
            <a:off x="97232" y="936428"/>
            <a:ext cx="2531963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5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 Examples:</a:t>
            </a:r>
            <a:endParaRPr lang="bg-BG" sz="3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A3C864-AB0C-9284-3E80-1DA796D469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9471" y="213101"/>
            <a:ext cx="3741784" cy="261620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7D39B2D-5816-B868-CAE7-05CA972A4A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1531" y="1466633"/>
            <a:ext cx="4373811" cy="3252057"/>
          </a:xfrm>
          <a:prstGeom prst="rect">
            <a:avLst/>
          </a:prstGeom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44F2DA20-924B-0C09-AF4C-448B7332E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70" y="3220696"/>
            <a:ext cx="4487007" cy="1855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476498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450B7B3-E741-0FA8-507E-311B8EB4F0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004" y="1364420"/>
            <a:ext cx="5092373" cy="26730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731129-1816-BFF2-666A-9B5E07BDA120}"/>
              </a:ext>
            </a:extLst>
          </p:cNvPr>
          <p:cNvSpPr txBox="1"/>
          <p:nvPr/>
        </p:nvSpPr>
        <p:spPr>
          <a:xfrm>
            <a:off x="5757202" y="689172"/>
            <a:ext cx="5511019" cy="4639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algn="just">
              <a:lnSpc>
                <a:spcPct val="150000"/>
              </a:lnSpc>
            </a:pPr>
            <a:r>
              <a:rPr lang="en-GB" sz="25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Using the CIPD Profession Map as a starting point, HR responsibilities are broken down into two main professional areas: Bits of Knowledge, Methodology, and Arrangements and Driving and Dealing with the HR Capability. These regions further take apart into ways of behaving, information, and abilities.</a:t>
            </a:r>
            <a:endParaRPr lang="bg-BG" sz="25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66455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30738FAB-65E1-469B-0A95-C36AEABE4A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9244" y="1450072"/>
            <a:ext cx="4446154" cy="296718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4BB56B4-F8D2-E129-CA95-2AB7D7A834FD}"/>
              </a:ext>
            </a:extLst>
          </p:cNvPr>
          <p:cNvSpPr txBox="1"/>
          <p:nvPr/>
        </p:nvSpPr>
        <p:spPr>
          <a:xfrm>
            <a:off x="706602" y="572844"/>
            <a:ext cx="5389398" cy="17544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algn="just">
              <a:lnSpc>
                <a:spcPct val="150000"/>
              </a:lnSpc>
            </a:pPr>
            <a:r>
              <a:rPr lang="en-US" sz="2500" b="0" i="0" dirty="0">
                <a:solidFill>
                  <a:srgbClr val="4D515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Human resources specialists </a:t>
            </a:r>
            <a:r>
              <a:rPr lang="en-US" sz="2500" b="0" i="0" dirty="0">
                <a:solidFill>
                  <a:srgbClr val="040C28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recruit, screen, and interview job applicants and place newly hired workers in jobs</a:t>
            </a:r>
            <a:r>
              <a:rPr lang="en-US" sz="2500" b="0" i="0" dirty="0">
                <a:solidFill>
                  <a:srgbClr val="4D5156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bg-BG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6D7996A-298D-012A-7C01-1FD57F12221C}"/>
              </a:ext>
            </a:extLst>
          </p:cNvPr>
          <p:cNvSpPr txBox="1"/>
          <p:nvPr/>
        </p:nvSpPr>
        <p:spPr>
          <a:xfrm>
            <a:off x="246650" y="2482044"/>
            <a:ext cx="6646519" cy="29086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algn="just">
              <a:lnSpc>
                <a:spcPct val="150000"/>
              </a:lnSpc>
            </a:pPr>
            <a:r>
              <a:rPr lang="en-US" sz="2500" b="0" i="0" dirty="0">
                <a:solidFill>
                  <a:srgbClr val="000C2D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Employer-employee relationship management is the cornerstone of success in today's competitive job market and when employees have a strong, healthy relationship with their employers, the entire company benefits.</a:t>
            </a:r>
            <a:endParaRPr lang="bg-BG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1494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12F15B-959C-B0AC-831E-83B51F0A3748}"/>
              </a:ext>
            </a:extLst>
          </p:cNvPr>
          <p:cNvSpPr txBox="1"/>
          <p:nvPr/>
        </p:nvSpPr>
        <p:spPr>
          <a:xfrm>
            <a:off x="858130" y="897113"/>
            <a:ext cx="6105378" cy="37414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Reference list</a:t>
            </a:r>
          </a:p>
          <a:p>
            <a:pPr algn="ctr">
              <a:lnSpc>
                <a:spcPct val="150000"/>
              </a:lnSpc>
            </a:pPr>
            <a:endParaRPr lang="bg-BG" sz="16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indent="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Fawehinmi, O.,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Yusliza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M.Y., Mohamad, Z., Noor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Faezah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J. and Muhammad, Z. 2020. Assessing the green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behaviour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of academics. 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International Journal of Manpower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41(7), pp.879–900.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hlinkClick r:id="rId2"/>
              </a:rPr>
              <a:t>https://doi.org/10.1108/ijm-07-2019-0347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  <a:endParaRPr lang="bg-BG" sz="16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indent="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Harrison, P., </a:t>
            </a:r>
            <a:r>
              <a:rPr lang="en-US" sz="1600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Tosey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P., Anderson, V. and Elliott, C. 2020. HRD professional education provision in the UK: past, present and future. </a:t>
            </a:r>
            <a:r>
              <a:rPr lang="en-US" sz="1600" i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Human Resource Development International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pp.1–19. </a:t>
            </a:r>
            <a:r>
              <a:rPr lang="en-US" sz="1600" u="sng" kern="1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hlinkClick r:id="rId3"/>
              </a:rPr>
              <a:t>https://doi.org/10.1080/13678868.2020.1775039</a:t>
            </a:r>
            <a:r>
              <a:rPr lang="en-US" sz="1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  <a:endParaRPr lang="bg-BG" sz="16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CED24F-EA5D-9999-8A9C-E6DCF17C0F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1420" y="452804"/>
            <a:ext cx="1759928" cy="23782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36FD2E-1E49-31F2-19B4-E20C3F56EE3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19260" y="2767818"/>
            <a:ext cx="1855199" cy="2378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8225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1A5B2A-1B2D-95CA-283F-8ACDC1078D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5074" y="363195"/>
            <a:ext cx="5997233" cy="4845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314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346492"/>
      </a:accent1>
      <a:accent2>
        <a:srgbClr val="6DA5D4"/>
      </a:accent2>
      <a:accent3>
        <a:srgbClr val="538C79"/>
      </a:accent3>
      <a:accent4>
        <a:srgbClr val="93B75D"/>
      </a:accent4>
      <a:accent5>
        <a:srgbClr val="DEB050"/>
      </a:accent5>
      <a:accent6>
        <a:srgbClr val="BB5354"/>
      </a:accent6>
      <a:hlink>
        <a:srgbClr val="3289DD"/>
      </a:hlink>
      <a:folHlink>
        <a:srgbClr val="859EB6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E3530EC-BA5B-407C-9B36-00820F39551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161</TotalTime>
  <Words>368</Words>
  <Application>Microsoft Office PowerPoint</Application>
  <PresentationFormat>Widescreen</PresentationFormat>
  <Paragraphs>45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Impact</vt:lpstr>
      <vt:lpstr>Inter</vt:lpstr>
      <vt:lpstr>Times New Roman</vt:lpstr>
      <vt:lpstr>Wingdings</vt:lpstr>
      <vt:lpstr>Main Event</vt:lpstr>
      <vt:lpstr>What is the role of a Human Resources professional?  What factors can be put in place to influence a positive relationship between the employer and the employee?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the role of a Human Resources professional?  What factors can be put in place to influence a positive relationship between the employer and the employee?</dc:title>
  <dc:creator>Administrator</dc:creator>
  <cp:lastModifiedBy>Administrator</cp:lastModifiedBy>
  <cp:revision>21</cp:revision>
  <dcterms:created xsi:type="dcterms:W3CDTF">2024-02-11T17:31:14Z</dcterms:created>
  <dcterms:modified xsi:type="dcterms:W3CDTF">2024-03-02T17:20:14Z</dcterms:modified>
</cp:coreProperties>
</file>