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61" r:id="rId5"/>
    <p:sldId id="259" r:id="rId6"/>
    <p:sldId id="267" r:id="rId7"/>
    <p:sldId id="263" r:id="rId8"/>
    <p:sldId id="266" r:id="rId9"/>
    <p:sldId id="270" r:id="rId10"/>
    <p:sldId id="268" r:id="rId11"/>
    <p:sldId id="272" r:id="rId12"/>
    <p:sldId id="273" r:id="rId13"/>
    <p:sldId id="274" r:id="rId14"/>
    <p:sldId id="275"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j" initials="y" lastIdx="1" clrIdx="0">
    <p:extLst>
      <p:ext uri="{19B8F6BF-5375-455C-9EA6-DF929625EA0E}">
        <p15:presenceInfo xmlns:p15="http://schemas.microsoft.com/office/powerpoint/2012/main" userId="ddb39c4583fa22f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92" autoAdjust="0"/>
    <p:restoredTop sz="77567" autoAdjust="0"/>
  </p:normalViewPr>
  <p:slideViewPr>
    <p:cSldViewPr snapToGrid="0">
      <p:cViewPr varScale="1">
        <p:scale>
          <a:sx n="66" d="100"/>
          <a:sy n="66" d="100"/>
        </p:scale>
        <p:origin x="1277" y="48"/>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BDC9D-E67A-487A-8F98-6D003D0D54E9}" type="datetimeFigureOut">
              <a:rPr lang="zh-CN" altLang="en-US" smtClean="0"/>
              <a:t>2024/4/27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2FC96D-930C-41C2-865C-9A34E58F1CE6}" type="slidenum">
              <a:rPr lang="zh-CN" altLang="en-US" smtClean="0"/>
              <a:t>‹#›</a:t>
            </a:fld>
            <a:endParaRPr lang="zh-CN" altLang="en-US"/>
          </a:p>
        </p:txBody>
      </p:sp>
    </p:spTree>
    <p:extLst>
      <p:ext uri="{BB962C8B-B14F-4D97-AF65-F5344CB8AC3E}">
        <p14:creationId xmlns:p14="http://schemas.microsoft.com/office/powerpoint/2010/main" val="1198815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b="0" i="0" dirty="0">
                <a:solidFill>
                  <a:srgbClr val="0D0D0D"/>
                </a:solidFill>
                <a:effectLst/>
                <a:highlight>
                  <a:srgbClr val="FFFFFF"/>
                </a:highlight>
                <a:latin typeface="Söhne"/>
              </a:rPr>
              <a:t>Meirovitch, L. (2001). </a:t>
            </a:r>
            <a:r>
              <a:rPr lang="en-US" altLang="zh-CN" b="0" i="1" dirty="0">
                <a:solidFill>
                  <a:srgbClr val="0D0D0D"/>
                </a:solidFill>
                <a:effectLst/>
                <a:highlight>
                  <a:srgbClr val="FFFFFF"/>
                </a:highlight>
                <a:latin typeface="Söhne"/>
              </a:rPr>
              <a:t>Fundamentals of Vibrations</a:t>
            </a:r>
            <a:r>
              <a:rPr lang="en-US" altLang="zh-CN" b="0" i="0" dirty="0">
                <a:solidFill>
                  <a:srgbClr val="0D0D0D"/>
                </a:solidFill>
                <a:effectLst/>
                <a:highlight>
                  <a:srgbClr val="FFFFFF"/>
                </a:highlight>
                <a:latin typeface="Söhne"/>
              </a:rPr>
              <a:t>. McGraw-Hill. ISBN: 0070413452.</a:t>
            </a:r>
            <a:endParaRPr lang="zh-CN" altLang="en-US" dirty="0"/>
          </a:p>
        </p:txBody>
      </p:sp>
      <p:sp>
        <p:nvSpPr>
          <p:cNvPr id="4" name="灯片编号占位符 3"/>
          <p:cNvSpPr>
            <a:spLocks noGrp="1"/>
          </p:cNvSpPr>
          <p:nvPr>
            <p:ph type="sldNum" sz="quarter" idx="5"/>
          </p:nvPr>
        </p:nvSpPr>
        <p:spPr/>
        <p:txBody>
          <a:bodyPr/>
          <a:lstStyle/>
          <a:p>
            <a:fld id="{032FC96D-930C-41C2-865C-9A34E58F1CE6}" type="slidenum">
              <a:rPr lang="zh-CN" altLang="en-US" smtClean="0"/>
              <a:t>2</a:t>
            </a:fld>
            <a:endParaRPr lang="zh-CN" altLang="en-US"/>
          </a:p>
        </p:txBody>
      </p:sp>
    </p:spTree>
    <p:extLst>
      <p:ext uri="{BB962C8B-B14F-4D97-AF65-F5344CB8AC3E}">
        <p14:creationId xmlns:p14="http://schemas.microsoft.com/office/powerpoint/2010/main" val="1804807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ctr"/>
            <a:r>
              <a:rPr lang="en-US" altLang="zh-CN" sz="2400" b="1" i="0" dirty="0">
                <a:solidFill>
                  <a:srgbClr val="0D0D0D"/>
                </a:solidFill>
                <a:effectLst/>
                <a:highlight>
                  <a:srgbClr val="FFFFFF"/>
                </a:highlight>
                <a:latin typeface="Arial" panose="020B0604020202020204" pitchFamily="34" charset="0"/>
                <a:cs typeface="Arial" panose="020B0604020202020204" pitchFamily="34" charset="0"/>
              </a:rPr>
              <a:t>In the actual NVH tests, the four-cylinder engine was examined for vibrations and noise, specifically:</a:t>
            </a:r>
            <a:r>
              <a:rPr lang="zh-CN" altLang="en-US" sz="1600" b="1" dirty="0">
                <a:latin typeface="Arial" panose="020B0604020202020204" pitchFamily="34" charset="0"/>
                <a:cs typeface="Arial" panose="020B0604020202020204" pitchFamily="34" charset="0"/>
              </a:rPr>
              <a:t>（</a:t>
            </a:r>
            <a:r>
              <a:rPr lang="en-US" altLang="zh-CN" sz="1600" b="1" dirty="0">
                <a:latin typeface="Arial" panose="020B0604020202020204" pitchFamily="34" charset="0"/>
                <a:cs typeface="Arial" panose="020B0604020202020204" pitchFamily="34" charset="0"/>
              </a:rPr>
              <a:t>a</a:t>
            </a:r>
            <a:r>
              <a:rPr lang="zh-CN" altLang="en-US" sz="1600" b="1" dirty="0">
                <a:latin typeface="Arial" panose="020B0604020202020204" pitchFamily="34" charset="0"/>
                <a:cs typeface="Arial" panose="020B0604020202020204" pitchFamily="34" charset="0"/>
              </a:rPr>
              <a:t>） </a:t>
            </a:r>
            <a:r>
              <a:rPr lang="en-US" altLang="zh-CN" sz="1600" b="1" dirty="0">
                <a:latin typeface="Arial" panose="020B0604020202020204" pitchFamily="34" charset="0"/>
                <a:cs typeface="Arial" panose="020B0604020202020204" pitchFamily="34" charset="0"/>
              </a:rPr>
              <a:t>safety guard vibration, </a:t>
            </a:r>
            <a:r>
              <a:rPr lang="zh-CN" altLang="en-US" sz="1600" b="1" dirty="0">
                <a:latin typeface="Arial" panose="020B0604020202020204" pitchFamily="34" charset="0"/>
                <a:cs typeface="Arial" panose="020B0604020202020204" pitchFamily="34" charset="0"/>
              </a:rPr>
              <a:t>（</a:t>
            </a:r>
            <a:r>
              <a:rPr lang="en-US" altLang="zh-CN" sz="1600" b="1" dirty="0">
                <a:latin typeface="Arial" panose="020B0604020202020204" pitchFamily="34" charset="0"/>
                <a:cs typeface="Arial" panose="020B0604020202020204" pitchFamily="34" charset="0"/>
              </a:rPr>
              <a:t>b</a:t>
            </a:r>
            <a:r>
              <a:rPr lang="zh-CN" altLang="en-US" sz="1600" b="1" dirty="0">
                <a:latin typeface="Arial" panose="020B0604020202020204" pitchFamily="34" charset="0"/>
                <a:cs typeface="Arial" panose="020B0604020202020204" pitchFamily="34" charset="0"/>
              </a:rPr>
              <a:t>） </a:t>
            </a:r>
            <a:r>
              <a:rPr lang="en-US" altLang="zh-CN" sz="1600" b="1" dirty="0">
                <a:latin typeface="Arial" panose="020B0604020202020204" pitchFamily="34" charset="0"/>
                <a:cs typeface="Arial" panose="020B0604020202020204" pitchFamily="34" charset="0"/>
              </a:rPr>
              <a:t>engine lateral and vertical vibration, and</a:t>
            </a:r>
            <a:r>
              <a:rPr lang="zh-CN" altLang="en-US" sz="1600" b="1" dirty="0">
                <a:latin typeface="Arial" panose="020B0604020202020204" pitchFamily="34" charset="0"/>
                <a:cs typeface="Arial" panose="020B0604020202020204" pitchFamily="34" charset="0"/>
              </a:rPr>
              <a:t>（</a:t>
            </a:r>
            <a:r>
              <a:rPr lang="en-US" altLang="zh-CN" sz="1600" b="1" dirty="0">
                <a:latin typeface="Arial" panose="020B0604020202020204" pitchFamily="34" charset="0"/>
                <a:cs typeface="Arial" panose="020B0604020202020204" pitchFamily="34" charset="0"/>
              </a:rPr>
              <a:t>d</a:t>
            </a:r>
            <a:r>
              <a:rPr lang="zh-CN" altLang="en-US" sz="1600" b="1" dirty="0">
                <a:latin typeface="Arial" panose="020B0604020202020204" pitchFamily="34" charset="0"/>
                <a:cs typeface="Arial" panose="020B0604020202020204" pitchFamily="34" charset="0"/>
              </a:rPr>
              <a:t>） </a:t>
            </a:r>
            <a:r>
              <a:rPr lang="en-US" altLang="zh-CN" sz="1600" b="1" dirty="0">
                <a:latin typeface="Arial" panose="020B0604020202020204" pitchFamily="34" charset="0"/>
                <a:cs typeface="Arial" panose="020B0604020202020204" pitchFamily="34" charset="0"/>
              </a:rPr>
              <a:t>engine noise. </a:t>
            </a:r>
          </a:p>
          <a:p>
            <a:pPr algn="ctr"/>
            <a:r>
              <a:rPr lang="en-US" altLang="zh-CN" sz="1600" b="1" dirty="0">
                <a:latin typeface="Arial" panose="020B0604020202020204" pitchFamily="34" charset="0"/>
                <a:cs typeface="Arial" panose="020B0604020202020204" pitchFamily="34" charset="0"/>
              </a:rPr>
              <a:t>At the same time, the engine speed was examined </a:t>
            </a:r>
            <a:r>
              <a:rPr lang="zh-CN" altLang="en-US" sz="1600" b="1" dirty="0">
                <a:latin typeface="Arial" panose="020B0604020202020204" pitchFamily="34" charset="0"/>
                <a:cs typeface="Arial" panose="020B0604020202020204" pitchFamily="34" charset="0"/>
              </a:rPr>
              <a:t>（</a:t>
            </a:r>
            <a:r>
              <a:rPr lang="en-US" altLang="zh-CN" sz="1600" b="1" dirty="0">
                <a:latin typeface="Arial" panose="020B0604020202020204" pitchFamily="34" charset="0"/>
                <a:cs typeface="Arial" panose="020B0604020202020204" pitchFamily="34" charset="0"/>
              </a:rPr>
              <a:t>c</a:t>
            </a:r>
            <a:r>
              <a:rPr lang="zh-CN" altLang="en-US" sz="1600" b="1" dirty="0">
                <a:latin typeface="Arial" panose="020B0604020202020204" pitchFamily="34" charset="0"/>
                <a:cs typeface="Arial" panose="020B0604020202020204" pitchFamily="34" charset="0"/>
              </a:rPr>
              <a:t>） </a:t>
            </a:r>
            <a:r>
              <a:rPr lang="en-US" altLang="zh-CN" sz="1600" b="1" dirty="0">
                <a:latin typeface="Arial" panose="020B0604020202020204" pitchFamily="34" charset="0"/>
                <a:cs typeface="Arial" panose="020B0604020202020204" pitchFamily="34" charset="0"/>
              </a:rPr>
              <a:t>.</a:t>
            </a:r>
            <a:endParaRPr lang="zh-CN" altLang="en-US" sz="1600" b="1" dirty="0">
              <a:latin typeface="Arial" panose="020B0604020202020204" pitchFamily="34" charset="0"/>
              <a:cs typeface="Arial" panose="020B0604020202020204" pitchFamily="34" charset="0"/>
            </a:endParaRPr>
          </a:p>
        </p:txBody>
      </p:sp>
      <p:sp>
        <p:nvSpPr>
          <p:cNvPr id="4" name="灯片编号占位符 3"/>
          <p:cNvSpPr>
            <a:spLocks noGrp="1"/>
          </p:cNvSpPr>
          <p:nvPr>
            <p:ph type="sldNum" sz="quarter" idx="5"/>
          </p:nvPr>
        </p:nvSpPr>
        <p:spPr/>
        <p:txBody>
          <a:bodyPr/>
          <a:lstStyle/>
          <a:p>
            <a:fld id="{032FC96D-930C-41C2-865C-9A34E58F1CE6}" type="slidenum">
              <a:rPr lang="zh-CN" altLang="en-US" smtClean="0"/>
              <a:t>4</a:t>
            </a:fld>
            <a:endParaRPr lang="zh-CN" altLang="en-US"/>
          </a:p>
        </p:txBody>
      </p:sp>
    </p:spTree>
    <p:extLst>
      <p:ext uri="{BB962C8B-B14F-4D97-AF65-F5344CB8AC3E}">
        <p14:creationId xmlns:p14="http://schemas.microsoft.com/office/powerpoint/2010/main" val="2977506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ctr"/>
            <a:r>
              <a:rPr lang="en-US" altLang="zh-CN" sz="1400" b="1" i="0" dirty="0">
                <a:solidFill>
                  <a:srgbClr val="0D0D0D"/>
                </a:solidFill>
                <a:effectLst/>
                <a:highlight>
                  <a:srgbClr val="FFFFFF"/>
                </a:highlight>
                <a:latin typeface="Arial" panose="020B0604020202020204" pitchFamily="34" charset="0"/>
                <a:cs typeface="Arial" panose="020B0604020202020204" pitchFamily="34" charset="0"/>
              </a:rPr>
              <a:t>Selection Criteria:</a:t>
            </a:r>
          </a:p>
          <a:p>
            <a:pPr marL="742950" lvl="1" indent="-285750" algn="l" defTabSz="914400" rtl="0" eaLnBrk="1" latinLnBrk="0" hangingPunct="1">
              <a:buFont typeface="Arial" panose="020B0604020202020204" pitchFamily="34" charset="0"/>
              <a:buChar char="•"/>
            </a:pPr>
            <a:r>
              <a:rPr lang="en-US" altLang="zh-CN" sz="1200" b="1" i="0" kern="1200" dirty="0">
                <a:solidFill>
                  <a:srgbClr val="0D0D0D"/>
                </a:solidFill>
                <a:effectLst/>
                <a:highlight>
                  <a:srgbClr val="FFFFFF"/>
                </a:highlight>
                <a:latin typeface="Arial" panose="020B0604020202020204" pitchFamily="34" charset="0"/>
                <a:ea typeface="+mn-ea"/>
                <a:cs typeface="Arial" panose="020B0604020202020204" pitchFamily="34" charset="0"/>
              </a:rPr>
              <a:t>Frequency Response</a:t>
            </a:r>
            <a:r>
              <a:rPr lang="en-US" altLang="zh-CN" sz="1200" b="0" i="0" kern="1200" dirty="0">
                <a:solidFill>
                  <a:srgbClr val="0D0D0D"/>
                </a:solidFill>
                <a:effectLst/>
                <a:highlight>
                  <a:srgbClr val="FFFFFF"/>
                </a:highlight>
                <a:latin typeface="Arial" panose="020B0604020202020204" pitchFamily="34" charset="0"/>
                <a:ea typeface="+mn-ea"/>
                <a:cs typeface="Arial" panose="020B0604020202020204" pitchFamily="34" charset="0"/>
              </a:rPr>
              <a:t>: It must be able to detect the frequencies of interest, including both the natural frequency and the expected range of excitation frequencies.</a:t>
            </a:r>
          </a:p>
          <a:p>
            <a:pPr marL="742950" lvl="1" indent="-285750" algn="l" defTabSz="914400" rtl="0" eaLnBrk="1" latinLnBrk="0" hangingPunct="1">
              <a:buFont typeface="Arial" panose="020B0604020202020204" pitchFamily="34" charset="0"/>
              <a:buChar char="•"/>
            </a:pPr>
            <a:r>
              <a:rPr lang="en-US" altLang="zh-CN" sz="1200" b="1" i="0" kern="1200" dirty="0">
                <a:solidFill>
                  <a:srgbClr val="0D0D0D"/>
                </a:solidFill>
                <a:effectLst/>
                <a:highlight>
                  <a:srgbClr val="FFFFFF"/>
                </a:highlight>
                <a:latin typeface="Arial" panose="020B0604020202020204" pitchFamily="34" charset="0"/>
                <a:ea typeface="+mn-ea"/>
                <a:cs typeface="Arial" panose="020B0604020202020204" pitchFamily="34" charset="0"/>
              </a:rPr>
              <a:t>Sensitivity: </a:t>
            </a:r>
            <a:r>
              <a:rPr lang="en-US" altLang="zh-CN" sz="1200" b="0" i="0" kern="1200" dirty="0">
                <a:solidFill>
                  <a:srgbClr val="0D0D0D"/>
                </a:solidFill>
                <a:effectLst/>
                <a:highlight>
                  <a:srgbClr val="FFFFFF"/>
                </a:highlight>
                <a:latin typeface="Arial" panose="020B0604020202020204" pitchFamily="34" charset="0"/>
                <a:ea typeface="+mn-ea"/>
                <a:cs typeface="Arial" panose="020B0604020202020204" pitchFamily="34" charset="0"/>
              </a:rPr>
              <a:t>It should have the ability to detect minimal vibrations, especially for early fault detection.</a:t>
            </a:r>
          </a:p>
          <a:p>
            <a:pPr marL="742950" lvl="1" indent="-285750" algn="l" defTabSz="914400" rtl="0" eaLnBrk="1" latinLnBrk="0" hangingPunct="1">
              <a:buFont typeface="Arial" panose="020B0604020202020204" pitchFamily="34" charset="0"/>
              <a:buChar char="•"/>
            </a:pPr>
            <a:r>
              <a:rPr lang="en-US" altLang="zh-CN" sz="1200" b="1" i="0" kern="1200" dirty="0">
                <a:solidFill>
                  <a:srgbClr val="0D0D0D"/>
                </a:solidFill>
                <a:effectLst/>
                <a:highlight>
                  <a:srgbClr val="FFFFFF"/>
                </a:highlight>
                <a:latin typeface="Arial" panose="020B0604020202020204" pitchFamily="34" charset="0"/>
                <a:ea typeface="+mn-ea"/>
                <a:cs typeface="Arial" panose="020B0604020202020204" pitchFamily="34" charset="0"/>
              </a:rPr>
              <a:t>Temperature Range: </a:t>
            </a:r>
            <a:r>
              <a:rPr lang="en-US" altLang="zh-CN" sz="1200" b="0" i="0" kern="1200" dirty="0">
                <a:solidFill>
                  <a:srgbClr val="0D0D0D"/>
                </a:solidFill>
                <a:effectLst/>
                <a:highlight>
                  <a:srgbClr val="FFFFFF"/>
                </a:highlight>
                <a:latin typeface="Arial" panose="020B0604020202020204" pitchFamily="34" charset="0"/>
                <a:ea typeface="+mn-ea"/>
                <a:cs typeface="Arial" panose="020B0604020202020204" pitchFamily="34" charset="0"/>
              </a:rPr>
              <a:t>It should function reliably within the expected operating temperature range of the machinery.</a:t>
            </a:r>
          </a:p>
          <a:p>
            <a:pPr marL="742950" lvl="1" indent="-285750" algn="l" defTabSz="914400" rtl="0" eaLnBrk="1" latinLnBrk="0" hangingPunct="1">
              <a:buFont typeface="Arial" panose="020B0604020202020204" pitchFamily="34" charset="0"/>
              <a:buChar char="•"/>
            </a:pPr>
            <a:r>
              <a:rPr lang="en-US" altLang="zh-CN" sz="1200" b="1" i="0" kern="1200" dirty="0">
                <a:solidFill>
                  <a:srgbClr val="0D0D0D"/>
                </a:solidFill>
                <a:effectLst/>
                <a:highlight>
                  <a:srgbClr val="FFFFFF"/>
                </a:highlight>
                <a:latin typeface="Arial" panose="020B0604020202020204" pitchFamily="34" charset="0"/>
                <a:ea typeface="+mn-ea"/>
                <a:cs typeface="Arial" panose="020B0604020202020204" pitchFamily="34" charset="0"/>
              </a:rPr>
              <a:t>Mounting Method: </a:t>
            </a:r>
            <a:r>
              <a:rPr lang="en-US" altLang="zh-CN" sz="1200" b="0" i="0" kern="1200" dirty="0">
                <a:solidFill>
                  <a:srgbClr val="0D0D0D"/>
                </a:solidFill>
                <a:effectLst/>
                <a:highlight>
                  <a:srgbClr val="FFFFFF"/>
                </a:highlight>
                <a:latin typeface="Arial" panose="020B0604020202020204" pitchFamily="34" charset="0"/>
                <a:ea typeface="+mn-ea"/>
                <a:cs typeface="Arial" panose="020B0604020202020204" pitchFamily="34" charset="0"/>
              </a:rPr>
              <a:t>Depending on the application, it may need to be magnetically mounted, adhesive mounted, or stud mounted.</a:t>
            </a:r>
          </a:p>
          <a:p>
            <a:pPr algn="ctr"/>
            <a:endParaRPr lang="en-US" altLang="zh-CN" sz="1400" b="0" i="0" dirty="0">
              <a:solidFill>
                <a:srgbClr val="0D0D0D"/>
              </a:solidFill>
              <a:effectLst/>
              <a:highlight>
                <a:srgbClr val="FFFFFF"/>
              </a:highlight>
              <a:latin typeface="Arial" panose="020B0604020202020204" pitchFamily="34" charset="0"/>
              <a:cs typeface="Arial" panose="020B0604020202020204" pitchFamily="34" charset="0"/>
            </a:endParaRPr>
          </a:p>
        </p:txBody>
      </p:sp>
      <p:sp>
        <p:nvSpPr>
          <p:cNvPr id="4" name="灯片编号占位符 3"/>
          <p:cNvSpPr>
            <a:spLocks noGrp="1"/>
          </p:cNvSpPr>
          <p:nvPr>
            <p:ph type="sldNum" sz="quarter" idx="5"/>
          </p:nvPr>
        </p:nvSpPr>
        <p:spPr/>
        <p:txBody>
          <a:bodyPr/>
          <a:lstStyle/>
          <a:p>
            <a:fld id="{032FC96D-930C-41C2-865C-9A34E58F1CE6}" type="slidenum">
              <a:rPr lang="zh-CN" altLang="en-US" smtClean="0"/>
              <a:t>5</a:t>
            </a:fld>
            <a:endParaRPr lang="zh-CN" altLang="en-US"/>
          </a:p>
        </p:txBody>
      </p:sp>
    </p:spTree>
    <p:extLst>
      <p:ext uri="{BB962C8B-B14F-4D97-AF65-F5344CB8AC3E}">
        <p14:creationId xmlns:p14="http://schemas.microsoft.com/office/powerpoint/2010/main" val="2976482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ctr">
              <a:buFont typeface="Arial" panose="020B0604020202020204" pitchFamily="34" charset="0"/>
              <a:buNone/>
            </a:pPr>
            <a:r>
              <a:rPr lang="en-US" altLang="zh-CN" b="1" i="0" dirty="0">
                <a:solidFill>
                  <a:srgbClr val="0D0D0D"/>
                </a:solidFill>
                <a:effectLst/>
                <a:highlight>
                  <a:srgbClr val="FFFFFF"/>
                </a:highlight>
                <a:latin typeface="Arial" panose="020B0604020202020204" pitchFamily="34" charset="0"/>
                <a:cs typeface="Arial" panose="020B0604020202020204" pitchFamily="34" charset="0"/>
              </a:rPr>
              <a:t>           Selection Criteria</a:t>
            </a:r>
            <a:r>
              <a:rPr lang="en-US" altLang="zh-CN" b="0" i="0" dirty="0">
                <a:solidFill>
                  <a:srgbClr val="0D0D0D"/>
                </a:solidFill>
                <a:effectLst/>
                <a:highlight>
                  <a:srgbClr val="FFFFFF"/>
                </a:highlight>
                <a:latin typeface="Arial" panose="020B0604020202020204" pitchFamily="34" charset="0"/>
                <a:cs typeface="Arial" panose="020B0604020202020204" pitchFamily="34" charset="0"/>
              </a:rPr>
              <a:t>:</a:t>
            </a:r>
          </a:p>
          <a:p>
            <a:pPr marL="742950" lvl="1" indent="-285750" algn="l">
              <a:buFont typeface="Arial" panose="020B0604020202020204" pitchFamily="34" charset="0"/>
              <a:buChar char="•"/>
            </a:pPr>
            <a:r>
              <a:rPr lang="en-US" altLang="zh-CN" b="1" i="0" dirty="0">
                <a:solidFill>
                  <a:srgbClr val="0D0D0D"/>
                </a:solidFill>
                <a:effectLst/>
                <a:highlight>
                  <a:srgbClr val="FFFFFF"/>
                </a:highlight>
                <a:latin typeface="Arial" panose="020B0604020202020204" pitchFamily="34" charset="0"/>
                <a:cs typeface="Arial" panose="020B0604020202020204" pitchFamily="34" charset="0"/>
              </a:rPr>
              <a:t>Frequency Response</a:t>
            </a:r>
            <a:r>
              <a:rPr lang="en-US" altLang="zh-CN" b="0" i="0" dirty="0">
                <a:solidFill>
                  <a:srgbClr val="0D0D0D"/>
                </a:solidFill>
                <a:effectLst/>
                <a:highlight>
                  <a:srgbClr val="FFFFFF"/>
                </a:highlight>
                <a:latin typeface="Arial" panose="020B0604020202020204" pitchFamily="34" charset="0"/>
                <a:cs typeface="Arial" panose="020B0604020202020204" pitchFamily="34" charset="0"/>
              </a:rPr>
              <a:t>: The microphone should be able to accurately capture the sound frequencies of interest.</a:t>
            </a:r>
          </a:p>
          <a:p>
            <a:pPr marL="742950" lvl="1" indent="-285750" algn="l">
              <a:buFont typeface="Arial" panose="020B0604020202020204" pitchFamily="34" charset="0"/>
              <a:buChar char="•"/>
            </a:pPr>
            <a:r>
              <a:rPr lang="en-US" altLang="zh-CN" b="1" i="0" dirty="0">
                <a:solidFill>
                  <a:srgbClr val="0D0D0D"/>
                </a:solidFill>
                <a:effectLst/>
                <a:highlight>
                  <a:srgbClr val="FFFFFF"/>
                </a:highlight>
                <a:latin typeface="Arial" panose="020B0604020202020204" pitchFamily="34" charset="0"/>
                <a:cs typeface="Arial" panose="020B0604020202020204" pitchFamily="34" charset="0"/>
              </a:rPr>
              <a:t>Dynamic Range</a:t>
            </a:r>
            <a:r>
              <a:rPr lang="en-US" altLang="zh-CN" b="0" i="0" dirty="0">
                <a:solidFill>
                  <a:srgbClr val="0D0D0D"/>
                </a:solidFill>
                <a:effectLst/>
                <a:highlight>
                  <a:srgbClr val="FFFFFF"/>
                </a:highlight>
                <a:latin typeface="Arial" panose="020B0604020202020204" pitchFamily="34" charset="0"/>
                <a:cs typeface="Arial" panose="020B0604020202020204" pitchFamily="34" charset="0"/>
              </a:rPr>
              <a:t>: The microphone must be able to detect the quietest sounds and the loudest sounds without distortion.</a:t>
            </a:r>
          </a:p>
          <a:p>
            <a:pPr marL="742950" lvl="1" indent="-285750" algn="l">
              <a:buFont typeface="Arial" panose="020B0604020202020204" pitchFamily="34" charset="0"/>
              <a:buChar char="•"/>
            </a:pPr>
            <a:r>
              <a:rPr lang="en-US" altLang="zh-CN" b="1" i="0" dirty="0">
                <a:solidFill>
                  <a:srgbClr val="0D0D0D"/>
                </a:solidFill>
                <a:effectLst/>
                <a:highlight>
                  <a:srgbClr val="FFFFFF"/>
                </a:highlight>
                <a:latin typeface="Arial" panose="020B0604020202020204" pitchFamily="34" charset="0"/>
                <a:cs typeface="Arial" panose="020B0604020202020204" pitchFamily="34" charset="0"/>
              </a:rPr>
              <a:t>Directionality</a:t>
            </a:r>
            <a:r>
              <a:rPr lang="en-US" altLang="zh-CN" b="0" i="0" dirty="0">
                <a:solidFill>
                  <a:srgbClr val="0D0D0D"/>
                </a:solidFill>
                <a:effectLst/>
                <a:highlight>
                  <a:srgbClr val="FFFFFF"/>
                </a:highlight>
                <a:latin typeface="Arial" panose="020B0604020202020204" pitchFamily="34" charset="0"/>
                <a:cs typeface="Arial" panose="020B0604020202020204" pitchFamily="34" charset="0"/>
              </a:rPr>
              <a:t>: Depending on whether the source is diffuse or a point source, an omnidirectional or a directional microphone may be chosen.</a:t>
            </a:r>
          </a:p>
          <a:p>
            <a:pPr marL="742950" lvl="1" indent="-285750" algn="l">
              <a:buFont typeface="Arial" panose="020B0604020202020204" pitchFamily="34" charset="0"/>
              <a:buChar char="•"/>
            </a:pPr>
            <a:r>
              <a:rPr lang="en-US" altLang="zh-CN" b="1" i="0" dirty="0">
                <a:solidFill>
                  <a:srgbClr val="0D0D0D"/>
                </a:solidFill>
                <a:effectLst/>
                <a:highlight>
                  <a:srgbClr val="FFFFFF"/>
                </a:highlight>
                <a:latin typeface="Arial" panose="020B0604020202020204" pitchFamily="34" charset="0"/>
                <a:cs typeface="Arial" panose="020B0604020202020204" pitchFamily="34" charset="0"/>
              </a:rPr>
              <a:t>Environmental Robustness</a:t>
            </a:r>
            <a:r>
              <a:rPr lang="en-US" altLang="zh-CN" b="0" i="0" dirty="0">
                <a:solidFill>
                  <a:srgbClr val="0D0D0D"/>
                </a:solidFill>
                <a:effectLst/>
                <a:highlight>
                  <a:srgbClr val="FFFFFF"/>
                </a:highlight>
                <a:latin typeface="Arial" panose="020B0604020202020204" pitchFamily="34" charset="0"/>
                <a:cs typeface="Arial" panose="020B0604020202020204" pitchFamily="34" charset="0"/>
              </a:rPr>
              <a:t>: For industrial environments, it's crucial to select microphones that can withstand factors like dust, moisture, and temperature fluctuations.</a:t>
            </a:r>
          </a:p>
          <a:p>
            <a:endParaRPr lang="zh-CN" altLang="en-US" dirty="0"/>
          </a:p>
        </p:txBody>
      </p:sp>
      <p:sp>
        <p:nvSpPr>
          <p:cNvPr id="4" name="灯片编号占位符 3"/>
          <p:cNvSpPr>
            <a:spLocks noGrp="1"/>
          </p:cNvSpPr>
          <p:nvPr>
            <p:ph type="sldNum" sz="quarter" idx="5"/>
          </p:nvPr>
        </p:nvSpPr>
        <p:spPr/>
        <p:txBody>
          <a:bodyPr/>
          <a:lstStyle/>
          <a:p>
            <a:fld id="{032FC96D-930C-41C2-865C-9A34E58F1CE6}" type="slidenum">
              <a:rPr lang="zh-CN" altLang="en-US" smtClean="0"/>
              <a:t>6</a:t>
            </a:fld>
            <a:endParaRPr lang="zh-CN" altLang="en-US"/>
          </a:p>
        </p:txBody>
      </p:sp>
    </p:spTree>
    <p:extLst>
      <p:ext uri="{BB962C8B-B14F-4D97-AF65-F5344CB8AC3E}">
        <p14:creationId xmlns:p14="http://schemas.microsoft.com/office/powerpoint/2010/main" val="515875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altLang="zh-CN" sz="1400" b="1" dirty="0">
                <a:latin typeface="Arial" panose="020B0604020202020204" pitchFamily="34" charset="0"/>
                <a:cs typeface="Arial" panose="020B0604020202020204" pitchFamily="34" charset="0"/>
              </a:rPr>
              <a:t>    </a:t>
            </a:r>
            <a:r>
              <a:rPr lang="en-US" altLang="zh-CN" sz="2000" b="1" i="0" dirty="0">
                <a:solidFill>
                  <a:srgbClr val="0D0D0D"/>
                </a:solidFill>
                <a:effectLst/>
                <a:highlight>
                  <a:srgbClr val="FFFFFF"/>
                </a:highlight>
                <a:latin typeface="Arial" panose="020B0604020202020204" pitchFamily="34" charset="0"/>
                <a:cs typeface="Arial" panose="020B0604020202020204" pitchFamily="34" charset="0"/>
              </a:rPr>
              <a:t>As shown in the figure, the three-cylinder engine exhibits a distinct peak at 92.77 Hz with a vibration amplitude of 4.737 Pa, preceded by smaller amplitude fluctuations. </a:t>
            </a:r>
            <a:r>
              <a:rPr lang="en-US" altLang="zh-CN" sz="1400" b="1" dirty="0">
                <a:latin typeface="Arial" panose="020B0604020202020204" pitchFamily="34" charset="0"/>
                <a:cs typeface="Arial" panose="020B0604020202020204" pitchFamily="34" charset="0"/>
              </a:rPr>
              <a:t>The main peak of the four-cylinder engine is still at 92.77 Hz, but the vibration amplitude decreases to 3.167 Pa and the overall vibration amplitude is smaller.</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altLang="zh-CN" sz="1400" b="1" dirty="0">
                <a:latin typeface="Arial" panose="020B0604020202020204" pitchFamily="34" charset="0"/>
                <a:cs typeface="Arial" panose="020B0604020202020204" pitchFamily="34" charset="0"/>
              </a:rPr>
              <a:t>    The results show that the main noise frequency of the four-cylinder engine is the same as that of the three-cylinder engine, which may be due to the similarity of the combustion cycle between the two, or the design of the mechanical structure that leads to the same noise frequency. However, the vibration amplitude of the three-cylinder engine is larger, reflecting its unbalanced characteristics. The four-cylinder engine has a slightly lower vibration amplitude, reflecting its more balanced design.</a:t>
            </a:r>
            <a:endParaRPr lang="zh-CN" altLang="en-US" sz="1400" b="1" dirty="0">
              <a:latin typeface="Arial" panose="020B0604020202020204" pitchFamily="34" charset="0"/>
              <a:cs typeface="Arial" panose="020B0604020202020204" pitchFamily="34" charset="0"/>
            </a:endParaRPr>
          </a:p>
        </p:txBody>
      </p:sp>
      <p:sp>
        <p:nvSpPr>
          <p:cNvPr id="4" name="灯片编号占位符 3"/>
          <p:cNvSpPr>
            <a:spLocks noGrp="1"/>
          </p:cNvSpPr>
          <p:nvPr>
            <p:ph type="sldNum" sz="quarter" idx="5"/>
          </p:nvPr>
        </p:nvSpPr>
        <p:spPr/>
        <p:txBody>
          <a:bodyPr/>
          <a:lstStyle/>
          <a:p>
            <a:fld id="{032FC96D-930C-41C2-865C-9A34E58F1CE6}" type="slidenum">
              <a:rPr lang="zh-CN" altLang="en-US" smtClean="0"/>
              <a:t>7</a:t>
            </a:fld>
            <a:endParaRPr lang="zh-CN" altLang="en-US"/>
          </a:p>
        </p:txBody>
      </p:sp>
    </p:spTree>
    <p:extLst>
      <p:ext uri="{BB962C8B-B14F-4D97-AF65-F5344CB8AC3E}">
        <p14:creationId xmlns:p14="http://schemas.microsoft.com/office/powerpoint/2010/main" val="3418995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altLang="zh-CN" dirty="0"/>
              <a:t>    </a:t>
            </a:r>
            <a:r>
              <a:rPr lang="en-US" altLang="zh-CN" sz="1400" b="1" dirty="0">
                <a:latin typeface="Arial" panose="020B0604020202020204" pitchFamily="34" charset="0"/>
                <a:cs typeface="Arial" panose="020B0604020202020204" pitchFamily="34" charset="0"/>
              </a:rPr>
              <a:t>As shown in the figure, at a speed of 6000 rpm, the three cylinder engine has a distinct peak at 92.77 Hz with a vibration amplitude of 5.529 Pa, the second peak is at 186.47 Hz with an amplitude of 2.673 Pa, and smaller peaks occur at higher frequencies. The four-cylinder engine also has several uniformly distributed peaks at 190.43 HZ,380.86 HZ,478.52 HZ,566.41 HZ,664.06 HZ.</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altLang="zh-CN" sz="1400" b="1" dirty="0">
                <a:latin typeface="Arial" panose="020B0604020202020204" pitchFamily="34" charset="0"/>
                <a:cs typeface="Arial" panose="020B0604020202020204" pitchFamily="34" charset="0"/>
              </a:rPr>
              <a:t>    The results show that at 6000 RPM, the vibration amplitude of the three-cylinder engine seems to be higher than that of the four-cylinder engine as a whole, which suggests that the three-cylinder engine has poorer noise control. The four-cylinder engine has a more uniform distribution of vibration peaks, indicating that its noise characteristics are more evenly distributed in frequency, which may be related to the balance of its cylinder arrangement.</a:t>
            </a:r>
            <a:endParaRPr lang="zh-CN" altLang="en-US" sz="1400" b="1" dirty="0">
              <a:latin typeface="Arial" panose="020B0604020202020204" pitchFamily="34" charset="0"/>
              <a:cs typeface="Arial" panose="020B0604020202020204" pitchFamily="34" charset="0"/>
            </a:endParaRPr>
          </a:p>
        </p:txBody>
      </p:sp>
      <p:sp>
        <p:nvSpPr>
          <p:cNvPr id="4" name="灯片编号占位符 3"/>
          <p:cNvSpPr>
            <a:spLocks noGrp="1"/>
          </p:cNvSpPr>
          <p:nvPr>
            <p:ph type="sldNum" sz="quarter" idx="5"/>
          </p:nvPr>
        </p:nvSpPr>
        <p:spPr/>
        <p:txBody>
          <a:bodyPr/>
          <a:lstStyle/>
          <a:p>
            <a:fld id="{032FC96D-930C-41C2-865C-9A34E58F1CE6}" type="slidenum">
              <a:rPr lang="zh-CN" altLang="en-US" smtClean="0"/>
              <a:t>8</a:t>
            </a:fld>
            <a:endParaRPr lang="zh-CN" altLang="en-US"/>
          </a:p>
        </p:txBody>
      </p:sp>
    </p:spTree>
    <p:extLst>
      <p:ext uri="{BB962C8B-B14F-4D97-AF65-F5344CB8AC3E}">
        <p14:creationId xmlns:p14="http://schemas.microsoft.com/office/powerpoint/2010/main" val="626197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a:latin typeface="Arial" panose="020B0604020202020204" pitchFamily="34" charset="0"/>
                <a:cs typeface="Arial" panose="020B0604020202020204" pitchFamily="34" charset="0"/>
              </a:rPr>
              <a:t>    As can be seen from the order waterfall plot, the three-cylinder engine vibration is noticeable at 1.5 order, which is typical of three-cylinder engines as their combustion cycle occurs three times per two crankshaft rotations. The four-cylinder engine vibration appears to be more prominent at 2 order, which matches the combustion cycle of the four-cylinder engine, where four combustion occurs in every two crankshaft rotations.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1" dirty="0">
                <a:latin typeface="Arial" panose="020B0604020202020204" pitchFamily="34" charset="0"/>
                <a:cs typeface="Arial" panose="020B0604020202020204" pitchFamily="34" charset="0"/>
              </a:rPr>
              <a:t>    In the FFT waterfall plots, there are higher vibration levels in specific frequency ranges for different engines, which tend to cause resonance (elliptical regions) in the engine components.</a:t>
            </a:r>
            <a:endParaRPr lang="zh-CN" altLang="en-US" b="1" dirty="0">
              <a:latin typeface="Arial" panose="020B0604020202020204" pitchFamily="34" charset="0"/>
              <a:cs typeface="Arial" panose="020B0604020202020204" pitchFamily="34" charset="0"/>
            </a:endParaRPr>
          </a:p>
        </p:txBody>
      </p:sp>
      <p:sp>
        <p:nvSpPr>
          <p:cNvPr id="4" name="灯片编号占位符 3"/>
          <p:cNvSpPr>
            <a:spLocks noGrp="1"/>
          </p:cNvSpPr>
          <p:nvPr>
            <p:ph type="sldNum" sz="quarter" idx="5"/>
          </p:nvPr>
        </p:nvSpPr>
        <p:spPr/>
        <p:txBody>
          <a:bodyPr/>
          <a:lstStyle/>
          <a:p>
            <a:fld id="{032FC96D-930C-41C2-865C-9A34E58F1CE6}" type="slidenum">
              <a:rPr lang="zh-CN" altLang="en-US" smtClean="0"/>
              <a:t>9</a:t>
            </a:fld>
            <a:endParaRPr lang="zh-CN" altLang="en-US"/>
          </a:p>
        </p:txBody>
      </p:sp>
    </p:spTree>
    <p:extLst>
      <p:ext uri="{BB962C8B-B14F-4D97-AF65-F5344CB8AC3E}">
        <p14:creationId xmlns:p14="http://schemas.microsoft.com/office/powerpoint/2010/main" val="664305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just"/>
            <a:r>
              <a:rPr lang="en-US" altLang="zh-CN" dirty="0"/>
              <a:t>    </a:t>
            </a:r>
            <a:r>
              <a:rPr lang="en-US" altLang="zh-CN" b="1" dirty="0">
                <a:latin typeface="Arial" panose="020B0604020202020204" pitchFamily="34" charset="0"/>
                <a:cs typeface="Arial" panose="020B0604020202020204" pitchFamily="34" charset="0"/>
              </a:rPr>
              <a:t>The transverse vibration results are similar to the longitudinal vibration results, with the vibration being significant in amplitude at order 1.5 for the three-cylinder engine and at order 2 for the four-cylinder engine. </a:t>
            </a:r>
          </a:p>
          <a:p>
            <a:pPr algn="just"/>
            <a:r>
              <a:rPr lang="en-US" altLang="zh-CN" b="1" dirty="0">
                <a:latin typeface="Arial" panose="020B0604020202020204" pitchFamily="34" charset="0"/>
                <a:cs typeface="Arial" panose="020B0604020202020204" pitchFamily="34" charset="0"/>
              </a:rPr>
              <a:t>    The FFT waterfall plots of both show the presence of vibration with high amplitude around 1000 HZ, which is highly susceptible to resonance and reduces the component life. Also, the four-cylinder engine has a wider transverse vibration frequency distribution and larger vibration amplitude at higher frequencies, which indicates that the engine vibration needs to be continuously optimized.</a:t>
            </a:r>
            <a:endParaRPr lang="zh-CN" altLang="en-US" b="1" dirty="0">
              <a:latin typeface="Arial" panose="020B0604020202020204" pitchFamily="34" charset="0"/>
              <a:cs typeface="Arial" panose="020B0604020202020204" pitchFamily="34" charset="0"/>
            </a:endParaRPr>
          </a:p>
        </p:txBody>
      </p:sp>
      <p:sp>
        <p:nvSpPr>
          <p:cNvPr id="4" name="灯片编号占位符 3"/>
          <p:cNvSpPr>
            <a:spLocks noGrp="1"/>
          </p:cNvSpPr>
          <p:nvPr>
            <p:ph type="sldNum" sz="quarter" idx="5"/>
          </p:nvPr>
        </p:nvSpPr>
        <p:spPr/>
        <p:txBody>
          <a:bodyPr/>
          <a:lstStyle/>
          <a:p>
            <a:fld id="{032FC96D-930C-41C2-865C-9A34E58F1CE6}" type="slidenum">
              <a:rPr lang="zh-CN" altLang="en-US" smtClean="0"/>
              <a:t>10</a:t>
            </a:fld>
            <a:endParaRPr lang="zh-CN" altLang="en-US"/>
          </a:p>
        </p:txBody>
      </p:sp>
    </p:spTree>
    <p:extLst>
      <p:ext uri="{BB962C8B-B14F-4D97-AF65-F5344CB8AC3E}">
        <p14:creationId xmlns:p14="http://schemas.microsoft.com/office/powerpoint/2010/main" val="3449455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altLang="zh-CN" b="1" dirty="0">
                <a:latin typeface="Arial" panose="020B0604020202020204" pitchFamily="34" charset="0"/>
                <a:cs typeface="Arial" panose="020B0604020202020204" pitchFamily="34" charset="0"/>
              </a:rPr>
              <a:t>    The above four diagrams are the vibration waterfall diagrams of Safety guard of three-cylinder engine and four-cylinder engine, whether it is three-cylinder engine or four-cylinder engine, its Safety guard does not have more obvious order, and there are some variations in the low-frequency region. From the FFT waterfall diagram, there is also the formation of a more obvious high peak line at a specific frequency.</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altLang="zh-CN" sz="1200" b="1" kern="1200" dirty="0">
                <a:solidFill>
                  <a:schemeClr val="tx1"/>
                </a:solidFill>
                <a:latin typeface="Arial" panose="020B0604020202020204" pitchFamily="34" charset="0"/>
                <a:ea typeface="+mn-ea"/>
                <a:cs typeface="Arial" panose="020B0604020202020204" pitchFamily="34" charset="0"/>
              </a:rPr>
              <a:t>    However, it can be observed that the vibration amplitude is larger in the entire frequency range at 3800 rpm and 6250 rpm. This may be due to the superposition of multiple component resonances, resulting in broadband excitation.</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altLang="zh-CN" b="1" i="0" dirty="0">
                <a:solidFill>
                  <a:srgbClr val="0D0D0D"/>
                </a:solidFill>
                <a:effectLst/>
                <a:highlight>
                  <a:srgbClr val="FFFFFF"/>
                </a:highlight>
                <a:latin typeface="Arial" panose="020B0604020202020204" pitchFamily="34" charset="0"/>
                <a:cs typeface="Arial" panose="020B0604020202020204" pitchFamily="34" charset="0"/>
              </a:rPr>
              <a:t>    This can be caused by insufficient rigidity of the structure or excessive flexibility at the mounting points. Secondly, a poorly assembled shield or component attached to it may generate additional vibration during engine operation.</a:t>
            </a:r>
            <a:endParaRPr lang="zh-CN" altLang="en-US" b="1" i="0" dirty="0">
              <a:solidFill>
                <a:srgbClr val="0D0D0D"/>
              </a:solidFill>
              <a:effectLst/>
              <a:highlight>
                <a:srgbClr val="FFFFFF"/>
              </a:highlight>
              <a:latin typeface="Arial" panose="020B0604020202020204" pitchFamily="34" charset="0"/>
              <a:cs typeface="Arial" panose="020B0604020202020204" pitchFamily="34" charset="0"/>
            </a:endParaRPr>
          </a:p>
        </p:txBody>
      </p:sp>
      <p:sp>
        <p:nvSpPr>
          <p:cNvPr id="4" name="灯片编号占位符 3"/>
          <p:cNvSpPr>
            <a:spLocks noGrp="1"/>
          </p:cNvSpPr>
          <p:nvPr>
            <p:ph type="sldNum" sz="quarter" idx="5"/>
          </p:nvPr>
        </p:nvSpPr>
        <p:spPr/>
        <p:txBody>
          <a:bodyPr/>
          <a:lstStyle/>
          <a:p>
            <a:fld id="{032FC96D-930C-41C2-865C-9A34E58F1CE6}" type="slidenum">
              <a:rPr lang="zh-CN" altLang="en-US" smtClean="0"/>
              <a:t>11</a:t>
            </a:fld>
            <a:endParaRPr lang="zh-CN" altLang="en-US"/>
          </a:p>
        </p:txBody>
      </p:sp>
    </p:spTree>
    <p:extLst>
      <p:ext uri="{BB962C8B-B14F-4D97-AF65-F5344CB8AC3E}">
        <p14:creationId xmlns:p14="http://schemas.microsoft.com/office/powerpoint/2010/main" val="2633149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27/04/2024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27/04/2024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27/04/2024</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27/04/2024</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27/04/2024</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27/04/2024</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27/04/2024</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27/04/2024</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27/04/2024</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27/04/2024</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27/04/2024</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27/04/2024</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27/04/2024</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27/04/2024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4" name="Content Placeholder 2">
            <a:extLst>
              <a:ext uri="{FF2B5EF4-FFF2-40B4-BE49-F238E27FC236}">
                <a16:creationId xmlns:a16="http://schemas.microsoft.com/office/drawing/2014/main" id="{CCB75F74-A7CC-0F34-8269-F07C4F0A7674}"/>
              </a:ext>
            </a:extLst>
          </p:cNvPr>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7" name="文本框 6">
            <a:extLst>
              <a:ext uri="{FF2B5EF4-FFF2-40B4-BE49-F238E27FC236}">
                <a16:creationId xmlns:a16="http://schemas.microsoft.com/office/drawing/2014/main" id="{8A096696-C166-7B10-D293-137EC5C3773D}"/>
              </a:ext>
            </a:extLst>
          </p:cNvPr>
          <p:cNvSpPr txBox="1"/>
          <p:nvPr/>
        </p:nvSpPr>
        <p:spPr>
          <a:xfrm>
            <a:off x="609600" y="1199463"/>
            <a:ext cx="10972800" cy="830997"/>
          </a:xfrm>
          <a:prstGeom prst="rect">
            <a:avLst/>
          </a:prstGeom>
          <a:noFill/>
        </p:spPr>
        <p:txBody>
          <a:bodyPr wrap="square">
            <a:spAutoFit/>
          </a:bodyPr>
          <a:lstStyle/>
          <a:p>
            <a:pPr algn="ctr"/>
            <a:r>
              <a:rPr lang="en-US" altLang="zh-CN" sz="4800" b="1" dirty="0">
                <a:latin typeface="+mj-lt"/>
              </a:rPr>
              <a:t>NVH Analysis in Engine</a:t>
            </a:r>
            <a:endParaRPr lang="zh-CN" altLang="en-US" sz="4800" b="1" dirty="0">
              <a:latin typeface="+mj-lt"/>
            </a:endParaRPr>
          </a:p>
        </p:txBody>
      </p:sp>
      <p:sp>
        <p:nvSpPr>
          <p:cNvPr id="9" name="文本框 8">
            <a:extLst>
              <a:ext uri="{FF2B5EF4-FFF2-40B4-BE49-F238E27FC236}">
                <a16:creationId xmlns:a16="http://schemas.microsoft.com/office/drawing/2014/main" id="{2C0DFDC4-6A73-D187-5BD4-DB0F37BE1098}"/>
              </a:ext>
            </a:extLst>
          </p:cNvPr>
          <p:cNvSpPr txBox="1"/>
          <p:nvPr/>
        </p:nvSpPr>
        <p:spPr>
          <a:xfrm>
            <a:off x="3050692" y="2695594"/>
            <a:ext cx="6094428" cy="2677656"/>
          </a:xfrm>
          <a:prstGeom prst="rect">
            <a:avLst/>
          </a:prstGeom>
          <a:noFill/>
        </p:spPr>
        <p:txBody>
          <a:bodyPr wrap="square">
            <a:spAutoFit/>
          </a:bodyPr>
          <a:lstStyle/>
          <a:p>
            <a:pPr marL="0" indent="0" algn="ctr">
              <a:buNone/>
            </a:pPr>
            <a:r>
              <a:rPr lang="en-US" altLang="zh-CN" sz="2400" dirty="0">
                <a:ea typeface="微软雅黑" panose="020B0503020204020204" pitchFamily="34" charset="-122"/>
              </a:rPr>
              <a:t>MSC</a:t>
            </a:r>
          </a:p>
          <a:p>
            <a:pPr marL="0" indent="0" algn="ctr">
              <a:buNone/>
            </a:pPr>
            <a:endParaRPr lang="en-US" altLang="zh-CN" sz="2400" dirty="0">
              <a:ea typeface="微软雅黑" panose="020B0503020204020204" pitchFamily="34" charset="-122"/>
            </a:endParaRPr>
          </a:p>
          <a:p>
            <a:pPr marL="0" indent="0" algn="ctr">
              <a:buNone/>
            </a:pPr>
            <a:r>
              <a:rPr lang="en-US" altLang="zh-CN" sz="2400" dirty="0"/>
              <a:t>Advanced Vehicle Dynamic Behaviour</a:t>
            </a:r>
            <a:r>
              <a:rPr lang="zh-CN" altLang="en-US" sz="2400" dirty="0">
                <a:ea typeface="微软雅黑" panose="020B0503020204020204" pitchFamily="34" charset="-122"/>
              </a:rPr>
              <a:t>（</a:t>
            </a:r>
            <a:r>
              <a:rPr lang="en-US" altLang="zh-CN" sz="2400" dirty="0"/>
              <a:t>ACEA7003</a:t>
            </a:r>
            <a:r>
              <a:rPr lang="zh-CN" altLang="en-US" sz="2400" dirty="0">
                <a:ea typeface="微软雅黑" panose="020B0503020204020204" pitchFamily="34" charset="-122"/>
              </a:rPr>
              <a:t>）</a:t>
            </a:r>
            <a:endParaRPr lang="en-US" altLang="zh-CN" sz="2400" dirty="0">
              <a:ea typeface="微软雅黑" panose="020B0503020204020204" pitchFamily="34" charset="-122"/>
            </a:endParaRPr>
          </a:p>
          <a:p>
            <a:pPr marL="0" indent="0" algn="ctr">
              <a:buNone/>
            </a:pPr>
            <a:endParaRPr lang="en-US" altLang="zh-CN" sz="2400" dirty="0">
              <a:ea typeface="微软雅黑" panose="020B0503020204020204" pitchFamily="34" charset="-122"/>
            </a:endParaRPr>
          </a:p>
          <a:p>
            <a:pPr marL="0" indent="0" algn="ctr">
              <a:buNone/>
            </a:pPr>
            <a:r>
              <a:rPr lang="en-US" altLang="zh-CN" sz="2400" dirty="0">
                <a:ea typeface="微软雅黑" panose="020B0503020204020204" pitchFamily="34" charset="-122"/>
              </a:rPr>
              <a:t>Yujian Liu</a:t>
            </a:r>
          </a:p>
          <a:p>
            <a:pPr marL="0" indent="0" algn="ctr">
              <a:buNone/>
            </a:pPr>
            <a:r>
              <a:rPr lang="en-US" altLang="zh-CN" sz="2400" dirty="0">
                <a:ea typeface="微软雅黑" panose="020B0503020204020204" pitchFamily="34" charset="-122"/>
              </a:rPr>
              <a:t>2304817</a:t>
            </a:r>
            <a:endParaRPr lang="zh-CN" altLang="en-US" sz="2400" dirty="0">
              <a:ea typeface="微软雅黑" panose="020B0503020204020204" pitchFamily="34" charset="-122"/>
            </a:endParaRPr>
          </a:p>
        </p:txBody>
      </p:sp>
    </p:spTree>
    <p:extLst>
      <p:ext uri="{BB962C8B-B14F-4D97-AF65-F5344CB8AC3E}">
        <p14:creationId xmlns:p14="http://schemas.microsoft.com/office/powerpoint/2010/main" val="2766868246"/>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3ED29E7C-23E1-D858-D82A-ED3F2F00E2B6}"/>
              </a:ext>
            </a:extLst>
          </p:cNvPr>
          <p:cNvSpPr txBox="1"/>
          <p:nvPr/>
        </p:nvSpPr>
        <p:spPr>
          <a:xfrm>
            <a:off x="379430" y="931475"/>
            <a:ext cx="10084324" cy="461665"/>
          </a:xfrm>
          <a:prstGeom prst="rect">
            <a:avLst/>
          </a:prstGeom>
          <a:noFill/>
        </p:spPr>
        <p:txBody>
          <a:bodyPr wrap="square">
            <a:spAutoFit/>
          </a:bodyPr>
          <a:lstStyle/>
          <a:p>
            <a:pPr algn="ctr"/>
            <a:r>
              <a:rPr lang="en-US" altLang="zh-CN" sz="2400" b="1" dirty="0"/>
              <a:t>Investigation of NVH concepts, measurement and effects on humans</a:t>
            </a:r>
            <a:endParaRPr lang="zh-CN" altLang="en-US" sz="2400" b="1" dirty="0"/>
          </a:p>
        </p:txBody>
      </p:sp>
      <p:sp>
        <p:nvSpPr>
          <p:cNvPr id="7" name="文本框 6">
            <a:extLst>
              <a:ext uri="{FF2B5EF4-FFF2-40B4-BE49-F238E27FC236}">
                <a16:creationId xmlns:a16="http://schemas.microsoft.com/office/drawing/2014/main" id="{C8E39508-09B5-298B-BE13-83C4714A563D}"/>
              </a:ext>
            </a:extLst>
          </p:cNvPr>
          <p:cNvSpPr txBox="1"/>
          <p:nvPr/>
        </p:nvSpPr>
        <p:spPr>
          <a:xfrm>
            <a:off x="5060819" y="223589"/>
            <a:ext cx="2070361" cy="707886"/>
          </a:xfrm>
          <a:prstGeom prst="rect">
            <a:avLst/>
          </a:prstGeom>
          <a:noFill/>
        </p:spPr>
        <p:txBody>
          <a:bodyPr wrap="square">
            <a:spAutoFit/>
          </a:bodyPr>
          <a:lstStyle/>
          <a:p>
            <a:pPr algn="ctr"/>
            <a:r>
              <a:rPr lang="en-US" altLang="zh-CN" sz="4000" b="1" dirty="0"/>
              <a:t>Task 1</a:t>
            </a:r>
            <a:endParaRPr lang="zh-CN" altLang="en-US" sz="4000" b="1" dirty="0"/>
          </a:p>
        </p:txBody>
      </p:sp>
      <p:sp>
        <p:nvSpPr>
          <p:cNvPr id="9" name="文本框 8">
            <a:extLst>
              <a:ext uri="{FF2B5EF4-FFF2-40B4-BE49-F238E27FC236}">
                <a16:creationId xmlns:a16="http://schemas.microsoft.com/office/drawing/2014/main" id="{8AA417F9-88EE-C2D2-A6DB-349EE077CEE0}"/>
              </a:ext>
            </a:extLst>
          </p:cNvPr>
          <p:cNvSpPr txBox="1"/>
          <p:nvPr/>
        </p:nvSpPr>
        <p:spPr>
          <a:xfrm>
            <a:off x="379430" y="1408528"/>
            <a:ext cx="6094428" cy="461665"/>
          </a:xfrm>
          <a:prstGeom prst="rect">
            <a:avLst/>
          </a:prstGeom>
          <a:noFill/>
        </p:spPr>
        <p:txBody>
          <a:bodyPr wrap="square">
            <a:spAutoFit/>
          </a:bodyPr>
          <a:lstStyle/>
          <a:p>
            <a:pPr marL="342900" indent="-342900">
              <a:buFont typeface="Wingdings" panose="05000000000000000000" pitchFamily="2" charset="2"/>
              <a:buChar char="Ø"/>
            </a:pPr>
            <a:r>
              <a:rPr lang="en-US" altLang="zh-CN" sz="2400" dirty="0"/>
              <a:t>harmonic resonance</a:t>
            </a:r>
            <a:endParaRPr lang="zh-CN" altLang="en-US" sz="2400" dirty="0"/>
          </a:p>
        </p:txBody>
      </p:sp>
      <p:sp>
        <p:nvSpPr>
          <p:cNvPr id="13" name="文本框 12">
            <a:extLst>
              <a:ext uri="{FF2B5EF4-FFF2-40B4-BE49-F238E27FC236}">
                <a16:creationId xmlns:a16="http://schemas.microsoft.com/office/drawing/2014/main" id="{7E58EEC7-6DAD-5C7C-6832-C926EEE466D1}"/>
              </a:ext>
            </a:extLst>
          </p:cNvPr>
          <p:cNvSpPr txBox="1"/>
          <p:nvPr/>
        </p:nvSpPr>
        <p:spPr>
          <a:xfrm>
            <a:off x="337335" y="1914352"/>
            <a:ext cx="6094428" cy="2862322"/>
          </a:xfrm>
          <a:prstGeom prst="rect">
            <a:avLst/>
          </a:prstGeom>
          <a:noFill/>
        </p:spPr>
        <p:txBody>
          <a:bodyPr wrap="square">
            <a:spAutoFit/>
          </a:bodyPr>
          <a:lstStyle/>
          <a:p>
            <a:r>
              <a:rPr lang="en-US" altLang="zh-CN" dirty="0"/>
              <a:t>Harmonic resonance occurs when a periodic force is applied to a system at a frequency that matches one of the system's natural frequencies of vibration, also known as its resonant frequencies(</a:t>
            </a:r>
            <a:r>
              <a:rPr lang="en-US" altLang="zh-CN" b="0" i="0" dirty="0">
                <a:solidFill>
                  <a:srgbClr val="0D0D0D"/>
                </a:solidFill>
                <a:effectLst/>
                <a:highlight>
                  <a:srgbClr val="FFFFFF"/>
                </a:highlight>
                <a:latin typeface="Söhne"/>
              </a:rPr>
              <a:t>Meirovitch,</a:t>
            </a:r>
            <a:r>
              <a:rPr lang="zh-CN" altLang="en-US" b="0" i="0" dirty="0">
                <a:solidFill>
                  <a:srgbClr val="0D0D0D"/>
                </a:solidFill>
                <a:effectLst/>
                <a:highlight>
                  <a:srgbClr val="FFFFFF"/>
                </a:highlight>
                <a:latin typeface="Söhne"/>
              </a:rPr>
              <a:t> </a:t>
            </a:r>
            <a:r>
              <a:rPr lang="en-US" altLang="zh-CN" b="0" i="0" dirty="0">
                <a:solidFill>
                  <a:srgbClr val="0D0D0D"/>
                </a:solidFill>
                <a:effectLst/>
                <a:highlight>
                  <a:srgbClr val="FFFFFF"/>
                </a:highlight>
                <a:latin typeface="Söhne"/>
              </a:rPr>
              <a:t>2001)</a:t>
            </a:r>
            <a:r>
              <a:rPr lang="zh-CN" altLang="en-US" dirty="0"/>
              <a:t>. Each component of a machine has its own set of natural frequencies, which depend on various factors such as mass, stiffness, and damping.</a:t>
            </a:r>
            <a:r>
              <a:rPr lang="en-US" altLang="zh-CN" dirty="0"/>
              <a:t> When a component is exposed to vibrations or force at its resonant frequency, it will begin to oscillate with increasing amplitude over time, which can lead to excessive deflections, fatigue, and eventually, failure. </a:t>
            </a:r>
            <a:endParaRPr lang="zh-CN" altLang="en-US" dirty="0"/>
          </a:p>
        </p:txBody>
      </p:sp>
      <p:pic>
        <p:nvPicPr>
          <p:cNvPr id="1028" name="Picture 4" descr="What actually is Harmonics Resonance??">
            <a:extLst>
              <a:ext uri="{FF2B5EF4-FFF2-40B4-BE49-F238E27FC236}">
                <a16:creationId xmlns:a16="http://schemas.microsoft.com/office/drawing/2014/main" id="{B320353E-A702-AE0D-7A33-526CA4A1CC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2630" y="2078724"/>
            <a:ext cx="4639557" cy="2392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4746128"/>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6306" y="3114681"/>
            <a:ext cx="11517330" cy="1705056"/>
          </a:xfrm>
        </p:spPr>
        <p:txBody>
          <a:bodyPr>
            <a:normAutofit/>
          </a:bodyPr>
          <a:lstStyle/>
          <a:p>
            <a:pPr marL="0" indent="0" algn="ctr">
              <a:buNone/>
            </a:pPr>
            <a:endParaRPr lang="en-GB" sz="2400" dirty="0"/>
          </a:p>
          <a:p>
            <a:pPr marL="0" indent="0" algn="ctr">
              <a:buNone/>
            </a:pPr>
            <a:endParaRPr lang="en-GB" sz="2400" dirty="0"/>
          </a:p>
        </p:txBody>
      </p:sp>
      <p:sp>
        <p:nvSpPr>
          <p:cNvPr id="7" name="文本框 6">
            <a:extLst>
              <a:ext uri="{FF2B5EF4-FFF2-40B4-BE49-F238E27FC236}">
                <a16:creationId xmlns:a16="http://schemas.microsoft.com/office/drawing/2014/main" id="{C8E39508-09B5-298B-BE13-83C4714A563D}"/>
              </a:ext>
            </a:extLst>
          </p:cNvPr>
          <p:cNvSpPr txBox="1"/>
          <p:nvPr/>
        </p:nvSpPr>
        <p:spPr>
          <a:xfrm>
            <a:off x="5060819" y="223589"/>
            <a:ext cx="2070361" cy="707886"/>
          </a:xfrm>
          <a:prstGeom prst="rect">
            <a:avLst/>
          </a:prstGeom>
          <a:noFill/>
        </p:spPr>
        <p:txBody>
          <a:bodyPr wrap="square">
            <a:spAutoFit/>
          </a:bodyPr>
          <a:lstStyle/>
          <a:p>
            <a:pPr algn="ctr"/>
            <a:r>
              <a:rPr lang="en-US" altLang="zh-CN" sz="4000" b="1" dirty="0"/>
              <a:t>Task 1</a:t>
            </a:r>
            <a:endParaRPr lang="zh-CN" altLang="en-US" sz="4000" b="1" dirty="0"/>
          </a:p>
        </p:txBody>
      </p:sp>
      <p:sp>
        <p:nvSpPr>
          <p:cNvPr id="4" name="文本框 3">
            <a:extLst>
              <a:ext uri="{FF2B5EF4-FFF2-40B4-BE49-F238E27FC236}">
                <a16:creationId xmlns:a16="http://schemas.microsoft.com/office/drawing/2014/main" id="{8E8BC4BC-7848-B6B9-2B93-E1D8F6D68369}"/>
              </a:ext>
            </a:extLst>
          </p:cNvPr>
          <p:cNvSpPr txBox="1"/>
          <p:nvPr/>
        </p:nvSpPr>
        <p:spPr>
          <a:xfrm>
            <a:off x="337334" y="931475"/>
            <a:ext cx="11517330" cy="461665"/>
          </a:xfrm>
          <a:prstGeom prst="rect">
            <a:avLst/>
          </a:prstGeom>
          <a:noFill/>
        </p:spPr>
        <p:txBody>
          <a:bodyPr wrap="square">
            <a:spAutoFit/>
          </a:bodyPr>
          <a:lstStyle/>
          <a:p>
            <a:r>
              <a:rPr lang="en-US" altLang="zh-CN" sz="2400" b="1" dirty="0"/>
              <a:t>Investigation of NVH concepts, measurement and effects on humans</a:t>
            </a:r>
            <a:endParaRPr lang="zh-CN" altLang="en-US" sz="2400" b="1" dirty="0"/>
          </a:p>
        </p:txBody>
      </p:sp>
      <p:sp>
        <p:nvSpPr>
          <p:cNvPr id="11" name="文本框 10">
            <a:extLst>
              <a:ext uri="{FF2B5EF4-FFF2-40B4-BE49-F238E27FC236}">
                <a16:creationId xmlns:a16="http://schemas.microsoft.com/office/drawing/2014/main" id="{26B3D26D-30DB-29A2-7E73-92D5AA412739}"/>
              </a:ext>
            </a:extLst>
          </p:cNvPr>
          <p:cNvSpPr txBox="1"/>
          <p:nvPr/>
        </p:nvSpPr>
        <p:spPr>
          <a:xfrm>
            <a:off x="438364" y="2101026"/>
            <a:ext cx="11315272" cy="2308324"/>
          </a:xfrm>
          <a:prstGeom prst="rect">
            <a:avLst/>
          </a:prstGeom>
          <a:noFill/>
        </p:spPr>
        <p:txBody>
          <a:bodyPr wrap="square">
            <a:spAutoFit/>
          </a:bodyPr>
          <a:lstStyle/>
          <a:p>
            <a:pPr marL="285750" indent="-285750">
              <a:buFont typeface="Wingdings" panose="05000000000000000000" pitchFamily="2" charset="2"/>
              <a:buChar char="n"/>
            </a:pPr>
            <a:r>
              <a:rPr lang="zh-CN" altLang="en-US" dirty="0"/>
              <a:t>Crankshaft: </a:t>
            </a:r>
            <a:r>
              <a:rPr lang="en-US" altLang="zh-CN" dirty="0"/>
              <a:t>I</a:t>
            </a:r>
            <a:r>
              <a:rPr lang="zh-CN" altLang="en-US" dirty="0"/>
              <a:t>t may resonate due to the order associated with the ignitionfrequency of the engine.</a:t>
            </a:r>
            <a:endParaRPr lang="en-US" altLang="zh-CN" dirty="0"/>
          </a:p>
          <a:p>
            <a:pPr marL="285750" indent="-285750">
              <a:buFont typeface="Wingdings" panose="05000000000000000000" pitchFamily="2" charset="2"/>
              <a:buChar char="n"/>
            </a:pPr>
            <a:r>
              <a:rPr lang="zh-CN" altLang="en-US" dirty="0"/>
              <a:t>Pistons and connecting rods: </a:t>
            </a:r>
            <a:r>
              <a:rPr lang="en-US" altLang="zh-CN" dirty="0"/>
              <a:t>T</a:t>
            </a:r>
            <a:r>
              <a:rPr lang="zh-CN" altLang="en-US" dirty="0"/>
              <a:t>hey are under pressure due to reciprocating motion and can resonate with harmonics associated with their motion.</a:t>
            </a:r>
            <a:endParaRPr lang="en-US" altLang="zh-CN" dirty="0"/>
          </a:p>
          <a:p>
            <a:pPr marL="285750" indent="-285750">
              <a:buFont typeface="Wingdings" panose="05000000000000000000" pitchFamily="2" charset="2"/>
              <a:buChar char="n"/>
            </a:pPr>
            <a:r>
              <a:rPr lang="zh-CN" altLang="en-US" dirty="0"/>
              <a:t>Engine mounts: </a:t>
            </a:r>
            <a:r>
              <a:rPr lang="en-US" altLang="zh-CN" dirty="0"/>
              <a:t>T</a:t>
            </a:r>
            <a:r>
              <a:rPr lang="zh-CN" altLang="en-US" dirty="0"/>
              <a:t>hey are designed to absorb vibration, but can be a source of resonance if the excitation frequency is aligned with their natural frequency.</a:t>
            </a:r>
            <a:endParaRPr lang="en-US" altLang="zh-CN" dirty="0"/>
          </a:p>
          <a:p>
            <a:pPr marL="285750" indent="-285750">
              <a:buFont typeface="Wingdings" panose="05000000000000000000" pitchFamily="2" charset="2"/>
              <a:buChar char="n"/>
            </a:pPr>
            <a:r>
              <a:rPr lang="zh-CN" altLang="en-US" dirty="0"/>
              <a:t>Turbochargers: </a:t>
            </a:r>
            <a:r>
              <a:rPr lang="en-US" altLang="zh-CN" dirty="0"/>
              <a:t>R</a:t>
            </a:r>
            <a:r>
              <a:rPr lang="zh-CN" altLang="en-US" dirty="0"/>
              <a:t>otating components can produce harmonic orders that resonate with the rest of the engine.</a:t>
            </a:r>
            <a:endParaRPr lang="en-US" altLang="zh-CN" dirty="0"/>
          </a:p>
          <a:p>
            <a:pPr marL="285750" indent="-285750">
              <a:buFont typeface="Wingdings" panose="05000000000000000000" pitchFamily="2" charset="2"/>
              <a:buChar char="n"/>
            </a:pPr>
            <a:r>
              <a:rPr lang="zh-CN" altLang="en-US" dirty="0"/>
              <a:t>Valve train parts: </a:t>
            </a:r>
            <a:r>
              <a:rPr lang="en-US" altLang="zh-CN" dirty="0"/>
              <a:t>P</a:t>
            </a:r>
            <a:r>
              <a:rPr lang="zh-CN" altLang="en-US" dirty="0"/>
              <a:t>arts like camshafts can have resonant frequencies that are excited by the operating speed of the engine.</a:t>
            </a:r>
          </a:p>
        </p:txBody>
      </p:sp>
      <p:sp>
        <p:nvSpPr>
          <p:cNvPr id="12" name="文本框 11">
            <a:extLst>
              <a:ext uri="{FF2B5EF4-FFF2-40B4-BE49-F238E27FC236}">
                <a16:creationId xmlns:a16="http://schemas.microsoft.com/office/drawing/2014/main" id="{B7F4FE5D-699D-41EE-E651-42A33C1C91BF}"/>
              </a:ext>
            </a:extLst>
          </p:cNvPr>
          <p:cNvSpPr txBox="1"/>
          <p:nvPr/>
        </p:nvSpPr>
        <p:spPr>
          <a:xfrm>
            <a:off x="438364" y="1464657"/>
            <a:ext cx="7443995" cy="461665"/>
          </a:xfrm>
          <a:prstGeom prst="rect">
            <a:avLst/>
          </a:prstGeom>
          <a:noFill/>
        </p:spPr>
        <p:txBody>
          <a:bodyPr wrap="square" rtlCol="0">
            <a:spAutoFit/>
          </a:bodyPr>
          <a:lstStyle/>
          <a:p>
            <a:pPr marL="342900" indent="-342900">
              <a:buFont typeface="Wingdings" panose="05000000000000000000" pitchFamily="2" charset="2"/>
              <a:buChar char="Ø"/>
            </a:pPr>
            <a:r>
              <a:rPr lang="en-US" altLang="zh-CN" sz="2400" dirty="0"/>
              <a:t>Components that may be affected</a:t>
            </a:r>
            <a:r>
              <a:rPr lang="zh-CN" altLang="en-US" sz="2400" dirty="0"/>
              <a:t>：</a:t>
            </a:r>
          </a:p>
        </p:txBody>
      </p:sp>
    </p:spTree>
    <p:extLst>
      <p:ext uri="{BB962C8B-B14F-4D97-AF65-F5344CB8AC3E}">
        <p14:creationId xmlns:p14="http://schemas.microsoft.com/office/powerpoint/2010/main" val="2706552847"/>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3ED29E7C-23E1-D858-D82A-ED3F2F00E2B6}"/>
              </a:ext>
            </a:extLst>
          </p:cNvPr>
          <p:cNvSpPr txBox="1"/>
          <p:nvPr/>
        </p:nvSpPr>
        <p:spPr>
          <a:xfrm>
            <a:off x="337334" y="931475"/>
            <a:ext cx="11517330" cy="461665"/>
          </a:xfrm>
          <a:prstGeom prst="rect">
            <a:avLst/>
          </a:prstGeom>
          <a:noFill/>
        </p:spPr>
        <p:txBody>
          <a:bodyPr wrap="square">
            <a:spAutoFit/>
          </a:bodyPr>
          <a:lstStyle/>
          <a:p>
            <a:r>
              <a:rPr lang="en-US" altLang="zh-CN" sz="2400" b="1" dirty="0"/>
              <a:t>In test engine, various parts may be affected by the excitation orders:</a:t>
            </a:r>
            <a:endParaRPr lang="zh-CN" altLang="en-US" sz="2400" b="1" dirty="0"/>
          </a:p>
        </p:txBody>
      </p:sp>
      <p:sp>
        <p:nvSpPr>
          <p:cNvPr id="7" name="文本框 6">
            <a:extLst>
              <a:ext uri="{FF2B5EF4-FFF2-40B4-BE49-F238E27FC236}">
                <a16:creationId xmlns:a16="http://schemas.microsoft.com/office/drawing/2014/main" id="{C8E39508-09B5-298B-BE13-83C4714A563D}"/>
              </a:ext>
            </a:extLst>
          </p:cNvPr>
          <p:cNvSpPr txBox="1"/>
          <p:nvPr/>
        </p:nvSpPr>
        <p:spPr>
          <a:xfrm>
            <a:off x="5060819" y="223589"/>
            <a:ext cx="2070361" cy="707886"/>
          </a:xfrm>
          <a:prstGeom prst="rect">
            <a:avLst/>
          </a:prstGeom>
          <a:noFill/>
        </p:spPr>
        <p:txBody>
          <a:bodyPr wrap="square">
            <a:spAutoFit/>
          </a:bodyPr>
          <a:lstStyle/>
          <a:p>
            <a:pPr algn="ctr"/>
            <a:r>
              <a:rPr lang="en-US" altLang="zh-CN" sz="4000" b="1" dirty="0"/>
              <a:t>Task 1</a:t>
            </a:r>
            <a:endParaRPr lang="zh-CN" altLang="en-US" sz="4000" b="1" dirty="0"/>
          </a:p>
        </p:txBody>
      </p:sp>
      <p:pic>
        <p:nvPicPr>
          <p:cNvPr id="11" name="图片 10">
            <a:extLst>
              <a:ext uri="{FF2B5EF4-FFF2-40B4-BE49-F238E27FC236}">
                <a16:creationId xmlns:a16="http://schemas.microsoft.com/office/drawing/2014/main" id="{EF1DF529-366E-48DE-7E85-F54AAFE535B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06403" y="1677984"/>
            <a:ext cx="4380982" cy="3285095"/>
          </a:xfrm>
          <a:prstGeom prst="rect">
            <a:avLst/>
          </a:prstGeom>
        </p:spPr>
      </p:pic>
      <p:sp>
        <p:nvSpPr>
          <p:cNvPr id="12" name="文本框 11">
            <a:extLst>
              <a:ext uri="{FF2B5EF4-FFF2-40B4-BE49-F238E27FC236}">
                <a16:creationId xmlns:a16="http://schemas.microsoft.com/office/drawing/2014/main" id="{7E6345FF-987B-FD2E-4FA8-ACA334230A57}"/>
              </a:ext>
            </a:extLst>
          </p:cNvPr>
          <p:cNvSpPr txBox="1"/>
          <p:nvPr/>
        </p:nvSpPr>
        <p:spPr>
          <a:xfrm>
            <a:off x="4865510" y="5029303"/>
            <a:ext cx="2460978" cy="369332"/>
          </a:xfrm>
          <a:prstGeom prst="rect">
            <a:avLst/>
          </a:prstGeom>
          <a:noFill/>
        </p:spPr>
        <p:txBody>
          <a:bodyPr wrap="square" rtlCol="0">
            <a:spAutoFit/>
          </a:bodyPr>
          <a:lstStyle/>
          <a:p>
            <a:pPr algn="ctr"/>
            <a:r>
              <a:rPr lang="en-US" altLang="zh-CN" dirty="0"/>
              <a:t>4-cylinder engine</a:t>
            </a:r>
            <a:endParaRPr lang="zh-CN" altLang="en-US" dirty="0"/>
          </a:p>
        </p:txBody>
      </p:sp>
      <p:pic>
        <p:nvPicPr>
          <p:cNvPr id="15" name="图片 14">
            <a:extLst>
              <a:ext uri="{FF2B5EF4-FFF2-40B4-BE49-F238E27FC236}">
                <a16:creationId xmlns:a16="http://schemas.microsoft.com/office/drawing/2014/main" id="{0940E89E-C6D1-1C4F-0EBB-4013CE87D3C5}"/>
              </a:ext>
            </a:extLst>
          </p:cNvPr>
          <p:cNvPicPr>
            <a:picLocks/>
          </p:cNvPicPr>
          <p:nvPr/>
        </p:nvPicPr>
        <p:blipFill>
          <a:blip r:embed="rId4" cstate="print">
            <a:extLst>
              <a:ext uri="{28A0092B-C50C-407E-A947-70E740481C1C}">
                <a14:useLocalDpi xmlns:a14="http://schemas.microsoft.com/office/drawing/2010/main" val="0"/>
              </a:ext>
            </a:extLst>
          </a:blip>
          <a:stretch>
            <a:fillRect/>
          </a:stretch>
        </p:blipFill>
        <p:spPr>
          <a:xfrm>
            <a:off x="8875534" y="1601784"/>
            <a:ext cx="2382932" cy="1718747"/>
          </a:xfrm>
          <a:prstGeom prst="rect">
            <a:avLst/>
          </a:prstGeom>
        </p:spPr>
      </p:pic>
      <p:pic>
        <p:nvPicPr>
          <p:cNvPr id="19" name="图片 18">
            <a:extLst>
              <a:ext uri="{FF2B5EF4-FFF2-40B4-BE49-F238E27FC236}">
                <a16:creationId xmlns:a16="http://schemas.microsoft.com/office/drawing/2014/main" id="{00F9FE3C-7E92-0B18-B10D-B85BD9EE6413}"/>
              </a:ext>
            </a:extLst>
          </p:cNvPr>
          <p:cNvPicPr>
            <a:picLocks/>
          </p:cNvPicPr>
          <p:nvPr/>
        </p:nvPicPr>
        <p:blipFill>
          <a:blip r:embed="rId5" cstate="print">
            <a:extLst>
              <a:ext uri="{28A0092B-C50C-407E-A947-70E740481C1C}">
                <a14:useLocalDpi xmlns:a14="http://schemas.microsoft.com/office/drawing/2010/main" val="0"/>
              </a:ext>
            </a:extLst>
          </a:blip>
          <a:stretch>
            <a:fillRect/>
          </a:stretch>
        </p:blipFill>
        <p:spPr>
          <a:xfrm>
            <a:off x="967270" y="1601783"/>
            <a:ext cx="2382932" cy="1718747"/>
          </a:xfrm>
          <a:prstGeom prst="rect">
            <a:avLst/>
          </a:prstGeom>
          <a:ln>
            <a:noFill/>
          </a:ln>
        </p:spPr>
      </p:pic>
      <p:pic>
        <p:nvPicPr>
          <p:cNvPr id="21" name="图片 20">
            <a:extLst>
              <a:ext uri="{FF2B5EF4-FFF2-40B4-BE49-F238E27FC236}">
                <a16:creationId xmlns:a16="http://schemas.microsoft.com/office/drawing/2014/main" id="{CDE04486-6D66-A2A8-B4AE-1E2D853B4361}"/>
              </a:ext>
            </a:extLst>
          </p:cNvPr>
          <p:cNvPicPr>
            <a:picLocks/>
          </p:cNvPicPr>
          <p:nvPr/>
        </p:nvPicPr>
        <p:blipFill>
          <a:blip r:embed="rId6" cstate="print">
            <a:extLst>
              <a:ext uri="{28A0092B-C50C-407E-A947-70E740481C1C}">
                <a14:useLocalDpi xmlns:a14="http://schemas.microsoft.com/office/drawing/2010/main" val="0"/>
              </a:ext>
            </a:extLst>
          </a:blip>
          <a:stretch>
            <a:fillRect/>
          </a:stretch>
        </p:blipFill>
        <p:spPr>
          <a:xfrm>
            <a:off x="967270" y="3436717"/>
            <a:ext cx="2382932" cy="1718747"/>
          </a:xfrm>
          <a:prstGeom prst="rect">
            <a:avLst/>
          </a:prstGeom>
        </p:spPr>
      </p:pic>
      <p:pic>
        <p:nvPicPr>
          <p:cNvPr id="23" name="图片 22">
            <a:extLst>
              <a:ext uri="{FF2B5EF4-FFF2-40B4-BE49-F238E27FC236}">
                <a16:creationId xmlns:a16="http://schemas.microsoft.com/office/drawing/2014/main" id="{AB6783FA-7127-514C-3DEF-3854F3360B9F}"/>
              </a:ext>
            </a:extLst>
          </p:cNvPr>
          <p:cNvPicPr>
            <a:picLocks/>
          </p:cNvPicPr>
          <p:nvPr/>
        </p:nvPicPr>
        <p:blipFill>
          <a:blip r:embed="rId7" cstate="print">
            <a:extLst>
              <a:ext uri="{28A0092B-C50C-407E-A947-70E740481C1C}">
                <a14:useLocalDpi xmlns:a14="http://schemas.microsoft.com/office/drawing/2010/main" val="0"/>
              </a:ext>
            </a:extLst>
          </a:blip>
          <a:stretch>
            <a:fillRect/>
          </a:stretch>
        </p:blipFill>
        <p:spPr>
          <a:xfrm>
            <a:off x="8875536" y="3436717"/>
            <a:ext cx="2382932" cy="1718747"/>
          </a:xfrm>
          <a:prstGeom prst="rect">
            <a:avLst/>
          </a:prstGeom>
        </p:spPr>
      </p:pic>
      <p:sp>
        <p:nvSpPr>
          <p:cNvPr id="24" name="矩形 23">
            <a:extLst>
              <a:ext uri="{FF2B5EF4-FFF2-40B4-BE49-F238E27FC236}">
                <a16:creationId xmlns:a16="http://schemas.microsoft.com/office/drawing/2014/main" id="{E10E4859-0177-D241-7501-A10FDBE065FA}"/>
              </a:ext>
            </a:extLst>
          </p:cNvPr>
          <p:cNvSpPr/>
          <p:nvPr/>
        </p:nvSpPr>
        <p:spPr>
          <a:xfrm>
            <a:off x="4135120" y="2537357"/>
            <a:ext cx="730390" cy="612243"/>
          </a:xfrm>
          <a:prstGeom prst="rect">
            <a:avLst/>
          </a:prstGeom>
          <a:noFill/>
          <a:ln w="57150">
            <a:solidFill>
              <a:schemeClr val="tx2">
                <a:lumMod val="60000"/>
                <a:lumOff val="4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6" name="直接箭头连接符 25">
            <a:extLst>
              <a:ext uri="{FF2B5EF4-FFF2-40B4-BE49-F238E27FC236}">
                <a16:creationId xmlns:a16="http://schemas.microsoft.com/office/drawing/2014/main" id="{E78D0E1A-9849-081B-C630-593EE31FF4FA}"/>
              </a:ext>
            </a:extLst>
          </p:cNvPr>
          <p:cNvCxnSpPr>
            <a:cxnSpLocks/>
            <a:stCxn id="24" idx="1"/>
            <a:endCxn id="19" idx="3"/>
          </p:cNvCxnSpPr>
          <p:nvPr/>
        </p:nvCxnSpPr>
        <p:spPr>
          <a:xfrm flipH="1" flipV="1">
            <a:off x="3350202" y="2461157"/>
            <a:ext cx="784918" cy="382322"/>
          </a:xfrm>
          <a:prstGeom prst="straightConnector1">
            <a:avLst/>
          </a:prstGeom>
          <a:ln w="57150">
            <a:solidFill>
              <a:schemeClr val="tx2">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9" name="矩形 28">
            <a:extLst>
              <a:ext uri="{FF2B5EF4-FFF2-40B4-BE49-F238E27FC236}">
                <a16:creationId xmlns:a16="http://schemas.microsoft.com/office/drawing/2014/main" id="{B913E42A-3A8D-907D-6A06-62CDD121560F}"/>
              </a:ext>
            </a:extLst>
          </p:cNvPr>
          <p:cNvSpPr/>
          <p:nvPr/>
        </p:nvSpPr>
        <p:spPr>
          <a:xfrm>
            <a:off x="5730804" y="1940354"/>
            <a:ext cx="730390" cy="612243"/>
          </a:xfrm>
          <a:prstGeom prst="rect">
            <a:avLst/>
          </a:prstGeom>
          <a:noFill/>
          <a:ln w="57150">
            <a:solidFill>
              <a:schemeClr val="tx2">
                <a:lumMod val="60000"/>
                <a:lumOff val="40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30" name="直接箭头连接符 29">
            <a:extLst>
              <a:ext uri="{FF2B5EF4-FFF2-40B4-BE49-F238E27FC236}">
                <a16:creationId xmlns:a16="http://schemas.microsoft.com/office/drawing/2014/main" id="{F8B447DD-B202-FD95-A225-9E6D09BBE869}"/>
              </a:ext>
            </a:extLst>
          </p:cNvPr>
          <p:cNvCxnSpPr>
            <a:cxnSpLocks/>
            <a:stCxn id="29" idx="3"/>
            <a:endCxn id="15" idx="1"/>
          </p:cNvCxnSpPr>
          <p:nvPr/>
        </p:nvCxnSpPr>
        <p:spPr>
          <a:xfrm>
            <a:off x="6461194" y="2246476"/>
            <a:ext cx="2414340" cy="214682"/>
          </a:xfrm>
          <a:prstGeom prst="straightConnector1">
            <a:avLst/>
          </a:prstGeom>
          <a:ln w="57150">
            <a:solidFill>
              <a:schemeClr val="tx2">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3" name="直接箭头连接符 32">
            <a:extLst>
              <a:ext uri="{FF2B5EF4-FFF2-40B4-BE49-F238E27FC236}">
                <a16:creationId xmlns:a16="http://schemas.microsoft.com/office/drawing/2014/main" id="{C5090C69-F5B7-516E-4EE7-0183BC3E16AC}"/>
              </a:ext>
            </a:extLst>
          </p:cNvPr>
          <p:cNvCxnSpPr>
            <a:cxnSpLocks/>
            <a:endCxn id="21" idx="3"/>
          </p:cNvCxnSpPr>
          <p:nvPr/>
        </p:nvCxnSpPr>
        <p:spPr>
          <a:xfrm flipH="1">
            <a:off x="3350202" y="4296090"/>
            <a:ext cx="3444239" cy="1"/>
          </a:xfrm>
          <a:prstGeom prst="straightConnector1">
            <a:avLst/>
          </a:prstGeom>
          <a:ln w="57150">
            <a:solidFill>
              <a:schemeClr val="tx2">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5" name="直接箭头连接符 34">
            <a:extLst>
              <a:ext uri="{FF2B5EF4-FFF2-40B4-BE49-F238E27FC236}">
                <a16:creationId xmlns:a16="http://schemas.microsoft.com/office/drawing/2014/main" id="{C924EF90-E2B8-67B5-1241-FBA105FBA34A}"/>
              </a:ext>
            </a:extLst>
          </p:cNvPr>
          <p:cNvCxnSpPr>
            <a:cxnSpLocks/>
            <a:endCxn id="23" idx="1"/>
          </p:cNvCxnSpPr>
          <p:nvPr/>
        </p:nvCxnSpPr>
        <p:spPr>
          <a:xfrm>
            <a:off x="7217433" y="3495286"/>
            <a:ext cx="1658103" cy="800805"/>
          </a:xfrm>
          <a:prstGeom prst="straightConnector1">
            <a:avLst/>
          </a:prstGeom>
          <a:ln w="57150">
            <a:solidFill>
              <a:schemeClr val="tx2">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40" name="文本框 39">
            <a:extLst>
              <a:ext uri="{FF2B5EF4-FFF2-40B4-BE49-F238E27FC236}">
                <a16:creationId xmlns:a16="http://schemas.microsoft.com/office/drawing/2014/main" id="{22710ED2-00B8-776B-40BE-33284207D7CE}"/>
              </a:ext>
            </a:extLst>
          </p:cNvPr>
          <p:cNvSpPr txBox="1"/>
          <p:nvPr/>
        </p:nvSpPr>
        <p:spPr>
          <a:xfrm>
            <a:off x="953870" y="1596449"/>
            <a:ext cx="338941" cy="369332"/>
          </a:xfrm>
          <a:prstGeom prst="rect">
            <a:avLst/>
          </a:prstGeom>
          <a:solidFill>
            <a:schemeClr val="bg1"/>
          </a:solidFill>
        </p:spPr>
        <p:txBody>
          <a:bodyPr wrap="square" rtlCol="0">
            <a:spAutoFit/>
          </a:bodyPr>
          <a:lstStyle/>
          <a:p>
            <a:pPr algn="ctr"/>
            <a:r>
              <a:rPr lang="en-US" altLang="zh-CN" dirty="0"/>
              <a:t>a</a:t>
            </a:r>
            <a:endParaRPr lang="zh-CN" altLang="en-US" dirty="0"/>
          </a:p>
        </p:txBody>
      </p:sp>
      <p:sp>
        <p:nvSpPr>
          <p:cNvPr id="41" name="文本框 40">
            <a:extLst>
              <a:ext uri="{FF2B5EF4-FFF2-40B4-BE49-F238E27FC236}">
                <a16:creationId xmlns:a16="http://schemas.microsoft.com/office/drawing/2014/main" id="{7A7F2279-F0C6-4E7E-C173-04886A6D7939}"/>
              </a:ext>
            </a:extLst>
          </p:cNvPr>
          <p:cNvSpPr txBox="1"/>
          <p:nvPr/>
        </p:nvSpPr>
        <p:spPr>
          <a:xfrm>
            <a:off x="8869572" y="3433971"/>
            <a:ext cx="338941" cy="369332"/>
          </a:xfrm>
          <a:prstGeom prst="rect">
            <a:avLst/>
          </a:prstGeom>
          <a:solidFill>
            <a:schemeClr val="bg1"/>
          </a:solidFill>
        </p:spPr>
        <p:txBody>
          <a:bodyPr wrap="square" rtlCol="0">
            <a:spAutoFit/>
          </a:bodyPr>
          <a:lstStyle/>
          <a:p>
            <a:pPr algn="ctr"/>
            <a:r>
              <a:rPr lang="en-US" altLang="zh-CN" dirty="0"/>
              <a:t>d</a:t>
            </a:r>
            <a:endParaRPr lang="zh-CN" altLang="en-US" dirty="0"/>
          </a:p>
        </p:txBody>
      </p:sp>
      <p:sp>
        <p:nvSpPr>
          <p:cNvPr id="42" name="文本框 41">
            <a:extLst>
              <a:ext uri="{FF2B5EF4-FFF2-40B4-BE49-F238E27FC236}">
                <a16:creationId xmlns:a16="http://schemas.microsoft.com/office/drawing/2014/main" id="{C18B8382-8A5E-954C-3D2E-97FF6D2EB726}"/>
              </a:ext>
            </a:extLst>
          </p:cNvPr>
          <p:cNvSpPr txBox="1"/>
          <p:nvPr/>
        </p:nvSpPr>
        <p:spPr>
          <a:xfrm>
            <a:off x="974266" y="3421283"/>
            <a:ext cx="338941" cy="369332"/>
          </a:xfrm>
          <a:prstGeom prst="rect">
            <a:avLst/>
          </a:prstGeom>
          <a:solidFill>
            <a:schemeClr val="bg1"/>
          </a:solidFill>
        </p:spPr>
        <p:txBody>
          <a:bodyPr wrap="square" rtlCol="0">
            <a:spAutoFit/>
          </a:bodyPr>
          <a:lstStyle/>
          <a:p>
            <a:pPr algn="ctr"/>
            <a:r>
              <a:rPr lang="en-US" altLang="zh-CN" dirty="0"/>
              <a:t>c</a:t>
            </a:r>
            <a:endParaRPr lang="zh-CN" altLang="en-US" dirty="0"/>
          </a:p>
        </p:txBody>
      </p:sp>
      <p:sp>
        <p:nvSpPr>
          <p:cNvPr id="43" name="文本框 42">
            <a:extLst>
              <a:ext uri="{FF2B5EF4-FFF2-40B4-BE49-F238E27FC236}">
                <a16:creationId xmlns:a16="http://schemas.microsoft.com/office/drawing/2014/main" id="{C31E946F-252F-BCA9-4147-15A0A60B1FD5}"/>
              </a:ext>
            </a:extLst>
          </p:cNvPr>
          <p:cNvSpPr txBox="1"/>
          <p:nvPr/>
        </p:nvSpPr>
        <p:spPr>
          <a:xfrm>
            <a:off x="8875534" y="1596449"/>
            <a:ext cx="338941" cy="369332"/>
          </a:xfrm>
          <a:prstGeom prst="rect">
            <a:avLst/>
          </a:prstGeom>
          <a:solidFill>
            <a:schemeClr val="bg1"/>
          </a:solidFill>
        </p:spPr>
        <p:txBody>
          <a:bodyPr wrap="square" rtlCol="0">
            <a:spAutoFit/>
          </a:bodyPr>
          <a:lstStyle/>
          <a:p>
            <a:pPr algn="ctr"/>
            <a:r>
              <a:rPr lang="en-US" altLang="zh-CN" dirty="0"/>
              <a:t>b</a:t>
            </a:r>
            <a:endParaRPr lang="zh-CN" altLang="en-US" dirty="0"/>
          </a:p>
        </p:txBody>
      </p:sp>
      <p:sp>
        <p:nvSpPr>
          <p:cNvPr id="44" name="文本框 43">
            <a:extLst>
              <a:ext uri="{FF2B5EF4-FFF2-40B4-BE49-F238E27FC236}">
                <a16:creationId xmlns:a16="http://schemas.microsoft.com/office/drawing/2014/main" id="{BBD83649-B25C-EDA1-FE7C-9F9D24550A7F}"/>
              </a:ext>
            </a:extLst>
          </p:cNvPr>
          <p:cNvSpPr txBox="1"/>
          <p:nvPr/>
        </p:nvSpPr>
        <p:spPr>
          <a:xfrm>
            <a:off x="1071033" y="2230262"/>
            <a:ext cx="904875" cy="369332"/>
          </a:xfrm>
          <a:prstGeom prst="rect">
            <a:avLst/>
          </a:prstGeom>
          <a:noFill/>
        </p:spPr>
        <p:txBody>
          <a:bodyPr wrap="square" rtlCol="0">
            <a:spAutoFit/>
          </a:bodyPr>
          <a:lstStyle/>
          <a:p>
            <a:pPr algn="ctr"/>
            <a:r>
              <a:rPr lang="en-US" altLang="zh-CN" dirty="0">
                <a:solidFill>
                  <a:srgbClr val="FF0000"/>
                </a:solidFill>
              </a:rPr>
              <a:t>sensor</a:t>
            </a:r>
            <a:endParaRPr lang="zh-CN" altLang="en-US" dirty="0">
              <a:solidFill>
                <a:srgbClr val="FF0000"/>
              </a:solidFill>
            </a:endParaRPr>
          </a:p>
        </p:txBody>
      </p:sp>
      <p:sp>
        <p:nvSpPr>
          <p:cNvPr id="45" name="文本框 44">
            <a:extLst>
              <a:ext uri="{FF2B5EF4-FFF2-40B4-BE49-F238E27FC236}">
                <a16:creationId xmlns:a16="http://schemas.microsoft.com/office/drawing/2014/main" id="{4BB0B7EB-0CA5-7EB1-42E6-7F1B228450FF}"/>
              </a:ext>
            </a:extLst>
          </p:cNvPr>
          <p:cNvSpPr txBox="1"/>
          <p:nvPr/>
        </p:nvSpPr>
        <p:spPr>
          <a:xfrm>
            <a:off x="9545885" y="2285356"/>
            <a:ext cx="904875" cy="369332"/>
          </a:xfrm>
          <a:prstGeom prst="rect">
            <a:avLst/>
          </a:prstGeom>
          <a:noFill/>
        </p:spPr>
        <p:txBody>
          <a:bodyPr wrap="square" rtlCol="0">
            <a:spAutoFit/>
          </a:bodyPr>
          <a:lstStyle/>
          <a:p>
            <a:pPr algn="ctr"/>
            <a:r>
              <a:rPr lang="en-US" altLang="zh-CN" dirty="0">
                <a:solidFill>
                  <a:srgbClr val="FF0000"/>
                </a:solidFill>
              </a:rPr>
              <a:t>sensor</a:t>
            </a:r>
            <a:endParaRPr lang="zh-CN" altLang="en-US" dirty="0">
              <a:solidFill>
                <a:srgbClr val="FF0000"/>
              </a:solidFill>
            </a:endParaRPr>
          </a:p>
        </p:txBody>
      </p:sp>
      <p:sp>
        <p:nvSpPr>
          <p:cNvPr id="47" name="文本框 46">
            <a:extLst>
              <a:ext uri="{FF2B5EF4-FFF2-40B4-BE49-F238E27FC236}">
                <a16:creationId xmlns:a16="http://schemas.microsoft.com/office/drawing/2014/main" id="{8F61A8D6-EF38-FE86-C25C-C3590F9731BF}"/>
              </a:ext>
            </a:extLst>
          </p:cNvPr>
          <p:cNvSpPr txBox="1"/>
          <p:nvPr/>
        </p:nvSpPr>
        <p:spPr>
          <a:xfrm>
            <a:off x="9690125" y="4297972"/>
            <a:ext cx="1521270" cy="369332"/>
          </a:xfrm>
          <a:prstGeom prst="rect">
            <a:avLst/>
          </a:prstGeom>
          <a:noFill/>
        </p:spPr>
        <p:txBody>
          <a:bodyPr wrap="square" rtlCol="0">
            <a:spAutoFit/>
          </a:bodyPr>
          <a:lstStyle/>
          <a:p>
            <a:pPr algn="ctr"/>
            <a:r>
              <a:rPr lang="en-US" altLang="zh-CN" dirty="0">
                <a:solidFill>
                  <a:srgbClr val="FF0000"/>
                </a:solidFill>
              </a:rPr>
              <a:t>microphone</a:t>
            </a:r>
            <a:endParaRPr lang="zh-CN" altLang="en-US" dirty="0">
              <a:solidFill>
                <a:srgbClr val="FF0000"/>
              </a:solidFill>
            </a:endParaRPr>
          </a:p>
        </p:txBody>
      </p:sp>
    </p:spTree>
    <p:extLst>
      <p:ext uri="{BB962C8B-B14F-4D97-AF65-F5344CB8AC3E}">
        <p14:creationId xmlns:p14="http://schemas.microsoft.com/office/powerpoint/2010/main" val="4139065664"/>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图片 22">
            <a:extLst>
              <a:ext uri="{FF2B5EF4-FFF2-40B4-BE49-F238E27FC236}">
                <a16:creationId xmlns:a16="http://schemas.microsoft.com/office/drawing/2014/main" id="{6E0876BE-CC58-884B-FD93-C1722802E406}"/>
              </a:ext>
            </a:extLst>
          </p:cNvPr>
          <p:cNvPicPr>
            <a:picLocks noChangeAspect="1"/>
          </p:cNvPicPr>
          <p:nvPr/>
        </p:nvPicPr>
        <p:blipFill>
          <a:blip r:embed="rId3"/>
          <a:stretch>
            <a:fillRect/>
          </a:stretch>
        </p:blipFill>
        <p:spPr>
          <a:xfrm>
            <a:off x="520340" y="1697645"/>
            <a:ext cx="3334030" cy="2936219"/>
          </a:xfrm>
          <a:prstGeom prst="rect">
            <a:avLst/>
          </a:prstGeom>
        </p:spPr>
      </p:pic>
      <p:sp>
        <p:nvSpPr>
          <p:cNvPr id="5" name="文本框 4">
            <a:extLst>
              <a:ext uri="{FF2B5EF4-FFF2-40B4-BE49-F238E27FC236}">
                <a16:creationId xmlns:a16="http://schemas.microsoft.com/office/drawing/2014/main" id="{3ED29E7C-23E1-D858-D82A-ED3F2F00E2B6}"/>
              </a:ext>
            </a:extLst>
          </p:cNvPr>
          <p:cNvSpPr txBox="1"/>
          <p:nvPr/>
        </p:nvSpPr>
        <p:spPr>
          <a:xfrm>
            <a:off x="379429" y="931475"/>
            <a:ext cx="11517330" cy="830997"/>
          </a:xfrm>
          <a:prstGeom prst="rect">
            <a:avLst/>
          </a:prstGeom>
          <a:noFill/>
        </p:spPr>
        <p:txBody>
          <a:bodyPr wrap="square">
            <a:spAutoFit/>
          </a:bodyPr>
          <a:lstStyle/>
          <a:p>
            <a:r>
              <a:rPr lang="en-US" altLang="zh-CN" sz="2400" b="1" dirty="0"/>
              <a:t>Evaluate how mechanical vibration and acoustic air pressure waves can be measured</a:t>
            </a:r>
            <a:endParaRPr lang="zh-CN" altLang="en-US" sz="2400" b="1" dirty="0"/>
          </a:p>
        </p:txBody>
      </p:sp>
      <p:sp>
        <p:nvSpPr>
          <p:cNvPr id="7" name="文本框 6">
            <a:extLst>
              <a:ext uri="{FF2B5EF4-FFF2-40B4-BE49-F238E27FC236}">
                <a16:creationId xmlns:a16="http://schemas.microsoft.com/office/drawing/2014/main" id="{C8E39508-09B5-298B-BE13-83C4714A563D}"/>
              </a:ext>
            </a:extLst>
          </p:cNvPr>
          <p:cNvSpPr txBox="1"/>
          <p:nvPr/>
        </p:nvSpPr>
        <p:spPr>
          <a:xfrm>
            <a:off x="5060819" y="223589"/>
            <a:ext cx="2070361" cy="707886"/>
          </a:xfrm>
          <a:prstGeom prst="rect">
            <a:avLst/>
          </a:prstGeom>
          <a:noFill/>
        </p:spPr>
        <p:txBody>
          <a:bodyPr wrap="square">
            <a:spAutoFit/>
          </a:bodyPr>
          <a:lstStyle/>
          <a:p>
            <a:pPr algn="ctr"/>
            <a:r>
              <a:rPr lang="en-US" altLang="zh-CN" sz="4000" b="1" dirty="0"/>
              <a:t>Task 1</a:t>
            </a:r>
            <a:endParaRPr lang="zh-CN" altLang="en-US" sz="4000" b="1" dirty="0"/>
          </a:p>
        </p:txBody>
      </p:sp>
      <p:sp>
        <p:nvSpPr>
          <p:cNvPr id="4" name="文本框 3">
            <a:extLst>
              <a:ext uri="{FF2B5EF4-FFF2-40B4-BE49-F238E27FC236}">
                <a16:creationId xmlns:a16="http://schemas.microsoft.com/office/drawing/2014/main" id="{94433463-3FF6-8453-0BE9-A6FAC638EC97}"/>
              </a:ext>
            </a:extLst>
          </p:cNvPr>
          <p:cNvSpPr txBox="1"/>
          <p:nvPr/>
        </p:nvSpPr>
        <p:spPr>
          <a:xfrm>
            <a:off x="379429" y="1762472"/>
            <a:ext cx="6094070" cy="461665"/>
          </a:xfrm>
          <a:prstGeom prst="rect">
            <a:avLst/>
          </a:prstGeom>
          <a:noFill/>
        </p:spPr>
        <p:txBody>
          <a:bodyPr wrap="square">
            <a:spAutoFit/>
          </a:bodyPr>
          <a:lstStyle/>
          <a:p>
            <a:pPr marL="342900" indent="-342900">
              <a:buFont typeface="Wingdings" panose="05000000000000000000" pitchFamily="2" charset="2"/>
              <a:buChar char="Ø"/>
            </a:pPr>
            <a:r>
              <a:rPr lang="en-US" altLang="zh-CN" sz="2400" dirty="0"/>
              <a:t>Mechanical vibration</a:t>
            </a:r>
            <a:endParaRPr lang="zh-CN" altLang="en-US" sz="2400" dirty="0"/>
          </a:p>
        </p:txBody>
      </p:sp>
      <p:sp>
        <p:nvSpPr>
          <p:cNvPr id="19" name="AutoShape 2" descr="Triaxial IEPE Cube Accelerometer - +/-60g - Sensor only">
            <a:extLst>
              <a:ext uri="{FF2B5EF4-FFF2-40B4-BE49-F238E27FC236}">
                <a16:creationId xmlns:a16="http://schemas.microsoft.com/office/drawing/2014/main" id="{9C5DF995-68E3-8BF3-64CF-141A1903CAC5}"/>
              </a:ext>
            </a:extLst>
          </p:cNvPr>
          <p:cNvSpPr>
            <a:spLocks noChangeAspect="1" noChangeArrowheads="1"/>
          </p:cNvSpPr>
          <p:nvPr/>
        </p:nvSpPr>
        <p:spPr bwMode="auto">
          <a:xfrm>
            <a:off x="5943600" y="3276600"/>
            <a:ext cx="3570790" cy="357079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25" name="文本框 24">
            <a:extLst>
              <a:ext uri="{FF2B5EF4-FFF2-40B4-BE49-F238E27FC236}">
                <a16:creationId xmlns:a16="http://schemas.microsoft.com/office/drawing/2014/main" id="{02C48533-CE12-DABA-78EA-34AF58495C8F}"/>
              </a:ext>
            </a:extLst>
          </p:cNvPr>
          <p:cNvSpPr txBox="1"/>
          <p:nvPr/>
        </p:nvSpPr>
        <p:spPr>
          <a:xfrm>
            <a:off x="1261380" y="4258216"/>
            <a:ext cx="1655178" cy="375648"/>
          </a:xfrm>
          <a:prstGeom prst="rect">
            <a:avLst/>
          </a:prstGeom>
          <a:noFill/>
        </p:spPr>
        <p:txBody>
          <a:bodyPr wrap="square">
            <a:spAutoFit/>
          </a:bodyPr>
          <a:lstStyle/>
          <a:p>
            <a:pPr algn="ctr"/>
            <a:r>
              <a:rPr lang="en-US" altLang="zh-CN" dirty="0"/>
              <a:t>Accelerometer </a:t>
            </a:r>
            <a:endParaRPr lang="zh-CN" altLang="en-US" dirty="0"/>
          </a:p>
        </p:txBody>
      </p:sp>
      <p:sp>
        <p:nvSpPr>
          <p:cNvPr id="33" name="文本框 32">
            <a:extLst>
              <a:ext uri="{FF2B5EF4-FFF2-40B4-BE49-F238E27FC236}">
                <a16:creationId xmlns:a16="http://schemas.microsoft.com/office/drawing/2014/main" id="{4738200C-506C-06BF-388A-D8D3A450B1C5}"/>
              </a:ext>
            </a:extLst>
          </p:cNvPr>
          <p:cNvSpPr txBox="1"/>
          <p:nvPr/>
        </p:nvSpPr>
        <p:spPr>
          <a:xfrm>
            <a:off x="5635308" y="2676436"/>
            <a:ext cx="4187374" cy="2031325"/>
          </a:xfrm>
          <a:prstGeom prst="rect">
            <a:avLst/>
          </a:prstGeom>
          <a:noFill/>
        </p:spPr>
        <p:txBody>
          <a:bodyPr wrap="square">
            <a:spAutoFit/>
          </a:bodyPr>
          <a:lstStyle/>
          <a:p>
            <a:pPr marL="285750" indent="-285750">
              <a:buFont typeface="Arial" panose="020B0604020202020204" pitchFamily="34" charset="0"/>
              <a:buChar char="•"/>
            </a:pPr>
            <a:r>
              <a:rPr lang="en-US" altLang="zh-CN" dirty="0"/>
              <a:t>Mass-Spring-Damper Model</a:t>
            </a:r>
          </a:p>
          <a:p>
            <a:pPr marL="285750" indent="-285750">
              <a:buFont typeface="Arial" panose="020B0604020202020204" pitchFamily="34" charset="0"/>
              <a:buChar char="•"/>
            </a:pPr>
            <a:endParaRPr lang="en-US" altLang="zh-CN" dirty="0"/>
          </a:p>
          <a:p>
            <a:pPr marL="285750" indent="-285750">
              <a:buFont typeface="Arial" panose="020B0604020202020204" pitchFamily="34" charset="0"/>
              <a:buChar char="•"/>
            </a:pPr>
            <a:r>
              <a:rPr lang="en-US" altLang="zh-CN" dirty="0"/>
              <a:t>Movement and Capacitance Change</a:t>
            </a:r>
          </a:p>
          <a:p>
            <a:pPr marL="285750" indent="-285750">
              <a:buFont typeface="Arial" panose="020B0604020202020204" pitchFamily="34" charset="0"/>
              <a:buChar char="•"/>
            </a:pPr>
            <a:endParaRPr lang="en-US" altLang="zh-CN" dirty="0"/>
          </a:p>
          <a:p>
            <a:pPr marL="285750" indent="-285750">
              <a:buFont typeface="Arial" panose="020B0604020202020204" pitchFamily="34" charset="0"/>
              <a:buChar char="•"/>
            </a:pPr>
            <a:r>
              <a:rPr lang="en-US" altLang="zh-CN" dirty="0"/>
              <a:t>Electrical Signal</a:t>
            </a:r>
          </a:p>
          <a:p>
            <a:pPr marL="285750" indent="-285750">
              <a:buFont typeface="Arial" panose="020B0604020202020204" pitchFamily="34" charset="0"/>
              <a:buChar char="•"/>
            </a:pPr>
            <a:endParaRPr lang="en-US" altLang="zh-CN" dirty="0"/>
          </a:p>
          <a:p>
            <a:pPr marL="285750" indent="-285750">
              <a:buFont typeface="Arial" panose="020B0604020202020204" pitchFamily="34" charset="0"/>
              <a:buChar char="•"/>
            </a:pPr>
            <a:r>
              <a:rPr lang="en-US" altLang="zh-CN" dirty="0"/>
              <a:t>Axis of Measurement</a:t>
            </a:r>
            <a:endParaRPr lang="zh-CN" altLang="en-US" dirty="0"/>
          </a:p>
        </p:txBody>
      </p:sp>
      <p:sp>
        <p:nvSpPr>
          <p:cNvPr id="35" name="文本框 34">
            <a:extLst>
              <a:ext uri="{FF2B5EF4-FFF2-40B4-BE49-F238E27FC236}">
                <a16:creationId xmlns:a16="http://schemas.microsoft.com/office/drawing/2014/main" id="{77A8CDBB-BA57-6B8C-363C-4CF1D1D3D74E}"/>
              </a:ext>
            </a:extLst>
          </p:cNvPr>
          <p:cNvSpPr txBox="1"/>
          <p:nvPr/>
        </p:nvSpPr>
        <p:spPr>
          <a:xfrm>
            <a:off x="4681960" y="1896288"/>
            <a:ext cx="6094070" cy="369332"/>
          </a:xfrm>
          <a:prstGeom prst="rect">
            <a:avLst/>
          </a:prstGeom>
          <a:noFill/>
        </p:spPr>
        <p:txBody>
          <a:bodyPr wrap="square">
            <a:spAutoFit/>
          </a:bodyPr>
          <a:lstStyle/>
          <a:p>
            <a:pPr algn="ctr"/>
            <a:r>
              <a:rPr lang="en-US" altLang="zh-CN" dirty="0"/>
              <a:t>Working</a:t>
            </a:r>
            <a:r>
              <a:rPr lang="zh-CN" altLang="en-US" dirty="0"/>
              <a:t>  principle</a:t>
            </a:r>
          </a:p>
        </p:txBody>
      </p:sp>
    </p:spTree>
    <p:extLst>
      <p:ext uri="{BB962C8B-B14F-4D97-AF65-F5344CB8AC3E}">
        <p14:creationId xmlns:p14="http://schemas.microsoft.com/office/powerpoint/2010/main" val="4099415896"/>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3ED29E7C-23E1-D858-D82A-ED3F2F00E2B6}"/>
              </a:ext>
            </a:extLst>
          </p:cNvPr>
          <p:cNvSpPr txBox="1"/>
          <p:nvPr/>
        </p:nvSpPr>
        <p:spPr>
          <a:xfrm>
            <a:off x="379429" y="931475"/>
            <a:ext cx="11517330" cy="830997"/>
          </a:xfrm>
          <a:prstGeom prst="rect">
            <a:avLst/>
          </a:prstGeom>
          <a:noFill/>
        </p:spPr>
        <p:txBody>
          <a:bodyPr wrap="square">
            <a:spAutoFit/>
          </a:bodyPr>
          <a:lstStyle/>
          <a:p>
            <a:r>
              <a:rPr lang="en-US" altLang="zh-CN" sz="2400" b="1" dirty="0"/>
              <a:t>Evaluate how mechanical vibration and acoustic air pressure waves can be measured</a:t>
            </a:r>
            <a:endParaRPr lang="zh-CN" altLang="en-US" sz="2400" b="1" dirty="0"/>
          </a:p>
        </p:txBody>
      </p:sp>
      <p:sp>
        <p:nvSpPr>
          <p:cNvPr id="7" name="文本框 6">
            <a:extLst>
              <a:ext uri="{FF2B5EF4-FFF2-40B4-BE49-F238E27FC236}">
                <a16:creationId xmlns:a16="http://schemas.microsoft.com/office/drawing/2014/main" id="{C8E39508-09B5-298B-BE13-83C4714A563D}"/>
              </a:ext>
            </a:extLst>
          </p:cNvPr>
          <p:cNvSpPr txBox="1"/>
          <p:nvPr/>
        </p:nvSpPr>
        <p:spPr>
          <a:xfrm>
            <a:off x="5060819" y="223589"/>
            <a:ext cx="2070361" cy="707886"/>
          </a:xfrm>
          <a:prstGeom prst="rect">
            <a:avLst/>
          </a:prstGeom>
          <a:noFill/>
        </p:spPr>
        <p:txBody>
          <a:bodyPr wrap="square">
            <a:spAutoFit/>
          </a:bodyPr>
          <a:lstStyle/>
          <a:p>
            <a:pPr algn="ctr"/>
            <a:r>
              <a:rPr lang="en-US" altLang="zh-CN" sz="4000" b="1" dirty="0"/>
              <a:t>Task 1</a:t>
            </a:r>
            <a:endParaRPr lang="zh-CN" altLang="en-US" sz="4000" b="1" dirty="0"/>
          </a:p>
        </p:txBody>
      </p:sp>
      <p:sp>
        <p:nvSpPr>
          <p:cNvPr id="4" name="文本框 3">
            <a:extLst>
              <a:ext uri="{FF2B5EF4-FFF2-40B4-BE49-F238E27FC236}">
                <a16:creationId xmlns:a16="http://schemas.microsoft.com/office/drawing/2014/main" id="{94433463-3FF6-8453-0BE9-A6FAC638EC97}"/>
              </a:ext>
            </a:extLst>
          </p:cNvPr>
          <p:cNvSpPr txBox="1"/>
          <p:nvPr/>
        </p:nvSpPr>
        <p:spPr>
          <a:xfrm>
            <a:off x="379429" y="1762472"/>
            <a:ext cx="6094070" cy="461665"/>
          </a:xfrm>
          <a:prstGeom prst="rect">
            <a:avLst/>
          </a:prstGeom>
          <a:noFill/>
        </p:spPr>
        <p:txBody>
          <a:bodyPr wrap="square">
            <a:spAutoFit/>
          </a:bodyPr>
          <a:lstStyle/>
          <a:p>
            <a:pPr marL="342900" indent="-342900">
              <a:buFont typeface="Wingdings" panose="05000000000000000000" pitchFamily="2" charset="2"/>
              <a:buChar char="Ø"/>
            </a:pPr>
            <a:r>
              <a:rPr lang="en-US" altLang="zh-CN" sz="2400" dirty="0"/>
              <a:t>Acoustic air pressure </a:t>
            </a:r>
            <a:endParaRPr lang="zh-CN" altLang="en-US" sz="2400" dirty="0"/>
          </a:p>
        </p:txBody>
      </p:sp>
      <p:sp>
        <p:nvSpPr>
          <p:cNvPr id="19" name="AutoShape 2" descr="Triaxial IEPE Cube Accelerometer - +/-60g - Sensor only">
            <a:extLst>
              <a:ext uri="{FF2B5EF4-FFF2-40B4-BE49-F238E27FC236}">
                <a16:creationId xmlns:a16="http://schemas.microsoft.com/office/drawing/2014/main" id="{9C5DF995-68E3-8BF3-64CF-141A1903CAC5}"/>
              </a:ext>
            </a:extLst>
          </p:cNvPr>
          <p:cNvSpPr>
            <a:spLocks noChangeAspect="1" noChangeArrowheads="1"/>
          </p:cNvSpPr>
          <p:nvPr/>
        </p:nvSpPr>
        <p:spPr bwMode="auto">
          <a:xfrm>
            <a:off x="5943600" y="3276600"/>
            <a:ext cx="3570790" cy="357079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25" name="文本框 24">
            <a:extLst>
              <a:ext uri="{FF2B5EF4-FFF2-40B4-BE49-F238E27FC236}">
                <a16:creationId xmlns:a16="http://schemas.microsoft.com/office/drawing/2014/main" id="{02C48533-CE12-DABA-78EA-34AF58495C8F}"/>
              </a:ext>
            </a:extLst>
          </p:cNvPr>
          <p:cNvSpPr txBox="1"/>
          <p:nvPr/>
        </p:nvSpPr>
        <p:spPr>
          <a:xfrm>
            <a:off x="1261380" y="4258216"/>
            <a:ext cx="1655178" cy="375648"/>
          </a:xfrm>
          <a:prstGeom prst="rect">
            <a:avLst/>
          </a:prstGeom>
          <a:noFill/>
        </p:spPr>
        <p:txBody>
          <a:bodyPr wrap="square">
            <a:spAutoFit/>
          </a:bodyPr>
          <a:lstStyle/>
          <a:p>
            <a:pPr algn="ctr"/>
            <a:r>
              <a:rPr lang="en-US" altLang="zh-CN" dirty="0"/>
              <a:t>Microphone</a:t>
            </a:r>
            <a:endParaRPr lang="zh-CN" altLang="en-US" dirty="0"/>
          </a:p>
        </p:txBody>
      </p:sp>
      <p:sp>
        <p:nvSpPr>
          <p:cNvPr id="33" name="文本框 32">
            <a:extLst>
              <a:ext uri="{FF2B5EF4-FFF2-40B4-BE49-F238E27FC236}">
                <a16:creationId xmlns:a16="http://schemas.microsoft.com/office/drawing/2014/main" id="{4738200C-506C-06BF-388A-D8D3A450B1C5}"/>
              </a:ext>
            </a:extLst>
          </p:cNvPr>
          <p:cNvSpPr txBox="1"/>
          <p:nvPr/>
        </p:nvSpPr>
        <p:spPr>
          <a:xfrm>
            <a:off x="5635308" y="2676436"/>
            <a:ext cx="5295312" cy="1754326"/>
          </a:xfrm>
          <a:prstGeom prst="rect">
            <a:avLst/>
          </a:prstGeom>
          <a:noFill/>
        </p:spPr>
        <p:txBody>
          <a:bodyPr wrap="square">
            <a:spAutoFit/>
          </a:bodyPr>
          <a:lstStyle/>
          <a:p>
            <a:pPr marL="285750" indent="-285750">
              <a:buFont typeface="Arial" panose="020B0604020202020204" pitchFamily="34" charset="0"/>
              <a:buChar char="•"/>
            </a:pPr>
            <a:r>
              <a:rPr lang="en-US" altLang="zh-CN" b="0" i="0" dirty="0">
                <a:solidFill>
                  <a:srgbClr val="0D0D0D"/>
                </a:solidFill>
                <a:effectLst/>
                <a:highlight>
                  <a:srgbClr val="FFFFFF"/>
                </a:highlight>
                <a:latin typeface="Söhne"/>
              </a:rPr>
              <a:t>A condenser microphone operates by converting the variations in sound pressure into an electrical signal. It has a diaphragm that moves in response to sound pressure changes, causing a change in capacitance in the microphone circuit, which is then amplified and converted to a signal.</a:t>
            </a:r>
            <a:endParaRPr lang="zh-CN" altLang="en-US" dirty="0"/>
          </a:p>
        </p:txBody>
      </p:sp>
      <p:sp>
        <p:nvSpPr>
          <p:cNvPr id="35" name="文本框 34">
            <a:extLst>
              <a:ext uri="{FF2B5EF4-FFF2-40B4-BE49-F238E27FC236}">
                <a16:creationId xmlns:a16="http://schemas.microsoft.com/office/drawing/2014/main" id="{77A8CDBB-BA57-6B8C-363C-4CF1D1D3D74E}"/>
              </a:ext>
            </a:extLst>
          </p:cNvPr>
          <p:cNvSpPr txBox="1"/>
          <p:nvPr/>
        </p:nvSpPr>
        <p:spPr>
          <a:xfrm>
            <a:off x="4681960" y="1896288"/>
            <a:ext cx="6094070" cy="369332"/>
          </a:xfrm>
          <a:prstGeom prst="rect">
            <a:avLst/>
          </a:prstGeom>
          <a:noFill/>
        </p:spPr>
        <p:txBody>
          <a:bodyPr wrap="square">
            <a:spAutoFit/>
          </a:bodyPr>
          <a:lstStyle/>
          <a:p>
            <a:pPr algn="ctr"/>
            <a:r>
              <a:rPr lang="en-US" altLang="zh-CN" dirty="0"/>
              <a:t>Working</a:t>
            </a:r>
            <a:r>
              <a:rPr lang="zh-CN" altLang="en-US" dirty="0"/>
              <a:t>  principle</a:t>
            </a:r>
          </a:p>
        </p:txBody>
      </p:sp>
      <p:pic>
        <p:nvPicPr>
          <p:cNvPr id="3074" name="Picture 2" descr="GY -MAX4466 Elektret microphone, reinforcement Breakout sensor - compatible  with Arduino and Raspberry Pi">
            <a:extLst>
              <a:ext uri="{FF2B5EF4-FFF2-40B4-BE49-F238E27FC236}">
                <a16:creationId xmlns:a16="http://schemas.microsoft.com/office/drawing/2014/main" id="{407A3861-6A99-04D8-6CDB-117F545C19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5872" y="2551155"/>
            <a:ext cx="1326193" cy="1326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5933986"/>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3ED29E7C-23E1-D858-D82A-ED3F2F00E2B6}"/>
              </a:ext>
            </a:extLst>
          </p:cNvPr>
          <p:cNvSpPr txBox="1"/>
          <p:nvPr/>
        </p:nvSpPr>
        <p:spPr>
          <a:xfrm>
            <a:off x="379430" y="931475"/>
            <a:ext cx="10084324" cy="461665"/>
          </a:xfrm>
          <a:prstGeom prst="rect">
            <a:avLst/>
          </a:prstGeom>
          <a:noFill/>
        </p:spPr>
        <p:txBody>
          <a:bodyPr wrap="square">
            <a:spAutoFit/>
          </a:bodyPr>
          <a:lstStyle/>
          <a:p>
            <a:r>
              <a:rPr lang="en-US" altLang="zh-CN" sz="2400" b="1" dirty="0"/>
              <a:t>Analysis of measured NVH data (3/4 cylinder)</a:t>
            </a:r>
            <a:endParaRPr lang="zh-CN" altLang="en-US" sz="2400" b="1" dirty="0"/>
          </a:p>
        </p:txBody>
      </p:sp>
      <p:sp>
        <p:nvSpPr>
          <p:cNvPr id="7" name="文本框 6">
            <a:extLst>
              <a:ext uri="{FF2B5EF4-FFF2-40B4-BE49-F238E27FC236}">
                <a16:creationId xmlns:a16="http://schemas.microsoft.com/office/drawing/2014/main" id="{C8E39508-09B5-298B-BE13-83C4714A563D}"/>
              </a:ext>
            </a:extLst>
          </p:cNvPr>
          <p:cNvSpPr txBox="1"/>
          <p:nvPr/>
        </p:nvSpPr>
        <p:spPr>
          <a:xfrm>
            <a:off x="5060819" y="223589"/>
            <a:ext cx="2070361" cy="707886"/>
          </a:xfrm>
          <a:prstGeom prst="rect">
            <a:avLst/>
          </a:prstGeom>
          <a:noFill/>
        </p:spPr>
        <p:txBody>
          <a:bodyPr wrap="square">
            <a:spAutoFit/>
          </a:bodyPr>
          <a:lstStyle/>
          <a:p>
            <a:pPr algn="ctr"/>
            <a:r>
              <a:rPr lang="en-US" altLang="zh-CN" sz="4000" b="1" dirty="0"/>
              <a:t>Task 2</a:t>
            </a:r>
            <a:endParaRPr lang="zh-CN" altLang="en-US" sz="4000" b="1" dirty="0"/>
          </a:p>
        </p:txBody>
      </p:sp>
      <p:pic>
        <p:nvPicPr>
          <p:cNvPr id="16" name="图片 15">
            <a:extLst>
              <a:ext uri="{FF2B5EF4-FFF2-40B4-BE49-F238E27FC236}">
                <a16:creationId xmlns:a16="http://schemas.microsoft.com/office/drawing/2014/main" id="{7F3D98AC-4245-0C68-42BE-28277C07D2D2}"/>
              </a:ext>
            </a:extLst>
          </p:cNvPr>
          <p:cNvPicPr>
            <a:picLocks/>
          </p:cNvPicPr>
          <p:nvPr/>
        </p:nvPicPr>
        <p:blipFill>
          <a:blip r:embed="rId3"/>
          <a:stretch>
            <a:fillRect/>
          </a:stretch>
        </p:blipFill>
        <p:spPr>
          <a:xfrm>
            <a:off x="708332" y="2046500"/>
            <a:ext cx="4995527" cy="2764999"/>
          </a:xfrm>
          <a:prstGeom prst="rect">
            <a:avLst/>
          </a:prstGeom>
        </p:spPr>
      </p:pic>
      <p:sp>
        <p:nvSpPr>
          <p:cNvPr id="19" name="文本框 18">
            <a:extLst>
              <a:ext uri="{FF2B5EF4-FFF2-40B4-BE49-F238E27FC236}">
                <a16:creationId xmlns:a16="http://schemas.microsoft.com/office/drawing/2014/main" id="{89C81FCD-3327-9ED9-B001-BA42358AF8BB}"/>
              </a:ext>
            </a:extLst>
          </p:cNvPr>
          <p:cNvSpPr txBox="1"/>
          <p:nvPr/>
        </p:nvSpPr>
        <p:spPr>
          <a:xfrm>
            <a:off x="2145423" y="5095527"/>
            <a:ext cx="7901153" cy="369332"/>
          </a:xfrm>
          <a:prstGeom prst="rect">
            <a:avLst/>
          </a:prstGeom>
          <a:noFill/>
        </p:spPr>
        <p:txBody>
          <a:bodyPr wrap="square" rtlCol="0">
            <a:spAutoFit/>
          </a:bodyPr>
          <a:lstStyle/>
          <a:p>
            <a:pPr algn="ctr"/>
            <a:r>
              <a:rPr lang="en-US" altLang="zh-CN" dirty="0"/>
              <a:t>Figure 1. Different engine noise FFT plots : a three cylinder; b four cylinder</a:t>
            </a:r>
            <a:endParaRPr lang="zh-CN" altLang="en-US" dirty="0"/>
          </a:p>
        </p:txBody>
      </p:sp>
      <p:pic>
        <p:nvPicPr>
          <p:cNvPr id="21" name="图片 20">
            <a:extLst>
              <a:ext uri="{FF2B5EF4-FFF2-40B4-BE49-F238E27FC236}">
                <a16:creationId xmlns:a16="http://schemas.microsoft.com/office/drawing/2014/main" id="{D60F6506-6582-8CE4-1F19-1434FD88566F}"/>
              </a:ext>
            </a:extLst>
          </p:cNvPr>
          <p:cNvPicPr>
            <a:picLocks/>
          </p:cNvPicPr>
          <p:nvPr/>
        </p:nvPicPr>
        <p:blipFill>
          <a:blip r:embed="rId4"/>
          <a:stretch>
            <a:fillRect/>
          </a:stretch>
        </p:blipFill>
        <p:spPr>
          <a:xfrm>
            <a:off x="6488141" y="2046501"/>
            <a:ext cx="4995527" cy="2764999"/>
          </a:xfrm>
          <a:prstGeom prst="rect">
            <a:avLst/>
          </a:prstGeom>
        </p:spPr>
      </p:pic>
      <p:sp>
        <p:nvSpPr>
          <p:cNvPr id="23" name="文本框 22">
            <a:extLst>
              <a:ext uri="{FF2B5EF4-FFF2-40B4-BE49-F238E27FC236}">
                <a16:creationId xmlns:a16="http://schemas.microsoft.com/office/drawing/2014/main" id="{0C5543EF-0A8F-C364-507B-2572D6BF9560}"/>
              </a:ext>
            </a:extLst>
          </p:cNvPr>
          <p:cNvSpPr txBox="1"/>
          <p:nvPr/>
        </p:nvSpPr>
        <p:spPr>
          <a:xfrm>
            <a:off x="708332" y="1509669"/>
            <a:ext cx="3101668" cy="369332"/>
          </a:xfrm>
          <a:prstGeom prst="rect">
            <a:avLst/>
          </a:prstGeom>
          <a:noFill/>
        </p:spPr>
        <p:txBody>
          <a:bodyPr wrap="square" rtlCol="0">
            <a:spAutoFit/>
          </a:bodyPr>
          <a:lstStyle/>
          <a:p>
            <a:r>
              <a:rPr lang="en-US" altLang="zh-CN" b="1" dirty="0"/>
              <a:t>3000rpm</a:t>
            </a:r>
            <a:endParaRPr lang="zh-CN" altLang="en-US" b="1" dirty="0"/>
          </a:p>
        </p:txBody>
      </p:sp>
      <p:sp>
        <p:nvSpPr>
          <p:cNvPr id="24" name="文本框 23">
            <a:extLst>
              <a:ext uri="{FF2B5EF4-FFF2-40B4-BE49-F238E27FC236}">
                <a16:creationId xmlns:a16="http://schemas.microsoft.com/office/drawing/2014/main" id="{60A2AA97-77B4-1D87-0510-3540730203E8}"/>
              </a:ext>
            </a:extLst>
          </p:cNvPr>
          <p:cNvSpPr txBox="1"/>
          <p:nvPr/>
        </p:nvSpPr>
        <p:spPr>
          <a:xfrm>
            <a:off x="708332" y="2046500"/>
            <a:ext cx="367990" cy="369332"/>
          </a:xfrm>
          <a:prstGeom prst="rect">
            <a:avLst/>
          </a:prstGeom>
          <a:solidFill>
            <a:schemeClr val="bg1"/>
          </a:solidFill>
        </p:spPr>
        <p:txBody>
          <a:bodyPr wrap="square" rtlCol="0">
            <a:spAutoFit/>
          </a:bodyPr>
          <a:lstStyle/>
          <a:p>
            <a:pPr algn="ctr"/>
            <a:r>
              <a:rPr lang="en-US" altLang="zh-CN" dirty="0"/>
              <a:t>a</a:t>
            </a:r>
            <a:endParaRPr lang="zh-CN" altLang="en-US" dirty="0"/>
          </a:p>
        </p:txBody>
      </p:sp>
      <p:sp>
        <p:nvSpPr>
          <p:cNvPr id="25" name="文本框 24">
            <a:extLst>
              <a:ext uri="{FF2B5EF4-FFF2-40B4-BE49-F238E27FC236}">
                <a16:creationId xmlns:a16="http://schemas.microsoft.com/office/drawing/2014/main" id="{29784CEC-D5DD-56B4-0816-B60E76341395}"/>
              </a:ext>
            </a:extLst>
          </p:cNvPr>
          <p:cNvSpPr txBox="1"/>
          <p:nvPr/>
        </p:nvSpPr>
        <p:spPr>
          <a:xfrm>
            <a:off x="6488141" y="2046500"/>
            <a:ext cx="367990" cy="369332"/>
          </a:xfrm>
          <a:prstGeom prst="rect">
            <a:avLst/>
          </a:prstGeom>
          <a:solidFill>
            <a:schemeClr val="bg1"/>
          </a:solidFill>
        </p:spPr>
        <p:txBody>
          <a:bodyPr wrap="square" rtlCol="0">
            <a:spAutoFit/>
          </a:bodyPr>
          <a:lstStyle/>
          <a:p>
            <a:pPr algn="ctr"/>
            <a:r>
              <a:rPr lang="en-US" altLang="zh-CN" dirty="0"/>
              <a:t>b</a:t>
            </a:r>
            <a:endParaRPr lang="zh-CN" altLang="en-US" dirty="0"/>
          </a:p>
        </p:txBody>
      </p:sp>
    </p:spTree>
    <p:extLst>
      <p:ext uri="{BB962C8B-B14F-4D97-AF65-F5344CB8AC3E}">
        <p14:creationId xmlns:p14="http://schemas.microsoft.com/office/powerpoint/2010/main" val="57787152"/>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3ED29E7C-23E1-D858-D82A-ED3F2F00E2B6}"/>
              </a:ext>
            </a:extLst>
          </p:cNvPr>
          <p:cNvSpPr txBox="1"/>
          <p:nvPr/>
        </p:nvSpPr>
        <p:spPr>
          <a:xfrm>
            <a:off x="379430" y="931475"/>
            <a:ext cx="10084324" cy="461665"/>
          </a:xfrm>
          <a:prstGeom prst="rect">
            <a:avLst/>
          </a:prstGeom>
          <a:noFill/>
        </p:spPr>
        <p:txBody>
          <a:bodyPr wrap="square">
            <a:spAutoFit/>
          </a:bodyPr>
          <a:lstStyle/>
          <a:p>
            <a:r>
              <a:rPr lang="en-US" altLang="zh-CN" sz="2400" b="1" dirty="0"/>
              <a:t>Analysis of measured NVH data (3/4 cylinder)</a:t>
            </a:r>
            <a:endParaRPr lang="zh-CN" altLang="en-US" sz="2400" b="1" dirty="0"/>
          </a:p>
        </p:txBody>
      </p:sp>
      <p:sp>
        <p:nvSpPr>
          <p:cNvPr id="7" name="文本框 6">
            <a:extLst>
              <a:ext uri="{FF2B5EF4-FFF2-40B4-BE49-F238E27FC236}">
                <a16:creationId xmlns:a16="http://schemas.microsoft.com/office/drawing/2014/main" id="{C8E39508-09B5-298B-BE13-83C4714A563D}"/>
              </a:ext>
            </a:extLst>
          </p:cNvPr>
          <p:cNvSpPr txBox="1"/>
          <p:nvPr/>
        </p:nvSpPr>
        <p:spPr>
          <a:xfrm>
            <a:off x="5060819" y="223589"/>
            <a:ext cx="2070361" cy="707886"/>
          </a:xfrm>
          <a:prstGeom prst="rect">
            <a:avLst/>
          </a:prstGeom>
          <a:noFill/>
        </p:spPr>
        <p:txBody>
          <a:bodyPr wrap="square">
            <a:spAutoFit/>
          </a:bodyPr>
          <a:lstStyle/>
          <a:p>
            <a:pPr algn="ctr"/>
            <a:r>
              <a:rPr lang="en-US" altLang="zh-CN" sz="4000" b="1" dirty="0"/>
              <a:t>Task 2</a:t>
            </a:r>
            <a:endParaRPr lang="zh-CN" altLang="en-US" sz="4000" b="1" dirty="0"/>
          </a:p>
        </p:txBody>
      </p:sp>
      <p:sp>
        <p:nvSpPr>
          <p:cNvPr id="8" name="文本框 7">
            <a:extLst>
              <a:ext uri="{FF2B5EF4-FFF2-40B4-BE49-F238E27FC236}">
                <a16:creationId xmlns:a16="http://schemas.microsoft.com/office/drawing/2014/main" id="{6A347C9A-C9F4-E396-7C5D-2B7077FAB186}"/>
              </a:ext>
            </a:extLst>
          </p:cNvPr>
          <p:cNvSpPr txBox="1"/>
          <p:nvPr/>
        </p:nvSpPr>
        <p:spPr>
          <a:xfrm>
            <a:off x="2145423" y="5095527"/>
            <a:ext cx="7901153" cy="369332"/>
          </a:xfrm>
          <a:prstGeom prst="rect">
            <a:avLst/>
          </a:prstGeom>
          <a:noFill/>
        </p:spPr>
        <p:txBody>
          <a:bodyPr wrap="square" rtlCol="0">
            <a:spAutoFit/>
          </a:bodyPr>
          <a:lstStyle/>
          <a:p>
            <a:pPr algn="ctr"/>
            <a:r>
              <a:rPr lang="en-US" altLang="zh-CN" dirty="0"/>
              <a:t>Figure 2. Different engine noise FFT plots : a three cylinder; b four cylinder</a:t>
            </a:r>
            <a:endParaRPr lang="zh-CN" altLang="en-US" dirty="0"/>
          </a:p>
        </p:txBody>
      </p:sp>
      <p:pic>
        <p:nvPicPr>
          <p:cNvPr id="26" name="图片 25">
            <a:extLst>
              <a:ext uri="{FF2B5EF4-FFF2-40B4-BE49-F238E27FC236}">
                <a16:creationId xmlns:a16="http://schemas.microsoft.com/office/drawing/2014/main" id="{B938419E-9CCB-B838-E595-30A0770C86FD}"/>
              </a:ext>
            </a:extLst>
          </p:cNvPr>
          <p:cNvPicPr>
            <a:picLocks/>
          </p:cNvPicPr>
          <p:nvPr/>
        </p:nvPicPr>
        <p:blipFill>
          <a:blip r:embed="rId3"/>
          <a:stretch>
            <a:fillRect/>
          </a:stretch>
        </p:blipFill>
        <p:spPr>
          <a:xfrm>
            <a:off x="708014" y="2051412"/>
            <a:ext cx="4996800" cy="2764800"/>
          </a:xfrm>
          <a:prstGeom prst="rect">
            <a:avLst/>
          </a:prstGeom>
        </p:spPr>
      </p:pic>
      <p:pic>
        <p:nvPicPr>
          <p:cNvPr id="27" name="图片 26">
            <a:extLst>
              <a:ext uri="{FF2B5EF4-FFF2-40B4-BE49-F238E27FC236}">
                <a16:creationId xmlns:a16="http://schemas.microsoft.com/office/drawing/2014/main" id="{07F7515D-6B18-13E6-C105-DF5BC1A48B96}"/>
              </a:ext>
            </a:extLst>
          </p:cNvPr>
          <p:cNvPicPr>
            <a:picLocks/>
          </p:cNvPicPr>
          <p:nvPr/>
        </p:nvPicPr>
        <p:blipFill>
          <a:blip r:embed="rId4"/>
          <a:stretch>
            <a:fillRect/>
          </a:stretch>
        </p:blipFill>
        <p:spPr>
          <a:xfrm>
            <a:off x="6487186" y="2041788"/>
            <a:ext cx="4996800" cy="2764800"/>
          </a:xfrm>
          <a:prstGeom prst="rect">
            <a:avLst/>
          </a:prstGeom>
        </p:spPr>
      </p:pic>
      <p:sp>
        <p:nvSpPr>
          <p:cNvPr id="9" name="文本框 8">
            <a:extLst>
              <a:ext uri="{FF2B5EF4-FFF2-40B4-BE49-F238E27FC236}">
                <a16:creationId xmlns:a16="http://schemas.microsoft.com/office/drawing/2014/main" id="{B92990CA-DAD1-46A5-CFC9-62672042B243}"/>
              </a:ext>
            </a:extLst>
          </p:cNvPr>
          <p:cNvSpPr txBox="1"/>
          <p:nvPr/>
        </p:nvSpPr>
        <p:spPr>
          <a:xfrm>
            <a:off x="708332" y="1509669"/>
            <a:ext cx="3101668" cy="369332"/>
          </a:xfrm>
          <a:prstGeom prst="rect">
            <a:avLst/>
          </a:prstGeom>
          <a:noFill/>
        </p:spPr>
        <p:txBody>
          <a:bodyPr wrap="square" rtlCol="0">
            <a:spAutoFit/>
          </a:bodyPr>
          <a:lstStyle/>
          <a:p>
            <a:r>
              <a:rPr lang="en-US" altLang="zh-CN" b="1" dirty="0"/>
              <a:t>6000rpm</a:t>
            </a:r>
            <a:endParaRPr lang="zh-CN" altLang="en-US" b="1" dirty="0"/>
          </a:p>
        </p:txBody>
      </p:sp>
      <p:sp>
        <p:nvSpPr>
          <p:cNvPr id="10" name="文本框 9">
            <a:extLst>
              <a:ext uri="{FF2B5EF4-FFF2-40B4-BE49-F238E27FC236}">
                <a16:creationId xmlns:a16="http://schemas.microsoft.com/office/drawing/2014/main" id="{DB5AB2A9-865A-7E33-9C5B-81E6AACF2159}"/>
              </a:ext>
            </a:extLst>
          </p:cNvPr>
          <p:cNvSpPr txBox="1"/>
          <p:nvPr/>
        </p:nvSpPr>
        <p:spPr>
          <a:xfrm>
            <a:off x="708332" y="2046500"/>
            <a:ext cx="367990" cy="369332"/>
          </a:xfrm>
          <a:prstGeom prst="rect">
            <a:avLst/>
          </a:prstGeom>
          <a:solidFill>
            <a:schemeClr val="bg1"/>
          </a:solidFill>
        </p:spPr>
        <p:txBody>
          <a:bodyPr wrap="square" rtlCol="0">
            <a:spAutoFit/>
          </a:bodyPr>
          <a:lstStyle/>
          <a:p>
            <a:pPr algn="ctr"/>
            <a:r>
              <a:rPr lang="en-US" altLang="zh-CN" dirty="0"/>
              <a:t>a</a:t>
            </a:r>
            <a:endParaRPr lang="zh-CN" altLang="en-US" dirty="0"/>
          </a:p>
        </p:txBody>
      </p:sp>
      <p:sp>
        <p:nvSpPr>
          <p:cNvPr id="12" name="文本框 11">
            <a:extLst>
              <a:ext uri="{FF2B5EF4-FFF2-40B4-BE49-F238E27FC236}">
                <a16:creationId xmlns:a16="http://schemas.microsoft.com/office/drawing/2014/main" id="{87B7A951-43DB-57FF-AB7D-ADE38F36A475}"/>
              </a:ext>
            </a:extLst>
          </p:cNvPr>
          <p:cNvSpPr txBox="1"/>
          <p:nvPr/>
        </p:nvSpPr>
        <p:spPr>
          <a:xfrm>
            <a:off x="6487186" y="2041788"/>
            <a:ext cx="367990" cy="369332"/>
          </a:xfrm>
          <a:prstGeom prst="rect">
            <a:avLst/>
          </a:prstGeom>
          <a:solidFill>
            <a:schemeClr val="bg1"/>
          </a:solidFill>
        </p:spPr>
        <p:txBody>
          <a:bodyPr wrap="square" rtlCol="0">
            <a:spAutoFit/>
          </a:bodyPr>
          <a:lstStyle/>
          <a:p>
            <a:pPr algn="ctr"/>
            <a:r>
              <a:rPr lang="en-US" altLang="zh-CN" dirty="0"/>
              <a:t>b</a:t>
            </a:r>
            <a:endParaRPr lang="zh-CN" altLang="en-US" dirty="0"/>
          </a:p>
        </p:txBody>
      </p:sp>
    </p:spTree>
    <p:extLst>
      <p:ext uri="{BB962C8B-B14F-4D97-AF65-F5344CB8AC3E}">
        <p14:creationId xmlns:p14="http://schemas.microsoft.com/office/powerpoint/2010/main" val="351308426"/>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3ED29E7C-23E1-D858-D82A-ED3F2F00E2B6}"/>
              </a:ext>
            </a:extLst>
          </p:cNvPr>
          <p:cNvSpPr txBox="1"/>
          <p:nvPr/>
        </p:nvSpPr>
        <p:spPr>
          <a:xfrm>
            <a:off x="379430" y="931475"/>
            <a:ext cx="10084324" cy="461665"/>
          </a:xfrm>
          <a:prstGeom prst="rect">
            <a:avLst/>
          </a:prstGeom>
          <a:noFill/>
        </p:spPr>
        <p:txBody>
          <a:bodyPr wrap="square">
            <a:spAutoFit/>
          </a:bodyPr>
          <a:lstStyle/>
          <a:p>
            <a:r>
              <a:rPr lang="en-US" altLang="zh-CN" sz="2400" b="1" dirty="0"/>
              <a:t>Analysis of measured NVH data (3/4 cylinder)</a:t>
            </a:r>
            <a:endParaRPr lang="zh-CN" altLang="en-US" sz="2400" b="1" dirty="0"/>
          </a:p>
        </p:txBody>
      </p:sp>
      <p:sp>
        <p:nvSpPr>
          <p:cNvPr id="7" name="文本框 6">
            <a:extLst>
              <a:ext uri="{FF2B5EF4-FFF2-40B4-BE49-F238E27FC236}">
                <a16:creationId xmlns:a16="http://schemas.microsoft.com/office/drawing/2014/main" id="{C8E39508-09B5-298B-BE13-83C4714A563D}"/>
              </a:ext>
            </a:extLst>
          </p:cNvPr>
          <p:cNvSpPr txBox="1"/>
          <p:nvPr/>
        </p:nvSpPr>
        <p:spPr>
          <a:xfrm>
            <a:off x="5060819" y="223589"/>
            <a:ext cx="2070361" cy="707886"/>
          </a:xfrm>
          <a:prstGeom prst="rect">
            <a:avLst/>
          </a:prstGeom>
          <a:noFill/>
        </p:spPr>
        <p:txBody>
          <a:bodyPr wrap="square">
            <a:spAutoFit/>
          </a:bodyPr>
          <a:lstStyle/>
          <a:p>
            <a:pPr algn="ctr"/>
            <a:r>
              <a:rPr lang="en-US" altLang="zh-CN" sz="4000" b="1" dirty="0"/>
              <a:t>Task 2</a:t>
            </a:r>
            <a:endParaRPr lang="zh-CN" altLang="en-US" sz="4000" b="1" dirty="0"/>
          </a:p>
        </p:txBody>
      </p:sp>
      <p:pic>
        <p:nvPicPr>
          <p:cNvPr id="17" name="图片 16">
            <a:extLst>
              <a:ext uri="{FF2B5EF4-FFF2-40B4-BE49-F238E27FC236}">
                <a16:creationId xmlns:a16="http://schemas.microsoft.com/office/drawing/2014/main" id="{424DC11E-96C7-1C6F-A7DF-B7837BFFE187}"/>
              </a:ext>
            </a:extLst>
          </p:cNvPr>
          <p:cNvPicPr>
            <a:picLocks/>
          </p:cNvPicPr>
          <p:nvPr/>
        </p:nvPicPr>
        <p:blipFill>
          <a:blip r:embed="rId3"/>
          <a:stretch>
            <a:fillRect/>
          </a:stretch>
        </p:blipFill>
        <p:spPr>
          <a:xfrm>
            <a:off x="7190742" y="1535835"/>
            <a:ext cx="2988672" cy="1733688"/>
          </a:xfrm>
          <a:prstGeom prst="rect">
            <a:avLst/>
          </a:prstGeom>
        </p:spPr>
      </p:pic>
      <p:pic>
        <p:nvPicPr>
          <p:cNvPr id="22" name="图片 21">
            <a:extLst>
              <a:ext uri="{FF2B5EF4-FFF2-40B4-BE49-F238E27FC236}">
                <a16:creationId xmlns:a16="http://schemas.microsoft.com/office/drawing/2014/main" id="{ED8C66CB-32B5-4191-CB06-B89FC4BD275C}"/>
              </a:ext>
            </a:extLst>
          </p:cNvPr>
          <p:cNvPicPr>
            <a:picLocks/>
          </p:cNvPicPr>
          <p:nvPr/>
        </p:nvPicPr>
        <p:blipFill>
          <a:blip r:embed="rId4"/>
          <a:stretch>
            <a:fillRect/>
          </a:stretch>
        </p:blipFill>
        <p:spPr>
          <a:xfrm>
            <a:off x="2886347" y="1509669"/>
            <a:ext cx="2988672" cy="1733688"/>
          </a:xfrm>
          <a:prstGeom prst="rect">
            <a:avLst/>
          </a:prstGeom>
        </p:spPr>
      </p:pic>
      <p:pic>
        <p:nvPicPr>
          <p:cNvPr id="24" name="图片 23">
            <a:extLst>
              <a:ext uri="{FF2B5EF4-FFF2-40B4-BE49-F238E27FC236}">
                <a16:creationId xmlns:a16="http://schemas.microsoft.com/office/drawing/2014/main" id="{06940CB8-2164-2A45-798C-0A591241AD02}"/>
              </a:ext>
            </a:extLst>
          </p:cNvPr>
          <p:cNvPicPr>
            <a:picLocks/>
          </p:cNvPicPr>
          <p:nvPr/>
        </p:nvPicPr>
        <p:blipFill>
          <a:blip r:embed="rId5"/>
          <a:stretch>
            <a:fillRect/>
          </a:stretch>
        </p:blipFill>
        <p:spPr>
          <a:xfrm>
            <a:off x="2869800" y="3452403"/>
            <a:ext cx="2988672" cy="1733688"/>
          </a:xfrm>
          <a:prstGeom prst="rect">
            <a:avLst/>
          </a:prstGeom>
        </p:spPr>
      </p:pic>
      <p:pic>
        <p:nvPicPr>
          <p:cNvPr id="26" name="图片 25">
            <a:extLst>
              <a:ext uri="{FF2B5EF4-FFF2-40B4-BE49-F238E27FC236}">
                <a16:creationId xmlns:a16="http://schemas.microsoft.com/office/drawing/2014/main" id="{6DE032CC-973A-E25E-593F-2F9920BFA19B}"/>
              </a:ext>
            </a:extLst>
          </p:cNvPr>
          <p:cNvPicPr>
            <a:picLocks/>
          </p:cNvPicPr>
          <p:nvPr/>
        </p:nvPicPr>
        <p:blipFill>
          <a:blip r:embed="rId6"/>
          <a:stretch>
            <a:fillRect/>
          </a:stretch>
        </p:blipFill>
        <p:spPr>
          <a:xfrm>
            <a:off x="7190742" y="3452403"/>
            <a:ext cx="2988672" cy="1733688"/>
          </a:xfrm>
          <a:prstGeom prst="rect">
            <a:avLst/>
          </a:prstGeom>
        </p:spPr>
      </p:pic>
      <p:sp>
        <p:nvSpPr>
          <p:cNvPr id="27" name="文本框 26">
            <a:extLst>
              <a:ext uri="{FF2B5EF4-FFF2-40B4-BE49-F238E27FC236}">
                <a16:creationId xmlns:a16="http://schemas.microsoft.com/office/drawing/2014/main" id="{86AC3E3C-D680-E0C9-A435-77D023A7049C}"/>
              </a:ext>
            </a:extLst>
          </p:cNvPr>
          <p:cNvSpPr txBox="1"/>
          <p:nvPr/>
        </p:nvSpPr>
        <p:spPr>
          <a:xfrm>
            <a:off x="379430" y="1440319"/>
            <a:ext cx="3101668" cy="369332"/>
          </a:xfrm>
          <a:prstGeom prst="rect">
            <a:avLst/>
          </a:prstGeom>
          <a:noFill/>
        </p:spPr>
        <p:txBody>
          <a:bodyPr wrap="square" rtlCol="0">
            <a:spAutoFit/>
          </a:bodyPr>
          <a:lstStyle/>
          <a:p>
            <a:r>
              <a:rPr lang="en-US" altLang="zh-CN" b="1" dirty="0"/>
              <a:t>vertical vibration</a:t>
            </a:r>
            <a:endParaRPr lang="zh-CN" altLang="en-US" b="1" dirty="0"/>
          </a:p>
        </p:txBody>
      </p:sp>
      <p:cxnSp>
        <p:nvCxnSpPr>
          <p:cNvPr id="29" name="直接连接符 28">
            <a:extLst>
              <a:ext uri="{FF2B5EF4-FFF2-40B4-BE49-F238E27FC236}">
                <a16:creationId xmlns:a16="http://schemas.microsoft.com/office/drawing/2014/main" id="{3643F4C2-8B09-8AA3-9BEF-501ED4C3698F}"/>
              </a:ext>
            </a:extLst>
          </p:cNvPr>
          <p:cNvCxnSpPr/>
          <p:nvPr/>
        </p:nvCxnSpPr>
        <p:spPr>
          <a:xfrm>
            <a:off x="3337560" y="1752600"/>
            <a:ext cx="0" cy="145796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0" name="直接连接符 29">
            <a:extLst>
              <a:ext uri="{FF2B5EF4-FFF2-40B4-BE49-F238E27FC236}">
                <a16:creationId xmlns:a16="http://schemas.microsoft.com/office/drawing/2014/main" id="{7B96EE1B-D539-DD93-6C90-2ABBDF6684E5}"/>
              </a:ext>
            </a:extLst>
          </p:cNvPr>
          <p:cNvCxnSpPr/>
          <p:nvPr/>
        </p:nvCxnSpPr>
        <p:spPr>
          <a:xfrm>
            <a:off x="7777480" y="1785397"/>
            <a:ext cx="0" cy="145796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31" name="文本框 30">
            <a:extLst>
              <a:ext uri="{FF2B5EF4-FFF2-40B4-BE49-F238E27FC236}">
                <a16:creationId xmlns:a16="http://schemas.microsoft.com/office/drawing/2014/main" id="{35A03690-1B43-528A-961D-CB590B88E1FF}"/>
              </a:ext>
            </a:extLst>
          </p:cNvPr>
          <p:cNvSpPr txBox="1"/>
          <p:nvPr/>
        </p:nvSpPr>
        <p:spPr>
          <a:xfrm>
            <a:off x="3337560" y="2989023"/>
            <a:ext cx="977646" cy="307777"/>
          </a:xfrm>
          <a:prstGeom prst="rect">
            <a:avLst/>
          </a:prstGeom>
          <a:noFill/>
        </p:spPr>
        <p:txBody>
          <a:bodyPr wrap="square" rtlCol="0">
            <a:spAutoFit/>
          </a:bodyPr>
          <a:lstStyle/>
          <a:p>
            <a:r>
              <a:rPr lang="en-US" altLang="zh-CN" sz="1400" dirty="0">
                <a:solidFill>
                  <a:srgbClr val="FF0000"/>
                </a:solidFill>
              </a:rPr>
              <a:t>1.5 order</a:t>
            </a:r>
            <a:endParaRPr lang="zh-CN" altLang="en-US" sz="1400" dirty="0">
              <a:solidFill>
                <a:srgbClr val="FF0000"/>
              </a:solidFill>
            </a:endParaRPr>
          </a:p>
        </p:txBody>
      </p:sp>
      <p:sp>
        <p:nvSpPr>
          <p:cNvPr id="32" name="文本框 31">
            <a:extLst>
              <a:ext uri="{FF2B5EF4-FFF2-40B4-BE49-F238E27FC236}">
                <a16:creationId xmlns:a16="http://schemas.microsoft.com/office/drawing/2014/main" id="{4B20FF89-F1BD-11A1-101B-63B003485D9E}"/>
              </a:ext>
            </a:extLst>
          </p:cNvPr>
          <p:cNvSpPr txBox="1"/>
          <p:nvPr/>
        </p:nvSpPr>
        <p:spPr>
          <a:xfrm>
            <a:off x="7777481" y="3018388"/>
            <a:ext cx="977646" cy="307777"/>
          </a:xfrm>
          <a:prstGeom prst="rect">
            <a:avLst/>
          </a:prstGeom>
          <a:noFill/>
        </p:spPr>
        <p:txBody>
          <a:bodyPr wrap="square" rtlCol="0">
            <a:spAutoFit/>
          </a:bodyPr>
          <a:lstStyle/>
          <a:p>
            <a:r>
              <a:rPr lang="en-US" altLang="zh-CN" sz="1400" dirty="0">
                <a:solidFill>
                  <a:srgbClr val="FF0000"/>
                </a:solidFill>
              </a:rPr>
              <a:t>2 order</a:t>
            </a:r>
            <a:endParaRPr lang="zh-CN" altLang="en-US" sz="1400" dirty="0">
              <a:solidFill>
                <a:srgbClr val="FF0000"/>
              </a:solidFill>
            </a:endParaRPr>
          </a:p>
        </p:txBody>
      </p:sp>
      <p:sp>
        <p:nvSpPr>
          <p:cNvPr id="33" name="文本框 32">
            <a:extLst>
              <a:ext uri="{FF2B5EF4-FFF2-40B4-BE49-F238E27FC236}">
                <a16:creationId xmlns:a16="http://schemas.microsoft.com/office/drawing/2014/main" id="{5ADF6468-6170-4773-BA93-EDB3E425DB4C}"/>
              </a:ext>
            </a:extLst>
          </p:cNvPr>
          <p:cNvSpPr txBox="1"/>
          <p:nvPr/>
        </p:nvSpPr>
        <p:spPr>
          <a:xfrm>
            <a:off x="1971979" y="5233015"/>
            <a:ext cx="9490317" cy="369332"/>
          </a:xfrm>
          <a:prstGeom prst="rect">
            <a:avLst/>
          </a:prstGeom>
          <a:noFill/>
        </p:spPr>
        <p:txBody>
          <a:bodyPr wrap="square" rtlCol="0">
            <a:spAutoFit/>
          </a:bodyPr>
          <a:lstStyle/>
          <a:p>
            <a:pPr algn="ctr"/>
            <a:r>
              <a:rPr lang="en-US" altLang="zh-CN" dirty="0"/>
              <a:t>Figure 2. Different engine waterfall plots : a three cylinder</a:t>
            </a:r>
            <a:r>
              <a:rPr lang="zh-CN" altLang="en-US" dirty="0"/>
              <a:t>，</a:t>
            </a:r>
            <a:r>
              <a:rPr lang="en-US" altLang="zh-CN" dirty="0"/>
              <a:t> b four cylinder;1 order</a:t>
            </a:r>
            <a:r>
              <a:rPr lang="zh-CN" altLang="en-US" dirty="0"/>
              <a:t>，</a:t>
            </a:r>
            <a:r>
              <a:rPr lang="en-US" altLang="zh-CN" dirty="0"/>
              <a:t>2 FFT</a:t>
            </a:r>
            <a:endParaRPr lang="zh-CN" altLang="en-US" dirty="0"/>
          </a:p>
        </p:txBody>
      </p:sp>
      <p:sp>
        <p:nvSpPr>
          <p:cNvPr id="35" name="文本框 34">
            <a:extLst>
              <a:ext uri="{FF2B5EF4-FFF2-40B4-BE49-F238E27FC236}">
                <a16:creationId xmlns:a16="http://schemas.microsoft.com/office/drawing/2014/main" id="{6FA7F476-1CF2-126F-D951-1D33BBFBC1C0}"/>
              </a:ext>
            </a:extLst>
          </p:cNvPr>
          <p:cNvSpPr txBox="1"/>
          <p:nvPr/>
        </p:nvSpPr>
        <p:spPr>
          <a:xfrm>
            <a:off x="2384947" y="1535835"/>
            <a:ext cx="484671" cy="369332"/>
          </a:xfrm>
          <a:prstGeom prst="rect">
            <a:avLst/>
          </a:prstGeom>
          <a:solidFill>
            <a:schemeClr val="bg1"/>
          </a:solidFill>
        </p:spPr>
        <p:txBody>
          <a:bodyPr wrap="square" rtlCol="0">
            <a:spAutoFit/>
          </a:bodyPr>
          <a:lstStyle/>
          <a:p>
            <a:pPr algn="ctr"/>
            <a:r>
              <a:rPr lang="en-US" altLang="zh-CN" dirty="0"/>
              <a:t>a1</a:t>
            </a:r>
            <a:endParaRPr lang="zh-CN" altLang="en-US" dirty="0"/>
          </a:p>
        </p:txBody>
      </p:sp>
      <p:sp>
        <p:nvSpPr>
          <p:cNvPr id="36" name="文本框 35">
            <a:extLst>
              <a:ext uri="{FF2B5EF4-FFF2-40B4-BE49-F238E27FC236}">
                <a16:creationId xmlns:a16="http://schemas.microsoft.com/office/drawing/2014/main" id="{B9149E27-02F0-46C6-B341-5F3958D2847F}"/>
              </a:ext>
            </a:extLst>
          </p:cNvPr>
          <p:cNvSpPr txBox="1"/>
          <p:nvPr/>
        </p:nvSpPr>
        <p:spPr>
          <a:xfrm>
            <a:off x="6717138" y="3449353"/>
            <a:ext cx="484671" cy="369332"/>
          </a:xfrm>
          <a:prstGeom prst="rect">
            <a:avLst/>
          </a:prstGeom>
          <a:solidFill>
            <a:schemeClr val="bg1"/>
          </a:solidFill>
        </p:spPr>
        <p:txBody>
          <a:bodyPr wrap="square" rtlCol="0">
            <a:spAutoFit/>
          </a:bodyPr>
          <a:lstStyle/>
          <a:p>
            <a:pPr algn="ctr"/>
            <a:r>
              <a:rPr lang="en-US" altLang="zh-CN" dirty="0"/>
              <a:t>b2</a:t>
            </a:r>
            <a:endParaRPr lang="zh-CN" altLang="en-US" dirty="0"/>
          </a:p>
        </p:txBody>
      </p:sp>
      <p:sp>
        <p:nvSpPr>
          <p:cNvPr id="37" name="文本框 36">
            <a:extLst>
              <a:ext uri="{FF2B5EF4-FFF2-40B4-BE49-F238E27FC236}">
                <a16:creationId xmlns:a16="http://schemas.microsoft.com/office/drawing/2014/main" id="{32925F4D-118E-7BFF-2107-85C2E6DCDF62}"/>
              </a:ext>
            </a:extLst>
          </p:cNvPr>
          <p:cNvSpPr txBox="1"/>
          <p:nvPr/>
        </p:nvSpPr>
        <p:spPr>
          <a:xfrm>
            <a:off x="2379518" y="3449353"/>
            <a:ext cx="484671" cy="369332"/>
          </a:xfrm>
          <a:prstGeom prst="rect">
            <a:avLst/>
          </a:prstGeom>
          <a:solidFill>
            <a:schemeClr val="bg1"/>
          </a:solidFill>
        </p:spPr>
        <p:txBody>
          <a:bodyPr wrap="square" rtlCol="0">
            <a:spAutoFit/>
          </a:bodyPr>
          <a:lstStyle/>
          <a:p>
            <a:pPr algn="ctr"/>
            <a:r>
              <a:rPr lang="en-US" altLang="zh-CN" dirty="0"/>
              <a:t>a2</a:t>
            </a:r>
            <a:endParaRPr lang="zh-CN" altLang="en-US" dirty="0"/>
          </a:p>
        </p:txBody>
      </p:sp>
      <p:sp>
        <p:nvSpPr>
          <p:cNvPr id="38" name="文本框 37">
            <a:extLst>
              <a:ext uri="{FF2B5EF4-FFF2-40B4-BE49-F238E27FC236}">
                <a16:creationId xmlns:a16="http://schemas.microsoft.com/office/drawing/2014/main" id="{28D6285A-5F58-E141-8035-71C11B9808A2}"/>
              </a:ext>
            </a:extLst>
          </p:cNvPr>
          <p:cNvSpPr txBox="1"/>
          <p:nvPr/>
        </p:nvSpPr>
        <p:spPr>
          <a:xfrm>
            <a:off x="6706071" y="1535835"/>
            <a:ext cx="484671" cy="369332"/>
          </a:xfrm>
          <a:prstGeom prst="rect">
            <a:avLst/>
          </a:prstGeom>
          <a:solidFill>
            <a:schemeClr val="bg1"/>
          </a:solidFill>
        </p:spPr>
        <p:txBody>
          <a:bodyPr wrap="square" rtlCol="0">
            <a:spAutoFit/>
          </a:bodyPr>
          <a:lstStyle/>
          <a:p>
            <a:pPr algn="ctr"/>
            <a:r>
              <a:rPr lang="en-US" altLang="zh-CN" dirty="0"/>
              <a:t>b1</a:t>
            </a:r>
            <a:endParaRPr lang="zh-CN" altLang="en-US" dirty="0"/>
          </a:p>
        </p:txBody>
      </p:sp>
      <p:sp>
        <p:nvSpPr>
          <p:cNvPr id="39" name="椭圆 38">
            <a:extLst>
              <a:ext uri="{FF2B5EF4-FFF2-40B4-BE49-F238E27FC236}">
                <a16:creationId xmlns:a16="http://schemas.microsoft.com/office/drawing/2014/main" id="{DDA9F4C5-9E39-28D8-FCC8-23FC13C36FF1}"/>
              </a:ext>
            </a:extLst>
          </p:cNvPr>
          <p:cNvSpPr/>
          <p:nvPr/>
        </p:nvSpPr>
        <p:spPr>
          <a:xfrm>
            <a:off x="3682999" y="3713128"/>
            <a:ext cx="238433" cy="110337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0" name="椭圆 39">
            <a:extLst>
              <a:ext uri="{FF2B5EF4-FFF2-40B4-BE49-F238E27FC236}">
                <a16:creationId xmlns:a16="http://schemas.microsoft.com/office/drawing/2014/main" id="{F970E6CE-C654-7D67-3938-274DF54EF2B4}"/>
              </a:ext>
            </a:extLst>
          </p:cNvPr>
          <p:cNvSpPr/>
          <p:nvPr/>
        </p:nvSpPr>
        <p:spPr>
          <a:xfrm>
            <a:off x="7884487" y="3684391"/>
            <a:ext cx="238433" cy="110337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椭圆 40">
            <a:extLst>
              <a:ext uri="{FF2B5EF4-FFF2-40B4-BE49-F238E27FC236}">
                <a16:creationId xmlns:a16="http://schemas.microsoft.com/office/drawing/2014/main" id="{AA653E3B-DCAD-977D-D226-A923635879E6}"/>
              </a:ext>
            </a:extLst>
          </p:cNvPr>
          <p:cNvSpPr/>
          <p:nvPr/>
        </p:nvSpPr>
        <p:spPr>
          <a:xfrm>
            <a:off x="8836023" y="3684391"/>
            <a:ext cx="486177" cy="808072"/>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187120048"/>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3ED29E7C-23E1-D858-D82A-ED3F2F00E2B6}"/>
              </a:ext>
            </a:extLst>
          </p:cNvPr>
          <p:cNvSpPr txBox="1"/>
          <p:nvPr/>
        </p:nvSpPr>
        <p:spPr>
          <a:xfrm>
            <a:off x="379430" y="931475"/>
            <a:ext cx="10084324" cy="461665"/>
          </a:xfrm>
          <a:prstGeom prst="rect">
            <a:avLst/>
          </a:prstGeom>
          <a:noFill/>
        </p:spPr>
        <p:txBody>
          <a:bodyPr wrap="square">
            <a:spAutoFit/>
          </a:bodyPr>
          <a:lstStyle/>
          <a:p>
            <a:r>
              <a:rPr lang="en-US" altLang="zh-CN" sz="2400" b="1" dirty="0"/>
              <a:t>Analysis of measured NVH data (3/4 cylinder)</a:t>
            </a:r>
            <a:endParaRPr lang="zh-CN" altLang="en-US" sz="2400" b="1" dirty="0"/>
          </a:p>
        </p:txBody>
      </p:sp>
      <p:sp>
        <p:nvSpPr>
          <p:cNvPr id="7" name="文本框 6">
            <a:extLst>
              <a:ext uri="{FF2B5EF4-FFF2-40B4-BE49-F238E27FC236}">
                <a16:creationId xmlns:a16="http://schemas.microsoft.com/office/drawing/2014/main" id="{C8E39508-09B5-298B-BE13-83C4714A563D}"/>
              </a:ext>
            </a:extLst>
          </p:cNvPr>
          <p:cNvSpPr txBox="1"/>
          <p:nvPr/>
        </p:nvSpPr>
        <p:spPr>
          <a:xfrm>
            <a:off x="5060819" y="223589"/>
            <a:ext cx="2070361" cy="707886"/>
          </a:xfrm>
          <a:prstGeom prst="rect">
            <a:avLst/>
          </a:prstGeom>
          <a:noFill/>
        </p:spPr>
        <p:txBody>
          <a:bodyPr wrap="square">
            <a:spAutoFit/>
          </a:bodyPr>
          <a:lstStyle/>
          <a:p>
            <a:pPr algn="ctr"/>
            <a:r>
              <a:rPr lang="en-US" altLang="zh-CN" sz="4000" b="1" dirty="0"/>
              <a:t>Task 2</a:t>
            </a:r>
            <a:endParaRPr lang="zh-CN" altLang="en-US" sz="4000" b="1" dirty="0"/>
          </a:p>
        </p:txBody>
      </p:sp>
      <p:sp>
        <p:nvSpPr>
          <p:cNvPr id="19" name="文本框 18">
            <a:extLst>
              <a:ext uri="{FF2B5EF4-FFF2-40B4-BE49-F238E27FC236}">
                <a16:creationId xmlns:a16="http://schemas.microsoft.com/office/drawing/2014/main" id="{E5BBC48B-D536-F0A7-5984-DC500F6FE288}"/>
              </a:ext>
            </a:extLst>
          </p:cNvPr>
          <p:cNvSpPr txBox="1"/>
          <p:nvPr/>
        </p:nvSpPr>
        <p:spPr>
          <a:xfrm>
            <a:off x="379430" y="1440319"/>
            <a:ext cx="3101668" cy="369332"/>
          </a:xfrm>
          <a:prstGeom prst="rect">
            <a:avLst/>
          </a:prstGeom>
          <a:noFill/>
        </p:spPr>
        <p:txBody>
          <a:bodyPr wrap="square" rtlCol="0">
            <a:spAutoFit/>
          </a:bodyPr>
          <a:lstStyle/>
          <a:p>
            <a:r>
              <a:rPr lang="en-US" altLang="zh-CN" b="1" dirty="0"/>
              <a:t>horizontal  vibration</a:t>
            </a:r>
            <a:endParaRPr lang="zh-CN" altLang="en-US" b="1" dirty="0"/>
          </a:p>
        </p:txBody>
      </p:sp>
      <p:pic>
        <p:nvPicPr>
          <p:cNvPr id="42" name="图片 41">
            <a:extLst>
              <a:ext uri="{FF2B5EF4-FFF2-40B4-BE49-F238E27FC236}">
                <a16:creationId xmlns:a16="http://schemas.microsoft.com/office/drawing/2014/main" id="{EAD53A6D-96D1-9B25-5347-02C6EAC31A83}"/>
              </a:ext>
            </a:extLst>
          </p:cNvPr>
          <p:cNvPicPr>
            <a:picLocks/>
          </p:cNvPicPr>
          <p:nvPr/>
        </p:nvPicPr>
        <p:blipFill>
          <a:blip r:embed="rId3"/>
          <a:stretch>
            <a:fillRect/>
          </a:stretch>
        </p:blipFill>
        <p:spPr>
          <a:xfrm>
            <a:off x="7211263" y="1530852"/>
            <a:ext cx="2988672" cy="1733688"/>
          </a:xfrm>
          <a:prstGeom prst="rect">
            <a:avLst/>
          </a:prstGeom>
        </p:spPr>
      </p:pic>
      <p:pic>
        <p:nvPicPr>
          <p:cNvPr id="43" name="图片 42">
            <a:extLst>
              <a:ext uri="{FF2B5EF4-FFF2-40B4-BE49-F238E27FC236}">
                <a16:creationId xmlns:a16="http://schemas.microsoft.com/office/drawing/2014/main" id="{AB35E9FE-3DDE-48F2-840A-C39BDA1D1411}"/>
              </a:ext>
            </a:extLst>
          </p:cNvPr>
          <p:cNvPicPr>
            <a:picLocks/>
          </p:cNvPicPr>
          <p:nvPr/>
        </p:nvPicPr>
        <p:blipFill>
          <a:blip r:embed="rId4"/>
          <a:stretch>
            <a:fillRect/>
          </a:stretch>
        </p:blipFill>
        <p:spPr>
          <a:xfrm>
            <a:off x="7211263" y="3447420"/>
            <a:ext cx="2988672" cy="1733688"/>
          </a:xfrm>
          <a:prstGeom prst="rect">
            <a:avLst/>
          </a:prstGeom>
        </p:spPr>
      </p:pic>
      <p:pic>
        <p:nvPicPr>
          <p:cNvPr id="45" name="图片 44">
            <a:extLst>
              <a:ext uri="{FF2B5EF4-FFF2-40B4-BE49-F238E27FC236}">
                <a16:creationId xmlns:a16="http://schemas.microsoft.com/office/drawing/2014/main" id="{3475AAB9-5041-4A8D-B51B-79562377012A}"/>
              </a:ext>
            </a:extLst>
          </p:cNvPr>
          <p:cNvPicPr>
            <a:picLocks/>
          </p:cNvPicPr>
          <p:nvPr/>
        </p:nvPicPr>
        <p:blipFill>
          <a:blip r:embed="rId5"/>
          <a:stretch>
            <a:fillRect/>
          </a:stretch>
        </p:blipFill>
        <p:spPr>
          <a:xfrm>
            <a:off x="2908529" y="1518998"/>
            <a:ext cx="2988672" cy="1733688"/>
          </a:xfrm>
          <a:prstGeom prst="rect">
            <a:avLst/>
          </a:prstGeom>
        </p:spPr>
      </p:pic>
      <p:pic>
        <p:nvPicPr>
          <p:cNvPr id="47" name="图片 46">
            <a:extLst>
              <a:ext uri="{FF2B5EF4-FFF2-40B4-BE49-F238E27FC236}">
                <a16:creationId xmlns:a16="http://schemas.microsoft.com/office/drawing/2014/main" id="{B3F51183-1282-85B6-D4CD-E9FCEECFE267}"/>
              </a:ext>
            </a:extLst>
          </p:cNvPr>
          <p:cNvPicPr>
            <a:picLocks/>
          </p:cNvPicPr>
          <p:nvPr/>
        </p:nvPicPr>
        <p:blipFill>
          <a:blip r:embed="rId6"/>
          <a:stretch>
            <a:fillRect/>
          </a:stretch>
        </p:blipFill>
        <p:spPr>
          <a:xfrm>
            <a:off x="2908529" y="3447420"/>
            <a:ext cx="2988672" cy="1733688"/>
          </a:xfrm>
          <a:prstGeom prst="rect">
            <a:avLst/>
          </a:prstGeom>
        </p:spPr>
      </p:pic>
      <p:sp>
        <p:nvSpPr>
          <p:cNvPr id="24" name="文本框 23">
            <a:extLst>
              <a:ext uri="{FF2B5EF4-FFF2-40B4-BE49-F238E27FC236}">
                <a16:creationId xmlns:a16="http://schemas.microsoft.com/office/drawing/2014/main" id="{3223DDA8-30B6-DBAE-8730-884E72CA8E7B}"/>
              </a:ext>
            </a:extLst>
          </p:cNvPr>
          <p:cNvSpPr txBox="1"/>
          <p:nvPr/>
        </p:nvSpPr>
        <p:spPr>
          <a:xfrm>
            <a:off x="2384947" y="1535835"/>
            <a:ext cx="484671" cy="369332"/>
          </a:xfrm>
          <a:prstGeom prst="rect">
            <a:avLst/>
          </a:prstGeom>
          <a:solidFill>
            <a:schemeClr val="bg1"/>
          </a:solidFill>
        </p:spPr>
        <p:txBody>
          <a:bodyPr wrap="square" rtlCol="0">
            <a:spAutoFit/>
          </a:bodyPr>
          <a:lstStyle/>
          <a:p>
            <a:pPr algn="ctr"/>
            <a:r>
              <a:rPr lang="en-US" altLang="zh-CN" dirty="0"/>
              <a:t>a1</a:t>
            </a:r>
            <a:endParaRPr lang="zh-CN" altLang="en-US" dirty="0"/>
          </a:p>
        </p:txBody>
      </p:sp>
      <p:sp>
        <p:nvSpPr>
          <p:cNvPr id="25" name="文本框 24">
            <a:extLst>
              <a:ext uri="{FF2B5EF4-FFF2-40B4-BE49-F238E27FC236}">
                <a16:creationId xmlns:a16="http://schemas.microsoft.com/office/drawing/2014/main" id="{A74D7A1F-8E1E-FED5-3490-AB57F029FCBC}"/>
              </a:ext>
            </a:extLst>
          </p:cNvPr>
          <p:cNvSpPr txBox="1"/>
          <p:nvPr/>
        </p:nvSpPr>
        <p:spPr>
          <a:xfrm>
            <a:off x="6717138" y="3449353"/>
            <a:ext cx="484671" cy="369332"/>
          </a:xfrm>
          <a:prstGeom prst="rect">
            <a:avLst/>
          </a:prstGeom>
          <a:solidFill>
            <a:schemeClr val="bg1"/>
          </a:solidFill>
        </p:spPr>
        <p:txBody>
          <a:bodyPr wrap="square" rtlCol="0">
            <a:spAutoFit/>
          </a:bodyPr>
          <a:lstStyle/>
          <a:p>
            <a:pPr algn="ctr"/>
            <a:r>
              <a:rPr lang="en-US" altLang="zh-CN" dirty="0"/>
              <a:t>b2</a:t>
            </a:r>
            <a:endParaRPr lang="zh-CN" altLang="en-US" dirty="0"/>
          </a:p>
        </p:txBody>
      </p:sp>
      <p:sp>
        <p:nvSpPr>
          <p:cNvPr id="26" name="文本框 25">
            <a:extLst>
              <a:ext uri="{FF2B5EF4-FFF2-40B4-BE49-F238E27FC236}">
                <a16:creationId xmlns:a16="http://schemas.microsoft.com/office/drawing/2014/main" id="{D6B9E645-96C4-21C0-BFED-AA5164847247}"/>
              </a:ext>
            </a:extLst>
          </p:cNvPr>
          <p:cNvSpPr txBox="1"/>
          <p:nvPr/>
        </p:nvSpPr>
        <p:spPr>
          <a:xfrm>
            <a:off x="2379518" y="3449353"/>
            <a:ext cx="484671" cy="369332"/>
          </a:xfrm>
          <a:prstGeom prst="rect">
            <a:avLst/>
          </a:prstGeom>
          <a:solidFill>
            <a:schemeClr val="bg1"/>
          </a:solidFill>
        </p:spPr>
        <p:txBody>
          <a:bodyPr wrap="square" rtlCol="0">
            <a:spAutoFit/>
          </a:bodyPr>
          <a:lstStyle/>
          <a:p>
            <a:pPr algn="ctr"/>
            <a:r>
              <a:rPr lang="en-US" altLang="zh-CN" dirty="0"/>
              <a:t>a2</a:t>
            </a:r>
            <a:endParaRPr lang="zh-CN" altLang="en-US" dirty="0"/>
          </a:p>
        </p:txBody>
      </p:sp>
      <p:sp>
        <p:nvSpPr>
          <p:cNvPr id="27" name="文本框 26">
            <a:extLst>
              <a:ext uri="{FF2B5EF4-FFF2-40B4-BE49-F238E27FC236}">
                <a16:creationId xmlns:a16="http://schemas.microsoft.com/office/drawing/2014/main" id="{362D2168-77ED-01D8-F007-0B88E1B17EFC}"/>
              </a:ext>
            </a:extLst>
          </p:cNvPr>
          <p:cNvSpPr txBox="1"/>
          <p:nvPr/>
        </p:nvSpPr>
        <p:spPr>
          <a:xfrm>
            <a:off x="6706071" y="1535835"/>
            <a:ext cx="484671" cy="369332"/>
          </a:xfrm>
          <a:prstGeom prst="rect">
            <a:avLst/>
          </a:prstGeom>
          <a:solidFill>
            <a:schemeClr val="bg1"/>
          </a:solidFill>
        </p:spPr>
        <p:txBody>
          <a:bodyPr wrap="square" rtlCol="0">
            <a:spAutoFit/>
          </a:bodyPr>
          <a:lstStyle/>
          <a:p>
            <a:pPr algn="ctr"/>
            <a:r>
              <a:rPr lang="en-US" altLang="zh-CN" dirty="0"/>
              <a:t>b1</a:t>
            </a:r>
            <a:endParaRPr lang="zh-CN" altLang="en-US" dirty="0"/>
          </a:p>
        </p:txBody>
      </p:sp>
      <p:sp>
        <p:nvSpPr>
          <p:cNvPr id="28" name="文本框 27">
            <a:extLst>
              <a:ext uri="{FF2B5EF4-FFF2-40B4-BE49-F238E27FC236}">
                <a16:creationId xmlns:a16="http://schemas.microsoft.com/office/drawing/2014/main" id="{00DBC679-C5AF-172B-D3D7-1DDFAB28F560}"/>
              </a:ext>
            </a:extLst>
          </p:cNvPr>
          <p:cNvSpPr txBox="1"/>
          <p:nvPr/>
        </p:nvSpPr>
        <p:spPr>
          <a:xfrm>
            <a:off x="1971979" y="5233015"/>
            <a:ext cx="9490317" cy="369332"/>
          </a:xfrm>
          <a:prstGeom prst="rect">
            <a:avLst/>
          </a:prstGeom>
          <a:noFill/>
        </p:spPr>
        <p:txBody>
          <a:bodyPr wrap="square" rtlCol="0">
            <a:spAutoFit/>
          </a:bodyPr>
          <a:lstStyle/>
          <a:p>
            <a:pPr algn="ctr"/>
            <a:r>
              <a:rPr lang="en-US" altLang="zh-CN" dirty="0"/>
              <a:t>Figure 2. Different engine waterfall plots : a three cylinder</a:t>
            </a:r>
            <a:r>
              <a:rPr lang="zh-CN" altLang="en-US" dirty="0"/>
              <a:t>，</a:t>
            </a:r>
            <a:r>
              <a:rPr lang="en-US" altLang="zh-CN" dirty="0"/>
              <a:t> b four cylinder;1 order</a:t>
            </a:r>
            <a:r>
              <a:rPr lang="zh-CN" altLang="en-US" dirty="0"/>
              <a:t>，</a:t>
            </a:r>
            <a:r>
              <a:rPr lang="en-US" altLang="zh-CN" dirty="0"/>
              <a:t>2 FFT</a:t>
            </a:r>
            <a:endParaRPr lang="zh-CN" altLang="en-US" dirty="0"/>
          </a:p>
        </p:txBody>
      </p:sp>
      <p:cxnSp>
        <p:nvCxnSpPr>
          <p:cNvPr id="29" name="直接连接符 28">
            <a:extLst>
              <a:ext uri="{FF2B5EF4-FFF2-40B4-BE49-F238E27FC236}">
                <a16:creationId xmlns:a16="http://schemas.microsoft.com/office/drawing/2014/main" id="{A6E021E9-3731-AB54-DDF7-90A5742DB348}"/>
              </a:ext>
            </a:extLst>
          </p:cNvPr>
          <p:cNvCxnSpPr/>
          <p:nvPr/>
        </p:nvCxnSpPr>
        <p:spPr>
          <a:xfrm>
            <a:off x="3282696" y="1691640"/>
            <a:ext cx="0" cy="145796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0" name="直接连接符 29">
            <a:extLst>
              <a:ext uri="{FF2B5EF4-FFF2-40B4-BE49-F238E27FC236}">
                <a16:creationId xmlns:a16="http://schemas.microsoft.com/office/drawing/2014/main" id="{C30D120B-0D73-661C-10D7-449254928813}"/>
              </a:ext>
            </a:extLst>
          </p:cNvPr>
          <p:cNvCxnSpPr/>
          <p:nvPr/>
        </p:nvCxnSpPr>
        <p:spPr>
          <a:xfrm>
            <a:off x="7777480" y="1785397"/>
            <a:ext cx="0" cy="145796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31" name="文本框 30">
            <a:extLst>
              <a:ext uri="{FF2B5EF4-FFF2-40B4-BE49-F238E27FC236}">
                <a16:creationId xmlns:a16="http://schemas.microsoft.com/office/drawing/2014/main" id="{4BD0F73E-85E6-4F96-2C02-0BF452AC0600}"/>
              </a:ext>
            </a:extLst>
          </p:cNvPr>
          <p:cNvSpPr txBox="1"/>
          <p:nvPr/>
        </p:nvSpPr>
        <p:spPr>
          <a:xfrm>
            <a:off x="3337560" y="2989023"/>
            <a:ext cx="977646" cy="307777"/>
          </a:xfrm>
          <a:prstGeom prst="rect">
            <a:avLst/>
          </a:prstGeom>
          <a:noFill/>
        </p:spPr>
        <p:txBody>
          <a:bodyPr wrap="square" rtlCol="0">
            <a:spAutoFit/>
          </a:bodyPr>
          <a:lstStyle/>
          <a:p>
            <a:r>
              <a:rPr lang="en-US" altLang="zh-CN" sz="1400" dirty="0">
                <a:solidFill>
                  <a:srgbClr val="FF0000"/>
                </a:solidFill>
              </a:rPr>
              <a:t>1.5 order</a:t>
            </a:r>
            <a:endParaRPr lang="zh-CN" altLang="en-US" sz="1400" dirty="0">
              <a:solidFill>
                <a:srgbClr val="FF0000"/>
              </a:solidFill>
            </a:endParaRPr>
          </a:p>
        </p:txBody>
      </p:sp>
      <p:sp>
        <p:nvSpPr>
          <p:cNvPr id="32" name="文本框 31">
            <a:extLst>
              <a:ext uri="{FF2B5EF4-FFF2-40B4-BE49-F238E27FC236}">
                <a16:creationId xmlns:a16="http://schemas.microsoft.com/office/drawing/2014/main" id="{DF2E1C4C-8FD2-D65B-F575-F39C561FFD95}"/>
              </a:ext>
            </a:extLst>
          </p:cNvPr>
          <p:cNvSpPr txBox="1"/>
          <p:nvPr/>
        </p:nvSpPr>
        <p:spPr>
          <a:xfrm>
            <a:off x="7777481" y="3018388"/>
            <a:ext cx="977646" cy="307777"/>
          </a:xfrm>
          <a:prstGeom prst="rect">
            <a:avLst/>
          </a:prstGeom>
          <a:noFill/>
        </p:spPr>
        <p:txBody>
          <a:bodyPr wrap="square" rtlCol="0">
            <a:spAutoFit/>
          </a:bodyPr>
          <a:lstStyle/>
          <a:p>
            <a:r>
              <a:rPr lang="en-US" altLang="zh-CN" sz="1400" dirty="0">
                <a:solidFill>
                  <a:srgbClr val="FF0000"/>
                </a:solidFill>
              </a:rPr>
              <a:t>2 order</a:t>
            </a:r>
            <a:endParaRPr lang="zh-CN" altLang="en-US" sz="1400" dirty="0">
              <a:solidFill>
                <a:srgbClr val="FF0000"/>
              </a:solidFill>
            </a:endParaRPr>
          </a:p>
        </p:txBody>
      </p:sp>
      <p:sp>
        <p:nvSpPr>
          <p:cNvPr id="33" name="椭圆 32">
            <a:extLst>
              <a:ext uri="{FF2B5EF4-FFF2-40B4-BE49-F238E27FC236}">
                <a16:creationId xmlns:a16="http://schemas.microsoft.com/office/drawing/2014/main" id="{B0C31F2C-DF49-F15F-74CC-C87F79E63AC3}"/>
              </a:ext>
            </a:extLst>
          </p:cNvPr>
          <p:cNvSpPr/>
          <p:nvPr/>
        </p:nvSpPr>
        <p:spPr>
          <a:xfrm>
            <a:off x="3451146" y="3663449"/>
            <a:ext cx="238433" cy="110337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椭圆 33">
            <a:extLst>
              <a:ext uri="{FF2B5EF4-FFF2-40B4-BE49-F238E27FC236}">
                <a16:creationId xmlns:a16="http://schemas.microsoft.com/office/drawing/2014/main" id="{511AA4AE-49CD-DE0D-1139-CDAE0E53766B}"/>
              </a:ext>
            </a:extLst>
          </p:cNvPr>
          <p:cNvSpPr/>
          <p:nvPr/>
        </p:nvSpPr>
        <p:spPr>
          <a:xfrm>
            <a:off x="7658263" y="3691163"/>
            <a:ext cx="238433" cy="110337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3149233686"/>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3ED29E7C-23E1-D858-D82A-ED3F2F00E2B6}"/>
              </a:ext>
            </a:extLst>
          </p:cNvPr>
          <p:cNvSpPr txBox="1"/>
          <p:nvPr/>
        </p:nvSpPr>
        <p:spPr>
          <a:xfrm>
            <a:off x="379430" y="931475"/>
            <a:ext cx="10084324" cy="461665"/>
          </a:xfrm>
          <a:prstGeom prst="rect">
            <a:avLst/>
          </a:prstGeom>
          <a:noFill/>
        </p:spPr>
        <p:txBody>
          <a:bodyPr wrap="square">
            <a:spAutoFit/>
          </a:bodyPr>
          <a:lstStyle/>
          <a:p>
            <a:r>
              <a:rPr lang="en-US" altLang="zh-CN" sz="2400" b="1" dirty="0"/>
              <a:t>Analysis of measured NVH data (3/4 cylinder)</a:t>
            </a:r>
            <a:endParaRPr lang="zh-CN" altLang="en-US" sz="2400" b="1" dirty="0"/>
          </a:p>
        </p:txBody>
      </p:sp>
      <p:sp>
        <p:nvSpPr>
          <p:cNvPr id="7" name="文本框 6">
            <a:extLst>
              <a:ext uri="{FF2B5EF4-FFF2-40B4-BE49-F238E27FC236}">
                <a16:creationId xmlns:a16="http://schemas.microsoft.com/office/drawing/2014/main" id="{C8E39508-09B5-298B-BE13-83C4714A563D}"/>
              </a:ext>
            </a:extLst>
          </p:cNvPr>
          <p:cNvSpPr txBox="1"/>
          <p:nvPr/>
        </p:nvSpPr>
        <p:spPr>
          <a:xfrm>
            <a:off x="5060819" y="223589"/>
            <a:ext cx="2070361" cy="707886"/>
          </a:xfrm>
          <a:prstGeom prst="rect">
            <a:avLst/>
          </a:prstGeom>
          <a:noFill/>
        </p:spPr>
        <p:txBody>
          <a:bodyPr wrap="square">
            <a:spAutoFit/>
          </a:bodyPr>
          <a:lstStyle/>
          <a:p>
            <a:pPr algn="ctr"/>
            <a:r>
              <a:rPr lang="en-US" altLang="zh-CN" sz="4000" b="1" dirty="0"/>
              <a:t>Task 2</a:t>
            </a:r>
            <a:endParaRPr lang="zh-CN" altLang="en-US" sz="4000" b="1" dirty="0"/>
          </a:p>
        </p:txBody>
      </p:sp>
      <p:sp>
        <p:nvSpPr>
          <p:cNvPr id="19" name="文本框 18">
            <a:extLst>
              <a:ext uri="{FF2B5EF4-FFF2-40B4-BE49-F238E27FC236}">
                <a16:creationId xmlns:a16="http://schemas.microsoft.com/office/drawing/2014/main" id="{ECEC8CFA-4110-D59C-71FB-78537AC90188}"/>
              </a:ext>
            </a:extLst>
          </p:cNvPr>
          <p:cNvSpPr txBox="1"/>
          <p:nvPr/>
        </p:nvSpPr>
        <p:spPr>
          <a:xfrm>
            <a:off x="379430" y="1440319"/>
            <a:ext cx="3101668" cy="369332"/>
          </a:xfrm>
          <a:prstGeom prst="rect">
            <a:avLst/>
          </a:prstGeom>
          <a:noFill/>
        </p:spPr>
        <p:txBody>
          <a:bodyPr wrap="square" rtlCol="0">
            <a:spAutoFit/>
          </a:bodyPr>
          <a:lstStyle/>
          <a:p>
            <a:r>
              <a:rPr lang="en-US" altLang="zh-CN" b="1" dirty="0"/>
              <a:t>Safety guard</a:t>
            </a:r>
            <a:endParaRPr lang="zh-CN" altLang="en-US" b="1" dirty="0"/>
          </a:p>
        </p:txBody>
      </p:sp>
      <p:pic>
        <p:nvPicPr>
          <p:cNvPr id="35" name="图片 34">
            <a:extLst>
              <a:ext uri="{FF2B5EF4-FFF2-40B4-BE49-F238E27FC236}">
                <a16:creationId xmlns:a16="http://schemas.microsoft.com/office/drawing/2014/main" id="{EA7BBF1D-A6CE-7BFC-D89C-283A8FDA2858}"/>
              </a:ext>
            </a:extLst>
          </p:cNvPr>
          <p:cNvPicPr>
            <a:picLocks/>
          </p:cNvPicPr>
          <p:nvPr/>
        </p:nvPicPr>
        <p:blipFill>
          <a:blip r:embed="rId3"/>
          <a:stretch>
            <a:fillRect/>
          </a:stretch>
        </p:blipFill>
        <p:spPr>
          <a:xfrm>
            <a:off x="2929050" y="1490293"/>
            <a:ext cx="2988672" cy="1733688"/>
          </a:xfrm>
          <a:prstGeom prst="rect">
            <a:avLst/>
          </a:prstGeom>
        </p:spPr>
      </p:pic>
      <p:pic>
        <p:nvPicPr>
          <p:cNvPr id="36" name="图片 35">
            <a:extLst>
              <a:ext uri="{FF2B5EF4-FFF2-40B4-BE49-F238E27FC236}">
                <a16:creationId xmlns:a16="http://schemas.microsoft.com/office/drawing/2014/main" id="{E713E1AF-5026-3F53-210B-3A2681A4F2D6}"/>
              </a:ext>
            </a:extLst>
          </p:cNvPr>
          <p:cNvPicPr>
            <a:picLocks/>
          </p:cNvPicPr>
          <p:nvPr/>
        </p:nvPicPr>
        <p:blipFill>
          <a:blip r:embed="rId4"/>
          <a:stretch>
            <a:fillRect/>
          </a:stretch>
        </p:blipFill>
        <p:spPr>
          <a:xfrm>
            <a:off x="7190742" y="1490293"/>
            <a:ext cx="2988672" cy="1733688"/>
          </a:xfrm>
          <a:prstGeom prst="rect">
            <a:avLst/>
          </a:prstGeom>
        </p:spPr>
      </p:pic>
      <p:pic>
        <p:nvPicPr>
          <p:cNvPr id="37" name="图片 36">
            <a:extLst>
              <a:ext uri="{FF2B5EF4-FFF2-40B4-BE49-F238E27FC236}">
                <a16:creationId xmlns:a16="http://schemas.microsoft.com/office/drawing/2014/main" id="{E7833DF0-2A5D-4260-25E6-A1E874FEC46E}"/>
              </a:ext>
            </a:extLst>
          </p:cNvPr>
          <p:cNvPicPr>
            <a:picLocks/>
          </p:cNvPicPr>
          <p:nvPr/>
        </p:nvPicPr>
        <p:blipFill>
          <a:blip r:embed="rId5"/>
          <a:stretch>
            <a:fillRect/>
          </a:stretch>
        </p:blipFill>
        <p:spPr>
          <a:xfrm>
            <a:off x="2920158" y="3473374"/>
            <a:ext cx="2988672" cy="1733688"/>
          </a:xfrm>
          <a:prstGeom prst="rect">
            <a:avLst/>
          </a:prstGeom>
        </p:spPr>
      </p:pic>
      <p:pic>
        <p:nvPicPr>
          <p:cNvPr id="38" name="图片 37">
            <a:extLst>
              <a:ext uri="{FF2B5EF4-FFF2-40B4-BE49-F238E27FC236}">
                <a16:creationId xmlns:a16="http://schemas.microsoft.com/office/drawing/2014/main" id="{04246878-64F8-3EA9-6B06-FA5724AC9491}"/>
              </a:ext>
            </a:extLst>
          </p:cNvPr>
          <p:cNvPicPr>
            <a:picLocks/>
          </p:cNvPicPr>
          <p:nvPr/>
        </p:nvPicPr>
        <p:blipFill>
          <a:blip r:embed="rId6"/>
          <a:stretch>
            <a:fillRect/>
          </a:stretch>
        </p:blipFill>
        <p:spPr>
          <a:xfrm>
            <a:off x="7190742" y="3473374"/>
            <a:ext cx="2988672" cy="1733688"/>
          </a:xfrm>
          <a:prstGeom prst="rect">
            <a:avLst/>
          </a:prstGeom>
        </p:spPr>
      </p:pic>
      <p:sp>
        <p:nvSpPr>
          <p:cNvPr id="24" name="文本框 23">
            <a:extLst>
              <a:ext uri="{FF2B5EF4-FFF2-40B4-BE49-F238E27FC236}">
                <a16:creationId xmlns:a16="http://schemas.microsoft.com/office/drawing/2014/main" id="{D8A8FA71-AC51-3AF4-0A4A-7975164A3F5E}"/>
              </a:ext>
            </a:extLst>
          </p:cNvPr>
          <p:cNvSpPr txBox="1"/>
          <p:nvPr/>
        </p:nvSpPr>
        <p:spPr>
          <a:xfrm>
            <a:off x="2384947" y="1535835"/>
            <a:ext cx="484671" cy="369332"/>
          </a:xfrm>
          <a:prstGeom prst="rect">
            <a:avLst/>
          </a:prstGeom>
          <a:solidFill>
            <a:schemeClr val="bg1"/>
          </a:solidFill>
        </p:spPr>
        <p:txBody>
          <a:bodyPr wrap="square" rtlCol="0">
            <a:spAutoFit/>
          </a:bodyPr>
          <a:lstStyle/>
          <a:p>
            <a:pPr algn="ctr"/>
            <a:r>
              <a:rPr lang="en-US" altLang="zh-CN" dirty="0"/>
              <a:t>a1</a:t>
            </a:r>
            <a:endParaRPr lang="zh-CN" altLang="en-US" dirty="0"/>
          </a:p>
        </p:txBody>
      </p:sp>
      <p:sp>
        <p:nvSpPr>
          <p:cNvPr id="25" name="文本框 24">
            <a:extLst>
              <a:ext uri="{FF2B5EF4-FFF2-40B4-BE49-F238E27FC236}">
                <a16:creationId xmlns:a16="http://schemas.microsoft.com/office/drawing/2014/main" id="{6C0E192A-7416-1799-F37D-AE6C39CBAD82}"/>
              </a:ext>
            </a:extLst>
          </p:cNvPr>
          <p:cNvSpPr txBox="1"/>
          <p:nvPr/>
        </p:nvSpPr>
        <p:spPr>
          <a:xfrm>
            <a:off x="6717138" y="3449353"/>
            <a:ext cx="484671" cy="369332"/>
          </a:xfrm>
          <a:prstGeom prst="rect">
            <a:avLst/>
          </a:prstGeom>
          <a:solidFill>
            <a:schemeClr val="bg1"/>
          </a:solidFill>
        </p:spPr>
        <p:txBody>
          <a:bodyPr wrap="square" rtlCol="0">
            <a:spAutoFit/>
          </a:bodyPr>
          <a:lstStyle/>
          <a:p>
            <a:pPr algn="ctr"/>
            <a:r>
              <a:rPr lang="en-US" altLang="zh-CN" dirty="0"/>
              <a:t>b2</a:t>
            </a:r>
            <a:endParaRPr lang="zh-CN" altLang="en-US" dirty="0"/>
          </a:p>
        </p:txBody>
      </p:sp>
      <p:sp>
        <p:nvSpPr>
          <p:cNvPr id="26" name="文本框 25">
            <a:extLst>
              <a:ext uri="{FF2B5EF4-FFF2-40B4-BE49-F238E27FC236}">
                <a16:creationId xmlns:a16="http://schemas.microsoft.com/office/drawing/2014/main" id="{48251B4C-C968-4B4D-5D0D-6FECB7096B4F}"/>
              </a:ext>
            </a:extLst>
          </p:cNvPr>
          <p:cNvSpPr txBox="1"/>
          <p:nvPr/>
        </p:nvSpPr>
        <p:spPr>
          <a:xfrm>
            <a:off x="2379518" y="3449353"/>
            <a:ext cx="484671" cy="369332"/>
          </a:xfrm>
          <a:prstGeom prst="rect">
            <a:avLst/>
          </a:prstGeom>
          <a:solidFill>
            <a:schemeClr val="bg1"/>
          </a:solidFill>
        </p:spPr>
        <p:txBody>
          <a:bodyPr wrap="square" rtlCol="0">
            <a:spAutoFit/>
          </a:bodyPr>
          <a:lstStyle/>
          <a:p>
            <a:pPr algn="ctr"/>
            <a:r>
              <a:rPr lang="en-US" altLang="zh-CN" dirty="0"/>
              <a:t>a2</a:t>
            </a:r>
            <a:endParaRPr lang="zh-CN" altLang="en-US" dirty="0"/>
          </a:p>
        </p:txBody>
      </p:sp>
      <p:sp>
        <p:nvSpPr>
          <p:cNvPr id="27" name="文本框 26">
            <a:extLst>
              <a:ext uri="{FF2B5EF4-FFF2-40B4-BE49-F238E27FC236}">
                <a16:creationId xmlns:a16="http://schemas.microsoft.com/office/drawing/2014/main" id="{487D8D9C-F7E2-BD19-9948-2D5D6E663789}"/>
              </a:ext>
            </a:extLst>
          </p:cNvPr>
          <p:cNvSpPr txBox="1"/>
          <p:nvPr/>
        </p:nvSpPr>
        <p:spPr>
          <a:xfrm>
            <a:off x="6706071" y="1535835"/>
            <a:ext cx="484671" cy="369332"/>
          </a:xfrm>
          <a:prstGeom prst="rect">
            <a:avLst/>
          </a:prstGeom>
          <a:solidFill>
            <a:schemeClr val="bg1"/>
          </a:solidFill>
        </p:spPr>
        <p:txBody>
          <a:bodyPr wrap="square" rtlCol="0">
            <a:spAutoFit/>
          </a:bodyPr>
          <a:lstStyle/>
          <a:p>
            <a:pPr algn="ctr"/>
            <a:r>
              <a:rPr lang="en-US" altLang="zh-CN" dirty="0"/>
              <a:t>b1</a:t>
            </a:r>
            <a:endParaRPr lang="zh-CN" altLang="en-US" dirty="0"/>
          </a:p>
        </p:txBody>
      </p:sp>
      <p:sp>
        <p:nvSpPr>
          <p:cNvPr id="28" name="文本框 27">
            <a:extLst>
              <a:ext uri="{FF2B5EF4-FFF2-40B4-BE49-F238E27FC236}">
                <a16:creationId xmlns:a16="http://schemas.microsoft.com/office/drawing/2014/main" id="{725CA8FF-A61C-5810-03BC-EBDD36FF786D}"/>
              </a:ext>
            </a:extLst>
          </p:cNvPr>
          <p:cNvSpPr txBox="1"/>
          <p:nvPr/>
        </p:nvSpPr>
        <p:spPr>
          <a:xfrm>
            <a:off x="1971979" y="5233015"/>
            <a:ext cx="9490317" cy="369332"/>
          </a:xfrm>
          <a:prstGeom prst="rect">
            <a:avLst/>
          </a:prstGeom>
          <a:noFill/>
        </p:spPr>
        <p:txBody>
          <a:bodyPr wrap="square" rtlCol="0">
            <a:spAutoFit/>
          </a:bodyPr>
          <a:lstStyle/>
          <a:p>
            <a:pPr algn="ctr"/>
            <a:r>
              <a:rPr lang="en-US" altLang="zh-CN" dirty="0"/>
              <a:t>Figure 2. Different engine waterfall plots : a three cylinder</a:t>
            </a:r>
            <a:r>
              <a:rPr lang="zh-CN" altLang="en-US" dirty="0"/>
              <a:t>，</a:t>
            </a:r>
            <a:r>
              <a:rPr lang="en-US" altLang="zh-CN" dirty="0"/>
              <a:t> b four cylinder;1 order</a:t>
            </a:r>
            <a:r>
              <a:rPr lang="zh-CN" altLang="en-US" dirty="0"/>
              <a:t>，</a:t>
            </a:r>
            <a:r>
              <a:rPr lang="en-US" altLang="zh-CN" dirty="0"/>
              <a:t>2 FFT</a:t>
            </a:r>
            <a:endParaRPr lang="zh-CN" altLang="en-US" dirty="0"/>
          </a:p>
        </p:txBody>
      </p:sp>
    </p:spTree>
    <p:extLst>
      <p:ext uri="{BB962C8B-B14F-4D97-AF65-F5344CB8AC3E}">
        <p14:creationId xmlns:p14="http://schemas.microsoft.com/office/powerpoint/2010/main" val="3043880507"/>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9432057F-44BE-A423-3998-F1ABBC27BE54}"/>
              </a:ext>
            </a:extLst>
          </p:cNvPr>
          <p:cNvSpPr txBox="1"/>
          <p:nvPr/>
        </p:nvSpPr>
        <p:spPr>
          <a:xfrm>
            <a:off x="2099586" y="2073582"/>
            <a:ext cx="7992827" cy="830997"/>
          </a:xfrm>
          <a:prstGeom prst="rect">
            <a:avLst/>
          </a:prstGeom>
          <a:noFill/>
        </p:spPr>
        <p:txBody>
          <a:bodyPr wrap="square">
            <a:spAutoFit/>
          </a:bodyPr>
          <a:lstStyle/>
          <a:p>
            <a:pPr algn="ctr"/>
            <a:r>
              <a:rPr lang="en-US" altLang="zh-CN" sz="4800" b="1" dirty="0">
                <a:latin typeface="+mj-lt"/>
              </a:rPr>
              <a:t>Thanks</a:t>
            </a:r>
            <a:r>
              <a:rPr lang="zh-CN" altLang="en-US" sz="4800" b="1" dirty="0">
                <a:latin typeface="+mj-lt"/>
              </a:rPr>
              <a:t> </a:t>
            </a:r>
            <a:r>
              <a:rPr lang="en-US" altLang="zh-CN" sz="4800" b="1" dirty="0">
                <a:latin typeface="+mj-lt"/>
              </a:rPr>
              <a:t>for your watching!</a:t>
            </a:r>
            <a:endParaRPr lang="zh-CN" altLang="en-US" sz="4800" b="1" dirty="0">
              <a:latin typeface="+mj-lt"/>
            </a:endParaRPr>
          </a:p>
        </p:txBody>
      </p:sp>
    </p:spTree>
    <p:extLst>
      <p:ext uri="{BB962C8B-B14F-4D97-AF65-F5344CB8AC3E}">
        <p14:creationId xmlns:p14="http://schemas.microsoft.com/office/powerpoint/2010/main" val="3494023523"/>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4" ma:contentTypeDescription="Create a new document." ma:contentTypeScope="" ma:versionID="e0ecf4ee6ab340ea9e95ef5a3f87bf40">
  <xsd:schema xmlns:xsd="http://www.w3.org/2001/XMLSchema" xmlns:xs="http://www.w3.org/2001/XMLSchema" xmlns:p="http://schemas.microsoft.com/office/2006/metadata/properties" xmlns:ns2="f4770729-68ee-4e1e-a757-d7b8c23c3985" xmlns:ns3="c9669272-fe8d-41e9-a030-a18459a136e8" targetNamespace="http://schemas.microsoft.com/office/2006/metadata/properties" ma:root="true" ma:fieldsID="079669a8c84dd0f96102b0a6a156ba4c" ns2:_="" ns3:_="">
    <xsd:import namespace="f4770729-68ee-4e1e-a757-d7b8c23c3985"/>
    <xsd:import namespace="c9669272-fe8d-41e9-a030-a18459a136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c667bce1-7cde-41f9-b83c-cf27c06926fb}" ma:internalName="TaxCatchAll" ma:showField="CatchAllData" ma:web="c9669272-fe8d-41e9-a030-a18459a136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f4770729-68ee-4e1e-a757-d7b8c23c3985">
      <Terms xmlns="http://schemas.microsoft.com/office/infopath/2007/PartnerControls"/>
    </lcf76f155ced4ddcb4097134ff3c332f>
    <TaxCatchAll xmlns="c9669272-fe8d-41e9-a030-a18459a136e8"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59658AC-0B04-42A0-A60F-DF86C6C2FC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70729-68ee-4e1e-a757-d7b8c23c3985"/>
    <ds:schemaRef ds:uri="c9669272-fe8d-41e9-a030-a18459a136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D7A882-B4F1-4C8A-8754-F8E954F94D12}">
  <ds:schemaRefs>
    <ds:schemaRef ds:uri="http://schemas.microsoft.com/office/infopath/2007/PartnerControls"/>
    <ds:schemaRef ds:uri="http://schemas.microsoft.com/office/2006/metadata/properties"/>
    <ds:schemaRef ds:uri="http://schemas.openxmlformats.org/package/2006/metadata/core-properties"/>
    <ds:schemaRef ds:uri="ade85f0b-fc2e-4b8e-8a14-1bddac2986f3"/>
    <ds:schemaRef ds:uri="http://schemas.microsoft.com/office/2006/documentManagement/types"/>
    <ds:schemaRef ds:uri="http://purl.org/dc/elements/1.1/"/>
    <ds:schemaRef ds:uri="http://www.w3.org/XML/1998/namespace"/>
    <ds:schemaRef ds:uri="http://purl.org/dc/dcmitype/"/>
    <ds:schemaRef ds:uri="http://purl.org/dc/terms/"/>
    <ds:schemaRef ds:uri="f4770729-68ee-4e1e-a757-d7b8c23c3985"/>
    <ds:schemaRef ds:uri="c9669272-fe8d-41e9-a030-a18459a136e8"/>
  </ds:schemaRefs>
</ds:datastoreItem>
</file>

<file path=customXml/itemProps3.xml><?xml version="1.0" encoding="utf-8"?>
<ds:datastoreItem xmlns:ds="http://schemas.openxmlformats.org/officeDocument/2006/customXml" ds:itemID="{8F76D5BD-10F1-4BF6-A542-E8C96A40BD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927</TotalTime>
  <Words>1494</Words>
  <Application>Microsoft Office PowerPoint</Application>
  <PresentationFormat>宽屏</PresentationFormat>
  <Paragraphs>122</Paragraphs>
  <Slides>12</Slides>
  <Notes>9</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12</vt:i4>
      </vt:variant>
    </vt:vector>
  </HeadingPairs>
  <TitlesOfParts>
    <vt:vector size="20" baseType="lpstr">
      <vt:lpstr>Myriad Pro</vt:lpstr>
      <vt:lpstr>Söhne</vt:lpstr>
      <vt:lpstr>等线</vt:lpstr>
      <vt:lpstr>微软雅黑</vt:lpstr>
      <vt:lpstr>Arial</vt:lpstr>
      <vt:lpstr>Calibri Light</vt:lpstr>
      <vt:lpstr>Wingdings</vt:lpstr>
      <vt:lpstr>UWTSD PPT Theme</vt:lpstr>
      <vt:lpstr>​</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yj liu</cp:lastModifiedBy>
  <cp:revision>49</cp:revision>
  <dcterms:created xsi:type="dcterms:W3CDTF">2020-09-30T08:21:31Z</dcterms:created>
  <dcterms:modified xsi:type="dcterms:W3CDTF">2024-04-27T03:51:43Z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y fmtid="{D5CDD505-2E9C-101B-9397-08002B2CF9AE}" pid="3" name="MediaServiceImageTags">
    <vt:lpwstr/>
  </property>
</Properties>
</file>