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3"/>
    <p:sldId id="257" r:id="rId4"/>
    <p:sldId id="262" r:id="rId5"/>
    <p:sldId id="259" r:id="rId6"/>
    <p:sldId id="266" r:id="rId7"/>
    <p:sldId id="263" r:id="rId8"/>
    <p:sldId id="261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7" d="100"/>
          <a:sy n="77" d="100"/>
        </p:scale>
        <p:origin x="64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4" Type="http://schemas.openxmlformats.org/officeDocument/2006/relationships/tableStyles" Target="tableStyles.xml"/><Relationship Id="rId13" Type="http://schemas.openxmlformats.org/officeDocument/2006/relationships/viewProps" Target="viewProps.xml"/><Relationship Id="rId12" Type="http://schemas.openxmlformats.org/officeDocument/2006/relationships/presProps" Target="presProps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 panose="020B0604020202020204"/>
              </a:rPr>
              <a:t>“</a:t>
            </a:r>
            <a:endParaRPr lang="en-US" sz="8000" baseline="0" dirty="0">
              <a:ln w="3175" cmpd="sng">
                <a:noFill/>
              </a:ln>
              <a:solidFill>
                <a:schemeClr val="accent1"/>
              </a:solidFill>
              <a:effectLst/>
              <a:latin typeface="Arial" panose="020B0604020202020204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 panose="020B0604020202020204"/>
              </a:rPr>
              <a:t>”</a:t>
            </a:r>
            <a:endParaRPr lang="en-US" sz="8000" baseline="0" dirty="0">
              <a:ln w="3175" cmpd="sng">
                <a:noFill/>
              </a:ln>
              <a:solidFill>
                <a:schemeClr val="accent1"/>
              </a:solidFill>
              <a:effectLst/>
              <a:latin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 panose="020B0604020202020204"/>
              </a:rPr>
              <a:t>“</a:t>
            </a:r>
            <a:endParaRPr lang="en-US" sz="8000" baseline="0" dirty="0">
              <a:ln w="3175" cmpd="sng">
                <a:noFill/>
              </a:ln>
              <a:solidFill>
                <a:schemeClr val="accent1"/>
              </a:solidFill>
              <a:effectLst/>
              <a:latin typeface="Arial" panose="020B0604020202020204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 panose="020B0604020202020204"/>
              </a:rPr>
              <a:t>”</a:t>
            </a:r>
            <a:endParaRPr lang="en-US" sz="8000" baseline="0" dirty="0">
              <a:ln w="3175" cmpd="sng">
                <a:noFill/>
              </a:ln>
              <a:solidFill>
                <a:schemeClr val="accent1"/>
              </a:solidFill>
              <a:effectLst/>
              <a:latin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7" Type="http://schemas.openxmlformats.org/officeDocument/2006/relationships/theme" Target="../theme/theme1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0">
          <a:gsLst>
            <a:gs pos="0">
              <a:srgbClr val="007BD3"/>
            </a:gs>
            <a:gs pos="100000">
              <a:srgbClr val="034373"/>
            </a:gs>
          </a:gsLst>
          <a:path path="rect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  <a:solidFill>
            <a:schemeClr val="accent1">
              <a:lumMod val="75000"/>
              <a:alpha val="40000"/>
            </a:schemeClr>
          </a:solidFill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30"/>
            <a:ext cx="2356674" cy="6853283"/>
            <a:chOff x="6627813" y="195452"/>
            <a:chExt cx="1952625" cy="5678299"/>
          </a:xfrm>
          <a:solidFill>
            <a:schemeClr val="accent1"/>
          </a:solidFill>
        </p:grpSpPr>
        <p:sp>
          <p:nvSpPr>
            <p:cNvPr id="11" name="Freeform 27"/>
            <p:cNvSpPr/>
            <p:nvPr/>
          </p:nvSpPr>
          <p:spPr bwMode="auto">
            <a:xfrm>
              <a:off x="6627813" y="19545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79525" y="871220"/>
            <a:ext cx="10047605" cy="1834515"/>
          </a:xfrm>
        </p:spPr>
        <p:txBody>
          <a:bodyPr/>
          <a:lstStyle/>
          <a:p>
            <a:r>
              <a:rPr lang="en-US" altLang="en-GB"/>
              <a:t>W</a:t>
            </a:r>
            <a:r>
              <a:rPr lang="en-GB"/>
              <a:t>al</a:t>
            </a:r>
            <a:r>
              <a:rPr lang="en-US" altLang="en-GB"/>
              <a:t>-M</a:t>
            </a:r>
            <a:r>
              <a:rPr lang="en-GB"/>
              <a:t>art </a:t>
            </a:r>
            <a:r>
              <a:rPr lang="en-US" altLang="en-GB"/>
              <a:t>F</a:t>
            </a:r>
            <a:r>
              <a:rPr lang="en-GB"/>
              <a:t>ailure in </a:t>
            </a:r>
            <a:r>
              <a:rPr lang="en-US" altLang="en-GB"/>
              <a:t>G</a:t>
            </a:r>
            <a:r>
              <a:rPr lang="en-GB"/>
              <a:t>ermany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53780" y="5309235"/>
            <a:ext cx="2851150" cy="1339850"/>
          </a:xfrm>
        </p:spPr>
        <p:txBody>
          <a:bodyPr>
            <a:normAutofit/>
          </a:bodyPr>
          <a:lstStyle/>
          <a:p>
            <a:r>
              <a:rPr lang="en-US" altLang="en-GB" dirty="0"/>
              <a:t>Shaojn Hu</a:t>
            </a:r>
            <a:endParaRPr lang="en-US" altLang="en-GB" dirty="0"/>
          </a:p>
          <a:p>
            <a:r>
              <a:rPr lang="en-US" altLang="en-GB" dirty="0"/>
              <a:t>1703507</a:t>
            </a:r>
            <a:endParaRPr lang="en-US" altLang="en-GB" dirty="0"/>
          </a:p>
        </p:txBody>
      </p:sp>
      <p:pic>
        <p:nvPicPr>
          <p:cNvPr id="4" name="图片 3" descr="下载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1580" y="3328035"/>
            <a:ext cx="5164455" cy="82677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Wal-Mart’s Background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55545" y="1409065"/>
            <a:ext cx="9048750" cy="4502150"/>
          </a:xfrm>
        </p:spPr>
        <p:txBody>
          <a:bodyPr>
            <a:normAutofit/>
          </a:bodyPr>
          <a:lstStyle/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Wal-Mart, the mega-retailer, was founded by Sam Walton in 1962 in Bentonville, Arkansas.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In 1980, Wal-Mart became the youngest US retailer to exceed $1 billion in net sales. </a:t>
            </a:r>
            <a:endParaRPr lang="en-GB" sz="2400" dirty="0" smtClean="0"/>
          </a:p>
          <a:p>
            <a:pPr marL="0" indent="0">
              <a:buNone/>
            </a:pPr>
            <a:r>
              <a:rPr lang="en-US" altLang="en-GB" sz="2400" dirty="0"/>
              <a:t>I</a:t>
            </a:r>
            <a:r>
              <a:rPr lang="en-GB" sz="2400" dirty="0"/>
              <a:t>n 1991, Wal-Mart became the world’s largest retailer.</a:t>
            </a:r>
            <a:endParaRPr lang="en-GB" sz="2400" dirty="0"/>
          </a:p>
          <a:p>
            <a:pPr marL="0" indent="0">
              <a:buNone/>
            </a:pPr>
            <a:r>
              <a:rPr lang="en-US" altLang="en-GB" sz="2400" dirty="0"/>
              <a:t>Wal-Mart has the most employees in the world.</a:t>
            </a:r>
            <a:endParaRPr lang="en-US" altLang="en-GB" sz="2400" dirty="0"/>
          </a:p>
          <a:p>
            <a:pPr marL="0" indent="0">
              <a:buNone/>
            </a:pPr>
            <a:r>
              <a:rPr lang="en-US" altLang="en-GB" sz="2400" dirty="0"/>
              <a:t>Now Wal-mart r</a:t>
            </a:r>
            <a:r>
              <a:rPr lang="en-GB" sz="2400" dirty="0"/>
              <a:t>anking first in World's Top Five Hundred by Fortune magazine for the fourth consecutive year</a:t>
            </a:r>
            <a:r>
              <a:rPr lang="en-US" altLang="en-GB" sz="2400" dirty="0"/>
              <a:t>.</a:t>
            </a:r>
            <a:endParaRPr lang="en-US" altLang="en-GB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/>
              <a:t>The reason and process of marching into Germany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0000" lnSpcReduction="20000"/>
          </a:bodyPr>
          <a:p>
            <a:pPr marL="0" indent="0">
              <a:buNone/>
            </a:pPr>
            <a:r>
              <a:rPr lang="en-US" altLang="zh-CN" sz="2400"/>
              <a:t>Reason</a:t>
            </a:r>
            <a:r>
              <a:rPr lang="zh-CN" altLang="en-US" sz="2400"/>
              <a:t>：</a:t>
            </a:r>
            <a:endParaRPr lang="zh-CN" altLang="en-US" sz="2400"/>
          </a:p>
          <a:p>
            <a:pPr marL="0" indent="0">
              <a:buNone/>
            </a:pPr>
            <a:r>
              <a:rPr lang="en-US" altLang="zh-CN" sz="2400"/>
              <a:t>Germany is the third largest economic country in the world.</a:t>
            </a:r>
            <a:endParaRPr lang="en-US" altLang="zh-CN" sz="2400"/>
          </a:p>
          <a:p>
            <a:pPr marL="0" indent="0">
              <a:buNone/>
            </a:pPr>
            <a:r>
              <a:rPr lang="en-US" altLang="zh-CN" sz="2400"/>
              <a:t>To opening up the European market.</a:t>
            </a:r>
            <a:endParaRPr lang="en-US" altLang="zh-CN" sz="2400"/>
          </a:p>
          <a:p>
            <a:pPr marL="0" indent="0">
              <a:buNone/>
            </a:pPr>
            <a:endParaRPr lang="en-US" altLang="zh-CN" sz="2400"/>
          </a:p>
          <a:p>
            <a:pPr marL="0" indent="0">
              <a:buNone/>
            </a:pPr>
            <a:r>
              <a:rPr lang="en-US" altLang="zh-CN" sz="2400"/>
              <a:t>Process</a:t>
            </a:r>
            <a:r>
              <a:rPr lang="zh-CN" altLang="en-US" sz="2400"/>
              <a:t>：</a:t>
            </a:r>
            <a:endParaRPr lang="zh-CN" altLang="en-US" sz="2400"/>
          </a:p>
          <a:p>
            <a:pPr marL="0" indent="0">
              <a:buNone/>
            </a:pPr>
            <a:r>
              <a:rPr lang="en-US" altLang="zh-CN" sz="2400"/>
              <a:t>1997 Took over the 21-store Wertkauf chain </a:t>
            </a:r>
            <a:endParaRPr lang="en-US" altLang="zh-CN" sz="2400"/>
          </a:p>
          <a:p>
            <a:pPr marL="0" indent="0">
              <a:buNone/>
            </a:pPr>
            <a:r>
              <a:rPr lang="en-US" altLang="zh-CN" sz="2400"/>
              <a:t>1999 Set up a large shopping mall</a:t>
            </a:r>
            <a:endParaRPr lang="en-US" altLang="zh-CN" sz="2400"/>
          </a:p>
          <a:p>
            <a:pPr marL="0" indent="0">
              <a:buNone/>
            </a:pPr>
            <a:r>
              <a:rPr lang="en-US" altLang="zh-CN" sz="2400"/>
              <a:t>2002 Start closing the branch</a:t>
            </a:r>
            <a:endParaRPr lang="en-US" altLang="zh-CN" sz="2400"/>
          </a:p>
          <a:p>
            <a:pPr marL="0" indent="0">
              <a:buNone/>
            </a:pPr>
            <a:r>
              <a:rPr lang="en-US" altLang="zh-CN" sz="2400"/>
              <a:t>2006 Withdrawing from Germany</a:t>
            </a:r>
            <a:endParaRPr lang="en-US" altLang="zh-CN" sz="24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zh-CN"/>
              <a:t>Some</a:t>
            </a:r>
            <a:r>
              <a:rPr lang="zh-CN" altLang="en-US"/>
              <a:t> cause</a:t>
            </a:r>
            <a:r>
              <a:rPr lang="en-US" altLang="zh-CN"/>
              <a:t>s</a:t>
            </a:r>
            <a:r>
              <a:rPr lang="zh-CN" altLang="en-US"/>
              <a:t> of failure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endParaRPr lang="zh-CN" altLang="en-US" sz="2400"/>
          </a:p>
          <a:p>
            <a:pPr marL="0" indent="0">
              <a:buNone/>
            </a:pPr>
            <a:r>
              <a:rPr lang="zh-CN" altLang="en-US" sz="2400"/>
              <a:t>In the current business environment in Germany, it is very difficult to achieve the goal of scale management.</a:t>
            </a:r>
            <a:endParaRPr lang="zh-CN" altLang="en-US" sz="2400"/>
          </a:p>
          <a:p>
            <a:pPr marL="0" indent="0">
              <a:buNone/>
            </a:pPr>
            <a:endParaRPr lang="zh-CN" altLang="en-US" sz="2400"/>
          </a:p>
          <a:p>
            <a:pPr marL="0" indent="0">
              <a:buNone/>
            </a:pPr>
            <a:r>
              <a:rPr lang="zh-CN" altLang="en-US" sz="2400"/>
              <a:t>The German economy has been sluggish for several years</a:t>
            </a:r>
            <a:r>
              <a:rPr lang="en-US" altLang="zh-CN" sz="2400"/>
              <a:t>.</a:t>
            </a:r>
            <a:endParaRPr lang="en-US" altLang="zh-CN" sz="2400"/>
          </a:p>
          <a:p>
            <a:pPr marL="0" indent="0">
              <a:buNone/>
            </a:pPr>
            <a:endParaRPr lang="en-US" altLang="zh-CN" sz="2400"/>
          </a:p>
          <a:p>
            <a:pPr marL="0" indent="0">
              <a:buNone/>
            </a:pPr>
            <a:r>
              <a:rPr lang="zh-CN" altLang="en-US" sz="2400">
                <a:sym typeface="+mn-ea"/>
              </a:rPr>
              <a:t>There are only 85 stores in Germany, which is too </a:t>
            </a:r>
            <a:r>
              <a:rPr lang="en-US" altLang="zh-CN" sz="2400">
                <a:sym typeface="+mn-ea"/>
              </a:rPr>
              <a:t>little.</a:t>
            </a:r>
            <a:endParaRPr lang="en-US" altLang="zh-CN" sz="2400">
              <a:sym typeface="+mn-ea"/>
            </a:endParaRPr>
          </a:p>
          <a:p>
            <a:pPr marL="0" indent="0">
              <a:buNone/>
            </a:pPr>
            <a:endParaRPr lang="en-US" altLang="zh-CN" sz="2400"/>
          </a:p>
          <a:p>
            <a:endParaRPr lang="en-US" altLang="zh-CN" sz="2400"/>
          </a:p>
          <a:p>
            <a:pPr marL="0" indent="0">
              <a:buNone/>
            </a:pPr>
            <a:endParaRPr lang="zh-CN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 marL="0" indent="0">
              <a:buNone/>
            </a:pPr>
            <a:endParaRPr lang="en-US" altLang="zh-CN"/>
          </a:p>
          <a:p>
            <a:pPr marL="0" indent="0">
              <a:buNone/>
            </a:pPr>
            <a:r>
              <a:rPr lang="en-US" altLang="zh-CN" sz="2400"/>
              <a:t>Wal-Mart choose to acquisition Wertkauf and Interpar at the beginning.</a:t>
            </a:r>
            <a:endParaRPr lang="en-US" altLang="zh-CN" sz="2400"/>
          </a:p>
          <a:p>
            <a:pPr marL="0" indent="0">
              <a:buNone/>
            </a:pPr>
            <a:r>
              <a:rPr lang="en-US" altLang="zh-CN" sz="2400"/>
              <a:t>But they are both unpopular.</a:t>
            </a:r>
            <a:endParaRPr lang="en-US" altLang="zh-CN" sz="2400"/>
          </a:p>
          <a:p>
            <a:pPr marL="0" indent="0">
              <a:buNone/>
            </a:pPr>
            <a:r>
              <a:rPr lang="en-US" altLang="zh-CN" sz="2400"/>
              <a:t>Fail to make a good impression on consumers.</a:t>
            </a:r>
            <a:endParaRPr lang="zh-CN" altLang="en-US" sz="24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p>
            <a:pPr marL="0" indent="0">
              <a:buNone/>
            </a:pPr>
            <a:r>
              <a:rPr lang="en-US" altLang="zh-CN" sz="2400"/>
              <a:t>A</a:t>
            </a:r>
            <a:r>
              <a:rPr lang="zh-CN" altLang="en-US" sz="2400"/>
              <a:t>ll the cultural values of German were not analyzed and understood by Wal-Mart</a:t>
            </a:r>
            <a:endParaRPr lang="zh-CN" altLang="en-US" sz="2400"/>
          </a:p>
          <a:p>
            <a:pPr marL="0" indent="0">
              <a:buNone/>
            </a:pPr>
            <a:endParaRPr lang="zh-CN" altLang="en-US" sz="2400"/>
          </a:p>
          <a:p>
            <a:pPr marL="0" indent="0">
              <a:buNone/>
            </a:pPr>
            <a:endParaRPr lang="zh-CN" altLang="en-US" sz="2400"/>
          </a:p>
          <a:p>
            <a:pPr marL="0" indent="0">
              <a:buNone/>
            </a:pPr>
            <a:r>
              <a:rPr lang="zh-CN" altLang="en-US" sz="2400"/>
              <a:t>American shopping culture</a:t>
            </a:r>
            <a:r>
              <a:rPr lang="en-US" altLang="zh-CN" sz="2400"/>
              <a:t>:</a:t>
            </a:r>
            <a:endParaRPr lang="en-US" altLang="zh-CN" sz="2400"/>
          </a:p>
          <a:p>
            <a:pPr marL="0" indent="0">
              <a:buNone/>
            </a:pPr>
            <a:r>
              <a:rPr lang="zh-CN" altLang="en-US" sz="2400"/>
              <a:t>Long working hours</a:t>
            </a:r>
            <a:endParaRPr lang="zh-CN" altLang="en-US" sz="2400"/>
          </a:p>
          <a:p>
            <a:pPr marL="0" indent="0">
              <a:buNone/>
            </a:pPr>
            <a:r>
              <a:rPr lang="zh-CN" altLang="en-US" sz="2400"/>
              <a:t>Smile to the guests</a:t>
            </a:r>
            <a:endParaRPr lang="zh-CN" altLang="en-US" sz="2400"/>
          </a:p>
          <a:p>
            <a:pPr marL="0" indent="0">
              <a:buNone/>
            </a:pPr>
            <a:r>
              <a:rPr lang="zh-CN" altLang="en-US" sz="2400"/>
              <a:t>Free plastic bags </a:t>
            </a:r>
            <a:r>
              <a:rPr lang="en-US" altLang="zh-CN" sz="2400"/>
              <a:t>and package service</a:t>
            </a:r>
            <a:endParaRPr lang="en-US" altLang="zh-CN" sz="24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 marL="0" indent="0">
              <a:buNone/>
            </a:pPr>
            <a:r>
              <a:rPr lang="zh-CN" altLang="en-US" sz="2400"/>
              <a:t>In Germany, the local retailers are strong, and the market competition is too fierce, which has led to the hard work of W</a:t>
            </a:r>
            <a:r>
              <a:rPr lang="en-US" altLang="zh-CN" sz="2400"/>
              <a:t>al</a:t>
            </a:r>
            <a:r>
              <a:rPr lang="zh-CN" altLang="en-US" sz="2400"/>
              <a:t>-M</a:t>
            </a:r>
            <a:r>
              <a:rPr lang="en-US" altLang="zh-CN" sz="2400"/>
              <a:t>art</a:t>
            </a:r>
            <a:r>
              <a:rPr lang="zh-CN" altLang="en-US" sz="2400"/>
              <a:t>.</a:t>
            </a:r>
            <a:endParaRPr lang="zh-CN" altLang="en-US" sz="2400"/>
          </a:p>
          <a:p>
            <a:pPr marL="0" indent="0">
              <a:buNone/>
            </a:pPr>
            <a:endParaRPr lang="zh-CN" altLang="en-US" sz="2400"/>
          </a:p>
          <a:p>
            <a:pPr marL="0" indent="0">
              <a:buNone/>
            </a:pPr>
            <a:r>
              <a:rPr lang="zh-CN" altLang="en-US" sz="2400"/>
              <a:t>Wal-Mart's low cost leadership strategy </a:t>
            </a:r>
            <a:r>
              <a:rPr lang="en-US" altLang="zh-CN" sz="2400"/>
              <a:t>is useless</a:t>
            </a:r>
            <a:endParaRPr lang="zh-CN" altLang="en-US" sz="2400"/>
          </a:p>
          <a:p>
            <a:pPr marL="0" indent="0">
              <a:buNone/>
            </a:pPr>
            <a:r>
              <a:rPr lang="zh-CN" altLang="en-US" sz="2400">
                <a:sym typeface="+mn-ea"/>
              </a:rPr>
              <a:t>The biggest competitor</a:t>
            </a:r>
            <a:r>
              <a:rPr lang="en-US" altLang="zh-CN" sz="2400">
                <a:sym typeface="+mn-ea"/>
              </a:rPr>
              <a:t>——</a:t>
            </a:r>
            <a:r>
              <a:rPr lang="zh-CN" altLang="en-US" sz="2400">
                <a:sym typeface="+mn-ea"/>
              </a:rPr>
              <a:t>Aldi</a:t>
            </a:r>
            <a:endParaRPr lang="zh-CN" altLang="en-US" sz="2400">
              <a:sym typeface="+mn-ea"/>
            </a:endParaRPr>
          </a:p>
          <a:p>
            <a:pPr marL="0" indent="0">
              <a:buNone/>
            </a:pPr>
            <a:r>
              <a:rPr lang="zh-CN" altLang="en-US" sz="2400"/>
              <a:t>A failed price war</a:t>
            </a:r>
            <a:endParaRPr lang="zh-CN" altLang="en-US" sz="24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zh-CN"/>
              <a:t>reference</a:t>
            </a:r>
            <a:endParaRPr lang="en-US" altLang="zh-CN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p>
            <a:r>
              <a:rPr lang="zh-CN" altLang="en-US" sz="2400"/>
              <a:t>Walmart.com's History and Mission  https://help.walmart.com/app/answers/detail/a_id/6</a:t>
            </a:r>
            <a:endParaRPr lang="zh-CN" altLang="en-US" sz="2400"/>
          </a:p>
          <a:p>
            <a:endParaRPr lang="zh-CN" altLang="en-US" sz="2400"/>
          </a:p>
          <a:p>
            <a:r>
              <a:rPr lang="zh-CN" altLang="en-US" sz="2400"/>
              <a:t>Our Story  </a:t>
            </a:r>
            <a:endParaRPr lang="zh-CN" altLang="en-US" sz="2400"/>
          </a:p>
          <a:p>
            <a:pPr marL="0" indent="0">
              <a:buNone/>
            </a:pPr>
            <a:r>
              <a:rPr lang="zh-CN" altLang="en-US" sz="2400"/>
              <a:t>      https://corporate.walmart.com/our-story</a:t>
            </a:r>
            <a:endParaRPr lang="zh-CN" altLang="en-US" sz="2400"/>
          </a:p>
          <a:p>
            <a:pPr marL="0" indent="0">
              <a:buNone/>
            </a:pPr>
            <a:endParaRPr lang="zh-CN" altLang="en-US" sz="2400"/>
          </a:p>
          <a:p>
            <a:r>
              <a:rPr lang="zh-CN" altLang="en-US" sz="2400"/>
              <a:t>Why did Walmart fail in Germany? - Quora</a:t>
            </a:r>
            <a:endParaRPr lang="zh-CN" altLang="en-US" sz="2400"/>
          </a:p>
          <a:p>
            <a:pPr marL="0" indent="0">
              <a:buNone/>
            </a:pPr>
            <a:r>
              <a:rPr lang="zh-CN" altLang="en-US" sz="2400"/>
              <a:t>      https://www.quora.com/Why-did-Walmart-fail-in-Germany</a:t>
            </a:r>
            <a:endParaRPr lang="zh-CN" altLang="en-US" sz="24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 marL="0" indent="0" algn="l">
              <a:buNone/>
            </a:pPr>
            <a:r>
              <a:rPr lang="en-US" altLang="zh-CN" sz="6000">
                <a:ln w="6600">
                  <a:solidFill>
                    <a:schemeClr val="bg2">
                      <a:lumMod val="20000"/>
                      <a:lumOff val="8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chemeClr val="accent3">
                      <a:alpha val="40000"/>
                    </a:schemeClr>
                  </a:outerShdw>
                </a:effectLst>
              </a:rPr>
              <a:t>       THANKS</a:t>
            </a:r>
            <a:r>
              <a:rPr lang="zh-CN" altLang="en-US" sz="6000">
                <a:ln w="6600">
                  <a:solidFill>
                    <a:schemeClr val="bg2">
                      <a:lumMod val="20000"/>
                      <a:lumOff val="8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chemeClr val="accent3">
                      <a:alpha val="40000"/>
                    </a:schemeClr>
                  </a:outerShdw>
                </a:effectLst>
              </a:rPr>
              <a:t>！</a:t>
            </a:r>
            <a:endParaRPr lang="zh-CN" altLang="en-US" sz="6000">
              <a:ln w="6600">
                <a:solidFill>
                  <a:schemeClr val="bg2">
                    <a:lumMod val="20000"/>
                    <a:lumOff val="8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50800" dist="38100" dir="18900000" algn="bl" rotWithShape="0">
                  <a:schemeClr val="accent3">
                    <a:alpha val="40000"/>
                  </a:schemeClr>
                </a:outerShdw>
              </a:effectLst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C333A"/>
      </a:dk2>
      <a:lt2>
        <a:srgbClr val="D6ECED"/>
      </a:lt2>
      <a:accent1>
        <a:srgbClr val="DE32DE"/>
      </a:accent1>
      <a:accent2>
        <a:srgbClr val="F42B8A"/>
      </a:accent2>
      <a:accent3>
        <a:srgbClr val="349FE7"/>
      </a:accent3>
      <a:accent4>
        <a:srgbClr val="565FF8"/>
      </a:accent4>
      <a:accent5>
        <a:srgbClr val="876BE7"/>
      </a:accent5>
      <a:accent6>
        <a:srgbClr val="F268C2"/>
      </a:accent6>
      <a:hlink>
        <a:srgbClr val="F55CF9"/>
      </a:hlink>
      <a:folHlink>
        <a:srgbClr val="E8A0EE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1787</Words>
  <Application>WPS 演示</Application>
  <PresentationFormat>Widescreen</PresentationFormat>
  <Paragraphs>66</Paragraphs>
  <Slides>9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9</vt:i4>
      </vt:variant>
    </vt:vector>
  </HeadingPairs>
  <TitlesOfParts>
    <vt:vector size="20" baseType="lpstr">
      <vt:lpstr>Arial</vt:lpstr>
      <vt:lpstr>宋体</vt:lpstr>
      <vt:lpstr>Wingdings</vt:lpstr>
      <vt:lpstr>Wingdings 3</vt:lpstr>
      <vt:lpstr>Arial</vt:lpstr>
      <vt:lpstr>Century Gothic</vt:lpstr>
      <vt:lpstr>幼圆</vt:lpstr>
      <vt:lpstr>微软雅黑</vt:lpstr>
      <vt:lpstr>Arial Unicode MS</vt:lpstr>
      <vt:lpstr>Calibri</vt:lpstr>
      <vt:lpstr>Wisp</vt:lpstr>
      <vt:lpstr>PowerPoint 演示文稿</vt:lpstr>
      <vt:lpstr>Wal-Mart’s Background 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Shaojin Hu (1703507)</dc:creator>
  <cp:lastModifiedBy>我心飞翔</cp:lastModifiedBy>
  <cp:revision>34</cp:revision>
  <dcterms:created xsi:type="dcterms:W3CDTF">2017-11-08T11:24:00Z</dcterms:created>
  <dcterms:modified xsi:type="dcterms:W3CDTF">2017-12-04T23:11:49Z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2052-10.1.0.6929</vt:lpwstr>
  </property>
</Properties>
</file>