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16.xml" ContentType="application/vnd.openxmlformats-officedocument.theme+xml"/>
  <Override PartName="/ppt/slideLayouts/slideLayout18.xml" ContentType="application/vnd.openxmlformats-officedocument.presentationml.slideLayout+xml"/>
  <Override PartName="/ppt/theme/theme17.xml" ContentType="application/vnd.openxmlformats-officedocument.theme+xml"/>
  <Override PartName="/ppt/slideLayouts/slideLayout19.xml" ContentType="application/vnd.openxmlformats-officedocument.presentationml.slideLayout+xml"/>
  <Override PartName="/ppt/theme/theme18.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19.xml" ContentType="application/vnd.openxmlformats-officedocument.theme+xml"/>
  <Override PartName="/ppt/slideLayouts/slideLayout28.xml" ContentType="application/vnd.openxmlformats-officedocument.presentationml.slideLayout+xml"/>
  <Override PartName="/ppt/theme/theme20.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1.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2.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3.xml" ContentType="application/vnd.openxmlformats-officedocument.theme+xml"/>
  <Override PartName="/ppt/theme/theme2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3"/>
    <p:sldMasterId id="2147483650" r:id="rId4"/>
    <p:sldMasterId id="2147483652" r:id="rId5"/>
    <p:sldMasterId id="2147483653" r:id="rId6"/>
    <p:sldMasterId id="2147483654" r:id="rId7"/>
    <p:sldMasterId id="2147483656" r:id="rId8"/>
    <p:sldMasterId id="2147483706" r:id="rId9"/>
    <p:sldMasterId id="2147483708" r:id="rId10"/>
    <p:sldMasterId id="2147483710" r:id="rId11"/>
    <p:sldMasterId id="2147483712" r:id="rId12"/>
    <p:sldMasterId id="2147483714" r:id="rId13"/>
    <p:sldMasterId id="2147483716" r:id="rId14"/>
    <p:sldMasterId id="2147483718" r:id="rId15"/>
    <p:sldMasterId id="2147483720" r:id="rId16"/>
    <p:sldMasterId id="2147483722" r:id="rId17"/>
    <p:sldMasterId id="2147483658" r:id="rId18"/>
    <p:sldMasterId id="2147483659" r:id="rId19"/>
    <p:sldMasterId id="2147483662" r:id="rId20"/>
    <p:sldMasterId id="2147483666" r:id="rId21"/>
    <p:sldMasterId id="2147483725" r:id="rId22"/>
    <p:sldMasterId id="2147483729" r:id="rId23"/>
    <p:sldMasterId id="2147483741" r:id="rId24"/>
    <p:sldMasterId id="2147483744" r:id="rId25"/>
  </p:sldMasterIdLst>
  <p:notesMasterIdLst>
    <p:notesMasterId r:id="rId41"/>
  </p:notesMasterIdLst>
  <p:sldIdLst>
    <p:sldId id="741" r:id="rId26"/>
    <p:sldId id="742" r:id="rId27"/>
    <p:sldId id="743" r:id="rId28"/>
    <p:sldId id="258" r:id="rId29"/>
    <p:sldId id="721" r:id="rId30"/>
    <p:sldId id="736" r:id="rId31"/>
    <p:sldId id="744" r:id="rId32"/>
    <p:sldId id="734" r:id="rId33"/>
    <p:sldId id="715" r:id="rId34"/>
    <p:sldId id="724" r:id="rId35"/>
    <p:sldId id="725" r:id="rId36"/>
    <p:sldId id="726" r:id="rId37"/>
    <p:sldId id="727" r:id="rId38"/>
    <p:sldId id="729" r:id="rId39"/>
    <p:sldId id="73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794"/>
    <p:restoredTop sz="96327"/>
  </p:normalViewPr>
  <p:slideViewPr>
    <p:cSldViewPr snapToGrid="0" snapToObjects="1">
      <p:cViewPr varScale="1">
        <p:scale>
          <a:sx n="110" d="100"/>
          <a:sy n="110" d="100"/>
        </p:scale>
        <p:origin x="44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1.xml"/><Relationship Id="rId18" Type="http://schemas.openxmlformats.org/officeDocument/2006/relationships/slideMaster" Target="slideMasters/slideMaster16.xml"/><Relationship Id="rId26" Type="http://schemas.openxmlformats.org/officeDocument/2006/relationships/slide" Target="slides/slide1.xml"/><Relationship Id="rId39" Type="http://schemas.openxmlformats.org/officeDocument/2006/relationships/slide" Target="slides/slide14.xml"/><Relationship Id="rId21" Type="http://schemas.openxmlformats.org/officeDocument/2006/relationships/slideMaster" Target="slideMasters/slideMaster19.xml"/><Relationship Id="rId34" Type="http://schemas.openxmlformats.org/officeDocument/2006/relationships/slide" Target="slides/slide9.xml"/><Relationship Id="rId42" Type="http://schemas.openxmlformats.org/officeDocument/2006/relationships/presProps" Target="presProps.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Master" Target="slideMasters/slideMaster14.xml"/><Relationship Id="rId29" Type="http://schemas.openxmlformats.org/officeDocument/2006/relationships/slide" Target="slides/slide4.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Master" Target="slideMasters/slideMaster9.xml"/><Relationship Id="rId24" Type="http://schemas.openxmlformats.org/officeDocument/2006/relationships/slideMaster" Target="slideMasters/slideMaster22.xml"/><Relationship Id="rId32" Type="http://schemas.openxmlformats.org/officeDocument/2006/relationships/slide" Target="slides/slide7.xml"/><Relationship Id="rId37" Type="http://schemas.openxmlformats.org/officeDocument/2006/relationships/slide" Target="slides/slide12.xml"/><Relationship Id="rId40" Type="http://schemas.openxmlformats.org/officeDocument/2006/relationships/slide" Target="slides/slide15.xml"/><Relationship Id="rId45" Type="http://schemas.openxmlformats.org/officeDocument/2006/relationships/tableStyles" Target="tableStyles.xml"/><Relationship Id="rId5" Type="http://schemas.openxmlformats.org/officeDocument/2006/relationships/slideMaster" Target="slideMasters/slideMaster3.xml"/><Relationship Id="rId15" Type="http://schemas.openxmlformats.org/officeDocument/2006/relationships/slideMaster" Target="slideMasters/slideMaster13.xml"/><Relationship Id="rId23" Type="http://schemas.openxmlformats.org/officeDocument/2006/relationships/slideMaster" Target="slideMasters/slideMaster21.xml"/><Relationship Id="rId28" Type="http://schemas.openxmlformats.org/officeDocument/2006/relationships/slide" Target="slides/slide3.xml"/><Relationship Id="rId36" Type="http://schemas.openxmlformats.org/officeDocument/2006/relationships/slide" Target="slides/slide11.xml"/><Relationship Id="rId10" Type="http://schemas.openxmlformats.org/officeDocument/2006/relationships/slideMaster" Target="slideMasters/slideMaster8.xml"/><Relationship Id="rId19" Type="http://schemas.openxmlformats.org/officeDocument/2006/relationships/slideMaster" Target="slideMasters/slideMaster17.xml"/><Relationship Id="rId31" Type="http://schemas.openxmlformats.org/officeDocument/2006/relationships/slide" Target="slides/slide6.xml"/><Relationship Id="rId44" Type="http://schemas.openxmlformats.org/officeDocument/2006/relationships/theme" Target="theme/theme1.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Master" Target="slideMasters/slideMaster12.xml"/><Relationship Id="rId22" Type="http://schemas.openxmlformats.org/officeDocument/2006/relationships/slideMaster" Target="slideMasters/slideMaster20.xml"/><Relationship Id="rId27" Type="http://schemas.openxmlformats.org/officeDocument/2006/relationships/slide" Target="slides/slide2.xml"/><Relationship Id="rId30" Type="http://schemas.openxmlformats.org/officeDocument/2006/relationships/slide" Target="slides/slide5.xml"/><Relationship Id="rId35" Type="http://schemas.openxmlformats.org/officeDocument/2006/relationships/slide" Target="slides/slide10.xml"/><Relationship Id="rId43" Type="http://schemas.openxmlformats.org/officeDocument/2006/relationships/viewProps" Target="viewProps.xml"/><Relationship Id="rId8" Type="http://schemas.openxmlformats.org/officeDocument/2006/relationships/slideMaster" Target="slideMasters/slideMaster6.xml"/><Relationship Id="rId3" Type="http://schemas.openxmlformats.org/officeDocument/2006/relationships/slideMaster" Target="slideMasters/slideMaster1.xml"/><Relationship Id="rId12" Type="http://schemas.openxmlformats.org/officeDocument/2006/relationships/slideMaster" Target="slideMasters/slideMaster10.xml"/><Relationship Id="rId17" Type="http://schemas.openxmlformats.org/officeDocument/2006/relationships/slideMaster" Target="slideMasters/slideMaster15.xml"/><Relationship Id="rId25" Type="http://schemas.openxmlformats.org/officeDocument/2006/relationships/slideMaster" Target="slideMasters/slideMaster23.xml"/><Relationship Id="rId33" Type="http://schemas.openxmlformats.org/officeDocument/2006/relationships/slide" Target="slides/slide8.xml"/><Relationship Id="rId38" Type="http://schemas.openxmlformats.org/officeDocument/2006/relationships/slide" Target="slides/slide13.xml"/><Relationship Id="rId20" Type="http://schemas.openxmlformats.org/officeDocument/2006/relationships/slideMaster" Target="slideMasters/slideMaster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706765-27AF-0F48-A8B5-A4542BA51321}" type="datetimeFigureOut">
              <a:rPr lang="en-US" smtClean="0"/>
              <a:t>1/26/24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68DE12-76E7-E743-B5FC-B59F84036153}" type="slidenum">
              <a:rPr lang="en-US" smtClean="0"/>
              <a:t>‹#›</a:t>
            </a:fld>
            <a:endParaRPr lang="en-US"/>
          </a:p>
        </p:txBody>
      </p:sp>
    </p:spTree>
    <p:extLst>
      <p:ext uri="{BB962C8B-B14F-4D97-AF65-F5344CB8AC3E}">
        <p14:creationId xmlns:p14="http://schemas.microsoft.com/office/powerpoint/2010/main" val="1151162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current OME governance structure for the UK. In 2022/23 the OME BEng/HNC and EE programmes reached no more than 5% of the community, with little access to commercial frameworks, funding opportunity, communities of interest of technology bases. In the space of 12 months we have are now a member of the Board at the Sector Skills Strategy Group (Gareth) and have increased reach to 10%. This has returned a revenue increase of just over £1.5M for OME and EE programmes. Much of industry is now interested in the courses currently on offer, modular aspects of those courses, or NEW courses (specifically the SIS).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E39F54-6241-1B44-AFE6-26A98767E32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14332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laceHolder 1"/>
          <p:cNvSpPr>
            <a:spLocks noGrp="1" noRot="1" noChangeAspect="1"/>
          </p:cNvSpPr>
          <p:nvPr>
            <p:ph type="sldImg"/>
          </p:nvPr>
        </p:nvSpPr>
        <p:spPr>
          <a:xfrm>
            <a:off x="823913" y="1006475"/>
            <a:ext cx="6124575" cy="3446463"/>
          </a:xfrm>
          <a:prstGeom prst="rect">
            <a:avLst/>
          </a:prstGeom>
        </p:spPr>
      </p:sp>
      <p:sp>
        <p:nvSpPr>
          <p:cNvPr id="49" name="PlaceHolder 2"/>
          <p:cNvSpPr>
            <a:spLocks noGrp="1"/>
          </p:cNvSpPr>
          <p:nvPr>
            <p:ph type="body"/>
          </p:nvPr>
        </p:nvSpPr>
        <p:spPr>
          <a:xfrm>
            <a:off x="1185120" y="4787640"/>
            <a:ext cx="5407560" cy="4816800"/>
          </a:xfrm>
          <a:prstGeom prst="rect">
            <a:avLst/>
          </a:prstGeom>
        </p:spPr>
        <p:txBody>
          <a:bodyPr lIns="0" tIns="0" rIns="0" bIns="0"/>
          <a:lstStyle/>
          <a:p>
            <a:endParaRPr lang="en-US" sz="2000" b="0" strike="noStrike" spc="-1" dirty="0">
              <a:latin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Process Diagram: OME Apprenticeships – Command, Control and Communication</a:t>
            </a:r>
          </a:p>
          <a:p>
            <a:endParaRPr lang="en-US" dirty="0"/>
          </a:p>
          <a:p>
            <a:pPr marL="228600" indent="-228600">
              <a:buAutoNum type="arabicPeriod"/>
            </a:pPr>
            <a:r>
              <a:rPr lang="en-US" dirty="0"/>
              <a:t>The two main contacts for students/apprentices are PM (academic) and ALO (vocational/administrative). Reaching out beyond either POC causes delay and confusion.</a:t>
            </a:r>
          </a:p>
          <a:p>
            <a:pPr marL="228600" indent="-228600">
              <a:buAutoNum type="arabicPeriod"/>
            </a:pPr>
            <a:r>
              <a:rPr lang="en-US" dirty="0"/>
              <a:t>Each student has a dedicated ALO to provide expediency.</a:t>
            </a:r>
          </a:p>
          <a:p>
            <a:pPr marL="228600" indent="-228600">
              <a:buAutoNum type="arabicPeriod"/>
            </a:pPr>
            <a:r>
              <a:rPr lang="en-US" dirty="0"/>
              <a:t>Lecturers deliver indicative content based on the UWTSD PoS and Module Directory. They are supported by the PM.</a:t>
            </a:r>
          </a:p>
          <a:p>
            <a:pPr marL="228600" indent="-228600">
              <a:buAutoNum type="arabicPeriod"/>
            </a:pPr>
            <a:r>
              <a:rPr lang="en-US" dirty="0"/>
              <a:t>Students/apprentices may approach lecturers directly for matters of academic clarification during normal academic study/process (lectures, feedback, marks awarded etc).</a:t>
            </a:r>
          </a:p>
          <a:p>
            <a:pPr marL="228600" indent="-228600">
              <a:buAutoNum type="arabicPeriod"/>
            </a:pPr>
            <a:r>
              <a:rPr lang="en-US" dirty="0"/>
              <a:t>The ALO provides Apprentice Handbooks, which are employer facing and based on the PoS and Module Directory.</a:t>
            </a:r>
          </a:p>
          <a:p>
            <a:pPr marL="228600" indent="-228600">
              <a:buAutoNum type="arabicPeriod"/>
            </a:pPr>
            <a:r>
              <a:rPr lang="en-US" dirty="0"/>
              <a:t>If resolution cannot be provided on either administrative or academic matters, then the process in the PoS should be followed (owned by PM), or the Apprentice Handbook (owned by ALO).</a:t>
            </a:r>
          </a:p>
          <a:p>
            <a:pPr marL="228600" indent="-228600">
              <a:buAutoNum type="arabicPeriod"/>
            </a:pPr>
            <a:r>
              <a:rPr lang="en-US" dirty="0"/>
              <a:t>The Document Management System for the OME apprenticeship is MOODLE. This is explained clearly within the PoS, which is issued annually to all students/apprentices on MOODLE.</a:t>
            </a:r>
          </a:p>
          <a:p>
            <a:pPr marL="228600" indent="-228600">
              <a:buAutoNum type="arabicPeriod"/>
            </a:pPr>
            <a:r>
              <a:rPr lang="en-US" dirty="0"/>
              <a:t>The main modes of formal communication are to be university e-mail addresses and Teams. It may not be possible for UWTSD staff to respond to work email owing to GDPR.</a:t>
            </a:r>
          </a:p>
          <a:p>
            <a:pPr marL="228600" indent="-228600">
              <a:buAutoNum type="arabicPeriod"/>
            </a:pPr>
            <a:r>
              <a:rPr lang="en-US" dirty="0"/>
              <a:t>Governance of the OME apprenticeship is regulated by the PoS and Apprenticeship Handbook. Matters of governance are managed by UWTSD, with employer input provided directly to the ALU.</a:t>
            </a:r>
          </a:p>
          <a:p>
            <a:pPr marL="228600" indent="-228600">
              <a:buAutoNum type="arabicPeriod"/>
            </a:pPr>
            <a:r>
              <a:rPr lang="en-US" dirty="0"/>
              <a:t>The ILG is the formal face between employer and UWTSD. It meets quarterly. The PRB is subordinate to the ILG and manages the actions of the ILG It meets monthly.</a:t>
            </a:r>
          </a:p>
          <a:p>
            <a:pPr marL="228600" indent="-228600">
              <a:buAutoNum type="arabicPeriod"/>
            </a:pPr>
            <a:r>
              <a:rPr lang="en-US" dirty="0"/>
              <a:t>Matters of University Academic Planning, Admissions, Registry, Financial Services, Timetabling, and Compliance are central functions, encompassing 22,000 students and apprentices globally. These matters are outside the control of SOAC and are set by Charter Statutes and Ordinances. Every attempt shall be made by the PM and ALO to provide timely information, but the OME apprenticeship complies with directives set by UWTSD WISA.</a:t>
            </a:r>
          </a:p>
          <a:p>
            <a:pPr marL="228600" indent="-228600">
              <a:buAutoNum type="arabicPeriod"/>
            </a:pPr>
            <a:endParaRPr lang="en-US" dirty="0"/>
          </a:p>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D139688-FB3B-7F4D-9683-4C51F864DF1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11911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dirty="0"/>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423767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262394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996945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816941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98213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638965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582093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7063592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2261344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1371" y="274638"/>
            <a:ext cx="11151029" cy="634082"/>
          </a:xfrm>
          <a:prstGeom prst="rect">
            <a:avLst/>
          </a:prstGeom>
        </p:spPr>
        <p:txBody>
          <a:bodyPr anchor="t">
            <a:normAutofit/>
          </a:bodyPr>
          <a:lstStyle>
            <a:lvl1pPr algn="l">
              <a:defRPr sz="3200" b="1">
                <a:solidFill>
                  <a:srgbClr val="255C7B"/>
                </a:solidFill>
              </a:defRPr>
            </a:lvl1pPr>
          </a:lstStyle>
          <a:p>
            <a:r>
              <a:rPr lang="en-US"/>
              <a:t>Click to edit Master title style</a:t>
            </a:r>
            <a:endParaRPr lang="en-GB"/>
          </a:p>
        </p:txBody>
      </p:sp>
      <p:sp>
        <p:nvSpPr>
          <p:cNvPr id="3" name="Content Placeholder 2"/>
          <p:cNvSpPr>
            <a:spLocks noGrp="1"/>
          </p:cNvSpPr>
          <p:nvPr>
            <p:ph idx="1"/>
          </p:nvPr>
        </p:nvSpPr>
        <p:spPr>
          <a:xfrm>
            <a:off x="431371" y="1052737"/>
            <a:ext cx="11151029" cy="4464496"/>
          </a:xfrm>
          <a:prstGeom prst="rect">
            <a:avLst/>
          </a:prstGeom>
        </p:spPr>
        <p:txBody>
          <a:bodyPr/>
          <a:lstStyle>
            <a:lvl1pPr>
              <a:defRPr>
                <a:solidFill>
                  <a:srgbClr val="255C7B"/>
                </a:solidFill>
              </a:defRPr>
            </a:lvl1pPr>
            <a:lvl2pPr>
              <a:defRPr>
                <a:solidFill>
                  <a:srgbClr val="255C7B"/>
                </a:solidFill>
              </a:defRPr>
            </a:lvl2pPr>
            <a:lvl3pPr>
              <a:defRPr>
                <a:solidFill>
                  <a:srgbClr val="255C7B"/>
                </a:solidFill>
              </a:defRPr>
            </a:lvl3pPr>
            <a:lvl4pPr>
              <a:defRPr>
                <a:solidFill>
                  <a:srgbClr val="255C7B"/>
                </a:solidFill>
              </a:defRPr>
            </a:lvl4pPr>
            <a:lvl5pPr>
              <a:defRPr>
                <a:solidFill>
                  <a:srgbClr val="255C7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21153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96634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1988800" cy="67437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0"/>
            <a:ext cx="11921067" cy="67056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0"/>
            <a:ext cx="11801475" cy="663833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9960086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7A507EE-6EC3-1344-86AA-A5C614ACBDD7}" type="datetimeFigureOut">
              <a:rPr lang="en-US" smtClean="0"/>
              <a:t>1/26/24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41757097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7A507EE-6EC3-1344-86AA-A5C614ACBDD7}" type="datetimeFigureOut">
              <a:rPr lang="en-US" smtClean="0"/>
              <a:t>1/26/24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9462968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7A507EE-6EC3-1344-86AA-A5C614ACBDD7}" type="datetimeFigureOut">
              <a:rPr lang="en-US" smtClean="0"/>
              <a:t>1/26/24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17538356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7A507EE-6EC3-1344-86AA-A5C614ACBDD7}" type="datetimeFigureOut">
              <a:rPr lang="en-US" smtClean="0"/>
              <a:t>1/26/24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27316541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7A507EE-6EC3-1344-86AA-A5C614ACBDD7}" type="datetimeFigureOut">
              <a:rPr lang="en-US" smtClean="0"/>
              <a:t>1/26/24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8042979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7A507EE-6EC3-1344-86AA-A5C614ACBDD7}" type="datetimeFigureOut">
              <a:rPr lang="en-US" smtClean="0"/>
              <a:t>1/26/24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3710352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A507EE-6EC3-1344-86AA-A5C614ACBDD7}" type="datetimeFigureOut">
              <a:rPr lang="en-US" smtClean="0"/>
              <a:t>1/26/24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18982461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7A507EE-6EC3-1344-86AA-A5C614ACBDD7}" type="datetimeFigureOut">
              <a:rPr lang="en-US" smtClean="0"/>
              <a:t>1/26/24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4588452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7A507EE-6EC3-1344-86AA-A5C614ACBDD7}" type="datetimeFigureOut">
              <a:rPr lang="en-US" smtClean="0"/>
              <a:t>1/26/24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35285737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7A507EE-6EC3-1344-86AA-A5C614ACBDD7}" type="datetimeFigureOut">
              <a:rPr lang="en-US" smtClean="0"/>
              <a:t>1/26/24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3325533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7A507EE-6EC3-1344-86AA-A5C614ACBDD7}" type="datetimeFigureOut">
              <a:rPr lang="en-US" smtClean="0"/>
              <a:t>1/26/24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D243897-9686-BB44-80D8-81199CE49DC9}" type="slidenum">
              <a:rPr lang="en-US" smtClean="0"/>
              <a:t>‹#›</a:t>
            </a:fld>
            <a:endParaRPr lang="en-US" dirty="0"/>
          </a:p>
        </p:txBody>
      </p:sp>
    </p:spTree>
    <p:extLst>
      <p:ext uri="{BB962C8B-B14F-4D97-AF65-F5344CB8AC3E}">
        <p14:creationId xmlns:p14="http://schemas.microsoft.com/office/powerpoint/2010/main" val="17614458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2"/>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6610609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600" y="273600"/>
            <a:ext cx="10972320" cy="1144800"/>
          </a:xfrm>
          <a:prstGeom prst="rect">
            <a:avLst/>
          </a:prstGeom>
        </p:spPr>
        <p:txBody>
          <a:bodyPr lIns="0" tIns="0" rIns="0" bIns="0" anchor="ctr"/>
          <a:lstStyle/>
          <a:p>
            <a:pPr algn="ctr"/>
            <a:endParaRPr lang="en-US" sz="4400" b="0" strike="noStrike" spc="-1">
              <a:latin typeface="Arial"/>
            </a:endParaRPr>
          </a:p>
        </p:txBody>
      </p:sp>
      <p:sp>
        <p:nvSpPr>
          <p:cNvPr id="3" name="PlaceHolder 2"/>
          <p:cNvSpPr>
            <a:spLocks noGrp="1"/>
          </p:cNvSpPr>
          <p:nvPr>
            <p:ph type="subTitle"/>
          </p:nvPr>
        </p:nvSpPr>
        <p:spPr>
          <a:xfrm>
            <a:off x="609600" y="1604520"/>
            <a:ext cx="10972320" cy="3977280"/>
          </a:xfrm>
          <a:prstGeom prst="rect">
            <a:avLst/>
          </a:prstGeom>
        </p:spPr>
        <p:txBody>
          <a:bodyPr lIns="0" tIns="0" rIns="0" bIns="0" anchor="ctr"/>
          <a:lstStyle/>
          <a:p>
            <a:pPr algn="ctr"/>
            <a:endParaRPr lang="en-US" sz="3200" b="0" strike="noStrike" spc="-1">
              <a:latin typeface="Arial"/>
            </a:endParaRPr>
          </a:p>
        </p:txBody>
      </p:sp>
    </p:spTree>
    <p:extLst>
      <p:ext uri="{BB962C8B-B14F-4D97-AF65-F5344CB8AC3E}">
        <p14:creationId xmlns:p14="http://schemas.microsoft.com/office/powerpoint/2010/main" val="25853935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02ADC-1DE7-F8EA-54BA-9F8A284A2C6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B6F9F8D-695F-66FC-AA5E-7FD0495A51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D1EFD57-8861-ADA4-775A-D14B3EA5EA6A}"/>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5" name="Footer Placeholder 4">
            <a:extLst>
              <a:ext uri="{FF2B5EF4-FFF2-40B4-BE49-F238E27FC236}">
                <a16:creationId xmlns:a16="http://schemas.microsoft.com/office/drawing/2014/main" id="{845810A2-095F-6013-975C-6A655C572FF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53EAE08-F165-6617-D190-AA1F5D57766D}"/>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428146757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5FFF4-58AA-1D4D-F332-BBB7CDC57FB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B61094E-D926-42B7-C44F-9F811341E7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CC7F77-28F1-9315-5712-BBD0EC0A24DB}"/>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5" name="Footer Placeholder 4">
            <a:extLst>
              <a:ext uri="{FF2B5EF4-FFF2-40B4-BE49-F238E27FC236}">
                <a16:creationId xmlns:a16="http://schemas.microsoft.com/office/drawing/2014/main" id="{8884983F-58FE-B3A2-879C-2D1A6599E04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72645E4-1FC4-92AF-8E54-F1B98404A72F}"/>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417883135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1B9B2-7CAF-AF67-09D3-688035FDC8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69A3E7B-3C31-E698-ADA2-8AFF2776D8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30714F-25AE-DBC0-6104-930EEC3D958A}"/>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5" name="Footer Placeholder 4">
            <a:extLst>
              <a:ext uri="{FF2B5EF4-FFF2-40B4-BE49-F238E27FC236}">
                <a16:creationId xmlns:a16="http://schemas.microsoft.com/office/drawing/2014/main" id="{22C27D80-A9B4-BA38-FA44-81264C16440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729C8A1-4EBE-C36D-AA2A-40CB230AD04A}"/>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12541674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EC27F-932E-122C-7A18-9F0C79D809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E5A943-9D06-DD46-7572-E6868F61BD1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58E1B11-88B6-63C7-2D2C-798B1C52522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E60D696-D44E-4CBF-A0B5-9DD3658FAB18}"/>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6" name="Footer Placeholder 5">
            <a:extLst>
              <a:ext uri="{FF2B5EF4-FFF2-40B4-BE49-F238E27FC236}">
                <a16:creationId xmlns:a16="http://schemas.microsoft.com/office/drawing/2014/main" id="{C145818D-7C41-D6EE-A258-A209357C330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06048FE-CE55-C4D5-1F63-2F81D31DEB19}"/>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34889264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B519B-6BF4-D797-05BA-00A286D46E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5E72C2-3D46-2C22-281E-55579A98DA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03B027-F148-B108-F68D-CDF876A08BF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35D4E0-8957-630A-F754-3AFE8214C1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73CA3D-C7DB-BDCC-5B7F-E3480C19AC7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7B5B935-D660-DFCB-AF21-0F3A44D2D507}"/>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8" name="Footer Placeholder 7">
            <a:extLst>
              <a:ext uri="{FF2B5EF4-FFF2-40B4-BE49-F238E27FC236}">
                <a16:creationId xmlns:a16="http://schemas.microsoft.com/office/drawing/2014/main" id="{7ED6B4FA-2014-5DFE-A084-A5CA83FB0EA9}"/>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39526F01-ACCD-C5BE-C151-F77E262DD043}"/>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3821065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575A2-D047-BFCD-67B2-E070B62BB88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3ECCF9E-7816-1C83-0CD0-F50699353C25}"/>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4" name="Footer Placeholder 3">
            <a:extLst>
              <a:ext uri="{FF2B5EF4-FFF2-40B4-BE49-F238E27FC236}">
                <a16:creationId xmlns:a16="http://schemas.microsoft.com/office/drawing/2014/main" id="{712772B8-F189-A411-9299-28E3AAC1E994}"/>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2391BA9-37A5-BD99-EAA8-C7157665C60B}"/>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5816890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60ACCA-4FA4-9DFD-4191-20CA006DB6B1}"/>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3" name="Footer Placeholder 2">
            <a:extLst>
              <a:ext uri="{FF2B5EF4-FFF2-40B4-BE49-F238E27FC236}">
                <a16:creationId xmlns:a16="http://schemas.microsoft.com/office/drawing/2014/main" id="{48DD274B-E707-991F-E390-2B2FDDA00C7D}"/>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F096B00A-22FD-B76B-AFFB-6F60CEAE7AB6}"/>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134479776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A15B3-D04F-42E9-E7C7-EF656D89B0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9A367E5-EB7A-A800-4BCC-053E1A717B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49374-B220-D01D-FACD-F56F18AACC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14A845-048A-9583-6673-70C9D8B10260}"/>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6" name="Footer Placeholder 5">
            <a:extLst>
              <a:ext uri="{FF2B5EF4-FFF2-40B4-BE49-F238E27FC236}">
                <a16:creationId xmlns:a16="http://schemas.microsoft.com/office/drawing/2014/main" id="{B2E93B75-2236-2C6C-E7CB-8A9B0405ED7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67C12A8-58C5-22D4-B700-ADA85210C77D}"/>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75063263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F5DE8-2EF8-EDE6-87A7-C1CC50BDA7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6940866-176B-4839-C91F-FCBFDAD510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CAF60253-631F-285F-B81A-0955224067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425D48-B89C-39E4-B0A4-C2FEBD088D8C}"/>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6" name="Footer Placeholder 5">
            <a:extLst>
              <a:ext uri="{FF2B5EF4-FFF2-40B4-BE49-F238E27FC236}">
                <a16:creationId xmlns:a16="http://schemas.microsoft.com/office/drawing/2014/main" id="{C2C0515B-244A-F103-05FD-4AE4D57B813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D32B734-57DE-448C-04A5-B166F04BB1A3}"/>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20447012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7F750-A892-26BC-FE16-88FA93D70A4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7769E-3798-A52E-1BCB-F8186963800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8F3245-E3AF-1659-6526-73DA505EFAEC}"/>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5" name="Footer Placeholder 4">
            <a:extLst>
              <a:ext uri="{FF2B5EF4-FFF2-40B4-BE49-F238E27FC236}">
                <a16:creationId xmlns:a16="http://schemas.microsoft.com/office/drawing/2014/main" id="{7488E7E1-801F-6CEB-846E-B9384D7C73E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391ADB9-0469-E378-79E6-475CE6639780}"/>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39283312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EF3654-501B-46F5-87EA-105D52EFB8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B7EF03-A1B1-C1AA-89BD-F8CE18AA78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69E9A2-243F-5610-6AB8-95C0FCFED8F9}"/>
              </a:ext>
            </a:extLst>
          </p:cNvPr>
          <p:cNvSpPr>
            <a:spLocks noGrp="1"/>
          </p:cNvSpPr>
          <p:nvPr>
            <p:ph type="dt" sz="half" idx="10"/>
          </p:nvPr>
        </p:nvSpPr>
        <p:spPr/>
        <p:txBody>
          <a:bodyPr/>
          <a:lstStyle/>
          <a:p>
            <a:fld id="{6B4DBFC7-990F-4E1E-A2BB-3924EC7683D4}" type="datetimeFigureOut">
              <a:rPr lang="en-GB" smtClean="0"/>
              <a:t>26/01/2024</a:t>
            </a:fld>
            <a:endParaRPr lang="en-GB" dirty="0"/>
          </a:p>
        </p:txBody>
      </p:sp>
      <p:sp>
        <p:nvSpPr>
          <p:cNvPr id="5" name="Footer Placeholder 4">
            <a:extLst>
              <a:ext uri="{FF2B5EF4-FFF2-40B4-BE49-F238E27FC236}">
                <a16:creationId xmlns:a16="http://schemas.microsoft.com/office/drawing/2014/main" id="{1D4E679C-0A1D-B132-BF69-3731E157D9D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0721FF7-DB4B-F61F-0861-2F166191DECE}"/>
              </a:ext>
            </a:extLst>
          </p:cNvPr>
          <p:cNvSpPr>
            <a:spLocks noGrp="1"/>
          </p:cNvSpPr>
          <p:nvPr>
            <p:ph type="sldNum" sz="quarter" idx="12"/>
          </p:nvPr>
        </p:nvSpPr>
        <p:spPr/>
        <p:txBody>
          <a:bodyPr/>
          <a:lstStyle/>
          <a:p>
            <a:fld id="{BD9AC604-D23C-47B8-BC5A-58742AA3DC11}" type="slidenum">
              <a:rPr lang="en-GB" smtClean="0"/>
              <a:t>‹#›</a:t>
            </a:fld>
            <a:endParaRPr lang="en-GB" dirty="0"/>
          </a:p>
        </p:txBody>
      </p:sp>
    </p:spTree>
    <p:extLst>
      <p:ext uri="{BB962C8B-B14F-4D97-AF65-F5344CB8AC3E}">
        <p14:creationId xmlns:p14="http://schemas.microsoft.com/office/powerpoint/2010/main" val="40738827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theme" Target="../theme/theme16.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image" Target="../media/image16.png"/></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18.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19.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4" Type="http://schemas.openxmlformats.org/officeDocument/2006/relationships/slideLayout" Target="../slideLayouts/slideLayout23.xml"/><Relationship Id="rId9"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theme" Target="../theme/theme20.xml"/><Relationship Id="rId1" Type="http://schemas.openxmlformats.org/officeDocument/2006/relationships/slideLayout" Target="../slideLayouts/slideLayout2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2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22.xml.rels><?xml version="1.0" encoding="UTF-8" standalone="yes"?>
<Relationships xmlns="http://schemas.openxmlformats.org/package/2006/relationships"><Relationship Id="rId3" Type="http://schemas.openxmlformats.org/officeDocument/2006/relationships/theme" Target="../theme/theme22.xml"/><Relationship Id="rId2" Type="http://schemas.openxmlformats.org/officeDocument/2006/relationships/slideLayout" Target="../slideLayouts/slideLayout41.xml"/><Relationship Id="rId1" Type="http://schemas.openxmlformats.org/officeDocument/2006/relationships/slideLayout" Target="../slideLayouts/slideLayout40.xml"/><Relationship Id="rId4" Type="http://schemas.openxmlformats.org/officeDocument/2006/relationships/image" Target="../media/image27.png"/></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4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2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poster, graphic design, screenshot&#10;&#10;Description automatically generated">
            <a:extLst>
              <a:ext uri="{FF2B5EF4-FFF2-40B4-BE49-F238E27FC236}">
                <a16:creationId xmlns:a16="http://schemas.microsoft.com/office/drawing/2014/main" id="{5CBD028D-E99F-30B1-1034-10971F8474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1788912F-D87C-B9E8-31BB-C2F595B359D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design&#10;&#10;Description automatically generated">
            <a:extLst>
              <a:ext uri="{FF2B5EF4-FFF2-40B4-BE49-F238E27FC236}">
                <a16:creationId xmlns:a16="http://schemas.microsoft.com/office/drawing/2014/main" id="{CC492D47-54C1-BB3E-CB50-4BB081C9E02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blue background with yellow text&#10;&#10;Description automatically generated with low confidence">
            <a:extLst>
              <a:ext uri="{FF2B5EF4-FFF2-40B4-BE49-F238E27FC236}">
                <a16:creationId xmlns:a16="http://schemas.microsoft.com/office/drawing/2014/main" id="{C57804DB-28D9-A0D4-1910-EE6AC086140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picture containing cloud, sky, grass, outdoor&#10;&#10;Description automatically generated">
            <a:extLst>
              <a:ext uri="{FF2B5EF4-FFF2-40B4-BE49-F238E27FC236}">
                <a16:creationId xmlns:a16="http://schemas.microsoft.com/office/drawing/2014/main" id="{359D794F-FA3A-FA7E-25A6-BC20EF548E5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66483333"/>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sky, tree, cloud, plant&#10;&#10;Description automatically generated">
            <a:extLst>
              <a:ext uri="{FF2B5EF4-FFF2-40B4-BE49-F238E27FC236}">
                <a16:creationId xmlns:a16="http://schemas.microsoft.com/office/drawing/2014/main" id="{4224E1C2-2722-7C36-7CE7-FDC543077DB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7765364"/>
      </p:ext>
    </p:extLst>
  </p:cSld>
  <p:clrMap bg1="lt1" tx1="dk1" bg2="lt2" tx2="dk2" accent1="accent1" accent2="accent2" accent3="accent3" accent4="accent4" accent5="accent5" accent6="accent6" hlink="hlink" folHlink="folHlink"/>
  <p:sldLayoutIdLst>
    <p:sldLayoutId id="214748370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close-up of a sign&#10;&#10;Description automatically generated with medium confidence">
            <a:extLst>
              <a:ext uri="{FF2B5EF4-FFF2-40B4-BE49-F238E27FC236}">
                <a16:creationId xmlns:a16="http://schemas.microsoft.com/office/drawing/2014/main" id="{9D880B56-BEBF-01F4-2D55-337F85A9196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77080840"/>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sky, tree, outdoor, screenshot&#10;&#10;Description automatically generated">
            <a:extLst>
              <a:ext uri="{FF2B5EF4-FFF2-40B4-BE49-F238E27FC236}">
                <a16:creationId xmlns:a16="http://schemas.microsoft.com/office/drawing/2014/main" id="{7A89F437-7263-A4AF-4095-1BF88D5C3A8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8413319"/>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picture containing sky, building, screenshot, text&#10;&#10;Description automatically generated">
            <a:extLst>
              <a:ext uri="{FF2B5EF4-FFF2-40B4-BE49-F238E27FC236}">
                <a16:creationId xmlns:a16="http://schemas.microsoft.com/office/drawing/2014/main" id="{1CD59662-5B42-6CF1-D2C8-D79E269172B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5228503"/>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close-up of a building&#10;&#10;Description automatically generated with low confidence">
            <a:extLst>
              <a:ext uri="{FF2B5EF4-FFF2-40B4-BE49-F238E27FC236}">
                <a16:creationId xmlns:a16="http://schemas.microsoft.com/office/drawing/2014/main" id="{985EA2D4-C420-D9F3-8677-5BC86BB051A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61407090"/>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picture containing screenshot, sky, building, architecture&#10;&#10;Description automatically generated">
            <a:extLst>
              <a:ext uri="{FF2B5EF4-FFF2-40B4-BE49-F238E27FC236}">
                <a16:creationId xmlns:a16="http://schemas.microsoft.com/office/drawing/2014/main" id="{7AE68DFF-2CB8-C402-8E59-DF494BAED7E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203895"/>
      </p:ext>
    </p:extLst>
  </p:cSld>
  <p:clrMap bg1="lt1" tx1="dk1" bg2="lt2" tx2="dk2" accent1="accent1" accent2="accent2" accent3="accent3" accent4="accent4" accent5="accent5" accent6="accent6" hlink="hlink" folHlink="folHlink"/>
  <p:sldLayoutIdLst>
    <p:sldLayoutId id="214748371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close-up of a building&#10;&#10;Description automatically generated with low confidence">
            <a:extLst>
              <a:ext uri="{FF2B5EF4-FFF2-40B4-BE49-F238E27FC236}">
                <a16:creationId xmlns:a16="http://schemas.microsoft.com/office/drawing/2014/main" id="{E012B580-B5A2-C938-6463-FAB625A271D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21216059"/>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picture containing tree, cloud, sky, screenshot&#10;&#10;Description automatically generated">
            <a:extLst>
              <a:ext uri="{FF2B5EF4-FFF2-40B4-BE49-F238E27FC236}">
                <a16:creationId xmlns:a16="http://schemas.microsoft.com/office/drawing/2014/main" id="{69CC95D1-8F62-A0C0-ACD1-B9FF67EB9A0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12027871"/>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2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screenshot&#10;&#10;Description automatically generated">
            <a:extLst>
              <a:ext uri="{FF2B5EF4-FFF2-40B4-BE49-F238E27FC236}">
                <a16:creationId xmlns:a16="http://schemas.microsoft.com/office/drawing/2014/main" id="{4AF67501-012E-85E6-5A58-BF498FFABB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screenshot, design, businesscard&#10;&#10;Description automatically generated">
            <a:extLst>
              <a:ext uri="{FF2B5EF4-FFF2-40B4-BE49-F238E27FC236}">
                <a16:creationId xmlns:a16="http://schemas.microsoft.com/office/drawing/2014/main" id="{42A3A970-147E-1BD3-4AC3-0071AC3C1EE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24204182"/>
      </p:ext>
    </p:extLst>
  </p:cSld>
  <p:clrMap bg1="lt1" tx1="dk1" bg2="lt2" tx2="dk2" accent1="accent1" accent2="accent2" accent3="accent3" accent4="accent4" accent5="accent5" accent6="accent6" hlink="hlink" folHlink="folHlink"/>
  <p:sldLayoutIdLst>
    <p:sldLayoutId id="214748372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A507EE-6EC3-1344-86AA-A5C614ACBDD7}" type="datetimeFigureOut">
              <a:rPr lang="en-US" smtClean="0"/>
              <a:t>1/26/24</a:t>
            </a:fld>
            <a:endParaRPr lang="en-US" dirty="0"/>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43897-9686-BB44-80D8-81199CE49DC9}" type="slidenum">
              <a:rPr lang="en-US" smtClean="0"/>
              <a:t>‹#›</a:t>
            </a:fld>
            <a:endParaRPr lang="en-US" dirty="0"/>
          </a:p>
        </p:txBody>
      </p:sp>
    </p:spTree>
    <p:extLst>
      <p:ext uri="{BB962C8B-B14F-4D97-AF65-F5344CB8AC3E}">
        <p14:creationId xmlns:p14="http://schemas.microsoft.com/office/powerpoint/2010/main" val="225065717"/>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2"/>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74244099"/>
      </p:ext>
    </p:extLst>
  </p:cSld>
  <p:clrMap bg1="lt1" tx1="dk1" bg2="lt2" tx2="dk2" accent1="accent1" accent2="accent2" accent3="accent3" accent4="accent4" accent5="accent5" accent6="accent6" hlink="hlink" folHlink="folHlink"/>
  <p:sldLayoutIdLst>
    <p:sldLayoutId id="2147483742" r:id="rId1"/>
    <p:sldLayoutId id="2147483743" r:id="rId2"/>
  </p:sldLayoutIdLst>
  <p:txStyles>
    <p:titleStyle>
      <a:lvl1pPr algn="l" defTabSz="914418"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18"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14" indent="-228605" algn="l" defTabSz="914418"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3" indent="-228605" algn="l" defTabSz="914418"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32"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41"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50"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5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6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78"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18" rtl="0" eaLnBrk="1" latinLnBrk="0" hangingPunct="1">
        <a:defRPr sz="1800" kern="1200">
          <a:solidFill>
            <a:schemeClr val="tx1"/>
          </a:solidFill>
          <a:latin typeface="+mn-lt"/>
          <a:ea typeface="+mn-ea"/>
          <a:cs typeface="+mn-cs"/>
        </a:defRPr>
      </a:lvl1pPr>
      <a:lvl2pPr marL="457209" algn="l" defTabSz="914418" rtl="0" eaLnBrk="1" latinLnBrk="0" hangingPunct="1">
        <a:defRPr sz="1800" kern="1200">
          <a:solidFill>
            <a:schemeClr val="tx1"/>
          </a:solidFill>
          <a:latin typeface="+mn-lt"/>
          <a:ea typeface="+mn-ea"/>
          <a:cs typeface="+mn-cs"/>
        </a:defRPr>
      </a:lvl2pPr>
      <a:lvl3pPr marL="914418" algn="l" defTabSz="914418" rtl="0" eaLnBrk="1" latinLnBrk="0" hangingPunct="1">
        <a:defRPr sz="1800" kern="1200">
          <a:solidFill>
            <a:schemeClr val="tx1"/>
          </a:solidFill>
          <a:latin typeface="+mn-lt"/>
          <a:ea typeface="+mn-ea"/>
          <a:cs typeface="+mn-cs"/>
        </a:defRPr>
      </a:lvl3pPr>
      <a:lvl4pPr marL="1371627" algn="l" defTabSz="914418" rtl="0" eaLnBrk="1" latinLnBrk="0" hangingPunct="1">
        <a:defRPr sz="1800" kern="1200">
          <a:solidFill>
            <a:schemeClr val="tx1"/>
          </a:solidFill>
          <a:latin typeface="+mn-lt"/>
          <a:ea typeface="+mn-ea"/>
          <a:cs typeface="+mn-cs"/>
        </a:defRPr>
      </a:lvl4pPr>
      <a:lvl5pPr marL="1828837" algn="l" defTabSz="914418" rtl="0" eaLnBrk="1" latinLnBrk="0" hangingPunct="1">
        <a:defRPr sz="1800" kern="1200">
          <a:solidFill>
            <a:schemeClr val="tx1"/>
          </a:solidFill>
          <a:latin typeface="+mn-lt"/>
          <a:ea typeface="+mn-ea"/>
          <a:cs typeface="+mn-cs"/>
        </a:defRPr>
      </a:lvl5pPr>
      <a:lvl6pPr marL="2286046" algn="l" defTabSz="914418" rtl="0" eaLnBrk="1" latinLnBrk="0" hangingPunct="1">
        <a:defRPr sz="1800" kern="1200">
          <a:solidFill>
            <a:schemeClr val="tx1"/>
          </a:solidFill>
          <a:latin typeface="+mn-lt"/>
          <a:ea typeface="+mn-ea"/>
          <a:cs typeface="+mn-cs"/>
        </a:defRPr>
      </a:lvl6pPr>
      <a:lvl7pPr marL="2743255" algn="l" defTabSz="914418" rtl="0" eaLnBrk="1" latinLnBrk="0" hangingPunct="1">
        <a:defRPr sz="1800" kern="1200">
          <a:solidFill>
            <a:schemeClr val="tx1"/>
          </a:solidFill>
          <a:latin typeface="+mn-lt"/>
          <a:ea typeface="+mn-ea"/>
          <a:cs typeface="+mn-cs"/>
        </a:defRPr>
      </a:lvl7pPr>
      <a:lvl8pPr marL="3200464" algn="l" defTabSz="914418" rtl="0" eaLnBrk="1" latinLnBrk="0" hangingPunct="1">
        <a:defRPr sz="1800" kern="1200">
          <a:solidFill>
            <a:schemeClr val="tx1"/>
          </a:solidFill>
          <a:latin typeface="+mn-lt"/>
          <a:ea typeface="+mn-ea"/>
          <a:cs typeface="+mn-cs"/>
        </a:defRPr>
      </a:lvl8pPr>
      <a:lvl9pPr marL="3657673" algn="l" defTabSz="914418"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79CD814-D4C2-00E8-BA3C-5B83FB0195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C18157-BE6E-0774-B147-30457CCA2B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047277-6677-50A0-20E4-50B3A89B1E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4DBFC7-990F-4E1E-A2BB-3924EC7683D4}" type="datetimeFigureOut">
              <a:rPr lang="en-GB" smtClean="0"/>
              <a:t>26/01/2024</a:t>
            </a:fld>
            <a:endParaRPr lang="en-GB" dirty="0"/>
          </a:p>
        </p:txBody>
      </p:sp>
      <p:sp>
        <p:nvSpPr>
          <p:cNvPr id="5" name="Footer Placeholder 4">
            <a:extLst>
              <a:ext uri="{FF2B5EF4-FFF2-40B4-BE49-F238E27FC236}">
                <a16:creationId xmlns:a16="http://schemas.microsoft.com/office/drawing/2014/main" id="{AC7DEACD-57C8-06F6-A57B-56E9268698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C25D8FB-8875-F178-ABC9-1BEDB09F88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9AC604-D23C-47B8-BC5A-58742AA3DC11}" type="slidenum">
              <a:rPr lang="en-GB" smtClean="0"/>
              <a:t>‹#›</a:t>
            </a:fld>
            <a:endParaRPr lang="en-GB" dirty="0"/>
          </a:p>
        </p:txBody>
      </p:sp>
    </p:spTree>
    <p:extLst>
      <p:ext uri="{BB962C8B-B14F-4D97-AF65-F5344CB8AC3E}">
        <p14:creationId xmlns:p14="http://schemas.microsoft.com/office/powerpoint/2010/main" val="31601781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1.xml"/><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1.svg"/><Relationship Id="rId18" Type="http://schemas.openxmlformats.org/officeDocument/2006/relationships/image" Target="../media/image46.png"/><Relationship Id="rId3" Type="http://schemas.openxmlformats.org/officeDocument/2006/relationships/image" Target="../media/image31.jpeg"/><Relationship Id="rId21" Type="http://schemas.openxmlformats.org/officeDocument/2006/relationships/image" Target="../media/image49.png"/><Relationship Id="rId7" Type="http://schemas.openxmlformats.org/officeDocument/2006/relationships/image" Target="../media/image35.svg"/><Relationship Id="rId12" Type="http://schemas.openxmlformats.org/officeDocument/2006/relationships/image" Target="../media/image40.png"/><Relationship Id="rId17" Type="http://schemas.openxmlformats.org/officeDocument/2006/relationships/image" Target="../media/image45.svg"/><Relationship Id="rId2" Type="http://schemas.openxmlformats.org/officeDocument/2006/relationships/notesSlide" Target="../notesSlides/notesSlide2.xml"/><Relationship Id="rId16" Type="http://schemas.openxmlformats.org/officeDocument/2006/relationships/image" Target="../media/image44.png"/><Relationship Id="rId20" Type="http://schemas.openxmlformats.org/officeDocument/2006/relationships/image" Target="../media/image48.png"/><Relationship Id="rId1" Type="http://schemas.openxmlformats.org/officeDocument/2006/relationships/slideLayout" Target="../slideLayouts/slideLayout41.xml"/><Relationship Id="rId6" Type="http://schemas.openxmlformats.org/officeDocument/2006/relationships/image" Target="../media/image34.png"/><Relationship Id="rId11" Type="http://schemas.openxmlformats.org/officeDocument/2006/relationships/image" Target="../media/image39.svg"/><Relationship Id="rId24" Type="http://schemas.openxmlformats.org/officeDocument/2006/relationships/image" Target="../media/image52.svg"/><Relationship Id="rId5" Type="http://schemas.openxmlformats.org/officeDocument/2006/relationships/image" Target="../media/image33.svg"/><Relationship Id="rId15" Type="http://schemas.openxmlformats.org/officeDocument/2006/relationships/image" Target="../media/image43.svg"/><Relationship Id="rId23" Type="http://schemas.openxmlformats.org/officeDocument/2006/relationships/image" Target="../media/image51.png"/><Relationship Id="rId10" Type="http://schemas.openxmlformats.org/officeDocument/2006/relationships/image" Target="../media/image38.png"/><Relationship Id="rId19" Type="http://schemas.openxmlformats.org/officeDocument/2006/relationships/image" Target="../media/image47.svg"/><Relationship Id="rId4" Type="http://schemas.openxmlformats.org/officeDocument/2006/relationships/image" Target="../media/image32.png"/><Relationship Id="rId9" Type="http://schemas.openxmlformats.org/officeDocument/2006/relationships/image" Target="../media/image37.svg"/><Relationship Id="rId14" Type="http://schemas.openxmlformats.org/officeDocument/2006/relationships/image" Target="../media/image42.png"/><Relationship Id="rId22" Type="http://schemas.openxmlformats.org/officeDocument/2006/relationships/image" Target="../media/image50.svg"/></Relationships>
</file>

<file path=ppt/slides/_rels/slide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hyperlink" Target="mailto:d.holley@uwtsd.ac.uk" TargetMode="External"/><Relationship Id="rId2" Type="http://schemas.openxmlformats.org/officeDocument/2006/relationships/hyperlink" Target="mailto:h.parry@uwtsd.ac.uk" TargetMode="External"/><Relationship Id="rId1" Type="http://schemas.openxmlformats.org/officeDocument/2006/relationships/slideLayout" Target="../slideLayouts/slideLayout17.xml"/><Relationship Id="rId5" Type="http://schemas.openxmlformats.org/officeDocument/2006/relationships/hyperlink" Target="mailto:e.moseley@uwtsd.ac.uk" TargetMode="External"/><Relationship Id="rId4" Type="http://schemas.openxmlformats.org/officeDocument/2006/relationships/hyperlink" Target="mailto:t.bourne@uwtsd.ac.uk"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hyperlink" Target="https://www.uwtsd.ac.uk/student-services/safeguarding/" TargetMode="External"/><Relationship Id="rId2" Type="http://schemas.openxmlformats.org/officeDocument/2006/relationships/hyperlink" Target="https://www.uwtsd.ac.uk/studentcharter/" TargetMode="External"/><Relationship Id="rId1" Type="http://schemas.openxmlformats.org/officeDocument/2006/relationships/slideLayout" Target="../slideLayouts/slideLayout17.xml"/><Relationship Id="rId4" Type="http://schemas.openxmlformats.org/officeDocument/2006/relationships/hyperlink" Target="https://www.uwtsd.ac.uk/student-services/safeguarding/prevent/"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F148F23-39C1-0795-768C-8F1C07A8AC4F}"/>
              </a:ext>
            </a:extLst>
          </p:cNvPr>
          <p:cNvSpPr txBox="1">
            <a:spLocks noGrp="1"/>
          </p:cNvSpPr>
          <p:nvPr>
            <p:ph idx="1"/>
          </p:nvPr>
        </p:nvSpPr>
        <p:spPr>
          <a:xfrm>
            <a:off x="213366" y="1460642"/>
            <a:ext cx="6303344" cy="4115909"/>
          </a:xfrm>
          <a:prstGeom prst="rect">
            <a:avLst/>
          </a:prstGeom>
        </p:spPr>
        <p:txBody>
          <a:bodyPr vert="horz" wrap="square" lIns="91440" tIns="45720" rIns="91440" bIns="45720" rtlCol="0" anchor="t">
            <a:normAutofit fontScale="67500" lnSpcReduction="20000"/>
          </a:bodyPr>
          <a:lstStyle>
            <a:lvl1pPr algn="l" defTabSz="914400" rtl="0" eaLnBrk="1" latinLnBrk="0" hangingPunct="1">
              <a:lnSpc>
                <a:spcPct val="90000"/>
              </a:lnSpc>
              <a:spcBef>
                <a:spcPct val="0"/>
              </a:spcBef>
              <a:buNone/>
              <a:defRPr sz="3200" b="1" kern="1200">
                <a:solidFill>
                  <a:srgbClr val="255C7B"/>
                </a:solidFill>
                <a:latin typeface="+mj-lt"/>
                <a:ea typeface="+mj-ea"/>
                <a:cs typeface="+mj-cs"/>
              </a:defRPr>
            </a:lvl1pPr>
          </a:lstStyle>
          <a:p>
            <a:r>
              <a:rPr lang="en-GB" sz="6000" dirty="0">
                <a:solidFill>
                  <a:schemeClr val="bg1"/>
                </a:solidFill>
              </a:rPr>
              <a:t>Ordnance, Munitions and Explosives</a:t>
            </a:r>
          </a:p>
          <a:p>
            <a:endParaRPr lang="en-GB" sz="6000" dirty="0">
              <a:solidFill>
                <a:schemeClr val="bg1"/>
              </a:solidFill>
            </a:endParaRPr>
          </a:p>
          <a:p>
            <a:r>
              <a:rPr lang="en-GB" sz="6000" dirty="0">
                <a:solidFill>
                  <a:schemeClr val="bg1"/>
                </a:solidFill>
              </a:rPr>
              <a:t>Applied Computing</a:t>
            </a:r>
            <a:br>
              <a:rPr lang="en-GB" dirty="0">
                <a:solidFill>
                  <a:schemeClr val="bg1"/>
                </a:solidFill>
              </a:rPr>
            </a:br>
            <a:endParaRPr lang="en-GB" dirty="0">
              <a:solidFill>
                <a:schemeClr val="bg1"/>
              </a:solidFill>
            </a:endParaRPr>
          </a:p>
          <a:p>
            <a:r>
              <a:rPr lang="en-GB" dirty="0">
                <a:solidFill>
                  <a:schemeClr val="bg1"/>
                </a:solidFill>
              </a:rPr>
              <a:t>Wales Institute of Science and Art (WISA)</a:t>
            </a:r>
            <a:br>
              <a:rPr lang="en-GB" dirty="0">
                <a:solidFill>
                  <a:schemeClr val="bg1"/>
                </a:solidFill>
              </a:rPr>
            </a:br>
            <a:endParaRPr lang="en-GB" dirty="0">
              <a:solidFill>
                <a:schemeClr val="bg1"/>
              </a:solidFill>
            </a:endParaRPr>
          </a:p>
          <a:p>
            <a:endParaRPr lang="en-GB" sz="4000" dirty="0">
              <a:solidFill>
                <a:schemeClr val="bg1"/>
              </a:solidFill>
            </a:endParaRPr>
          </a:p>
          <a:p>
            <a:r>
              <a:rPr lang="en-GB" sz="4700" dirty="0">
                <a:solidFill>
                  <a:schemeClr val="bg1"/>
                </a:solidFill>
              </a:rPr>
              <a:t>Pre-Apprenticeship Induction</a:t>
            </a:r>
            <a:br>
              <a:rPr lang="en-GB" sz="4700" dirty="0">
                <a:solidFill>
                  <a:schemeClr val="bg1"/>
                </a:solidFill>
              </a:rPr>
            </a:br>
            <a:br>
              <a:rPr lang="en-GB" sz="4000" dirty="0">
                <a:solidFill>
                  <a:schemeClr val="bg1"/>
                </a:solidFill>
              </a:rPr>
            </a:br>
            <a:br>
              <a:rPr lang="en-GB" sz="4000" dirty="0">
                <a:solidFill>
                  <a:schemeClr val="bg1"/>
                </a:solidFill>
              </a:rPr>
            </a:br>
            <a:r>
              <a:rPr lang="en-GB" sz="4000" dirty="0">
                <a:solidFill>
                  <a:schemeClr val="bg1"/>
                </a:solidFill>
              </a:rPr>
              <a:t> </a:t>
            </a:r>
            <a:endParaRPr lang="en-GB" sz="4800" dirty="0">
              <a:solidFill>
                <a:schemeClr val="bg1"/>
              </a:solidFill>
            </a:endParaRPr>
          </a:p>
        </p:txBody>
      </p:sp>
    </p:spTree>
    <p:extLst>
      <p:ext uri="{BB962C8B-B14F-4D97-AF65-F5344CB8AC3E}">
        <p14:creationId xmlns:p14="http://schemas.microsoft.com/office/powerpoint/2010/main" val="4059142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84B05C-5922-66AD-09ED-2153EAB1E4F0}"/>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t>What is OME?</a:t>
            </a:r>
          </a:p>
        </p:txBody>
      </p:sp>
      <p:sp>
        <p:nvSpPr>
          <p:cNvPr id="12"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EB44B50-DE82-F13E-FE12-FA4347B2DB3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516379" y="76453"/>
            <a:ext cx="5831171" cy="664233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357235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magazine with fireworks in the sky&#10;&#10;Description automatically generated">
            <a:extLst>
              <a:ext uri="{FF2B5EF4-FFF2-40B4-BE49-F238E27FC236}">
                <a16:creationId xmlns:a16="http://schemas.microsoft.com/office/drawing/2014/main" id="{A1893BDF-66E6-88DB-3184-79CE80CCA98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982783" y="333947"/>
            <a:ext cx="4056353" cy="5077501"/>
          </a:xfrm>
          <a:prstGeom prst="rect">
            <a:avLst/>
          </a:prstGeom>
        </p:spPr>
      </p:pic>
      <p:sp>
        <p:nvSpPr>
          <p:cNvPr id="3" name="Content Placeholder 2">
            <a:extLst>
              <a:ext uri="{FF2B5EF4-FFF2-40B4-BE49-F238E27FC236}">
                <a16:creationId xmlns:a16="http://schemas.microsoft.com/office/drawing/2014/main" id="{270D6454-71D5-DD00-70FF-F0176EE8AF7A}"/>
              </a:ext>
            </a:extLst>
          </p:cNvPr>
          <p:cNvSpPr>
            <a:spLocks noGrp="1"/>
          </p:cNvSpPr>
          <p:nvPr>
            <p:ph idx="1"/>
          </p:nvPr>
        </p:nvSpPr>
        <p:spPr>
          <a:xfrm>
            <a:off x="251815" y="537843"/>
            <a:ext cx="7914806" cy="4464496"/>
          </a:xfrm>
        </p:spPr>
        <p:txBody>
          <a:bodyPr>
            <a:normAutofit fontScale="92500" lnSpcReduction="10000"/>
          </a:bodyPr>
          <a:lstStyle/>
          <a:p>
            <a:pPr marL="0" indent="0">
              <a:buNone/>
            </a:pPr>
            <a:r>
              <a:rPr lang="en-GB" b="1" i="0" u="none" strike="noStrike" dirty="0">
                <a:solidFill>
                  <a:srgbClr val="1C1D1E"/>
                </a:solidFill>
                <a:effectLst/>
                <a:latin typeface="Open Sans" panose="020B0606030504020204" pitchFamily="34" charset="0"/>
              </a:rPr>
              <a:t>OME: The study of energetic materials and their application within ordnance, munitions and explosives</a:t>
            </a:r>
          </a:p>
          <a:p>
            <a:pPr marL="0" indent="0">
              <a:buNone/>
            </a:pPr>
            <a:endParaRPr lang="en-GB" b="1" i="0" u="none" strike="noStrike" dirty="0">
              <a:solidFill>
                <a:srgbClr val="1C1D1E"/>
              </a:solidFill>
              <a:effectLst/>
              <a:latin typeface="Open Sans" panose="020B0606030504020204" pitchFamily="34" charset="0"/>
            </a:endParaRPr>
          </a:p>
          <a:p>
            <a:pPr marL="0" indent="0">
              <a:buNone/>
            </a:pPr>
            <a:r>
              <a:rPr lang="en-GB" b="1" i="0" u="none" strike="noStrike" dirty="0">
                <a:solidFill>
                  <a:srgbClr val="1C1D1E"/>
                </a:solidFill>
                <a:effectLst/>
                <a:latin typeface="Open Sans" panose="020B0606030504020204" pitchFamily="34" charset="0"/>
              </a:rPr>
              <a:t>Requirement: A national imperative – rebuilding energetic materials science and technology capability</a:t>
            </a:r>
          </a:p>
          <a:p>
            <a:pPr marL="0" indent="0">
              <a:buNone/>
            </a:pPr>
            <a:endParaRPr lang="en-GB" b="1" dirty="0">
              <a:solidFill>
                <a:srgbClr val="1C1D1E"/>
              </a:solidFill>
              <a:latin typeface="Open Sans" panose="020B0606030504020204" pitchFamily="34" charset="0"/>
            </a:endParaRPr>
          </a:p>
          <a:p>
            <a:pPr marL="0" indent="0">
              <a:buNone/>
            </a:pPr>
            <a:r>
              <a:rPr lang="en-US" dirty="0"/>
              <a:t>Action: industrial capacity being restored with industry and government responding to the investment challenges required. Universities responding with new funding sources to build their teaching and research activities.</a:t>
            </a:r>
          </a:p>
        </p:txBody>
      </p:sp>
    </p:spTree>
    <p:extLst>
      <p:ext uri="{BB962C8B-B14F-4D97-AF65-F5344CB8AC3E}">
        <p14:creationId xmlns:p14="http://schemas.microsoft.com/office/powerpoint/2010/main" val="2486654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438A1-7F9C-3C61-2639-80254E4B118C}"/>
              </a:ext>
            </a:extLst>
          </p:cNvPr>
          <p:cNvSpPr>
            <a:spLocks noGrp="1"/>
          </p:cNvSpPr>
          <p:nvPr>
            <p:ph type="title"/>
          </p:nvPr>
        </p:nvSpPr>
        <p:spPr>
          <a:xfrm>
            <a:off x="317339" y="0"/>
            <a:ext cx="10515600" cy="1325563"/>
          </a:xfrm>
        </p:spPr>
        <p:txBody>
          <a:bodyPr>
            <a:normAutofit/>
          </a:bodyPr>
          <a:lstStyle/>
          <a:p>
            <a:r>
              <a:rPr lang="en-GB" sz="3600" b="1" dirty="0"/>
              <a:t>OME Governance and Structure (UK)</a:t>
            </a:r>
          </a:p>
        </p:txBody>
      </p:sp>
      <p:pic>
        <p:nvPicPr>
          <p:cNvPr id="4" name="Picture 3">
            <a:extLst>
              <a:ext uri="{FF2B5EF4-FFF2-40B4-BE49-F238E27FC236}">
                <a16:creationId xmlns:a16="http://schemas.microsoft.com/office/drawing/2014/main" id="{532F974C-A0FB-03F8-011A-CDFADE561214}"/>
              </a:ext>
            </a:extLst>
          </p:cNvPr>
          <p:cNvPicPr>
            <a:picLocks noChangeAspect="1"/>
          </p:cNvPicPr>
          <p:nvPr/>
        </p:nvPicPr>
        <p:blipFill>
          <a:blip r:embed="rId3"/>
          <a:stretch>
            <a:fillRect/>
          </a:stretch>
        </p:blipFill>
        <p:spPr>
          <a:xfrm>
            <a:off x="600023" y="920194"/>
            <a:ext cx="10118133" cy="5691309"/>
          </a:xfrm>
          <a:prstGeom prst="rect">
            <a:avLst/>
          </a:prstGeom>
        </p:spPr>
      </p:pic>
    </p:spTree>
    <p:extLst>
      <p:ext uri="{BB962C8B-B14F-4D97-AF65-F5344CB8AC3E}">
        <p14:creationId xmlns:p14="http://schemas.microsoft.com/office/powerpoint/2010/main" val="14197611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DC6AE-E838-71FE-58EB-6D3DDBFF80CA}"/>
              </a:ext>
            </a:extLst>
          </p:cNvPr>
          <p:cNvSpPr>
            <a:spLocks noGrp="1"/>
          </p:cNvSpPr>
          <p:nvPr>
            <p:ph type="title"/>
          </p:nvPr>
        </p:nvSpPr>
        <p:spPr>
          <a:xfrm>
            <a:off x="3234320" y="249423"/>
            <a:ext cx="5889868" cy="691303"/>
          </a:xfrm>
        </p:spPr>
        <p:txBody>
          <a:bodyPr>
            <a:noAutofit/>
          </a:bodyPr>
          <a:lstStyle/>
          <a:p>
            <a:r>
              <a:rPr lang="en-GB" sz="3600" b="1" dirty="0">
                <a:solidFill>
                  <a:schemeClr val="tx1"/>
                </a:solidFill>
              </a:rPr>
              <a:t>OME Programme Core Team </a:t>
            </a:r>
          </a:p>
        </p:txBody>
      </p:sp>
      <p:sp>
        <p:nvSpPr>
          <p:cNvPr id="4" name="Content Placeholder 2">
            <a:extLst>
              <a:ext uri="{FF2B5EF4-FFF2-40B4-BE49-F238E27FC236}">
                <a16:creationId xmlns:a16="http://schemas.microsoft.com/office/drawing/2014/main" id="{51AD5FBF-2F87-C0D6-A500-46381FB888D4}"/>
              </a:ext>
            </a:extLst>
          </p:cNvPr>
          <p:cNvSpPr txBox="1">
            <a:spLocks/>
          </p:cNvSpPr>
          <p:nvPr/>
        </p:nvSpPr>
        <p:spPr>
          <a:xfrm>
            <a:off x="292608" y="1268260"/>
            <a:ext cx="5803392" cy="432147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55C7B"/>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55C7B"/>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55C7B"/>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55C7B"/>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55C7B"/>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u="sng" dirty="0">
                <a:solidFill>
                  <a:schemeClr val="tx1"/>
                </a:solidFill>
              </a:rPr>
              <a:t>Academic Staff </a:t>
            </a:r>
            <a:r>
              <a:rPr lang="en-GB" sz="2400" b="1" dirty="0">
                <a:solidFill>
                  <a:schemeClr val="tx1"/>
                </a:solidFill>
              </a:rPr>
              <a:t> </a:t>
            </a:r>
          </a:p>
          <a:p>
            <a:r>
              <a:rPr lang="en-GB" sz="2400" b="1" dirty="0">
                <a:solidFill>
                  <a:schemeClr val="tx1"/>
                </a:solidFill>
              </a:rPr>
              <a:t>Dr </a:t>
            </a:r>
            <a:r>
              <a:rPr lang="en-GB" sz="2400" b="1" dirty="0" err="1">
                <a:solidFill>
                  <a:schemeClr val="tx1"/>
                </a:solidFill>
              </a:rPr>
              <a:t>Ewa</a:t>
            </a:r>
            <a:r>
              <a:rPr lang="en-GB" sz="2400" b="1" dirty="0">
                <a:solidFill>
                  <a:schemeClr val="tx1"/>
                </a:solidFill>
              </a:rPr>
              <a:t> </a:t>
            </a:r>
            <a:r>
              <a:rPr lang="en-GB" sz="2400" b="1" dirty="0" err="1">
                <a:solidFill>
                  <a:schemeClr val="tx1"/>
                </a:solidFill>
              </a:rPr>
              <a:t>Kazimierska</a:t>
            </a:r>
            <a:r>
              <a:rPr lang="en-GB" sz="2400" b="1" dirty="0">
                <a:solidFill>
                  <a:schemeClr val="tx1"/>
                </a:solidFill>
              </a:rPr>
              <a:t>, Programme Manager</a:t>
            </a:r>
          </a:p>
          <a:p>
            <a:r>
              <a:rPr lang="en-GB" sz="2400" b="1" dirty="0">
                <a:solidFill>
                  <a:schemeClr val="tx1"/>
                </a:solidFill>
              </a:rPr>
              <a:t>Dr Jenni Steen, Lecturer and Major Project</a:t>
            </a:r>
          </a:p>
          <a:p>
            <a:r>
              <a:rPr lang="en-GB" sz="2400" b="1" dirty="0">
                <a:solidFill>
                  <a:schemeClr val="tx1"/>
                </a:solidFill>
              </a:rPr>
              <a:t>Prof Kelvin Donne, Lecturer (PT)</a:t>
            </a:r>
          </a:p>
          <a:p>
            <a:r>
              <a:rPr lang="en-GB" sz="2400" b="1" dirty="0">
                <a:solidFill>
                  <a:schemeClr val="tx1"/>
                </a:solidFill>
              </a:rPr>
              <a:t>Mr David Holley, Lecturer and Group Project</a:t>
            </a:r>
          </a:p>
          <a:p>
            <a:endParaRPr lang="en-GB" sz="2400" b="1" dirty="0">
              <a:solidFill>
                <a:schemeClr val="tx1"/>
              </a:solidFill>
            </a:endParaRPr>
          </a:p>
          <a:p>
            <a:r>
              <a:rPr lang="en-GB" sz="2400" b="1" dirty="0">
                <a:solidFill>
                  <a:schemeClr val="tx1"/>
                </a:solidFill>
              </a:rPr>
              <a:t>Dr Mark Broadhead, Senior OME Technician</a:t>
            </a:r>
          </a:p>
          <a:p>
            <a:pPr marL="0" indent="0">
              <a:buNone/>
            </a:pPr>
            <a:endParaRPr lang="en-GB" sz="2400" b="1" dirty="0">
              <a:solidFill>
                <a:schemeClr val="tx1"/>
              </a:solidFill>
            </a:endParaRPr>
          </a:p>
          <a:p>
            <a:pPr marL="0" indent="0">
              <a:buNone/>
            </a:pPr>
            <a:r>
              <a:rPr lang="en-GB" sz="2400" b="1" u="sng" dirty="0">
                <a:solidFill>
                  <a:schemeClr val="tx1"/>
                </a:solidFill>
              </a:rPr>
              <a:t>Professional OME Services and Contracts</a:t>
            </a:r>
          </a:p>
          <a:p>
            <a:r>
              <a:rPr lang="en-GB" sz="2400" b="1" dirty="0">
                <a:solidFill>
                  <a:schemeClr val="tx1"/>
                </a:solidFill>
              </a:rPr>
              <a:t>Mr Gareth Collett, Executive Director HSCA </a:t>
            </a:r>
          </a:p>
          <a:p>
            <a:endParaRPr lang="en-GB" sz="1800" b="1" dirty="0">
              <a:solidFill>
                <a:schemeClr val="tx1"/>
              </a:solidFill>
            </a:endParaRPr>
          </a:p>
        </p:txBody>
      </p:sp>
      <p:sp>
        <p:nvSpPr>
          <p:cNvPr id="5" name="Content Placeholder 2">
            <a:extLst>
              <a:ext uri="{FF2B5EF4-FFF2-40B4-BE49-F238E27FC236}">
                <a16:creationId xmlns:a16="http://schemas.microsoft.com/office/drawing/2014/main" id="{8191B2A4-971C-4C74-349D-87213510353B}"/>
              </a:ext>
            </a:extLst>
          </p:cNvPr>
          <p:cNvSpPr txBox="1">
            <a:spLocks/>
          </p:cNvSpPr>
          <p:nvPr/>
        </p:nvSpPr>
        <p:spPr>
          <a:xfrm>
            <a:off x="6348984" y="1187237"/>
            <a:ext cx="5550408" cy="4083485"/>
          </a:xfrm>
          <a:prstGeom prst="rect">
            <a:avLst/>
          </a:prstGeom>
        </p:spPr>
        <p:txBody>
          <a:bodyPr vert="horz" wrap="none" lIns="0" tIns="0" rIns="0" bIns="0" rtlCol="0" anchor="t" anchorCtr="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1" i="0" u="sng" strike="noStrike" kern="1200" cap="none" spc="0" normalizeH="0" baseline="0" noProof="0" dirty="0">
                <a:ln>
                  <a:noFill/>
                </a:ln>
                <a:solidFill>
                  <a:schemeClr val="tx1"/>
                </a:solidFill>
                <a:effectLst/>
                <a:uLnTx/>
                <a:uFillTx/>
                <a:ea typeface="+mn-ea"/>
                <a:cs typeface="+mn-cs"/>
              </a:rPr>
              <a:t>Apprenticeship Unit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1" i="0" u="none" strike="noStrike" kern="1200" cap="none" spc="0" normalizeH="0" baseline="0" noProof="0" dirty="0">
                <a:ln>
                  <a:noFill/>
                </a:ln>
                <a:solidFill>
                  <a:schemeClr val="tx1"/>
                </a:solidFill>
                <a:effectLst/>
                <a:uLnTx/>
                <a:uFillTx/>
                <a:ea typeface="+mn-ea"/>
                <a:cs typeface="+mn-cs"/>
              </a:rPr>
              <a:t>Mr </a:t>
            </a:r>
            <a:r>
              <a:rPr lang="en-GB" sz="2200" b="1" dirty="0">
                <a:solidFill>
                  <a:schemeClr val="tx1"/>
                </a:solidFill>
              </a:rPr>
              <a:t>Carl Thomas</a:t>
            </a:r>
            <a:r>
              <a:rPr kumimoji="0" lang="en-GB" sz="2200" b="1" i="0" u="none" strike="noStrike" kern="1200" cap="none" spc="0" normalizeH="0" baseline="0" noProof="0" dirty="0">
                <a:ln>
                  <a:noFill/>
                </a:ln>
                <a:solidFill>
                  <a:schemeClr val="tx1"/>
                </a:solidFill>
                <a:effectLst/>
                <a:uLnTx/>
                <a:uFillTx/>
                <a:ea typeface="+mn-ea"/>
                <a:cs typeface="+mn-cs"/>
              </a:rPr>
              <a:t>, OME ALO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1" i="0" u="none" strike="noStrike" kern="1200" cap="none" spc="0" normalizeH="0" baseline="0" noProof="0" dirty="0">
                <a:ln>
                  <a:noFill/>
                </a:ln>
                <a:solidFill>
                  <a:schemeClr val="tx1"/>
                </a:solidFill>
                <a:effectLst/>
                <a:uLnTx/>
                <a:uFillTx/>
                <a:ea typeface="+mn-ea"/>
                <a:cs typeface="+mn-cs"/>
              </a:rPr>
              <a:t>Mr Dave Holley, OME ALO &amp; Lecturer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1" i="0" u="none" strike="noStrike" kern="1200" cap="none" spc="0" normalizeH="0" baseline="0" noProof="0" dirty="0">
                <a:ln>
                  <a:noFill/>
                </a:ln>
                <a:solidFill>
                  <a:schemeClr val="tx1"/>
                </a:solidFill>
                <a:effectLst/>
                <a:uLnTx/>
                <a:uFillTx/>
                <a:ea typeface="+mn-ea"/>
                <a:cs typeface="+mn-cs"/>
              </a:rPr>
              <a:t>Mr Tony </a:t>
            </a:r>
            <a:r>
              <a:rPr kumimoji="0" lang="en-GB" sz="2200" b="1" i="0" u="none" strike="noStrike" kern="1200" cap="none" spc="0" normalizeH="0" baseline="0" noProof="0" dirty="0" err="1">
                <a:ln>
                  <a:noFill/>
                </a:ln>
                <a:solidFill>
                  <a:schemeClr val="tx1"/>
                </a:solidFill>
                <a:effectLst/>
                <a:uLnTx/>
                <a:uFillTx/>
                <a:ea typeface="+mn-ea"/>
                <a:cs typeface="+mn-cs"/>
              </a:rPr>
              <a:t>Bourne</a:t>
            </a:r>
            <a:r>
              <a:rPr kumimoji="0" lang="en-GB" sz="2200" b="1" i="0" u="none" strike="noStrike" kern="1200" cap="none" spc="0" normalizeH="0" baseline="0" noProof="0" dirty="0">
                <a:ln>
                  <a:noFill/>
                </a:ln>
                <a:solidFill>
                  <a:schemeClr val="tx1"/>
                </a:solidFill>
                <a:effectLst/>
                <a:uLnTx/>
                <a:uFillTx/>
                <a:ea typeface="+mn-ea"/>
                <a:cs typeface="+mn-cs"/>
              </a:rPr>
              <a:t>, OME ALO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1" i="0" u="none" strike="noStrike" kern="1200" cap="none" spc="0" normalizeH="0" baseline="0" noProof="0" dirty="0">
                <a:ln>
                  <a:noFill/>
                </a:ln>
                <a:solidFill>
                  <a:schemeClr val="tx1"/>
                </a:solidFill>
                <a:effectLst/>
                <a:uLnTx/>
                <a:uFillTx/>
                <a:ea typeface="+mn-ea"/>
                <a:cs typeface="+mn-cs"/>
              </a:rPr>
              <a:t>Ms Emma Moseley, OME ALO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200" b="1" i="0" u="none" strike="noStrike" kern="1200" cap="none" spc="0" normalizeH="0" baseline="0" noProof="0" dirty="0">
              <a:ln>
                <a:noFill/>
              </a:ln>
              <a:solidFill>
                <a:schemeClr val="tx1"/>
              </a:solidFill>
              <a:effectLst/>
              <a:uLnTx/>
              <a:uFillTx/>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1" i="0" u="none" strike="noStrike" kern="1200" cap="none" spc="0" normalizeH="0" baseline="0" noProof="0" dirty="0">
                <a:ln>
                  <a:noFill/>
                </a:ln>
                <a:solidFill>
                  <a:schemeClr val="tx1"/>
                </a:solidFill>
                <a:effectLst/>
                <a:uLnTx/>
                <a:uFillTx/>
                <a:ea typeface="+mn-ea"/>
                <a:cs typeface="+mn-cs"/>
              </a:rPr>
              <a:t>Ms Bridget Moseley, Head of Apprenticeship</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1" i="0" u="none" strike="noStrike" kern="1200" cap="none" spc="0" normalizeH="0" baseline="0" noProof="0" dirty="0">
                <a:ln>
                  <a:noFill/>
                </a:ln>
                <a:solidFill>
                  <a:schemeClr val="tx1"/>
                </a:solidFill>
                <a:effectLst/>
                <a:uLnTx/>
                <a:uFillTx/>
                <a:ea typeface="+mn-ea"/>
                <a:cs typeface="+mn-cs"/>
              </a:rPr>
              <a:t> Unit</a:t>
            </a:r>
          </a:p>
          <a:p>
            <a:pPr>
              <a:defRPr/>
            </a:pPr>
            <a:endParaRPr lang="en-GB" sz="2000" b="1" dirty="0">
              <a:solidFill>
                <a:schemeClr val="tx1"/>
              </a:solidFill>
            </a:endParaRPr>
          </a:p>
          <a:p>
            <a:pPr>
              <a:defRPr/>
            </a:pPr>
            <a:r>
              <a:rPr lang="en-GB" sz="2200" b="1" dirty="0">
                <a:solidFill>
                  <a:schemeClr val="tx1"/>
                </a:solidFill>
              </a:rPr>
              <a:t>Dr Kapilan Radhakrishnan, Academic Director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200" b="1" i="0" u="none" strike="noStrike" kern="1200" cap="none" spc="0" normalizeH="0" baseline="0" noProof="0" dirty="0">
              <a:ln>
                <a:noFill/>
              </a:ln>
              <a:solidFill>
                <a:schemeClr val="tx1"/>
              </a:solidFill>
              <a:effectLst/>
              <a:uLnTx/>
              <a:uFillTx/>
              <a:ea typeface="+mn-ea"/>
              <a:cs typeface="+mn-cs"/>
            </a:endParaRPr>
          </a:p>
        </p:txBody>
      </p:sp>
    </p:spTree>
    <p:extLst>
      <p:ext uri="{BB962C8B-B14F-4D97-AF65-F5344CB8AC3E}">
        <p14:creationId xmlns:p14="http://schemas.microsoft.com/office/powerpoint/2010/main" val="25291684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C28FE3-0B7A-AB2D-350E-84153939B685}"/>
              </a:ext>
            </a:extLst>
          </p:cNvPr>
          <p:cNvSpPr txBox="1"/>
          <p:nvPr/>
        </p:nvSpPr>
        <p:spPr>
          <a:xfrm>
            <a:off x="838200" y="956054"/>
            <a:ext cx="3411071" cy="4840052"/>
          </a:xfrm>
          <a:prstGeom prst="rect">
            <a:avLst/>
          </a:prstGeom>
        </p:spPr>
        <p:txBody>
          <a:bodyPr vert="horz" lIns="91440" tIns="45720" rIns="91440" bIns="45720" rtlCol="0" anchor="ctr">
            <a:normAutofit/>
          </a:bodyPr>
          <a:lstStyle/>
          <a:p>
            <a:pPr marL="0" marR="0" lvl="0" indent="0" fontAlgn="auto">
              <a:lnSpc>
                <a:spcPct val="90000"/>
              </a:lnSpc>
              <a:spcBef>
                <a:spcPct val="0"/>
              </a:spcBef>
              <a:spcAft>
                <a:spcPts val="600"/>
              </a:spcAft>
              <a:buClrTx/>
              <a:buSzTx/>
              <a:tabLst/>
              <a:defRPr/>
            </a:pPr>
            <a:r>
              <a:rPr kumimoji="0" lang="en-US" sz="3200" b="0" i="0" u="none" strike="noStrike" kern="1200" cap="none" spc="0" normalizeH="0" baseline="0" noProof="0">
                <a:ln>
                  <a:noFill/>
                </a:ln>
                <a:solidFill>
                  <a:schemeClr val="tx1"/>
                </a:solidFill>
                <a:effectLst/>
                <a:uLnTx/>
                <a:uFillTx/>
                <a:latin typeface="+mj-lt"/>
                <a:ea typeface="+mj-ea"/>
                <a:cs typeface="+mj-cs"/>
              </a:rPr>
              <a:t>Modules </a:t>
            </a:r>
          </a:p>
        </p:txBody>
      </p:sp>
      <p:graphicFrame>
        <p:nvGraphicFramePr>
          <p:cNvPr id="6" name="Content Placeholder 5">
            <a:extLst>
              <a:ext uri="{FF2B5EF4-FFF2-40B4-BE49-F238E27FC236}">
                <a16:creationId xmlns:a16="http://schemas.microsoft.com/office/drawing/2014/main" id="{EC5C6373-8BEC-E0EC-FC35-295E499E35A8}"/>
              </a:ext>
            </a:extLst>
          </p:cNvPr>
          <p:cNvGraphicFramePr>
            <a:graphicFrameLocks noGrp="1"/>
          </p:cNvGraphicFramePr>
          <p:nvPr>
            <p:ph idx="1"/>
          </p:nvPr>
        </p:nvGraphicFramePr>
        <p:xfrm>
          <a:off x="3536009" y="96160"/>
          <a:ext cx="7726157" cy="5523053"/>
        </p:xfrm>
        <a:graphic>
          <a:graphicData uri="http://schemas.openxmlformats.org/drawingml/2006/table">
            <a:tbl>
              <a:tblPr firstRow="1" firstCol="1" bandRow="1">
                <a:tableStyleId>{5C22544A-7EE6-4342-B048-85BDC9FD1C3A}</a:tableStyleId>
              </a:tblPr>
              <a:tblGrid>
                <a:gridCol w="1279963">
                  <a:extLst>
                    <a:ext uri="{9D8B030D-6E8A-4147-A177-3AD203B41FA5}">
                      <a16:colId xmlns:a16="http://schemas.microsoft.com/office/drawing/2014/main" val="499012869"/>
                    </a:ext>
                  </a:extLst>
                </a:gridCol>
                <a:gridCol w="3940711">
                  <a:extLst>
                    <a:ext uri="{9D8B030D-6E8A-4147-A177-3AD203B41FA5}">
                      <a16:colId xmlns:a16="http://schemas.microsoft.com/office/drawing/2014/main" val="1919318109"/>
                    </a:ext>
                  </a:extLst>
                </a:gridCol>
                <a:gridCol w="2505483">
                  <a:extLst>
                    <a:ext uri="{9D8B030D-6E8A-4147-A177-3AD203B41FA5}">
                      <a16:colId xmlns:a16="http://schemas.microsoft.com/office/drawing/2014/main" val="561224324"/>
                    </a:ext>
                  </a:extLst>
                </a:gridCol>
              </a:tblGrid>
              <a:tr h="484078">
                <a:tc>
                  <a:txBody>
                    <a:bodyPr/>
                    <a:lstStyle/>
                    <a:p>
                      <a:pPr algn="ctr"/>
                      <a:r>
                        <a:rPr lang="en-GB" sz="1400">
                          <a:effectLst/>
                        </a:rPr>
                        <a:t>Module Code</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tc>
                  <a:txBody>
                    <a:bodyPr/>
                    <a:lstStyle/>
                    <a:p>
                      <a:pPr algn="ctr"/>
                      <a:r>
                        <a:rPr lang="en-GB" sz="1400">
                          <a:effectLst/>
                        </a:rPr>
                        <a:t>Module Title</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tc>
                  <a:txBody>
                    <a:bodyPr/>
                    <a:lstStyle/>
                    <a:p>
                      <a:pPr algn="ctr"/>
                      <a:r>
                        <a:rPr lang="en-GB" sz="1400" dirty="0">
                          <a:effectLst/>
                        </a:rPr>
                        <a:t>Module type (component pass, core, compulsory, optional)</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882820241"/>
                  </a:ext>
                </a:extLst>
              </a:tr>
              <a:tr h="191013">
                <a:tc>
                  <a:txBody>
                    <a:bodyPr/>
                    <a:lstStyle/>
                    <a:p>
                      <a:pPr algn="just"/>
                      <a:r>
                        <a:rPr lang="en-GB" sz="1400">
                          <a:effectLst/>
                        </a:rPr>
                        <a:t>Year 1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Level 4</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Semester 1</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904443616"/>
                  </a:ext>
                </a:extLst>
              </a:tr>
              <a:tr h="191013">
                <a:tc>
                  <a:txBody>
                    <a:bodyPr/>
                    <a:lstStyle/>
                    <a:p>
                      <a:pPr algn="just"/>
                      <a:r>
                        <a:rPr lang="en-GB" sz="1400">
                          <a:effectLst/>
                        </a:rPr>
                        <a:t>ACDB4010</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Study Skills</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Core</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1421691022"/>
                  </a:ext>
                </a:extLst>
              </a:tr>
              <a:tr h="191013">
                <a:tc>
                  <a:txBody>
                    <a:bodyPr/>
                    <a:lstStyle/>
                    <a:p>
                      <a:pPr algn="just"/>
                      <a:r>
                        <a:rPr lang="en-GB" sz="1400">
                          <a:effectLst/>
                        </a:rPr>
                        <a:t>ACDA4008</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Mathematics</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Core</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712792965"/>
                  </a:ext>
                </a:extLst>
              </a:tr>
              <a:tr h="191013">
                <a:tc>
                  <a:txBody>
                    <a:bodyPr/>
                    <a:lstStyle/>
                    <a:p>
                      <a:pPr algn="just"/>
                      <a:r>
                        <a:rPr lang="en-GB" sz="1400">
                          <a:effectLst/>
                        </a:rPr>
                        <a:t>Year 1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Level 4</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Semester 2</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401966594"/>
                  </a:ext>
                </a:extLst>
              </a:tr>
              <a:tr h="191013">
                <a:tc>
                  <a:txBody>
                    <a:bodyPr/>
                    <a:lstStyle/>
                    <a:p>
                      <a:pPr algn="just"/>
                      <a:r>
                        <a:rPr lang="en-GB" sz="1400">
                          <a:effectLst/>
                        </a:rPr>
                        <a:t>ACDB4007</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tc>
                  <a:txBody>
                    <a:bodyPr/>
                    <a:lstStyle/>
                    <a:p>
                      <a:pPr algn="just"/>
                      <a:r>
                        <a:rPr lang="en-GB" sz="1400">
                          <a:effectLst/>
                        </a:rPr>
                        <a:t>Physics (OME)</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tc>
                  <a:txBody>
                    <a:bodyPr/>
                    <a:lstStyle/>
                    <a:p>
                      <a:pPr algn="ctr"/>
                      <a:r>
                        <a:rPr lang="en-GB" sz="1400" dirty="0">
                          <a:effectLst/>
                        </a:rPr>
                        <a:t>Core</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4004705589"/>
                  </a:ext>
                </a:extLst>
              </a:tr>
              <a:tr h="191013">
                <a:tc>
                  <a:txBody>
                    <a:bodyPr/>
                    <a:lstStyle/>
                    <a:p>
                      <a:pPr algn="just"/>
                      <a:r>
                        <a:rPr lang="en-GB" sz="1400">
                          <a:effectLst/>
                        </a:rPr>
                        <a:t>ACDB4011</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Chemistry (OME)</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Core</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2226987239"/>
                  </a:ext>
                </a:extLst>
              </a:tr>
              <a:tr h="191013">
                <a:tc>
                  <a:txBody>
                    <a:bodyPr/>
                    <a:lstStyle/>
                    <a:p>
                      <a:pPr algn="just"/>
                      <a:r>
                        <a:rPr lang="en-GB" sz="1400">
                          <a:effectLst/>
                        </a:rPr>
                        <a:t>Year 1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Level 4</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Semester 3</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108751142"/>
                  </a:ext>
                </a:extLst>
              </a:tr>
              <a:tr h="345055">
                <a:tc>
                  <a:txBody>
                    <a:bodyPr/>
                    <a:lstStyle/>
                    <a:p>
                      <a:pPr algn="just"/>
                      <a:r>
                        <a:rPr lang="en-GB" sz="1400">
                          <a:effectLst/>
                        </a:rPr>
                        <a:t>ACDA4018</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Fundamentals of Electrical and Electronic Systems</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Compulsory</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2133416660"/>
                  </a:ext>
                </a:extLst>
              </a:tr>
              <a:tr h="191013">
                <a:tc>
                  <a:txBody>
                    <a:bodyPr/>
                    <a:lstStyle/>
                    <a:p>
                      <a:pPr algn="just"/>
                      <a:r>
                        <a:rPr lang="en-GB" sz="1400">
                          <a:effectLst/>
                        </a:rPr>
                        <a:t>Year 2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Level 4/5</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Semester 1</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2729167482"/>
                  </a:ext>
                </a:extLst>
              </a:tr>
              <a:tr h="191013">
                <a:tc>
                  <a:txBody>
                    <a:bodyPr/>
                    <a:lstStyle/>
                    <a:p>
                      <a:pPr algn="just"/>
                      <a:r>
                        <a:rPr lang="en-GB" sz="1400">
                          <a:effectLst/>
                        </a:rPr>
                        <a:t>ACDB4005</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tc>
                  <a:txBody>
                    <a:bodyPr/>
                    <a:lstStyle/>
                    <a:p>
                      <a:pPr algn="just"/>
                      <a:r>
                        <a:rPr lang="en-GB" sz="1400">
                          <a:effectLst/>
                        </a:rPr>
                        <a:t>Principles of Systems Engineering</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tc>
                  <a:txBody>
                    <a:bodyPr/>
                    <a:lstStyle/>
                    <a:p>
                      <a:pPr algn="ctr"/>
                      <a:r>
                        <a:rPr lang="en-GB" sz="1400" dirty="0">
                          <a:effectLst/>
                        </a:rPr>
                        <a:t>Core</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58771310"/>
                  </a:ext>
                </a:extLst>
              </a:tr>
              <a:tr h="191013">
                <a:tc>
                  <a:txBody>
                    <a:bodyPr/>
                    <a:lstStyle/>
                    <a:p>
                      <a:pPr algn="just"/>
                      <a:r>
                        <a:rPr lang="en-GB" sz="1400">
                          <a:effectLst/>
                        </a:rPr>
                        <a:t>ACDC5009</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Electromagnetic Radiation</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Compulsory</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1335406094"/>
                  </a:ext>
                </a:extLst>
              </a:tr>
              <a:tr h="191013">
                <a:tc>
                  <a:txBody>
                    <a:bodyPr/>
                    <a:lstStyle/>
                    <a:p>
                      <a:pPr algn="just"/>
                      <a:r>
                        <a:rPr lang="en-GB" sz="1400">
                          <a:effectLst/>
                        </a:rPr>
                        <a:t>Year 2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Level 4/5</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Semester 2</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960654630"/>
                  </a:ext>
                </a:extLst>
              </a:tr>
              <a:tr h="191013">
                <a:tc>
                  <a:txBody>
                    <a:bodyPr/>
                    <a:lstStyle/>
                    <a:p>
                      <a:pPr algn="just"/>
                      <a:r>
                        <a:rPr lang="en-GB" sz="1400">
                          <a:effectLst/>
                        </a:rPr>
                        <a:t>ACDA4019</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Principles of OME</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Core</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2015251298"/>
                  </a:ext>
                </a:extLst>
              </a:tr>
              <a:tr h="191013">
                <a:tc>
                  <a:txBody>
                    <a:bodyPr/>
                    <a:lstStyle/>
                    <a:p>
                      <a:pPr algn="just"/>
                      <a:r>
                        <a:rPr lang="en-GB" sz="1400">
                          <a:effectLst/>
                        </a:rPr>
                        <a:t>ACDB5007</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Computer Aided Engineering</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Compulsory</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2707218166"/>
                  </a:ext>
                </a:extLst>
              </a:tr>
              <a:tr h="191013">
                <a:tc>
                  <a:txBody>
                    <a:bodyPr/>
                    <a:lstStyle/>
                    <a:p>
                      <a:pPr algn="just"/>
                      <a:r>
                        <a:rPr lang="en-GB" sz="1400">
                          <a:effectLst/>
                        </a:rPr>
                        <a:t>Year 2</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Level 5</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Semester 3</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573717123"/>
                  </a:ext>
                </a:extLst>
              </a:tr>
              <a:tr h="191013">
                <a:tc>
                  <a:txBody>
                    <a:bodyPr/>
                    <a:lstStyle/>
                    <a:p>
                      <a:pPr algn="just"/>
                      <a:r>
                        <a:rPr lang="en-GB" sz="1400">
                          <a:effectLst/>
                        </a:rPr>
                        <a:t>ACDB5013</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Safety and Hazard Assessment</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Core</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2097534154"/>
                  </a:ext>
                </a:extLst>
              </a:tr>
              <a:tr h="191013">
                <a:tc>
                  <a:txBody>
                    <a:bodyPr/>
                    <a:lstStyle/>
                    <a:p>
                      <a:pPr algn="just"/>
                      <a:r>
                        <a:rPr lang="en-GB" sz="1400">
                          <a:effectLst/>
                        </a:rPr>
                        <a:t>Year 3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Level 5</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Semester 1</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539809294"/>
                  </a:ext>
                </a:extLst>
              </a:tr>
              <a:tr h="191013">
                <a:tc>
                  <a:txBody>
                    <a:bodyPr/>
                    <a:lstStyle/>
                    <a:p>
                      <a:pPr algn="just"/>
                      <a:r>
                        <a:rPr lang="en-GB" sz="1400">
                          <a:effectLst/>
                        </a:rPr>
                        <a:t>ACDB5011</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Instrumentation and Control</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Compulsory</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2085740763"/>
                  </a:ext>
                </a:extLst>
              </a:tr>
              <a:tr h="191013">
                <a:tc>
                  <a:txBody>
                    <a:bodyPr/>
                    <a:lstStyle/>
                    <a:p>
                      <a:pPr algn="just"/>
                      <a:r>
                        <a:rPr lang="en-GB" sz="1400">
                          <a:effectLst/>
                        </a:rPr>
                        <a:t>ACDB5015</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Advanced Physics of OME</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Core</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529318564"/>
                  </a:ext>
                </a:extLst>
              </a:tr>
              <a:tr h="191013">
                <a:tc>
                  <a:txBody>
                    <a:bodyPr/>
                    <a:lstStyle/>
                    <a:p>
                      <a:pPr algn="just"/>
                      <a:r>
                        <a:rPr lang="en-GB" sz="1400">
                          <a:effectLst/>
                        </a:rPr>
                        <a:t>Year 3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Level 5</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Semester 2/3</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2473843980"/>
                  </a:ext>
                </a:extLst>
              </a:tr>
              <a:tr h="191013">
                <a:tc>
                  <a:txBody>
                    <a:bodyPr/>
                    <a:lstStyle/>
                    <a:p>
                      <a:pPr algn="just"/>
                      <a:r>
                        <a:rPr lang="en-GB" sz="1400">
                          <a:effectLst/>
                        </a:rPr>
                        <a:t>ACDA5022</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Work-based Group project</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Compulsory</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4182255595"/>
                  </a:ext>
                </a:extLst>
              </a:tr>
              <a:tr h="191013">
                <a:tc>
                  <a:txBody>
                    <a:bodyPr/>
                    <a:lstStyle/>
                    <a:p>
                      <a:pPr algn="just"/>
                      <a:r>
                        <a:rPr lang="en-GB" sz="1400">
                          <a:effectLst/>
                        </a:rPr>
                        <a:t>Year 3 </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Level 5</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Semester 2</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651796205"/>
                  </a:ext>
                </a:extLst>
              </a:tr>
              <a:tr h="191013">
                <a:tc>
                  <a:txBody>
                    <a:bodyPr/>
                    <a:lstStyle/>
                    <a:p>
                      <a:pPr algn="just"/>
                      <a:r>
                        <a:rPr lang="en-GB" sz="1400">
                          <a:effectLst/>
                        </a:rPr>
                        <a:t>ACDA5021</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just"/>
                      <a:r>
                        <a:rPr lang="en-GB" sz="1400">
                          <a:effectLst/>
                        </a:rPr>
                        <a:t>Systems Engineering</a:t>
                      </a:r>
                      <a:endParaRPr lang="en-GB"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tc>
                <a:tc>
                  <a:txBody>
                    <a:bodyPr/>
                    <a:lstStyle/>
                    <a:p>
                      <a:pPr algn="ctr"/>
                      <a:r>
                        <a:rPr lang="en-GB" sz="1400" dirty="0">
                          <a:effectLst/>
                        </a:rPr>
                        <a:t>Core</a:t>
                      </a:r>
                      <a:endParaRPr lang="en-GB"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868" marR="34868" marT="0" marB="0" anchor="ctr"/>
                </a:tc>
                <a:extLst>
                  <a:ext uri="{0D108BD9-81ED-4DB2-BD59-A6C34878D82A}">
                    <a16:rowId xmlns:a16="http://schemas.microsoft.com/office/drawing/2014/main" val="3297270833"/>
                  </a:ext>
                </a:extLst>
              </a:tr>
            </a:tbl>
          </a:graphicData>
        </a:graphic>
      </p:graphicFrame>
    </p:spTree>
    <p:extLst>
      <p:ext uri="{BB962C8B-B14F-4D97-AF65-F5344CB8AC3E}">
        <p14:creationId xmlns:p14="http://schemas.microsoft.com/office/powerpoint/2010/main" val="2347209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81CE5-86B9-C012-B12E-CCB5633B8F10}"/>
              </a:ext>
            </a:extLst>
          </p:cNvPr>
          <p:cNvSpPr>
            <a:spLocks noGrp="1"/>
          </p:cNvSpPr>
          <p:nvPr>
            <p:ph type="title"/>
          </p:nvPr>
        </p:nvSpPr>
        <p:spPr>
          <a:xfrm>
            <a:off x="838200" y="956054"/>
            <a:ext cx="3411071" cy="4840052"/>
          </a:xfrm>
        </p:spPr>
        <p:txBody>
          <a:bodyPr anchor="ctr">
            <a:normAutofit/>
          </a:bodyPr>
          <a:lstStyle/>
          <a:p>
            <a:r>
              <a:rPr lang="en-US" dirty="0"/>
              <a:t>Modules</a:t>
            </a:r>
          </a:p>
        </p:txBody>
      </p:sp>
      <p:graphicFrame>
        <p:nvGraphicFramePr>
          <p:cNvPr id="7" name="Content Placeholder 3">
            <a:extLst>
              <a:ext uri="{FF2B5EF4-FFF2-40B4-BE49-F238E27FC236}">
                <a16:creationId xmlns:a16="http://schemas.microsoft.com/office/drawing/2014/main" id="{F5C834F2-29A0-D2BF-4362-9DF8EDB81589}"/>
              </a:ext>
            </a:extLst>
          </p:cNvPr>
          <p:cNvGraphicFramePr>
            <a:graphicFrameLocks noGrp="1"/>
          </p:cNvGraphicFramePr>
          <p:nvPr>
            <p:ph idx="1"/>
          </p:nvPr>
        </p:nvGraphicFramePr>
        <p:xfrm>
          <a:off x="3418686" y="397369"/>
          <a:ext cx="7935114" cy="5028672"/>
        </p:xfrm>
        <a:graphic>
          <a:graphicData uri="http://schemas.openxmlformats.org/drawingml/2006/table">
            <a:tbl>
              <a:tblPr firstRow="1" firstCol="1" bandRow="1">
                <a:tableStyleId>{5C22544A-7EE6-4342-B048-85BDC9FD1C3A}</a:tableStyleId>
              </a:tblPr>
              <a:tblGrid>
                <a:gridCol w="1494830">
                  <a:extLst>
                    <a:ext uri="{9D8B030D-6E8A-4147-A177-3AD203B41FA5}">
                      <a16:colId xmlns:a16="http://schemas.microsoft.com/office/drawing/2014/main" val="734342486"/>
                    </a:ext>
                  </a:extLst>
                </a:gridCol>
                <a:gridCol w="3130889">
                  <a:extLst>
                    <a:ext uri="{9D8B030D-6E8A-4147-A177-3AD203B41FA5}">
                      <a16:colId xmlns:a16="http://schemas.microsoft.com/office/drawing/2014/main" val="571089901"/>
                    </a:ext>
                  </a:extLst>
                </a:gridCol>
                <a:gridCol w="3309395">
                  <a:extLst>
                    <a:ext uri="{9D8B030D-6E8A-4147-A177-3AD203B41FA5}">
                      <a16:colId xmlns:a16="http://schemas.microsoft.com/office/drawing/2014/main" val="3205319733"/>
                    </a:ext>
                  </a:extLst>
                </a:gridCol>
              </a:tblGrid>
              <a:tr h="607206">
                <a:tc>
                  <a:txBody>
                    <a:bodyPr/>
                    <a:lstStyle/>
                    <a:p>
                      <a:pPr algn="ctr"/>
                      <a:r>
                        <a:rPr lang="en-GB" sz="2000">
                          <a:effectLst/>
                        </a:rPr>
                        <a:t>Module Code</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tc>
                  <a:txBody>
                    <a:bodyPr/>
                    <a:lstStyle/>
                    <a:p>
                      <a:pPr algn="ctr"/>
                      <a:r>
                        <a:rPr lang="en-GB" sz="2000" dirty="0">
                          <a:effectLst/>
                        </a:rPr>
                        <a:t>Module Title</a:t>
                      </a:r>
                      <a:endParaRPr lang="en-GB"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tc>
                  <a:txBody>
                    <a:bodyPr/>
                    <a:lstStyle/>
                    <a:p>
                      <a:pPr algn="ctr"/>
                      <a:r>
                        <a:rPr lang="en-GB" sz="2000" dirty="0">
                          <a:effectLst/>
                        </a:rPr>
                        <a:t>Module type (component pass, core, compulsory, optional)</a:t>
                      </a:r>
                      <a:endParaRPr lang="en-GB"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1994636094"/>
                  </a:ext>
                </a:extLst>
              </a:tr>
              <a:tr h="336132">
                <a:tc>
                  <a:txBody>
                    <a:bodyPr/>
                    <a:lstStyle/>
                    <a:p>
                      <a:pPr algn="just"/>
                      <a:r>
                        <a:rPr lang="en-GB" sz="2000">
                          <a:effectLst/>
                        </a:rPr>
                        <a:t>Year 4 </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just"/>
                      <a:r>
                        <a:rPr lang="en-GB" sz="2000">
                          <a:effectLst/>
                        </a:rPr>
                        <a:t>Level 6</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ctr"/>
                      <a:r>
                        <a:rPr lang="en-GB" sz="2000">
                          <a:effectLst/>
                        </a:rPr>
                        <a:t>Semester 1</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622818112"/>
                  </a:ext>
                </a:extLst>
              </a:tr>
              <a:tr h="607206">
                <a:tc>
                  <a:txBody>
                    <a:bodyPr/>
                    <a:lstStyle/>
                    <a:p>
                      <a:pPr algn="just"/>
                      <a:r>
                        <a:rPr lang="en-GB" sz="2000">
                          <a:effectLst/>
                        </a:rPr>
                        <a:t>ACDA6020</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just"/>
                      <a:r>
                        <a:rPr lang="en-GB" sz="2000">
                          <a:effectLst/>
                        </a:rPr>
                        <a:t>Advanced Chemistry of OME</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ctr"/>
                      <a:r>
                        <a:rPr lang="en-GB" sz="2000">
                          <a:effectLst/>
                        </a:rPr>
                        <a:t>Core</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32513633"/>
                  </a:ext>
                </a:extLst>
              </a:tr>
              <a:tr h="607206">
                <a:tc>
                  <a:txBody>
                    <a:bodyPr/>
                    <a:lstStyle/>
                    <a:p>
                      <a:pPr algn="just"/>
                      <a:r>
                        <a:rPr lang="en-GB" sz="2000">
                          <a:effectLst/>
                        </a:rPr>
                        <a:t>ACDA6021</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just"/>
                      <a:r>
                        <a:rPr lang="en-GB" sz="2000">
                          <a:effectLst/>
                        </a:rPr>
                        <a:t>Data Capture and Evaluation</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ctr"/>
                      <a:r>
                        <a:rPr lang="en-GB" sz="2000">
                          <a:effectLst/>
                        </a:rPr>
                        <a:t>Compulsory</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3800023456"/>
                  </a:ext>
                </a:extLst>
              </a:tr>
              <a:tr h="336132">
                <a:tc>
                  <a:txBody>
                    <a:bodyPr/>
                    <a:lstStyle/>
                    <a:p>
                      <a:pPr algn="just"/>
                      <a:r>
                        <a:rPr lang="en-GB" sz="2000">
                          <a:effectLst/>
                        </a:rPr>
                        <a:t>Year 4/5</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just"/>
                      <a:r>
                        <a:rPr lang="en-GB" sz="2000">
                          <a:effectLst/>
                        </a:rPr>
                        <a:t>Level 6</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ctr"/>
                      <a:r>
                        <a:rPr lang="en-GB" sz="2000">
                          <a:effectLst/>
                        </a:rPr>
                        <a:t>Semester 2/3/1/2</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3847923397"/>
                  </a:ext>
                </a:extLst>
              </a:tr>
              <a:tr h="336132">
                <a:tc>
                  <a:txBody>
                    <a:bodyPr/>
                    <a:lstStyle/>
                    <a:p>
                      <a:pPr algn="just"/>
                      <a:r>
                        <a:rPr lang="en-GB" sz="2000">
                          <a:effectLst/>
                        </a:rPr>
                        <a:t>ACCA6020</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just"/>
                      <a:r>
                        <a:rPr lang="en-GB" sz="2000">
                          <a:effectLst/>
                        </a:rPr>
                        <a:t>Independent Project </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ctr"/>
                      <a:r>
                        <a:rPr lang="en-GB" sz="2000">
                          <a:effectLst/>
                        </a:rPr>
                        <a:t>Compulsory</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4119297016"/>
                  </a:ext>
                </a:extLst>
              </a:tr>
              <a:tr h="336132">
                <a:tc>
                  <a:txBody>
                    <a:bodyPr/>
                    <a:lstStyle/>
                    <a:p>
                      <a:pPr algn="just"/>
                      <a:r>
                        <a:rPr lang="en-GB" sz="2000">
                          <a:effectLst/>
                        </a:rPr>
                        <a:t>Year 4 </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just"/>
                      <a:r>
                        <a:rPr lang="en-GB" sz="2000">
                          <a:effectLst/>
                        </a:rPr>
                        <a:t>Level 6</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ctr"/>
                      <a:r>
                        <a:rPr lang="en-GB" sz="2000">
                          <a:effectLst/>
                        </a:rPr>
                        <a:t>Semester 2</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3574099037"/>
                  </a:ext>
                </a:extLst>
              </a:tr>
              <a:tr h="607206">
                <a:tc>
                  <a:txBody>
                    <a:bodyPr/>
                    <a:lstStyle/>
                    <a:p>
                      <a:pPr algn="just"/>
                      <a:r>
                        <a:rPr lang="en-GB" sz="2000">
                          <a:effectLst/>
                        </a:rPr>
                        <a:t>ACDB6008</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just"/>
                      <a:r>
                        <a:rPr lang="en-GB" sz="2000">
                          <a:effectLst/>
                        </a:rPr>
                        <a:t>Scientific Principles of OME Design</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ctr"/>
                      <a:r>
                        <a:rPr lang="en-GB" sz="2000">
                          <a:effectLst/>
                        </a:rPr>
                        <a:t>Core</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80630406"/>
                  </a:ext>
                </a:extLst>
              </a:tr>
              <a:tr h="336132">
                <a:tc>
                  <a:txBody>
                    <a:bodyPr/>
                    <a:lstStyle/>
                    <a:p>
                      <a:pPr algn="just"/>
                      <a:r>
                        <a:rPr lang="en-GB" sz="2000">
                          <a:effectLst/>
                        </a:rPr>
                        <a:t>Year 5 </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just"/>
                      <a:r>
                        <a:rPr lang="en-GB" sz="2000">
                          <a:effectLst/>
                        </a:rPr>
                        <a:t>Level 6</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ctr"/>
                      <a:r>
                        <a:rPr lang="en-GB" sz="2000">
                          <a:effectLst/>
                        </a:rPr>
                        <a:t>Semester 1</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2348735353"/>
                  </a:ext>
                </a:extLst>
              </a:tr>
              <a:tr h="607206">
                <a:tc>
                  <a:txBody>
                    <a:bodyPr/>
                    <a:lstStyle/>
                    <a:p>
                      <a:pPr algn="just"/>
                      <a:r>
                        <a:rPr lang="en-GB" sz="2000">
                          <a:effectLst/>
                        </a:rPr>
                        <a:t>ACDA6022</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just"/>
                      <a:r>
                        <a:rPr lang="en-GB" sz="2000">
                          <a:effectLst/>
                        </a:rPr>
                        <a:t>OME Safety Management and Legislation</a:t>
                      </a:r>
                      <a:endParaRPr lang="en-GB"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tc>
                <a:tc>
                  <a:txBody>
                    <a:bodyPr/>
                    <a:lstStyle/>
                    <a:p>
                      <a:pPr algn="ctr"/>
                      <a:r>
                        <a:rPr lang="en-GB" sz="2000" dirty="0">
                          <a:effectLst/>
                        </a:rPr>
                        <a:t>Core</a:t>
                      </a:r>
                      <a:endParaRPr lang="en-GB"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967" marR="50967" marT="0" marB="0" anchor="ctr"/>
                </a:tc>
                <a:extLst>
                  <a:ext uri="{0D108BD9-81ED-4DB2-BD59-A6C34878D82A}">
                    <a16:rowId xmlns:a16="http://schemas.microsoft.com/office/drawing/2014/main" val="3076635863"/>
                  </a:ext>
                </a:extLst>
              </a:tr>
            </a:tbl>
          </a:graphicData>
        </a:graphic>
      </p:graphicFrame>
    </p:spTree>
    <p:extLst>
      <p:ext uri="{BB962C8B-B14F-4D97-AF65-F5344CB8AC3E}">
        <p14:creationId xmlns:p14="http://schemas.microsoft.com/office/powerpoint/2010/main" val="807859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1">
            <a:extLst>
              <a:ext uri="{FF2B5EF4-FFF2-40B4-BE49-F238E27FC236}">
                <a16:creationId xmlns:a16="http://schemas.microsoft.com/office/drawing/2014/main" id="{1A95671B-3CC6-4792-9114-B74FAEA224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2117"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7" name="Main graphic"/>
          <p:cNvPicPr/>
          <p:nvPr/>
        </p:nvPicPr>
        <p:blipFill>
          <a:blip r:embed="rId3" cstate="email">
            <a:extLst>
              <a:ext uri="{28A0092B-C50C-407E-A947-70E740481C1C}">
                <a14:useLocalDpi xmlns:a14="http://schemas.microsoft.com/office/drawing/2010/main"/>
              </a:ext>
            </a:extLst>
          </a:blip>
          <a:stretch/>
        </p:blipFill>
        <p:spPr>
          <a:xfrm>
            <a:off x="2755191" y="890063"/>
            <a:ext cx="7219999" cy="2912414"/>
          </a:xfrm>
          <a:prstGeom prst="rect">
            <a:avLst/>
          </a:prstGeom>
        </p:spPr>
      </p:pic>
      <p:sp>
        <p:nvSpPr>
          <p:cNvPr id="2" name="TextBox 1">
            <a:extLst>
              <a:ext uri="{FF2B5EF4-FFF2-40B4-BE49-F238E27FC236}">
                <a16:creationId xmlns:a16="http://schemas.microsoft.com/office/drawing/2014/main" id="{01DF7B17-A5A1-4A64-0EC2-CBF3865128EE}"/>
              </a:ext>
            </a:extLst>
          </p:cNvPr>
          <p:cNvSpPr txBox="1"/>
          <p:nvPr/>
        </p:nvSpPr>
        <p:spPr>
          <a:xfrm>
            <a:off x="447102" y="115802"/>
            <a:ext cx="5918088" cy="3754874"/>
          </a:xfrm>
          <a:prstGeom prst="rect">
            <a:avLst/>
          </a:prstGeom>
          <a:noFill/>
        </p:spPr>
        <p:txBody>
          <a:bodyPr wrap="squar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The Foundation:</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4005 – Principles of Systems Engineering</a:t>
            </a:r>
            <a:endParaRPr lang="en-US" sz="1400" b="1" dirty="0">
              <a:solidFill>
                <a:prstClr val="black"/>
              </a:solidFill>
              <a:latin typeface="Calibri" panose="020F0502020204030204"/>
            </a:endParaRP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4007 – Physics OME</a:t>
            </a:r>
          </a:p>
          <a:p>
            <a:pPr defTabSz="914357">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4008 – Mathematics.  </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4010 – Study Skills</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4011 – Chemistry OME</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4018 – Fundamentals of Electronics</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4019 – Principles of OME</a:t>
            </a:r>
          </a:p>
          <a:p>
            <a:pPr marL="0" marR="0" lvl="0" indent="0" algn="l" defTabSz="914357" rtl="0" eaLnBrk="1" fontAlgn="auto" latinLnBrk="0" hangingPunct="1">
              <a:lnSpc>
                <a:spcPct val="100000"/>
              </a:lnSpc>
              <a:spcBef>
                <a:spcPts val="0"/>
              </a:spcBef>
              <a:spcAft>
                <a:spcPts val="0"/>
              </a:spcAft>
              <a:buClrTx/>
              <a:buSzTx/>
              <a:buFontTx/>
              <a:buNone/>
              <a:tabLst/>
              <a:defRPr/>
            </a:pPr>
            <a:r>
              <a:rPr lang="en-US" sz="1400" b="1" dirty="0">
                <a:solidFill>
                  <a:srgbClr val="FF0000"/>
                </a:solidFill>
                <a:latin typeface="Calibri" panose="020F0502020204030204"/>
              </a:rPr>
              <a:t>ACDA 4020 – Human Factors in High Hazard</a:t>
            </a:r>
            <a:endParaRPr kumimoji="0" lang="en-US" sz="14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357" rtl="0" eaLnBrk="1" fontAlgn="auto" latinLnBrk="0" hangingPunct="1">
              <a:lnSpc>
                <a:spcPct val="100000"/>
              </a:lnSpc>
              <a:spcBef>
                <a:spcPts val="0"/>
              </a:spcBef>
              <a:spcAft>
                <a:spcPts val="0"/>
              </a:spcAft>
              <a:buClrTx/>
              <a:buSzTx/>
              <a:buFontTx/>
              <a:buNone/>
              <a:tabLst/>
              <a:defRPr/>
            </a:pPr>
            <a:endParaRPr lang="en-US" sz="1400" b="1" dirty="0">
              <a:solidFill>
                <a:prstClr val="black"/>
              </a:solidFill>
              <a:latin typeface="Calibri" panose="020F0502020204030204"/>
            </a:endParaRP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rPr>
              <a:t>Understand:</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rPr>
              <a:t>ACCA 6020 – OME Major Project</a:t>
            </a: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Graphic 3" descr="Factory with solid fill">
            <a:extLst>
              <a:ext uri="{FF2B5EF4-FFF2-40B4-BE49-F238E27FC236}">
                <a16:creationId xmlns:a16="http://schemas.microsoft.com/office/drawing/2014/main" id="{1334C709-8A41-D8DB-4671-CE639E6C2F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8005" y="5900190"/>
            <a:ext cx="914400" cy="914400"/>
          </a:xfrm>
          <a:prstGeom prst="rect">
            <a:avLst/>
          </a:prstGeom>
        </p:spPr>
      </p:pic>
      <p:pic>
        <p:nvPicPr>
          <p:cNvPr id="6" name="Graphic 5" descr="Truck with solid fill">
            <a:extLst>
              <a:ext uri="{FF2B5EF4-FFF2-40B4-BE49-F238E27FC236}">
                <a16:creationId xmlns:a16="http://schemas.microsoft.com/office/drawing/2014/main" id="{354E43B6-31C6-6126-E8C3-9DAE74D021F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0070" y="5160168"/>
            <a:ext cx="914400" cy="914400"/>
          </a:xfrm>
          <a:prstGeom prst="rect">
            <a:avLst/>
          </a:prstGeom>
        </p:spPr>
      </p:pic>
      <p:pic>
        <p:nvPicPr>
          <p:cNvPr id="8" name="Graphic 7" descr="Warehouse with solid fill">
            <a:extLst>
              <a:ext uri="{FF2B5EF4-FFF2-40B4-BE49-F238E27FC236}">
                <a16:creationId xmlns:a16="http://schemas.microsoft.com/office/drawing/2014/main" id="{C5E926D3-194B-C337-C5A6-CB88ABD09CF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99284" y="5814305"/>
            <a:ext cx="914400" cy="914400"/>
          </a:xfrm>
          <a:prstGeom prst="rect">
            <a:avLst/>
          </a:prstGeom>
        </p:spPr>
      </p:pic>
      <p:pic>
        <p:nvPicPr>
          <p:cNvPr id="10" name="Graphic 9" descr="Soldier female outline">
            <a:extLst>
              <a:ext uri="{FF2B5EF4-FFF2-40B4-BE49-F238E27FC236}">
                <a16:creationId xmlns:a16="http://schemas.microsoft.com/office/drawing/2014/main" id="{8776D920-0EA8-2146-78E8-48350721851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3446" y="4442705"/>
            <a:ext cx="914400" cy="914400"/>
          </a:xfrm>
          <a:prstGeom prst="rect">
            <a:avLst/>
          </a:prstGeom>
        </p:spPr>
      </p:pic>
      <p:pic>
        <p:nvPicPr>
          <p:cNvPr id="12" name="Graphic 11" descr="Partial sun outline">
            <a:extLst>
              <a:ext uri="{FF2B5EF4-FFF2-40B4-BE49-F238E27FC236}">
                <a16:creationId xmlns:a16="http://schemas.microsoft.com/office/drawing/2014/main" id="{C80E3F3C-32EF-1DAA-14EE-49B222EEE22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155906" y="4373855"/>
            <a:ext cx="914400" cy="914400"/>
          </a:xfrm>
          <a:prstGeom prst="rect">
            <a:avLst/>
          </a:prstGeom>
        </p:spPr>
      </p:pic>
      <p:pic>
        <p:nvPicPr>
          <p:cNvPr id="14" name="Graphic 13" descr="Gavel with solid fill">
            <a:extLst>
              <a:ext uri="{FF2B5EF4-FFF2-40B4-BE49-F238E27FC236}">
                <a16:creationId xmlns:a16="http://schemas.microsoft.com/office/drawing/2014/main" id="{8B2B5737-D9D1-2E27-6F56-E618B5E3504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2124318" y="4374161"/>
            <a:ext cx="914400" cy="914400"/>
          </a:xfrm>
          <a:prstGeom prst="rect">
            <a:avLst/>
          </a:prstGeom>
        </p:spPr>
      </p:pic>
      <p:sp>
        <p:nvSpPr>
          <p:cNvPr id="15" name="TextBox 14">
            <a:extLst>
              <a:ext uri="{FF2B5EF4-FFF2-40B4-BE49-F238E27FC236}">
                <a16:creationId xmlns:a16="http://schemas.microsoft.com/office/drawing/2014/main" id="{D694ADAD-EB26-7F7A-8194-75E1414199D6}"/>
              </a:ext>
            </a:extLst>
          </p:cNvPr>
          <p:cNvSpPr txBox="1"/>
          <p:nvPr/>
        </p:nvSpPr>
        <p:spPr>
          <a:xfrm>
            <a:off x="1436477" y="3384880"/>
            <a:ext cx="1480983" cy="307777"/>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ACDC 5009 - EMR</a:t>
            </a:r>
          </a:p>
        </p:txBody>
      </p:sp>
      <p:sp>
        <p:nvSpPr>
          <p:cNvPr id="18" name="Right Brace 17">
            <a:extLst>
              <a:ext uri="{FF2B5EF4-FFF2-40B4-BE49-F238E27FC236}">
                <a16:creationId xmlns:a16="http://schemas.microsoft.com/office/drawing/2014/main" id="{C7EF9BF2-77CA-3004-7964-F654D9D48129}"/>
              </a:ext>
            </a:extLst>
          </p:cNvPr>
          <p:cNvSpPr/>
          <p:nvPr/>
        </p:nvSpPr>
        <p:spPr>
          <a:xfrm rot="15073393">
            <a:off x="5137475" y="-1818717"/>
            <a:ext cx="892252" cy="6550245"/>
          </a:xfrm>
          <a:prstGeom prst="rightBrace">
            <a:avLst>
              <a:gd name="adj1" fmla="val 52850"/>
              <a:gd name="adj2" fmla="val 50000"/>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2117"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Graphic 19" descr="Illustrator with solid fill">
            <a:extLst>
              <a:ext uri="{FF2B5EF4-FFF2-40B4-BE49-F238E27FC236}">
                <a16:creationId xmlns:a16="http://schemas.microsoft.com/office/drawing/2014/main" id="{F694435F-B3FA-175A-3B29-878146B3FC23}"/>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7108375" y="5754778"/>
            <a:ext cx="914400" cy="914400"/>
          </a:xfrm>
          <a:prstGeom prst="rect">
            <a:avLst/>
          </a:prstGeom>
        </p:spPr>
      </p:pic>
      <p:sp>
        <p:nvSpPr>
          <p:cNvPr id="21" name="TextBox 20">
            <a:extLst>
              <a:ext uri="{FF2B5EF4-FFF2-40B4-BE49-F238E27FC236}">
                <a16:creationId xmlns:a16="http://schemas.microsoft.com/office/drawing/2014/main" id="{D9BACBAC-E448-79F2-3F01-201C113A973D}"/>
              </a:ext>
            </a:extLst>
          </p:cNvPr>
          <p:cNvSpPr txBox="1"/>
          <p:nvPr/>
        </p:nvSpPr>
        <p:spPr>
          <a:xfrm>
            <a:off x="8120321" y="5865796"/>
            <a:ext cx="3319627" cy="523220"/>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5007 – Computer Aided Engineering</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6021 – Data Capture &amp; Evaluation</a:t>
            </a:r>
          </a:p>
        </p:txBody>
      </p:sp>
      <p:sp>
        <p:nvSpPr>
          <p:cNvPr id="22" name="TextBox 21">
            <a:extLst>
              <a:ext uri="{FF2B5EF4-FFF2-40B4-BE49-F238E27FC236}">
                <a16:creationId xmlns:a16="http://schemas.microsoft.com/office/drawing/2014/main" id="{8BAFC00A-0270-A705-0CAD-B5360F615920}"/>
              </a:ext>
            </a:extLst>
          </p:cNvPr>
          <p:cNvSpPr txBox="1"/>
          <p:nvPr/>
        </p:nvSpPr>
        <p:spPr>
          <a:xfrm>
            <a:off x="2339181" y="5470411"/>
            <a:ext cx="4617084" cy="1600438"/>
          </a:xfrm>
          <a:prstGeom prst="rect">
            <a:avLst/>
          </a:prstGeom>
          <a:noFill/>
        </p:spPr>
        <p:txBody>
          <a:bodyPr wrap="squar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5013 – Safety &amp; Hazard Assessment</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5021 – Systems Engineering</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5022 – Group Project</a:t>
            </a:r>
          </a:p>
          <a:p>
            <a:pPr marL="0" marR="0" lvl="0" indent="0" algn="l" defTabSz="914357" rtl="0" eaLnBrk="1" fontAlgn="auto" latinLnBrk="0" hangingPunct="1">
              <a:lnSpc>
                <a:spcPct val="100000"/>
              </a:lnSpc>
              <a:spcBef>
                <a:spcPts val="0"/>
              </a:spcBef>
              <a:spcAft>
                <a:spcPts val="0"/>
              </a:spcAft>
              <a:buClrTx/>
              <a:buSzTx/>
              <a:buFontTx/>
              <a:buNone/>
              <a:tabLst/>
              <a:defRPr/>
            </a:pPr>
            <a:r>
              <a:rPr lang="en-US" sz="1400" b="1" dirty="0">
                <a:solidFill>
                  <a:srgbClr val="FF0000"/>
                </a:solidFill>
                <a:latin typeface="Calibri" panose="020F0502020204030204"/>
              </a:rPr>
              <a:t>ACDA 5023 – Nuclear Safety</a:t>
            </a:r>
            <a:endParaRPr kumimoji="0" lang="en-US" sz="14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357" rtl="0" eaLnBrk="1" fontAlgn="auto" latinLnBrk="0" hangingPunct="1">
              <a:lnSpc>
                <a:spcPct val="100000"/>
              </a:lnSpc>
              <a:spcBef>
                <a:spcPts val="0"/>
              </a:spcBef>
              <a:spcAft>
                <a:spcPts val="0"/>
              </a:spcAft>
              <a:buClrTx/>
              <a:buSzTx/>
              <a:buFontTx/>
              <a:buNone/>
              <a:tabLst/>
              <a:defRPr/>
            </a:pPr>
            <a:r>
              <a:rPr lang="en-US" sz="1400" b="1" dirty="0">
                <a:solidFill>
                  <a:srgbClr val="FF0000"/>
                </a:solidFill>
                <a:latin typeface="Calibri" panose="020F0502020204030204"/>
              </a:rPr>
              <a:t>ACDA 5024 – Technical Authoring</a:t>
            </a:r>
            <a:endParaRPr kumimoji="0" lang="en-US" sz="14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6022 – OME Safety Management &amp; Legislation</a:t>
            </a: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CE9C7213-ED70-0DA6-7A2D-F283DF7E007F}"/>
              </a:ext>
            </a:extLst>
          </p:cNvPr>
          <p:cNvSpPr txBox="1"/>
          <p:nvPr/>
        </p:nvSpPr>
        <p:spPr>
          <a:xfrm>
            <a:off x="1443592" y="3636018"/>
            <a:ext cx="3692580" cy="523220"/>
          </a:xfrm>
          <a:prstGeom prst="rect">
            <a:avLst/>
          </a:prstGeom>
          <a:noFill/>
        </p:spPr>
        <p:txBody>
          <a:bodyPr wrap="squar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5011 –</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Instrumentation &amp; Control</a:t>
            </a:r>
          </a:p>
        </p:txBody>
      </p:sp>
      <p:sp>
        <p:nvSpPr>
          <p:cNvPr id="24" name="TextBox 23">
            <a:extLst>
              <a:ext uri="{FF2B5EF4-FFF2-40B4-BE49-F238E27FC236}">
                <a16:creationId xmlns:a16="http://schemas.microsoft.com/office/drawing/2014/main" id="{6B4B00B1-CD15-3821-570A-0D965123613E}"/>
              </a:ext>
            </a:extLst>
          </p:cNvPr>
          <p:cNvSpPr txBox="1"/>
          <p:nvPr/>
        </p:nvSpPr>
        <p:spPr>
          <a:xfrm>
            <a:off x="10018233" y="1096389"/>
            <a:ext cx="2156681" cy="523220"/>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5011 – </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Instrumentation &amp; Control</a:t>
            </a:r>
          </a:p>
        </p:txBody>
      </p:sp>
      <p:sp>
        <p:nvSpPr>
          <p:cNvPr id="25" name="TextBox 24">
            <a:extLst>
              <a:ext uri="{FF2B5EF4-FFF2-40B4-BE49-F238E27FC236}">
                <a16:creationId xmlns:a16="http://schemas.microsoft.com/office/drawing/2014/main" id="{5C0FA8E8-F5CB-8281-CAFE-4DC803AD7F43}"/>
              </a:ext>
            </a:extLst>
          </p:cNvPr>
          <p:cNvSpPr txBox="1"/>
          <p:nvPr/>
        </p:nvSpPr>
        <p:spPr>
          <a:xfrm>
            <a:off x="5861900" y="4442705"/>
            <a:ext cx="3271473" cy="1169551"/>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0000"/>
                </a:solidFill>
                <a:effectLst/>
                <a:uLnTx/>
                <a:uFillTx/>
                <a:latin typeface="Calibri" panose="020F0502020204030204"/>
                <a:ea typeface="+mn-ea"/>
                <a:cs typeface="+mn-cs"/>
              </a:rPr>
              <a:t>ACDA 6016 – Material Science</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a:t>
            </a:r>
            <a:r>
              <a:rPr lang="en-US" sz="1400" b="1" dirty="0">
                <a:solidFill>
                  <a:prstClr val="black"/>
                </a:solidFill>
                <a:latin typeface="Calibri" panose="020F0502020204030204"/>
              </a:rPr>
              <a:t>6020</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 - Advanced Chemistry of OME</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5015 – Advanced Physics OME</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6008 – Scientific Principles of OME</a:t>
            </a: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3" name="Graphic 32" descr="Bullseye with solid fill">
            <a:extLst>
              <a:ext uri="{FF2B5EF4-FFF2-40B4-BE49-F238E27FC236}">
                <a16:creationId xmlns:a16="http://schemas.microsoft.com/office/drawing/2014/main" id="{A82052D1-EAAF-3E19-1273-9FE0D5E9A808}"/>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9749036" y="4373124"/>
            <a:ext cx="914400" cy="914400"/>
          </a:xfrm>
          <a:prstGeom prst="rect">
            <a:avLst/>
          </a:prstGeom>
        </p:spPr>
      </p:pic>
      <p:pic>
        <p:nvPicPr>
          <p:cNvPr id="35" name="Picture 34" descr="A rocket launching into the sky&#10;&#10;Description automatically generated with low confidence">
            <a:extLst>
              <a:ext uri="{FF2B5EF4-FFF2-40B4-BE49-F238E27FC236}">
                <a16:creationId xmlns:a16="http://schemas.microsoft.com/office/drawing/2014/main" id="{4353DE96-5B7C-A13B-7316-CA8F059B91D5}"/>
              </a:ext>
            </a:extLst>
          </p:cNvPr>
          <p:cNvPicPr>
            <a:picLocks noChangeAspect="1"/>
          </p:cNvPicPr>
          <p:nvPr/>
        </p:nvPicPr>
        <p:blipFill>
          <a:blip r:embed="rId20" cstate="email">
            <a:extLst>
              <a:ext uri="{28A0092B-C50C-407E-A947-70E740481C1C}">
                <a14:useLocalDpi xmlns:a14="http://schemas.microsoft.com/office/drawing/2010/main"/>
              </a:ext>
            </a:extLst>
          </a:blip>
          <a:stretch>
            <a:fillRect/>
          </a:stretch>
        </p:blipFill>
        <p:spPr>
          <a:xfrm>
            <a:off x="10690354" y="4506119"/>
            <a:ext cx="1117600" cy="654050"/>
          </a:xfrm>
          <a:prstGeom prst="rect">
            <a:avLst/>
          </a:prstGeom>
        </p:spPr>
      </p:pic>
      <p:cxnSp>
        <p:nvCxnSpPr>
          <p:cNvPr id="37" name="Straight Arrow Connector 36">
            <a:extLst>
              <a:ext uri="{FF2B5EF4-FFF2-40B4-BE49-F238E27FC236}">
                <a16:creationId xmlns:a16="http://schemas.microsoft.com/office/drawing/2014/main" id="{3770B957-7B8C-616B-A673-5E38C2E2EF70}"/>
              </a:ext>
            </a:extLst>
          </p:cNvPr>
          <p:cNvCxnSpPr>
            <a:cxnSpLocks/>
          </p:cNvCxnSpPr>
          <p:nvPr/>
        </p:nvCxnSpPr>
        <p:spPr>
          <a:xfrm flipH="1" flipV="1">
            <a:off x="5408759" y="2932994"/>
            <a:ext cx="940717" cy="1465890"/>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cxnSp>
        <p:nvCxnSpPr>
          <p:cNvPr id="38" name="Straight Arrow Connector 37">
            <a:extLst>
              <a:ext uri="{FF2B5EF4-FFF2-40B4-BE49-F238E27FC236}">
                <a16:creationId xmlns:a16="http://schemas.microsoft.com/office/drawing/2014/main" id="{7AC1CADE-D761-7840-B359-291BF00E7E5E}"/>
              </a:ext>
            </a:extLst>
          </p:cNvPr>
          <p:cNvCxnSpPr>
            <a:cxnSpLocks/>
          </p:cNvCxnSpPr>
          <p:nvPr/>
        </p:nvCxnSpPr>
        <p:spPr>
          <a:xfrm flipH="1" flipV="1">
            <a:off x="6956265" y="2619796"/>
            <a:ext cx="386604" cy="1749643"/>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cxnSp>
        <p:nvCxnSpPr>
          <p:cNvPr id="39" name="Straight Arrow Connector 38">
            <a:extLst>
              <a:ext uri="{FF2B5EF4-FFF2-40B4-BE49-F238E27FC236}">
                <a16:creationId xmlns:a16="http://schemas.microsoft.com/office/drawing/2014/main" id="{C68CD996-7A57-32A2-C7E2-02905B8F5925}"/>
              </a:ext>
            </a:extLst>
          </p:cNvPr>
          <p:cNvCxnSpPr>
            <a:cxnSpLocks/>
          </p:cNvCxnSpPr>
          <p:nvPr/>
        </p:nvCxnSpPr>
        <p:spPr>
          <a:xfrm flipV="1">
            <a:off x="8257269" y="1729734"/>
            <a:ext cx="751445" cy="2639705"/>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44" name="TextBox 43">
            <a:extLst>
              <a:ext uri="{FF2B5EF4-FFF2-40B4-BE49-F238E27FC236}">
                <a16:creationId xmlns:a16="http://schemas.microsoft.com/office/drawing/2014/main" id="{ECD47AFF-25FC-E1B6-A7CA-579323D6A96D}"/>
              </a:ext>
            </a:extLst>
          </p:cNvPr>
          <p:cNvSpPr txBox="1"/>
          <p:nvPr/>
        </p:nvSpPr>
        <p:spPr>
          <a:xfrm>
            <a:off x="10540641" y="3978338"/>
            <a:ext cx="1480983" cy="307777"/>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ACDC 5009 - EMR</a:t>
            </a:r>
          </a:p>
        </p:txBody>
      </p:sp>
      <p:sp>
        <p:nvSpPr>
          <p:cNvPr id="45" name="TextBox 44">
            <a:extLst>
              <a:ext uri="{FF2B5EF4-FFF2-40B4-BE49-F238E27FC236}">
                <a16:creationId xmlns:a16="http://schemas.microsoft.com/office/drawing/2014/main" id="{B466AC6C-2FB9-4715-73DA-9CAFBB906B11}"/>
              </a:ext>
            </a:extLst>
          </p:cNvPr>
          <p:cNvSpPr txBox="1"/>
          <p:nvPr/>
        </p:nvSpPr>
        <p:spPr>
          <a:xfrm>
            <a:off x="10623631" y="5292401"/>
            <a:ext cx="1006494" cy="307777"/>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5011</a:t>
            </a:r>
          </a:p>
        </p:txBody>
      </p:sp>
      <p:sp>
        <p:nvSpPr>
          <p:cNvPr id="49" name="TextBox 48">
            <a:extLst>
              <a:ext uri="{FF2B5EF4-FFF2-40B4-BE49-F238E27FC236}">
                <a16:creationId xmlns:a16="http://schemas.microsoft.com/office/drawing/2014/main" id="{02CA2295-5EA9-827C-44EA-53DCABE4214B}"/>
              </a:ext>
            </a:extLst>
          </p:cNvPr>
          <p:cNvSpPr txBox="1"/>
          <p:nvPr/>
        </p:nvSpPr>
        <p:spPr>
          <a:xfrm>
            <a:off x="3359059" y="4369439"/>
            <a:ext cx="1423788" cy="954107"/>
          </a:xfrm>
          <a:prstGeom prst="rect">
            <a:avLst/>
          </a:prstGeom>
          <a:solidFill>
            <a:srgbClr val="FF0000"/>
          </a:solidFill>
        </p:spPr>
        <p:txBody>
          <a:bodyPr wrap="none" rtlCol="0">
            <a:spAutoFit/>
          </a:bodyPr>
          <a:lstStyle/>
          <a:p>
            <a:pPr marL="0" marR="0" lvl="0" indent="0" algn="ctr" defTabSz="914357"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OME </a:t>
            </a:r>
          </a:p>
          <a:p>
            <a:pPr marL="0" marR="0" lvl="0" indent="0" algn="ctr" defTabSz="914357"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CADMID</a:t>
            </a:r>
          </a:p>
        </p:txBody>
      </p:sp>
      <p:sp>
        <p:nvSpPr>
          <p:cNvPr id="3" name="Left Arrow 2">
            <a:extLst>
              <a:ext uri="{FF2B5EF4-FFF2-40B4-BE49-F238E27FC236}">
                <a16:creationId xmlns:a16="http://schemas.microsoft.com/office/drawing/2014/main" id="{853A2A35-79B4-C4C7-9210-59C986343F33}"/>
              </a:ext>
            </a:extLst>
          </p:cNvPr>
          <p:cNvSpPr/>
          <p:nvPr/>
        </p:nvSpPr>
        <p:spPr>
          <a:xfrm>
            <a:off x="5041560" y="4651736"/>
            <a:ext cx="490769" cy="357178"/>
          </a:xfrm>
          <a:prstGeom prst="lef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21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Left Arrow 4">
            <a:extLst>
              <a:ext uri="{FF2B5EF4-FFF2-40B4-BE49-F238E27FC236}">
                <a16:creationId xmlns:a16="http://schemas.microsoft.com/office/drawing/2014/main" id="{E85ACE3C-8848-93A4-1043-CE4C5614436B}"/>
              </a:ext>
            </a:extLst>
          </p:cNvPr>
          <p:cNvSpPr/>
          <p:nvPr/>
        </p:nvSpPr>
        <p:spPr>
          <a:xfrm rot="10800000">
            <a:off x="9195820" y="4651736"/>
            <a:ext cx="490769" cy="357178"/>
          </a:xfrm>
          <a:prstGeom prst="lef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2117"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8" descr="List with solid fill">
            <a:extLst>
              <a:ext uri="{FF2B5EF4-FFF2-40B4-BE49-F238E27FC236}">
                <a16:creationId xmlns:a16="http://schemas.microsoft.com/office/drawing/2014/main" id="{EA591E04-823E-F1FD-893F-06CEC8C8B757}"/>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424781" y="2028024"/>
            <a:ext cx="914400" cy="914400"/>
          </a:xfrm>
          <a:prstGeom prst="rect">
            <a:avLst/>
          </a:prstGeom>
        </p:spPr>
      </p:pic>
      <p:pic>
        <p:nvPicPr>
          <p:cNvPr id="13" name="Graphic 12" descr="Meeting outline">
            <a:extLst>
              <a:ext uri="{FF2B5EF4-FFF2-40B4-BE49-F238E27FC236}">
                <a16:creationId xmlns:a16="http://schemas.microsoft.com/office/drawing/2014/main" id="{9838C09E-1AE7-76B8-E3B0-7A35332D1353}"/>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1122219" y="5054640"/>
            <a:ext cx="914400" cy="914400"/>
          </a:xfrm>
          <a:prstGeom prst="rect">
            <a:avLst/>
          </a:prstGeom>
        </p:spPr>
      </p:pic>
      <p:sp>
        <p:nvSpPr>
          <p:cNvPr id="7" name="TextBox 6">
            <a:extLst>
              <a:ext uri="{FF2B5EF4-FFF2-40B4-BE49-F238E27FC236}">
                <a16:creationId xmlns:a16="http://schemas.microsoft.com/office/drawing/2014/main" id="{3BE8F4B4-194D-CEA5-6E1F-62D5D6F55093}"/>
              </a:ext>
            </a:extLst>
          </p:cNvPr>
          <p:cNvSpPr txBox="1"/>
          <p:nvPr/>
        </p:nvSpPr>
        <p:spPr>
          <a:xfrm>
            <a:off x="4112093" y="-5916"/>
            <a:ext cx="626364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effectLst/>
                <a:uLnTx/>
                <a:uFillTx/>
                <a:latin typeface="Calibri" panose="020F0502020204030204"/>
                <a:ea typeface="+mn-ea"/>
                <a:cs typeface="+mn-cs"/>
              </a:rPr>
              <a:t>The OME Programme </a:t>
            </a:r>
          </a:p>
        </p:txBody>
      </p:sp>
      <p:sp>
        <p:nvSpPr>
          <p:cNvPr id="11" name="TextBox 10">
            <a:extLst>
              <a:ext uri="{FF2B5EF4-FFF2-40B4-BE49-F238E27FC236}">
                <a16:creationId xmlns:a16="http://schemas.microsoft.com/office/drawing/2014/main" id="{FE430C31-DDD8-3DC5-6AF2-98001DF75FD4}"/>
              </a:ext>
            </a:extLst>
          </p:cNvPr>
          <p:cNvSpPr txBox="1"/>
          <p:nvPr/>
        </p:nvSpPr>
        <p:spPr>
          <a:xfrm>
            <a:off x="10014694" y="889712"/>
            <a:ext cx="1480983" cy="307777"/>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ACDC 5009 - EMR</a:t>
            </a:r>
          </a:p>
        </p:txBody>
      </p:sp>
    </p:spTree>
  </p:cSld>
  <p:clrMapOvr>
    <a:masterClrMapping/>
  </p:clrMapOvr>
  <p:transition>
    <p:wipe dir="r"/>
  </p:transition>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rminator 5">
            <a:extLst>
              <a:ext uri="{FF2B5EF4-FFF2-40B4-BE49-F238E27FC236}">
                <a16:creationId xmlns:a16="http://schemas.microsoft.com/office/drawing/2014/main" id="{57D27299-CCFE-DA34-6887-76BDA1F2AB35}"/>
              </a:ext>
            </a:extLst>
          </p:cNvPr>
          <p:cNvSpPr/>
          <p:nvPr/>
        </p:nvSpPr>
        <p:spPr>
          <a:xfrm>
            <a:off x="1650994" y="5235056"/>
            <a:ext cx="1399784" cy="507304"/>
          </a:xfrm>
          <a:prstGeom prst="flowChartTerminator">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1" b="0" i="0" u="none" strike="noStrike" kern="1200" cap="none" spc="0" normalizeH="0" baseline="0" noProof="0" dirty="0">
                <a:ln>
                  <a:noFill/>
                </a:ln>
                <a:solidFill>
                  <a:prstClr val="white"/>
                </a:solidFill>
                <a:effectLst/>
                <a:uLnTx/>
                <a:uFillTx/>
                <a:latin typeface="Calibri" panose="020F0502020204030204"/>
                <a:ea typeface="+mn-ea"/>
                <a:cs typeface="+mn-cs"/>
              </a:rPr>
              <a:t>UWTSD</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1" b="0" i="0" u="none" strike="noStrike" kern="1200" cap="none" spc="0" normalizeH="0" baseline="0" noProof="0" dirty="0">
                <a:ln>
                  <a:noFill/>
                </a:ln>
                <a:solidFill>
                  <a:prstClr val="white"/>
                </a:solidFill>
                <a:effectLst/>
                <a:uLnTx/>
                <a:uFillTx/>
                <a:latin typeface="Calibri" panose="020F0502020204030204"/>
                <a:ea typeface="+mn-ea"/>
                <a:cs typeface="+mn-cs"/>
              </a:rPr>
              <a:t>WISA</a:t>
            </a:r>
          </a:p>
        </p:txBody>
      </p:sp>
      <p:sp>
        <p:nvSpPr>
          <p:cNvPr id="7" name="Terminator 6">
            <a:extLst>
              <a:ext uri="{FF2B5EF4-FFF2-40B4-BE49-F238E27FC236}">
                <a16:creationId xmlns:a16="http://schemas.microsoft.com/office/drawing/2014/main" id="{846BF3F9-5987-D755-FA43-0DBAC837D452}"/>
              </a:ext>
            </a:extLst>
          </p:cNvPr>
          <p:cNvSpPr/>
          <p:nvPr/>
        </p:nvSpPr>
        <p:spPr>
          <a:xfrm>
            <a:off x="8378634" y="2683445"/>
            <a:ext cx="1399784" cy="507304"/>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1" b="0" i="0" u="none" strike="noStrike" kern="1200" cap="none" spc="0" normalizeH="0" baseline="0" noProof="0" dirty="0">
                <a:ln>
                  <a:noFill/>
                </a:ln>
                <a:solidFill>
                  <a:prstClr val="white"/>
                </a:solidFill>
                <a:effectLst/>
                <a:uLnTx/>
                <a:uFillTx/>
                <a:latin typeface="Calibri" panose="020F0502020204030204"/>
                <a:ea typeface="+mn-ea"/>
                <a:cs typeface="+mn-cs"/>
              </a:rPr>
              <a:t>Employers</a:t>
            </a:r>
          </a:p>
        </p:txBody>
      </p:sp>
      <p:sp>
        <p:nvSpPr>
          <p:cNvPr id="8" name="Process 7">
            <a:extLst>
              <a:ext uri="{FF2B5EF4-FFF2-40B4-BE49-F238E27FC236}">
                <a16:creationId xmlns:a16="http://schemas.microsoft.com/office/drawing/2014/main" id="{7485AE3E-F613-AC3A-8AE0-1604D1BD2A0E}"/>
              </a:ext>
            </a:extLst>
          </p:cNvPr>
          <p:cNvSpPr/>
          <p:nvPr/>
        </p:nvSpPr>
        <p:spPr>
          <a:xfrm>
            <a:off x="5187635" y="2517476"/>
            <a:ext cx="901874" cy="877604"/>
          </a:xfrm>
          <a:prstGeom prst="flowChartProces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rPr>
              <a:t>Student/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rPr>
              <a:t>Apprentice</a:t>
            </a:r>
          </a:p>
        </p:txBody>
      </p:sp>
      <p:sp>
        <p:nvSpPr>
          <p:cNvPr id="12" name="Predefined Process 11">
            <a:extLst>
              <a:ext uri="{FF2B5EF4-FFF2-40B4-BE49-F238E27FC236}">
                <a16:creationId xmlns:a16="http://schemas.microsoft.com/office/drawing/2014/main" id="{1E29693C-D3DE-B01F-2254-28BAB6C0E84D}"/>
              </a:ext>
            </a:extLst>
          </p:cNvPr>
          <p:cNvSpPr/>
          <p:nvPr/>
        </p:nvSpPr>
        <p:spPr>
          <a:xfrm>
            <a:off x="1859095" y="2617904"/>
            <a:ext cx="1024003" cy="686864"/>
          </a:xfrm>
          <a:prstGeom prst="flowChartPredefinedProces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Lecturers</a:t>
            </a:r>
          </a:p>
        </p:txBody>
      </p:sp>
      <p:sp>
        <p:nvSpPr>
          <p:cNvPr id="13" name="Multi-document 12">
            <a:extLst>
              <a:ext uri="{FF2B5EF4-FFF2-40B4-BE49-F238E27FC236}">
                <a16:creationId xmlns:a16="http://schemas.microsoft.com/office/drawing/2014/main" id="{3DFD2E6E-1EF5-AEDA-2F7B-59C5556E9C18}"/>
              </a:ext>
            </a:extLst>
          </p:cNvPr>
          <p:cNvSpPr/>
          <p:nvPr/>
        </p:nvSpPr>
        <p:spPr>
          <a:xfrm>
            <a:off x="5011095" y="964095"/>
            <a:ext cx="1430319" cy="1082974"/>
          </a:xfrm>
          <a:prstGeom prst="flowChartMultidocumen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DCS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Moodle</a:t>
            </a:r>
          </a:p>
        </p:txBody>
      </p:sp>
      <p:sp>
        <p:nvSpPr>
          <p:cNvPr id="14" name="Document 13">
            <a:extLst>
              <a:ext uri="{FF2B5EF4-FFF2-40B4-BE49-F238E27FC236}">
                <a16:creationId xmlns:a16="http://schemas.microsoft.com/office/drawing/2014/main" id="{5ED8B1F2-94E2-3F28-315D-BB6573B33BD8}"/>
              </a:ext>
            </a:extLst>
          </p:cNvPr>
          <p:cNvSpPr/>
          <p:nvPr/>
        </p:nvSpPr>
        <p:spPr>
          <a:xfrm>
            <a:off x="3433205" y="1167746"/>
            <a:ext cx="901874" cy="675675"/>
          </a:xfrm>
          <a:prstGeom prst="flowChartDocumen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Programme of Study</a:t>
            </a:r>
          </a:p>
        </p:txBody>
      </p:sp>
      <p:sp>
        <p:nvSpPr>
          <p:cNvPr id="15" name="Document 14">
            <a:extLst>
              <a:ext uri="{FF2B5EF4-FFF2-40B4-BE49-F238E27FC236}">
                <a16:creationId xmlns:a16="http://schemas.microsoft.com/office/drawing/2014/main" id="{FF006250-BE2F-949F-8EFA-E7002DF25052}"/>
              </a:ext>
            </a:extLst>
          </p:cNvPr>
          <p:cNvSpPr/>
          <p:nvPr/>
        </p:nvSpPr>
        <p:spPr>
          <a:xfrm>
            <a:off x="6932924" y="1167745"/>
            <a:ext cx="1155518" cy="675675"/>
          </a:xfrm>
          <a:prstGeom prst="flowChartDocumen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alibri" panose="020F0502020204030204"/>
                <a:ea typeface="+mn-ea"/>
                <a:cs typeface="+mn-cs"/>
              </a:rPr>
              <a:t>Apprenticeship Handbook</a:t>
            </a:r>
          </a:p>
        </p:txBody>
      </p:sp>
      <p:pic>
        <p:nvPicPr>
          <p:cNvPr id="17" name="Picture 16">
            <a:extLst>
              <a:ext uri="{FF2B5EF4-FFF2-40B4-BE49-F238E27FC236}">
                <a16:creationId xmlns:a16="http://schemas.microsoft.com/office/drawing/2014/main" id="{3CB7A618-F235-7364-04DF-79564623F37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73332" y="4696389"/>
            <a:ext cx="2239878" cy="1584638"/>
          </a:xfrm>
          <a:prstGeom prst="rect">
            <a:avLst/>
          </a:prstGeom>
        </p:spPr>
      </p:pic>
      <p:sp>
        <p:nvSpPr>
          <p:cNvPr id="28" name="Decision 27">
            <a:extLst>
              <a:ext uri="{FF2B5EF4-FFF2-40B4-BE49-F238E27FC236}">
                <a16:creationId xmlns:a16="http://schemas.microsoft.com/office/drawing/2014/main" id="{4B3F0A25-0DB1-A136-6D22-92771A4DE669}"/>
              </a:ext>
            </a:extLst>
          </p:cNvPr>
          <p:cNvSpPr/>
          <p:nvPr/>
        </p:nvSpPr>
        <p:spPr>
          <a:xfrm>
            <a:off x="1838885" y="3768237"/>
            <a:ext cx="1024003" cy="786791"/>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SOAC</a:t>
            </a:r>
          </a:p>
        </p:txBody>
      </p:sp>
      <p:cxnSp>
        <p:nvCxnSpPr>
          <p:cNvPr id="32" name="Straight Arrow Connector 31">
            <a:extLst>
              <a:ext uri="{FF2B5EF4-FFF2-40B4-BE49-F238E27FC236}">
                <a16:creationId xmlns:a16="http://schemas.microsoft.com/office/drawing/2014/main" id="{F20DA762-5AD9-D358-FE01-93AC60C3457C}"/>
              </a:ext>
            </a:extLst>
          </p:cNvPr>
          <p:cNvCxnSpPr>
            <a:cxnSpLocks/>
            <a:stCxn id="17" idx="1"/>
            <a:endCxn id="6" idx="3"/>
          </p:cNvCxnSpPr>
          <p:nvPr/>
        </p:nvCxnSpPr>
        <p:spPr>
          <a:xfrm flipH="1">
            <a:off x="3050778" y="5488708"/>
            <a:ext cx="622554" cy="0"/>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34" name="Straight Arrow Connector 33">
            <a:extLst>
              <a:ext uri="{FF2B5EF4-FFF2-40B4-BE49-F238E27FC236}">
                <a16:creationId xmlns:a16="http://schemas.microsoft.com/office/drawing/2014/main" id="{EB4702DC-0DC6-32FB-DBFE-ABDE2B215F2A}"/>
              </a:ext>
            </a:extLst>
          </p:cNvPr>
          <p:cNvCxnSpPr>
            <a:stCxn id="6" idx="0"/>
            <a:endCxn id="28" idx="2"/>
          </p:cNvCxnSpPr>
          <p:nvPr/>
        </p:nvCxnSpPr>
        <p:spPr>
          <a:xfrm flipV="1">
            <a:off x="2350886" y="4555028"/>
            <a:ext cx="0" cy="680029"/>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38" name="Straight Arrow Connector 37">
            <a:extLst>
              <a:ext uri="{FF2B5EF4-FFF2-40B4-BE49-F238E27FC236}">
                <a16:creationId xmlns:a16="http://schemas.microsoft.com/office/drawing/2014/main" id="{D45E1D0C-3A9B-E872-BBEE-C7B5242E824F}"/>
              </a:ext>
            </a:extLst>
          </p:cNvPr>
          <p:cNvCxnSpPr>
            <a:cxnSpLocks/>
            <a:stCxn id="28" idx="0"/>
          </p:cNvCxnSpPr>
          <p:nvPr/>
        </p:nvCxnSpPr>
        <p:spPr>
          <a:xfrm flipV="1">
            <a:off x="2350887" y="3342346"/>
            <a:ext cx="12389" cy="425890"/>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46" name="Straight Arrow Connector 45">
            <a:extLst>
              <a:ext uri="{FF2B5EF4-FFF2-40B4-BE49-F238E27FC236}">
                <a16:creationId xmlns:a16="http://schemas.microsoft.com/office/drawing/2014/main" id="{95D4D0DC-274F-29E2-88B3-3D076152DC28}"/>
              </a:ext>
            </a:extLst>
          </p:cNvPr>
          <p:cNvCxnSpPr>
            <a:stCxn id="13" idx="2"/>
            <a:endCxn id="8" idx="0"/>
          </p:cNvCxnSpPr>
          <p:nvPr/>
        </p:nvCxnSpPr>
        <p:spPr>
          <a:xfrm>
            <a:off x="5626794" y="2006056"/>
            <a:ext cx="11779" cy="511420"/>
          </a:xfrm>
          <a:prstGeom prst="straightConnector1">
            <a:avLst/>
          </a:prstGeom>
          <a:ln w="57150">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52" name="Straight Arrow Connector 51">
            <a:extLst>
              <a:ext uri="{FF2B5EF4-FFF2-40B4-BE49-F238E27FC236}">
                <a16:creationId xmlns:a16="http://schemas.microsoft.com/office/drawing/2014/main" id="{39CA0E2B-AD96-E710-9CA4-1AC6C5E5457D}"/>
              </a:ext>
            </a:extLst>
          </p:cNvPr>
          <p:cNvCxnSpPr>
            <a:stCxn id="14" idx="3"/>
            <a:endCxn id="13" idx="1"/>
          </p:cNvCxnSpPr>
          <p:nvPr/>
        </p:nvCxnSpPr>
        <p:spPr>
          <a:xfrm flipV="1">
            <a:off x="4335080" y="1505583"/>
            <a:ext cx="676015" cy="1"/>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sp>
        <p:nvSpPr>
          <p:cNvPr id="53" name="Alternative Process 52">
            <a:extLst>
              <a:ext uri="{FF2B5EF4-FFF2-40B4-BE49-F238E27FC236}">
                <a16:creationId xmlns:a16="http://schemas.microsoft.com/office/drawing/2014/main" id="{A1731E26-15A0-951F-3946-EA5265AFE9B2}"/>
              </a:ext>
            </a:extLst>
          </p:cNvPr>
          <p:cNvSpPr/>
          <p:nvPr/>
        </p:nvSpPr>
        <p:spPr>
          <a:xfrm>
            <a:off x="9583678" y="3555291"/>
            <a:ext cx="818494" cy="586652"/>
          </a:xfrm>
          <a:prstGeom prst="flowChartAlternateProcess">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Line Managers</a:t>
            </a:r>
          </a:p>
        </p:txBody>
      </p:sp>
      <p:cxnSp>
        <p:nvCxnSpPr>
          <p:cNvPr id="67" name="Straight Arrow Connector 66">
            <a:extLst>
              <a:ext uri="{FF2B5EF4-FFF2-40B4-BE49-F238E27FC236}">
                <a16:creationId xmlns:a16="http://schemas.microsoft.com/office/drawing/2014/main" id="{DDCCFEFF-134F-49A5-EF2A-CCA3E34C62CD}"/>
              </a:ext>
            </a:extLst>
          </p:cNvPr>
          <p:cNvCxnSpPr>
            <a:cxnSpLocks/>
            <a:stCxn id="15" idx="1"/>
            <a:endCxn id="13" idx="3"/>
          </p:cNvCxnSpPr>
          <p:nvPr/>
        </p:nvCxnSpPr>
        <p:spPr>
          <a:xfrm flipH="1">
            <a:off x="6441414" y="1505582"/>
            <a:ext cx="491511" cy="0"/>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sp>
        <p:nvSpPr>
          <p:cNvPr id="80" name="Decision 79">
            <a:extLst>
              <a:ext uri="{FF2B5EF4-FFF2-40B4-BE49-F238E27FC236}">
                <a16:creationId xmlns:a16="http://schemas.microsoft.com/office/drawing/2014/main" id="{A46B088C-C975-D512-E1E2-CD411A7797E1}"/>
              </a:ext>
            </a:extLst>
          </p:cNvPr>
          <p:cNvSpPr/>
          <p:nvPr/>
        </p:nvSpPr>
        <p:spPr>
          <a:xfrm>
            <a:off x="3373707" y="2560272"/>
            <a:ext cx="1024003" cy="786791"/>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1" b="0" i="0" u="none" strike="noStrike" kern="1200" cap="none" spc="0" normalizeH="0" baseline="0" noProof="0" dirty="0">
                <a:ln>
                  <a:noFill/>
                </a:ln>
                <a:solidFill>
                  <a:prstClr val="white"/>
                </a:solidFill>
                <a:effectLst/>
                <a:uLnTx/>
                <a:uFillTx/>
                <a:latin typeface="Calibri" panose="020F0502020204030204"/>
                <a:ea typeface="+mn-ea"/>
                <a:cs typeface="+mn-cs"/>
              </a:rPr>
              <a:t>PM</a:t>
            </a:r>
          </a:p>
        </p:txBody>
      </p:sp>
      <p:cxnSp>
        <p:nvCxnSpPr>
          <p:cNvPr id="88" name="Straight Arrow Connector 87">
            <a:extLst>
              <a:ext uri="{FF2B5EF4-FFF2-40B4-BE49-F238E27FC236}">
                <a16:creationId xmlns:a16="http://schemas.microsoft.com/office/drawing/2014/main" id="{4425AD06-4D1E-E618-4E42-7A8A62F59C07}"/>
              </a:ext>
            </a:extLst>
          </p:cNvPr>
          <p:cNvCxnSpPr>
            <a:stCxn id="80" idx="3"/>
            <a:endCxn id="8" idx="1"/>
          </p:cNvCxnSpPr>
          <p:nvPr/>
        </p:nvCxnSpPr>
        <p:spPr>
          <a:xfrm>
            <a:off x="4397709" y="2953668"/>
            <a:ext cx="789926" cy="2611"/>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5627449F-0D23-BDD7-0524-D807CA8637E6}"/>
              </a:ext>
            </a:extLst>
          </p:cNvPr>
          <p:cNvSpPr txBox="1"/>
          <p:nvPr/>
        </p:nvSpPr>
        <p:spPr>
          <a:xfrm>
            <a:off x="3381654" y="188044"/>
            <a:ext cx="992451" cy="338554"/>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Academic</a:t>
            </a:r>
          </a:p>
        </p:txBody>
      </p:sp>
      <p:sp>
        <p:nvSpPr>
          <p:cNvPr id="101" name="TextBox 100">
            <a:extLst>
              <a:ext uri="{FF2B5EF4-FFF2-40B4-BE49-F238E27FC236}">
                <a16:creationId xmlns:a16="http://schemas.microsoft.com/office/drawing/2014/main" id="{D787FAFB-ED39-2180-F6F5-E5CCD7B64233}"/>
              </a:ext>
            </a:extLst>
          </p:cNvPr>
          <p:cNvSpPr txBox="1"/>
          <p:nvPr/>
        </p:nvSpPr>
        <p:spPr>
          <a:xfrm>
            <a:off x="6861996" y="169447"/>
            <a:ext cx="1058880" cy="338554"/>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Vocational</a:t>
            </a:r>
          </a:p>
        </p:txBody>
      </p:sp>
      <p:cxnSp>
        <p:nvCxnSpPr>
          <p:cNvPr id="117" name="Straight Arrow Connector 116">
            <a:extLst>
              <a:ext uri="{FF2B5EF4-FFF2-40B4-BE49-F238E27FC236}">
                <a16:creationId xmlns:a16="http://schemas.microsoft.com/office/drawing/2014/main" id="{D15597B2-69DE-CDB8-357D-3F699ECDBCFD}"/>
              </a:ext>
            </a:extLst>
          </p:cNvPr>
          <p:cNvCxnSpPr>
            <a:stCxn id="12" idx="3"/>
            <a:endCxn id="80" idx="1"/>
          </p:cNvCxnSpPr>
          <p:nvPr/>
        </p:nvCxnSpPr>
        <p:spPr>
          <a:xfrm flipV="1">
            <a:off x="2883098" y="2953668"/>
            <a:ext cx="490609" cy="7669"/>
          </a:xfrm>
          <a:prstGeom prst="straightConnector1">
            <a:avLst/>
          </a:prstGeom>
          <a:ln w="38100">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19" name="Elbow Connector 118">
            <a:extLst>
              <a:ext uri="{FF2B5EF4-FFF2-40B4-BE49-F238E27FC236}">
                <a16:creationId xmlns:a16="http://schemas.microsoft.com/office/drawing/2014/main" id="{56A7F7BF-4D43-8E98-9D05-E69B3C9F90D9}"/>
              </a:ext>
            </a:extLst>
          </p:cNvPr>
          <p:cNvCxnSpPr>
            <a:stCxn id="28" idx="3"/>
            <a:endCxn id="80" idx="2"/>
          </p:cNvCxnSpPr>
          <p:nvPr/>
        </p:nvCxnSpPr>
        <p:spPr>
          <a:xfrm flipV="1">
            <a:off x="2862888" y="3347062"/>
            <a:ext cx="1022821" cy="814570"/>
          </a:xfrm>
          <a:prstGeom prst="bentConnector2">
            <a:avLst/>
          </a:prstGeom>
          <a:ln w="38100">
            <a:tailEnd type="triangle"/>
          </a:ln>
        </p:spPr>
        <p:style>
          <a:lnRef idx="1">
            <a:schemeClr val="accent2"/>
          </a:lnRef>
          <a:fillRef idx="0">
            <a:schemeClr val="accent2"/>
          </a:fillRef>
          <a:effectRef idx="0">
            <a:schemeClr val="accent2"/>
          </a:effectRef>
          <a:fontRef idx="minor">
            <a:schemeClr val="tx1"/>
          </a:fontRef>
        </p:style>
      </p:cxnSp>
      <p:sp>
        <p:nvSpPr>
          <p:cNvPr id="120" name="Terminator 119">
            <a:extLst>
              <a:ext uri="{FF2B5EF4-FFF2-40B4-BE49-F238E27FC236}">
                <a16:creationId xmlns:a16="http://schemas.microsoft.com/office/drawing/2014/main" id="{9F5079B7-4E59-EAE6-F32D-D9AFE2AB0C38}"/>
              </a:ext>
            </a:extLst>
          </p:cNvPr>
          <p:cNvSpPr/>
          <p:nvPr/>
        </p:nvSpPr>
        <p:spPr>
          <a:xfrm>
            <a:off x="6790256" y="5239059"/>
            <a:ext cx="1399784" cy="507304"/>
          </a:xfrm>
          <a:prstGeom prst="flowChartTerminator">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1" b="0" i="0" u="none" strike="noStrike" kern="1200" cap="none" spc="0" normalizeH="0" baseline="0" noProof="0" dirty="0">
                <a:ln>
                  <a:noFill/>
                </a:ln>
                <a:solidFill>
                  <a:prstClr val="white"/>
                </a:solidFill>
                <a:effectLst/>
                <a:uLnTx/>
                <a:uFillTx/>
                <a:latin typeface="Calibri" panose="020F0502020204030204"/>
                <a:ea typeface="+mn-ea"/>
                <a:cs typeface="+mn-cs"/>
              </a:rPr>
              <a:t>UWTSD</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1" b="0" i="0" u="none" strike="noStrike" kern="1200" cap="none" spc="0" normalizeH="0" baseline="0" noProof="0" dirty="0">
                <a:ln>
                  <a:noFill/>
                </a:ln>
                <a:solidFill>
                  <a:prstClr val="white"/>
                </a:solidFill>
                <a:effectLst/>
                <a:uLnTx/>
                <a:uFillTx/>
                <a:latin typeface="Calibri" panose="020F0502020204030204"/>
                <a:ea typeface="+mn-ea"/>
                <a:cs typeface="+mn-cs"/>
              </a:rPr>
              <a:t>WISA</a:t>
            </a:r>
          </a:p>
        </p:txBody>
      </p:sp>
      <p:cxnSp>
        <p:nvCxnSpPr>
          <p:cNvPr id="123" name="Straight Arrow Connector 122">
            <a:extLst>
              <a:ext uri="{FF2B5EF4-FFF2-40B4-BE49-F238E27FC236}">
                <a16:creationId xmlns:a16="http://schemas.microsoft.com/office/drawing/2014/main" id="{513125D3-82F0-867A-6A94-F73B6BEDF942}"/>
              </a:ext>
            </a:extLst>
          </p:cNvPr>
          <p:cNvCxnSpPr>
            <a:stCxn id="17" idx="3"/>
            <a:endCxn id="120" idx="1"/>
          </p:cNvCxnSpPr>
          <p:nvPr/>
        </p:nvCxnSpPr>
        <p:spPr>
          <a:xfrm>
            <a:off x="5913210" y="5488709"/>
            <a:ext cx="877046" cy="4003"/>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25" name="Elbow Connector 124">
            <a:extLst>
              <a:ext uri="{FF2B5EF4-FFF2-40B4-BE49-F238E27FC236}">
                <a16:creationId xmlns:a16="http://schemas.microsoft.com/office/drawing/2014/main" id="{86F0E98B-3498-9091-3E83-3B95DA02E47A}"/>
              </a:ext>
            </a:extLst>
          </p:cNvPr>
          <p:cNvCxnSpPr>
            <a:cxnSpLocks/>
            <a:stCxn id="15" idx="3"/>
            <a:endCxn id="7" idx="0"/>
          </p:cNvCxnSpPr>
          <p:nvPr/>
        </p:nvCxnSpPr>
        <p:spPr>
          <a:xfrm>
            <a:off x="8088442" y="1505583"/>
            <a:ext cx="990084" cy="1177863"/>
          </a:xfrm>
          <a:prstGeom prst="bentConnector2">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28" name="Elbow Connector 127">
            <a:extLst>
              <a:ext uri="{FF2B5EF4-FFF2-40B4-BE49-F238E27FC236}">
                <a16:creationId xmlns:a16="http://schemas.microsoft.com/office/drawing/2014/main" id="{BA33F22D-25D1-1AC9-7BEF-4C8C677AD998}"/>
              </a:ext>
            </a:extLst>
          </p:cNvPr>
          <p:cNvCxnSpPr>
            <a:stCxn id="7" idx="3"/>
            <a:endCxn id="53" idx="0"/>
          </p:cNvCxnSpPr>
          <p:nvPr/>
        </p:nvCxnSpPr>
        <p:spPr>
          <a:xfrm>
            <a:off x="9778419" y="2937097"/>
            <a:ext cx="214507" cy="618194"/>
          </a:xfrm>
          <a:prstGeom prst="bentConnector2">
            <a:avLst/>
          </a:prstGeom>
          <a:ln w="38100">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31" name="Straight Arrow Connector 130">
            <a:extLst>
              <a:ext uri="{FF2B5EF4-FFF2-40B4-BE49-F238E27FC236}">
                <a16:creationId xmlns:a16="http://schemas.microsoft.com/office/drawing/2014/main" id="{6FF1D9C2-E15B-7880-5CBB-A8E5C8764098}"/>
              </a:ext>
            </a:extLst>
          </p:cNvPr>
          <p:cNvCxnSpPr>
            <a:cxnSpLocks/>
            <a:stCxn id="137" idx="0"/>
            <a:endCxn id="15" idx="2"/>
          </p:cNvCxnSpPr>
          <p:nvPr/>
        </p:nvCxnSpPr>
        <p:spPr>
          <a:xfrm flipV="1">
            <a:off x="7509969" y="1798749"/>
            <a:ext cx="715" cy="1719188"/>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sp>
        <p:nvSpPr>
          <p:cNvPr id="137" name="Decision 136">
            <a:extLst>
              <a:ext uri="{FF2B5EF4-FFF2-40B4-BE49-F238E27FC236}">
                <a16:creationId xmlns:a16="http://schemas.microsoft.com/office/drawing/2014/main" id="{312329C3-4694-F800-F4F2-E9CCED53A73C}"/>
              </a:ext>
            </a:extLst>
          </p:cNvPr>
          <p:cNvSpPr/>
          <p:nvPr/>
        </p:nvSpPr>
        <p:spPr>
          <a:xfrm>
            <a:off x="6997967" y="3517938"/>
            <a:ext cx="1024003" cy="786791"/>
          </a:xfrm>
          <a:prstGeom prst="flowChartDecis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1" b="0" i="0" u="none" strike="noStrike" kern="1200" cap="none" spc="0" normalizeH="0" baseline="0" noProof="0" dirty="0">
                <a:ln>
                  <a:noFill/>
                </a:ln>
                <a:solidFill>
                  <a:prstClr val="white"/>
                </a:solidFill>
                <a:effectLst/>
                <a:uLnTx/>
                <a:uFillTx/>
                <a:latin typeface="Calibri" panose="020F0502020204030204"/>
                <a:ea typeface="+mn-ea"/>
                <a:cs typeface="+mn-cs"/>
              </a:rPr>
              <a:t>ALO</a:t>
            </a:r>
          </a:p>
        </p:txBody>
      </p:sp>
      <p:cxnSp>
        <p:nvCxnSpPr>
          <p:cNvPr id="145" name="Elbow Connector 144">
            <a:extLst>
              <a:ext uri="{FF2B5EF4-FFF2-40B4-BE49-F238E27FC236}">
                <a16:creationId xmlns:a16="http://schemas.microsoft.com/office/drawing/2014/main" id="{C1240FB6-4F18-CE93-FA6E-23D2DF445450}"/>
              </a:ext>
            </a:extLst>
          </p:cNvPr>
          <p:cNvCxnSpPr>
            <a:stCxn id="8" idx="2"/>
            <a:endCxn id="137" idx="1"/>
          </p:cNvCxnSpPr>
          <p:nvPr/>
        </p:nvCxnSpPr>
        <p:spPr>
          <a:xfrm rot="16200000" flipH="1">
            <a:off x="6060144" y="2973509"/>
            <a:ext cx="516253" cy="1359394"/>
          </a:xfrm>
          <a:prstGeom prst="bentConnector2">
            <a:avLst/>
          </a:prstGeom>
          <a:ln w="57150">
            <a:solidFill>
              <a:srgbClr val="FF0000"/>
            </a:solidFill>
            <a:headEnd type="triangle"/>
            <a:tailEnd type="triangle"/>
          </a:ln>
        </p:spPr>
        <p:style>
          <a:lnRef idx="1">
            <a:schemeClr val="accent2"/>
          </a:lnRef>
          <a:fillRef idx="0">
            <a:schemeClr val="accent2"/>
          </a:fillRef>
          <a:effectRef idx="0">
            <a:schemeClr val="accent2"/>
          </a:effectRef>
          <a:fontRef idx="minor">
            <a:schemeClr val="tx1"/>
          </a:fontRef>
        </p:style>
      </p:cxnSp>
      <p:cxnSp>
        <p:nvCxnSpPr>
          <p:cNvPr id="147" name="Straight Arrow Connector 146">
            <a:extLst>
              <a:ext uri="{FF2B5EF4-FFF2-40B4-BE49-F238E27FC236}">
                <a16:creationId xmlns:a16="http://schemas.microsoft.com/office/drawing/2014/main" id="{8BB04AEE-942D-C580-849F-9FF7CBE6B003}"/>
              </a:ext>
            </a:extLst>
          </p:cNvPr>
          <p:cNvCxnSpPr>
            <a:stCxn id="8" idx="3"/>
            <a:endCxn id="7" idx="1"/>
          </p:cNvCxnSpPr>
          <p:nvPr/>
        </p:nvCxnSpPr>
        <p:spPr>
          <a:xfrm flipV="1">
            <a:off x="6089510" y="2937098"/>
            <a:ext cx="2289125" cy="19181"/>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9" name="Elbow Connector 148">
            <a:extLst>
              <a:ext uri="{FF2B5EF4-FFF2-40B4-BE49-F238E27FC236}">
                <a16:creationId xmlns:a16="http://schemas.microsoft.com/office/drawing/2014/main" id="{6B70B178-E0D6-E946-4E9C-0B4B3BAEE5FC}"/>
              </a:ext>
            </a:extLst>
          </p:cNvPr>
          <p:cNvCxnSpPr>
            <a:stCxn id="137" idx="3"/>
            <a:endCxn id="7" idx="2"/>
          </p:cNvCxnSpPr>
          <p:nvPr/>
        </p:nvCxnSpPr>
        <p:spPr>
          <a:xfrm flipV="1">
            <a:off x="8021970" y="3190749"/>
            <a:ext cx="1056557" cy="720584"/>
          </a:xfrm>
          <a:prstGeom prst="bentConnector2">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3" name="Straight Arrow Connector 152">
            <a:extLst>
              <a:ext uri="{FF2B5EF4-FFF2-40B4-BE49-F238E27FC236}">
                <a16:creationId xmlns:a16="http://schemas.microsoft.com/office/drawing/2014/main" id="{34E30C33-111E-BFB0-7876-D78E4AD3DF1F}"/>
              </a:ext>
            </a:extLst>
          </p:cNvPr>
          <p:cNvCxnSpPr>
            <a:stCxn id="120" idx="0"/>
            <a:endCxn id="137" idx="2"/>
          </p:cNvCxnSpPr>
          <p:nvPr/>
        </p:nvCxnSpPr>
        <p:spPr>
          <a:xfrm flipV="1">
            <a:off x="7490148" y="4304729"/>
            <a:ext cx="19820" cy="934331"/>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sp>
        <p:nvSpPr>
          <p:cNvPr id="154" name="TextBox 153">
            <a:extLst>
              <a:ext uri="{FF2B5EF4-FFF2-40B4-BE49-F238E27FC236}">
                <a16:creationId xmlns:a16="http://schemas.microsoft.com/office/drawing/2014/main" id="{767ECE4D-D45D-794D-D456-34E5700E5067}"/>
              </a:ext>
            </a:extLst>
          </p:cNvPr>
          <p:cNvSpPr txBox="1"/>
          <p:nvPr/>
        </p:nvSpPr>
        <p:spPr>
          <a:xfrm>
            <a:off x="9724837" y="743759"/>
            <a:ext cx="2097921" cy="1569660"/>
          </a:xfrm>
          <a:prstGeom prst="rect">
            <a:avLst/>
          </a:prstGeom>
          <a:solidFill>
            <a:schemeClr val="accent1">
              <a:lumMod val="60000"/>
              <a:lumOff val="40000"/>
            </a:schemeClr>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Governance: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ILG – 4/12</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PRB – 12/12</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prstClr val="black"/>
                </a:solidFill>
                <a:latin typeface="Calibri" panose="020F0502020204030204"/>
              </a:rPr>
              <a:t>SSSG – 2/12</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err="1">
                <a:ln>
                  <a:noFill/>
                </a:ln>
                <a:solidFill>
                  <a:prstClr val="black"/>
                </a:solidFill>
                <a:effectLst/>
                <a:uLnTx/>
                <a:uFillTx/>
                <a:latin typeface="Calibri" panose="020F0502020204030204"/>
                <a:ea typeface="+mn-ea"/>
                <a:cs typeface="+mn-cs"/>
              </a:rPr>
              <a:t>IExpE</a:t>
            </a: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 – 1/12</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prstClr val="black"/>
                </a:solidFill>
                <a:latin typeface="Calibri" panose="020F0502020204030204"/>
              </a:rPr>
              <a:t>OFSTED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56" name="Elbow Connector 155">
            <a:extLst>
              <a:ext uri="{FF2B5EF4-FFF2-40B4-BE49-F238E27FC236}">
                <a16:creationId xmlns:a16="http://schemas.microsoft.com/office/drawing/2014/main" id="{528CB626-8CBC-1117-BEA8-8E625E80AB50}"/>
              </a:ext>
            </a:extLst>
          </p:cNvPr>
          <p:cNvCxnSpPr>
            <a:stCxn id="14" idx="1"/>
            <a:endCxn id="12" idx="0"/>
          </p:cNvCxnSpPr>
          <p:nvPr/>
        </p:nvCxnSpPr>
        <p:spPr>
          <a:xfrm rot="10800000" flipV="1">
            <a:off x="2371098" y="1505583"/>
            <a:ext cx="1062109" cy="1112321"/>
          </a:xfrm>
          <a:prstGeom prst="bentConnector2">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58" name="Straight Arrow Connector 157">
            <a:extLst>
              <a:ext uri="{FF2B5EF4-FFF2-40B4-BE49-F238E27FC236}">
                <a16:creationId xmlns:a16="http://schemas.microsoft.com/office/drawing/2014/main" id="{521ADFD5-0B34-5AEF-C94F-BFDE9E4D31B7}"/>
              </a:ext>
            </a:extLst>
          </p:cNvPr>
          <p:cNvCxnSpPr>
            <a:cxnSpLocks/>
            <a:stCxn id="80" idx="0"/>
            <a:endCxn id="14" idx="2"/>
          </p:cNvCxnSpPr>
          <p:nvPr/>
        </p:nvCxnSpPr>
        <p:spPr>
          <a:xfrm flipH="1" flipV="1">
            <a:off x="3884142" y="1798751"/>
            <a:ext cx="1566" cy="761521"/>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sp>
        <p:nvSpPr>
          <p:cNvPr id="160" name="TextBox 159">
            <a:extLst>
              <a:ext uri="{FF2B5EF4-FFF2-40B4-BE49-F238E27FC236}">
                <a16:creationId xmlns:a16="http://schemas.microsoft.com/office/drawing/2014/main" id="{C4444D46-E34D-9AD2-4B04-D73A33347D7D}"/>
              </a:ext>
            </a:extLst>
          </p:cNvPr>
          <p:cNvSpPr txBox="1"/>
          <p:nvPr/>
        </p:nvSpPr>
        <p:spPr>
          <a:xfrm>
            <a:off x="7904996" y="5773196"/>
            <a:ext cx="2643031" cy="1015663"/>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Key: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Primary Contact for student/apprentice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Secondary Contact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No direct input…..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Academic and Vocational Governance</a:t>
            </a:r>
          </a:p>
        </p:txBody>
      </p:sp>
      <p:sp>
        <p:nvSpPr>
          <p:cNvPr id="161" name="Rectangle 160">
            <a:extLst>
              <a:ext uri="{FF2B5EF4-FFF2-40B4-BE49-F238E27FC236}">
                <a16:creationId xmlns:a16="http://schemas.microsoft.com/office/drawing/2014/main" id="{EA183F4F-978F-9C28-CEF2-A77F749A9051}"/>
              </a:ext>
            </a:extLst>
          </p:cNvPr>
          <p:cNvSpPr/>
          <p:nvPr/>
        </p:nvSpPr>
        <p:spPr>
          <a:xfrm>
            <a:off x="7631646" y="5994401"/>
            <a:ext cx="170194" cy="13546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2" name="Rectangle 161">
            <a:extLst>
              <a:ext uri="{FF2B5EF4-FFF2-40B4-BE49-F238E27FC236}">
                <a16:creationId xmlns:a16="http://schemas.microsoft.com/office/drawing/2014/main" id="{54C6C062-F434-0E5B-AE69-736F5F5B6E3B}"/>
              </a:ext>
            </a:extLst>
          </p:cNvPr>
          <p:cNvSpPr/>
          <p:nvPr/>
        </p:nvSpPr>
        <p:spPr>
          <a:xfrm>
            <a:off x="7631649" y="6214533"/>
            <a:ext cx="170194" cy="135467"/>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3" name="Rectangle 162">
            <a:extLst>
              <a:ext uri="{FF2B5EF4-FFF2-40B4-BE49-F238E27FC236}">
                <a16:creationId xmlns:a16="http://schemas.microsoft.com/office/drawing/2014/main" id="{16C0D615-F620-C6C1-2E3E-F10AB991E42D}"/>
              </a:ext>
            </a:extLst>
          </p:cNvPr>
          <p:cNvSpPr/>
          <p:nvPr/>
        </p:nvSpPr>
        <p:spPr>
          <a:xfrm>
            <a:off x="7631652" y="6417732"/>
            <a:ext cx="170194" cy="135467"/>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4" name="Rectangle 163">
            <a:extLst>
              <a:ext uri="{FF2B5EF4-FFF2-40B4-BE49-F238E27FC236}">
                <a16:creationId xmlns:a16="http://schemas.microsoft.com/office/drawing/2014/main" id="{62B9C478-D23E-494B-E9BD-9BFF4104D912}"/>
              </a:ext>
            </a:extLst>
          </p:cNvPr>
          <p:cNvSpPr/>
          <p:nvPr/>
        </p:nvSpPr>
        <p:spPr>
          <a:xfrm>
            <a:off x="7631647" y="6603998"/>
            <a:ext cx="170194" cy="13546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166" name="Straight Connector 165">
            <a:extLst>
              <a:ext uri="{FF2B5EF4-FFF2-40B4-BE49-F238E27FC236}">
                <a16:creationId xmlns:a16="http://schemas.microsoft.com/office/drawing/2014/main" id="{AED905C9-1A51-C26F-F10D-F883C6C5554E}"/>
              </a:ext>
            </a:extLst>
          </p:cNvPr>
          <p:cNvCxnSpPr/>
          <p:nvPr/>
        </p:nvCxnSpPr>
        <p:spPr>
          <a:xfrm>
            <a:off x="5626794" y="119941"/>
            <a:ext cx="11779" cy="802326"/>
          </a:xfrm>
          <a:prstGeom prst="line">
            <a:avLst/>
          </a:prstGeom>
          <a:ln w="38100">
            <a:solidFill>
              <a:schemeClr val="tx1">
                <a:lumMod val="95000"/>
                <a:lumOff val="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168" name="Straight Arrow Connector 167">
            <a:extLst>
              <a:ext uri="{FF2B5EF4-FFF2-40B4-BE49-F238E27FC236}">
                <a16:creationId xmlns:a16="http://schemas.microsoft.com/office/drawing/2014/main" id="{B6C86C2C-FC60-A10C-15A1-B0CAEAF7146E}"/>
              </a:ext>
            </a:extLst>
          </p:cNvPr>
          <p:cNvCxnSpPr>
            <a:cxnSpLocks/>
          </p:cNvCxnSpPr>
          <p:nvPr/>
        </p:nvCxnSpPr>
        <p:spPr>
          <a:xfrm>
            <a:off x="2249287" y="521104"/>
            <a:ext cx="3275908" cy="0"/>
          </a:xfrm>
          <a:prstGeom prst="straightConnector1">
            <a:avLst/>
          </a:prstGeom>
          <a:ln w="19050">
            <a:solidFill>
              <a:schemeClr val="tx1">
                <a:lumMod val="95000"/>
                <a:lumOff val="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70" name="Straight Arrow Connector 169">
            <a:extLst>
              <a:ext uri="{FF2B5EF4-FFF2-40B4-BE49-F238E27FC236}">
                <a16:creationId xmlns:a16="http://schemas.microsoft.com/office/drawing/2014/main" id="{7A684B21-04DB-14BB-39BB-CB68CEA24A9D}"/>
              </a:ext>
            </a:extLst>
          </p:cNvPr>
          <p:cNvCxnSpPr>
            <a:cxnSpLocks/>
          </p:cNvCxnSpPr>
          <p:nvPr/>
        </p:nvCxnSpPr>
        <p:spPr>
          <a:xfrm>
            <a:off x="5788351" y="521107"/>
            <a:ext cx="4204575" cy="0"/>
          </a:xfrm>
          <a:prstGeom prst="straightConnector1">
            <a:avLst/>
          </a:prstGeom>
          <a:ln w="19050">
            <a:solidFill>
              <a:schemeClr val="tx1">
                <a:lumMod val="95000"/>
                <a:lumOff val="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72" name="Document 171">
            <a:extLst>
              <a:ext uri="{FF2B5EF4-FFF2-40B4-BE49-F238E27FC236}">
                <a16:creationId xmlns:a16="http://schemas.microsoft.com/office/drawing/2014/main" id="{F7A003DE-7EC7-AE2A-5C3B-928F83FEB643}"/>
              </a:ext>
            </a:extLst>
          </p:cNvPr>
          <p:cNvSpPr/>
          <p:nvPr/>
        </p:nvSpPr>
        <p:spPr>
          <a:xfrm>
            <a:off x="3043740" y="1692680"/>
            <a:ext cx="901874" cy="675675"/>
          </a:xfrm>
          <a:prstGeom prst="flowChartDocumen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rPr>
              <a:t>Module Directory</a:t>
            </a:r>
          </a:p>
        </p:txBody>
      </p:sp>
      <p:sp>
        <p:nvSpPr>
          <p:cNvPr id="173" name="Decision 172">
            <a:extLst>
              <a:ext uri="{FF2B5EF4-FFF2-40B4-BE49-F238E27FC236}">
                <a16:creationId xmlns:a16="http://schemas.microsoft.com/office/drawing/2014/main" id="{7A3A2547-D691-6DBB-FE1B-A8EDF6D03FDF}"/>
              </a:ext>
            </a:extLst>
          </p:cNvPr>
          <p:cNvSpPr/>
          <p:nvPr/>
        </p:nvSpPr>
        <p:spPr>
          <a:xfrm>
            <a:off x="7220786" y="3964368"/>
            <a:ext cx="1024003" cy="786791"/>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351" b="0" i="0" u="none" strike="noStrike" kern="1200" cap="none" spc="0" normalizeH="0" baseline="0" noProof="0" dirty="0">
                <a:ln>
                  <a:noFill/>
                </a:ln>
                <a:solidFill>
                  <a:prstClr val="white"/>
                </a:solidFill>
                <a:effectLst/>
                <a:uLnTx/>
                <a:uFillTx/>
                <a:latin typeface="Calibri" panose="020F0502020204030204"/>
                <a:ea typeface="+mn-ea"/>
                <a:cs typeface="+mn-cs"/>
              </a:rPr>
              <a:t>AU</a:t>
            </a:r>
          </a:p>
        </p:txBody>
      </p:sp>
      <p:sp>
        <p:nvSpPr>
          <p:cNvPr id="2" name="Explosion 1 1">
            <a:extLst>
              <a:ext uri="{FF2B5EF4-FFF2-40B4-BE49-F238E27FC236}">
                <a16:creationId xmlns:a16="http://schemas.microsoft.com/office/drawing/2014/main" id="{AD0A107F-DE14-C9F0-8731-37E2A07FD379}"/>
              </a:ext>
            </a:extLst>
          </p:cNvPr>
          <p:cNvSpPr/>
          <p:nvPr/>
        </p:nvSpPr>
        <p:spPr>
          <a:xfrm>
            <a:off x="11011272" y="1262445"/>
            <a:ext cx="381246" cy="281931"/>
          </a:xfrm>
          <a:prstGeom prst="irregularSeal1">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xplosion 1 2">
            <a:extLst>
              <a:ext uri="{FF2B5EF4-FFF2-40B4-BE49-F238E27FC236}">
                <a16:creationId xmlns:a16="http://schemas.microsoft.com/office/drawing/2014/main" id="{FD29C1A1-90DA-2916-DAD3-D3FDF4C4F38F}"/>
              </a:ext>
            </a:extLst>
          </p:cNvPr>
          <p:cNvSpPr/>
          <p:nvPr/>
        </p:nvSpPr>
        <p:spPr>
          <a:xfrm>
            <a:off x="11371865" y="966197"/>
            <a:ext cx="368328" cy="253652"/>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Explosion 1 3">
            <a:extLst>
              <a:ext uri="{FF2B5EF4-FFF2-40B4-BE49-F238E27FC236}">
                <a16:creationId xmlns:a16="http://schemas.microsoft.com/office/drawing/2014/main" id="{4527D39B-91D4-ACCD-0D75-2646C6E9CF4F}"/>
              </a:ext>
            </a:extLst>
          </p:cNvPr>
          <p:cNvSpPr/>
          <p:nvPr/>
        </p:nvSpPr>
        <p:spPr>
          <a:xfrm>
            <a:off x="7827905" y="4084219"/>
            <a:ext cx="368328" cy="253652"/>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Explosion 1 4">
            <a:extLst>
              <a:ext uri="{FF2B5EF4-FFF2-40B4-BE49-F238E27FC236}">
                <a16:creationId xmlns:a16="http://schemas.microsoft.com/office/drawing/2014/main" id="{121E3C60-3238-036D-64F0-850683AD7A2C}"/>
              </a:ext>
            </a:extLst>
          </p:cNvPr>
          <p:cNvSpPr/>
          <p:nvPr/>
        </p:nvSpPr>
        <p:spPr>
          <a:xfrm>
            <a:off x="9322224" y="2595817"/>
            <a:ext cx="368328" cy="253652"/>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Explosion 1 8">
            <a:extLst>
              <a:ext uri="{FF2B5EF4-FFF2-40B4-BE49-F238E27FC236}">
                <a16:creationId xmlns:a16="http://schemas.microsoft.com/office/drawing/2014/main" id="{5D63E822-2817-0068-27B7-96CFE3CB0016}"/>
              </a:ext>
            </a:extLst>
          </p:cNvPr>
          <p:cNvSpPr/>
          <p:nvPr/>
        </p:nvSpPr>
        <p:spPr>
          <a:xfrm>
            <a:off x="3933975" y="2601258"/>
            <a:ext cx="368328" cy="253652"/>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Explosion 1 9">
            <a:extLst>
              <a:ext uri="{FF2B5EF4-FFF2-40B4-BE49-F238E27FC236}">
                <a16:creationId xmlns:a16="http://schemas.microsoft.com/office/drawing/2014/main" id="{5BD47671-5E48-0F0F-941D-262A6CB69EA6}"/>
              </a:ext>
            </a:extLst>
          </p:cNvPr>
          <p:cNvSpPr/>
          <p:nvPr/>
        </p:nvSpPr>
        <p:spPr>
          <a:xfrm>
            <a:off x="2367653" y="3800005"/>
            <a:ext cx="368328" cy="253652"/>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Explosion 1 10">
            <a:extLst>
              <a:ext uri="{FF2B5EF4-FFF2-40B4-BE49-F238E27FC236}">
                <a16:creationId xmlns:a16="http://schemas.microsoft.com/office/drawing/2014/main" id="{87365EF8-1A11-2917-9AA0-EA9FBF44412D}"/>
              </a:ext>
            </a:extLst>
          </p:cNvPr>
          <p:cNvSpPr/>
          <p:nvPr/>
        </p:nvSpPr>
        <p:spPr>
          <a:xfrm>
            <a:off x="7590947" y="3592656"/>
            <a:ext cx="368328" cy="253652"/>
          </a:xfrm>
          <a:prstGeom prst="irregularSeal1">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Explosion 1 15">
            <a:extLst>
              <a:ext uri="{FF2B5EF4-FFF2-40B4-BE49-F238E27FC236}">
                <a16:creationId xmlns:a16="http://schemas.microsoft.com/office/drawing/2014/main" id="{FE234DFC-C5D4-1D4B-FE8B-4AF630D93023}"/>
              </a:ext>
            </a:extLst>
          </p:cNvPr>
          <p:cNvSpPr/>
          <p:nvPr/>
        </p:nvSpPr>
        <p:spPr>
          <a:xfrm>
            <a:off x="3413675" y="2998772"/>
            <a:ext cx="381246" cy="281931"/>
          </a:xfrm>
          <a:prstGeom prst="irregularSeal1">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Explosion 1 18">
            <a:extLst>
              <a:ext uri="{FF2B5EF4-FFF2-40B4-BE49-F238E27FC236}">
                <a16:creationId xmlns:a16="http://schemas.microsoft.com/office/drawing/2014/main" id="{09A83AAC-C7B7-8752-8C30-E25C2892B5C7}"/>
              </a:ext>
            </a:extLst>
          </p:cNvPr>
          <p:cNvSpPr/>
          <p:nvPr/>
        </p:nvSpPr>
        <p:spPr>
          <a:xfrm>
            <a:off x="7020094" y="3922993"/>
            <a:ext cx="381246" cy="281931"/>
          </a:xfrm>
          <a:prstGeom prst="irregularSeal1">
            <a:avLst/>
          </a:prstGeom>
          <a:solidFill>
            <a:srgbClr val="7030A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Decision 17">
            <a:extLst>
              <a:ext uri="{FF2B5EF4-FFF2-40B4-BE49-F238E27FC236}">
                <a16:creationId xmlns:a16="http://schemas.microsoft.com/office/drawing/2014/main" id="{4B331CE6-13BF-E6D0-6993-55381E07A0B2}"/>
              </a:ext>
            </a:extLst>
          </p:cNvPr>
          <p:cNvSpPr/>
          <p:nvPr/>
        </p:nvSpPr>
        <p:spPr>
          <a:xfrm>
            <a:off x="1181561" y="4275356"/>
            <a:ext cx="1024003" cy="786791"/>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100" dirty="0">
                <a:solidFill>
                  <a:prstClr val="white"/>
                </a:solidFill>
                <a:latin typeface="Calibri" panose="020F0502020204030204"/>
              </a:rPr>
              <a:t>HSCA</a:t>
            </a:r>
            <a:endParaRPr kumimoji="0" lang="en-US" sz="11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Explosion 1 19">
            <a:extLst>
              <a:ext uri="{FF2B5EF4-FFF2-40B4-BE49-F238E27FC236}">
                <a16:creationId xmlns:a16="http://schemas.microsoft.com/office/drawing/2014/main" id="{2496C636-F1BA-4FE1-B490-720E2FCE8C61}"/>
              </a:ext>
            </a:extLst>
          </p:cNvPr>
          <p:cNvSpPr/>
          <p:nvPr/>
        </p:nvSpPr>
        <p:spPr>
          <a:xfrm>
            <a:off x="11376404" y="1521659"/>
            <a:ext cx="381246" cy="281931"/>
          </a:xfrm>
          <a:prstGeom prst="irregularSeal1">
            <a:avLst/>
          </a:prstGeom>
          <a:solidFill>
            <a:srgbClr val="00B0F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Explosion 1 20">
            <a:extLst>
              <a:ext uri="{FF2B5EF4-FFF2-40B4-BE49-F238E27FC236}">
                <a16:creationId xmlns:a16="http://schemas.microsoft.com/office/drawing/2014/main" id="{87DC03F7-44C6-BB37-31EF-7D00D13DCC51}"/>
              </a:ext>
            </a:extLst>
          </p:cNvPr>
          <p:cNvSpPr/>
          <p:nvPr/>
        </p:nvSpPr>
        <p:spPr>
          <a:xfrm>
            <a:off x="11016278" y="1742415"/>
            <a:ext cx="381246" cy="281931"/>
          </a:xfrm>
          <a:prstGeom prst="irregularSeal1">
            <a:avLst/>
          </a:prstGeom>
          <a:solidFill>
            <a:srgbClr val="00206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Explosion 1 21">
            <a:extLst>
              <a:ext uri="{FF2B5EF4-FFF2-40B4-BE49-F238E27FC236}">
                <a16:creationId xmlns:a16="http://schemas.microsoft.com/office/drawing/2014/main" id="{D6F60244-AF44-4A4F-04F9-FA11619357FE}"/>
              </a:ext>
            </a:extLst>
          </p:cNvPr>
          <p:cNvSpPr/>
          <p:nvPr/>
        </p:nvSpPr>
        <p:spPr>
          <a:xfrm>
            <a:off x="11383440" y="1987584"/>
            <a:ext cx="381246" cy="281931"/>
          </a:xfrm>
          <a:prstGeom prst="irregularSeal1">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Explosion 1 22">
            <a:extLst>
              <a:ext uri="{FF2B5EF4-FFF2-40B4-BE49-F238E27FC236}">
                <a16:creationId xmlns:a16="http://schemas.microsoft.com/office/drawing/2014/main" id="{C054948F-62E7-4D5A-A4F6-BA99F0E78EBB}"/>
              </a:ext>
            </a:extLst>
          </p:cNvPr>
          <p:cNvSpPr/>
          <p:nvPr/>
        </p:nvSpPr>
        <p:spPr>
          <a:xfrm>
            <a:off x="7951039" y="4141501"/>
            <a:ext cx="381246" cy="281931"/>
          </a:xfrm>
          <a:prstGeom prst="irregularSeal1">
            <a:avLst/>
          </a:prstGeom>
          <a:solidFill>
            <a:srgbClr val="00206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Explosion 1 23">
            <a:extLst>
              <a:ext uri="{FF2B5EF4-FFF2-40B4-BE49-F238E27FC236}">
                <a16:creationId xmlns:a16="http://schemas.microsoft.com/office/drawing/2014/main" id="{79F276B2-7CBD-8543-C081-49BC328D4256}"/>
              </a:ext>
            </a:extLst>
          </p:cNvPr>
          <p:cNvSpPr/>
          <p:nvPr/>
        </p:nvSpPr>
        <p:spPr>
          <a:xfrm>
            <a:off x="1968853" y="3796185"/>
            <a:ext cx="381246" cy="281931"/>
          </a:xfrm>
          <a:prstGeom prst="irregularSeal1">
            <a:avLst/>
          </a:prstGeom>
          <a:solidFill>
            <a:srgbClr val="00206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Explosion 1 24">
            <a:extLst>
              <a:ext uri="{FF2B5EF4-FFF2-40B4-BE49-F238E27FC236}">
                <a16:creationId xmlns:a16="http://schemas.microsoft.com/office/drawing/2014/main" id="{305C2C63-FB01-0FD3-F3C7-4DBC8D3A118B}"/>
              </a:ext>
            </a:extLst>
          </p:cNvPr>
          <p:cNvSpPr/>
          <p:nvPr/>
        </p:nvSpPr>
        <p:spPr>
          <a:xfrm>
            <a:off x="1614579" y="4237226"/>
            <a:ext cx="381246" cy="281931"/>
          </a:xfrm>
          <a:prstGeom prst="irregularSeal1">
            <a:avLst/>
          </a:prstGeom>
          <a:solidFill>
            <a:srgbClr val="00206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Explosion 1 25">
            <a:extLst>
              <a:ext uri="{FF2B5EF4-FFF2-40B4-BE49-F238E27FC236}">
                <a16:creationId xmlns:a16="http://schemas.microsoft.com/office/drawing/2014/main" id="{E3AB2B9F-C16C-31DE-EBD6-DB0C466350EC}"/>
              </a:ext>
            </a:extLst>
          </p:cNvPr>
          <p:cNvSpPr/>
          <p:nvPr/>
        </p:nvSpPr>
        <p:spPr>
          <a:xfrm>
            <a:off x="1819056" y="4406139"/>
            <a:ext cx="381246" cy="281931"/>
          </a:xfrm>
          <a:prstGeom prst="irregularSeal1">
            <a:avLst/>
          </a:prstGeom>
          <a:solidFill>
            <a:srgbClr val="00B0F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Explosion 1 26">
            <a:extLst>
              <a:ext uri="{FF2B5EF4-FFF2-40B4-BE49-F238E27FC236}">
                <a16:creationId xmlns:a16="http://schemas.microsoft.com/office/drawing/2014/main" id="{994B8F27-ED95-3F8C-2E8B-18E40F7C0C93}"/>
              </a:ext>
            </a:extLst>
          </p:cNvPr>
          <p:cNvSpPr/>
          <p:nvPr/>
        </p:nvSpPr>
        <p:spPr>
          <a:xfrm>
            <a:off x="8063453" y="4223738"/>
            <a:ext cx="381246" cy="281931"/>
          </a:xfrm>
          <a:prstGeom prst="irregularSeal1">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TextBox 28">
            <a:extLst>
              <a:ext uri="{FF2B5EF4-FFF2-40B4-BE49-F238E27FC236}">
                <a16:creationId xmlns:a16="http://schemas.microsoft.com/office/drawing/2014/main" id="{7D84A842-19F6-E119-D64B-4BED117E1B79}"/>
              </a:ext>
            </a:extLst>
          </p:cNvPr>
          <p:cNvSpPr txBox="1"/>
          <p:nvPr/>
        </p:nvSpPr>
        <p:spPr>
          <a:xfrm>
            <a:off x="78703" y="651767"/>
            <a:ext cx="3438277"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dirty="0">
                <a:latin typeface="Calibri" panose="020F0502020204030204"/>
              </a:rPr>
              <a:t>Governance and Oversight</a:t>
            </a:r>
            <a:endParaRPr kumimoji="0" lang="en-GB" sz="36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17197852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5BBA300-8B6F-D4F9-8632-E874EF2412FB}"/>
              </a:ext>
            </a:extLst>
          </p:cNvPr>
          <p:cNvSpPr>
            <a:spLocks noGrp="1"/>
          </p:cNvSpPr>
          <p:nvPr>
            <p:ph idx="1"/>
          </p:nvPr>
        </p:nvSpPr>
        <p:spPr>
          <a:xfrm>
            <a:off x="957405" y="1250440"/>
            <a:ext cx="10718085" cy="4383804"/>
          </a:xfrm>
        </p:spPr>
        <p:txBody>
          <a:bodyPr wrap="square">
            <a:normAutofit fontScale="92500"/>
          </a:bodyPr>
          <a:lstStyle/>
          <a:p>
            <a:pPr marL="457200" indent="-457200">
              <a:buFont typeface="Arial" panose="020B0604020202020204" pitchFamily="34" charset="0"/>
              <a:buChar char="•"/>
            </a:pPr>
            <a:r>
              <a:rPr lang="en-GB" dirty="0">
                <a:solidFill>
                  <a:schemeClr val="tx1"/>
                </a:solidFill>
              </a:rPr>
              <a:t>Programme Manager OME (University Facing) - Point of contact:</a:t>
            </a:r>
          </a:p>
          <a:p>
            <a:pPr marL="1143000" lvl="1" indent="-457200"/>
            <a:r>
              <a:rPr lang="en-GB" dirty="0" err="1">
                <a:solidFill>
                  <a:schemeClr val="tx1"/>
                </a:solidFill>
              </a:rPr>
              <a:t>Ewa</a:t>
            </a:r>
            <a:r>
              <a:rPr lang="en-GB" dirty="0">
                <a:solidFill>
                  <a:schemeClr val="tx1"/>
                </a:solidFill>
              </a:rPr>
              <a:t> </a:t>
            </a:r>
            <a:r>
              <a:rPr lang="en-GB" dirty="0" err="1">
                <a:solidFill>
                  <a:schemeClr val="tx1"/>
                </a:solidFill>
              </a:rPr>
              <a:t>Kazimierska</a:t>
            </a:r>
            <a:r>
              <a:rPr lang="en-GB" dirty="0">
                <a:solidFill>
                  <a:schemeClr val="tx1"/>
                </a:solidFill>
              </a:rPr>
              <a:t> – </a:t>
            </a:r>
            <a:r>
              <a:rPr lang="en-GB" u="sng" dirty="0" err="1">
                <a:solidFill>
                  <a:schemeClr val="tx1"/>
                </a:solidFill>
              </a:rPr>
              <a:t>e.kazimierska@uwtsd.ac.uk</a:t>
            </a:r>
            <a:endParaRPr lang="en-GB" u="sng" dirty="0">
              <a:solidFill>
                <a:schemeClr val="tx1"/>
              </a:solidFill>
            </a:endParaRPr>
          </a:p>
          <a:p>
            <a:pPr marL="457200" indent="-457200">
              <a:buFont typeface="Arial" panose="020B0604020202020204" pitchFamily="34" charset="0"/>
              <a:buChar char="•"/>
            </a:pPr>
            <a:endParaRPr lang="en-GB" dirty="0">
              <a:solidFill>
                <a:schemeClr val="tx1"/>
              </a:solidFill>
            </a:endParaRPr>
          </a:p>
          <a:p>
            <a:pPr marL="457200" indent="-457200">
              <a:buFont typeface="Arial" panose="020B0604020202020204" pitchFamily="34" charset="0"/>
              <a:buChar char="•"/>
            </a:pPr>
            <a:r>
              <a:rPr lang="en-GB" dirty="0">
                <a:solidFill>
                  <a:schemeClr val="tx1"/>
                </a:solidFill>
              </a:rPr>
              <a:t>Apprentice Liaison Officer (Employer Facing) – Point of Contact</a:t>
            </a:r>
          </a:p>
          <a:p>
            <a:pPr marL="1143000" lvl="1" indent="-457200"/>
            <a:r>
              <a:rPr lang="en-GB" dirty="0">
                <a:solidFill>
                  <a:schemeClr val="tx1"/>
                </a:solidFill>
              </a:rPr>
              <a:t>Carl Thomas – </a:t>
            </a:r>
            <a:r>
              <a:rPr lang="en-GB" dirty="0" err="1">
                <a:solidFill>
                  <a:schemeClr val="tx1"/>
                </a:solidFill>
              </a:rPr>
              <a:t>c</a:t>
            </a:r>
            <a:r>
              <a:rPr lang="en-GB" dirty="0" err="1">
                <a:solidFill>
                  <a:schemeClr val="tx1"/>
                </a:solidFill>
                <a:hlinkClick r:id="rId2">
                  <a:extLst>
                    <a:ext uri="{A12FA001-AC4F-418D-AE19-62706E023703}">
                      <ahyp:hlinkClr xmlns:ahyp="http://schemas.microsoft.com/office/drawing/2018/hyperlinkcolor" val="tx"/>
                    </a:ext>
                  </a:extLst>
                </a:hlinkClick>
              </a:rPr>
              <a:t>.thomas@uwtsd.ac.uk</a:t>
            </a:r>
            <a:endParaRPr lang="en-GB" dirty="0">
              <a:solidFill>
                <a:schemeClr val="tx1"/>
              </a:solidFill>
            </a:endParaRPr>
          </a:p>
          <a:p>
            <a:pPr marL="1143000" lvl="1" indent="-457200"/>
            <a:r>
              <a:rPr lang="en-GB" dirty="0">
                <a:solidFill>
                  <a:schemeClr val="tx1"/>
                </a:solidFill>
              </a:rPr>
              <a:t>Dave Holley – </a:t>
            </a:r>
            <a:r>
              <a:rPr lang="en-GB" dirty="0">
                <a:solidFill>
                  <a:schemeClr val="tx1"/>
                </a:solidFill>
                <a:hlinkClick r:id="rId3">
                  <a:extLst>
                    <a:ext uri="{A12FA001-AC4F-418D-AE19-62706E023703}">
                      <ahyp:hlinkClr xmlns:ahyp="http://schemas.microsoft.com/office/drawing/2018/hyperlinkcolor" val="tx"/>
                    </a:ext>
                  </a:extLst>
                </a:hlinkClick>
              </a:rPr>
              <a:t>d.holley@uwtsd.ac.uk</a:t>
            </a:r>
            <a:r>
              <a:rPr lang="en-GB" dirty="0">
                <a:solidFill>
                  <a:schemeClr val="tx1"/>
                </a:solidFill>
              </a:rPr>
              <a:t> </a:t>
            </a:r>
          </a:p>
          <a:p>
            <a:pPr marL="1143000" lvl="1" indent="-457200"/>
            <a:r>
              <a:rPr lang="en-GB" dirty="0">
                <a:solidFill>
                  <a:schemeClr val="tx1"/>
                </a:solidFill>
              </a:rPr>
              <a:t>Tony </a:t>
            </a:r>
            <a:r>
              <a:rPr lang="en-GB" dirty="0" err="1">
                <a:solidFill>
                  <a:schemeClr val="tx1"/>
                </a:solidFill>
              </a:rPr>
              <a:t>Bourne</a:t>
            </a:r>
            <a:r>
              <a:rPr lang="en-GB" dirty="0">
                <a:solidFill>
                  <a:schemeClr val="tx1"/>
                </a:solidFill>
              </a:rPr>
              <a:t> – </a:t>
            </a:r>
            <a:r>
              <a:rPr lang="en-GB" dirty="0">
                <a:solidFill>
                  <a:schemeClr val="tx1"/>
                </a:solidFill>
                <a:hlinkClick r:id="rId4">
                  <a:extLst>
                    <a:ext uri="{A12FA001-AC4F-418D-AE19-62706E023703}">
                      <ahyp:hlinkClr xmlns:ahyp="http://schemas.microsoft.com/office/drawing/2018/hyperlinkcolor" val="tx"/>
                    </a:ext>
                  </a:extLst>
                </a:hlinkClick>
              </a:rPr>
              <a:t>t.bourne@uwtsd.ac.uk</a:t>
            </a:r>
            <a:r>
              <a:rPr lang="en-GB" dirty="0">
                <a:solidFill>
                  <a:schemeClr val="tx1"/>
                </a:solidFill>
              </a:rPr>
              <a:t> </a:t>
            </a:r>
          </a:p>
          <a:p>
            <a:pPr marL="1143000" lvl="1" indent="-457200"/>
            <a:r>
              <a:rPr lang="en-GB" dirty="0">
                <a:solidFill>
                  <a:schemeClr val="tx1"/>
                </a:solidFill>
              </a:rPr>
              <a:t>Emma Moseley </a:t>
            </a:r>
            <a:r>
              <a:rPr lang="en-GB" dirty="0">
                <a:solidFill>
                  <a:schemeClr val="tx1"/>
                </a:solidFill>
                <a:hlinkClick r:id="rId5">
                  <a:extLst>
                    <a:ext uri="{A12FA001-AC4F-418D-AE19-62706E023703}">
                      <ahyp:hlinkClr xmlns:ahyp="http://schemas.microsoft.com/office/drawing/2018/hyperlinkcolor" val="tx"/>
                    </a:ext>
                  </a:extLst>
                </a:hlinkClick>
              </a:rPr>
              <a:t>e.moseley@uwtsd.ac.uk</a:t>
            </a:r>
            <a:r>
              <a:rPr lang="en-GB" dirty="0">
                <a:solidFill>
                  <a:schemeClr val="tx1"/>
                </a:solidFill>
              </a:rPr>
              <a:t> </a:t>
            </a:r>
          </a:p>
          <a:p>
            <a:pPr marL="457200" indent="-457200">
              <a:buFont typeface="Arial" panose="020B0604020202020204" pitchFamily="34" charset="0"/>
              <a:buChar char="•"/>
            </a:pPr>
            <a:endParaRPr lang="en-GB" dirty="0">
              <a:solidFill>
                <a:schemeClr val="tx1"/>
              </a:solidFill>
            </a:endParaRPr>
          </a:p>
          <a:p>
            <a:pPr marL="457200" indent="-457200">
              <a:buFont typeface="Arial" panose="020B0604020202020204" pitchFamily="34" charset="0"/>
              <a:buChar char="•"/>
            </a:pPr>
            <a:r>
              <a:rPr lang="en-GB" dirty="0">
                <a:solidFill>
                  <a:schemeClr val="tx1"/>
                </a:solidFill>
              </a:rPr>
              <a:t>Only through University email address – GDPR, Safeguarding, PREVENT</a:t>
            </a:r>
          </a:p>
        </p:txBody>
      </p:sp>
      <p:sp>
        <p:nvSpPr>
          <p:cNvPr id="5" name="TextBox 4">
            <a:extLst>
              <a:ext uri="{FF2B5EF4-FFF2-40B4-BE49-F238E27FC236}">
                <a16:creationId xmlns:a16="http://schemas.microsoft.com/office/drawing/2014/main" id="{DE6970F4-9016-8E13-3F81-0E4CD17FB885}"/>
              </a:ext>
            </a:extLst>
          </p:cNvPr>
          <p:cNvSpPr txBox="1"/>
          <p:nvPr/>
        </p:nvSpPr>
        <p:spPr>
          <a:xfrm>
            <a:off x="3557878" y="237895"/>
            <a:ext cx="626413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effectLst/>
                <a:uLnTx/>
                <a:uFillTx/>
                <a:latin typeface="Calibri" panose="020F0502020204030204"/>
                <a:ea typeface="+mn-ea"/>
                <a:cs typeface="+mn-cs"/>
              </a:rPr>
              <a:t>Your Primary Contacts </a:t>
            </a:r>
          </a:p>
        </p:txBody>
      </p:sp>
    </p:spTree>
    <p:extLst>
      <p:ext uri="{BB962C8B-B14F-4D97-AF65-F5344CB8AC3E}">
        <p14:creationId xmlns:p14="http://schemas.microsoft.com/office/powerpoint/2010/main" val="21920364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320067-951C-CA30-661D-44F89ED0A045}"/>
              </a:ext>
            </a:extLst>
          </p:cNvPr>
          <p:cNvSpPr txBox="1">
            <a:spLocks/>
          </p:cNvSpPr>
          <p:nvPr/>
        </p:nvSpPr>
        <p:spPr>
          <a:xfrm>
            <a:off x="3020811" y="275331"/>
            <a:ext cx="5764373" cy="720080"/>
          </a:xfrm>
        </p:spPr>
        <p:txBody>
          <a:bodyP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effectLst/>
                <a:uLnTx/>
                <a:uFillTx/>
                <a:latin typeface="Calibri Light" panose="020F0302020204030204"/>
                <a:ea typeface="+mj-ea"/>
                <a:cs typeface="+mj-cs"/>
              </a:rPr>
              <a:t>Example Block Dates (Semester </a:t>
            </a:r>
            <a:r>
              <a:rPr lang="en-GB" sz="4000" dirty="0">
                <a:latin typeface="Calibri Light" panose="020F0302020204030204"/>
              </a:rPr>
              <a:t>1</a:t>
            </a:r>
            <a:r>
              <a:rPr kumimoji="0" lang="en-GB" sz="4000" b="0" i="0" u="none" strike="noStrike" kern="1200" cap="none" spc="0" normalizeH="0" baseline="0" noProof="0" dirty="0">
                <a:ln>
                  <a:noFill/>
                </a:ln>
                <a:effectLst/>
                <a:uLnTx/>
                <a:uFillTx/>
                <a:latin typeface="Calibri Light" panose="020F0302020204030204"/>
                <a:ea typeface="+mj-ea"/>
                <a:cs typeface="+mj-cs"/>
              </a:rPr>
              <a:t>)</a:t>
            </a:r>
          </a:p>
        </p:txBody>
      </p:sp>
      <p:pic>
        <p:nvPicPr>
          <p:cNvPr id="5" name="Picture 4" descr="A table with different colored squares&#10;&#10;Description automatically generated">
            <a:extLst>
              <a:ext uri="{FF2B5EF4-FFF2-40B4-BE49-F238E27FC236}">
                <a16:creationId xmlns:a16="http://schemas.microsoft.com/office/drawing/2014/main" id="{342153C2-7B49-8471-E37B-F4E5E6D0F91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385357" y="995411"/>
            <a:ext cx="8962411" cy="4508621"/>
          </a:xfrm>
          <a:prstGeom prst="rect">
            <a:avLst/>
          </a:prstGeom>
        </p:spPr>
      </p:pic>
      <p:sp>
        <p:nvSpPr>
          <p:cNvPr id="6" name="Content Placeholder 2">
            <a:extLst>
              <a:ext uri="{FF2B5EF4-FFF2-40B4-BE49-F238E27FC236}">
                <a16:creationId xmlns:a16="http://schemas.microsoft.com/office/drawing/2014/main" id="{588383BD-6B60-4FDA-BE69-6B0BF06FCE97}"/>
              </a:ext>
            </a:extLst>
          </p:cNvPr>
          <p:cNvSpPr txBox="1">
            <a:spLocks/>
          </p:cNvSpPr>
          <p:nvPr/>
        </p:nvSpPr>
        <p:spPr>
          <a:xfrm>
            <a:off x="3020811" y="6042613"/>
            <a:ext cx="5764373" cy="540056"/>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90000"/>
              </a:lnSpc>
              <a:spcBef>
                <a:spcPts val="1000"/>
              </a:spcBef>
              <a:spcAft>
                <a:spcPts val="0"/>
              </a:spcAft>
              <a:buClrTx/>
              <a:buSzTx/>
              <a:tabLst/>
              <a:defRPr/>
            </a:pPr>
            <a:r>
              <a:rPr kumimoji="0" lang="en-GB" sz="2400" b="1" i="0" u="none" strike="noStrike" kern="1200" cap="none" spc="0" normalizeH="0" baseline="0" noProof="0" dirty="0">
                <a:ln>
                  <a:noFill/>
                </a:ln>
                <a:solidFill>
                  <a:srgbClr val="FF0000"/>
                </a:solidFill>
                <a:effectLst/>
                <a:uLnTx/>
                <a:uFillTx/>
                <a:latin typeface="Calibri" panose="020F0502020204030204"/>
                <a:ea typeface="+mn-ea"/>
                <a:cs typeface="+mn-cs"/>
              </a:rPr>
              <a:t>Results portal </a:t>
            </a:r>
            <a:r>
              <a:rPr kumimoji="0" lang="en-GB" sz="2400" b="1" i="0" u="none" strike="noStrike" kern="1200" cap="none" spc="0" normalizeH="0" baseline="0" noProof="0" dirty="0" err="1">
                <a:ln>
                  <a:noFill/>
                </a:ln>
                <a:solidFill>
                  <a:srgbClr val="FF0000"/>
                </a:solidFill>
                <a:effectLst/>
                <a:uLnTx/>
                <a:uFillTx/>
                <a:latin typeface="Calibri" panose="020F0502020204030204"/>
                <a:ea typeface="+mn-ea"/>
                <a:cs typeface="+mn-cs"/>
              </a:rPr>
              <a:t>MyTSD</a:t>
            </a:r>
            <a:r>
              <a:rPr kumimoji="0" lang="en-GB" sz="2400" b="1" i="0" u="none" strike="noStrike" kern="1200" cap="none" spc="0" normalizeH="0" baseline="0" noProof="0" dirty="0">
                <a:ln>
                  <a:noFill/>
                </a:ln>
                <a:solidFill>
                  <a:srgbClr val="FF0000"/>
                </a:solidFill>
                <a:effectLst/>
                <a:uLnTx/>
                <a:uFillTx/>
                <a:latin typeface="Calibri" panose="020F0502020204030204"/>
                <a:ea typeface="+mn-ea"/>
                <a:cs typeface="+mn-cs"/>
              </a:rPr>
              <a:t> – Feb, June, and Aug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ounded Rectangle 1">
            <a:extLst>
              <a:ext uri="{FF2B5EF4-FFF2-40B4-BE49-F238E27FC236}">
                <a16:creationId xmlns:a16="http://schemas.microsoft.com/office/drawing/2014/main" id="{57457B87-5CB7-5923-64F3-15AD2E971883}"/>
              </a:ext>
            </a:extLst>
          </p:cNvPr>
          <p:cNvSpPr/>
          <p:nvPr/>
        </p:nvSpPr>
        <p:spPr>
          <a:xfrm>
            <a:off x="3429125" y="1353968"/>
            <a:ext cx="954156" cy="3218032"/>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a:extLst>
              <a:ext uri="{FF2B5EF4-FFF2-40B4-BE49-F238E27FC236}">
                <a16:creationId xmlns:a16="http://schemas.microsoft.com/office/drawing/2014/main" id="{3E667321-D3F3-7835-2C18-7B4780C9FB63}"/>
              </a:ext>
            </a:extLst>
          </p:cNvPr>
          <p:cNvSpPr/>
          <p:nvPr/>
        </p:nvSpPr>
        <p:spPr>
          <a:xfrm>
            <a:off x="5419215" y="1353968"/>
            <a:ext cx="954156" cy="3218032"/>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84393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A320067-951C-CA30-661D-44F89ED0A045}"/>
              </a:ext>
            </a:extLst>
          </p:cNvPr>
          <p:cNvSpPr txBox="1">
            <a:spLocks/>
          </p:cNvSpPr>
          <p:nvPr/>
        </p:nvSpPr>
        <p:spPr>
          <a:xfrm>
            <a:off x="2598517" y="138900"/>
            <a:ext cx="7620000" cy="720080"/>
          </a:xfrm>
        </p:spPr>
        <p:txBody>
          <a:bodyP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err="1">
                <a:ln>
                  <a:noFill/>
                </a:ln>
                <a:effectLst/>
                <a:uLnTx/>
                <a:uFillTx/>
                <a:latin typeface="Calibri Light" panose="020F0302020204030204"/>
                <a:ea typeface="+mj-ea"/>
                <a:cs typeface="+mj-cs"/>
              </a:rPr>
              <a:t>Exampl</a:t>
            </a:r>
            <a:r>
              <a:rPr lang="en-GB" sz="3600" dirty="0">
                <a:latin typeface="Calibri Light" panose="020F0302020204030204"/>
              </a:rPr>
              <a:t>e Block Dates </a:t>
            </a:r>
            <a:r>
              <a:rPr kumimoji="0" lang="en-GB" sz="3600" b="0" i="0" u="none" strike="noStrike" kern="1200" cap="none" spc="0" normalizeH="0" baseline="0" noProof="0" dirty="0">
                <a:ln>
                  <a:noFill/>
                </a:ln>
                <a:effectLst/>
                <a:uLnTx/>
                <a:uFillTx/>
                <a:latin typeface="Calibri Light" panose="020F0302020204030204"/>
                <a:ea typeface="+mj-ea"/>
                <a:cs typeface="+mj-cs"/>
              </a:rPr>
              <a:t>Key Dates (Semesters 2&amp;3) </a:t>
            </a:r>
          </a:p>
        </p:txBody>
      </p:sp>
      <p:sp>
        <p:nvSpPr>
          <p:cNvPr id="6" name="Content Placeholder 2">
            <a:extLst>
              <a:ext uri="{FF2B5EF4-FFF2-40B4-BE49-F238E27FC236}">
                <a16:creationId xmlns:a16="http://schemas.microsoft.com/office/drawing/2014/main" id="{588383BD-6B60-4FDA-BE69-6B0BF06FCE97}"/>
              </a:ext>
            </a:extLst>
          </p:cNvPr>
          <p:cNvSpPr txBox="1">
            <a:spLocks/>
          </p:cNvSpPr>
          <p:nvPr/>
        </p:nvSpPr>
        <p:spPr>
          <a:xfrm>
            <a:off x="3020811" y="6156256"/>
            <a:ext cx="5764373" cy="540056"/>
          </a:xfrm>
          <a:prstGeom prst="rect">
            <a:avLst/>
          </a:prstGeom>
        </p:spPr>
        <p:txBody>
          <a:bodyPr vert="horz" wrap="squar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90000"/>
              </a:lnSpc>
              <a:spcBef>
                <a:spcPts val="1000"/>
              </a:spcBef>
              <a:spcAft>
                <a:spcPts val="0"/>
              </a:spcAft>
              <a:buClrTx/>
              <a:buSzTx/>
              <a:tabLst/>
              <a:defRPr/>
            </a:pPr>
            <a:r>
              <a:rPr kumimoji="0" lang="en-GB" sz="2400" b="1" i="0" u="none" strike="noStrike" kern="1200" cap="none" spc="0" normalizeH="0" baseline="0" noProof="0" dirty="0">
                <a:ln>
                  <a:noFill/>
                </a:ln>
                <a:solidFill>
                  <a:srgbClr val="FF0000"/>
                </a:solidFill>
                <a:effectLst/>
                <a:uLnTx/>
                <a:uFillTx/>
                <a:latin typeface="Calibri" panose="020F0502020204030204"/>
                <a:ea typeface="+mn-ea"/>
                <a:cs typeface="+mn-cs"/>
              </a:rPr>
              <a:t>Results portal </a:t>
            </a:r>
            <a:r>
              <a:rPr kumimoji="0" lang="en-GB" sz="2400" b="1" i="0" u="none" strike="noStrike" kern="1200" cap="none" spc="0" normalizeH="0" baseline="0" noProof="0" dirty="0" err="1">
                <a:ln>
                  <a:noFill/>
                </a:ln>
                <a:solidFill>
                  <a:srgbClr val="FF0000"/>
                </a:solidFill>
                <a:effectLst/>
                <a:uLnTx/>
                <a:uFillTx/>
                <a:latin typeface="Calibri" panose="020F0502020204030204"/>
                <a:ea typeface="+mn-ea"/>
                <a:cs typeface="+mn-cs"/>
              </a:rPr>
              <a:t>MyTSD</a:t>
            </a:r>
            <a:r>
              <a:rPr kumimoji="0" lang="en-GB" sz="2400" b="1" i="0" u="none" strike="noStrike" kern="1200" cap="none" spc="0" normalizeH="0" baseline="0" noProof="0" dirty="0">
                <a:ln>
                  <a:noFill/>
                </a:ln>
                <a:solidFill>
                  <a:srgbClr val="FF0000"/>
                </a:solidFill>
                <a:effectLst/>
                <a:uLnTx/>
                <a:uFillTx/>
                <a:latin typeface="Calibri" panose="020F0502020204030204"/>
                <a:ea typeface="+mn-ea"/>
                <a:cs typeface="+mn-cs"/>
              </a:rPr>
              <a:t> – Feb, June, and Aug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descr="A colorful chart with text&#10;&#10;Description automatically generated with medium confidence">
            <a:extLst>
              <a:ext uri="{FF2B5EF4-FFF2-40B4-BE49-F238E27FC236}">
                <a16:creationId xmlns:a16="http://schemas.microsoft.com/office/drawing/2014/main" id="{61012C8D-4F62-5DD0-6844-12A3864ED7CE}"/>
              </a:ext>
            </a:extLst>
          </p:cNvPr>
          <p:cNvPicPr>
            <a:picLocks noChangeAspect="1"/>
          </p:cNvPicPr>
          <p:nvPr/>
        </p:nvPicPr>
        <p:blipFill>
          <a:blip r:embed="rId2"/>
          <a:stretch>
            <a:fillRect/>
          </a:stretch>
        </p:blipFill>
        <p:spPr>
          <a:xfrm>
            <a:off x="2286000" y="618186"/>
            <a:ext cx="7620000" cy="5041900"/>
          </a:xfrm>
          <a:prstGeom prst="rect">
            <a:avLst/>
          </a:prstGeom>
        </p:spPr>
      </p:pic>
      <p:sp>
        <p:nvSpPr>
          <p:cNvPr id="2" name="Rounded Rectangle 1">
            <a:extLst>
              <a:ext uri="{FF2B5EF4-FFF2-40B4-BE49-F238E27FC236}">
                <a16:creationId xmlns:a16="http://schemas.microsoft.com/office/drawing/2014/main" id="{887B5623-4D75-6401-2CDB-71F41490F79F}"/>
              </a:ext>
            </a:extLst>
          </p:cNvPr>
          <p:cNvSpPr/>
          <p:nvPr/>
        </p:nvSpPr>
        <p:spPr>
          <a:xfrm>
            <a:off x="3955649" y="618185"/>
            <a:ext cx="954156" cy="5041899"/>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a:extLst>
              <a:ext uri="{FF2B5EF4-FFF2-40B4-BE49-F238E27FC236}">
                <a16:creationId xmlns:a16="http://schemas.microsoft.com/office/drawing/2014/main" id="{7D881F14-4F4D-BC46-0B59-B376F641F1C7}"/>
              </a:ext>
            </a:extLst>
          </p:cNvPr>
          <p:cNvSpPr/>
          <p:nvPr/>
        </p:nvSpPr>
        <p:spPr>
          <a:xfrm>
            <a:off x="5631263" y="578430"/>
            <a:ext cx="954156" cy="5081656"/>
          </a:xfrm>
          <a:prstGeom prst="round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3467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E8BC1647-DFA1-FC84-052B-E3AEE07EA446}"/>
              </a:ext>
            </a:extLst>
          </p:cNvPr>
          <p:cNvSpPr>
            <a:spLocks noGrp="1"/>
          </p:cNvSpPr>
          <p:nvPr>
            <p:ph idx="1"/>
          </p:nvPr>
        </p:nvSpPr>
        <p:spPr>
          <a:xfrm>
            <a:off x="447555" y="1308438"/>
            <a:ext cx="10972800" cy="4227658"/>
          </a:xfrm>
        </p:spPr>
        <p:txBody>
          <a:bodyPr wrap="square">
            <a:normAutofit lnSpcReduction="10000"/>
          </a:bodyPr>
          <a:lstStyle/>
          <a:p>
            <a:r>
              <a:rPr lang="en-US" dirty="0">
                <a:solidFill>
                  <a:schemeClr val="tx1"/>
                </a:solidFill>
              </a:rPr>
              <a:t>You are now in Higher Education</a:t>
            </a:r>
          </a:p>
          <a:p>
            <a:r>
              <a:rPr lang="en-US" dirty="0">
                <a:solidFill>
                  <a:schemeClr val="tx1"/>
                </a:solidFill>
              </a:rPr>
              <a:t>Adult Rules for Adults……..you are in paid employment</a:t>
            </a:r>
          </a:p>
          <a:p>
            <a:pPr lvl="1"/>
            <a:r>
              <a:rPr lang="en-US" dirty="0">
                <a:solidFill>
                  <a:schemeClr val="tx1"/>
                </a:solidFill>
              </a:rPr>
              <a:t>24% taught study (F2F, hybrid or remote)</a:t>
            </a:r>
          </a:p>
          <a:p>
            <a:pPr lvl="1"/>
            <a:r>
              <a:rPr lang="en-US">
                <a:solidFill>
                  <a:schemeClr val="tx1"/>
                </a:solidFill>
              </a:rPr>
              <a:t>76% </a:t>
            </a:r>
            <a:r>
              <a:rPr lang="en-US" dirty="0">
                <a:solidFill>
                  <a:schemeClr val="tx1"/>
                </a:solidFill>
              </a:rPr>
              <a:t>independent study and reflection</a:t>
            </a:r>
          </a:p>
          <a:p>
            <a:r>
              <a:rPr lang="en-US" dirty="0">
                <a:solidFill>
                  <a:schemeClr val="tx1"/>
                </a:solidFill>
              </a:rPr>
              <a:t>Contract between UWTSD and your employers:</a:t>
            </a:r>
          </a:p>
          <a:p>
            <a:pPr lvl="1"/>
            <a:r>
              <a:rPr lang="en-US" dirty="0">
                <a:solidFill>
                  <a:schemeClr val="tx1"/>
                </a:solidFill>
              </a:rPr>
              <a:t>Two weeks block</a:t>
            </a:r>
          </a:p>
          <a:p>
            <a:pPr lvl="1"/>
            <a:r>
              <a:rPr lang="en-US" dirty="0">
                <a:solidFill>
                  <a:schemeClr val="tx1"/>
                </a:solidFill>
              </a:rPr>
              <a:t>Monday 0900 start</a:t>
            </a:r>
          </a:p>
          <a:p>
            <a:pPr lvl="1"/>
            <a:r>
              <a:rPr lang="en-US" dirty="0">
                <a:solidFill>
                  <a:schemeClr val="tx1"/>
                </a:solidFill>
              </a:rPr>
              <a:t>Friday 1500 </a:t>
            </a:r>
            <a:r>
              <a:rPr lang="en-US" dirty="0" err="1">
                <a:solidFill>
                  <a:schemeClr val="tx1"/>
                </a:solidFill>
              </a:rPr>
              <a:t>hrs</a:t>
            </a:r>
            <a:r>
              <a:rPr lang="en-US" dirty="0">
                <a:solidFill>
                  <a:schemeClr val="tx1"/>
                </a:solidFill>
              </a:rPr>
              <a:t> finish</a:t>
            </a:r>
          </a:p>
          <a:p>
            <a:r>
              <a:rPr lang="en-US" b="1" dirty="0">
                <a:solidFill>
                  <a:schemeClr val="tx1"/>
                </a:solidFill>
              </a:rPr>
              <a:t>Lecturers </a:t>
            </a:r>
            <a:r>
              <a:rPr lang="en-US" b="1" dirty="0">
                <a:solidFill>
                  <a:srgbClr val="FF0000"/>
                </a:solidFill>
              </a:rPr>
              <a:t>CANNOT</a:t>
            </a:r>
            <a:r>
              <a:rPr lang="en-US" b="1" dirty="0">
                <a:solidFill>
                  <a:schemeClr val="tx1"/>
                </a:solidFill>
              </a:rPr>
              <a:t> change timetables once set by Timetabling as the apprenticeships are set within BLOCKS of LEARNING</a:t>
            </a:r>
            <a:endParaRPr lang="en-US" dirty="0">
              <a:solidFill>
                <a:schemeClr val="tx1"/>
              </a:solidFill>
            </a:endParaRPr>
          </a:p>
        </p:txBody>
      </p:sp>
      <p:sp>
        <p:nvSpPr>
          <p:cNvPr id="3" name="TextBox 2">
            <a:extLst>
              <a:ext uri="{FF2B5EF4-FFF2-40B4-BE49-F238E27FC236}">
                <a16:creationId xmlns:a16="http://schemas.microsoft.com/office/drawing/2014/main" id="{EAC28FE3-0B7A-AB2D-350E-84153939B685}"/>
              </a:ext>
            </a:extLst>
          </p:cNvPr>
          <p:cNvSpPr txBox="1"/>
          <p:nvPr/>
        </p:nvSpPr>
        <p:spPr>
          <a:xfrm>
            <a:off x="1828800" y="282786"/>
            <a:ext cx="10023675"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effectLst/>
                <a:uLnTx/>
                <a:uFillTx/>
                <a:latin typeface="Calibri" panose="020F0502020204030204"/>
                <a:ea typeface="+mn-ea"/>
                <a:cs typeface="+mn-cs"/>
              </a:rPr>
              <a:t>Working Hours &amp; Personal Commitment</a:t>
            </a:r>
          </a:p>
        </p:txBody>
      </p:sp>
    </p:spTree>
    <p:extLst>
      <p:ext uri="{BB962C8B-B14F-4D97-AF65-F5344CB8AC3E}">
        <p14:creationId xmlns:p14="http://schemas.microsoft.com/office/powerpoint/2010/main" val="2375039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CAC700C-EEA8-B926-21B0-F91578E2B530}"/>
              </a:ext>
            </a:extLst>
          </p:cNvPr>
          <p:cNvSpPr txBox="1">
            <a:spLocks/>
          </p:cNvSpPr>
          <p:nvPr/>
        </p:nvSpPr>
        <p:spPr>
          <a:xfrm>
            <a:off x="3800140" y="254737"/>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dirty="0">
                <a:ln>
                  <a:noFill/>
                </a:ln>
                <a:effectLst/>
                <a:uLnTx/>
                <a:uFillTx/>
                <a:latin typeface="Calibri Light" panose="020F0302020204030204"/>
                <a:ea typeface="+mj-ea"/>
                <a:cs typeface="+mj-cs"/>
              </a:rPr>
              <a:t>Course Information</a:t>
            </a:r>
          </a:p>
        </p:txBody>
      </p:sp>
      <p:sp>
        <p:nvSpPr>
          <p:cNvPr id="5" name="Content Placeholder 5">
            <a:extLst>
              <a:ext uri="{FF2B5EF4-FFF2-40B4-BE49-F238E27FC236}">
                <a16:creationId xmlns:a16="http://schemas.microsoft.com/office/drawing/2014/main" id="{0A64E343-CAA4-7ADD-1BF8-733535AE54FB}"/>
              </a:ext>
            </a:extLst>
          </p:cNvPr>
          <p:cNvSpPr>
            <a:spLocks noGrp="1"/>
          </p:cNvSpPr>
          <p:nvPr>
            <p:ph idx="1"/>
          </p:nvPr>
        </p:nvSpPr>
        <p:spPr>
          <a:xfrm>
            <a:off x="623150" y="1228242"/>
            <a:ext cx="5319713" cy="3857624"/>
          </a:xfrm>
        </p:spPr>
        <p:txBody>
          <a:bodyPr>
            <a:normAutofit fontScale="92500" lnSpcReduction="20000"/>
          </a:bodyPr>
          <a:lstStyle/>
          <a:p>
            <a:pPr marL="342900" indent="-342900">
              <a:buFont typeface="Arial" panose="020B0604020202020204" pitchFamily="34" charset="0"/>
              <a:buChar char="•"/>
            </a:pPr>
            <a:r>
              <a:rPr lang="en-GB" sz="2800" dirty="0">
                <a:solidFill>
                  <a:schemeClr val="tx1"/>
                </a:solidFill>
              </a:rPr>
              <a:t>Programme of Study Handbook </a:t>
            </a:r>
          </a:p>
          <a:p>
            <a:pPr marL="342900" indent="-342900">
              <a:buFont typeface="Arial" panose="020B0604020202020204" pitchFamily="34" charset="0"/>
              <a:buChar char="•"/>
            </a:pPr>
            <a:r>
              <a:rPr lang="en-GB" dirty="0">
                <a:solidFill>
                  <a:schemeClr val="tx1"/>
                </a:solidFill>
              </a:rPr>
              <a:t>Module Directory </a:t>
            </a:r>
            <a:endParaRPr lang="en-GB" sz="2800" dirty="0">
              <a:solidFill>
                <a:schemeClr val="tx1"/>
              </a:solidFill>
            </a:endParaRPr>
          </a:p>
          <a:p>
            <a:pPr marL="342900" indent="-342900">
              <a:buFont typeface="Arial" panose="020B0604020202020204" pitchFamily="34" charset="0"/>
              <a:buChar char="•"/>
            </a:pPr>
            <a:r>
              <a:rPr lang="en-GB" sz="2800" dirty="0">
                <a:solidFill>
                  <a:schemeClr val="tx1"/>
                </a:solidFill>
              </a:rPr>
              <a:t>Virtual Learning Environment</a:t>
            </a:r>
          </a:p>
          <a:p>
            <a:pPr marL="342900" indent="-342900">
              <a:buFont typeface="Arial" panose="020B0604020202020204" pitchFamily="34" charset="0"/>
              <a:buChar char="•"/>
            </a:pPr>
            <a:r>
              <a:rPr lang="en-GB" dirty="0">
                <a:solidFill>
                  <a:schemeClr val="tx1"/>
                </a:solidFill>
              </a:rPr>
              <a:t>Apprenticeship Standards (KSB)</a:t>
            </a:r>
          </a:p>
          <a:p>
            <a:pPr marL="342900" indent="-342900">
              <a:buFont typeface="Arial" panose="020B0604020202020204" pitchFamily="34" charset="0"/>
              <a:buChar char="•"/>
            </a:pPr>
            <a:r>
              <a:rPr lang="en-GB" sz="2800" dirty="0">
                <a:solidFill>
                  <a:schemeClr val="tx1"/>
                </a:solidFill>
              </a:rPr>
              <a:t>End Point Assessment</a:t>
            </a:r>
          </a:p>
          <a:p>
            <a:pPr marL="342900" indent="-342900">
              <a:buFont typeface="Arial" panose="020B0604020202020204" pitchFamily="34" charset="0"/>
              <a:buChar char="•"/>
            </a:pPr>
            <a:r>
              <a:rPr lang="en-GB" sz="2800" dirty="0">
                <a:solidFill>
                  <a:schemeClr val="tx1"/>
                </a:solidFill>
              </a:rPr>
              <a:t>Student Engagement Policy</a:t>
            </a:r>
          </a:p>
          <a:p>
            <a:pPr marL="342900" indent="-342900">
              <a:buFont typeface="Arial" panose="020B0604020202020204" pitchFamily="34" charset="0"/>
              <a:buChar char="•"/>
            </a:pPr>
            <a:r>
              <a:rPr lang="en-GB" sz="2800" dirty="0">
                <a:solidFill>
                  <a:schemeClr val="tx1"/>
                </a:solidFill>
              </a:rPr>
              <a:t>Feedback – 20 working days</a:t>
            </a:r>
          </a:p>
          <a:p>
            <a:pPr marL="342900" indent="-342900">
              <a:buFont typeface="Arial" panose="020B0604020202020204" pitchFamily="34" charset="0"/>
              <a:buChar char="•"/>
            </a:pPr>
            <a:r>
              <a:rPr lang="en-GB" dirty="0">
                <a:solidFill>
                  <a:schemeClr val="tx1"/>
                </a:solidFill>
              </a:rPr>
              <a:t>Student Voice </a:t>
            </a:r>
          </a:p>
          <a:p>
            <a:pPr marL="342900" indent="-342900">
              <a:buFont typeface="Arial" panose="020B0604020202020204" pitchFamily="34" charset="0"/>
              <a:buChar char="•"/>
            </a:pPr>
            <a:r>
              <a:rPr lang="en-GB" sz="2800" dirty="0">
                <a:solidFill>
                  <a:schemeClr val="tx1"/>
                </a:solidFill>
              </a:rPr>
              <a:t>Course reps</a:t>
            </a:r>
          </a:p>
          <a:p>
            <a:endParaRPr lang="en-GB" dirty="0">
              <a:solidFill>
                <a:schemeClr val="tx1"/>
              </a:solidFill>
            </a:endParaRPr>
          </a:p>
        </p:txBody>
      </p:sp>
      <p:sp>
        <p:nvSpPr>
          <p:cNvPr id="9" name="TextBox 8">
            <a:extLst>
              <a:ext uri="{FF2B5EF4-FFF2-40B4-BE49-F238E27FC236}">
                <a16:creationId xmlns:a16="http://schemas.microsoft.com/office/drawing/2014/main" id="{CD06BC1C-5CEA-8A6C-4158-F5BD253BDF39}"/>
              </a:ext>
            </a:extLst>
          </p:cNvPr>
          <p:cNvSpPr txBox="1"/>
          <p:nvPr/>
        </p:nvSpPr>
        <p:spPr>
          <a:xfrm>
            <a:off x="7242571" y="4230617"/>
            <a:ext cx="2573974" cy="646331"/>
          </a:xfrm>
          <a:prstGeom prst="rect">
            <a:avLst/>
          </a:prstGeom>
          <a:solidFill>
            <a:schemeClr val="bg1"/>
          </a:solidFill>
          <a:ln w="57150">
            <a:solidFill>
              <a:srgbClr val="FF0000"/>
            </a:solid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effectLst/>
                <a:uLnTx/>
                <a:uFillTx/>
                <a:latin typeface="Calibri" panose="020F0502020204030204"/>
                <a:ea typeface="+mn-ea"/>
                <a:cs typeface="+mn-cs"/>
              </a:rPr>
              <a:t>Professionally Registered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effectLst/>
                <a:uLnTx/>
                <a:uFillTx/>
                <a:latin typeface="Calibri" panose="020F0502020204030204"/>
                <a:ea typeface="+mn-ea"/>
                <a:cs typeface="+mn-cs"/>
              </a:rPr>
              <a:t>Engineer</a:t>
            </a:r>
          </a:p>
        </p:txBody>
      </p:sp>
      <p:sp>
        <p:nvSpPr>
          <p:cNvPr id="10" name="TextBox 9">
            <a:extLst>
              <a:ext uri="{FF2B5EF4-FFF2-40B4-BE49-F238E27FC236}">
                <a16:creationId xmlns:a16="http://schemas.microsoft.com/office/drawing/2014/main" id="{DA2A2398-0E55-15AF-D16B-B9AB78D4C35A}"/>
              </a:ext>
            </a:extLst>
          </p:cNvPr>
          <p:cNvSpPr txBox="1"/>
          <p:nvPr/>
        </p:nvSpPr>
        <p:spPr>
          <a:xfrm>
            <a:off x="4045725" y="4392662"/>
            <a:ext cx="2434128" cy="1200329"/>
          </a:xfrm>
          <a:prstGeom prst="rect">
            <a:avLst/>
          </a:prstGeom>
          <a:solidFill>
            <a:schemeClr val="bg1"/>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effectLst/>
                <a:uLnTx/>
                <a:uFillTx/>
                <a:latin typeface="Calibri" panose="020F0502020204030204"/>
                <a:ea typeface="+mn-ea"/>
                <a:cs typeface="+mn-cs"/>
              </a:rPr>
              <a:t>Academic Qualifications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effectLst/>
                <a:uLnTx/>
                <a:uFillTx/>
                <a:latin typeface="Calibri" panose="020F0502020204030204"/>
                <a:ea typeface="+mn-ea"/>
                <a:cs typeface="+mn-cs"/>
              </a:rPr>
              <a:t>BEng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latin typeface="Calibri" panose="020F0502020204030204"/>
              </a:rPr>
              <a:t>Cert/Dip HE</a:t>
            </a:r>
            <a:endParaRPr kumimoji="0" lang="en-US" sz="1800" b="0" i="0" u="none" strike="noStrike" kern="1200" cap="none" spc="0" normalizeH="0" baseline="0" noProof="0" dirty="0">
              <a:ln>
                <a:noFill/>
              </a:ln>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effectLst/>
                <a:uLnTx/>
                <a:uFillTx/>
                <a:latin typeface="Calibri" panose="020F0502020204030204"/>
                <a:ea typeface="+mn-ea"/>
                <a:cs typeface="+mn-cs"/>
              </a:rPr>
              <a:t>HNC</a:t>
            </a:r>
          </a:p>
        </p:txBody>
      </p:sp>
      <p:cxnSp>
        <p:nvCxnSpPr>
          <p:cNvPr id="11" name="Straight Arrow Connector 10">
            <a:extLst>
              <a:ext uri="{FF2B5EF4-FFF2-40B4-BE49-F238E27FC236}">
                <a16:creationId xmlns:a16="http://schemas.microsoft.com/office/drawing/2014/main" id="{EFB7E574-09B6-D835-6CC7-A5C05FF60665}"/>
              </a:ext>
            </a:extLst>
          </p:cNvPr>
          <p:cNvCxnSpPr>
            <a:cxnSpLocks/>
          </p:cNvCxnSpPr>
          <p:nvPr/>
        </p:nvCxnSpPr>
        <p:spPr>
          <a:xfrm>
            <a:off x="4256147" y="2983420"/>
            <a:ext cx="2986424" cy="139601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B90A55A5-69D6-111D-A846-A4246670ADAB}"/>
              </a:ext>
            </a:extLst>
          </p:cNvPr>
          <p:cNvCxnSpPr>
            <a:cxnSpLocks/>
          </p:cNvCxnSpPr>
          <p:nvPr/>
        </p:nvCxnSpPr>
        <p:spPr>
          <a:xfrm flipV="1">
            <a:off x="5852083" y="4876948"/>
            <a:ext cx="1390488" cy="31504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5E8046D6-1659-3B67-8DDE-97A64B305499}"/>
              </a:ext>
            </a:extLst>
          </p:cNvPr>
          <p:cNvCxnSpPr>
            <a:cxnSpLocks/>
          </p:cNvCxnSpPr>
          <p:nvPr/>
        </p:nvCxnSpPr>
        <p:spPr>
          <a:xfrm>
            <a:off x="5262789" y="2869930"/>
            <a:ext cx="1979782" cy="133537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 name="Content Placeholder 5">
            <a:extLst>
              <a:ext uri="{FF2B5EF4-FFF2-40B4-BE49-F238E27FC236}">
                <a16:creationId xmlns:a16="http://schemas.microsoft.com/office/drawing/2014/main" id="{B2E50C8A-3215-A66D-A632-AF54D398281B}"/>
              </a:ext>
            </a:extLst>
          </p:cNvPr>
          <p:cNvSpPr txBox="1">
            <a:spLocks/>
          </p:cNvSpPr>
          <p:nvPr/>
        </p:nvSpPr>
        <p:spPr>
          <a:xfrm>
            <a:off x="7531006" y="1311574"/>
            <a:ext cx="3842859" cy="3857624"/>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accent1"/>
                </a:solidFill>
                <a:effectLst/>
                <a:uLnTx/>
                <a:uFillTx/>
                <a:latin typeface="Calibri" panose="020F0502020204030204"/>
                <a:ea typeface="+mn-ea"/>
                <a:cs typeface="+mn-cs"/>
                <a:hlinkClick r:id="rId2"/>
              </a:rPr>
              <a:t>Student Charter</a:t>
            </a:r>
            <a:endParaRPr kumimoji="0" lang="en-GB" sz="2800" b="0" i="0" u="none" strike="noStrike" kern="1200" cap="none" spc="0" normalizeH="0" baseline="0" noProof="0" dirty="0">
              <a:ln>
                <a:noFill/>
              </a:ln>
              <a:solidFill>
                <a:schemeClr val="accent1"/>
              </a:solidFill>
              <a:effectLst/>
              <a:uLnTx/>
              <a:uFillTx/>
              <a:latin typeface="Calibri" panose="020F0502020204030204"/>
              <a:ea typeface="+mn-ea"/>
              <a:cs typeface="+mn-cs"/>
            </a:endParaRP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accent1"/>
                </a:solidFill>
                <a:effectLst/>
                <a:uLnTx/>
                <a:uFillTx/>
                <a:latin typeface="Calibri" panose="020F0502020204030204"/>
                <a:ea typeface="+mn-ea"/>
                <a:cs typeface="+mn-cs"/>
                <a:hlinkClick r:id="rId3">
                  <a:extLst>
                    <a:ext uri="{A12FA001-AC4F-418D-AE19-62706E023703}">
                      <ahyp:hlinkClr xmlns:ahyp="http://schemas.microsoft.com/office/drawing/2018/hyperlinkcolor" val="tx"/>
                    </a:ext>
                  </a:extLst>
                </a:hlinkClick>
              </a:rPr>
              <a:t>Safeguarding</a:t>
            </a:r>
            <a:endParaRPr kumimoji="0" lang="en-GB" sz="2800" b="0" i="0" u="none" strike="noStrike" kern="1200" cap="none" spc="0" normalizeH="0" baseline="0" noProof="0" dirty="0">
              <a:ln>
                <a:noFill/>
              </a:ln>
              <a:solidFill>
                <a:schemeClr val="accent1"/>
              </a:solidFill>
              <a:effectLst/>
              <a:uLnTx/>
              <a:uFillTx/>
              <a:latin typeface="Calibri" panose="020F0502020204030204"/>
              <a:ea typeface="+mn-ea"/>
              <a:cs typeface="+mn-cs"/>
            </a:endParaRP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dirty="0">
                <a:solidFill>
                  <a:schemeClr val="accent1"/>
                </a:solidFill>
                <a:latin typeface="Calibri" panose="020F0502020204030204"/>
                <a:hlinkClick r:id="rId4"/>
              </a:rPr>
              <a:t>PREVENT</a:t>
            </a:r>
            <a:endParaRPr lang="en-GB" dirty="0">
              <a:solidFill>
                <a:schemeClr val="accent1"/>
              </a:solidFill>
              <a:latin typeface="Calibri" panose="020F0502020204030204"/>
            </a:endParaRP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accent1"/>
                </a:solidFill>
                <a:effectLst/>
                <a:uLnTx/>
                <a:uFillTx/>
                <a:latin typeface="Calibri" panose="020F0502020204030204"/>
                <a:ea typeface="+mn-ea"/>
                <a:cs typeface="+mn-cs"/>
              </a:rPr>
              <a:t>British Values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61608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39A797B-236F-80B6-FFD7-C4BCC8084BB6}"/>
              </a:ext>
            </a:extLst>
          </p:cNvPr>
          <p:cNvSpPr>
            <a:spLocks noGrp="1"/>
          </p:cNvSpPr>
          <p:nvPr>
            <p:ph type="title"/>
          </p:nvPr>
        </p:nvSpPr>
        <p:spPr>
          <a:xfrm>
            <a:off x="3870597" y="232950"/>
            <a:ext cx="4999383" cy="646343"/>
          </a:xfrm>
        </p:spPr>
        <p:txBody>
          <a:bodyPr>
            <a:noAutofit/>
          </a:bodyPr>
          <a:lstStyle/>
          <a:p>
            <a:r>
              <a:rPr lang="en-GB" sz="3600" dirty="0">
                <a:solidFill>
                  <a:schemeClr val="tx1"/>
                </a:solidFill>
              </a:rPr>
              <a:t>Few points to remember</a:t>
            </a:r>
          </a:p>
        </p:txBody>
      </p:sp>
      <p:sp>
        <p:nvSpPr>
          <p:cNvPr id="7" name="Content Placeholder 2">
            <a:extLst>
              <a:ext uri="{FF2B5EF4-FFF2-40B4-BE49-F238E27FC236}">
                <a16:creationId xmlns:a16="http://schemas.microsoft.com/office/drawing/2014/main" id="{ED53B82F-12D6-8CB8-DCB3-AF194F715D6B}"/>
              </a:ext>
            </a:extLst>
          </p:cNvPr>
          <p:cNvSpPr>
            <a:spLocks noGrp="1"/>
          </p:cNvSpPr>
          <p:nvPr>
            <p:ph idx="1"/>
          </p:nvPr>
        </p:nvSpPr>
        <p:spPr>
          <a:xfrm>
            <a:off x="806580" y="1268760"/>
            <a:ext cx="4170533" cy="2160240"/>
          </a:xfrm>
        </p:spPr>
        <p:txBody>
          <a:bodyPr>
            <a:noAutofit/>
          </a:bodyPr>
          <a:lstStyle/>
          <a:p>
            <a:r>
              <a:rPr lang="en-GB" sz="2400" dirty="0">
                <a:solidFill>
                  <a:schemeClr val="tx1"/>
                </a:solidFill>
              </a:rPr>
              <a:t>Team working</a:t>
            </a:r>
          </a:p>
          <a:p>
            <a:r>
              <a:rPr lang="en-GB" sz="2400" dirty="0">
                <a:solidFill>
                  <a:schemeClr val="tx1"/>
                </a:solidFill>
              </a:rPr>
              <a:t>Time management</a:t>
            </a:r>
          </a:p>
          <a:p>
            <a:r>
              <a:rPr lang="en-GB" sz="2400" dirty="0">
                <a:solidFill>
                  <a:schemeClr val="tx1"/>
                </a:solidFill>
              </a:rPr>
              <a:t>Do not leave till late</a:t>
            </a:r>
          </a:p>
          <a:p>
            <a:r>
              <a:rPr lang="en-GB" sz="2400" dirty="0">
                <a:solidFill>
                  <a:schemeClr val="tx1"/>
                </a:solidFill>
              </a:rPr>
              <a:t>Talk to us</a:t>
            </a:r>
          </a:p>
          <a:p>
            <a:r>
              <a:rPr lang="en-GB" sz="2400" dirty="0">
                <a:solidFill>
                  <a:schemeClr val="tx1"/>
                </a:solidFill>
              </a:rPr>
              <a:t>Be respectful</a:t>
            </a:r>
          </a:p>
          <a:p>
            <a:r>
              <a:rPr lang="en-GB" sz="2400" dirty="0">
                <a:solidFill>
                  <a:schemeClr val="tx1"/>
                </a:solidFill>
              </a:rPr>
              <a:t>We are here to support you.</a:t>
            </a:r>
          </a:p>
          <a:p>
            <a:endParaRPr lang="en-GB" sz="2400" dirty="0">
              <a:solidFill>
                <a:schemeClr val="tx1"/>
              </a:solidFill>
            </a:endParaRPr>
          </a:p>
          <a:p>
            <a:endParaRPr lang="en-GB" sz="2400" dirty="0">
              <a:solidFill>
                <a:schemeClr val="tx1"/>
              </a:solidFill>
            </a:endParaRPr>
          </a:p>
          <a:p>
            <a:endParaRPr lang="en-GB" sz="2400" dirty="0">
              <a:solidFill>
                <a:schemeClr val="tx1"/>
              </a:solidFill>
            </a:endParaRPr>
          </a:p>
          <a:p>
            <a:endParaRPr lang="en-GB" sz="2400" dirty="0">
              <a:solidFill>
                <a:schemeClr val="tx1"/>
              </a:solidFill>
            </a:endParaRPr>
          </a:p>
        </p:txBody>
      </p:sp>
      <p:pic>
        <p:nvPicPr>
          <p:cNvPr id="8" name="Picture 7">
            <a:extLst>
              <a:ext uri="{FF2B5EF4-FFF2-40B4-BE49-F238E27FC236}">
                <a16:creationId xmlns:a16="http://schemas.microsoft.com/office/drawing/2014/main" id="{4E8682DE-BF90-3E6B-5276-0198BCB1668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729468" y="988826"/>
            <a:ext cx="5855645" cy="4002733"/>
          </a:xfrm>
          <a:prstGeom prst="rect">
            <a:avLst/>
          </a:prstGeom>
        </p:spPr>
      </p:pic>
    </p:spTree>
    <p:extLst>
      <p:ext uri="{BB962C8B-B14F-4D97-AF65-F5344CB8AC3E}">
        <p14:creationId xmlns:p14="http://schemas.microsoft.com/office/powerpoint/2010/main" val="2079789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wipe(down)">
                                      <p:cBhvr>
                                        <p:cTn id="14" dur="580">
                                          <p:stCondLst>
                                            <p:cond delay="0"/>
                                          </p:stCondLst>
                                        </p:cTn>
                                        <p:tgtEl>
                                          <p:spTgt spid="7">
                                            <p:txEl>
                                              <p:pRg st="0" end="0"/>
                                            </p:txEl>
                                          </p:spTgt>
                                        </p:tgtEl>
                                      </p:cBhvr>
                                    </p:animEffect>
                                    <p:anim calcmode="lin" valueType="num">
                                      <p:cBhvr>
                                        <p:cTn id="15" dur="1822" tmFilter="0,0; 0.14,0.36; 0.43,0.73; 0.71,0.91; 1.0,1.0">
                                          <p:stCondLst>
                                            <p:cond delay="0"/>
                                          </p:stCondLst>
                                        </p:cTn>
                                        <p:tgtEl>
                                          <p:spTgt spid="7">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7">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7">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7">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7">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7">
                                            <p:txEl>
                                              <p:pRg st="0" end="0"/>
                                            </p:txEl>
                                          </p:spTgt>
                                        </p:tgtEl>
                                      </p:cBhvr>
                                      <p:to x="100000" y="60000"/>
                                    </p:animScale>
                                    <p:animScale>
                                      <p:cBhvr>
                                        <p:cTn id="21" dur="166" decel="50000">
                                          <p:stCondLst>
                                            <p:cond delay="676"/>
                                          </p:stCondLst>
                                        </p:cTn>
                                        <p:tgtEl>
                                          <p:spTgt spid="7">
                                            <p:txEl>
                                              <p:pRg st="0" end="0"/>
                                            </p:txEl>
                                          </p:spTgt>
                                        </p:tgtEl>
                                      </p:cBhvr>
                                      <p:to x="100000" y="100000"/>
                                    </p:animScale>
                                    <p:animScale>
                                      <p:cBhvr>
                                        <p:cTn id="22" dur="26">
                                          <p:stCondLst>
                                            <p:cond delay="1312"/>
                                          </p:stCondLst>
                                        </p:cTn>
                                        <p:tgtEl>
                                          <p:spTgt spid="7">
                                            <p:txEl>
                                              <p:pRg st="0" end="0"/>
                                            </p:txEl>
                                          </p:spTgt>
                                        </p:tgtEl>
                                      </p:cBhvr>
                                      <p:to x="100000" y="80000"/>
                                    </p:animScale>
                                    <p:animScale>
                                      <p:cBhvr>
                                        <p:cTn id="23" dur="166" decel="50000">
                                          <p:stCondLst>
                                            <p:cond delay="1338"/>
                                          </p:stCondLst>
                                        </p:cTn>
                                        <p:tgtEl>
                                          <p:spTgt spid="7">
                                            <p:txEl>
                                              <p:pRg st="0" end="0"/>
                                            </p:txEl>
                                          </p:spTgt>
                                        </p:tgtEl>
                                      </p:cBhvr>
                                      <p:to x="100000" y="100000"/>
                                    </p:animScale>
                                    <p:animScale>
                                      <p:cBhvr>
                                        <p:cTn id="24" dur="26">
                                          <p:stCondLst>
                                            <p:cond delay="1642"/>
                                          </p:stCondLst>
                                        </p:cTn>
                                        <p:tgtEl>
                                          <p:spTgt spid="7">
                                            <p:txEl>
                                              <p:pRg st="0" end="0"/>
                                            </p:txEl>
                                          </p:spTgt>
                                        </p:tgtEl>
                                      </p:cBhvr>
                                      <p:to x="100000" y="90000"/>
                                    </p:animScale>
                                    <p:animScale>
                                      <p:cBhvr>
                                        <p:cTn id="25" dur="166" decel="50000">
                                          <p:stCondLst>
                                            <p:cond delay="1668"/>
                                          </p:stCondLst>
                                        </p:cTn>
                                        <p:tgtEl>
                                          <p:spTgt spid="7">
                                            <p:txEl>
                                              <p:pRg st="0" end="0"/>
                                            </p:txEl>
                                          </p:spTgt>
                                        </p:tgtEl>
                                      </p:cBhvr>
                                      <p:to x="100000" y="100000"/>
                                    </p:animScale>
                                    <p:animScale>
                                      <p:cBhvr>
                                        <p:cTn id="26" dur="26">
                                          <p:stCondLst>
                                            <p:cond delay="1808"/>
                                          </p:stCondLst>
                                        </p:cTn>
                                        <p:tgtEl>
                                          <p:spTgt spid="7">
                                            <p:txEl>
                                              <p:pRg st="0" end="0"/>
                                            </p:txEl>
                                          </p:spTgt>
                                        </p:tgtEl>
                                      </p:cBhvr>
                                      <p:to x="100000" y="95000"/>
                                    </p:animScale>
                                    <p:animScale>
                                      <p:cBhvr>
                                        <p:cTn id="27" dur="166" decel="50000">
                                          <p:stCondLst>
                                            <p:cond delay="1834"/>
                                          </p:stCondLst>
                                        </p:cTn>
                                        <p:tgtEl>
                                          <p:spTgt spid="7">
                                            <p:txEl>
                                              <p:pRg st="0" end="0"/>
                                            </p:txEl>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7">
                                            <p:txEl>
                                              <p:pRg st="1" end="1"/>
                                            </p:txEl>
                                          </p:spTgt>
                                        </p:tgtEl>
                                        <p:attrNameLst>
                                          <p:attrName>style.visibility</p:attrName>
                                        </p:attrNameLst>
                                      </p:cBhvr>
                                      <p:to>
                                        <p:strVal val="visible"/>
                                      </p:to>
                                    </p:set>
                                    <p:animEffect transition="in" filter="wipe(down)">
                                      <p:cBhvr>
                                        <p:cTn id="32" dur="580">
                                          <p:stCondLst>
                                            <p:cond delay="0"/>
                                          </p:stCondLst>
                                        </p:cTn>
                                        <p:tgtEl>
                                          <p:spTgt spid="7">
                                            <p:txEl>
                                              <p:pRg st="1" end="1"/>
                                            </p:txEl>
                                          </p:spTgt>
                                        </p:tgtEl>
                                      </p:cBhvr>
                                    </p:animEffect>
                                    <p:anim calcmode="lin" valueType="num">
                                      <p:cBhvr>
                                        <p:cTn id="33" dur="1822" tmFilter="0,0; 0.14,0.36; 0.43,0.73; 0.71,0.91; 1.0,1.0">
                                          <p:stCondLst>
                                            <p:cond delay="0"/>
                                          </p:stCondLst>
                                        </p:cTn>
                                        <p:tgtEl>
                                          <p:spTgt spid="7">
                                            <p:txEl>
                                              <p:pRg st="1" end="1"/>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7">
                                            <p:txEl>
                                              <p:pRg st="1" end="1"/>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7">
                                            <p:txEl>
                                              <p:pRg st="1" end="1"/>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7">
                                            <p:txEl>
                                              <p:pRg st="1" end="1"/>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7">
                                            <p:txEl>
                                              <p:pRg st="1" end="1"/>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7">
                                            <p:txEl>
                                              <p:pRg st="1" end="1"/>
                                            </p:txEl>
                                          </p:spTgt>
                                        </p:tgtEl>
                                      </p:cBhvr>
                                      <p:to x="100000" y="60000"/>
                                    </p:animScale>
                                    <p:animScale>
                                      <p:cBhvr>
                                        <p:cTn id="39" dur="166" decel="50000">
                                          <p:stCondLst>
                                            <p:cond delay="676"/>
                                          </p:stCondLst>
                                        </p:cTn>
                                        <p:tgtEl>
                                          <p:spTgt spid="7">
                                            <p:txEl>
                                              <p:pRg st="1" end="1"/>
                                            </p:txEl>
                                          </p:spTgt>
                                        </p:tgtEl>
                                      </p:cBhvr>
                                      <p:to x="100000" y="100000"/>
                                    </p:animScale>
                                    <p:animScale>
                                      <p:cBhvr>
                                        <p:cTn id="40" dur="26">
                                          <p:stCondLst>
                                            <p:cond delay="1312"/>
                                          </p:stCondLst>
                                        </p:cTn>
                                        <p:tgtEl>
                                          <p:spTgt spid="7">
                                            <p:txEl>
                                              <p:pRg st="1" end="1"/>
                                            </p:txEl>
                                          </p:spTgt>
                                        </p:tgtEl>
                                      </p:cBhvr>
                                      <p:to x="100000" y="80000"/>
                                    </p:animScale>
                                    <p:animScale>
                                      <p:cBhvr>
                                        <p:cTn id="41" dur="166" decel="50000">
                                          <p:stCondLst>
                                            <p:cond delay="1338"/>
                                          </p:stCondLst>
                                        </p:cTn>
                                        <p:tgtEl>
                                          <p:spTgt spid="7">
                                            <p:txEl>
                                              <p:pRg st="1" end="1"/>
                                            </p:txEl>
                                          </p:spTgt>
                                        </p:tgtEl>
                                      </p:cBhvr>
                                      <p:to x="100000" y="100000"/>
                                    </p:animScale>
                                    <p:animScale>
                                      <p:cBhvr>
                                        <p:cTn id="42" dur="26">
                                          <p:stCondLst>
                                            <p:cond delay="1642"/>
                                          </p:stCondLst>
                                        </p:cTn>
                                        <p:tgtEl>
                                          <p:spTgt spid="7">
                                            <p:txEl>
                                              <p:pRg st="1" end="1"/>
                                            </p:txEl>
                                          </p:spTgt>
                                        </p:tgtEl>
                                      </p:cBhvr>
                                      <p:to x="100000" y="90000"/>
                                    </p:animScale>
                                    <p:animScale>
                                      <p:cBhvr>
                                        <p:cTn id="43" dur="166" decel="50000">
                                          <p:stCondLst>
                                            <p:cond delay="1668"/>
                                          </p:stCondLst>
                                        </p:cTn>
                                        <p:tgtEl>
                                          <p:spTgt spid="7">
                                            <p:txEl>
                                              <p:pRg st="1" end="1"/>
                                            </p:txEl>
                                          </p:spTgt>
                                        </p:tgtEl>
                                      </p:cBhvr>
                                      <p:to x="100000" y="100000"/>
                                    </p:animScale>
                                    <p:animScale>
                                      <p:cBhvr>
                                        <p:cTn id="44" dur="26">
                                          <p:stCondLst>
                                            <p:cond delay="1808"/>
                                          </p:stCondLst>
                                        </p:cTn>
                                        <p:tgtEl>
                                          <p:spTgt spid="7">
                                            <p:txEl>
                                              <p:pRg st="1" end="1"/>
                                            </p:txEl>
                                          </p:spTgt>
                                        </p:tgtEl>
                                      </p:cBhvr>
                                      <p:to x="100000" y="95000"/>
                                    </p:animScale>
                                    <p:animScale>
                                      <p:cBhvr>
                                        <p:cTn id="45" dur="166" decel="50000">
                                          <p:stCondLst>
                                            <p:cond delay="1834"/>
                                          </p:stCondLst>
                                        </p:cTn>
                                        <p:tgtEl>
                                          <p:spTgt spid="7">
                                            <p:txEl>
                                              <p:pRg st="1" end="1"/>
                                            </p:txEl>
                                          </p:spTgt>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7">
                                            <p:txEl>
                                              <p:pRg st="2" end="2"/>
                                            </p:txEl>
                                          </p:spTgt>
                                        </p:tgtEl>
                                        <p:attrNameLst>
                                          <p:attrName>style.visibility</p:attrName>
                                        </p:attrNameLst>
                                      </p:cBhvr>
                                      <p:to>
                                        <p:strVal val="visible"/>
                                      </p:to>
                                    </p:set>
                                    <p:animEffect transition="in" filter="wipe(down)">
                                      <p:cBhvr>
                                        <p:cTn id="50" dur="580">
                                          <p:stCondLst>
                                            <p:cond delay="0"/>
                                          </p:stCondLst>
                                        </p:cTn>
                                        <p:tgtEl>
                                          <p:spTgt spid="7">
                                            <p:txEl>
                                              <p:pRg st="2" end="2"/>
                                            </p:txEl>
                                          </p:spTgt>
                                        </p:tgtEl>
                                      </p:cBhvr>
                                    </p:animEffect>
                                    <p:anim calcmode="lin" valueType="num">
                                      <p:cBhvr>
                                        <p:cTn id="51" dur="1822" tmFilter="0,0; 0.14,0.36; 0.43,0.73; 0.71,0.91; 1.0,1.0">
                                          <p:stCondLst>
                                            <p:cond delay="0"/>
                                          </p:stCondLst>
                                        </p:cTn>
                                        <p:tgtEl>
                                          <p:spTgt spid="7">
                                            <p:txEl>
                                              <p:pRg st="2" end="2"/>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7">
                                            <p:txEl>
                                              <p:pRg st="2" end="2"/>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7">
                                            <p:txEl>
                                              <p:pRg st="2" end="2"/>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7">
                                            <p:txEl>
                                              <p:pRg st="2" end="2"/>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7">
                                            <p:txEl>
                                              <p:pRg st="2" end="2"/>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7">
                                            <p:txEl>
                                              <p:pRg st="2" end="2"/>
                                            </p:txEl>
                                          </p:spTgt>
                                        </p:tgtEl>
                                      </p:cBhvr>
                                      <p:to x="100000" y="60000"/>
                                    </p:animScale>
                                    <p:animScale>
                                      <p:cBhvr>
                                        <p:cTn id="57" dur="166" decel="50000">
                                          <p:stCondLst>
                                            <p:cond delay="676"/>
                                          </p:stCondLst>
                                        </p:cTn>
                                        <p:tgtEl>
                                          <p:spTgt spid="7">
                                            <p:txEl>
                                              <p:pRg st="2" end="2"/>
                                            </p:txEl>
                                          </p:spTgt>
                                        </p:tgtEl>
                                      </p:cBhvr>
                                      <p:to x="100000" y="100000"/>
                                    </p:animScale>
                                    <p:animScale>
                                      <p:cBhvr>
                                        <p:cTn id="58" dur="26">
                                          <p:stCondLst>
                                            <p:cond delay="1312"/>
                                          </p:stCondLst>
                                        </p:cTn>
                                        <p:tgtEl>
                                          <p:spTgt spid="7">
                                            <p:txEl>
                                              <p:pRg st="2" end="2"/>
                                            </p:txEl>
                                          </p:spTgt>
                                        </p:tgtEl>
                                      </p:cBhvr>
                                      <p:to x="100000" y="80000"/>
                                    </p:animScale>
                                    <p:animScale>
                                      <p:cBhvr>
                                        <p:cTn id="59" dur="166" decel="50000">
                                          <p:stCondLst>
                                            <p:cond delay="1338"/>
                                          </p:stCondLst>
                                        </p:cTn>
                                        <p:tgtEl>
                                          <p:spTgt spid="7">
                                            <p:txEl>
                                              <p:pRg st="2" end="2"/>
                                            </p:txEl>
                                          </p:spTgt>
                                        </p:tgtEl>
                                      </p:cBhvr>
                                      <p:to x="100000" y="100000"/>
                                    </p:animScale>
                                    <p:animScale>
                                      <p:cBhvr>
                                        <p:cTn id="60" dur="26">
                                          <p:stCondLst>
                                            <p:cond delay="1642"/>
                                          </p:stCondLst>
                                        </p:cTn>
                                        <p:tgtEl>
                                          <p:spTgt spid="7">
                                            <p:txEl>
                                              <p:pRg st="2" end="2"/>
                                            </p:txEl>
                                          </p:spTgt>
                                        </p:tgtEl>
                                      </p:cBhvr>
                                      <p:to x="100000" y="90000"/>
                                    </p:animScale>
                                    <p:animScale>
                                      <p:cBhvr>
                                        <p:cTn id="61" dur="166" decel="50000">
                                          <p:stCondLst>
                                            <p:cond delay="1668"/>
                                          </p:stCondLst>
                                        </p:cTn>
                                        <p:tgtEl>
                                          <p:spTgt spid="7">
                                            <p:txEl>
                                              <p:pRg st="2" end="2"/>
                                            </p:txEl>
                                          </p:spTgt>
                                        </p:tgtEl>
                                      </p:cBhvr>
                                      <p:to x="100000" y="100000"/>
                                    </p:animScale>
                                    <p:animScale>
                                      <p:cBhvr>
                                        <p:cTn id="62" dur="26">
                                          <p:stCondLst>
                                            <p:cond delay="1808"/>
                                          </p:stCondLst>
                                        </p:cTn>
                                        <p:tgtEl>
                                          <p:spTgt spid="7">
                                            <p:txEl>
                                              <p:pRg st="2" end="2"/>
                                            </p:txEl>
                                          </p:spTgt>
                                        </p:tgtEl>
                                      </p:cBhvr>
                                      <p:to x="100000" y="95000"/>
                                    </p:animScale>
                                    <p:animScale>
                                      <p:cBhvr>
                                        <p:cTn id="63" dur="166" decel="50000">
                                          <p:stCondLst>
                                            <p:cond delay="1834"/>
                                          </p:stCondLst>
                                        </p:cTn>
                                        <p:tgtEl>
                                          <p:spTgt spid="7">
                                            <p:txEl>
                                              <p:pRg st="2" end="2"/>
                                            </p:txEl>
                                          </p:spTgt>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7">
                                            <p:txEl>
                                              <p:pRg st="3" end="3"/>
                                            </p:txEl>
                                          </p:spTgt>
                                        </p:tgtEl>
                                        <p:attrNameLst>
                                          <p:attrName>style.visibility</p:attrName>
                                        </p:attrNameLst>
                                      </p:cBhvr>
                                      <p:to>
                                        <p:strVal val="visible"/>
                                      </p:to>
                                    </p:set>
                                    <p:animEffect transition="in" filter="wipe(down)">
                                      <p:cBhvr>
                                        <p:cTn id="68" dur="580">
                                          <p:stCondLst>
                                            <p:cond delay="0"/>
                                          </p:stCondLst>
                                        </p:cTn>
                                        <p:tgtEl>
                                          <p:spTgt spid="7">
                                            <p:txEl>
                                              <p:pRg st="3" end="3"/>
                                            </p:txEl>
                                          </p:spTgt>
                                        </p:tgtEl>
                                      </p:cBhvr>
                                    </p:animEffect>
                                    <p:anim calcmode="lin" valueType="num">
                                      <p:cBhvr>
                                        <p:cTn id="69" dur="1822" tmFilter="0,0; 0.14,0.36; 0.43,0.73; 0.71,0.91; 1.0,1.0">
                                          <p:stCondLst>
                                            <p:cond delay="0"/>
                                          </p:stCondLst>
                                        </p:cTn>
                                        <p:tgtEl>
                                          <p:spTgt spid="7">
                                            <p:txEl>
                                              <p:pRg st="3" end="3"/>
                                            </p:txEl>
                                          </p:spTgt>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7">
                                            <p:txEl>
                                              <p:pRg st="3" end="3"/>
                                            </p:txEl>
                                          </p:spTgt>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7">
                                            <p:txEl>
                                              <p:pRg st="3" end="3"/>
                                            </p:txEl>
                                          </p:spTgt>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7">
                                            <p:txEl>
                                              <p:pRg st="3" end="3"/>
                                            </p:txEl>
                                          </p:spTgt>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7">
                                            <p:txEl>
                                              <p:pRg st="3" end="3"/>
                                            </p:txEl>
                                          </p:spTgt>
                                        </p:tgtEl>
                                        <p:attrNameLst>
                                          <p:attrName>ppt_y</p:attrName>
                                        </p:attrNameLst>
                                      </p:cBhvr>
                                      <p:tavLst>
                                        <p:tav tm="0" fmla="#ppt_y-sin(pi*$)/81">
                                          <p:val>
                                            <p:fltVal val="0"/>
                                          </p:val>
                                        </p:tav>
                                        <p:tav tm="100000">
                                          <p:val>
                                            <p:fltVal val="1"/>
                                          </p:val>
                                        </p:tav>
                                      </p:tavLst>
                                    </p:anim>
                                    <p:animScale>
                                      <p:cBhvr>
                                        <p:cTn id="74" dur="26">
                                          <p:stCondLst>
                                            <p:cond delay="650"/>
                                          </p:stCondLst>
                                        </p:cTn>
                                        <p:tgtEl>
                                          <p:spTgt spid="7">
                                            <p:txEl>
                                              <p:pRg st="3" end="3"/>
                                            </p:txEl>
                                          </p:spTgt>
                                        </p:tgtEl>
                                      </p:cBhvr>
                                      <p:to x="100000" y="60000"/>
                                    </p:animScale>
                                    <p:animScale>
                                      <p:cBhvr>
                                        <p:cTn id="75" dur="166" decel="50000">
                                          <p:stCondLst>
                                            <p:cond delay="676"/>
                                          </p:stCondLst>
                                        </p:cTn>
                                        <p:tgtEl>
                                          <p:spTgt spid="7">
                                            <p:txEl>
                                              <p:pRg st="3" end="3"/>
                                            </p:txEl>
                                          </p:spTgt>
                                        </p:tgtEl>
                                      </p:cBhvr>
                                      <p:to x="100000" y="100000"/>
                                    </p:animScale>
                                    <p:animScale>
                                      <p:cBhvr>
                                        <p:cTn id="76" dur="26">
                                          <p:stCondLst>
                                            <p:cond delay="1312"/>
                                          </p:stCondLst>
                                        </p:cTn>
                                        <p:tgtEl>
                                          <p:spTgt spid="7">
                                            <p:txEl>
                                              <p:pRg st="3" end="3"/>
                                            </p:txEl>
                                          </p:spTgt>
                                        </p:tgtEl>
                                      </p:cBhvr>
                                      <p:to x="100000" y="80000"/>
                                    </p:animScale>
                                    <p:animScale>
                                      <p:cBhvr>
                                        <p:cTn id="77" dur="166" decel="50000">
                                          <p:stCondLst>
                                            <p:cond delay="1338"/>
                                          </p:stCondLst>
                                        </p:cTn>
                                        <p:tgtEl>
                                          <p:spTgt spid="7">
                                            <p:txEl>
                                              <p:pRg st="3" end="3"/>
                                            </p:txEl>
                                          </p:spTgt>
                                        </p:tgtEl>
                                      </p:cBhvr>
                                      <p:to x="100000" y="100000"/>
                                    </p:animScale>
                                    <p:animScale>
                                      <p:cBhvr>
                                        <p:cTn id="78" dur="26">
                                          <p:stCondLst>
                                            <p:cond delay="1642"/>
                                          </p:stCondLst>
                                        </p:cTn>
                                        <p:tgtEl>
                                          <p:spTgt spid="7">
                                            <p:txEl>
                                              <p:pRg st="3" end="3"/>
                                            </p:txEl>
                                          </p:spTgt>
                                        </p:tgtEl>
                                      </p:cBhvr>
                                      <p:to x="100000" y="90000"/>
                                    </p:animScale>
                                    <p:animScale>
                                      <p:cBhvr>
                                        <p:cTn id="79" dur="166" decel="50000">
                                          <p:stCondLst>
                                            <p:cond delay="1668"/>
                                          </p:stCondLst>
                                        </p:cTn>
                                        <p:tgtEl>
                                          <p:spTgt spid="7">
                                            <p:txEl>
                                              <p:pRg st="3" end="3"/>
                                            </p:txEl>
                                          </p:spTgt>
                                        </p:tgtEl>
                                      </p:cBhvr>
                                      <p:to x="100000" y="100000"/>
                                    </p:animScale>
                                    <p:animScale>
                                      <p:cBhvr>
                                        <p:cTn id="80" dur="26">
                                          <p:stCondLst>
                                            <p:cond delay="1808"/>
                                          </p:stCondLst>
                                        </p:cTn>
                                        <p:tgtEl>
                                          <p:spTgt spid="7">
                                            <p:txEl>
                                              <p:pRg st="3" end="3"/>
                                            </p:txEl>
                                          </p:spTgt>
                                        </p:tgtEl>
                                      </p:cBhvr>
                                      <p:to x="100000" y="95000"/>
                                    </p:animScale>
                                    <p:animScale>
                                      <p:cBhvr>
                                        <p:cTn id="81" dur="166" decel="50000">
                                          <p:stCondLst>
                                            <p:cond delay="1834"/>
                                          </p:stCondLst>
                                        </p:cTn>
                                        <p:tgtEl>
                                          <p:spTgt spid="7">
                                            <p:txEl>
                                              <p:pRg st="3" end="3"/>
                                            </p:txEl>
                                          </p:spTgt>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grpId="0" nodeType="clickEffect">
                                  <p:stCondLst>
                                    <p:cond delay="0"/>
                                  </p:stCondLst>
                                  <p:childTnLst>
                                    <p:set>
                                      <p:cBhvr>
                                        <p:cTn id="85" dur="1" fill="hold">
                                          <p:stCondLst>
                                            <p:cond delay="0"/>
                                          </p:stCondLst>
                                        </p:cTn>
                                        <p:tgtEl>
                                          <p:spTgt spid="7">
                                            <p:txEl>
                                              <p:pRg st="4" end="4"/>
                                            </p:txEl>
                                          </p:spTgt>
                                        </p:tgtEl>
                                        <p:attrNameLst>
                                          <p:attrName>style.visibility</p:attrName>
                                        </p:attrNameLst>
                                      </p:cBhvr>
                                      <p:to>
                                        <p:strVal val="visible"/>
                                      </p:to>
                                    </p:set>
                                    <p:animEffect transition="in" filter="wipe(down)">
                                      <p:cBhvr>
                                        <p:cTn id="86" dur="580">
                                          <p:stCondLst>
                                            <p:cond delay="0"/>
                                          </p:stCondLst>
                                        </p:cTn>
                                        <p:tgtEl>
                                          <p:spTgt spid="7">
                                            <p:txEl>
                                              <p:pRg st="4" end="4"/>
                                            </p:txEl>
                                          </p:spTgt>
                                        </p:tgtEl>
                                      </p:cBhvr>
                                    </p:animEffect>
                                    <p:anim calcmode="lin" valueType="num">
                                      <p:cBhvr>
                                        <p:cTn id="87" dur="1822" tmFilter="0,0; 0.14,0.36; 0.43,0.73; 0.71,0.91; 1.0,1.0">
                                          <p:stCondLst>
                                            <p:cond delay="0"/>
                                          </p:stCondLst>
                                        </p:cTn>
                                        <p:tgtEl>
                                          <p:spTgt spid="7">
                                            <p:txEl>
                                              <p:pRg st="4" end="4"/>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7">
                                            <p:txEl>
                                              <p:pRg st="4" end="4"/>
                                            </p:txEl>
                                          </p:spTgt>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7">
                                            <p:txEl>
                                              <p:pRg st="4" end="4"/>
                                            </p:txEl>
                                          </p:spTgt>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7">
                                            <p:txEl>
                                              <p:pRg st="4" end="4"/>
                                            </p:txEl>
                                          </p:spTgt>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7">
                                            <p:txEl>
                                              <p:pRg st="4" end="4"/>
                                            </p:txEl>
                                          </p:spTgt>
                                        </p:tgtEl>
                                        <p:attrNameLst>
                                          <p:attrName>ppt_y</p:attrName>
                                        </p:attrNameLst>
                                      </p:cBhvr>
                                      <p:tavLst>
                                        <p:tav tm="0" fmla="#ppt_y-sin(pi*$)/81">
                                          <p:val>
                                            <p:fltVal val="0"/>
                                          </p:val>
                                        </p:tav>
                                        <p:tav tm="100000">
                                          <p:val>
                                            <p:fltVal val="1"/>
                                          </p:val>
                                        </p:tav>
                                      </p:tavLst>
                                    </p:anim>
                                    <p:animScale>
                                      <p:cBhvr>
                                        <p:cTn id="92" dur="26">
                                          <p:stCondLst>
                                            <p:cond delay="650"/>
                                          </p:stCondLst>
                                        </p:cTn>
                                        <p:tgtEl>
                                          <p:spTgt spid="7">
                                            <p:txEl>
                                              <p:pRg st="4" end="4"/>
                                            </p:txEl>
                                          </p:spTgt>
                                        </p:tgtEl>
                                      </p:cBhvr>
                                      <p:to x="100000" y="60000"/>
                                    </p:animScale>
                                    <p:animScale>
                                      <p:cBhvr>
                                        <p:cTn id="93" dur="166" decel="50000">
                                          <p:stCondLst>
                                            <p:cond delay="676"/>
                                          </p:stCondLst>
                                        </p:cTn>
                                        <p:tgtEl>
                                          <p:spTgt spid="7">
                                            <p:txEl>
                                              <p:pRg st="4" end="4"/>
                                            </p:txEl>
                                          </p:spTgt>
                                        </p:tgtEl>
                                      </p:cBhvr>
                                      <p:to x="100000" y="100000"/>
                                    </p:animScale>
                                    <p:animScale>
                                      <p:cBhvr>
                                        <p:cTn id="94" dur="26">
                                          <p:stCondLst>
                                            <p:cond delay="1312"/>
                                          </p:stCondLst>
                                        </p:cTn>
                                        <p:tgtEl>
                                          <p:spTgt spid="7">
                                            <p:txEl>
                                              <p:pRg st="4" end="4"/>
                                            </p:txEl>
                                          </p:spTgt>
                                        </p:tgtEl>
                                      </p:cBhvr>
                                      <p:to x="100000" y="80000"/>
                                    </p:animScale>
                                    <p:animScale>
                                      <p:cBhvr>
                                        <p:cTn id="95" dur="166" decel="50000">
                                          <p:stCondLst>
                                            <p:cond delay="1338"/>
                                          </p:stCondLst>
                                        </p:cTn>
                                        <p:tgtEl>
                                          <p:spTgt spid="7">
                                            <p:txEl>
                                              <p:pRg st="4" end="4"/>
                                            </p:txEl>
                                          </p:spTgt>
                                        </p:tgtEl>
                                      </p:cBhvr>
                                      <p:to x="100000" y="100000"/>
                                    </p:animScale>
                                    <p:animScale>
                                      <p:cBhvr>
                                        <p:cTn id="96" dur="26">
                                          <p:stCondLst>
                                            <p:cond delay="1642"/>
                                          </p:stCondLst>
                                        </p:cTn>
                                        <p:tgtEl>
                                          <p:spTgt spid="7">
                                            <p:txEl>
                                              <p:pRg st="4" end="4"/>
                                            </p:txEl>
                                          </p:spTgt>
                                        </p:tgtEl>
                                      </p:cBhvr>
                                      <p:to x="100000" y="90000"/>
                                    </p:animScale>
                                    <p:animScale>
                                      <p:cBhvr>
                                        <p:cTn id="97" dur="166" decel="50000">
                                          <p:stCondLst>
                                            <p:cond delay="1668"/>
                                          </p:stCondLst>
                                        </p:cTn>
                                        <p:tgtEl>
                                          <p:spTgt spid="7">
                                            <p:txEl>
                                              <p:pRg st="4" end="4"/>
                                            </p:txEl>
                                          </p:spTgt>
                                        </p:tgtEl>
                                      </p:cBhvr>
                                      <p:to x="100000" y="100000"/>
                                    </p:animScale>
                                    <p:animScale>
                                      <p:cBhvr>
                                        <p:cTn id="98" dur="26">
                                          <p:stCondLst>
                                            <p:cond delay="1808"/>
                                          </p:stCondLst>
                                        </p:cTn>
                                        <p:tgtEl>
                                          <p:spTgt spid="7">
                                            <p:txEl>
                                              <p:pRg st="4" end="4"/>
                                            </p:txEl>
                                          </p:spTgt>
                                        </p:tgtEl>
                                      </p:cBhvr>
                                      <p:to x="100000" y="95000"/>
                                    </p:animScale>
                                    <p:animScale>
                                      <p:cBhvr>
                                        <p:cTn id="99" dur="166" decel="50000">
                                          <p:stCondLst>
                                            <p:cond delay="1834"/>
                                          </p:stCondLst>
                                        </p:cTn>
                                        <p:tgtEl>
                                          <p:spTgt spid="7">
                                            <p:txEl>
                                              <p:pRg st="4" end="4"/>
                                            </p:txEl>
                                          </p:spTgt>
                                        </p:tgtEl>
                                      </p:cBhvr>
                                      <p:to x="100000" y="100000"/>
                                    </p:animScale>
                                  </p:childTnLst>
                                </p:cTn>
                              </p:par>
                            </p:childTnLst>
                          </p:cTn>
                        </p:par>
                      </p:childTnLst>
                    </p:cTn>
                  </p:par>
                  <p:par>
                    <p:cTn id="100" fill="hold">
                      <p:stCondLst>
                        <p:cond delay="indefinite"/>
                      </p:stCondLst>
                      <p:childTnLst>
                        <p:par>
                          <p:cTn id="101" fill="hold">
                            <p:stCondLst>
                              <p:cond delay="0"/>
                            </p:stCondLst>
                            <p:childTnLst>
                              <p:par>
                                <p:cTn id="102" presetID="26" presetClass="entr" presetSubtype="0" fill="hold" grpId="0" nodeType="clickEffect">
                                  <p:stCondLst>
                                    <p:cond delay="0"/>
                                  </p:stCondLst>
                                  <p:childTnLst>
                                    <p:set>
                                      <p:cBhvr>
                                        <p:cTn id="103" dur="1" fill="hold">
                                          <p:stCondLst>
                                            <p:cond delay="0"/>
                                          </p:stCondLst>
                                        </p:cTn>
                                        <p:tgtEl>
                                          <p:spTgt spid="7">
                                            <p:txEl>
                                              <p:pRg st="5" end="5"/>
                                            </p:txEl>
                                          </p:spTgt>
                                        </p:tgtEl>
                                        <p:attrNameLst>
                                          <p:attrName>style.visibility</p:attrName>
                                        </p:attrNameLst>
                                      </p:cBhvr>
                                      <p:to>
                                        <p:strVal val="visible"/>
                                      </p:to>
                                    </p:set>
                                    <p:animEffect transition="in" filter="wipe(down)">
                                      <p:cBhvr>
                                        <p:cTn id="104" dur="580">
                                          <p:stCondLst>
                                            <p:cond delay="0"/>
                                          </p:stCondLst>
                                        </p:cTn>
                                        <p:tgtEl>
                                          <p:spTgt spid="7">
                                            <p:txEl>
                                              <p:pRg st="5" end="5"/>
                                            </p:txEl>
                                          </p:spTgt>
                                        </p:tgtEl>
                                      </p:cBhvr>
                                    </p:animEffect>
                                    <p:anim calcmode="lin" valueType="num">
                                      <p:cBhvr>
                                        <p:cTn id="105" dur="1822" tmFilter="0,0; 0.14,0.36; 0.43,0.73; 0.71,0.91; 1.0,1.0">
                                          <p:stCondLst>
                                            <p:cond delay="0"/>
                                          </p:stCondLst>
                                        </p:cTn>
                                        <p:tgtEl>
                                          <p:spTgt spid="7">
                                            <p:txEl>
                                              <p:pRg st="5" end="5"/>
                                            </p:txEl>
                                          </p:spTgt>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7">
                                            <p:txEl>
                                              <p:pRg st="5" end="5"/>
                                            </p:txEl>
                                          </p:spTgt>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7">
                                            <p:txEl>
                                              <p:pRg st="5" end="5"/>
                                            </p:txEl>
                                          </p:spTgt>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7">
                                            <p:txEl>
                                              <p:pRg st="5" end="5"/>
                                            </p:txEl>
                                          </p:spTgt>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7">
                                            <p:txEl>
                                              <p:pRg st="5" end="5"/>
                                            </p:txEl>
                                          </p:spTgt>
                                        </p:tgtEl>
                                        <p:attrNameLst>
                                          <p:attrName>ppt_y</p:attrName>
                                        </p:attrNameLst>
                                      </p:cBhvr>
                                      <p:tavLst>
                                        <p:tav tm="0" fmla="#ppt_y-sin(pi*$)/81">
                                          <p:val>
                                            <p:fltVal val="0"/>
                                          </p:val>
                                        </p:tav>
                                        <p:tav tm="100000">
                                          <p:val>
                                            <p:fltVal val="1"/>
                                          </p:val>
                                        </p:tav>
                                      </p:tavLst>
                                    </p:anim>
                                    <p:animScale>
                                      <p:cBhvr>
                                        <p:cTn id="110" dur="26">
                                          <p:stCondLst>
                                            <p:cond delay="650"/>
                                          </p:stCondLst>
                                        </p:cTn>
                                        <p:tgtEl>
                                          <p:spTgt spid="7">
                                            <p:txEl>
                                              <p:pRg st="5" end="5"/>
                                            </p:txEl>
                                          </p:spTgt>
                                        </p:tgtEl>
                                      </p:cBhvr>
                                      <p:to x="100000" y="60000"/>
                                    </p:animScale>
                                    <p:animScale>
                                      <p:cBhvr>
                                        <p:cTn id="111" dur="166" decel="50000">
                                          <p:stCondLst>
                                            <p:cond delay="676"/>
                                          </p:stCondLst>
                                        </p:cTn>
                                        <p:tgtEl>
                                          <p:spTgt spid="7">
                                            <p:txEl>
                                              <p:pRg st="5" end="5"/>
                                            </p:txEl>
                                          </p:spTgt>
                                        </p:tgtEl>
                                      </p:cBhvr>
                                      <p:to x="100000" y="100000"/>
                                    </p:animScale>
                                    <p:animScale>
                                      <p:cBhvr>
                                        <p:cTn id="112" dur="26">
                                          <p:stCondLst>
                                            <p:cond delay="1312"/>
                                          </p:stCondLst>
                                        </p:cTn>
                                        <p:tgtEl>
                                          <p:spTgt spid="7">
                                            <p:txEl>
                                              <p:pRg st="5" end="5"/>
                                            </p:txEl>
                                          </p:spTgt>
                                        </p:tgtEl>
                                      </p:cBhvr>
                                      <p:to x="100000" y="80000"/>
                                    </p:animScale>
                                    <p:animScale>
                                      <p:cBhvr>
                                        <p:cTn id="113" dur="166" decel="50000">
                                          <p:stCondLst>
                                            <p:cond delay="1338"/>
                                          </p:stCondLst>
                                        </p:cTn>
                                        <p:tgtEl>
                                          <p:spTgt spid="7">
                                            <p:txEl>
                                              <p:pRg st="5" end="5"/>
                                            </p:txEl>
                                          </p:spTgt>
                                        </p:tgtEl>
                                      </p:cBhvr>
                                      <p:to x="100000" y="100000"/>
                                    </p:animScale>
                                    <p:animScale>
                                      <p:cBhvr>
                                        <p:cTn id="114" dur="26">
                                          <p:stCondLst>
                                            <p:cond delay="1642"/>
                                          </p:stCondLst>
                                        </p:cTn>
                                        <p:tgtEl>
                                          <p:spTgt spid="7">
                                            <p:txEl>
                                              <p:pRg st="5" end="5"/>
                                            </p:txEl>
                                          </p:spTgt>
                                        </p:tgtEl>
                                      </p:cBhvr>
                                      <p:to x="100000" y="90000"/>
                                    </p:animScale>
                                    <p:animScale>
                                      <p:cBhvr>
                                        <p:cTn id="115" dur="166" decel="50000">
                                          <p:stCondLst>
                                            <p:cond delay="1668"/>
                                          </p:stCondLst>
                                        </p:cTn>
                                        <p:tgtEl>
                                          <p:spTgt spid="7">
                                            <p:txEl>
                                              <p:pRg st="5" end="5"/>
                                            </p:txEl>
                                          </p:spTgt>
                                        </p:tgtEl>
                                      </p:cBhvr>
                                      <p:to x="100000" y="100000"/>
                                    </p:animScale>
                                    <p:animScale>
                                      <p:cBhvr>
                                        <p:cTn id="116" dur="26">
                                          <p:stCondLst>
                                            <p:cond delay="1808"/>
                                          </p:stCondLst>
                                        </p:cTn>
                                        <p:tgtEl>
                                          <p:spTgt spid="7">
                                            <p:txEl>
                                              <p:pRg st="5" end="5"/>
                                            </p:txEl>
                                          </p:spTgt>
                                        </p:tgtEl>
                                      </p:cBhvr>
                                      <p:to x="100000" y="95000"/>
                                    </p:animScale>
                                    <p:animScale>
                                      <p:cBhvr>
                                        <p:cTn id="117" dur="166" decel="50000">
                                          <p:stCondLst>
                                            <p:cond delay="1834"/>
                                          </p:stCondLst>
                                        </p:cTn>
                                        <p:tgtEl>
                                          <p:spTgt spid="7">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2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3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4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5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6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7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8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1_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2_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5" ma:contentTypeDescription="Create a new document." ma:contentTypeScope="" ma:versionID="f22164921e69ada7df33b474d3dcac3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e2230e2f827e95bf01ad4d49bcae7e1"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EF079D1-1937-46A9-8B1E-F35D61BAF4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1EB36A1-00A8-4A82-8553-77C9455E5C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527</TotalTime>
  <Words>1387</Words>
  <Application>Microsoft Macintosh PowerPoint</Application>
  <PresentationFormat>Widescreen</PresentationFormat>
  <Paragraphs>279</Paragraphs>
  <Slides>15</Slides>
  <Notes>3</Notes>
  <HiddenSlides>0</HiddenSlides>
  <MMClips>0</MMClips>
  <ScaleCrop>false</ScaleCrop>
  <HeadingPairs>
    <vt:vector size="6" baseType="variant">
      <vt:variant>
        <vt:lpstr>Fonts Used</vt:lpstr>
      </vt:variant>
      <vt:variant>
        <vt:i4>5</vt:i4>
      </vt:variant>
      <vt:variant>
        <vt:lpstr>Theme</vt:lpstr>
      </vt:variant>
      <vt:variant>
        <vt:i4>23</vt:i4>
      </vt:variant>
      <vt:variant>
        <vt:lpstr>Slide Titles</vt:lpstr>
      </vt:variant>
      <vt:variant>
        <vt:i4>15</vt:i4>
      </vt:variant>
    </vt:vector>
  </HeadingPairs>
  <TitlesOfParts>
    <vt:vector size="43" baseType="lpstr">
      <vt:lpstr>Arial</vt:lpstr>
      <vt:lpstr>Calibri</vt:lpstr>
      <vt:lpstr>Calibri Light</vt:lpstr>
      <vt:lpstr>Open Sans</vt:lpstr>
      <vt:lpstr>Times New Roman</vt:lpstr>
      <vt:lpstr>UWTSD 200_Title Page</vt:lpstr>
      <vt:lpstr>UWTSD 200_Title Page 1</vt:lpstr>
      <vt:lpstr>UWTSD 200_Title Page 2</vt:lpstr>
      <vt:lpstr>UWTSD 200_Title Page 3</vt:lpstr>
      <vt:lpstr>UWTSD 200_Subtitle 1</vt:lpstr>
      <vt:lpstr>UWTSD 200_Subtitle 3</vt:lpstr>
      <vt:lpstr>1_UWTSD 200_Subtitle 3</vt:lpstr>
      <vt:lpstr>2_UWTSD 200_Subtitle 3</vt:lpstr>
      <vt:lpstr>3_UWTSD 200_Subtitle 3</vt:lpstr>
      <vt:lpstr>4_UWTSD 200_Subtitle 3</vt:lpstr>
      <vt:lpstr>5_UWTSD 200_Subtitle 3</vt:lpstr>
      <vt:lpstr>6_UWTSD 200_Subtitle 3</vt:lpstr>
      <vt:lpstr>7_UWTSD 200_Subtitle 3</vt:lpstr>
      <vt:lpstr>8_UWTSD 200_Subtitle 3</vt:lpstr>
      <vt:lpstr>9_UWTSD 200_Subtitle 3</vt:lpstr>
      <vt:lpstr>UWTSD 200_Text 1</vt:lpstr>
      <vt:lpstr>UWTSD 200_Text 3</vt:lpstr>
      <vt:lpstr>UWTSD 200_Text 5</vt:lpstr>
      <vt:lpstr>UWTSD Logo Variations with Image Behind</vt:lpstr>
      <vt:lpstr>1_UWTSD 200_Subtitle 2</vt:lpstr>
      <vt:lpstr>Office Theme</vt:lpstr>
      <vt:lpstr>2_UWTSD 200_Subtitle 2</vt:lpstr>
      <vt:lpstr>1_Office Theme</vt:lpstr>
      <vt:lpstr>PowerPoint Presentation</vt:lpstr>
      <vt:lpstr>What is OME?</vt:lpstr>
      <vt:lpstr>PowerPoint Presentation</vt:lpstr>
      <vt:lpstr>OME Governance and Structure (UK)</vt:lpstr>
      <vt:lpstr>OME Programme Core Team </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Few points to remember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Gareth Collett</cp:lastModifiedBy>
  <cp:revision>56</cp:revision>
  <dcterms:created xsi:type="dcterms:W3CDTF">2021-03-09T15:35:42Z</dcterms:created>
  <dcterms:modified xsi:type="dcterms:W3CDTF">2024-01-26T15:59:44Z</dcterms:modified>
</cp:coreProperties>
</file>