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E84C1-9844-4398-B4D8-712E325FB739}" type="datetimeFigureOut">
              <a:rPr lang="en-US" smtClean="0"/>
              <a:t>10/10/2022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6FAD16-B117-437E-AC4B-FDA1958EE99F}" type="slidenum">
              <a:rPr lang="en-US" smtClean="0"/>
              <a:t>‹#›</a:t>
            </a:fld>
            <a:endParaRPr lang="en-US"/>
          </a:p>
        </p:txBody>
      </p:sp>
    </p:spTree>
    <p:extLst>
      <p:ext uri="{BB962C8B-B14F-4D97-AF65-F5344CB8AC3E}">
        <p14:creationId xmlns:p14="http://schemas.microsoft.com/office/powerpoint/2010/main" val="1841827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dirty="0"/>
              <a:t>Introduction </a:t>
            </a:r>
            <a:endParaRPr lang="en-US" dirty="0"/>
          </a:p>
          <a:p>
            <a:r>
              <a:rPr lang="en-US" dirty="0"/>
              <a:t>Psychology is important in many aspects of life for people of all ages, but it is especially important in the function of child visitor while executing their duties. </a:t>
            </a:r>
          </a:p>
          <a:p>
            <a:r>
              <a:rPr lang="en-US" dirty="0"/>
              <a:t>This presentation attempts to assess the importance of psychology in working as a child health visitor, and how child health visitors should consider psychology when executing their duties. </a:t>
            </a:r>
          </a:p>
          <a:p>
            <a:r>
              <a:rPr lang="en-US" dirty="0"/>
              <a:t>This talk additionally elaborates on "The Piagetian theory" to assess a child's </a:t>
            </a:r>
            <a:r>
              <a:rPr lang="en-US" dirty="0" err="1"/>
              <a:t>behaviour</a:t>
            </a:r>
            <a:r>
              <a:rPr lang="en-US" dirty="0"/>
              <a:t>. </a:t>
            </a:r>
          </a:p>
          <a:p>
            <a:r>
              <a:rPr lang="en-US" dirty="0"/>
              <a:t>After all, this study </a:t>
            </a:r>
            <a:r>
              <a:rPr lang="en-US" dirty="0" err="1"/>
              <a:t>emphasises</a:t>
            </a:r>
            <a:r>
              <a:rPr lang="en-US" dirty="0"/>
              <a:t> the use of Piagetian theory in the work of child health visitors. </a:t>
            </a:r>
          </a:p>
          <a:p>
            <a:r>
              <a:rPr lang="en-US" dirty="0"/>
              <a:t>Finally, this presentation makes the advice that child health visitors consider psychology when executing their duties.</a:t>
            </a:r>
          </a:p>
          <a:p>
            <a:endParaRPr lang="en-US" dirty="0"/>
          </a:p>
        </p:txBody>
      </p:sp>
      <p:sp>
        <p:nvSpPr>
          <p:cNvPr id="4" name="Slide Number Placeholder 3"/>
          <p:cNvSpPr>
            <a:spLocks noGrp="1"/>
          </p:cNvSpPr>
          <p:nvPr>
            <p:ph type="sldNum" sz="quarter" idx="10"/>
          </p:nvPr>
        </p:nvSpPr>
        <p:spPr/>
        <p:txBody>
          <a:bodyPr/>
          <a:lstStyle/>
          <a:p>
            <a:fld id="{176FAD16-B117-437E-AC4B-FDA1958EE99F}" type="slidenum">
              <a:rPr lang="en-US" smtClean="0"/>
              <a:t>2</a:t>
            </a:fld>
            <a:endParaRPr lang="en-US"/>
          </a:p>
        </p:txBody>
      </p:sp>
    </p:spTree>
    <p:extLst>
      <p:ext uri="{BB962C8B-B14F-4D97-AF65-F5344CB8AC3E}">
        <p14:creationId xmlns:p14="http://schemas.microsoft.com/office/powerpoint/2010/main" val="1554548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 typeface="Arial" panose="020B0604020202020204" pitchFamily="34" charset="0"/>
              <a:buNone/>
              <a:tabLst/>
              <a:defRPr/>
            </a:pPr>
            <a:r>
              <a:rPr lang="en-US" b="1" dirty="0"/>
              <a:t>Importance of psychology when working as child Health Visitor</a:t>
            </a:r>
            <a:endParaRPr lang="en-GB" dirty="0">
              <a:latin typeface="Times New Roman" panose="02020603050405020304" pitchFamily="18" charset="0"/>
              <a:ea typeface="Calibri" panose="020F0502020204030204" pitchFamily="34" charset="0"/>
            </a:endParaRP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A deeper grasp of psychology might be advantageous for people of all ages.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It helps in decision-making, self-awareness, managing stress, and anticipating the behaviours.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Children's behaviour is significantly impacted by psychological issues.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When caring for children, child health visitors must include psychological factors.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There are several theories about the effects of child psychology on society, including those of Piaget and Erikson (Blake, 2015).</a:t>
            </a:r>
            <a:endParaRPr lang="en-US" dirty="0">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176FAD16-B117-437E-AC4B-FDA1958EE99F}" type="slidenum">
              <a:rPr lang="en-US" smtClean="0"/>
              <a:t>3</a:t>
            </a:fld>
            <a:endParaRPr lang="en-US"/>
          </a:p>
        </p:txBody>
      </p:sp>
    </p:spTree>
    <p:extLst>
      <p:ext uri="{BB962C8B-B14F-4D97-AF65-F5344CB8AC3E}">
        <p14:creationId xmlns:p14="http://schemas.microsoft.com/office/powerpoint/2010/main" val="4024581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1" kern="1200" dirty="0">
                <a:solidFill>
                  <a:schemeClr val="tx1"/>
                </a:solidFill>
                <a:effectLst/>
                <a:latin typeface="+mn-lt"/>
                <a:ea typeface="+mn-ea"/>
                <a:cs typeface="+mn-cs"/>
              </a:rPr>
              <a:t>The Piagetian theory </a:t>
            </a:r>
          </a:p>
          <a:p>
            <a:pPr indent="457200" algn="just">
              <a:lnSpc>
                <a:spcPct val="150000"/>
              </a:lnSpc>
            </a:pPr>
            <a:r>
              <a:rPr lang="en-GB" dirty="0">
                <a:latin typeface="Times New Roman" panose="02020603050405020304" pitchFamily="18" charset="0"/>
                <a:ea typeface="Calibri" panose="020F0502020204030204" pitchFamily="34" charset="0"/>
              </a:rPr>
              <a:t>Due to developmental and physiological differences, the exposure of infants, children, and adolescents to environmental toxins varies from that of adults. These differences enhance the likelihood of encountering qualitative variety at various phases of development. These behavioural and physiological differences are already known to child health visitors from a clinical standpoint (</a:t>
            </a:r>
            <a:r>
              <a:rPr lang="en-GB" dirty="0" err="1">
                <a:latin typeface="Times New Roman" panose="02020603050405020304" pitchFamily="18" charset="0"/>
                <a:ea typeface="Calibri" panose="020F0502020204030204" pitchFamily="34" charset="0"/>
              </a:rPr>
              <a:t>Barrouillet</a:t>
            </a:r>
            <a:r>
              <a:rPr lang="en-GB" dirty="0">
                <a:latin typeface="Times New Roman" panose="02020603050405020304" pitchFamily="18" charset="0"/>
                <a:ea typeface="Calibri" panose="020F0502020204030204" pitchFamily="34" charset="0"/>
              </a:rPr>
              <a:t>, 2015). </a:t>
            </a:r>
            <a:r>
              <a:rPr lang="en-GB" dirty="0"/>
              <a:t>Piaget highlighted the importance of psychology in child health visitor, as well as the reality that young brains often construct intricate models to make sense of their circumstances. Numerous schemes, which are basically theories, are used to classify and interpret information about the importance of psychology on child health.   When children reach adulthood, they create complex plans for almost all aspects of their life. Two cycles begin to alter when youngsters acquire new information: digestion and relaxation. They begin by integrating any new knowledge or experiences that provide context for their typical conduct (</a:t>
            </a:r>
            <a:r>
              <a:rPr lang="en-GB" dirty="0" err="1"/>
              <a:t>Mukhalalati</a:t>
            </a:r>
            <a:r>
              <a:rPr lang="en-GB" dirty="0"/>
              <a:t> and Taylor, 2019).</a:t>
            </a:r>
            <a:endParaRPr lang="en-US" dirty="0"/>
          </a:p>
          <a:p>
            <a:pPr indent="457200" algn="just">
              <a:lnSpc>
                <a:spcPct val="150000"/>
              </a:lnSpc>
            </a:pPr>
            <a:endParaRPr lang="en-US" dirty="0">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10"/>
          </p:nvPr>
        </p:nvSpPr>
        <p:spPr/>
        <p:txBody>
          <a:bodyPr/>
          <a:lstStyle/>
          <a:p>
            <a:fld id="{176FAD16-B117-437E-AC4B-FDA1958EE99F}" type="slidenum">
              <a:rPr lang="en-US" smtClean="0"/>
              <a:t>4</a:t>
            </a:fld>
            <a:endParaRPr lang="en-US"/>
          </a:p>
        </p:txBody>
      </p:sp>
    </p:spTree>
    <p:extLst>
      <p:ext uri="{BB962C8B-B14F-4D97-AF65-F5344CB8AC3E}">
        <p14:creationId xmlns:p14="http://schemas.microsoft.com/office/powerpoint/2010/main" val="2230128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1" i="1" dirty="0">
                <a:solidFill>
                  <a:srgbClr val="0D0D0D"/>
                </a:solidFill>
                <a:latin typeface="Times New Roman" panose="02020603050405020304" pitchFamily="18" charset="0"/>
              </a:rPr>
              <a:t>The Piagetian theory </a:t>
            </a:r>
          </a:p>
          <a:p>
            <a:pPr indent="457200" algn="just">
              <a:lnSpc>
                <a:spcPct val="150000"/>
              </a:lnSpc>
            </a:pPr>
            <a:r>
              <a:rPr lang="en-GB" dirty="0">
                <a:latin typeface="Times New Roman" panose="02020603050405020304" pitchFamily="18" charset="0"/>
                <a:ea typeface="Calibri" panose="020F0502020204030204" pitchFamily="34" charset="0"/>
              </a:rPr>
              <a:t>By osmosis, child absorb new knowledge that is significantly comparable to that which they already know. they express their availability by modifying their plans in response to new facts. as the children adjust to their new surroundings, the children repeat the practise, creating a revolving door effect (Piaget and </a:t>
            </a:r>
            <a:r>
              <a:rPr lang="en-GB" dirty="0" err="1">
                <a:latin typeface="Times New Roman" panose="02020603050405020304" pitchFamily="18" charset="0"/>
                <a:ea typeface="Calibri" panose="020F0502020204030204" pitchFamily="34" charset="0"/>
              </a:rPr>
              <a:t>Valsinen</a:t>
            </a:r>
            <a:r>
              <a:rPr lang="en-GB" dirty="0">
                <a:latin typeface="Times New Roman" panose="02020603050405020304" pitchFamily="18" charset="0"/>
                <a:ea typeface="Calibri" panose="020F0502020204030204" pitchFamily="34" charset="0"/>
              </a:rPr>
              <a:t>, 2017). </a:t>
            </a:r>
            <a:r>
              <a:rPr lang="en-GB" dirty="0"/>
              <a:t>Like Freud and Erickson, Piaget thought that development happened in stages that corresponded to physical milestones. age brackets He offered a hypothesis on mental development. Each action has four distinct phases: sensory, preoperative, operational, and formal. The sensorimotor stage, which lasts from birth to age two, is the first developmental stage (Upton, 2013). During this period, adolescents utilise their skills and interests to examine the world around them. the physical movements of the body children put almost everything they meet in their mouth to see whether it is safe to consume. to consume, and because they could grip and shake stuff, they may put this to the test. If there is evidence of sound production (Upton, 2013). Children’s between 5 and 8 years old produce a constant, that is, the knowledge that something will always exist, regardless of its distance. That is why the child health visitors should have to consider the psychology on their role (Waite-</a:t>
            </a:r>
            <a:r>
              <a:rPr lang="en-GB" dirty="0" err="1"/>
              <a:t>Stupiansky</a:t>
            </a:r>
            <a:r>
              <a:rPr lang="en-GB" dirty="0"/>
              <a:t>, 2017). </a:t>
            </a:r>
            <a:endParaRPr lang="en-US" dirty="0"/>
          </a:p>
          <a:p>
            <a:pPr indent="457200" algn="just">
              <a:lnSpc>
                <a:spcPct val="150000"/>
              </a:lnSpc>
            </a:pPr>
            <a:endParaRPr lang="en-US" dirty="0">
              <a:latin typeface="Times New Roman" panose="02020603050405020304" pitchFamily="18" charset="0"/>
              <a:ea typeface="Calibri" panose="020F0502020204030204" pitchFamily="34" charset="0"/>
            </a:endParaRPr>
          </a:p>
          <a:p>
            <a:pPr algn="just">
              <a:lnSpc>
                <a:spcPct val="150000"/>
              </a:lnSpc>
            </a:pPr>
            <a:endParaRPr lang="en-US" sz="1200" b="1" i="1" dirty="0">
              <a:solidFill>
                <a:srgbClr val="0D0D0D"/>
              </a:solidFill>
              <a:latin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76FAD16-B117-437E-AC4B-FDA1958EE99F}" type="slidenum">
              <a:rPr lang="en-US" smtClean="0"/>
              <a:t>5</a:t>
            </a:fld>
            <a:endParaRPr lang="en-US"/>
          </a:p>
        </p:txBody>
      </p:sp>
    </p:spTree>
    <p:extLst>
      <p:ext uri="{BB962C8B-B14F-4D97-AF65-F5344CB8AC3E}">
        <p14:creationId xmlns:p14="http://schemas.microsoft.com/office/powerpoint/2010/main" val="2656701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1" dirty="0">
                <a:solidFill>
                  <a:srgbClr val="0D0D0D"/>
                </a:solidFill>
                <a:latin typeface="Times New Roman" panose="02020603050405020304" pitchFamily="18" charset="0"/>
              </a:rPr>
              <a:t>The Piagetian theory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essential to analyse the behaviour of children. Recent advances in biology and behavioural sciences have made possible a more complete, psychosocial approach to child treatment, which should be known to child health visitors. Consequently, the psychosocial framework has replaced the presence or absence of disease and infirmity in the field of child health and illness. The core to the psychosocial approach, which is founded on a knowledge of illness, so the psychology can improve the treatment of the child which focus on behavioural health. Therefore, it is essential that the child health visitor assess the child emotional health (Waite-</a:t>
            </a:r>
            <a:r>
              <a:rPr lang="en-GB" sz="1200" kern="1200" dirty="0" err="1">
                <a:solidFill>
                  <a:schemeClr val="tx1"/>
                </a:solidFill>
                <a:effectLst/>
                <a:latin typeface="+mn-lt"/>
                <a:ea typeface="+mn-ea"/>
                <a:cs typeface="+mn-cs"/>
              </a:rPr>
              <a:t>Stupiansky</a:t>
            </a:r>
            <a:r>
              <a:rPr lang="en-GB" sz="1200" kern="1200" dirty="0">
                <a:solidFill>
                  <a:schemeClr val="tx1"/>
                </a:solidFill>
                <a:effectLst/>
                <a:latin typeface="+mn-lt"/>
                <a:ea typeface="+mn-ea"/>
                <a:cs typeface="+mn-cs"/>
              </a:rPr>
              <a:t>, 2017).</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76FAD16-B117-437E-AC4B-FDA1958EE99F}" type="slidenum">
              <a:rPr lang="en-US" smtClean="0"/>
              <a:t>6</a:t>
            </a:fld>
            <a:endParaRPr lang="en-US"/>
          </a:p>
        </p:txBody>
      </p:sp>
    </p:spTree>
    <p:extLst>
      <p:ext uri="{BB962C8B-B14F-4D97-AF65-F5344CB8AC3E}">
        <p14:creationId xmlns:p14="http://schemas.microsoft.com/office/powerpoint/2010/main" val="3269890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has been determined, on the basis of the above study, that psychology plays a significant part in the process of analysing the behaviours of people. It aids in the process of decision making as well as the management of stress. The field of psychology also plays a significant part in the analysis of children's behaviours. The significance of having a psychologist on staff as a child health visitor was highlighted in this research. It is helpful for evaluating the behaviour of the child visitors when children are involved. In addition, the Piagetian theory was emphasised throughout the course of the child health visitor position that was investigated in this study.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76FAD16-B117-437E-AC4B-FDA1958EE99F}" type="slidenum">
              <a:rPr lang="en-US" smtClean="0"/>
              <a:t>7</a:t>
            </a:fld>
            <a:endParaRPr lang="en-US"/>
          </a:p>
        </p:txBody>
      </p:sp>
    </p:spTree>
    <p:extLst>
      <p:ext uri="{BB962C8B-B14F-4D97-AF65-F5344CB8AC3E}">
        <p14:creationId xmlns:p14="http://schemas.microsoft.com/office/powerpoint/2010/main" val="2841408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References</a:t>
            </a:r>
          </a:p>
          <a:p>
            <a:r>
              <a:rPr lang="en-US" sz="1200" kern="1200" dirty="0" err="1">
                <a:solidFill>
                  <a:schemeClr val="tx1"/>
                </a:solidFill>
                <a:effectLst/>
                <a:latin typeface="+mn-lt"/>
                <a:ea typeface="+mn-ea"/>
                <a:cs typeface="+mn-cs"/>
              </a:rPr>
              <a:t>Barrouillet</a:t>
            </a:r>
            <a:r>
              <a:rPr lang="en-US" sz="1200" kern="1200" dirty="0">
                <a:solidFill>
                  <a:schemeClr val="tx1"/>
                </a:solidFill>
                <a:effectLst/>
                <a:latin typeface="+mn-lt"/>
                <a:ea typeface="+mn-ea"/>
                <a:cs typeface="+mn-cs"/>
              </a:rPr>
              <a:t>, P., 2015. Theories of cognitive development: From Piaget to today. Developmental Review, 38, pp.1-12.</a:t>
            </a:r>
          </a:p>
          <a:p>
            <a:r>
              <a:rPr lang="en-US" sz="1200" kern="1200" dirty="0">
                <a:solidFill>
                  <a:schemeClr val="tx1"/>
                </a:solidFill>
                <a:effectLst/>
                <a:latin typeface="+mn-lt"/>
                <a:ea typeface="+mn-ea"/>
                <a:cs typeface="+mn-cs"/>
              </a:rPr>
              <a:t>Blake, B., 2015. Developmental psychology: Incorporating Piaget’s and Vygotsky’s theories in classrooms.</a:t>
            </a:r>
          </a:p>
          <a:p>
            <a:r>
              <a:rPr lang="en-US" sz="1200" kern="1200" dirty="0" err="1">
                <a:solidFill>
                  <a:schemeClr val="tx1"/>
                </a:solidFill>
                <a:effectLst/>
                <a:latin typeface="+mn-lt"/>
                <a:ea typeface="+mn-ea"/>
                <a:cs typeface="+mn-cs"/>
              </a:rPr>
              <a:t>Mukhalalati</a:t>
            </a:r>
            <a:r>
              <a:rPr lang="en-US" sz="1200" kern="1200" dirty="0">
                <a:solidFill>
                  <a:schemeClr val="tx1"/>
                </a:solidFill>
                <a:effectLst/>
                <a:latin typeface="+mn-lt"/>
                <a:ea typeface="+mn-ea"/>
                <a:cs typeface="+mn-cs"/>
              </a:rPr>
              <a:t>, B.A. and Taylor, A., 2019. Adult learning theories in context: a quick guide for healthcare professional educators. Journal of medical education and curricular development, 6, p.2382120519840332.</a:t>
            </a:r>
          </a:p>
          <a:p>
            <a:r>
              <a:rPr lang="en-US" sz="1200" kern="1200" dirty="0">
                <a:solidFill>
                  <a:schemeClr val="tx1"/>
                </a:solidFill>
                <a:effectLst/>
                <a:latin typeface="+mn-lt"/>
                <a:ea typeface="+mn-ea"/>
                <a:cs typeface="+mn-cs"/>
              </a:rPr>
              <a:t>Piaget, J. and </a:t>
            </a:r>
            <a:r>
              <a:rPr lang="en-US" sz="1200" kern="1200" dirty="0" err="1">
                <a:solidFill>
                  <a:schemeClr val="tx1"/>
                </a:solidFill>
                <a:effectLst/>
                <a:latin typeface="+mn-lt"/>
                <a:ea typeface="+mn-ea"/>
                <a:cs typeface="+mn-cs"/>
              </a:rPr>
              <a:t>Valsinen</a:t>
            </a:r>
            <a:r>
              <a:rPr lang="en-US" sz="1200" kern="1200" dirty="0">
                <a:solidFill>
                  <a:schemeClr val="tx1"/>
                </a:solidFill>
                <a:effectLst/>
                <a:latin typeface="+mn-lt"/>
                <a:ea typeface="+mn-ea"/>
                <a:cs typeface="+mn-cs"/>
              </a:rPr>
              <a:t>, J., 2017. The child's conception of physical causality. Routledge.</a:t>
            </a:r>
          </a:p>
          <a:p>
            <a:r>
              <a:rPr lang="en-US" sz="1200" kern="1200" dirty="0">
                <a:solidFill>
                  <a:schemeClr val="tx1"/>
                </a:solidFill>
                <a:effectLst/>
                <a:latin typeface="+mn-lt"/>
                <a:ea typeface="+mn-ea"/>
                <a:cs typeface="+mn-cs"/>
              </a:rPr>
              <a:t>Upton, D., 2013. Introducing psychology for nurses and healthcare professionals. Routledge.</a:t>
            </a:r>
          </a:p>
          <a:p>
            <a:r>
              <a:rPr lang="en-US" sz="1200" kern="1200" dirty="0">
                <a:solidFill>
                  <a:schemeClr val="tx1"/>
                </a:solidFill>
                <a:effectLst/>
                <a:latin typeface="+mn-lt"/>
                <a:ea typeface="+mn-ea"/>
                <a:cs typeface="+mn-cs"/>
              </a:rPr>
              <a:t>Waite-</a:t>
            </a:r>
            <a:r>
              <a:rPr lang="en-US" sz="1200" kern="1200" dirty="0" err="1">
                <a:solidFill>
                  <a:schemeClr val="tx1"/>
                </a:solidFill>
                <a:effectLst/>
                <a:latin typeface="+mn-lt"/>
                <a:ea typeface="+mn-ea"/>
                <a:cs typeface="+mn-cs"/>
              </a:rPr>
              <a:t>Stupiansky</a:t>
            </a:r>
            <a:r>
              <a:rPr lang="en-US" sz="1200" kern="1200" dirty="0">
                <a:solidFill>
                  <a:schemeClr val="tx1"/>
                </a:solidFill>
                <a:effectLst/>
                <a:latin typeface="+mn-lt"/>
                <a:ea typeface="+mn-ea"/>
                <a:cs typeface="+mn-cs"/>
              </a:rPr>
              <a:t>, S., 2017. Jean Piaget’s constructivist theory of learning. In Theories of Early Childhood Education (pp. 3-17). Routledge.</a:t>
            </a:r>
          </a:p>
          <a:p>
            <a:endParaRPr lang="en-US" sz="1200" b="1" i="1"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76FAD16-B117-437E-AC4B-FDA1958EE99F}" type="slidenum">
              <a:rPr lang="en-US" smtClean="0"/>
              <a:t>8</a:t>
            </a:fld>
            <a:endParaRPr lang="en-US"/>
          </a:p>
        </p:txBody>
      </p:sp>
    </p:spTree>
    <p:extLst>
      <p:ext uri="{BB962C8B-B14F-4D97-AF65-F5344CB8AC3E}">
        <p14:creationId xmlns:p14="http://schemas.microsoft.com/office/powerpoint/2010/main" val="28225110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85E1F4CD-4721-461D-A420-10BFE8650132}"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6616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spTree>
    <p:extLst>
      <p:ext uri="{BB962C8B-B14F-4D97-AF65-F5344CB8AC3E}">
        <p14:creationId xmlns:p14="http://schemas.microsoft.com/office/powerpoint/2010/main" val="11132706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435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C580C8-9EB3-4CAF-B74F-0018FBF03F2D}"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1F4CD-4721-461D-A420-10BFE8650132}" type="slidenum">
              <a:rPr lang="en-US" smtClean="0"/>
              <a:t>‹#›</a:t>
            </a:fld>
            <a:endParaRPr lang="en-US"/>
          </a:p>
        </p:txBody>
      </p:sp>
    </p:spTree>
    <p:extLst>
      <p:ext uri="{BB962C8B-B14F-4D97-AF65-F5344CB8AC3E}">
        <p14:creationId xmlns:p14="http://schemas.microsoft.com/office/powerpoint/2010/main" val="2369218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C580C8-9EB3-4CAF-B74F-0018FBF03F2D}" type="datetimeFigureOut">
              <a:rPr lang="en-US" smtClean="0"/>
              <a:t>10/10/2022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E1F4CD-4721-461D-A420-10BFE8650132}"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5514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C580C8-9EB3-4CAF-B74F-0018FBF03F2D}" type="datetimeFigureOut">
              <a:rPr lang="en-US" smtClean="0"/>
              <a:t>10/10/2022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E1F4CD-4721-461D-A420-10BFE865013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9211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C580C8-9EB3-4CAF-B74F-0018FBF03F2D}" type="datetimeFigureOut">
              <a:rPr lang="en-US" smtClean="0"/>
              <a:t>10/10/2022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E1F4CD-4721-461D-A420-10BFE8650132}" type="slidenum">
              <a:rPr lang="en-US" smtClean="0"/>
              <a:t>‹#›</a:t>
            </a:fld>
            <a:endParaRPr lang="en-US"/>
          </a:p>
        </p:txBody>
      </p:sp>
    </p:spTree>
    <p:extLst>
      <p:ext uri="{BB962C8B-B14F-4D97-AF65-F5344CB8AC3E}">
        <p14:creationId xmlns:p14="http://schemas.microsoft.com/office/powerpoint/2010/main" val="372058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C580C8-9EB3-4CAF-B74F-0018FBF03F2D}"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1F4CD-4721-461D-A420-10BFE8650132}"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1979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C580C8-9EB3-4CAF-B74F-0018FBF03F2D}"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1F4CD-4721-461D-A420-10BFE8650132}" type="slidenum">
              <a:rPr lang="en-US" smtClean="0"/>
              <a:t>‹#›</a:t>
            </a:fld>
            <a:endParaRPr lang="en-US"/>
          </a:p>
        </p:txBody>
      </p:sp>
    </p:spTree>
    <p:extLst>
      <p:ext uri="{BB962C8B-B14F-4D97-AF65-F5344CB8AC3E}">
        <p14:creationId xmlns:p14="http://schemas.microsoft.com/office/powerpoint/2010/main" val="47198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2C580C8-9EB3-4CAF-B74F-0018FBF03F2D}"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E1F4CD-4721-461D-A420-10BFE8650132}" type="slidenum">
              <a:rPr lang="en-US" smtClean="0"/>
              <a:t>‹#›</a:t>
            </a:fld>
            <a:endParaRPr lang="en-US"/>
          </a:p>
        </p:txBody>
      </p:sp>
    </p:spTree>
    <p:extLst>
      <p:ext uri="{BB962C8B-B14F-4D97-AF65-F5344CB8AC3E}">
        <p14:creationId xmlns:p14="http://schemas.microsoft.com/office/powerpoint/2010/main" val="227663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7995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4273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spTree>
    <p:extLst>
      <p:ext uri="{BB962C8B-B14F-4D97-AF65-F5344CB8AC3E}">
        <p14:creationId xmlns:p14="http://schemas.microsoft.com/office/powerpoint/2010/main" val="2944921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9211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6994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9043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C580C8-9EB3-4CAF-B74F-0018FBF03F2D}"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E1F4CD-4721-461D-A420-10BFE8650132}"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762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2C580C8-9EB3-4CAF-B74F-0018FBF03F2D}" type="datetimeFigureOut">
              <a:rPr lang="en-US" smtClean="0"/>
              <a:t>10/10/2022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5E1F4CD-4721-461D-A420-10BFE8650132}" type="slidenum">
              <a:rPr lang="en-US" smtClean="0"/>
              <a:t>‹#›</a:t>
            </a:fld>
            <a:endParaRPr lang="en-US"/>
          </a:p>
        </p:txBody>
      </p:sp>
    </p:spTree>
    <p:extLst>
      <p:ext uri="{BB962C8B-B14F-4D97-AF65-F5344CB8AC3E}">
        <p14:creationId xmlns:p14="http://schemas.microsoft.com/office/powerpoint/2010/main" val="374891491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4811" y="1491176"/>
            <a:ext cx="9144000" cy="3291840"/>
          </a:xfrm>
        </p:spPr>
        <p:txBody>
          <a:bodyPr>
            <a:normAutofit/>
          </a:bodyPr>
          <a:lstStyle/>
          <a:p>
            <a:br>
              <a:rPr lang="en-GB" dirty="0"/>
            </a:br>
            <a:r>
              <a:rPr lang="en-GB" sz="3600" b="1" dirty="0"/>
              <a:t>Psychology for Health and Social Care</a:t>
            </a:r>
            <a:br>
              <a:rPr lang="en-GB" sz="3600" b="1" dirty="0"/>
            </a:br>
            <a:br>
              <a:rPr lang="en-GB" sz="3600" b="1" dirty="0"/>
            </a:br>
            <a:r>
              <a:rPr lang="en-GB" sz="2000" b="1" dirty="0"/>
              <a:t>Module code – BMHP4003</a:t>
            </a:r>
            <a:br>
              <a:rPr lang="en-GB" sz="2000" b="1" dirty="0"/>
            </a:br>
            <a:r>
              <a:rPr lang="en-GB" sz="2000" b="1" dirty="0"/>
              <a:t>Student name – Cosmina Lemnariu</a:t>
            </a:r>
            <a:br>
              <a:rPr lang="en-GB" sz="2000" b="1" dirty="0"/>
            </a:br>
            <a:r>
              <a:rPr lang="en-GB" sz="2000" b="1" dirty="0"/>
              <a:t>Student number – 2119068</a:t>
            </a:r>
            <a:br>
              <a:rPr lang="en-GB" sz="2000" b="1" dirty="0"/>
            </a:br>
            <a:r>
              <a:rPr lang="en-GB" sz="2000" b="1" dirty="0"/>
              <a:t>Lecturer name – Alice Clayton</a:t>
            </a:r>
            <a:endParaRPr lang="en-US" sz="2000" b="1" dirty="0"/>
          </a:p>
        </p:txBody>
      </p:sp>
    </p:spTree>
    <p:extLst>
      <p:ext uri="{BB962C8B-B14F-4D97-AF65-F5344CB8AC3E}">
        <p14:creationId xmlns:p14="http://schemas.microsoft.com/office/powerpoint/2010/main" val="2771080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3602" y="1688518"/>
            <a:ext cx="6096000" cy="3693319"/>
          </a:xfrm>
          <a:prstGeom prst="rect">
            <a:avLst/>
          </a:prstGeom>
        </p:spPr>
        <p:txBody>
          <a:bodyPr>
            <a:spAutoFit/>
          </a:bodyPr>
          <a:lstStyle/>
          <a:p>
            <a:pPr marL="285750" indent="-285750">
              <a:buFont typeface="Arial" panose="020B0604020202020204" pitchFamily="34" charset="0"/>
              <a:buChar char="•"/>
            </a:pPr>
            <a:r>
              <a:rPr lang="en-US" dirty="0"/>
              <a:t>Psychology is important in many aspects of life for people of all ages, but it is especially important in the function of child visitor while executing their duties. </a:t>
            </a:r>
          </a:p>
          <a:p>
            <a:pPr marL="285750" indent="-285750">
              <a:buFont typeface="Arial" panose="020B0604020202020204" pitchFamily="34" charset="0"/>
              <a:buChar char="•"/>
            </a:pPr>
            <a:r>
              <a:rPr lang="en-US" dirty="0"/>
              <a:t>This presentation attempts to assess the importance of psychology in working as a child health visitor, and how child health visitors should consider psychology when executing their duties. </a:t>
            </a:r>
          </a:p>
          <a:p>
            <a:pPr marL="285750" indent="-285750">
              <a:buFont typeface="Arial" panose="020B0604020202020204" pitchFamily="34" charset="0"/>
              <a:buChar char="•"/>
            </a:pPr>
            <a:r>
              <a:rPr lang="en-US" dirty="0"/>
              <a:t>This talk additionally elaborates on "The Piagetian theory" to assess a child's </a:t>
            </a:r>
            <a:r>
              <a:rPr lang="en-US" dirty="0" err="1"/>
              <a:t>behaviour</a:t>
            </a:r>
            <a:r>
              <a:rPr lang="en-US" dirty="0"/>
              <a:t>. </a:t>
            </a:r>
          </a:p>
          <a:p>
            <a:pPr marL="285750" indent="-285750">
              <a:buFont typeface="Arial" panose="020B0604020202020204" pitchFamily="34" charset="0"/>
              <a:buChar char="•"/>
            </a:pPr>
            <a:r>
              <a:rPr lang="en-US" dirty="0"/>
              <a:t>After all, this study </a:t>
            </a:r>
            <a:r>
              <a:rPr lang="en-US" dirty="0" err="1"/>
              <a:t>emphasises</a:t>
            </a:r>
            <a:r>
              <a:rPr lang="en-US" dirty="0"/>
              <a:t> the use of Piagetian theory in the work of child health visitors. </a:t>
            </a:r>
          </a:p>
          <a:p>
            <a:pPr marL="285750" indent="-285750">
              <a:buFont typeface="Arial" panose="020B0604020202020204" pitchFamily="34" charset="0"/>
              <a:buChar char="•"/>
            </a:pPr>
            <a:r>
              <a:rPr lang="en-US" dirty="0"/>
              <a:t>Finally, this presentation makes the advice that child health visitors consider psychology when executing their duties.</a:t>
            </a:r>
          </a:p>
        </p:txBody>
      </p:sp>
      <p:sp>
        <p:nvSpPr>
          <p:cNvPr id="3" name="Rectangle 2"/>
          <p:cNvSpPr/>
          <p:nvPr/>
        </p:nvSpPr>
        <p:spPr>
          <a:xfrm>
            <a:off x="2117153" y="892335"/>
            <a:ext cx="2380489" cy="523220"/>
          </a:xfrm>
          <a:prstGeom prst="rect">
            <a:avLst/>
          </a:prstGeom>
        </p:spPr>
        <p:txBody>
          <a:bodyPr wrap="square">
            <a:spAutoFit/>
          </a:bodyPr>
          <a:lstStyle/>
          <a:p>
            <a:r>
              <a:rPr lang="en-US" sz="2800" b="1" dirty="0"/>
              <a:t>Introduction </a:t>
            </a:r>
          </a:p>
        </p:txBody>
      </p:sp>
      <p:pic>
        <p:nvPicPr>
          <p:cNvPr id="4" name="Picture 3"/>
          <p:cNvPicPr>
            <a:picLocks noChangeAspect="1"/>
          </p:cNvPicPr>
          <p:nvPr/>
        </p:nvPicPr>
        <p:blipFill>
          <a:blip r:embed="rId3"/>
          <a:stretch>
            <a:fillRect/>
          </a:stretch>
        </p:blipFill>
        <p:spPr>
          <a:xfrm>
            <a:off x="7230533" y="1153945"/>
            <a:ext cx="4182534" cy="3502721"/>
          </a:xfrm>
          <a:prstGeom prst="rect">
            <a:avLst/>
          </a:prstGeom>
        </p:spPr>
      </p:pic>
    </p:spTree>
    <p:extLst>
      <p:ext uri="{BB962C8B-B14F-4D97-AF65-F5344CB8AC3E}">
        <p14:creationId xmlns:p14="http://schemas.microsoft.com/office/powerpoint/2010/main" val="899353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4134" y="1352997"/>
            <a:ext cx="6096000" cy="4662815"/>
          </a:xfrm>
          <a:prstGeom prst="rect">
            <a:avLst/>
          </a:prstGeom>
        </p:spPr>
        <p:txBody>
          <a:bodyPr>
            <a:spAutoFit/>
          </a:bodyPr>
          <a:lstStyle/>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A deeper grasp of psychology might be advantageous for people of all ages.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It helps in decision-making, self-awareness, managing stress, and anticipating the behaviours.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Children's behaviour is significantly impacted by psychological issues.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When caring for children, child health visitors must include psychological factors.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There are several theories about the effects of child psychology on society, including those of Piaget and Erikson (Blake, 2015).</a:t>
            </a:r>
            <a:endParaRPr lang="en-US" dirty="0">
              <a:latin typeface="Times New Roman" panose="02020603050405020304" pitchFamily="18" charset="0"/>
              <a:ea typeface="Calibri" panose="020F0502020204030204" pitchFamily="34" charset="0"/>
            </a:endParaRPr>
          </a:p>
        </p:txBody>
      </p:sp>
      <p:sp>
        <p:nvSpPr>
          <p:cNvPr id="3" name="Rectangle 2"/>
          <p:cNvSpPr/>
          <p:nvPr/>
        </p:nvSpPr>
        <p:spPr>
          <a:xfrm>
            <a:off x="1983545" y="674175"/>
            <a:ext cx="5286589" cy="707886"/>
          </a:xfrm>
          <a:prstGeom prst="rect">
            <a:avLst/>
          </a:prstGeom>
        </p:spPr>
        <p:txBody>
          <a:bodyPr wrap="square">
            <a:spAutoFit/>
          </a:bodyPr>
          <a:lstStyle/>
          <a:p>
            <a:pPr algn="ctr"/>
            <a:r>
              <a:rPr lang="en-US" sz="2000" b="1" i="1" dirty="0"/>
              <a:t>Importance of psychology when working as child Health Visitor</a:t>
            </a:r>
          </a:p>
        </p:txBody>
      </p:sp>
      <p:sp>
        <p:nvSpPr>
          <p:cNvPr id="4" name="AutoShape 2" descr="Psychology: Definition, Types, Perspectives – StudiousGu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3"/>
          <a:stretch>
            <a:fillRect/>
          </a:stretch>
        </p:blipFill>
        <p:spPr>
          <a:xfrm>
            <a:off x="7755467" y="1043507"/>
            <a:ext cx="3454399" cy="4256626"/>
          </a:xfrm>
          <a:prstGeom prst="rect">
            <a:avLst/>
          </a:prstGeom>
        </p:spPr>
      </p:pic>
    </p:spTree>
    <p:extLst>
      <p:ext uri="{BB962C8B-B14F-4D97-AF65-F5344CB8AC3E}">
        <p14:creationId xmlns:p14="http://schemas.microsoft.com/office/powerpoint/2010/main" val="2629243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42561" y="649057"/>
            <a:ext cx="2925801" cy="579967"/>
          </a:xfrm>
          <a:prstGeom prst="rect">
            <a:avLst/>
          </a:prstGeom>
        </p:spPr>
        <p:txBody>
          <a:bodyPr wrap="none">
            <a:spAutoFit/>
          </a:bodyPr>
          <a:lstStyle/>
          <a:p>
            <a:pPr algn="just">
              <a:lnSpc>
                <a:spcPct val="150000"/>
              </a:lnSpc>
            </a:pPr>
            <a:r>
              <a:rPr lang="en-US" sz="2400" b="1" i="1" dirty="0">
                <a:solidFill>
                  <a:srgbClr val="0D0D0D"/>
                </a:solidFill>
                <a:latin typeface="Times New Roman" panose="02020603050405020304" pitchFamily="18" charset="0"/>
              </a:rPr>
              <a:t>The Piagetian theory </a:t>
            </a:r>
          </a:p>
        </p:txBody>
      </p:sp>
      <p:sp>
        <p:nvSpPr>
          <p:cNvPr id="3" name="Rectangle 2"/>
          <p:cNvSpPr/>
          <p:nvPr/>
        </p:nvSpPr>
        <p:spPr>
          <a:xfrm>
            <a:off x="838200" y="1585241"/>
            <a:ext cx="10515600" cy="4623702"/>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Due to developmental and physiological differences, the exposure of infants, children, and adolescents to environmental toxins varies from that of adults. </a:t>
            </a:r>
          </a:p>
          <a:p>
            <a:pPr marL="285750" indent="-285750" algn="just">
              <a:lnSpc>
                <a:spcPct val="15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These differences enhance the likelihood of encountering qualitative variety at various phases of development. </a:t>
            </a:r>
          </a:p>
          <a:p>
            <a:pPr marL="285750" indent="-285750" algn="just">
              <a:lnSpc>
                <a:spcPct val="15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These behavioural and physiological differences are already known to child health visitors from a clinical standpoint (</a:t>
            </a:r>
            <a:r>
              <a:rPr lang="en-GB" sz="1600" dirty="0" err="1">
                <a:latin typeface="Times New Roman" panose="02020603050405020304" pitchFamily="18" charset="0"/>
                <a:ea typeface="Calibri" panose="020F0502020204030204" pitchFamily="34" charset="0"/>
              </a:rPr>
              <a:t>Barrouillet</a:t>
            </a:r>
            <a:r>
              <a:rPr lang="en-GB" sz="1600" dirty="0">
                <a:latin typeface="Times New Roman" panose="02020603050405020304" pitchFamily="18" charset="0"/>
                <a:ea typeface="Calibri" panose="020F0502020204030204" pitchFamily="34" charset="0"/>
              </a:rPr>
              <a:t>, 2015).</a:t>
            </a:r>
          </a:p>
          <a:p>
            <a:pPr marL="285750" indent="-285750" algn="just">
              <a:lnSpc>
                <a:spcPct val="15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 </a:t>
            </a:r>
            <a:r>
              <a:rPr lang="en-GB" sz="1600" dirty="0"/>
              <a:t>Piaget highlighted the importance of psychology in child health visitor, as well as the reality that young brains often construct intricate models to make sense of their circumstances. </a:t>
            </a:r>
          </a:p>
          <a:p>
            <a:pPr marL="285750" indent="-285750" algn="just">
              <a:lnSpc>
                <a:spcPct val="150000"/>
              </a:lnSpc>
              <a:buFont typeface="Arial" panose="020B0604020202020204" pitchFamily="34" charset="0"/>
              <a:buChar char="•"/>
            </a:pPr>
            <a:r>
              <a:rPr lang="en-GB" sz="1600" dirty="0"/>
              <a:t>Numerous schemes, which are basically theories, are used to classify and interpret information about the importance of psychology on child health.   When children reach adulthood, they create complex plans for almost all aspects of their life. </a:t>
            </a:r>
          </a:p>
          <a:p>
            <a:pPr marL="285750" indent="-285750" algn="just">
              <a:lnSpc>
                <a:spcPct val="150000"/>
              </a:lnSpc>
              <a:buFont typeface="Arial" panose="020B0604020202020204" pitchFamily="34" charset="0"/>
              <a:buChar char="•"/>
            </a:pPr>
            <a:r>
              <a:rPr lang="en-GB" sz="1600" dirty="0"/>
              <a:t>Two cycles begin to alter when youngsters acquire new information: digestion and relaxation.</a:t>
            </a:r>
          </a:p>
          <a:p>
            <a:pPr marL="285750" indent="-285750" algn="just">
              <a:lnSpc>
                <a:spcPct val="150000"/>
              </a:lnSpc>
              <a:buFont typeface="Arial" panose="020B0604020202020204" pitchFamily="34" charset="0"/>
              <a:buChar char="•"/>
            </a:pPr>
            <a:r>
              <a:rPr lang="en-GB" sz="1600" dirty="0"/>
              <a:t> They begin by integrating any new knowledge or experiences that provide context for their typical conduct (</a:t>
            </a:r>
            <a:r>
              <a:rPr lang="en-GB" sz="1600" dirty="0" err="1"/>
              <a:t>Mukhalalati</a:t>
            </a:r>
            <a:r>
              <a:rPr lang="en-GB" sz="1600" dirty="0"/>
              <a:t> and Taylor, 2019).</a:t>
            </a:r>
            <a:endParaRPr lang="en-US" sz="1600" dirty="0"/>
          </a:p>
        </p:txBody>
      </p:sp>
    </p:spTree>
    <p:extLst>
      <p:ext uri="{BB962C8B-B14F-4D97-AF65-F5344CB8AC3E}">
        <p14:creationId xmlns:p14="http://schemas.microsoft.com/office/powerpoint/2010/main" val="607797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4699" y="938515"/>
            <a:ext cx="2925801" cy="579967"/>
          </a:xfrm>
          <a:prstGeom prst="rect">
            <a:avLst/>
          </a:prstGeom>
        </p:spPr>
        <p:txBody>
          <a:bodyPr wrap="none">
            <a:spAutoFit/>
          </a:bodyPr>
          <a:lstStyle/>
          <a:p>
            <a:pPr algn="just">
              <a:lnSpc>
                <a:spcPct val="150000"/>
              </a:lnSpc>
            </a:pPr>
            <a:r>
              <a:rPr lang="en-US" sz="2400" b="1" i="1" dirty="0">
                <a:solidFill>
                  <a:srgbClr val="0D0D0D"/>
                </a:solidFill>
                <a:latin typeface="Times New Roman" panose="02020603050405020304" pitchFamily="18" charset="0"/>
              </a:rPr>
              <a:t>The Piagetian theory </a:t>
            </a:r>
          </a:p>
        </p:txBody>
      </p:sp>
      <p:sp>
        <p:nvSpPr>
          <p:cNvPr id="3" name="Rectangle 2"/>
          <p:cNvSpPr/>
          <p:nvPr/>
        </p:nvSpPr>
        <p:spPr>
          <a:xfrm>
            <a:off x="679677" y="2012742"/>
            <a:ext cx="10729221" cy="3616759"/>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sz="1400" dirty="0">
                <a:latin typeface="Times New Roman" panose="02020603050405020304" pitchFamily="18" charset="0"/>
                <a:ea typeface="Calibri" panose="020F0502020204030204" pitchFamily="34" charset="0"/>
              </a:rPr>
              <a:t>By osmosis, children absorb new knowledge that is significantly comparable to that which they already know. </a:t>
            </a:r>
          </a:p>
          <a:p>
            <a:pPr marL="285750" indent="-285750" algn="just">
              <a:lnSpc>
                <a:spcPct val="150000"/>
              </a:lnSpc>
              <a:buFont typeface="Arial" panose="020B0604020202020204" pitchFamily="34" charset="0"/>
              <a:buChar char="•"/>
            </a:pPr>
            <a:r>
              <a:rPr lang="en-GB" sz="1400" dirty="0">
                <a:latin typeface="Times New Roman" panose="02020603050405020304" pitchFamily="18" charset="0"/>
                <a:ea typeface="Calibri" panose="020F0502020204030204" pitchFamily="34" charset="0"/>
              </a:rPr>
              <a:t>they express their availability by modifying their plans in response to new facts. as the children adjust to their new surroundings, the children repeat the practice, creating a revolving door effect (Piaget and </a:t>
            </a:r>
            <a:r>
              <a:rPr lang="en-GB" sz="1400" dirty="0" err="1">
                <a:latin typeface="Times New Roman" panose="02020603050405020304" pitchFamily="18" charset="0"/>
                <a:ea typeface="Calibri" panose="020F0502020204030204" pitchFamily="34" charset="0"/>
              </a:rPr>
              <a:t>Valsinen</a:t>
            </a:r>
            <a:r>
              <a:rPr lang="en-GB" sz="1400" dirty="0">
                <a:latin typeface="Times New Roman" panose="02020603050405020304" pitchFamily="18" charset="0"/>
                <a:ea typeface="Calibri" panose="020F0502020204030204" pitchFamily="34" charset="0"/>
              </a:rPr>
              <a:t>, 2017). </a:t>
            </a:r>
          </a:p>
          <a:p>
            <a:pPr marL="285750" indent="-285750" algn="just">
              <a:lnSpc>
                <a:spcPct val="150000"/>
              </a:lnSpc>
              <a:buFont typeface="Arial" panose="020B0604020202020204" pitchFamily="34" charset="0"/>
              <a:buChar char="•"/>
            </a:pPr>
            <a:r>
              <a:rPr lang="en-GB" sz="1400" dirty="0"/>
              <a:t>Like Freud and Erickson, Piaget thought that development happened in stages that corresponded to physical milestones. </a:t>
            </a:r>
          </a:p>
          <a:p>
            <a:pPr marL="285750" indent="-285750" algn="just">
              <a:lnSpc>
                <a:spcPct val="150000"/>
              </a:lnSpc>
              <a:buFont typeface="Arial" panose="020B0604020202020204" pitchFamily="34" charset="0"/>
              <a:buChar char="•"/>
            </a:pPr>
            <a:r>
              <a:rPr lang="en-GB" sz="1400" dirty="0"/>
              <a:t>age brackets He offered a hypothesis on mental development. Each action has four distinct phases: sensory, preoperative, operational, and formal. </a:t>
            </a:r>
          </a:p>
          <a:p>
            <a:pPr marL="285750" indent="-285750" algn="just">
              <a:lnSpc>
                <a:spcPct val="150000"/>
              </a:lnSpc>
              <a:buFont typeface="Arial" panose="020B0604020202020204" pitchFamily="34" charset="0"/>
              <a:buChar char="•"/>
            </a:pPr>
            <a:r>
              <a:rPr lang="en-GB" sz="1400" dirty="0"/>
              <a:t>The sensorimotor stage, which lasts from birth to age two, is the first developmental stage (Upton, 2013). </a:t>
            </a:r>
          </a:p>
          <a:p>
            <a:pPr marL="285750" indent="-285750" algn="just">
              <a:lnSpc>
                <a:spcPct val="150000"/>
              </a:lnSpc>
              <a:buFont typeface="Arial" panose="020B0604020202020204" pitchFamily="34" charset="0"/>
              <a:buChar char="•"/>
            </a:pPr>
            <a:r>
              <a:rPr lang="en-GB" sz="1400" dirty="0"/>
              <a:t>During this period, adolescents utilise their skills and interests to examine the world around them. the physical movements of the body children put almost everything they meet in their mouth to see whether it is safe to consume. to consume, and because they could grip and shake stuff, they may put this to the test. If there is evidence of sound production (Upton, 2013). </a:t>
            </a:r>
          </a:p>
          <a:p>
            <a:pPr marL="285750" indent="-285750" algn="just">
              <a:lnSpc>
                <a:spcPct val="150000"/>
              </a:lnSpc>
              <a:buFont typeface="Arial" panose="020B0604020202020204" pitchFamily="34" charset="0"/>
              <a:buChar char="•"/>
            </a:pPr>
            <a:r>
              <a:rPr lang="en-GB" sz="1400" dirty="0"/>
              <a:t> Children between 5 and 8 years old produce a constant, that is, the knowledge that something will always exist, regardless of its distance. </a:t>
            </a:r>
          </a:p>
          <a:p>
            <a:pPr marL="285750" indent="-285750" algn="just">
              <a:lnSpc>
                <a:spcPct val="150000"/>
              </a:lnSpc>
              <a:buFont typeface="Arial" panose="020B0604020202020204" pitchFamily="34" charset="0"/>
              <a:buChar char="•"/>
            </a:pPr>
            <a:r>
              <a:rPr lang="en-GB" sz="1400" dirty="0"/>
              <a:t>That is why the child health visitors should have to consider the psychology on their role (Waite-</a:t>
            </a:r>
            <a:r>
              <a:rPr lang="en-GB" sz="1400" dirty="0" err="1"/>
              <a:t>Stupiansky</a:t>
            </a:r>
            <a:r>
              <a:rPr lang="en-GB" sz="1400" dirty="0"/>
              <a:t>, 2017). </a:t>
            </a:r>
            <a:endParaRPr lang="en-US" sz="1400" dirty="0"/>
          </a:p>
        </p:txBody>
      </p:sp>
    </p:spTree>
    <p:extLst>
      <p:ext uri="{BB962C8B-B14F-4D97-AF65-F5344CB8AC3E}">
        <p14:creationId xmlns:p14="http://schemas.microsoft.com/office/powerpoint/2010/main" val="1597375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38836" y="682094"/>
            <a:ext cx="2468946" cy="498663"/>
          </a:xfrm>
          <a:prstGeom prst="rect">
            <a:avLst/>
          </a:prstGeom>
        </p:spPr>
        <p:txBody>
          <a:bodyPr wrap="none">
            <a:spAutoFit/>
          </a:bodyPr>
          <a:lstStyle/>
          <a:p>
            <a:pPr algn="just">
              <a:lnSpc>
                <a:spcPct val="150000"/>
              </a:lnSpc>
            </a:pPr>
            <a:r>
              <a:rPr lang="en-US" sz="2000" b="1" i="1" dirty="0">
                <a:solidFill>
                  <a:srgbClr val="0D0D0D"/>
                </a:solidFill>
                <a:latin typeface="Times New Roman" panose="02020603050405020304" pitchFamily="18" charset="0"/>
              </a:rPr>
              <a:t>The Piagetian theory </a:t>
            </a:r>
          </a:p>
        </p:txBody>
      </p:sp>
      <p:sp>
        <p:nvSpPr>
          <p:cNvPr id="3" name="Rectangle 2"/>
          <p:cNvSpPr/>
          <p:nvPr/>
        </p:nvSpPr>
        <p:spPr>
          <a:xfrm>
            <a:off x="982134" y="1097593"/>
            <a:ext cx="6214533" cy="5078313"/>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It is essential to analyse the behaviour of children. Recent advances in biology and behavioural sciences have made possible a more complete, psychosocial approach to child treatment, which should be known to child health visitors.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Consequently, the psychosocial framework has replaced the presence or absence of disease and infirmity in the field of child health and illness.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The core to the psychosocial approach, which is founded on a knowledge of illness, so the psychology can improve the treatment of the child which focus on behavioural health.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Therefore, it is essential that the child health visitor assess the child emotional health (Waite-</a:t>
            </a:r>
            <a:r>
              <a:rPr lang="en-GB" dirty="0" err="1">
                <a:latin typeface="Times New Roman" panose="02020603050405020304" pitchFamily="18" charset="0"/>
                <a:ea typeface="Calibri" panose="020F0502020204030204" pitchFamily="34" charset="0"/>
              </a:rPr>
              <a:t>Stupiansky</a:t>
            </a:r>
            <a:r>
              <a:rPr lang="en-GB" dirty="0">
                <a:latin typeface="Times New Roman" panose="02020603050405020304" pitchFamily="18" charset="0"/>
                <a:ea typeface="Calibri" panose="020F0502020204030204" pitchFamily="34" charset="0"/>
              </a:rPr>
              <a:t>, 2017).</a:t>
            </a:r>
            <a:endParaRPr lang="en-US" dirty="0">
              <a:latin typeface="Times New Roman" panose="02020603050405020304" pitchFamily="18" charset="0"/>
              <a:ea typeface="Calibri" panose="020F0502020204030204" pitchFamily="34" charset="0"/>
            </a:endParaRPr>
          </a:p>
        </p:txBody>
      </p:sp>
      <p:sp>
        <p:nvSpPr>
          <p:cNvPr id="4" name="AutoShape 2" descr="Public Health Information and Data Can Increase Public Trust | Salesforc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3"/>
          <a:stretch>
            <a:fillRect/>
          </a:stretch>
        </p:blipFill>
        <p:spPr>
          <a:xfrm>
            <a:off x="7975601" y="1280160"/>
            <a:ext cx="3369732" cy="3190239"/>
          </a:xfrm>
          <a:prstGeom prst="rect">
            <a:avLst/>
          </a:prstGeom>
        </p:spPr>
      </p:pic>
    </p:spTree>
    <p:extLst>
      <p:ext uri="{BB962C8B-B14F-4D97-AF65-F5344CB8AC3E}">
        <p14:creationId xmlns:p14="http://schemas.microsoft.com/office/powerpoint/2010/main" val="4213699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079" y="584286"/>
            <a:ext cx="1880643" cy="661207"/>
          </a:xfrm>
          <a:prstGeom prst="rect">
            <a:avLst/>
          </a:prstGeom>
        </p:spPr>
        <p:txBody>
          <a:bodyPr wrap="none">
            <a:spAutoFit/>
          </a:bodyPr>
          <a:lstStyle/>
          <a:p>
            <a:pPr algn="just">
              <a:lnSpc>
                <a:spcPct val="150000"/>
              </a:lnSpc>
            </a:pPr>
            <a:r>
              <a:rPr lang="en-GB" sz="2800" b="1" i="1" kern="0" dirty="0">
                <a:latin typeface="Times New Roman" panose="02020603050405020304" pitchFamily="18" charset="0"/>
              </a:rPr>
              <a:t>Conclusion</a:t>
            </a:r>
            <a:endParaRPr lang="en-US" sz="2800" b="1" i="1" kern="0" dirty="0">
              <a:latin typeface="Times New Roman" panose="02020603050405020304" pitchFamily="18" charset="0"/>
            </a:endParaRPr>
          </a:p>
        </p:txBody>
      </p:sp>
      <p:sp>
        <p:nvSpPr>
          <p:cNvPr id="3" name="Rectangle 2"/>
          <p:cNvSpPr/>
          <p:nvPr/>
        </p:nvSpPr>
        <p:spPr>
          <a:xfrm>
            <a:off x="711200" y="1245493"/>
            <a:ext cx="8432801" cy="4662815"/>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It has been determined, on the basis of the above study, that psychology plays a significant part in the process of analysing the behaviours of people.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It aids in the process of decision making as well as the management of stress.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The field of psychology also plays a significant part in the analysis of children's behaviours.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The significance of having a psychologist on staff as a child health visitor was highlighted in this research.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It is helpful for evaluating the behaviour of the child visitors when children are involved. </a:t>
            </a:r>
          </a:p>
          <a:p>
            <a:pPr marL="285750" indent="-285750" algn="just">
              <a:lnSpc>
                <a:spcPct val="150000"/>
              </a:lnSpc>
              <a:buFont typeface="Arial" panose="020B0604020202020204" pitchFamily="34" charset="0"/>
              <a:buChar char="•"/>
            </a:pPr>
            <a:r>
              <a:rPr lang="en-GB" dirty="0">
                <a:latin typeface="Times New Roman" panose="02020603050405020304" pitchFamily="18" charset="0"/>
                <a:ea typeface="Calibri" panose="020F0502020204030204" pitchFamily="34" charset="0"/>
              </a:rPr>
              <a:t>In addition, the Piagetian theory was emphasised throughout the course of the child health visitor position that was investigated in this study.</a:t>
            </a:r>
            <a:endParaRPr lang="en-US" dirty="0">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111964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2949" y="804418"/>
            <a:ext cx="1236236" cy="507831"/>
          </a:xfrm>
          <a:prstGeom prst="rect">
            <a:avLst/>
          </a:prstGeom>
        </p:spPr>
        <p:txBody>
          <a:bodyPr wrap="none">
            <a:spAutoFit/>
          </a:bodyPr>
          <a:lstStyle/>
          <a:p>
            <a:pPr algn="just">
              <a:lnSpc>
                <a:spcPct val="150000"/>
              </a:lnSpc>
            </a:pPr>
            <a:r>
              <a:rPr lang="en-GB" b="1" i="1" kern="0" dirty="0">
                <a:latin typeface="Times New Roman" panose="02020603050405020304" pitchFamily="18" charset="0"/>
              </a:rPr>
              <a:t>References</a:t>
            </a:r>
            <a:endParaRPr lang="en-US" b="1" i="1" kern="0" dirty="0">
              <a:latin typeface="Times New Roman" panose="02020603050405020304" pitchFamily="18" charset="0"/>
            </a:endParaRPr>
          </a:p>
        </p:txBody>
      </p:sp>
      <p:sp>
        <p:nvSpPr>
          <p:cNvPr id="3" name="Rectangle 2"/>
          <p:cNvSpPr/>
          <p:nvPr/>
        </p:nvSpPr>
        <p:spPr>
          <a:xfrm>
            <a:off x="1439333" y="1456675"/>
            <a:ext cx="9499599" cy="3447098"/>
          </a:xfrm>
          <a:prstGeom prst="rect">
            <a:avLst/>
          </a:prstGeom>
        </p:spPr>
        <p:txBody>
          <a:bodyPr wrap="square">
            <a:spAutoFit/>
          </a:bodyPr>
          <a:lstStyle/>
          <a:p>
            <a:pPr marL="457200" marR="0" indent="-457200" algn="just">
              <a:lnSpc>
                <a:spcPct val="150000"/>
              </a:lnSpc>
              <a:spcBef>
                <a:spcPts val="600"/>
              </a:spcBef>
              <a:spcAft>
                <a:spcPts val="600"/>
              </a:spcAft>
              <a:buFont typeface="Arial" panose="020B0604020202020204" pitchFamily="34" charset="0"/>
              <a:buChar char="•"/>
            </a:pPr>
            <a:r>
              <a:rPr lang="en-US" sz="1400" dirty="0" err="1">
                <a:solidFill>
                  <a:srgbClr val="0D0D0D"/>
                </a:solidFill>
                <a:latin typeface="Times New Roman" panose="02020603050405020304" pitchFamily="18" charset="0"/>
                <a:ea typeface="Calibri" panose="020F0502020204030204" pitchFamily="34" charset="0"/>
              </a:rPr>
              <a:t>Barrouillet</a:t>
            </a:r>
            <a:r>
              <a:rPr lang="en-US" sz="1400" dirty="0">
                <a:solidFill>
                  <a:srgbClr val="0D0D0D"/>
                </a:solidFill>
                <a:latin typeface="Times New Roman" panose="02020603050405020304" pitchFamily="18" charset="0"/>
                <a:ea typeface="Calibri" panose="020F0502020204030204" pitchFamily="34" charset="0"/>
              </a:rPr>
              <a:t>, P., 2015. Theories of cognitive development: From Piaget to today. Developmental Review, 38, pp.1-12.</a:t>
            </a:r>
          </a:p>
          <a:p>
            <a:pPr marL="457200" marR="0" indent="-457200" algn="just">
              <a:lnSpc>
                <a:spcPct val="150000"/>
              </a:lnSpc>
              <a:spcBef>
                <a:spcPts val="600"/>
              </a:spcBef>
              <a:spcAft>
                <a:spcPts val="600"/>
              </a:spcAft>
              <a:buFont typeface="Arial" panose="020B0604020202020204" pitchFamily="34" charset="0"/>
              <a:buChar char="•"/>
            </a:pPr>
            <a:r>
              <a:rPr lang="en-US" sz="1400" dirty="0">
                <a:solidFill>
                  <a:srgbClr val="0D0D0D"/>
                </a:solidFill>
                <a:latin typeface="Times New Roman" panose="02020603050405020304" pitchFamily="18" charset="0"/>
                <a:ea typeface="Calibri" panose="020F0502020204030204" pitchFamily="34" charset="0"/>
              </a:rPr>
              <a:t>Blake, B., 2015. Developmental psychology: Incorporating Piaget’s and Vygotsky’s theories in classrooms.</a:t>
            </a:r>
          </a:p>
          <a:p>
            <a:pPr marL="457200" marR="0" indent="-457200" algn="just">
              <a:lnSpc>
                <a:spcPct val="150000"/>
              </a:lnSpc>
              <a:spcBef>
                <a:spcPts val="600"/>
              </a:spcBef>
              <a:spcAft>
                <a:spcPts val="600"/>
              </a:spcAft>
              <a:buFont typeface="Arial" panose="020B0604020202020204" pitchFamily="34" charset="0"/>
              <a:buChar char="•"/>
            </a:pPr>
            <a:r>
              <a:rPr lang="en-US" sz="1400" dirty="0" err="1">
                <a:solidFill>
                  <a:srgbClr val="0D0D0D"/>
                </a:solidFill>
                <a:latin typeface="Times New Roman" panose="02020603050405020304" pitchFamily="18" charset="0"/>
                <a:ea typeface="Calibri" panose="020F0502020204030204" pitchFamily="34" charset="0"/>
              </a:rPr>
              <a:t>Mukhalalati</a:t>
            </a:r>
            <a:r>
              <a:rPr lang="en-US" sz="1400" dirty="0">
                <a:solidFill>
                  <a:srgbClr val="0D0D0D"/>
                </a:solidFill>
                <a:latin typeface="Times New Roman" panose="02020603050405020304" pitchFamily="18" charset="0"/>
                <a:ea typeface="Calibri" panose="020F0502020204030204" pitchFamily="34" charset="0"/>
              </a:rPr>
              <a:t>, B.A. and Taylor, A., 2019. Adult learning theories in context: a quick guide for healthcare professional educators. Journal of medical education and curricular development, 6, p.2382120519840332.</a:t>
            </a:r>
          </a:p>
          <a:p>
            <a:pPr marL="457200" marR="0" indent="-457200" algn="just">
              <a:lnSpc>
                <a:spcPct val="150000"/>
              </a:lnSpc>
              <a:spcBef>
                <a:spcPts val="600"/>
              </a:spcBef>
              <a:spcAft>
                <a:spcPts val="600"/>
              </a:spcAft>
              <a:buFont typeface="Arial" panose="020B0604020202020204" pitchFamily="34" charset="0"/>
              <a:buChar char="•"/>
            </a:pPr>
            <a:r>
              <a:rPr lang="en-US" sz="1400" dirty="0">
                <a:solidFill>
                  <a:srgbClr val="0D0D0D"/>
                </a:solidFill>
                <a:latin typeface="Times New Roman" panose="02020603050405020304" pitchFamily="18" charset="0"/>
                <a:ea typeface="Calibri" panose="020F0502020204030204" pitchFamily="34" charset="0"/>
              </a:rPr>
              <a:t>Piaget, J. and </a:t>
            </a:r>
            <a:r>
              <a:rPr lang="en-US" sz="1400" dirty="0" err="1">
                <a:solidFill>
                  <a:srgbClr val="0D0D0D"/>
                </a:solidFill>
                <a:latin typeface="Times New Roman" panose="02020603050405020304" pitchFamily="18" charset="0"/>
                <a:ea typeface="Calibri" panose="020F0502020204030204" pitchFamily="34" charset="0"/>
              </a:rPr>
              <a:t>Valsinen</a:t>
            </a:r>
            <a:r>
              <a:rPr lang="en-US" sz="1400" dirty="0">
                <a:solidFill>
                  <a:srgbClr val="0D0D0D"/>
                </a:solidFill>
                <a:latin typeface="Times New Roman" panose="02020603050405020304" pitchFamily="18" charset="0"/>
                <a:ea typeface="Calibri" panose="020F0502020204030204" pitchFamily="34" charset="0"/>
              </a:rPr>
              <a:t>, J., 2017. The child's conception of physical causality. Routledge.</a:t>
            </a:r>
          </a:p>
          <a:p>
            <a:pPr marL="457200" marR="0" indent="-457200" algn="just">
              <a:lnSpc>
                <a:spcPct val="150000"/>
              </a:lnSpc>
              <a:spcBef>
                <a:spcPts val="600"/>
              </a:spcBef>
              <a:spcAft>
                <a:spcPts val="600"/>
              </a:spcAft>
              <a:buFont typeface="Arial" panose="020B0604020202020204" pitchFamily="34" charset="0"/>
              <a:buChar char="•"/>
            </a:pPr>
            <a:r>
              <a:rPr lang="en-US" sz="1400" dirty="0">
                <a:solidFill>
                  <a:srgbClr val="0D0D0D"/>
                </a:solidFill>
                <a:latin typeface="Times New Roman" panose="02020603050405020304" pitchFamily="18" charset="0"/>
                <a:ea typeface="Calibri" panose="020F0502020204030204" pitchFamily="34" charset="0"/>
              </a:rPr>
              <a:t>Upton, D., 2013. Introducing psychology for nurses and healthcare professionals. Routledge.</a:t>
            </a:r>
          </a:p>
          <a:p>
            <a:pPr marL="457200" marR="0" indent="-457200" algn="just">
              <a:lnSpc>
                <a:spcPct val="150000"/>
              </a:lnSpc>
              <a:spcBef>
                <a:spcPts val="600"/>
              </a:spcBef>
              <a:spcAft>
                <a:spcPts val="600"/>
              </a:spcAft>
              <a:buFont typeface="Arial" panose="020B0604020202020204" pitchFamily="34" charset="0"/>
              <a:buChar char="•"/>
            </a:pPr>
            <a:r>
              <a:rPr lang="en-US" sz="1400" dirty="0">
                <a:solidFill>
                  <a:srgbClr val="0D0D0D"/>
                </a:solidFill>
                <a:latin typeface="Times New Roman" panose="02020603050405020304" pitchFamily="18" charset="0"/>
                <a:ea typeface="Calibri" panose="020F0502020204030204" pitchFamily="34" charset="0"/>
              </a:rPr>
              <a:t>Waite-</a:t>
            </a:r>
            <a:r>
              <a:rPr lang="en-US" sz="1400" dirty="0" err="1">
                <a:solidFill>
                  <a:srgbClr val="0D0D0D"/>
                </a:solidFill>
                <a:latin typeface="Times New Roman" panose="02020603050405020304" pitchFamily="18" charset="0"/>
                <a:ea typeface="Calibri" panose="020F0502020204030204" pitchFamily="34" charset="0"/>
              </a:rPr>
              <a:t>Stupiansky</a:t>
            </a:r>
            <a:r>
              <a:rPr lang="en-US" sz="1400" dirty="0">
                <a:solidFill>
                  <a:srgbClr val="0D0D0D"/>
                </a:solidFill>
                <a:latin typeface="Times New Roman" panose="02020603050405020304" pitchFamily="18" charset="0"/>
                <a:ea typeface="Calibri" panose="020F0502020204030204" pitchFamily="34" charset="0"/>
              </a:rPr>
              <a:t>, S., 2017. Jean Piaget’s constructivist theory of learning. In Theories of Early Childhood Education (pp. 3-17). Routledge.</a:t>
            </a:r>
          </a:p>
        </p:txBody>
      </p:sp>
    </p:spTree>
    <p:extLst>
      <p:ext uri="{BB962C8B-B14F-4D97-AF65-F5344CB8AC3E}">
        <p14:creationId xmlns:p14="http://schemas.microsoft.com/office/powerpoint/2010/main" val="231569080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2050</Words>
  <Application>Microsoft Office PowerPoint</Application>
  <PresentationFormat>Widescreen</PresentationFormat>
  <Paragraphs>83</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Garamond</vt:lpstr>
      <vt:lpstr>Times New Roman</vt:lpstr>
      <vt:lpstr>Organic</vt:lpstr>
      <vt:lpstr> Psychology for Health and Social Care  Module code – BMHP4003 Student name – Cosmina Lemnariu Student number – 2119068 Lecturer name – Alice Clayton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Psychology for Health and Social Care  Module code – BMHP4003 Student name – Cosmina Lemnariu Student number – 2119068 Lecturer name – Alice Clayton</dc:title>
  <dc:creator>Lucian Lemnariu</dc:creator>
  <cp:lastModifiedBy>Cosmina Lemnariu</cp:lastModifiedBy>
  <cp:revision>1</cp:revision>
  <dcterms:modified xsi:type="dcterms:W3CDTF">2022-10-10T00:30:47Z</dcterms:modified>
</cp:coreProperties>
</file>