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21"/>
  </p:notes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290" r:id="rId20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Century Gothic" panose="020B0502020202020204" pitchFamily="34" charset="0"/>
      <p:regular r:id="rId26"/>
      <p:bold r:id="rId27"/>
      <p:italic r:id="rId28"/>
      <p:boldItalic r:id="rId29"/>
    </p:embeddedFont>
    <p:embeddedFont>
      <p:font typeface="Wingdings 3" panose="05040102010807070707" pitchFamily="18" charset="2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416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631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75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9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04/09/2017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smtClean="0"/>
              <a:t>and </a:t>
            </a:r>
            <a:r>
              <a:rPr lang="en-GB" smtClean="0"/>
              <a:t>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11</a:t>
            </a:r>
          </a:p>
          <a:p>
            <a:r>
              <a:rPr lang="en-GB" dirty="0" smtClean="0"/>
              <a:t>Mental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Mental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look at data we develop some sort of mental model of the data we can see</a:t>
            </a:r>
          </a:p>
          <a:p>
            <a:r>
              <a:rPr lang="en-GB" dirty="0" smtClean="0"/>
              <a:t>We are generally quite skilled at understanding what we look at because we have spent many years ‘practising’ looking at data and interpreting it</a:t>
            </a:r>
          </a:p>
          <a:p>
            <a:pPr lvl="1"/>
            <a:r>
              <a:rPr lang="en-GB" dirty="0" smtClean="0"/>
              <a:t>We recognise patterns and develop strategies for acquiring useful data rapidly</a:t>
            </a:r>
          </a:p>
          <a:p>
            <a:r>
              <a:rPr lang="en-GB" dirty="0" smtClean="0"/>
              <a:t>Psychologists have studied these processes and have developed a variety of theories about how we do this</a:t>
            </a:r>
          </a:p>
          <a:p>
            <a:endParaRPr lang="en-GB" dirty="0" smtClean="0"/>
          </a:p>
          <a:p>
            <a:r>
              <a:rPr lang="en-GB" dirty="0" smtClean="0"/>
              <a:t>If we understand how most people create and use internal models and information-gathering strategies then we can use this knowledge to design better visualisations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Interpreting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736304"/>
          </a:xfrm>
        </p:spPr>
        <p:txBody>
          <a:bodyPr/>
          <a:lstStyle/>
          <a:p>
            <a:r>
              <a:rPr lang="en-GB" dirty="0" smtClean="0"/>
              <a:t>When we create a data visualisation we are attempting to make people interpret the information in front of them in a particular way</a:t>
            </a:r>
          </a:p>
          <a:p>
            <a:r>
              <a:rPr lang="en-GB" dirty="0" smtClean="0"/>
              <a:t>A person will look at a visualisation, think about it, then develop an interpretation of that data</a:t>
            </a:r>
          </a:p>
          <a:p>
            <a:pPr lvl="1"/>
            <a:r>
              <a:rPr lang="en-GB" dirty="0" smtClean="0"/>
              <a:t>The form of the visualisation can make it easy or difficult to develop this interpretation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4437112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Internal 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Model</a:t>
            </a:r>
            <a:endParaRPr lang="en-GB" sz="2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30520" y="4404199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Interpretation</a:t>
            </a:r>
            <a:endParaRPr lang="en-GB" sz="2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2555776" y="4869160"/>
            <a:ext cx="367474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347864" y="4293096"/>
            <a:ext cx="1908212" cy="13681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atin typeface="+mj-lt"/>
              </a:rPr>
              <a:t>Interpret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6430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An </a:t>
            </a:r>
            <a:r>
              <a:rPr lang="en-US" dirty="0"/>
              <a:t>engineer who observes that some property of X of an artefact changes as another property of Y is varied, this forms an internal model of the relation between X and </a:t>
            </a:r>
            <a:r>
              <a:rPr lang="en-US" dirty="0" smtClean="0"/>
              <a:t>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An advertising executive notices that a blue-</a:t>
            </a:r>
            <a:r>
              <a:rPr lang="en-US" dirty="0" err="1" smtClean="0"/>
              <a:t>coloured</a:t>
            </a:r>
            <a:r>
              <a:rPr lang="en-US" dirty="0" smtClean="0"/>
              <a:t> advertising for a product seems to increase sales more than a red-</a:t>
            </a:r>
            <a:r>
              <a:rPr lang="en-US" dirty="0" err="1" smtClean="0"/>
              <a:t>coloured</a:t>
            </a:r>
            <a:r>
              <a:rPr lang="en-US" dirty="0" smtClean="0"/>
              <a:t> advertising poster and develops an internal model of good </a:t>
            </a:r>
            <a:r>
              <a:rPr lang="en-US" dirty="0" err="1" smtClean="0"/>
              <a:t>colour</a:t>
            </a:r>
            <a:r>
              <a:rPr lang="en-US" dirty="0" smtClean="0"/>
              <a:t> use in posters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 network administrator sees unusually high network traffic to a lab outside of teaching hours and suspects that someone is using the lab to download videos overnight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54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Cognitive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internal models are known as </a:t>
            </a:r>
            <a:r>
              <a:rPr lang="en-GB" i="1" dirty="0" smtClean="0"/>
              <a:t>cognitive maps</a:t>
            </a:r>
            <a:endParaRPr lang="en-GB" dirty="0" smtClean="0"/>
          </a:p>
          <a:p>
            <a:pPr lvl="1"/>
            <a:r>
              <a:rPr lang="en-GB" dirty="0" smtClean="0"/>
              <a:t>This may be a mental model of a set of locations or it may be a more abstract representation of a set of relationships</a:t>
            </a:r>
          </a:p>
          <a:p>
            <a:r>
              <a:rPr lang="en-GB" dirty="0" smtClean="0"/>
              <a:t>A driver would have a good ‘mental map’ of her local area and would not need to look at a physical map</a:t>
            </a:r>
          </a:p>
          <a:p>
            <a:pPr lvl="1"/>
            <a:r>
              <a:rPr lang="en-GB" dirty="0" smtClean="0"/>
              <a:t>If she goes away from her local area then an external visualisation would be needed for direction – this physical map is external data used to extend the internal model</a:t>
            </a:r>
          </a:p>
          <a:p>
            <a:pPr lvl="1"/>
            <a:r>
              <a:rPr lang="en-GB" dirty="0" smtClean="0"/>
              <a:t>If she stays in the new area for any length of time she will start to learn the new locality and develop a mental map of that area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2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Cognitive Collages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most cases there is not just one mental map, but a collection of them – cognitive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Misinterpretations can occur at the boundaries of these maps within a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Put these cities in order, east to west: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Glasgow, Cardiff, Liverpool, Edinburgh, Swansea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91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57200" y="980728"/>
            <a:ext cx="4038600" cy="5794659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East to West:</a:t>
            </a:r>
          </a:p>
          <a:p>
            <a:pPr lvl="1"/>
            <a:r>
              <a:rPr lang="en-GB" sz="2000" dirty="0" smtClean="0"/>
              <a:t>Liverpool </a:t>
            </a:r>
            <a:r>
              <a:rPr lang="en-GB" sz="2000" dirty="0"/>
              <a:t>– </a:t>
            </a:r>
            <a:r>
              <a:rPr lang="en-GB" sz="2000" dirty="0" smtClean="0"/>
              <a:t>3.0° W</a:t>
            </a:r>
          </a:p>
          <a:p>
            <a:pPr lvl="1"/>
            <a:r>
              <a:rPr lang="en-GB" sz="2000" dirty="0"/>
              <a:t>Edinburgh – 3.1</a:t>
            </a:r>
            <a:r>
              <a:rPr lang="en-GB" sz="2000" dirty="0" smtClean="0"/>
              <a:t>° W</a:t>
            </a:r>
          </a:p>
          <a:p>
            <a:pPr lvl="1"/>
            <a:r>
              <a:rPr lang="en-GB" sz="2000" dirty="0" smtClean="0"/>
              <a:t>Cardiff </a:t>
            </a:r>
            <a:r>
              <a:rPr lang="en-GB" sz="2000" dirty="0"/>
              <a:t>– </a:t>
            </a:r>
            <a:r>
              <a:rPr lang="en-GB" sz="2000" dirty="0" smtClean="0"/>
              <a:t>3.2° W</a:t>
            </a:r>
            <a:endParaRPr lang="en-GB" sz="2000" dirty="0"/>
          </a:p>
          <a:p>
            <a:pPr lvl="1"/>
            <a:r>
              <a:rPr lang="en-GB" sz="2000" dirty="0" smtClean="0"/>
              <a:t>Swansea </a:t>
            </a:r>
            <a:r>
              <a:rPr lang="en-GB" sz="2000" dirty="0"/>
              <a:t>– </a:t>
            </a:r>
            <a:r>
              <a:rPr lang="en-GB" sz="2000" dirty="0" smtClean="0"/>
              <a:t>4.0° W</a:t>
            </a:r>
          </a:p>
          <a:p>
            <a:pPr lvl="1"/>
            <a:r>
              <a:rPr lang="en-GB" sz="2000" dirty="0" smtClean="0"/>
              <a:t>Glasgow </a:t>
            </a:r>
            <a:r>
              <a:rPr lang="en-GB" sz="2000" dirty="0"/>
              <a:t>– </a:t>
            </a:r>
            <a:r>
              <a:rPr lang="en-GB" sz="2000" dirty="0" smtClean="0"/>
              <a:t>4.3° W</a:t>
            </a:r>
            <a:endParaRPr lang="en-GB" sz="2000" dirty="0"/>
          </a:p>
          <a:p>
            <a:endParaRPr lang="en-GB" sz="2400" dirty="0" smtClean="0"/>
          </a:p>
          <a:p>
            <a:r>
              <a:rPr lang="en-GB" sz="2400" dirty="0" smtClean="0"/>
              <a:t>Two common problems:</a:t>
            </a:r>
          </a:p>
          <a:p>
            <a:pPr lvl="1"/>
            <a:r>
              <a:rPr lang="en-GB" sz="2000" dirty="0" smtClean="0"/>
              <a:t>Edinburgh is on the east coast so it must be further east! </a:t>
            </a:r>
            <a:r>
              <a:rPr lang="en-GB" sz="2000" dirty="0" smtClean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Many people assume that the south coast runs true east-west rather than being rotated slightly anticlockwise</a:t>
            </a:r>
            <a:endParaRPr lang="en-GB" sz="2000" dirty="0"/>
          </a:p>
        </p:txBody>
      </p:sp>
      <p:sp>
        <p:nvSpPr>
          <p:cNvPr id="2" name="Rectangle 1"/>
          <p:cNvSpPr/>
          <p:nvPr/>
        </p:nvSpPr>
        <p:spPr>
          <a:xfrm>
            <a:off x="4670854" y="980727"/>
            <a:ext cx="4473146" cy="58772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3400" y="296546"/>
            <a:ext cx="6554867" cy="582827"/>
          </a:xfrm>
        </p:spPr>
        <p:txBody>
          <a:bodyPr>
            <a:normAutofit/>
          </a:bodyPr>
          <a:lstStyle/>
          <a:p>
            <a:r>
              <a:rPr lang="en-GB" dirty="0" smtClean="0"/>
              <a:t>Cognitive Collages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02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val 7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/>
          <p:cNvGrpSpPr/>
          <p:nvPr/>
        </p:nvGrpSpPr>
        <p:grpSpPr>
          <a:xfrm rot="910520"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val 16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129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4180556" y="895401"/>
            <a:ext cx="4963444" cy="596259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Incomplete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73452" cy="2808312"/>
          </a:xfrm>
        </p:spPr>
        <p:txBody>
          <a:bodyPr/>
          <a:lstStyle/>
          <a:p>
            <a:r>
              <a:rPr lang="en-GB" dirty="0" smtClean="0"/>
              <a:t>Even familiar objects can be mistaken if they are presented in an unusual manner</a:t>
            </a:r>
          </a:p>
          <a:p>
            <a:endParaRPr lang="en-GB" dirty="0"/>
          </a:p>
          <a:p>
            <a:r>
              <a:rPr lang="en-GB" dirty="0" smtClean="0"/>
              <a:t>Identify the countries on the left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pPr marL="109728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5013" y="895401"/>
            <a:ext cx="2196271" cy="206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icromountain.com/graphics/graphics_assets/outlinemap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7017989" y="1266591"/>
            <a:ext cx="1577033" cy="15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ad2.whstatic.com/images/e/ed/Felt-pen-Step-7-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4845496" y="2866181"/>
            <a:ext cx="1455752" cy="170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0.tqn.com/d/geography/1/0/A/H/usa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89264" y="2887792"/>
            <a:ext cx="2115882" cy="1705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azcoloring.com/coloring/8cG/Rej/8cGRejkc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6549631" y="4649262"/>
            <a:ext cx="1521086" cy="204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717910">
            <a:off x="4316195" y="4645879"/>
            <a:ext cx="2087417" cy="2087417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441070" y="4293096"/>
          <a:ext cx="3322712" cy="22890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61356"/>
                <a:gridCol w="1661356"/>
              </a:tblGrid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Australia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Italy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Continental</a:t>
                      </a:r>
                      <a:r>
                        <a:rPr lang="en-GB" baseline="0" dirty="0" smtClean="0"/>
                        <a:t> USA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France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Ireland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28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Changing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Familiarity with a topic requires that you have a solid and detailed mental model of the topic</a:t>
            </a:r>
          </a:p>
          <a:p>
            <a:r>
              <a:rPr lang="en-GB" dirty="0" smtClean="0"/>
              <a:t>Data often changes, and so mental models need to be updated to take this into account</a:t>
            </a:r>
          </a:p>
          <a:p>
            <a:pPr lvl="1"/>
            <a:r>
              <a:rPr lang="en-GB" dirty="0" smtClean="0"/>
              <a:t>This can be challenging</a:t>
            </a:r>
          </a:p>
          <a:p>
            <a:r>
              <a:rPr lang="en-GB" dirty="0" smtClean="0"/>
              <a:t>It is often easier to update a computer visualisation than a paper visualisation</a:t>
            </a:r>
          </a:p>
          <a:p>
            <a:r>
              <a:rPr lang="en-GB" dirty="0" smtClean="0"/>
              <a:t>Computer visualisations also allow the viewer to see the process of change more easily</a:t>
            </a:r>
          </a:p>
          <a:p>
            <a:pPr lvl="1"/>
            <a:r>
              <a:rPr lang="en-GB" dirty="0" smtClean="0"/>
              <a:t>What has changed?</a:t>
            </a:r>
          </a:p>
          <a:p>
            <a:pPr lvl="1"/>
            <a:r>
              <a:rPr lang="en-GB" dirty="0" smtClean="0"/>
              <a:t>What has it changed from/to?</a:t>
            </a:r>
          </a:p>
          <a:p>
            <a:pPr lvl="1"/>
            <a:r>
              <a:rPr lang="en-GB" dirty="0" smtClean="0"/>
              <a:t>How have other objects around it been affected?</a:t>
            </a:r>
          </a:p>
          <a:p>
            <a:r>
              <a:rPr lang="en-GB" dirty="0" smtClean="0"/>
              <a:t>Computer animations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26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look at a data visualisation we don’t take it all in at once</a:t>
            </a:r>
          </a:p>
          <a:p>
            <a:pPr lvl="1"/>
            <a:r>
              <a:rPr lang="en-GB" dirty="0" smtClean="0"/>
              <a:t>Instead we browse - look at different parts of the object, think about it, decide where to look next, then look at the next bit</a:t>
            </a:r>
          </a:p>
          <a:p>
            <a:pPr lvl="1"/>
            <a:r>
              <a:rPr lang="en-GB" dirty="0" smtClean="0"/>
              <a:t>Browsing allows the viewer to identify details such as colours, locations, headlines</a:t>
            </a:r>
          </a:p>
          <a:p>
            <a:r>
              <a:rPr lang="en-GB" dirty="0" smtClean="0"/>
              <a:t>There must be an external data source before we can browse it</a:t>
            </a:r>
          </a:p>
          <a:p>
            <a:pPr lvl="1"/>
            <a:r>
              <a:rPr lang="en-GB" dirty="0" smtClean="0"/>
              <a:t>This is known as the stimulus</a:t>
            </a:r>
          </a:p>
          <a:p>
            <a:pPr lvl="1"/>
            <a:r>
              <a:rPr lang="en-GB" dirty="0" smtClean="0"/>
              <a:t>Stimuli can be visual, aural, tactile or olfactory (we’ll stick to visual)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25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Browse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i="0" dirty="0">
                  <a:latin typeface="+mj-lt"/>
                </a:endParaRP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Browsing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 smtClean="0"/>
              <a:t>For a user to build an internal model there must be something to browse</a:t>
            </a:r>
          </a:p>
          <a:p>
            <a:pPr lvl="1"/>
            <a:r>
              <a:rPr lang="en-GB" dirty="0" smtClean="0"/>
              <a:t>How do we present the data to make browsing easy?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85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browsing the eye moves from location to location, picking up information using central vision</a:t>
            </a:r>
          </a:p>
          <a:p>
            <a:r>
              <a:rPr lang="en-GB" dirty="0" smtClean="0"/>
              <a:t>Peripheral vision is used to identify potential things to look at next</a:t>
            </a:r>
          </a:p>
          <a:p>
            <a:r>
              <a:rPr lang="en-GB" dirty="0" smtClean="0"/>
              <a:t>In this way the viewer starts to build up a picture of what is on the external object</a:t>
            </a:r>
          </a:p>
          <a:p>
            <a:endParaRPr lang="en-GB" dirty="0" smtClean="0"/>
          </a:p>
          <a:p>
            <a:r>
              <a:rPr lang="en-GB" dirty="0" smtClean="0"/>
              <a:t>This is the formation of a mental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24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 smtClean="0">
                    <a:latin typeface="+mj-lt"/>
                  </a:rPr>
                  <a:t>Content</a:t>
                </a:r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 smtClean="0">
                    <a:latin typeface="+mj-lt"/>
                  </a:rPr>
                  <a:t>Internal Model</a:t>
                </a:r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Browse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Model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 smtClean="0"/>
              <a:t>Browsing allows the eye to register content</a:t>
            </a:r>
          </a:p>
          <a:p>
            <a:r>
              <a:rPr lang="en-GB" dirty="0" smtClean="0"/>
              <a:t>The brain models this, forming a basic mental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34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content of the external display can influence how the browsing and mental modelling process progresses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A simple display will allow for quicker </a:t>
            </a:r>
            <a:r>
              <a:rPr lang="en-GB" dirty="0" smtClean="0"/>
              <a:t>assimilation of the data, but produces a sparse internal model</a:t>
            </a:r>
            <a:endParaRPr lang="en-GB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A </a:t>
            </a:r>
            <a:r>
              <a:rPr lang="en-GB" dirty="0"/>
              <a:t>complex display takes longer to </a:t>
            </a:r>
            <a:r>
              <a:rPr lang="en-GB" dirty="0" smtClean="0"/>
              <a:t>navigate (more </a:t>
            </a:r>
            <a:r>
              <a:rPr lang="en-GB" dirty="0"/>
              <a:t>targets to </a:t>
            </a:r>
            <a:r>
              <a:rPr lang="en-GB" dirty="0" smtClean="0"/>
              <a:t>scan) </a:t>
            </a:r>
            <a:r>
              <a:rPr lang="en-GB" dirty="0"/>
              <a:t>but </a:t>
            </a:r>
            <a:r>
              <a:rPr lang="en-GB" dirty="0" smtClean="0"/>
              <a:t>produces richer internal models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Another </a:t>
            </a:r>
            <a:r>
              <a:rPr lang="en-GB" dirty="0"/>
              <a:t>valuable form of </a:t>
            </a:r>
            <a:r>
              <a:rPr lang="en-GB" dirty="0" smtClean="0"/>
              <a:t>browsing is looking for causes </a:t>
            </a:r>
            <a:r>
              <a:rPr lang="en-GB" dirty="0"/>
              <a:t>and </a:t>
            </a:r>
            <a:r>
              <a:rPr lang="en-GB" dirty="0" smtClean="0"/>
              <a:t>effects (known as ‘ping-pong</a:t>
            </a:r>
            <a:r>
              <a:rPr lang="en-GB" dirty="0"/>
              <a:t>’ </a:t>
            </a:r>
            <a:r>
              <a:rPr lang="en-GB" dirty="0" smtClean="0"/>
              <a:t>browsing)</a:t>
            </a:r>
            <a:endParaRPr lang="en-GB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Good for comparing things, e.g. prices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If a display is too complex then the viewer might lose their motivation to keep looking at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Short term memory limit 7 ± 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5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16200000">
            <a:off x="7701855" y="5105988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 rot="10800000">
            <a:off x="6863222" y="5731812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265382" y="6211669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2" name="Group 1"/>
          <p:cNvGrpSpPr/>
          <p:nvPr/>
        </p:nvGrpSpPr>
        <p:grpSpPr>
          <a:xfrm>
            <a:off x="179513" y="2216333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Content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Interpretation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 smtClean="0">
                      <a:latin typeface="+mj-lt"/>
                    </a:rPr>
                    <a:t>Interpret</a:t>
                  </a:r>
                  <a:endParaRPr lang="en-GB" sz="1600" i="0" dirty="0">
                    <a:latin typeface="+mj-lt"/>
                  </a:endParaRP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latin typeface="+mj-lt"/>
                  </a:endParaRP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Internal Model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Browse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Model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555776" y="5453272"/>
                <a:ext cx="1446024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 smtClean="0"/>
              <a:t>The form of the external data influences the interpretation of the model</a:t>
            </a:r>
          </a:p>
          <a:p>
            <a:pPr lvl="1"/>
            <a:r>
              <a:rPr lang="en-GB" dirty="0" smtClean="0"/>
              <a:t>Does it come from a trusted source?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44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Model Adequacy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interpret a model we have to consider whether it is adequate</a:t>
            </a:r>
          </a:p>
          <a:p>
            <a:pPr lvl="1"/>
            <a:r>
              <a:rPr lang="en-GB" dirty="0" smtClean="0"/>
              <a:t>Does it represent the world as it actually is?</a:t>
            </a:r>
          </a:p>
          <a:p>
            <a:pPr lvl="1"/>
            <a:r>
              <a:rPr lang="en-GB" dirty="0" smtClean="0"/>
              <a:t>Are there things that you haven’t looked at yet?</a:t>
            </a:r>
          </a:p>
          <a:p>
            <a:pPr lvl="1"/>
            <a:r>
              <a:rPr lang="en-GB" dirty="0" smtClean="0"/>
              <a:t>Does the model make logical sense?</a:t>
            </a:r>
          </a:p>
          <a:p>
            <a:r>
              <a:rPr lang="en-GB" dirty="0" smtClean="0"/>
              <a:t>These questions help us to decide what to look at next; they are used to formulate a new browsing strategy</a:t>
            </a:r>
          </a:p>
          <a:p>
            <a:pPr lvl="1"/>
            <a:r>
              <a:rPr lang="en-GB" dirty="0" smtClean="0"/>
              <a:t>Planned browsing – you know what you want to look at next, e.g. in a menu or a newspaper</a:t>
            </a:r>
          </a:p>
          <a:p>
            <a:pPr lvl="1"/>
            <a:r>
              <a:rPr lang="en-GB" dirty="0" smtClean="0"/>
              <a:t>Bias browsing – looking at information to back up a hypothesis, not to test it</a:t>
            </a:r>
          </a:p>
          <a:p>
            <a:pPr lvl="1"/>
            <a:r>
              <a:rPr lang="en-GB" dirty="0" smtClean="0"/>
              <a:t>Opportunistic browsing – moving to another area of the display to see what’s there, thus adding to your cognitive collage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44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20891" y="5272759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693080" y="5881765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355" y="4586322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2" name="Group 1"/>
          <p:cNvGrpSpPr/>
          <p:nvPr/>
        </p:nvGrpSpPr>
        <p:grpSpPr>
          <a:xfrm>
            <a:off x="2123728" y="2303264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Content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Interpretation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 smtClean="0">
                      <a:latin typeface="+mj-lt"/>
                    </a:rPr>
                    <a:t>Interpret</a:t>
                  </a:r>
                  <a:endParaRPr lang="en-GB" sz="1600" i="0" dirty="0">
                    <a:latin typeface="+mj-lt"/>
                  </a:endParaRP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658665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Browsing Strategy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Internal Model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Browse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Model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411760" y="5476765"/>
                <a:ext cx="1592675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600" i="0" dirty="0" smtClean="0">
                    <a:latin typeface="+mj-lt"/>
                  </a:rPr>
                  <a:t>Formulate Strategy</a:t>
                </a:r>
                <a:endParaRPr lang="en-GB" sz="1600" i="0" dirty="0">
                  <a:latin typeface="+mj-lt"/>
                </a:endParaRP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 smtClean="0"/>
              <a:t>The form of the external data influences the interpretation of the model</a:t>
            </a:r>
          </a:p>
          <a:p>
            <a:pPr lvl="1"/>
            <a:r>
              <a:rPr lang="en-GB" dirty="0" smtClean="0"/>
              <a:t>Does it come from a trusted source?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03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Internal models are how we store information, based on everything we have experienced in the past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We </a:t>
            </a:r>
            <a:r>
              <a:rPr lang="en-GB" dirty="0"/>
              <a:t>have a collection of internal models and these may influence our new model </a:t>
            </a:r>
            <a:r>
              <a:rPr lang="en-GB" dirty="0" smtClean="0"/>
              <a:t>formation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Building a mental model is part of a cyclical process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Look at something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Build a mental model of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Interpret that model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Decide if that model is adequate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Work out what to look at next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Look at that 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Visualisations should be built to support this process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44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Tables and Graphs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</a:t>
            </a:r>
            <a:r>
              <a:rPr lang="en-GB" dirty="0"/>
              <a:t>8</a:t>
            </a:r>
            <a:r>
              <a:rPr lang="en-GB" dirty="0" smtClean="0"/>
              <a:t> of </a:t>
            </a:r>
            <a:r>
              <a:rPr lang="en-GB" i="1" dirty="0" smtClean="0"/>
              <a:t>Information Visualisation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18545</TotalTime>
  <Words>1221</Words>
  <Application>Microsoft Office PowerPoint</Application>
  <PresentationFormat>On-screen Show (4:3)</PresentationFormat>
  <Paragraphs>170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Wingdings</vt:lpstr>
      <vt:lpstr>Arial</vt:lpstr>
      <vt:lpstr>Century Gothic</vt:lpstr>
      <vt:lpstr>Wingdings 3</vt:lpstr>
      <vt:lpstr>Slice</vt:lpstr>
      <vt:lpstr>Data Analysis  and Visualisation</vt:lpstr>
      <vt:lpstr>Mental Models</vt:lpstr>
      <vt:lpstr>Interpreting Models</vt:lpstr>
      <vt:lpstr>Examples</vt:lpstr>
      <vt:lpstr>Cognitive Maps</vt:lpstr>
      <vt:lpstr>Cognitive Collages</vt:lpstr>
      <vt:lpstr>Cognitive Collages</vt:lpstr>
      <vt:lpstr>Incomplete models</vt:lpstr>
      <vt:lpstr>Changing Models</vt:lpstr>
      <vt:lpstr>Navigation</vt:lpstr>
      <vt:lpstr>Browsing</vt:lpstr>
      <vt:lpstr>Navigation</vt:lpstr>
      <vt:lpstr>Navigation</vt:lpstr>
      <vt:lpstr>Navigation</vt:lpstr>
      <vt:lpstr>Navigation</vt:lpstr>
      <vt:lpstr>Model Adequacy</vt:lpstr>
      <vt:lpstr>Navigation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151</cp:revision>
  <dcterms:created xsi:type="dcterms:W3CDTF">2017-06-08T10:43:23Z</dcterms:created>
  <dcterms:modified xsi:type="dcterms:W3CDTF">2017-09-04T15:17:57Z</dcterms:modified>
</cp:coreProperties>
</file>