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329" r:id="rId3"/>
    <p:sldId id="286" r:id="rId4"/>
    <p:sldId id="288" r:id="rId5"/>
    <p:sldId id="284" r:id="rId6"/>
    <p:sldId id="280" r:id="rId7"/>
    <p:sldId id="281" r:id="rId8"/>
    <p:sldId id="283" r:id="rId9"/>
    <p:sldId id="287" r:id="rId10"/>
    <p:sldId id="285" r:id="rId11"/>
    <p:sldId id="289" r:id="rId12"/>
    <p:sldId id="290" r:id="rId13"/>
    <p:sldId id="291" r:id="rId14"/>
    <p:sldId id="292" r:id="rId15"/>
    <p:sldId id="293" r:id="rId16"/>
    <p:sldId id="282" r:id="rId17"/>
    <p:sldId id="294" r:id="rId18"/>
    <p:sldId id="298" r:id="rId19"/>
    <p:sldId id="295" r:id="rId20"/>
    <p:sldId id="297" r:id="rId21"/>
    <p:sldId id="296" r:id="rId22"/>
    <p:sldId id="299" r:id="rId23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3557" autoAdjust="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5E34E37-A114-36CF-6897-E98B615DA67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4B1E02D-A6EE-A38C-5400-91765F89EBE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3660DF4-E36A-92DE-2458-B8234F8CF99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39B56B3E-5CD5-81EF-7CCC-8F085F0F4F2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B169519-285F-4E9F-9916-7F9E536CE3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8D1E8DB-8479-53F0-D991-C440089EBFC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72C2E5F1-0484-BE13-4331-C1241B3DC11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196" name="Rectangle 4">
            <a:extLst>
              <a:ext uri="{FF2B5EF4-FFF2-40B4-BE49-F238E27FC236}">
                <a16:creationId xmlns:a16="http://schemas.microsoft.com/office/drawing/2014/main" id="{25FBB4B8-A8DC-A144-7575-77A4BE928117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C2DBBFB0-B39D-17D1-35A2-1EBA7706F54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45B8391-2C8B-1CF7-FC0C-4A9F1870079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E9EFDA-87A9-CAAC-A2E8-DAE2CC70D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FD4E8CE-59AC-4EC6-8C11-6CFCB337C5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8054F-F6EF-9EFA-298D-580D8A84AC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874D5-4CB4-49C8-9D92-D5B8B649E026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36081-5244-733A-6F58-19CBC80AE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0F472-41B4-ECD1-14DB-976098807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139D8-8488-4F6B-B3DA-B6FE21AFA1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9714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D765D-EA27-F701-E098-10D503811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3259-2FF3-4D79-946D-C5CDA461F24B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70F3B-87C6-EEF9-A78F-4B03E5F98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D3315-E451-8768-6D98-B12B11FA0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A6BB5-5C58-42AB-859A-19261A4C39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277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BDF5F-541B-2A80-D81B-40F687661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59B23-BB04-4F3E-AC4A-919F3B4B554A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82ED20-8C76-5B7D-18FC-91223701ED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9FD87-5B96-4DE2-9250-675EB58EF7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6971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831F662-5E7A-0538-BB0E-A34A7B4B5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10990-01F8-4E15-9457-8666B6C7E77A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D7C27-24FB-C035-B6CA-8E0CCEB71E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41BFA-85BD-49ED-A11E-4D7FA9C727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5619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52E26BE-7321-C882-0023-566BF0C7A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D0AFE-FE48-4829-9DC2-AE25439B00C5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5B772F4-1BB6-2F4D-6606-216B411690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85C0B-3996-4229-A98D-083DD1B54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158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713F3A8-A543-1204-C26B-3F648CFC3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ABF94-0685-494D-B077-ED21BEAB6401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9A4A041-A49A-79EE-3D92-D8279DDBF3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364D4-FAD2-47B2-B4D5-6A174A3253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5973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045FB59-C8D7-1732-0F77-C91D35F7B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7E20-70B3-40A1-B39D-82B2E0466C90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1BED0D-DBC1-831D-900B-DC5F5F9946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3F666-F086-40EE-99D6-6ABDBEF6B5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571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C106DC1-4098-CF65-841F-1A9EB75D3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9900D-337B-4B83-9ED0-7C450B9CA1A8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6DC9C-BA01-9427-FA90-C8E9443805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68BC3-FDDC-4E82-9526-5A7D1A543D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701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B3A9113-0804-07FD-E554-408056345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266A0-A5A5-46C3-AEA6-D795F6442AD0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930D8-C383-8089-F830-9F816974AE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1AEA6-DCF4-4757-B1C4-32B96A4D6B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199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13140-2413-D5AF-28FC-FF071BD37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DCAE2-C606-48A0-98EF-406071C5B5A5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487E80E-71A7-357A-4F86-A87B35ADB0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A7A35-A13D-43AE-B20E-41B47C475C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5286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0C0E3-CB73-DABE-943D-AFBF3D256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E658D-5AAD-43AC-8F8E-F201AEE85DDA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B02CD8-945A-6ADA-1C5B-B1D3B667D4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2F5A6-0268-4260-93C7-3D971070B9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3884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D2AEFF8-6912-7DA2-E7B9-8C56A030B7C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F422D7F-FBD2-FAA5-632E-FAE5837FADC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57DC6-C00A-2E95-1643-9655823B3A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D3FAD2-FDAB-4E88-82DC-53643553183E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AA444-D9E2-8E0F-D57A-09E763AB9A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83FB4146-82AD-4BC6-A020-958E5FCC81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8" r:id="rId1"/>
    <p:sldLayoutId id="2147484339" r:id="rId2"/>
    <p:sldLayoutId id="2147484320" r:id="rId3"/>
    <p:sldLayoutId id="2147484321" r:id="rId4"/>
    <p:sldLayoutId id="2147484322" r:id="rId5"/>
    <p:sldLayoutId id="2147484323" r:id="rId6"/>
    <p:sldLayoutId id="2147484324" r:id="rId7"/>
    <p:sldLayoutId id="2147484325" r:id="rId8"/>
    <p:sldLayoutId id="2147484326" r:id="rId9"/>
    <p:sldLayoutId id="2147484327" r:id="rId10"/>
    <p:sldLayoutId id="214748432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72uSLyehEEs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jWPw3NHbvA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4103576/" TargetMode="External"/><Relationship Id="rId2" Type="http://schemas.openxmlformats.org/officeDocument/2006/relationships/hyperlink" Target="https://www.jmir.org/2021/4/e23205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mc.ncbi.nlm.nih.gov/articles/PMC743555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971CDEA5-2F3F-9512-38A2-0E63BDA83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125" y="1866957"/>
            <a:ext cx="8064500" cy="2303462"/>
          </a:xfrm>
        </p:spPr>
        <p:txBody>
          <a:bodyPr/>
          <a:lstStyle/>
          <a:p>
            <a:pPr eaLnBrk="1" hangingPunct="1"/>
            <a:b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Subtitle 4">
            <a:extLst>
              <a:ext uri="{FF2B5EF4-FFF2-40B4-BE49-F238E27FC236}">
                <a16:creationId xmlns:a16="http://schemas.microsoft.com/office/drawing/2014/main" id="{90201D13-7200-4AE2-0B5E-4435DA4CC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125" y="3279777"/>
            <a:ext cx="8064500" cy="2670175"/>
          </a:xfrm>
        </p:spPr>
        <p:txBody>
          <a:bodyPr/>
          <a:lstStyle/>
          <a:p>
            <a:pPr eaLnBrk="1" hangingPunct="1"/>
            <a:endParaRPr lang="en-GB" altLang="en-US" sz="4000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GB" altLang="en-US" sz="2800" dirty="0">
              <a:solidFill>
                <a:schemeClr val="bg1"/>
              </a:solidFill>
            </a:endParaRPr>
          </a:p>
          <a:p>
            <a:endParaRPr lang="en-GB" altLang="en-US" sz="1800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2E51-4F59-B9F5-DC1E-348AEB0CD2F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E8CC03BA-A28D-54F2-5172-A2BD4C9D834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F9A2164-E34A-460F-A9E4-DF332264FF2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0A016-76CF-F875-3DB6-C9D74E8075CB}"/>
              </a:ext>
            </a:extLst>
          </p:cNvPr>
          <p:cNvSpPr txBox="1"/>
          <p:nvPr/>
        </p:nvSpPr>
        <p:spPr>
          <a:xfrm>
            <a:off x="2510632" y="2564904"/>
            <a:ext cx="4572000" cy="264687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endParaRPr lang="en-GB" b="1" i="1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GB" sz="3200" b="1" i="1" dirty="0">
              <a:solidFill>
                <a:schemeClr val="bg1"/>
              </a:solidFill>
              <a:latin typeface="+mn-lt"/>
            </a:endParaRPr>
          </a:p>
          <a:p>
            <a:pPr algn="ctr">
              <a:defRPr/>
            </a:pPr>
            <a:r>
              <a:rPr lang="en-GB" sz="3200" b="1" dirty="0">
                <a:solidFill>
                  <a:schemeClr val="bg1"/>
                </a:solidFill>
              </a:rPr>
              <a:t>Week </a:t>
            </a:r>
            <a:r>
              <a:rPr lang="en-GB" sz="2800" b="1" dirty="0">
                <a:solidFill>
                  <a:schemeClr val="bg1"/>
                </a:solidFill>
              </a:rPr>
              <a:t>2</a:t>
            </a:r>
          </a:p>
          <a:p>
            <a:pPr algn="ctr">
              <a:defRPr/>
            </a:pPr>
            <a:r>
              <a:rPr lang="en-GB" sz="2800" b="1" dirty="0">
                <a:solidFill>
                  <a:schemeClr val="bg1"/>
                </a:solidFill>
                <a:latin typeface="+mn-lt"/>
              </a:rPr>
              <a:t>Impact of media and Public Perception on Health Outcomes</a:t>
            </a:r>
            <a:endParaRPr lang="en-GB" sz="32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247" name="TextBox 4">
            <a:extLst>
              <a:ext uri="{FF2B5EF4-FFF2-40B4-BE49-F238E27FC236}">
                <a16:creationId xmlns:a16="http://schemas.microsoft.com/office/drawing/2014/main" id="{0DF80A78-8D0D-C23F-FDD4-3BC1C77226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977" y="5530852"/>
            <a:ext cx="491331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sz="2400" b="1">
                <a:solidFill>
                  <a:srgbClr val="FFFFFF"/>
                </a:solidFill>
              </a:rPr>
              <a:t>Lecturer’s Name</a:t>
            </a:r>
            <a:endParaRPr lang="en-GB" altLang="en-US" sz="24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E4E96AE-ACED-459A-B0B2-AB01D3F49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Course Overview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D7CFC4F1-4548-673B-D4D9-29F78DBDD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/>
              <a:t>Upon the successful completion of this module, the student should be able to: </a:t>
            </a:r>
          </a:p>
          <a:p>
            <a:pPr marL="0" indent="0" hangingPunct="1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altLang="en-US" sz="18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examine the ubiquitous nature of health, wellbeing and sustainable development within present health and care sectors</a:t>
            </a:r>
            <a:endParaRPr lang="en-GB" altLang="en-US" sz="18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 hangingPunct="1">
              <a:buFont typeface="Symbol" panose="05050102010706020507" pitchFamily="18" charset="2"/>
              <a:buChar char=""/>
            </a:pPr>
            <a:r>
              <a:rPr lang="en-GB" altLang="en-US" sz="18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Analyse secondary data and provide recommendations for improvement to current Health, Wellbeing and Sustainable Development policies and initiatives on a local, and national level </a:t>
            </a:r>
            <a:endParaRPr lang="en-GB" altLang="en-US" sz="18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B071D1-094C-ECD9-671E-B5927A1313B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2F4AEFA-DE92-43ED-BE58-F0810B40953F}" type="datetime1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17/06/2025</a:t>
            </a:fld>
            <a:endParaRPr lang="en-GB" alt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389" name="Slide Number Placeholder 4">
            <a:extLst>
              <a:ext uri="{FF2B5EF4-FFF2-40B4-BE49-F238E27FC236}">
                <a16:creationId xmlns:a16="http://schemas.microsoft.com/office/drawing/2014/main" id="{A0F85EE6-F819-AB33-0651-F6B09B20F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49EA30-6817-489A-8156-2277C2BF572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FD041-2E9B-8FED-5320-9A9A591E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8B41E-55A8-4A25-0662-8C056A3F1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5400600" cy="3989040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By the end of this lesson students should be able to:</a:t>
            </a:r>
          </a:p>
          <a:p>
            <a:pPr marL="514350" indent="-514350">
              <a:lnSpc>
                <a:spcPct val="90000"/>
              </a:lnSpc>
              <a:buFont typeface="+mj-lt"/>
              <a:buAutoNum type="alphaLcParenR"/>
            </a:pPr>
            <a:r>
              <a:rPr lang="en-GB" sz="2400" dirty="0"/>
              <a:t>discuss the impact of media on health services utilisation</a:t>
            </a:r>
          </a:p>
          <a:p>
            <a:pPr marL="514350" indent="-514350">
              <a:lnSpc>
                <a:spcPct val="90000"/>
              </a:lnSpc>
              <a:buFont typeface="+mj-lt"/>
              <a:buAutoNum type="alphaLcParenR"/>
            </a:pPr>
            <a:r>
              <a:rPr lang="en-GB" sz="2400" dirty="0"/>
              <a:t> explore the impact of public perception/stigmatisation on health outcomes</a:t>
            </a:r>
          </a:p>
          <a:p>
            <a:pPr marL="514350" indent="-514350">
              <a:lnSpc>
                <a:spcPct val="90000"/>
              </a:lnSpc>
              <a:buFont typeface="+mj-lt"/>
              <a:buAutoNum type="alphaLcParenR"/>
            </a:pPr>
            <a:r>
              <a:rPr lang="en-GB" sz="2400" dirty="0"/>
              <a:t>outline the impact of media on service user engagement with health services.</a:t>
            </a:r>
          </a:p>
          <a:p>
            <a:pPr marL="514350" indent="-514350">
              <a:lnSpc>
                <a:spcPct val="90000"/>
              </a:lnSpc>
              <a:buFont typeface="+mj-lt"/>
              <a:buAutoNum type="alphaLcParenR"/>
            </a:pPr>
            <a:r>
              <a:rPr lang="en-GB" sz="2400" dirty="0"/>
              <a:t>discuss the strategies of mitigating the impact of media on health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35120E-B490-0EF5-2F7B-E2F02F469A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4128" y="1600202"/>
            <a:ext cx="3096344" cy="269289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B1561-EABB-9A8F-1B8E-E39F382269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506C67-57C7-E98D-B119-0997A63C0B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9167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F9836-1270-46C3-3094-E4558084B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Types of Media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6B5D1A0-09B3-A23C-BFBF-ACEB3BE00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33" y="1535113"/>
            <a:ext cx="4366684" cy="639762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Different Types of Media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431B532-135A-E650-A97B-5E28B9A6E1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79512" y="2174877"/>
            <a:ext cx="3914370" cy="3414365"/>
          </a:xfrm>
          <a:prstGeom prst="rect">
            <a:avLst/>
          </a:prstGeom>
          <a:noFill/>
        </p:spPr>
      </p:pic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5220209-1FC8-6C04-C0C6-C04F5B4298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69369" y="1535113"/>
            <a:ext cx="5389033" cy="639762"/>
          </a:xfrm>
        </p:spPr>
        <p:txBody>
          <a:bodyPr/>
          <a:lstStyle/>
          <a:p>
            <a:r>
              <a:rPr lang="en-US" dirty="0"/>
              <a:t>Different types of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34D49-B865-BF7F-F41E-904E6C3262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69369" y="2174877"/>
            <a:ext cx="4295119" cy="3414365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300" b="1" dirty="0"/>
              <a:t>Print Media: </a:t>
            </a:r>
            <a:r>
              <a:rPr lang="en-GB" sz="1300" dirty="0"/>
              <a:t>This includes printed materials such as books, newspapers, and magazines</a:t>
            </a:r>
          </a:p>
          <a:p>
            <a:pPr>
              <a:lnSpc>
                <a:spcPct val="90000"/>
              </a:lnSpc>
            </a:pPr>
            <a:r>
              <a:rPr lang="en-GB" sz="1300" b="1" dirty="0"/>
              <a:t>Broadcast Media: </a:t>
            </a:r>
            <a:r>
              <a:rPr lang="en-GB" sz="1300" dirty="0"/>
              <a:t>This encompasses television and radio, which transmit information to a wide audience.</a:t>
            </a:r>
          </a:p>
          <a:p>
            <a:pPr>
              <a:lnSpc>
                <a:spcPct val="90000"/>
              </a:lnSpc>
            </a:pPr>
            <a:r>
              <a:rPr lang="en-GB" sz="1300" b="1" dirty="0"/>
              <a:t>Internet Media: </a:t>
            </a:r>
            <a:r>
              <a:rPr lang="en-GB" sz="1300" dirty="0"/>
              <a:t>This refers to content distributed online, including websites, social media, and emails.</a:t>
            </a:r>
          </a:p>
          <a:p>
            <a:pPr>
              <a:lnSpc>
                <a:spcPct val="90000"/>
              </a:lnSpc>
            </a:pPr>
            <a:r>
              <a:rPr lang="en-GB" sz="1300" b="1" dirty="0"/>
              <a:t>Social media: </a:t>
            </a:r>
            <a:r>
              <a:rPr lang="en-GB" sz="1300" dirty="0"/>
              <a:t>This refers broadly to web and mobile platforms that allow individuals to connect with others within a virtual network (such as Facebook, Twitter, Instagram, Snapchat, or LinkedIn),</a:t>
            </a:r>
          </a:p>
          <a:p>
            <a:pPr>
              <a:lnSpc>
                <a:spcPct val="90000"/>
              </a:lnSpc>
            </a:pPr>
            <a:r>
              <a:rPr lang="en-GB" sz="1300" b="1" dirty="0"/>
              <a:t>Out of Home Media: </a:t>
            </a:r>
            <a:r>
              <a:rPr lang="en-GB" sz="1300" dirty="0"/>
              <a:t>This includes advertising formats such as billboards and transit ads that reach consumers outside their homes.</a:t>
            </a:r>
          </a:p>
          <a:p>
            <a:pPr>
              <a:lnSpc>
                <a:spcPct val="90000"/>
              </a:lnSpc>
            </a:pPr>
            <a:r>
              <a:rPr lang="en-GB" sz="1300" b="1" dirty="0"/>
              <a:t>Digital Media: </a:t>
            </a:r>
            <a:r>
              <a:rPr lang="en-GB" sz="1300" dirty="0"/>
              <a:t>This covers various formats like video games, music, and software that are accessed through digital devices.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8CA43-48FB-5C5E-9839-A0502661C5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5F79BA-DCAA-6B0F-8E8D-A7EF6CFBB2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8350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E0B84-573E-8D64-2673-AB34D6AA9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/>
              <a:t>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659AC-B2DD-FB79-C2BD-A72D9B6600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46872" cy="3773015"/>
          </a:xfrm>
        </p:spPr>
        <p:txBody>
          <a:bodyPr wrap="square" anchor="t">
            <a:normAutofit/>
          </a:bodyPr>
          <a:lstStyle/>
          <a:p>
            <a:r>
              <a:rPr lang="en-GB" sz="2000" dirty="0"/>
              <a:t>In groups of 5, let us start by discussing the pros and cons of media on health outcomes (20 minutes).</a:t>
            </a:r>
          </a:p>
          <a:p>
            <a:r>
              <a:rPr lang="en-GB" sz="2000" dirty="0"/>
              <a:t>After this initial discussion, each group feeds back to the class.</a:t>
            </a:r>
          </a:p>
        </p:txBody>
      </p:sp>
      <p:pic>
        <p:nvPicPr>
          <p:cNvPr id="6" name="Picture 5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26BBA14B-F26A-CEAB-F8FD-BAA4FDFB46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05"/>
          <a:stretch/>
        </p:blipFill>
        <p:spPr>
          <a:xfrm>
            <a:off x="4860032" y="1600201"/>
            <a:ext cx="3960440" cy="362899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5C8BB-2C95-1B48-C123-9ABF57C2D5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D1DE5D-AE0F-DB64-A976-4CB03D998E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6043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F1FF6-87CB-8F0A-6C0C-72A88415A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905222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Media impact on individual and population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083BC-1902-91E4-B422-F3DB691A3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917032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The following are some the impacts of media on health: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Exposure to media, especially among youth, may affect health behaviours such as substance use, sexual activity, and eating habits.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Media outlets, such as radio and TV, can give people information to improve their health.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News stories and campaigns can also have an impact on people who make decisions.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In supporting health, the media should tell true stories about the things that impact on health in an interesting way.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DE884-1FB3-1E4B-9595-76A96109AE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5C0503-1332-2751-F41D-D9BC9B291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6286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30244-AA39-638C-7B25-764C642B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74638"/>
            <a:ext cx="792088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Media and COVID 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99F1D-BC60-0A97-3D54-5456594DC5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417638"/>
            <a:ext cx="5184576" cy="417160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Whenever there is an outbreak, people tend to turn to the media for information.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spread of unscientific news by instant message technology creates a panic.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During the COVID 19 pandemic a lot of misleading information was discriminated in some media.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Social media groups realizing this started utilizing third-party fact-checkers to limit the dissemination of the concocted knowledge.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This happened late, and the damage was already done.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Le us watch this video on social media and COVID 19: </a:t>
            </a:r>
            <a:r>
              <a:rPr lang="en-GB" sz="1600" dirty="0">
                <a:hlinkClick r:id="rId2"/>
              </a:rPr>
              <a:t>Covid 19 and the Role of Social Media | </a:t>
            </a:r>
            <a:r>
              <a:rPr lang="en-GB" sz="1600" dirty="0" err="1">
                <a:hlinkClick r:id="rId2"/>
              </a:rPr>
              <a:t>Aadam</a:t>
            </a:r>
            <a:r>
              <a:rPr lang="en-GB" sz="1600" dirty="0">
                <a:hlinkClick r:id="rId2"/>
              </a:rPr>
              <a:t> Aslam | </a:t>
            </a:r>
            <a:r>
              <a:rPr lang="en-GB" sz="1600" dirty="0" err="1">
                <a:hlinkClick r:id="rId2"/>
              </a:rPr>
              <a:t>TEDxQESchool</a:t>
            </a:r>
            <a:r>
              <a:rPr lang="en-GB" sz="1600" dirty="0"/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After watching the video we will have a discussion about the key points learnt and add other points on the mitigation of these impacts.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EE777-21AE-1E00-5447-A718C1611B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EE9BC0-1CC9-1A4A-8705-851EC10D8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6211799-4F78-9140-4C55-45670129FC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652120" y="1600203"/>
            <a:ext cx="3432612" cy="341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177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91A1-5085-5B3A-3013-3ECF00312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Social Isolation and health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41445C2-5F94-0BDF-01AF-74368437D7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5832" y="1600201"/>
            <a:ext cx="4250144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5C21D-E704-CDDC-3A09-342848F41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3600" y="1600201"/>
            <a:ext cx="4364568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When the population is affected by an epidemic or pandemic, social is may be one of the approaches for addressing the pandemic.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Social isolation is associated with psychological changes among individuals.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It incorporates feelings of loneliness, anxiety, and depression.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Social isolation can be propagated and exacerbated by the conflicting role of the media.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121C4-EFD2-44F0-5DB3-1E3EE919D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B2AC91-63CF-A3D8-EF56-83BF9F4BD1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678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0A116-0581-A060-4D9B-AC4636F80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Social Media and Mental Health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2A51C6D-DF6B-56C3-3750-471C3971CD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9894" r="-2" b="-2"/>
          <a:stretch/>
        </p:blipFill>
        <p:spPr>
          <a:xfrm>
            <a:off x="105833" y="1600201"/>
            <a:ext cx="4250144" cy="377301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98BAE-FDE7-7B7E-A6C5-D5A7AA5C17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440153"/>
            <a:ext cx="4250144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In 2020, there are an estimated 3.8 billion social media users worldwide, representing half the global population (We Are Social, 2020).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Recent studies have shown that individuals with mental disorders are increasingly gaining access to and using mobile devices, such as smartphones (Naslund et al., 2021).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Motivations for using social media include: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Facilitating social interaction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Access to a peer support network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Promoting engagement and retention in services.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Whole class discussion: </a:t>
            </a:r>
            <a:r>
              <a:rPr lang="en-GB" sz="1500" dirty="0"/>
              <a:t>What are potential benefits and challenges with social media for mental health?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7C018-CD3F-CF63-973E-DCF1AB5D98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B00B1-B870-E59E-CB54-93FBDC6184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6246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17562-88B5-E2B5-B5BE-3F018B430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Role of media in reducing isolation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257B1-7612-ED98-9A12-2F845F65A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762" y="1401208"/>
            <a:ext cx="4610184" cy="3989040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Mental health programs to eradicate depression and anxiety for both the public and health workers.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Videos for relaxation exercises to keep bodies and minds healthy and fit.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Education services provided to children of each age group.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Social media groups to keep positive energy running among people and ensure adherence to public health measures.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Connecting families and friends across the world by video chats, texts, and phone calls in times of social isolation.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Reduction of stigma, discrimination and prejudice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92793-D312-1A03-9315-E1E7D7CAB7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5E80C-032F-3124-BFD2-85E3FE27AF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C87DC5E-DAAF-34DD-C3F6-462D8A5D56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60032" y="1600202"/>
            <a:ext cx="4104456" cy="3845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045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8DBBC-7EB9-24F4-CE7D-7212A8B8E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5" y="274638"/>
            <a:ext cx="7776865" cy="1143000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Media and facilitation of social interaction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8A2915-8723-F4DA-9542-2FA3F9BABD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9519" r="373" b="-2"/>
          <a:stretch/>
        </p:blipFill>
        <p:spPr>
          <a:xfrm>
            <a:off x="179512" y="1600201"/>
            <a:ext cx="3960440" cy="355699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E96EA-6FD9-AEF3-5FBD-27DF964AAF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2365" y="1556792"/>
            <a:ext cx="4572369" cy="3989040"/>
          </a:xfrm>
        </p:spPr>
        <p:txBody>
          <a:bodyPr wrap="square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Online interactions may be easier for individuals with impaired social functioning and facing symptoms</a:t>
            </a:r>
            <a:br>
              <a:rPr lang="en-GB" sz="1800" dirty="0"/>
            </a:br>
            <a:r>
              <a:rPr lang="en-GB" sz="1800" dirty="0"/>
              <a:t>• Anonymity can help individuals with stigmatizing conditions connect with others</a:t>
            </a:r>
            <a:br>
              <a:rPr lang="en-GB" sz="1800" dirty="0"/>
            </a:br>
            <a:r>
              <a:rPr lang="en-GB" sz="1800" dirty="0"/>
              <a:t>• Young adults with mental illness commonly form online relationships</a:t>
            </a:r>
            <a:br>
              <a:rPr lang="en-GB" sz="1800" dirty="0"/>
            </a:br>
            <a:r>
              <a:rPr lang="en-GB" sz="1800" dirty="0"/>
              <a:t>• Social media use in individuals with serious mental illness associated with greater community and civic engagement</a:t>
            </a:r>
            <a:br>
              <a:rPr lang="en-GB" sz="1800" dirty="0"/>
            </a:br>
            <a:r>
              <a:rPr lang="en-GB" sz="1800" dirty="0"/>
              <a:t>• Individuals with depressive symptoms prefer communicating on social media than in-person</a:t>
            </a:r>
            <a:br>
              <a:rPr lang="en-GB" sz="1800" dirty="0"/>
            </a:br>
            <a:r>
              <a:rPr lang="en-GB" sz="1800" dirty="0"/>
              <a:t>• Online conversations do not require immediate responses or non-verbal cues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ABCEF-4366-F206-AFAC-D5E136720D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94B7B6-F835-1F12-290A-10F9BCCCE42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1800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ED531-6B5D-44AA-6F5D-6B2CA297F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274638"/>
            <a:ext cx="6624736" cy="1143000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Media and access to peer support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CFCF0-1B1C-5207-3C49-58925BFEA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628800"/>
            <a:ext cx="7374431" cy="3917032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Peer support groups, also known as self-help groups, are gatherings of individuals who come together to: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Share their experiences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Provide mutual support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Offer guidance to one another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Online peer support helps seek Information, discuss symptoms and medication, share experiences, learn to cope and for self-disclosure.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This can be important in vulnerable groups where mobility is limited.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Individuals with mental disorders establish new relationships, feel less alone or reconnect with people.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742F2-4E9E-1FA6-CA7D-5472E4B169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8C86E6-4166-8B41-8656-FEC9882F9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52546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D91C9-66E0-378A-5DDF-7E337A64A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 wrap="square" anchor="ctr">
            <a:normAutofit/>
          </a:bodyPr>
          <a:lstStyle/>
          <a:p>
            <a:r>
              <a:rPr lang="en-GB" sz="3200" dirty="0"/>
              <a:t>Promoting engagement and retention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76F2719-0DF0-FF65-E124-9CC5CF54480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9894" r="-2" b="-2"/>
          <a:stretch/>
        </p:blipFill>
        <p:spPr>
          <a:xfrm>
            <a:off x="323527" y="1600201"/>
            <a:ext cx="4224131" cy="377301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E0652-0A05-0707-1788-2AA43EA3AF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3600" y="1600201"/>
            <a:ext cx="4290888" cy="3989040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Individuals with mental disorders connect with care providers and access evidence-based services</a:t>
            </a:r>
            <a:br>
              <a:rPr lang="en-GB" sz="1800" dirty="0"/>
            </a:br>
            <a:r>
              <a:rPr lang="en-GB" sz="1800" dirty="0"/>
              <a:t>• Online peer support augments existing interventions to improve client engagement and compliance.</a:t>
            </a:r>
            <a:br>
              <a:rPr lang="en-GB" sz="1800" dirty="0"/>
            </a:br>
            <a:r>
              <a:rPr lang="en-GB" sz="1800" dirty="0"/>
              <a:t>• Peer networks increase social connectedness and empowerment during recovery.</a:t>
            </a:r>
            <a:br>
              <a:rPr lang="en-GB" sz="1800" dirty="0"/>
            </a:br>
            <a:r>
              <a:rPr lang="en-GB" sz="1800" dirty="0"/>
              <a:t>• Interactive peer-to-peer features of social media enhance social functioning</a:t>
            </a:r>
            <a:br>
              <a:rPr lang="en-GB" sz="1800" dirty="0"/>
            </a:br>
            <a:r>
              <a:rPr lang="en-GB" sz="1800" dirty="0"/>
              <a:t>• Mobile apps can monitor symptoms, prevent relapses and help users set goals</a:t>
            </a:r>
            <a:br>
              <a:rPr lang="en-GB" sz="1800" dirty="0"/>
            </a:br>
            <a:r>
              <a:rPr lang="en-GB" sz="1800" dirty="0"/>
              <a:t>• Digital peer-based interventions target fitness and weight loss in people with mental disorders</a:t>
            </a:r>
            <a:br>
              <a:rPr lang="en-GB" sz="1800" dirty="0"/>
            </a:br>
            <a:r>
              <a:rPr lang="en-GB" sz="1800" dirty="0"/>
              <a:t>• Online networks support caregivers of those with mental disorders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5BA11-847B-5413-B7F3-66ABF46F55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F2A4AF-486D-CE14-B373-968AC12E80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9124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7C2EB-344D-70BD-4B00-B366E5937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Impact of media on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FD5A0-0900-12DC-4AE9-E0C552FC22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880" y="1600200"/>
            <a:ext cx="4915167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Studies show increased exposure to harm, social isolation, depressive symptoms and bullying</a:t>
            </a:r>
            <a:br>
              <a:rPr lang="en-GB" sz="2000" dirty="0"/>
            </a:br>
            <a:r>
              <a:rPr lang="en-GB" sz="2000" dirty="0"/>
              <a:t>• Social comparison pressure and social isolation after being rejected on social media is common</a:t>
            </a:r>
            <a:br>
              <a:rPr lang="en-GB" sz="2000" dirty="0"/>
            </a:br>
            <a:r>
              <a:rPr lang="en-GB" sz="2000" dirty="0"/>
              <a:t>• More frequent visits of social media platforms has been linked with greater depressive symptoms, anxiety and suicide</a:t>
            </a:r>
            <a:br>
              <a:rPr lang="en-GB" sz="2000" dirty="0"/>
            </a:br>
            <a:r>
              <a:rPr lang="en-GB" sz="2000" dirty="0"/>
              <a:t>• Social media replaces in-person interactions to contribute to greater loneliness and worsens existing mental symptoms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049BE56-F07B-5292-AB21-8E4BDE2B30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76056" y="1600200"/>
            <a:ext cx="4008678" cy="398938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53F98-D379-FE01-6F80-EAB0AFA6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AC9B7F-AED6-B913-B801-0C59E3B039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6638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609AB-ED0D-EF7A-C2F7-632DAC540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of Social media on daily lives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B336-20B8-F045-A138-1BA77462C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solidFill>
                  <a:srgbClr val="1B1B1B"/>
                </a:solidFill>
                <a:latin typeface="Cambria" panose="02040503050406030204" pitchFamily="18" charset="0"/>
              </a:rPr>
              <a:t>Risks pertain to privacy, confidentiality, and unintended consequences of disclosing personal health information</a:t>
            </a:r>
            <a:br>
              <a:rPr lang="en-GB" sz="2400" dirty="0"/>
            </a:br>
            <a:r>
              <a:rPr lang="en-GB" sz="2400" dirty="0">
                <a:solidFill>
                  <a:srgbClr val="1B1B1B"/>
                </a:solidFill>
                <a:latin typeface="Cambria" panose="02040503050406030204" pitchFamily="18" charset="0"/>
              </a:rPr>
              <a:t>• Misleading information or conflicts of interest, when the platforms promote popular content</a:t>
            </a:r>
            <a:br>
              <a:rPr lang="en-GB" sz="2400" dirty="0"/>
            </a:br>
            <a:r>
              <a:rPr lang="en-GB" sz="2400" dirty="0">
                <a:solidFill>
                  <a:srgbClr val="1B1B1B"/>
                </a:solidFill>
                <a:latin typeface="Cambria" panose="02040503050406030204" pitchFamily="18" charset="0"/>
              </a:rPr>
              <a:t>• Individuals have concerns about privacy, threats to employment, stigma and being judged, adverse impact on relationships and online hostility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22952-22D2-1E9A-3C12-F293646BE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BD3259-2FF3-4D79-946D-C5CDA461F24B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A102C-3770-3BF7-FB93-C75FB3164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EA6BB5-5C58-42AB-859A-19261A4C39A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4679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CB77-47A9-D289-8CBA-6C555AA51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9779"/>
            <a:ext cx="8784976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Approaches to mitigate the impact of media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FE8AE-4D71-0880-AA3F-D55D0D0FE7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34480"/>
            <a:ext cx="5149890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Only information that pertains to WHO or CDC guidelines should be allowed to be posted on social groups or aired on televisions.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Each media source should have a way of connecting people to credible sources by having special tabs or pop-ups.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Media should act as a bridge for people in need to reach health officials and the local government for their problems.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Banning advertisements for medical equipment and drugs which have not been proven to have a definite role.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Provide a platform to people to seek financial or social help from the people of the community.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Scientific and political statements should be kept separate and properly categorized.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500" dirty="0"/>
              <a:t>Encouraging and appreciating the workforces trying to combat the disease.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A425033-95D3-E0D6-15C2-1E0787741B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64088" y="1343025"/>
            <a:ext cx="3600400" cy="3670151"/>
          </a:xfrm>
          <a:prstGeom prst="rect">
            <a:avLst/>
          </a:prstGeom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AB2B34FB-B2AF-4A3F-4A65-56AAFC50F8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AF510990-01F8-4E15-9457-8666B6C7E77A}" type="datetime1">
              <a:rPr lang="en-GB" altLang="en-US"/>
              <a:pPr>
                <a:spcAft>
                  <a:spcPts val="600"/>
                </a:spcAft>
                <a:defRPr/>
              </a:pPr>
              <a:t>17/06/2025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F8A5FE-9EEC-74DF-EC60-FAAB8A6D89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2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A8120-6B7A-3B35-BFF8-47D5BFB38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Impact of stigmatisation in social media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2BAC545-EAFC-74D9-6450-16C500045D3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9894" r="-2" b="-2"/>
          <a:stretch/>
        </p:blipFill>
        <p:spPr>
          <a:xfrm>
            <a:off x="395536" y="1600201"/>
            <a:ext cx="3672408" cy="305293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1E4CB-6B49-9E49-D76C-7707678269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1600201"/>
            <a:ext cx="4824536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Medical stigmatization is the act of treating someone with a health condition unfairly or with prejudice.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It can also refer to the social perception that people with certain health conditions are unworthy of social investment.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Alternative definition: Stigma in health" …refers to the negative attitudes, beliefs, and stereotypes that people hold towards individuals with a specific health condition, leading to discrimination and social exclusion, often preventing them from seeking necessary treatment or support due to the fear of being judged or labelled by their illness…”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Let us watch this video on stigmatisation and health and have a class discussion about our understanding of the concepts which are outlined: </a:t>
            </a:r>
            <a:r>
              <a:rPr lang="en-GB" sz="1500" dirty="0">
                <a:hlinkClick r:id="rId3"/>
              </a:rPr>
              <a:t>How to Tackle the Stigma of Living with HIV | Gareth Thomas | TED</a:t>
            </a:r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B0539-FB37-9426-66CA-6B5E648314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CBB268-CEA1-1083-9C39-7E0ED68E81E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6246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45BBE7F-59C5-3F72-9286-063E33C7EE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825" y="136523"/>
            <a:ext cx="8713664" cy="581275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4B280-A21A-E4EF-D0D5-2874C7799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BD3259-2FF3-4D79-946D-C5CDA461F24B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07D594-7CC8-929A-C2C9-F6FC02292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EA6BB5-5C58-42AB-859A-19261A4C39A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710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D566D-7501-87D3-D156-F132D11DE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Stigma in Health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665BD-FA37-DF56-ADC7-B75DF27E56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832" y="1600201"/>
            <a:ext cx="4364567" cy="3989040"/>
          </a:xfrm>
        </p:spPr>
        <p:txBody>
          <a:bodyPr wrap="square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Stigma in health facilities undermines diagnosis, treatment, and successful health outcomes.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Addressing stigma is fundamental to delivering quality healthcare and achieving optimal health.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Stigma is a well-documented barrier to health seeking behaviour, engagement in care and adherence to treatment across a range of health conditions globally.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Group activity: </a:t>
            </a:r>
            <a:r>
              <a:rPr lang="en-GB" sz="1500" dirty="0"/>
              <a:t>In our groups, let us think of a health condition for which people can experience stigmatisation (15 minutes).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What factors may contribute to stigmatisation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can you support patients to seek treatment and/or support with confidence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What are some of the strategies which can be used to reduce stigmatisation in the community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0E07E6-E001-469A-6872-A8E601E743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32040" y="1600200"/>
            <a:ext cx="3816424" cy="370100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A02DE-6343-C5E5-8FC7-11A49D8FF4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CACBD3-D2E2-C2E9-3C3E-8F0F7ACA07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9946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4CCDF-B801-7997-5C4A-3EFFB3C20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88" y="236538"/>
            <a:ext cx="8570624" cy="1143000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Strategies for reducing stigmatisation.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2B94B-CB79-A389-C464-89D7B1CC2C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290888" cy="3989040"/>
          </a:xfrm>
        </p:spPr>
        <p:txBody>
          <a:bodyPr wrap="square" anchor="t">
            <a:normAutofit lnSpcReduction="10000"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300" dirty="0"/>
              <a:t>Provision of information” consisted of teaching participants about the condition itself or about stigma, its manifestations, and its effect on health.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300" dirty="0"/>
              <a:t>“Skills-building activities” involved creating opportunities for healthcare providers to develop the appropriate skills to work directly with the stigmatized group.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300" dirty="0"/>
              <a:t>“Participatory learning” approaches required participants (health facility staff or clients or both) to actively engage in the intervention.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300" dirty="0"/>
              <a:t>Contact with stigmatized group” relied on involving members of the stigmatized group in the delivery of the interventions to develop empathy, humanize the stigmatized individual, and break down stereotypes.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300" dirty="0"/>
              <a:t>An “empowerment” approach was used to improve client coping mechanisms to overcome stigma at the health facility level.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300" dirty="0"/>
              <a:t>“Structural” or “policy change” approaches included changing policies, providing clinical materials, redress systems, and facility restructuring.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88D36-C41D-1B19-0C13-C04D74EE55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189567" y="6524627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CBD3259-2FF3-4D79-946D-C5CDA461F2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926319-6CA4-67B8-B3E9-72B710E7D6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84734" y="6381752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6EA6BB5-5C58-42AB-859A-19261A4C39A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85D7145-D285-C8EA-4E1F-8007D787E98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32041" y="1600201"/>
            <a:ext cx="4152694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2800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9CFA6-7111-34C4-29FA-578E7E2F7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4D445-EFD3-7B64-748C-FA8F54F5F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What did I learn today?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 can I apply the learnt aspects in health and social care practice?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Where will I find additional information for reading on my own?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4D252-A1F4-1BC5-4270-675F1A592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BD3259-2FF3-4D79-946D-C5CDA461F24B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470D01-9F47-D1EE-11ED-BC4B7BC21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EA6BB5-5C58-42AB-859A-19261A4C39A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3942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77EF8-1142-2DD5-69B3-62C127974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9BCEE-9936-B67A-A985-7025ED7D6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1600" dirty="0">
                <a:solidFill>
                  <a:srgbClr val="1A254C"/>
                </a:solidFill>
                <a:latin typeface="Roboto" panose="02000000000000000000" pitchFamily="2" charset="0"/>
              </a:rPr>
              <a:t>Farsi, D. Social Media and Health Care, Part I: Literature Review of Social Media Use by Health Care Providers</a:t>
            </a:r>
            <a:br>
              <a:rPr lang="en-GB" sz="1600" dirty="0"/>
            </a:br>
            <a:r>
              <a:rPr lang="en-GB" sz="1600" dirty="0">
                <a:solidFill>
                  <a:srgbClr val="1A254C"/>
                </a:solidFill>
                <a:latin typeface="Roboto" panose="02000000000000000000" pitchFamily="2" charset="0"/>
              </a:rPr>
              <a:t>J Med Internet Res. 2021: Available from </a:t>
            </a:r>
            <a:r>
              <a:rPr lang="en-GB" sz="1600" dirty="0">
                <a:hlinkClick r:id="rId2"/>
              </a:rPr>
              <a:t>Journal of Medical Internet Research - Social Media and Health Care, Part I: Literature Review of Social Media Use by Health Care Providers</a:t>
            </a:r>
            <a:r>
              <a:rPr lang="en-GB" sz="1600" dirty="0"/>
              <a:t> [Accessed 2 January 2025]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 err="1"/>
              <a:t>Ventola</a:t>
            </a:r>
            <a:r>
              <a:rPr lang="en-GB" sz="1600" dirty="0"/>
              <a:t> CL. Social media and health care professionals: benefits, risks, and best practices. Pharmacy and Therapeutics. 2014 Jul;39(7):491-520. Available from: </a:t>
            </a:r>
            <a:r>
              <a:rPr lang="en-GB" sz="1600" dirty="0">
                <a:hlinkClick r:id="rId3"/>
              </a:rPr>
              <a:t>https://pmc.ncbi.nlm.nih.gov/articles/PMC4103576/</a:t>
            </a:r>
            <a:r>
              <a:rPr lang="en-GB" sz="1600" dirty="0"/>
              <a:t> [Accessed 30 January 2024]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Brewis A, </a:t>
            </a:r>
            <a:r>
              <a:rPr lang="en-GB" sz="1600" dirty="0" err="1"/>
              <a:t>Wutich</a:t>
            </a:r>
            <a:r>
              <a:rPr lang="en-GB" sz="1600" dirty="0"/>
              <a:t> A, Mahdavi P. Stigma, pandemics, and human biology: Looking back, looking forward. Am J Hum Biol. 2020 32(5). Available from: </a:t>
            </a:r>
            <a:r>
              <a:rPr lang="en-GB" sz="1600" dirty="0">
                <a:hlinkClick r:id="rId4"/>
              </a:rPr>
              <a:t>https://pmc.ncbi.nlm.nih.gov/articles/PMC7435551/</a:t>
            </a:r>
            <a:r>
              <a:rPr lang="en-GB" sz="1600" dirty="0"/>
              <a:t> [Accessed 15 January 2024]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01146-B9E3-4F4E-B847-B11DB1976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BD3259-2FF3-4D79-946D-C5CDA461F24B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464E15-847E-6D88-7ACE-8B7E6B73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EA6BB5-5C58-42AB-859A-19261A4C39A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72997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715</TotalTime>
  <Words>1993</Words>
  <Application>Microsoft Office PowerPoint</Application>
  <PresentationFormat>On-screen Show (4:3)</PresentationFormat>
  <Paragraphs>164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Cambria</vt:lpstr>
      <vt:lpstr>Myriad Pro</vt:lpstr>
      <vt:lpstr>Roboto</vt:lpstr>
      <vt:lpstr>Symbol</vt:lpstr>
      <vt:lpstr>Verdana</vt:lpstr>
      <vt:lpstr>Wingdings</vt:lpstr>
      <vt:lpstr>20140311PresentationUWTSDTemplate</vt:lpstr>
      <vt:lpstr>  </vt:lpstr>
      <vt:lpstr>Course Overview</vt:lpstr>
      <vt:lpstr>Lesson objectives</vt:lpstr>
      <vt:lpstr>Types of Media</vt:lpstr>
      <vt:lpstr>Group Discussion</vt:lpstr>
      <vt:lpstr>Media impact on individual and population health</vt:lpstr>
      <vt:lpstr>Media and COVID 19</vt:lpstr>
      <vt:lpstr>Social Isolation and health</vt:lpstr>
      <vt:lpstr>Social Media and Mental Health</vt:lpstr>
      <vt:lpstr>Role of media in reducing isolation</vt:lpstr>
      <vt:lpstr>Media and facilitation of social interaction</vt:lpstr>
      <vt:lpstr>Media and access to peer support network</vt:lpstr>
      <vt:lpstr>Promoting engagement and retention</vt:lpstr>
      <vt:lpstr>Impact of media on symptoms</vt:lpstr>
      <vt:lpstr>Implications of Social media on daily lives</vt:lpstr>
      <vt:lpstr>Approaches to mitigate the impact of media health</vt:lpstr>
      <vt:lpstr>Impact of stigmatisation in social media</vt:lpstr>
      <vt:lpstr>PowerPoint Presentation</vt:lpstr>
      <vt:lpstr>Stigma in Health facilities</vt:lpstr>
      <vt:lpstr>Strategies for reducing stigmatisation.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Christopher Mafuva</cp:lastModifiedBy>
  <cp:revision>225</cp:revision>
  <cp:lastPrinted>1601-01-01T00:00:00Z</cp:lastPrinted>
  <dcterms:created xsi:type="dcterms:W3CDTF">2002-10-07T19:43:58Z</dcterms:created>
  <dcterms:modified xsi:type="dcterms:W3CDTF">2025-06-17T10:20:00Z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321a15a-c71d-40d3-b0cd-3b0ec0033fdd_Enabled">
    <vt:lpwstr>true</vt:lpwstr>
  </property>
  <property fmtid="{D5CDD505-2E9C-101B-9397-08002B2CF9AE}" pid="3" name="MSIP_Label_a321a15a-c71d-40d3-b0cd-3b0ec0033fdd_SetDate">
    <vt:lpwstr>2025-02-26T15:46:43Z</vt:lpwstr>
  </property>
  <property fmtid="{D5CDD505-2E9C-101B-9397-08002B2CF9AE}" pid="4" name="MSIP_Label_a321a15a-c71d-40d3-b0cd-3b0ec0033fdd_Method">
    <vt:lpwstr>Standard</vt:lpwstr>
  </property>
  <property fmtid="{D5CDD505-2E9C-101B-9397-08002B2CF9AE}" pid="5" name="MSIP_Label_a321a15a-c71d-40d3-b0cd-3b0ec0033fdd_Name">
    <vt:lpwstr>Restricted</vt:lpwstr>
  </property>
  <property fmtid="{D5CDD505-2E9C-101B-9397-08002B2CF9AE}" pid="6" name="MSIP_Label_a321a15a-c71d-40d3-b0cd-3b0ec0033fdd_SiteId">
    <vt:lpwstr>f89944b7-4a4e-4ea7-9156-3299f3411647</vt:lpwstr>
  </property>
  <property fmtid="{D5CDD505-2E9C-101B-9397-08002B2CF9AE}" pid="7" name="MSIP_Label_a321a15a-c71d-40d3-b0cd-3b0ec0033fdd_ActionId">
    <vt:lpwstr>35bbbbb3-c5af-44d8-9398-ca0fedf119e3</vt:lpwstr>
  </property>
  <property fmtid="{D5CDD505-2E9C-101B-9397-08002B2CF9AE}" pid="8" name="MSIP_Label_a321a15a-c71d-40d3-b0cd-3b0ec0033fdd_ContentBits">
    <vt:lpwstr>0</vt:lpwstr>
  </property>
  <property fmtid="{D5CDD505-2E9C-101B-9397-08002B2CF9AE}" pid="9" name="MSIP_Label_a321a15a-c71d-40d3-b0cd-3b0ec0033fdd_Tag">
    <vt:lpwstr>10, 3, 0, 1</vt:lpwstr>
  </property>
</Properties>
</file>