
<file path=[Content_Types].xml><?xml version="1.0" encoding="utf-8"?>
<Types xmlns="http://schemas.openxmlformats.org/package/2006/content-types"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5" r:id="rId4"/>
  </p:sldMasterIdLst>
  <p:notesMasterIdLst>
    <p:notesMasterId r:id="rId14"/>
  </p:notesMasterIdLst>
  <p:handoutMasterIdLst>
    <p:handoutMasterId r:id="rId15"/>
  </p:handoutMasterIdLst>
  <p:sldIdLst>
    <p:sldId id="1866" r:id="rId5"/>
    <p:sldId id="1891" r:id="rId6"/>
    <p:sldId id="1892" r:id="rId7"/>
    <p:sldId id="1896" r:id="rId8"/>
    <p:sldId id="1893" r:id="rId9"/>
    <p:sldId id="1897" r:id="rId10"/>
    <p:sldId id="1889" r:id="rId11"/>
    <p:sldId id="1894" r:id="rId12"/>
    <p:sldId id="1876" r:id="rId13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ines theme" id="{EE9670AD-028C-4190-AAA8-2AF0F3B1E372}">
          <p14:sldIdLst>
            <p14:sldId id="1866"/>
            <p14:sldId id="1891"/>
            <p14:sldId id="1892"/>
            <p14:sldId id="1896"/>
            <p14:sldId id="1893"/>
            <p14:sldId id="1897"/>
            <p14:sldId id="1889"/>
            <p14:sldId id="1894"/>
            <p14:sldId id="1876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480" userDrawn="1">
          <p15:clr>
            <a:srgbClr val="A4A3A4"/>
          </p15:clr>
        </p15:guide>
        <p15:guide id="3" pos="7200" userDrawn="1">
          <p15:clr>
            <a:srgbClr val="A4A3A4"/>
          </p15:clr>
        </p15:guide>
        <p15:guide id="4" pos="43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E6DC"/>
    <a:srgbClr val="ECE0D4"/>
    <a:srgbClr val="D1B497"/>
    <a:srgbClr val="E3D1BF"/>
    <a:srgbClr val="AA673C"/>
    <a:srgbClr val="6A6967"/>
    <a:srgbClr val="C19C84"/>
    <a:srgbClr val="F8EBE0"/>
    <a:srgbClr val="FF2625"/>
    <a:srgbClr val="00778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5BF54E-4431-49F1-8B17-B9F97562A510}" v="36" dt="2024-07-09T12:29:36.65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41" autoAdjust="0"/>
  </p:normalViewPr>
  <p:slideViewPr>
    <p:cSldViewPr snapToGrid="0">
      <p:cViewPr>
        <p:scale>
          <a:sx n="69" d="100"/>
          <a:sy n="69" d="100"/>
        </p:scale>
        <p:origin x="564" y="68"/>
      </p:cViewPr>
      <p:guideLst>
        <p:guide orient="horz" pos="2160"/>
        <p:guide pos="480"/>
        <p:guide pos="7200"/>
        <p:guide pos="43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60" d="100"/>
        <a:sy n="60" d="100"/>
      </p:scale>
      <p:origin x="0" y="-184"/>
    </p:cViewPr>
  </p:sorterViewPr>
  <p:notesViewPr>
    <p:cSldViewPr snapToGrid="0">
      <p:cViewPr varScale="1">
        <p:scale>
          <a:sx n="48" d="100"/>
          <a:sy n="48" d="100"/>
        </p:scale>
        <p:origin x="1828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0CC79A4-0B25-469F-9B41-E1B92476C6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F87740-790C-4B8E-8BDF-37374E5C19A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8EE06D-E2C5-4DF1-B3C1-8E9169AAB10D}" type="datetimeFigureOut">
              <a:rPr lang="en-US" smtClean="0"/>
              <a:t>7/3/2024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C8AAF8-731F-4C2E-B690-3086B25AFC6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1C11FA-B74B-44E5-9E55-A45B9911BEFF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EE2F40-54C0-4227-BA47-31BF544EF93E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74469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D9F622F8-1824-4338-8C3C-5529D3BDEF4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618DDD53-BB38-4118-BC75-9CE27D49C55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4340" name="Rectangle 4">
            <a:extLst>
              <a:ext uri="{FF2B5EF4-FFF2-40B4-BE49-F238E27FC236}">
                <a16:creationId xmlns:a16="http://schemas.microsoft.com/office/drawing/2014/main" id="{6C03B6F7-B1AE-4118-ABA2-FFEC9B8F0E9C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5" name="Rectangle 5">
            <a:extLst>
              <a:ext uri="{FF2B5EF4-FFF2-40B4-BE49-F238E27FC236}">
                <a16:creationId xmlns:a16="http://schemas.microsoft.com/office/drawing/2014/main" id="{646F5356-BDE8-43C1-9587-85323D02B191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89912C35-11A9-4DA7-8476-F1823F658CA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0727" name="Rectangle 7">
            <a:extLst>
              <a:ext uri="{FF2B5EF4-FFF2-40B4-BE49-F238E27FC236}">
                <a16:creationId xmlns:a16="http://schemas.microsoft.com/office/drawing/2014/main" id="{7180ED79-CEC3-4FB9-B511-8597B20A0C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6DEB7EE2-04A2-4FB2-9625-C9C73AC4D32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FA4671F7-4D2C-4B1E-AED7-24676BE8B49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47842D7-C728-4EBD-982B-B8BE79E4DBBE}" type="slidenum">
              <a:rPr lang="en-US" altLang="en-US"/>
              <a:pPr eaLnBrk="1" hangingPunct="1"/>
              <a:t>1</a:t>
            </a:fld>
            <a:endParaRPr lang="en-US" altLang="en-US" dirty="0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D8E83BD0-7AE4-4323-9047-FC368929C52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ECF5EC-C5EC-4723-8F4F-A75A20018F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08148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57007FCA-3EC9-46F6-BE85-2DE9F97B485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83" name="Title 381">
            <a:extLst>
              <a:ext uri="{FF2B5EF4-FFF2-40B4-BE49-F238E27FC236}">
                <a16:creationId xmlns:a16="http://schemas.microsoft.com/office/drawing/2014/main" id="{219026B8-F099-4229-B446-9FE2B966B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1656" y="2304288"/>
            <a:ext cx="7022592" cy="2258568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800" b="1">
                <a:solidFill>
                  <a:schemeClr val="accent4">
                    <a:lumMod val="75000"/>
                  </a:schemeClr>
                </a:solidFill>
                <a:ea typeface="+mn-ea"/>
                <a:cs typeface="+mn-cs"/>
              </a:defRPr>
            </a:lvl1pPr>
          </a:lstStyle>
          <a:p>
            <a:pPr marL="0" lvl="0" indent="0" algn="ctr">
              <a:lnSpc>
                <a:spcPct val="11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30997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08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ne Phot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4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4">
                    <a:lumMod val="50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9B1932CF-F265-4AEE-8704-F42C01AFB479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58000" y="715963"/>
            <a:ext cx="4572000" cy="5113336"/>
          </a:xfrm>
        </p:spPr>
        <p:txBody>
          <a:bodyPr/>
          <a:lstStyle>
            <a:lvl1pPr algn="ctr">
              <a:buNone/>
              <a:defRPr sz="160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09498076-A8F2-48B0-807A-C402BDA60D35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074048"/>
            <a:ext cx="6407956" cy="1783952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CF9E2C1-844F-4C0E-A423-111C77AEE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0089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Phot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8498B63D-F60C-4A9D-8D3E-0C7CD748FED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5334000" cy="3276600"/>
          </a:xfrm>
        </p:spPr>
        <p:txBody>
          <a:bodyPr/>
          <a:lstStyle>
            <a:lvl1pPr marL="0" indent="0">
              <a:buNone/>
              <a:defRPr sz="1800" b="1"/>
            </a:lvl1pPr>
            <a:lvl2pPr marL="283464" indent="-283464">
              <a:spcBef>
                <a:spcPts val="1000"/>
              </a:spcBef>
              <a:defRPr sz="1800"/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8" name="Picture Placeholder 13">
            <a:extLst>
              <a:ext uri="{FF2B5EF4-FFF2-40B4-BE49-F238E27FC236}">
                <a16:creationId xmlns:a16="http://schemas.microsoft.com/office/drawing/2014/main" id="{89E410BA-B0FE-4F0E-8BE5-D33CC016635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58000" y="3444081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9" name="Picture Placeholder 13">
            <a:extLst>
              <a:ext uri="{FF2B5EF4-FFF2-40B4-BE49-F238E27FC236}">
                <a16:creationId xmlns:a16="http://schemas.microsoft.com/office/drawing/2014/main" id="{827A95C0-AE8D-46E1-9EF9-64504CBEF99E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6858000" y="715963"/>
            <a:ext cx="4572000" cy="2362200"/>
          </a:xfrm>
        </p:spPr>
        <p:txBody>
          <a:bodyPr>
            <a:normAutofit/>
          </a:bodyPr>
          <a:lstStyle>
            <a:lvl1pPr>
              <a:buNone/>
              <a:defRPr sz="18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pic>
        <p:nvPicPr>
          <p:cNvPr id="2" name="Graphic 1" hidden="1">
            <a:extLst>
              <a:ext uri="{FF2B5EF4-FFF2-40B4-BE49-F238E27FC236}">
                <a16:creationId xmlns:a16="http://schemas.microsoft.com/office/drawing/2014/main" id="{295740BA-9B4E-4B38-827D-32544CDF7586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892800"/>
            <a:ext cx="12192000" cy="965200"/>
          </a:xfrm>
          <a:prstGeom prst="rect">
            <a:avLst/>
          </a:prstGeom>
        </p:spPr>
      </p:pic>
      <p:pic>
        <p:nvPicPr>
          <p:cNvPr id="3" name="Graphic 2">
            <a:extLst>
              <a:ext uri="{FF2B5EF4-FFF2-40B4-BE49-F238E27FC236}">
                <a16:creationId xmlns:a16="http://schemas.microsoft.com/office/drawing/2014/main" id="{29C593AE-D9D2-42FE-A240-F97D187261D7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0" y="5327681"/>
            <a:ext cx="5496910" cy="1530320"/>
          </a:xfrm>
          <a:prstGeom prst="rect">
            <a:avLst/>
          </a:prstGeom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9AA0A799-2244-4DB2-ACAB-F6DA87A73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715961"/>
            <a:ext cx="5334000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tx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083499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672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Dar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bg1"/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bg1"/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222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Right Pattern Content Ligh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905000"/>
            <a:ext cx="6477000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A997D967-7D0C-43B1-AF0D-22448F0504AF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055106" y="0"/>
            <a:ext cx="3136894" cy="6858000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9B292CAA-5A7B-44A6-B47D-2FE9F593A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11921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eft Pattern Content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E8DBED36-2461-46D0-AF71-79E0064B375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457700" y="1905000"/>
            <a:ext cx="7219043" cy="3276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accent1">
                    <a:lumMod val="50000"/>
                  </a:schemeClr>
                </a:solidFill>
              </a:defRPr>
            </a:lvl1pPr>
            <a:lvl2pPr marL="283464" indent="-283464">
              <a:spcBef>
                <a:spcPts val="1000"/>
              </a:spcBef>
              <a:defRPr sz="1800">
                <a:solidFill>
                  <a:schemeClr val="accent1">
                    <a:lumMod val="50000"/>
                  </a:schemeClr>
                </a:solidFill>
              </a:defRPr>
            </a:lvl2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805C4425-09AC-4097-B868-D49C9D64C8F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03"/>
            <a:ext cx="3720664" cy="6857194"/>
          </a:xfrm>
          <a:prstGeom prst="rect">
            <a:avLst/>
          </a:prstGeom>
        </p:spPr>
      </p:pic>
      <p:sp>
        <p:nvSpPr>
          <p:cNvPr id="5" name="Title 2">
            <a:extLst>
              <a:ext uri="{FF2B5EF4-FFF2-40B4-BE49-F238E27FC236}">
                <a16:creationId xmlns:a16="http://schemas.microsoft.com/office/drawing/2014/main" id="{C6104E15-F449-422E-973A-1899DDF43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1189037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b="1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spcBef>
                <a:spcPts val="1000"/>
              </a:spcBef>
              <a:buFont typeface="Arial" panose="020B0604020202020204" pitchFamily="34" charset="0"/>
            </a:pPr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5961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2808" userDrawn="1">
          <p15:clr>
            <a:srgbClr val="5ACBF0"/>
          </p15:clr>
        </p15:guide>
        <p15:guide id="3" orient="horz" pos="2240" userDrawn="1">
          <p15:clr>
            <a:srgbClr val="5ACBF0"/>
          </p15:clr>
        </p15:guide>
        <p15:guide id="4" orient="horz" pos="2487" userDrawn="1">
          <p15:clr>
            <a:srgbClr val="5ACBF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Orang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90187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fetti Content Green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Graphic 1">
            <a:extLst>
              <a:ext uri="{FF2B5EF4-FFF2-40B4-BE49-F238E27FC236}">
                <a16:creationId xmlns:a16="http://schemas.microsoft.com/office/drawing/2014/main" id="{7470216E-CA87-491C-BBBE-DDFD70D768F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94" t="34041" r="11052" b="45480"/>
          <a:stretch/>
        </p:blipFill>
        <p:spPr>
          <a:xfrm>
            <a:off x="-3048" y="35012"/>
            <a:ext cx="12198096" cy="6787977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3D9303A2-B30A-054C-B809-053B909E125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r>
              <a:rPr lang="en-US" dirty="0"/>
              <a:t>Section title with border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10F58DD1-3970-D84D-8040-EF33B0971D59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</p:spTree>
    <p:extLst>
      <p:ext uri="{BB962C8B-B14F-4D97-AF65-F5344CB8AC3E}">
        <p14:creationId xmlns:p14="http://schemas.microsoft.com/office/powerpoint/2010/main" val="1648873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6127">
          <p15:clr>
            <a:srgbClr val="5ACBF0"/>
          </p15:clr>
        </p15:guide>
        <p15:guide id="3" orient="horz" pos="2243" userDrawn="1">
          <p15:clr>
            <a:srgbClr val="5ACBF0"/>
          </p15:clr>
        </p15:guide>
        <p15:guide id="4" orient="horz" pos="2488" userDrawn="1">
          <p15:clr>
            <a:srgbClr val="5ACBF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Black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4">
            <a:extLst>
              <a:ext uri="{FF2B5EF4-FFF2-40B4-BE49-F238E27FC236}">
                <a16:creationId xmlns:a16="http://schemas.microsoft.com/office/drawing/2014/main" id="{1EEF53A4-35A6-4E43-B220-67DA381C591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2196307" y="3260705"/>
            <a:ext cx="7799387" cy="1534757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/>
              <a:t>Insert content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7724906-4405-47F4-B533-7291B003B0A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25301" y="1995467"/>
            <a:ext cx="9141397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ctr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F781D833-01F3-4F75-8F62-D60039CA3703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5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945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ottom Pattern Whit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BC00585D-E155-409A-899A-29BDF4E57FD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944D9B-AA15-4DB5-AE58-0FA514F6FE8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90699"/>
            <a:ext cx="10668000" cy="685800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29AB818C-9403-4CA7-8FC5-347DDE455E77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 amt="40000"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5791200"/>
            <a:ext cx="12192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035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3E65ED86-A26C-479A-8393-0BFDCBCD43F2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762000" y="1783952"/>
            <a:ext cx="10668000" cy="1111648"/>
          </a:xfrm>
          <a:prstGeom prst="rect">
            <a:avLst/>
          </a:prstGeom>
          <a:noFill/>
        </p:spPr>
        <p:txBody>
          <a:bodyPr wrap="square" lIns="0" tIns="0" rIns="0" bIns="0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 lang="en-US" sz="18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dirty="0"/>
              <a:t>Insert content here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858EEFF-117E-4B86-B6B2-CD8F71AA8C4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62000" y="716577"/>
            <a:ext cx="10668000" cy="615553"/>
          </a:xfrm>
          <a:noFill/>
        </p:spPr>
        <p:txBody>
          <a:bodyPr wrap="square" lIns="0" tIns="0" rIns="0" bIns="0" anchor="b" anchorCtr="0">
            <a:spAutoFit/>
          </a:bodyPr>
          <a:lstStyle>
            <a:lvl1pPr algn="l" defTabSz="932742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000" b="1" i="0" kern="1200" cap="none" spc="-50" baseline="0" dirty="0">
                <a:ln w="3175">
                  <a:noFill/>
                </a:ln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+mj-lt"/>
                <a:ea typeface="+mn-ea"/>
                <a:cs typeface="Segoe UI" pitchFamily="34" charset="0"/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pic>
        <p:nvPicPr>
          <p:cNvPr id="3" name="Graphic 2" hidden="1">
            <a:extLst>
              <a:ext uri="{FF2B5EF4-FFF2-40B4-BE49-F238E27FC236}">
                <a16:creationId xmlns:a16="http://schemas.microsoft.com/office/drawing/2014/main" id="{D0B12BD8-7E23-4DB3-9F3C-68F6FF145E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72650" y="0"/>
            <a:ext cx="2419350" cy="2619375"/>
          </a:xfrm>
          <a:prstGeom prst="rect">
            <a:avLst/>
          </a:prstGeom>
        </p:spPr>
      </p:pic>
      <p:pic>
        <p:nvPicPr>
          <p:cNvPr id="2" name="Graphic 1">
            <a:extLst>
              <a:ext uri="{FF2B5EF4-FFF2-40B4-BE49-F238E27FC236}">
                <a16:creationId xmlns:a16="http://schemas.microsoft.com/office/drawing/2014/main" id="{85143907-CDEB-455C-878E-7AE28AF7D2BE}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V="1">
            <a:off x="5418919" y="0"/>
            <a:ext cx="6407956" cy="17839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97279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A1B9BC-7BE7-4893-90FD-CC95830FD8F2}" type="datetimeFigureOut">
              <a:rPr lang="en-US" smtClean="0"/>
              <a:t>7/2/2024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5270E-046A-4C23-BC98-E307A7DD6BE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8325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364696-E1F3-49EF-AEC8-730A16D9A23F}" type="datetimeFigureOut">
              <a:rPr lang="en-US" altLang="en-US" smtClean="0"/>
              <a:pPr/>
              <a:t>7/2/2024</a:t>
            </a:fld>
            <a:endParaRPr lang="en-US" alt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alt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2A1B0-4691-41D9-84E0-69D594EAA3FE}" type="slidenum">
              <a:rPr lang="en-US" altLang="en-US" smtClean="0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9918990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7" r:id="rId5"/>
    <p:sldLayoutId id="2147483710" r:id="rId6"/>
    <p:sldLayoutId id="2147483716" r:id="rId7"/>
    <p:sldLayoutId id="2147483718" r:id="rId8"/>
    <p:sldLayoutId id="2147483712" r:id="rId9"/>
    <p:sldLayoutId id="2147483713" r:id="rId10"/>
    <p:sldLayoutId id="2147483714" r:id="rId11"/>
    <p:sldLayoutId id="2147483715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arwick.ac.uk/fac/arts/history/chm/outreach/trade_in_lunacy/research/1774madhousesact/" TargetMode="External"/><Relationship Id="rId2" Type="http://schemas.openxmlformats.org/officeDocument/2006/relationships/hyperlink" Target="https://dictionary.apa.org/mental-health-services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who.int/news-room/fact-sheets/detail/mental-health-strengthening-our-response" TargetMode="External"/><Relationship Id="rId4" Type="http://schemas.openxmlformats.org/officeDocument/2006/relationships/hyperlink" Target="https://www.nhs.uk/nhs-services/mental-health-service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168E5CF-FC82-40DA-8E6D-0BFF887BD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8536" y="3764542"/>
            <a:ext cx="7022592" cy="2258568"/>
          </a:xfrm>
        </p:spPr>
        <p:txBody>
          <a:bodyPr anchor="ctr"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</a:t>
            </a: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Ayatimar Garcia </a:t>
            </a:r>
            <a:r>
              <a:rPr lang="en-GB" sz="2400" b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Luque</a:t>
            </a: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2325573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and Name: </a:t>
            </a: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Health </a:t>
            </a:r>
            <a:b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Social Care (LCHS4003_LON)</a:t>
            </a:r>
            <a:b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2400" b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Patronella</a:t>
            </a:r>
            <a:r>
              <a:rPr lang="en-GB" sz="2400" b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b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Ganza</a:t>
            </a:r>
            <a:br>
              <a:rPr lang="en-GB" sz="2400" dirty="0"/>
            </a:br>
            <a:endParaRPr lang="en-US"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89C930-933A-8A88-8B10-28781311F941}"/>
              </a:ext>
            </a:extLst>
          </p:cNvPr>
          <p:cNvSpPr txBox="1"/>
          <p:nvPr/>
        </p:nvSpPr>
        <p:spPr>
          <a:xfrm>
            <a:off x="3018536" y="1776566"/>
            <a:ext cx="752763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MENTAL HEALTH</a:t>
            </a:r>
            <a:r>
              <a:rPr lang="en-GB" sz="3600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3600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SERVICES</a:t>
            </a:r>
          </a:p>
        </p:txBody>
      </p:sp>
    </p:spTree>
    <p:extLst>
      <p:ext uri="{BB962C8B-B14F-4D97-AF65-F5344CB8AC3E}">
        <p14:creationId xmlns:p14="http://schemas.microsoft.com/office/powerpoint/2010/main" val="415239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C9F9AAE-3155-F5BE-C319-19203A3DD6A5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34291" y="1443181"/>
            <a:ext cx="6477000" cy="5299365"/>
          </a:xfrm>
        </p:spPr>
        <p:txBody>
          <a:bodyPr>
            <a:norm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Mental Health Services.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Origins and development.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the past.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F170AED-5FE7-236C-F3D6-310AA920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411160"/>
            <a:ext cx="6476999" cy="118903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</p:spTree>
    <p:extLst>
      <p:ext uri="{BB962C8B-B14F-4D97-AF65-F5344CB8AC3E}">
        <p14:creationId xmlns:p14="http://schemas.microsoft.com/office/powerpoint/2010/main" val="1576441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010BBBD1-6463-BB5C-B010-15438386325D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85595" y="1491673"/>
            <a:ext cx="7219043" cy="4147126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Mental Health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“Is more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tha</a:t>
            </a:r>
            <a:r>
              <a:rPr lang="en-GB" sz="2000" b="0" dirty="0">
                <a:solidFill>
                  <a:srgbClr val="00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 the absence of mental disorders, it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is a state of mental well-being that enables people to cope with the stresses of life, realize their abilities, learn and work well, and contribute to their community, being </a:t>
            </a:r>
            <a:r>
              <a:rPr lang="en-GB" sz="2000" b="0" dirty="0">
                <a:solidFill>
                  <a:srgbClr val="000000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essential for our development.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Is a basic human right and”. (WHO, 2022)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srgbClr val="3C4245"/>
              </a:solidFill>
              <a:effectLst/>
              <a:highlight>
                <a:srgbClr val="FFFFFF"/>
              </a:highlight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sz="20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kumimoji="0" lang="en-GB" sz="200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ental</a:t>
            </a:r>
            <a:r>
              <a:rPr kumimoji="0" lang="en-GB" sz="2000" i="0" u="sng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Health </a:t>
            </a:r>
            <a:r>
              <a:rPr lang="en-GB" sz="20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kumimoji="0" lang="en-GB" sz="2000" i="0" u="sng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ervices</a:t>
            </a:r>
            <a:endParaRPr kumimoji="0" lang="en-GB" sz="2000" i="0" u="sng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“The assessment, diagnosis, treatment, or </a:t>
            </a:r>
            <a:r>
              <a:rPr kumimoji="0" lang="en-GB" sz="2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counsellin</a:t>
            </a:r>
            <a:r>
              <a:rPr lang="en-GB" sz="2000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 (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offered in private, public, inpatient, or outpatient settings) for the maintenance, enhancement or the treatment of mental or behavioural disorders in individual and group contexts”.(APA, 2018)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500E6B0-B199-A9F2-D3E6-BC3904C2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699" y="715961"/>
            <a:ext cx="7219043" cy="59560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7" name="Video 6" title="Cogs turning inside head outline">
            <a:hlinkClick r:id="" action="ppaction://media"/>
            <a:extLst>
              <a:ext uri="{FF2B5EF4-FFF2-40B4-BE49-F238E27FC236}">
                <a16:creationId xmlns:a16="http://schemas.microsoft.com/office/drawing/2014/main" id="{CE517FAD-6B71-7217-A711-C78EC4EE790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0" y="4430301"/>
            <a:ext cx="4296885" cy="2416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3908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3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7C0DCAD2-7321-59DC-C9D1-8E508B3419B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678871" y="1125752"/>
            <a:ext cx="6477000" cy="5897418"/>
          </a:xfrm>
        </p:spPr>
        <p:txBody>
          <a:bodyPr>
            <a:norm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40C28"/>
              </a:solidFill>
              <a:effectLst/>
              <a:uLnTx/>
              <a:uFillTx/>
              <a:latin typeface="Google Sans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b="0" dirty="0">
                <a:solidFill>
                  <a:srgbClr val="040C2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Creation of Asylums by 1600.</a:t>
            </a: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40C28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The Madhouses Act 1774 was the first legislation in the United Kingdom addressing mental health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02124"/>
                </a:solidFill>
                <a:effectLst/>
                <a:highlight>
                  <a:srgbClr val="FFFFFF"/>
                </a:highlight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. (University of Warwick, 2013)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GB" sz="2400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World War ends in 1945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5</a:t>
            </a:r>
            <a:r>
              <a:rPr lang="en-GB" sz="2400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July 1948 the National Health Service was launched.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5 giants and Beveridge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Mental Health Act of 1959 repealed </a:t>
            </a:r>
          </a:p>
          <a:p>
            <a:r>
              <a:rPr lang="en-GB" sz="2400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the Lunatic and Treatment Act.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800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endParaRPr kumimoji="0" lang="en-GB" sz="1800" b="0" i="0" u="none" strike="noStrike" kern="0" cap="none" spc="0" normalizeH="0" baseline="0" noProof="0" dirty="0">
              <a:ln>
                <a:noFill/>
              </a:ln>
              <a:solidFill>
                <a:srgbClr val="3A343A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202124"/>
              </a:solidFill>
              <a:effectLst/>
              <a:highlight>
                <a:srgbClr val="FFFFFF"/>
              </a:highlight>
              <a:uLnTx/>
              <a:uFillTx/>
              <a:latin typeface="Google Sans"/>
              <a:ea typeface="+mn-ea"/>
              <a:cs typeface="+mn-cs"/>
            </a:endParaRPr>
          </a:p>
          <a:p>
            <a:endPara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7CD3238-050D-9A64-26A5-7988D3866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ORIGINS</a:t>
            </a:r>
          </a:p>
        </p:txBody>
      </p:sp>
      <p:pic>
        <p:nvPicPr>
          <p:cNvPr id="5" name="Picture 4" descr="Light on a wheelchair">
            <a:extLst>
              <a:ext uri="{FF2B5EF4-FFF2-40B4-BE49-F238E27FC236}">
                <a16:creationId xmlns:a16="http://schemas.microsoft.com/office/drawing/2014/main" id="{EAA8C109-CB09-B8D1-8335-0BF13F906A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97060" y="2071253"/>
            <a:ext cx="5069922" cy="337964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47AAA3B-B5F2-6DC7-8078-B1EF7BEDA636}"/>
              </a:ext>
            </a:extLst>
          </p:cNvPr>
          <p:cNvSpPr txBox="1"/>
          <p:nvPr/>
        </p:nvSpPr>
        <p:spPr>
          <a:xfrm>
            <a:off x="9402618" y="6049818"/>
            <a:ext cx="2364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UK Parliament, (2024)</a:t>
            </a:r>
          </a:p>
        </p:txBody>
      </p:sp>
    </p:spTree>
    <p:extLst>
      <p:ext uri="{BB962C8B-B14F-4D97-AF65-F5344CB8AC3E}">
        <p14:creationId xmlns:p14="http://schemas.microsoft.com/office/powerpoint/2010/main" val="1794593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273FCC8-E30D-F068-E05D-48008F2C1C96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235527" y="1366982"/>
            <a:ext cx="6477000" cy="5067300"/>
          </a:xfrm>
        </p:spPr>
        <p:txBody>
          <a:bodyPr>
            <a:normAutofit/>
          </a:bodyPr>
          <a:lstStyle/>
          <a:p>
            <a:pPr marL="38100" marR="689610" lvl="0" algn="l" defTabSz="914400" rtl="0" eaLnBrk="1" fontAlgn="auto" latinLnBrk="0" hangingPunct="1">
              <a:lnSpc>
                <a:spcPct val="80000"/>
              </a:lnSpc>
              <a:spcBef>
                <a:spcPts val="500"/>
              </a:spcBef>
              <a:spcAft>
                <a:spcPts val="0"/>
              </a:spcAft>
              <a:buClrTx/>
              <a:buSzTx/>
              <a:tabLst>
                <a:tab pos="380365" algn="l"/>
                <a:tab pos="381000" algn="l"/>
              </a:tabLst>
              <a:defRPr/>
            </a:pPr>
            <a:endParaRPr lang="en-GB" sz="2000" b="0" dirty="0">
              <a:solidFill>
                <a:prstClr val="black"/>
              </a:solidFill>
              <a:latin typeface="Arial"/>
              <a:cs typeface="Arial"/>
            </a:endParaRP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2021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No laws that respect the dignity or rights.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2021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Access only privately.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2021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Asylums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2021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Taboo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rgbClr val="202124"/>
                </a:solidFill>
                <a:highlight>
                  <a:srgbClr val="FFFFFF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Lack of professionals and Institutions that delivered education.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BFD57B9-98D7-1531-7CB6-8DDCE4EC02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1090" y="521998"/>
            <a:ext cx="6476999" cy="118903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THE PAST</a:t>
            </a:r>
            <a:endParaRPr lang="en-GB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ighlight>
                <a:srgbClr val="FFFF0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31971BF-F54B-1BE7-65E8-04577B90F4E3}"/>
              </a:ext>
            </a:extLst>
          </p:cNvPr>
          <p:cNvSpPr txBox="1"/>
          <p:nvPr/>
        </p:nvSpPr>
        <p:spPr>
          <a:xfrm>
            <a:off x="9513455" y="6142181"/>
            <a:ext cx="32419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Turner, J. et al.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189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9C9D4C4-1B7F-DCD9-0E46-64E7EF142E2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1542473"/>
            <a:ext cx="6477000" cy="4507345"/>
          </a:xfrm>
        </p:spPr>
        <p:txBody>
          <a:bodyPr>
            <a:normAutofit fontScale="92500" lnSpcReduction="20000"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The Mental Health Act 1983, updated in 2007.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Public Access.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Hospitals and care into communities.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People is aware of mental health problems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Development.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Royal College of Psychiatrist and Psychologist.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Partnerships.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dirty="0">
                <a:solidFill>
                  <a:schemeClr val="tx1"/>
                </a:solidFill>
              </a:rPr>
              <a:t>Digitalisation.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b="0" dirty="0">
              <a:solidFill>
                <a:schemeClr val="tx1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5BECBFE4-DD2C-11B6-C1AE-B359095C14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999" y="715961"/>
            <a:ext cx="6476999" cy="660257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 PRESENT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49C69B-BC96-E2F2-1150-783C5C710F61}"/>
              </a:ext>
            </a:extLst>
          </p:cNvPr>
          <p:cNvSpPr txBox="1"/>
          <p:nvPr/>
        </p:nvSpPr>
        <p:spPr>
          <a:xfrm>
            <a:off x="9180946" y="5883564"/>
            <a:ext cx="26323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Turner, J. et al. (2015)</a:t>
            </a:r>
          </a:p>
          <a:p>
            <a:r>
              <a:rPr lang="en-GB" dirty="0">
                <a:cs typeface="Arial" panose="020B0604020202020204" pitchFamily="34" charset="0"/>
              </a:rPr>
              <a:t>NHS, (2024)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6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F1A3A-8151-BEB5-AB87-AD3CFAC196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5438" y="886690"/>
            <a:ext cx="5269253" cy="988383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82D789-6CEE-C1FB-C5B9-89E7B5ADE747}"/>
              </a:ext>
            </a:extLst>
          </p:cNvPr>
          <p:cNvSpPr txBox="1"/>
          <p:nvPr/>
        </p:nvSpPr>
        <p:spPr>
          <a:xfrm>
            <a:off x="3232727" y="2032092"/>
            <a:ext cx="6465455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The history of some people with Mental Health Disorders has been and, still is unfair.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Mental Health Services needs more research and fundings.</a:t>
            </a:r>
          </a:p>
          <a:p>
            <a:endParaRPr lang="en-GB" sz="2400" dirty="0">
              <a:solidFill>
                <a:schemeClr val="bg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Needs to adapt the laws to the new times.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2421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Quizzical burrowing owl looking forward">
            <a:extLst>
              <a:ext uri="{FF2B5EF4-FFF2-40B4-BE49-F238E27FC236}">
                <a16:creationId xmlns:a16="http://schemas.microsoft.com/office/drawing/2014/main" id="{6993BE9A-1A5E-EBC1-C026-542215FB46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9229" y="1588655"/>
            <a:ext cx="5590843" cy="388465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73AE1B7-6B63-C7DA-990F-B78CFB5AA160}"/>
              </a:ext>
            </a:extLst>
          </p:cNvPr>
          <p:cNvSpPr txBox="1"/>
          <p:nvPr/>
        </p:nvSpPr>
        <p:spPr>
          <a:xfrm>
            <a:off x="5760647" y="489527"/>
            <a:ext cx="55908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565325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02AD583-99E4-E510-0115-8499CC1207FA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762000" y="840509"/>
            <a:ext cx="7319818" cy="6253017"/>
          </a:xfrm>
        </p:spPr>
        <p:txBody>
          <a:bodyPr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American Psychological Association, (2018)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Services.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https://dictionary.apa.org/mental-health-services</a:t>
            </a:r>
            <a:r>
              <a:rPr lang="en-GB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20</a:t>
            </a:r>
            <a:r>
              <a:rPr lang="en-GB" b="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June, 2024)</a:t>
            </a:r>
            <a:endParaRPr lang="en-GB" b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Crane, J. (2013)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1774 Madhouses Act,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University of Warwick. Available at: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https://warwick.ac.uk/fac/arts/history/chm/outreach/trade_in_lunacy/research/1774madhousesact/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3</a:t>
            </a:r>
            <a:r>
              <a:rPr lang="en-GB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of July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Emery, K. (2024)’ Mental Health in </a:t>
            </a:r>
            <a:r>
              <a:rPr lang="en-GB" b="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Legistalgion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’,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Parliament,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14 of March 2023. Available at:  https://archives.blog.parliament.uk/2024/03/14/mental-health-in-legislation/#:~:text=Asylums%20were%20now%20referred%20to,%E2%80%9CPerson%20of%20Unsound%20Mind%E2%80%9D.&amp;text=In%201959%2C%20the%20first%20Mental,much%20of%20the%20previous%20legislation (Accessed: 2</a:t>
            </a:r>
            <a:r>
              <a:rPr lang="en-GB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NHS, (2024)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Services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https://www.nhs.uk/nhs-services/mental-health-services/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5</a:t>
            </a:r>
            <a:r>
              <a:rPr lang="en-GB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July 2024)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Turner, J. et al. (2015) ‘The History of Mental Health Services in Modern England: Practitioner Memories and the Direction of Future Research’,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Medical History,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59(4), pp.599-624.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Health Organization, (2022) </a:t>
            </a:r>
            <a:r>
              <a:rPr lang="en-GB" b="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Health.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https://www.who.int/news-room/fact-sheets/detail/mental-health-strengthening-our-response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22</a:t>
            </a:r>
            <a:r>
              <a:rPr lang="en-GB" b="0" baseline="30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b="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June, 2024)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99769EF9-1612-42F9-BB93-658619D32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453" y="0"/>
            <a:ext cx="6476999" cy="1189037"/>
          </a:xfrm>
        </p:spPr>
        <p:txBody>
          <a:bodyPr/>
          <a:lstStyle/>
          <a:p>
            <a:r>
              <a:rPr lang="en-US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2203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1_Office Theme">
  <a:themeElements>
    <a:clrScheme name="Islander">
      <a:dk1>
        <a:srgbClr val="000000"/>
      </a:dk1>
      <a:lt1>
        <a:srgbClr val="FFFFFF"/>
      </a:lt1>
      <a:dk2>
        <a:srgbClr val="000000"/>
      </a:dk2>
      <a:lt2>
        <a:srgbClr val="E6E6E6"/>
      </a:lt2>
      <a:accent1>
        <a:srgbClr val="E56925"/>
      </a:accent1>
      <a:accent2>
        <a:srgbClr val="F19936"/>
      </a:accent2>
      <a:accent3>
        <a:srgbClr val="5DA3CC"/>
      </a:accent3>
      <a:accent4>
        <a:srgbClr val="B3DAD6"/>
      </a:accent4>
      <a:accent5>
        <a:srgbClr val="76B144"/>
      </a:accent5>
      <a:accent6>
        <a:srgbClr val="438F63"/>
      </a:accent6>
      <a:hlink>
        <a:srgbClr val="E2DD60"/>
      </a:hlink>
      <a:folHlink>
        <a:srgbClr val="E78576"/>
      </a:folHlink>
    </a:clrScheme>
    <a:fontScheme name="Custom 18">
      <a:majorFont>
        <a:latin typeface="Segoe UI"/>
        <a:ea typeface=""/>
        <a:cs typeface=""/>
      </a:majorFont>
      <a:minorFont>
        <a:latin typeface="Segoe UI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sian Pacific heritage_TM10131490_Win32_LH_v4" id="{B2A0ACF3-34FF-4C5A-A737-2558AC4C9FEA}" vid="{FBDB92CC-0A39-410B-A16B-8C101333048E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lcf76f155ced4ddcb4097134ff3c332f xmlns="71af3243-3dd4-4a8d-8c0d-dd76da1f02a5">
      <Terms xmlns="http://schemas.microsoft.com/office/infopath/2007/PartnerControls"/>
    </lcf76f155ced4ddcb4097134ff3c332f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8" ma:contentTypeDescription="Create a new document." ma:contentTypeScope="" ma:versionID="22a266b9fa9a230c5a512669d8b298c3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ddc33fff6b14141ee5c74a0d29ea6a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2:lcf76f155ced4ddcb4097134ff3c332f" minOccurs="0"/>
                <xsd:element ref="ns4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lcf76f155ced4ddcb4097134ff3c332f" ma:index="24" nillable="true" ma:taxonomy="true" ma:internalName="lcf76f155ced4ddcb4097134ff3c332f" ma:taxonomyFieldName="MediaServiceAITags" ma:displayName="Image Tags" ma:readOnly="false" ma:fieldId="{5cf76f15-5ced-4ddc-b409-7134ff3c332f}" ma:taxonomyMulti="true" ma:sspId="e385fb40-52d4-4fae-9c5b-3e8ff8a5878e" ma:termSetId="09814cd3-568e-4e90-9814-8d621ff8fb84" ma:anchorId="00000000-0000-0000-0000-000000000000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5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E18D074-6F3D-488C-8220-03C2DEFDE854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D141EBB-3386-4164-A294-111C6309E33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F9CE79C-5104-4273-B83B-D03AD839A8F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Asian Pacific American Heritage Month presentation</Template>
  <TotalTime>9766</TotalTime>
  <Words>659</Words>
  <Application>Microsoft Office PowerPoint</Application>
  <PresentationFormat>Widescreen</PresentationFormat>
  <Paragraphs>63</Paragraphs>
  <Slides>9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Google Sans</vt:lpstr>
      <vt:lpstr>Segoe UI</vt:lpstr>
      <vt:lpstr>1_Office Theme</vt:lpstr>
      <vt:lpstr>Name: Ayatimar Garcia Luque  Student ID: 2325573 Module Code and Name: Introduction to Health  and Social Care (LCHS4003_LON) Lecturer: Patronella Ganza </vt:lpstr>
      <vt:lpstr>OVERVIEW</vt:lpstr>
      <vt:lpstr>INTRODUCTION</vt:lpstr>
      <vt:lpstr>ORIGINS</vt:lpstr>
      <vt:lpstr>IN THE PAST</vt:lpstr>
      <vt:lpstr>AT PRESENT </vt:lpstr>
      <vt:lpstr>CONCLUSION</vt:lpstr>
      <vt:lpstr>PowerPoint Presentation</vt:lpstr>
      <vt:lpstr>REFERENCES 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Ayatimar G.L</dc:creator>
  <cp:keywords/>
  <dc:description/>
  <cp:lastModifiedBy>Ayatimar G.L</cp:lastModifiedBy>
  <cp:revision>2</cp:revision>
  <dcterms:created xsi:type="dcterms:W3CDTF">2024-06-19T13:32:51Z</dcterms:created>
  <dcterms:modified xsi:type="dcterms:W3CDTF">2024-07-09T12:32:04Z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