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  <p:sldMasterId id="2147483661" r:id="rId2"/>
  </p:sldMasterIdLst>
  <p:notesMasterIdLst>
    <p:notesMasterId r:id="rId1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A31D254-39C5-4198-9875-DE33663546F1}">
  <a:tblStyle styleId="{1A31D254-39C5-4198-9875-DE33663546F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4" y="7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g3f6a346169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Google Shape;54;g3f6a346169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3f6a3461693_2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2" name="Google Shape;62;g3f6a3461693_2_21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g3f6a3461693_2_21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f6a3461693_2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7" name="Google Shape;87;g3f6a3461693_2_48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g3f6a3461693_2_48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f6a3461693_2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99" name="Google Shape;99;g3f6a3461693_2_60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g3f6a3461693_2_60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f6a3461693_2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7" name="Google Shape;127;g3f6a3461693_2_88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g3f6a3461693_2_88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f6a3461693_2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0" name="Google Shape;140;g3f6a3461693_2_106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g3f6a3461693_2_106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3f6a3461693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3f6a3461693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f6a3461693_2_1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0" name="Google Shape;170;g3f6a3461693_2_127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g3f6a3461693_2_127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3f6a3461693_2_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2" name="Google Shape;182;g3f6a3461693_2_141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g3f6a3461693_2_141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3f6a3461693_2_1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4" name="Google Shape;194;g3f6a3461693_2_155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g3f6a3461693_2_155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3f6a3461693_2_1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6" name="Google Shape;206;g3f6a3461693_2_169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g3f6a3461693_2_169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3f6a3461693_2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5" name="Google Shape;245;g3f6a3461693_2_208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g3f6a3461693_2_208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g3f6a3461693_2_2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857250"/>
            <a:ext cx="5486400" cy="2314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7" name="Google Shape;267;g3f6a3461693_2_231:notes"/>
          <p:cNvSpPr txBox="1">
            <a:spLocks noGrp="1"/>
          </p:cNvSpPr>
          <p:nvPr>
            <p:ph type="body" idx="1"/>
          </p:nvPr>
        </p:nvSpPr>
        <p:spPr>
          <a:xfrm>
            <a:off x="685800" y="3300413"/>
            <a:ext cx="5486400" cy="2700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g3f6a3461693_2_231:notes"/>
          <p:cNvSpPr txBox="1">
            <a:spLocks noGrp="1"/>
          </p:cNvSpPr>
          <p:nvPr>
            <p:ph type="sldNum" idx="12"/>
          </p:nvPr>
        </p:nvSpPr>
        <p:spPr>
          <a:xfrm>
            <a:off x="3884613" y="6513910"/>
            <a:ext cx="2971800" cy="344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EFAULT">
  <p:cSld name="DEFAULT">
    <p:bg>
      <p:bgPr>
        <a:solidFill>
          <a:schemeClr val="lt1"/>
        </a:solidFill>
        <a:effectLst/>
      </p:bgPr>
    </p:bg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5"/>
          <p:cNvSpPr txBox="1"/>
          <p:nvPr/>
        </p:nvSpPr>
        <p:spPr>
          <a:xfrm>
            <a:off x="1258651" y="3294175"/>
            <a:ext cx="6626700" cy="6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" sz="1200">
                <a:solidFill>
                  <a:schemeClr val="dk1"/>
                </a:solidFill>
                <a:highlight>
                  <a:srgbClr val="F5F5F5"/>
                </a:highlight>
              </a:rPr>
              <a:t>​ Omkumar Bhaveshbhai Nayak ​</a:t>
            </a:r>
            <a:r>
              <a:rPr lang="en" sz="1200">
                <a:solidFill>
                  <a:schemeClr val="dk1"/>
                </a:solidFill>
              </a:rPr>
              <a:t> 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ctr" rtl="0">
              <a:lnSpc>
                <a:spcPct val="16923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Student Id: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200">
                <a:solidFill>
                  <a:srgbClr val="242130"/>
                </a:solidFill>
              </a:rPr>
              <a:t>2525082</a:t>
            </a:r>
            <a:r>
              <a:rPr lang="en" sz="1200">
                <a:solidFill>
                  <a:schemeClr val="dk1"/>
                </a:solidFill>
              </a:rPr>
              <a:t> </a:t>
            </a:r>
            <a:endParaRPr sz="1200">
              <a:solidFill>
                <a:schemeClr val="dk1"/>
              </a:solidFill>
            </a:endParaRPr>
          </a:p>
        </p:txBody>
      </p:sp>
      <p:pic>
        <p:nvPicPr>
          <p:cNvPr id="57" name="Google Shape;57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79050" y="427700"/>
            <a:ext cx="2985900" cy="1381125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15"/>
          <p:cNvSpPr/>
          <p:nvPr/>
        </p:nvSpPr>
        <p:spPr>
          <a:xfrm>
            <a:off x="575580" y="1889370"/>
            <a:ext cx="7886700" cy="75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300"/>
              <a:buFont typeface="Cambria"/>
              <a:buNone/>
            </a:pPr>
            <a:r>
              <a:rPr lang="en" sz="3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Digital Forensic Investigation</a:t>
            </a:r>
            <a:endParaRPr sz="3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15"/>
          <p:cNvSpPr/>
          <p:nvPr/>
        </p:nvSpPr>
        <p:spPr>
          <a:xfrm>
            <a:off x="800095" y="2713825"/>
            <a:ext cx="75438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1500"/>
              <a:buFont typeface="Calibri"/>
              <a:buNone/>
            </a:pPr>
            <a:r>
              <a:rPr lang="en"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QT-AI-2025  —  Quantum Tech v NexGen Circuits</a:t>
            </a:r>
            <a:endParaRPr sz="15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6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CASE OVERVIEW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16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What This Investigation Covers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16"/>
          <p:cNvSpPr/>
          <p:nvPr/>
        </p:nvSpPr>
        <p:spPr>
          <a:xfrm>
            <a:off x="411480" y="1241298"/>
            <a:ext cx="96012" cy="96012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68" name="Google Shape;68;p16"/>
          <p:cNvSpPr/>
          <p:nvPr/>
        </p:nvSpPr>
        <p:spPr>
          <a:xfrm>
            <a:off x="651510" y="1145286"/>
            <a:ext cx="4389120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The Allegation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16"/>
          <p:cNvSpPr/>
          <p:nvPr/>
        </p:nvSpPr>
        <p:spPr>
          <a:xfrm>
            <a:off x="651510" y="1405890"/>
            <a:ext cx="4389120" cy="651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Emma, a senior engineer at Quantum Tech, is alleged to have disclosed and attempted to sell the QT-AI-2025 AI chip patent to rival firm NexGen Circuits, via intermediary Joe.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16"/>
          <p:cNvSpPr/>
          <p:nvPr/>
        </p:nvSpPr>
        <p:spPr>
          <a:xfrm>
            <a:off x="411480" y="2304288"/>
            <a:ext cx="96012" cy="96012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6"/>
          <p:cNvSpPr/>
          <p:nvPr/>
        </p:nvSpPr>
        <p:spPr>
          <a:xfrm>
            <a:off x="651510" y="2208276"/>
            <a:ext cx="4389120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The Objective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2" name="Google Shape;72;p16"/>
          <p:cNvSpPr/>
          <p:nvPr/>
        </p:nvSpPr>
        <p:spPr>
          <a:xfrm>
            <a:off x="651510" y="2468880"/>
            <a:ext cx="4389120" cy="651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To establish, from the digital evidence alone, whether the allegation is supported, and to identify the roles played by Emma, Joe, and Norman.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3" name="Google Shape;73;p16"/>
          <p:cNvSpPr/>
          <p:nvPr/>
        </p:nvSpPr>
        <p:spPr>
          <a:xfrm>
            <a:off x="411480" y="3367278"/>
            <a:ext cx="96012" cy="96012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6"/>
          <p:cNvSpPr/>
          <p:nvPr/>
        </p:nvSpPr>
        <p:spPr>
          <a:xfrm>
            <a:off x="651510" y="3271266"/>
            <a:ext cx="4389120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The Scope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6"/>
          <p:cNvSpPr/>
          <p:nvPr/>
        </p:nvSpPr>
        <p:spPr>
          <a:xfrm>
            <a:off x="651510" y="3531870"/>
            <a:ext cx="4389120" cy="6515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Four exhibits: Emma's smartphone, Emma's USB flash drive, Joe's smartphone, and Norman's smartphone — all seized under continuity-of-evidence protocols.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6"/>
          <p:cNvSpPr/>
          <p:nvPr/>
        </p:nvSpPr>
        <p:spPr>
          <a:xfrm>
            <a:off x="5417820" y="1200150"/>
            <a:ext cx="3291840" cy="3360420"/>
          </a:xfrm>
          <a:prstGeom prst="roundRect">
            <a:avLst>
              <a:gd name="adj" fmla="val 2083"/>
            </a:avLst>
          </a:prstGeom>
          <a:solidFill>
            <a:srgbClr val="F4F6FB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77" name="Google Shape;77;p16"/>
          <p:cNvSpPr/>
          <p:nvPr/>
        </p:nvSpPr>
        <p:spPr>
          <a:xfrm>
            <a:off x="5623560" y="1337310"/>
            <a:ext cx="2880360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KEY FIGURES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16"/>
          <p:cNvSpPr/>
          <p:nvPr/>
        </p:nvSpPr>
        <p:spPr>
          <a:xfrm>
            <a:off x="5623560" y="1645920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Emma — Perpetrator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16"/>
          <p:cNvSpPr/>
          <p:nvPr/>
        </p:nvSpPr>
        <p:spPr>
          <a:xfrm>
            <a:off x="5623560" y="1865376"/>
            <a:ext cx="2880360" cy="377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3809"/>
              </a:lnSpc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" sz="800" b="0" i="0" u="none" strike="noStrike" cap="none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Quantum Tech senior engineer; discloses and offers to sell the patent.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16"/>
          <p:cNvSpPr/>
          <p:nvPr/>
        </p:nvSpPr>
        <p:spPr>
          <a:xfrm>
            <a:off x="5623560" y="2386584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Joe — Intermediary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16"/>
          <p:cNvSpPr/>
          <p:nvPr/>
        </p:nvSpPr>
        <p:spPr>
          <a:xfrm>
            <a:off x="5623560" y="2606040"/>
            <a:ext cx="2880360" cy="377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3809"/>
              </a:lnSpc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" sz="800" b="0" i="0" u="none" strike="noStrike" cap="none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Brokers the sale; negotiates with the buyer side on Emma's behalf.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16"/>
          <p:cNvSpPr/>
          <p:nvPr/>
        </p:nvSpPr>
        <p:spPr>
          <a:xfrm>
            <a:off x="5623560" y="3127248"/>
            <a:ext cx="288036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Norman — Buyer-side facilitator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3" name="Google Shape;83;p16"/>
          <p:cNvSpPr/>
          <p:nvPr/>
        </p:nvSpPr>
        <p:spPr>
          <a:xfrm>
            <a:off x="5623560" y="3346704"/>
            <a:ext cx="2880360" cy="3771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3809"/>
              </a:lnSpc>
              <a:spcBef>
                <a:spcPts val="0"/>
              </a:spcBef>
              <a:spcAft>
                <a:spcPts val="0"/>
              </a:spcAft>
              <a:buClr>
                <a:srgbClr val="4B5563"/>
              </a:buClr>
              <a:buSzPts val="800"/>
              <a:buFont typeface="Calibri"/>
              <a:buNone/>
            </a:pPr>
            <a:r>
              <a:rPr lang="en" sz="800" b="0" i="0" u="none" strike="noStrike" cap="none">
                <a:solidFill>
                  <a:srgbClr val="4B5563"/>
                </a:solidFill>
                <a:latin typeface="Calibri"/>
                <a:ea typeface="Calibri"/>
                <a:cs typeface="Calibri"/>
                <a:sym typeface="Calibri"/>
              </a:rPr>
              <a:t>Coordinates the technical handover and payment via 'Peter Dover'.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4" name="Google Shape;84;p16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2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7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CHAIN OF CUSTODY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7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Evidence Inventory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92" name="Google Shape;92;p17"/>
          <p:cNvGraphicFramePr/>
          <p:nvPr/>
        </p:nvGraphicFramePr>
        <p:xfrm>
          <a:off x="411480" y="126873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{1A31D254-39C5-4198-9875-DE33663546F1}</a:tableStyleId>
              </a:tblPr>
              <a:tblGrid>
                <a:gridCol w="1097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71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29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b="1" u="none" strike="noStrike" cap="non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Exhibit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b="1" u="none" strike="noStrike" cap="non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Device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b="1" u="none" strike="noStrike" cap="non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Model / OS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76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b="1" u="none" strike="noStrike" cap="none">
                          <a:solidFill>
                            <a:srgbClr val="FFFFFF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Suspected Role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76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EXH-01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Emma's Smartphone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Huawei P Smart (POT-LX1), Android 10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Perpetrator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EXH-02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Emma's USB Flash Drive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USB mass storage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Perpetrator — file staging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EXH-03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Norman's Smartphone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Nokia C2 2nd Edition, Android 11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Buyer-side facilitator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91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EXH-04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Joe's Smartphone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Samsung Galaxy A13 (SM-A137F), Android 14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F2937"/>
                        </a:buClr>
                        <a:buSzPts val="900"/>
                        <a:buFont typeface="Calibri"/>
                        <a:buNone/>
                      </a:pPr>
                      <a:r>
                        <a:rPr lang="en" sz="900" u="none" strike="noStrike" cap="none">
                          <a:solidFill>
                            <a:srgbClr val="1F2937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Intermediary</a:t>
                      </a:r>
                      <a:endParaRPr sz="9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8600" marR="68600" marT="34300" marB="34300" anchor="ctr">
                    <a:lnL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E5E7EB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4F6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3" name="Google Shape;93;p17"/>
          <p:cNvSpPr/>
          <p:nvPr/>
        </p:nvSpPr>
        <p:spPr>
          <a:xfrm>
            <a:off x="411480" y="3086100"/>
            <a:ext cx="8298180" cy="5486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6000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1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All exhibits were seized under documented continuity-of-evidence procedures, logged and photographed on intake, sealed in tamper-evident packaging, and provided unlocked by Quantum Tech, removing the need for any bypass technique.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7"/>
          <p:cNvSpPr/>
          <p:nvPr/>
        </p:nvSpPr>
        <p:spPr>
          <a:xfrm>
            <a:off x="411480" y="3806190"/>
            <a:ext cx="8298180" cy="754380"/>
          </a:xfrm>
          <a:prstGeom prst="roundRect">
            <a:avLst>
              <a:gd name="adj" fmla="val 7273"/>
            </a:avLst>
          </a:prstGeom>
          <a:solidFill>
            <a:srgbClr val="F4F6FB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7"/>
          <p:cNvSpPr/>
          <p:nvPr/>
        </p:nvSpPr>
        <p:spPr>
          <a:xfrm>
            <a:off x="617220" y="3806190"/>
            <a:ext cx="7886700" cy="754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6000"/>
              </a:lnSpc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A chain-of-custody log recorded every individual who accessed each device, the purpose of access, and the date/time; no exhibit left the examiner's direct custody between acquisition and analysis.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6" name="Google Shape;96;p17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3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8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METHODOLOGY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8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Tools &amp; Acquisition Approach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8"/>
          <p:cNvSpPr/>
          <p:nvPr/>
        </p:nvSpPr>
        <p:spPr>
          <a:xfrm>
            <a:off x="411480" y="1268730"/>
            <a:ext cx="4011930" cy="1303020"/>
          </a:xfrm>
          <a:prstGeom prst="roundRect">
            <a:avLst>
              <a:gd name="adj" fmla="val 5263"/>
            </a:avLst>
          </a:prstGeom>
          <a:solidFill>
            <a:srgbClr val="F4F6FB"/>
          </a:solidFill>
          <a:ln>
            <a:noFill/>
          </a:ln>
          <a:effectLst>
            <a:outerShdw blurRad="76200" dist="25400" dir="5400000" algn="bl" rotWithShape="0">
              <a:srgbClr val="9CA3AF">
                <a:alpha val="25098"/>
              </a:srgbClr>
            </a:outerShdw>
          </a:effectLst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8"/>
          <p:cNvSpPr/>
          <p:nvPr/>
        </p:nvSpPr>
        <p:spPr>
          <a:xfrm>
            <a:off x="617220" y="1474470"/>
            <a:ext cx="342900" cy="34290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8"/>
          <p:cNvSpPr/>
          <p:nvPr/>
        </p:nvSpPr>
        <p:spPr>
          <a:xfrm>
            <a:off x="617220" y="147447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lang="en" sz="12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7" name="Google Shape;107;p18"/>
          <p:cNvSpPr/>
          <p:nvPr/>
        </p:nvSpPr>
        <p:spPr>
          <a:xfrm>
            <a:off x="1097280" y="1440180"/>
            <a:ext cx="31546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Cellebrite UFED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8"/>
          <p:cNvSpPr/>
          <p:nvPr/>
        </p:nvSpPr>
        <p:spPr>
          <a:xfrm>
            <a:off x="1097280" y="1735074"/>
            <a:ext cx="3154680" cy="754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0434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Physical/logical acquisition of all three smartphone exhibits, using device-specific extraction protocols.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18"/>
          <p:cNvSpPr/>
          <p:nvPr/>
        </p:nvSpPr>
        <p:spPr>
          <a:xfrm>
            <a:off x="4629150" y="1268730"/>
            <a:ext cx="4011930" cy="1303020"/>
          </a:xfrm>
          <a:prstGeom prst="roundRect">
            <a:avLst>
              <a:gd name="adj" fmla="val 5263"/>
            </a:avLst>
          </a:prstGeom>
          <a:solidFill>
            <a:srgbClr val="F4F6FB"/>
          </a:solidFill>
          <a:ln>
            <a:noFill/>
          </a:ln>
          <a:effectLst>
            <a:outerShdw blurRad="76200" dist="25400" dir="5400000" algn="bl" rotWithShape="0">
              <a:srgbClr val="9CA3AF">
                <a:alpha val="25098"/>
              </a:srgbClr>
            </a:outerShdw>
          </a:effectLst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8"/>
          <p:cNvSpPr/>
          <p:nvPr/>
        </p:nvSpPr>
        <p:spPr>
          <a:xfrm>
            <a:off x="4834890" y="1474470"/>
            <a:ext cx="342900" cy="34290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8"/>
          <p:cNvSpPr/>
          <p:nvPr/>
        </p:nvSpPr>
        <p:spPr>
          <a:xfrm>
            <a:off x="4834890" y="147447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lang="en" sz="12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p18"/>
          <p:cNvSpPr/>
          <p:nvPr/>
        </p:nvSpPr>
        <p:spPr>
          <a:xfrm>
            <a:off x="5314950" y="1440180"/>
            <a:ext cx="31546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Physical Analyzer v7.73.0.11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18"/>
          <p:cNvSpPr/>
          <p:nvPr/>
        </p:nvSpPr>
        <p:spPr>
          <a:xfrm>
            <a:off x="5314950" y="1735074"/>
            <a:ext cx="3154680" cy="754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0434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Consolidated analysis platform; 'Genie' reconstructs multi-source chats into single chronological threads.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18"/>
          <p:cNvSpPr/>
          <p:nvPr/>
        </p:nvSpPr>
        <p:spPr>
          <a:xfrm>
            <a:off x="411480" y="2743200"/>
            <a:ext cx="4011930" cy="1303020"/>
          </a:xfrm>
          <a:prstGeom prst="roundRect">
            <a:avLst>
              <a:gd name="adj" fmla="val 5263"/>
            </a:avLst>
          </a:prstGeom>
          <a:solidFill>
            <a:srgbClr val="F4F6FB"/>
          </a:solidFill>
          <a:ln>
            <a:noFill/>
          </a:ln>
          <a:effectLst>
            <a:outerShdw blurRad="76200" dist="25400" dir="5400000" algn="bl" rotWithShape="0">
              <a:srgbClr val="9CA3AF">
                <a:alpha val="25098"/>
              </a:srgbClr>
            </a:outerShdw>
          </a:effectLst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18"/>
          <p:cNvSpPr/>
          <p:nvPr/>
        </p:nvSpPr>
        <p:spPr>
          <a:xfrm>
            <a:off x="617220" y="2948940"/>
            <a:ext cx="342900" cy="34290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8"/>
          <p:cNvSpPr/>
          <p:nvPr/>
        </p:nvSpPr>
        <p:spPr>
          <a:xfrm>
            <a:off x="617220" y="294894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lang="en" sz="12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18"/>
          <p:cNvSpPr/>
          <p:nvPr/>
        </p:nvSpPr>
        <p:spPr>
          <a:xfrm>
            <a:off x="1097280" y="2914650"/>
            <a:ext cx="31546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Hardware Write-Blocker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8"/>
          <p:cNvSpPr/>
          <p:nvPr/>
        </p:nvSpPr>
        <p:spPr>
          <a:xfrm>
            <a:off x="1097280" y="3209544"/>
            <a:ext cx="3154680" cy="754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0434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Used for the USB flash drive, ensuring the source media could not be modified during acquisition.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8"/>
          <p:cNvSpPr/>
          <p:nvPr/>
        </p:nvSpPr>
        <p:spPr>
          <a:xfrm>
            <a:off x="4629150" y="2743200"/>
            <a:ext cx="4011930" cy="1303020"/>
          </a:xfrm>
          <a:prstGeom prst="roundRect">
            <a:avLst>
              <a:gd name="adj" fmla="val 5263"/>
            </a:avLst>
          </a:prstGeom>
          <a:solidFill>
            <a:srgbClr val="F4F6FB"/>
          </a:solidFill>
          <a:ln>
            <a:noFill/>
          </a:ln>
          <a:effectLst>
            <a:outerShdw blurRad="76200" dist="25400" dir="5400000" algn="bl" rotWithShape="0">
              <a:srgbClr val="9CA3AF">
                <a:alpha val="25098"/>
              </a:srgbClr>
            </a:outerShdw>
          </a:effectLst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18"/>
          <p:cNvSpPr/>
          <p:nvPr/>
        </p:nvSpPr>
        <p:spPr>
          <a:xfrm>
            <a:off x="4834890" y="2948940"/>
            <a:ext cx="342900" cy="342900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18"/>
          <p:cNvSpPr/>
          <p:nvPr/>
        </p:nvSpPr>
        <p:spPr>
          <a:xfrm>
            <a:off x="4834890" y="2948940"/>
            <a:ext cx="3429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Font typeface="Calibri"/>
              <a:buNone/>
            </a:pPr>
            <a:r>
              <a:rPr lang="en" sz="12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18"/>
          <p:cNvSpPr/>
          <p:nvPr/>
        </p:nvSpPr>
        <p:spPr>
          <a:xfrm>
            <a:off x="5314950" y="2914650"/>
            <a:ext cx="315468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100"/>
              <a:buFont typeface="Calibri"/>
              <a:buNone/>
            </a:pPr>
            <a:r>
              <a:rPr lang="en" sz="11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Hash Verification</a:t>
            </a:r>
            <a:endParaRPr sz="1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8"/>
          <p:cNvSpPr/>
          <p:nvPr/>
        </p:nvSpPr>
        <p:spPr>
          <a:xfrm>
            <a:off x="5314950" y="3209544"/>
            <a:ext cx="3154680" cy="7543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0434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MD5/SHA-1 image hashes generated at acquisition and re-verified prior to analysis — no discrepancy reported.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8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4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9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ACQUISITION PROCEDURE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19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Step-by-Step: Connecting &amp; Preparing the Device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2" name="Google Shape;132;p19" descr="/home/claude/imgs/step1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45275" y="1096642"/>
            <a:ext cx="4018851" cy="2260610"/>
          </a:xfrm>
          <a:prstGeom prst="rect">
            <a:avLst/>
          </a:prstGeom>
          <a:noFill/>
          <a:ln>
            <a:noFill/>
          </a:ln>
        </p:spPr>
      </p:pic>
      <p:sp>
        <p:nvSpPr>
          <p:cNvPr id="133" name="Google Shape;133;p19"/>
          <p:cNvSpPr/>
          <p:nvPr/>
        </p:nvSpPr>
        <p:spPr>
          <a:xfrm>
            <a:off x="1000242" y="3507489"/>
            <a:ext cx="2709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1. Select extraction destination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4" name="Google Shape;134;p19" descr="/home/claude/imgs/step2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78200" y="1096654"/>
            <a:ext cx="4018851" cy="2260587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9"/>
          <p:cNvSpPr/>
          <p:nvPr/>
        </p:nvSpPr>
        <p:spPr>
          <a:xfrm>
            <a:off x="5133175" y="3590327"/>
            <a:ext cx="2709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2. Enable USB debugging on device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19"/>
          <p:cNvSpPr/>
          <p:nvPr/>
        </p:nvSpPr>
        <p:spPr>
          <a:xfrm>
            <a:off x="422843" y="3939540"/>
            <a:ext cx="8298300" cy="54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6000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UFED requires the destination folder and device profile to be set, USB debugging enabled on the handset, and on-device authorisation ('Allow') before it will proceed — each step logged contemporaneously.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9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5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20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ACQUISITION PROCEDURE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20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Extraction Completed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5" name="Google Shape;145;p20" descr="/home/claude/imgs/step7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816337" y="937313"/>
            <a:ext cx="4030488" cy="2267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0" descr="/home/claude/imgs/ext_emma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0785776" y="466361"/>
            <a:ext cx="1292352" cy="726948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20"/>
          <p:cNvSpPr/>
          <p:nvPr/>
        </p:nvSpPr>
        <p:spPr>
          <a:xfrm>
            <a:off x="9518570" y="1049291"/>
            <a:ext cx="3840600" cy="1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Emma — Huawei P Smart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48" name="Google Shape;148;p20" descr="/home/claude/imgs/ext_jo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785776" y="1385333"/>
            <a:ext cx="1292352" cy="726948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20"/>
          <p:cNvSpPr/>
          <p:nvPr/>
        </p:nvSpPr>
        <p:spPr>
          <a:xfrm>
            <a:off x="9518570" y="1968263"/>
            <a:ext cx="3840600" cy="1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Joe — Samsung Galaxy A13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0" name="Google Shape;150;p20" descr="/home/claude/imgs/ext_norman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785776" y="2304305"/>
            <a:ext cx="1292352" cy="726948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0"/>
          <p:cNvSpPr/>
          <p:nvPr/>
        </p:nvSpPr>
        <p:spPr>
          <a:xfrm>
            <a:off x="9518570" y="2887235"/>
            <a:ext cx="3840600" cy="1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Norman — Nokia C2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20"/>
          <p:cNvSpPr/>
          <p:nvPr/>
        </p:nvSpPr>
        <p:spPr>
          <a:xfrm>
            <a:off x="488968" y="3806995"/>
            <a:ext cx="8298300" cy="514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8000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All three case exhibits were extracted with fully verified image hashes and no reported discrepancy — Contacts, SMS, Call Logs, Locations, and application data recovered for each.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20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6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4" name="Google Shape;154;p20" descr="/home/claude/imgs/step4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11475" y="937303"/>
            <a:ext cx="4030499" cy="2267148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0"/>
          <p:cNvSpPr/>
          <p:nvPr/>
        </p:nvSpPr>
        <p:spPr>
          <a:xfrm>
            <a:off x="1072220" y="3291889"/>
            <a:ext cx="270900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3. Device Detected — identifiers confirmed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20"/>
          <p:cNvSpPr/>
          <p:nvPr/>
        </p:nvSpPr>
        <p:spPr>
          <a:xfrm>
            <a:off x="5477075" y="3291900"/>
            <a:ext cx="2709000" cy="2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4. </a:t>
            </a:r>
            <a:r>
              <a:rPr lang="en" sz="900" b="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Extraction Completed</a:t>
            </a:r>
            <a:r>
              <a:rPr lang="en" sz="900" b="1">
                <a:solidFill>
                  <a:schemeClr val="dk1"/>
                </a:solidFill>
              </a:rPr>
              <a:t> </a:t>
            </a:r>
            <a:endParaRPr sz="900" b="1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21" descr="/home/claude/imgs/ext_emma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9200" y="879550"/>
            <a:ext cx="3684648" cy="1827576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21"/>
          <p:cNvSpPr/>
          <p:nvPr/>
        </p:nvSpPr>
        <p:spPr>
          <a:xfrm>
            <a:off x="512716" y="2756719"/>
            <a:ext cx="3840600" cy="1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Emma — Huawei P Smart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3" name="Google Shape;163;p21" descr="/home/claude/imgs/ext_joe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49675" y="887927"/>
            <a:ext cx="3840600" cy="1819201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21"/>
          <p:cNvSpPr/>
          <p:nvPr/>
        </p:nvSpPr>
        <p:spPr>
          <a:xfrm>
            <a:off x="4866677" y="2748211"/>
            <a:ext cx="3840600" cy="1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Joe — Samsung Galaxy A13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5" name="Google Shape;165;p21" descr="/home/claude/imgs/ext_norman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278100" y="2933504"/>
            <a:ext cx="3684648" cy="1905525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21"/>
          <p:cNvSpPr/>
          <p:nvPr/>
        </p:nvSpPr>
        <p:spPr>
          <a:xfrm>
            <a:off x="4529572" y="4854630"/>
            <a:ext cx="1181700" cy="1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Norman — Nokia C2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21"/>
          <p:cNvSpPr txBox="1"/>
          <p:nvPr/>
        </p:nvSpPr>
        <p:spPr>
          <a:xfrm>
            <a:off x="425800" y="306605"/>
            <a:ext cx="40140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b="1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Verified &amp; Hash Verifying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2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1 — WHATSAPP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2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Emma &amp; Joe: The Negotiation Begins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5" name="Google Shape;175;p22" descr="/home/claude/imgs/wa1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6344" y="1487543"/>
            <a:ext cx="3696462" cy="207926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22"/>
          <p:cNvSpPr/>
          <p:nvPr/>
        </p:nvSpPr>
        <p:spPr>
          <a:xfrm>
            <a:off x="411480" y="3840480"/>
            <a:ext cx="38061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21 Aug 2024 — Emma discloses access to patent data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7" name="Google Shape;177;p22" descr="/home/claude/imgs/wa10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84014" y="1487543"/>
            <a:ext cx="3696462" cy="2079260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22"/>
          <p:cNvSpPr/>
          <p:nvPr/>
        </p:nvSpPr>
        <p:spPr>
          <a:xfrm>
            <a:off x="4629150" y="3840480"/>
            <a:ext cx="38061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31 Jan 2025 — £5M 'secured', buyer confirmed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22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7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3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2 — FACEBOOK MESSENGER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23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Norman &amp; "Peter Dover": Joe Named Directly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7" name="Google Shape;187;p23" descr="/home/claude/imgs/fb1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6344" y="1487543"/>
            <a:ext cx="3696462" cy="207926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3"/>
          <p:cNvSpPr/>
          <p:nvPr/>
        </p:nvSpPr>
        <p:spPr>
          <a:xfrm>
            <a:off x="411480" y="3840480"/>
            <a:ext cx="38061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'Norman, Joe told me you're ready to proceed'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9" name="Google Shape;189;p23" descr="/home/claude/imgs/fb2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84014" y="1487543"/>
            <a:ext cx="3696462" cy="2079260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23"/>
          <p:cNvSpPr/>
          <p:nvPr/>
        </p:nvSpPr>
        <p:spPr>
          <a:xfrm>
            <a:off x="4629150" y="3840480"/>
            <a:ext cx="38061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£5M offshore confirmed; 48-hour handover set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23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8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4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 3 — CALL LOG, SMS &amp; GEOLOCATION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24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Corroborating the Negotiation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99" name="Google Shape;199;p24" descr="/home/claude/imgs/calllog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66344" y="1487543"/>
            <a:ext cx="3696462" cy="207926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4"/>
          <p:cNvSpPr/>
          <p:nvPr/>
        </p:nvSpPr>
        <p:spPr>
          <a:xfrm>
            <a:off x="411480" y="3840480"/>
            <a:ext cx="38061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Emma's device: repeated calls to 07917162891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01" name="Google Shape;201;p24" descr="/home/claude/imgs/geo_manchester1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684014" y="1487543"/>
            <a:ext cx="3696462" cy="2079260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4"/>
          <p:cNvSpPr/>
          <p:nvPr/>
        </p:nvSpPr>
        <p:spPr>
          <a:xfrm>
            <a:off x="4629150" y="3840480"/>
            <a:ext cx="38061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141B4D"/>
                </a:solidFill>
                <a:latin typeface="Calibri"/>
                <a:ea typeface="Calibri"/>
                <a:cs typeface="Calibri"/>
                <a:sym typeface="Calibri"/>
              </a:rPr>
              <a:t>Joe's device geotagged in Manchester, 20 Nov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24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9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5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EVENT TIMELINE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25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00"/>
              <a:buFont typeface="Cambria"/>
              <a:buNone/>
            </a:pPr>
            <a:r>
              <a:rPr lang="en" sz="21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From First Contact to the £5M Offshore Deal</a:t>
            </a:r>
            <a:endParaRPr sz="2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211" name="Google Shape;211;p25"/>
          <p:cNvCxnSpPr/>
          <p:nvPr/>
        </p:nvCxnSpPr>
        <p:spPr>
          <a:xfrm>
            <a:off x="1062990" y="2948940"/>
            <a:ext cx="7015734" cy="685"/>
          </a:xfrm>
          <a:prstGeom prst="straightConnector1">
            <a:avLst/>
          </a:prstGeom>
          <a:noFill/>
          <a:ln w="31750" cap="flat" cmpd="sng">
            <a:solidFill>
              <a:srgbClr val="3A4590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12" name="Google Shape;212;p25"/>
          <p:cNvSpPr/>
          <p:nvPr/>
        </p:nvSpPr>
        <p:spPr>
          <a:xfrm>
            <a:off x="1001268" y="2887218"/>
            <a:ext cx="123444" cy="123444"/>
          </a:xfrm>
          <a:prstGeom prst="ellipse">
            <a:avLst/>
          </a:prstGeom>
          <a:solidFill>
            <a:srgbClr val="D64545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3" name="Google Shape;213;p25"/>
          <p:cNvCxnSpPr/>
          <p:nvPr/>
        </p:nvCxnSpPr>
        <p:spPr>
          <a:xfrm>
            <a:off x="1062990" y="2708910"/>
            <a:ext cx="685" cy="240030"/>
          </a:xfrm>
          <a:prstGeom prst="straightConnector1">
            <a:avLst/>
          </a:prstGeom>
          <a:noFill/>
          <a:ln w="15875" cap="flat" cmpd="sng">
            <a:solidFill>
              <a:srgbClr val="3A4590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214" name="Google Shape;214;p25"/>
          <p:cNvSpPr/>
          <p:nvPr/>
        </p:nvSpPr>
        <p:spPr>
          <a:xfrm>
            <a:off x="360045" y="1680210"/>
            <a:ext cx="1405890" cy="1028700"/>
          </a:xfrm>
          <a:prstGeom prst="roundRect">
            <a:avLst>
              <a:gd name="adj" fmla="val 4667"/>
            </a:avLst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25"/>
          <p:cNvSpPr/>
          <p:nvPr/>
        </p:nvSpPr>
        <p:spPr>
          <a:xfrm>
            <a:off x="428625" y="1735074"/>
            <a:ext cx="126873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2 Aug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6" name="Google Shape;216;p25"/>
          <p:cNvSpPr/>
          <p:nvPr/>
        </p:nvSpPr>
        <p:spPr>
          <a:xfrm>
            <a:off x="428625" y="1954530"/>
            <a:ext cx="1268730" cy="699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D7DEF5"/>
                </a:solidFill>
                <a:latin typeface="Calibri"/>
                <a:ea typeface="Calibri"/>
                <a:cs typeface="Calibri"/>
                <a:sym typeface="Calibri"/>
              </a:rPr>
              <a:t>SMS from 'Peter Dover' to Emma; she calls 07917162891 twice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25"/>
          <p:cNvSpPr/>
          <p:nvPr/>
        </p:nvSpPr>
        <p:spPr>
          <a:xfrm>
            <a:off x="2404415" y="2887218"/>
            <a:ext cx="123444" cy="123444"/>
          </a:xfrm>
          <a:prstGeom prst="ellipse">
            <a:avLst/>
          </a:prstGeom>
          <a:solidFill>
            <a:srgbClr val="D64545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18" name="Google Shape;218;p25"/>
          <p:cNvCxnSpPr/>
          <p:nvPr/>
        </p:nvCxnSpPr>
        <p:spPr>
          <a:xfrm>
            <a:off x="2466137" y="2948940"/>
            <a:ext cx="685" cy="240030"/>
          </a:xfrm>
          <a:prstGeom prst="straightConnector1">
            <a:avLst/>
          </a:prstGeom>
          <a:noFill/>
          <a:ln w="15875" cap="flat" cmpd="sng">
            <a:solidFill>
              <a:srgbClr val="3A4590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219" name="Google Shape;219;p25"/>
          <p:cNvSpPr/>
          <p:nvPr/>
        </p:nvSpPr>
        <p:spPr>
          <a:xfrm>
            <a:off x="1763192" y="3188970"/>
            <a:ext cx="1405890" cy="1028700"/>
          </a:xfrm>
          <a:prstGeom prst="roundRect">
            <a:avLst>
              <a:gd name="adj" fmla="val 4667"/>
            </a:avLst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25"/>
          <p:cNvSpPr/>
          <p:nvPr/>
        </p:nvSpPr>
        <p:spPr>
          <a:xfrm>
            <a:off x="1831772" y="3243834"/>
            <a:ext cx="126873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21 Aug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25"/>
          <p:cNvSpPr/>
          <p:nvPr/>
        </p:nvSpPr>
        <p:spPr>
          <a:xfrm>
            <a:off x="1831772" y="3463290"/>
            <a:ext cx="1268730" cy="699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D7DEF5"/>
                </a:solidFill>
                <a:latin typeface="Calibri"/>
                <a:ea typeface="Calibri"/>
                <a:cs typeface="Calibri"/>
                <a:sym typeface="Calibri"/>
              </a:rPr>
              <a:t>Emma discloses patent access to Joe; sale proposed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2" name="Google Shape;222;p25"/>
          <p:cNvSpPr/>
          <p:nvPr/>
        </p:nvSpPr>
        <p:spPr>
          <a:xfrm>
            <a:off x="3807562" y="2887218"/>
            <a:ext cx="123444" cy="123444"/>
          </a:xfrm>
          <a:prstGeom prst="ellipse">
            <a:avLst/>
          </a:prstGeom>
          <a:solidFill>
            <a:srgbClr val="D64545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23" name="Google Shape;223;p25"/>
          <p:cNvCxnSpPr/>
          <p:nvPr/>
        </p:nvCxnSpPr>
        <p:spPr>
          <a:xfrm>
            <a:off x="3869284" y="2708910"/>
            <a:ext cx="686" cy="240030"/>
          </a:xfrm>
          <a:prstGeom prst="straightConnector1">
            <a:avLst/>
          </a:prstGeom>
          <a:noFill/>
          <a:ln w="15875" cap="flat" cmpd="sng">
            <a:solidFill>
              <a:srgbClr val="3A4590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224" name="Google Shape;224;p25"/>
          <p:cNvSpPr/>
          <p:nvPr/>
        </p:nvSpPr>
        <p:spPr>
          <a:xfrm>
            <a:off x="3166339" y="1680210"/>
            <a:ext cx="1405890" cy="1028700"/>
          </a:xfrm>
          <a:prstGeom prst="roundRect">
            <a:avLst>
              <a:gd name="adj" fmla="val 4667"/>
            </a:avLst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25"/>
          <p:cNvSpPr/>
          <p:nvPr/>
        </p:nvSpPr>
        <p:spPr>
          <a:xfrm>
            <a:off x="3234919" y="1735074"/>
            <a:ext cx="126873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29 Aug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25"/>
          <p:cNvSpPr/>
          <p:nvPr/>
        </p:nvSpPr>
        <p:spPr>
          <a:xfrm>
            <a:off x="3234919" y="1954530"/>
            <a:ext cx="1268730" cy="699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D7DEF5"/>
                </a:solidFill>
                <a:latin typeface="Calibri"/>
                <a:ea typeface="Calibri"/>
                <a:cs typeface="Calibri"/>
                <a:sym typeface="Calibri"/>
              </a:rPr>
              <a:t>Joe's device geotagged in Glasgow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25"/>
          <p:cNvSpPr/>
          <p:nvPr/>
        </p:nvSpPr>
        <p:spPr>
          <a:xfrm>
            <a:off x="5210708" y="2887218"/>
            <a:ext cx="123444" cy="123444"/>
          </a:xfrm>
          <a:prstGeom prst="ellipse">
            <a:avLst/>
          </a:prstGeom>
          <a:solidFill>
            <a:srgbClr val="D64545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28" name="Google Shape;228;p25"/>
          <p:cNvCxnSpPr/>
          <p:nvPr/>
        </p:nvCxnSpPr>
        <p:spPr>
          <a:xfrm>
            <a:off x="5272430" y="2948940"/>
            <a:ext cx="686" cy="240030"/>
          </a:xfrm>
          <a:prstGeom prst="straightConnector1">
            <a:avLst/>
          </a:prstGeom>
          <a:noFill/>
          <a:ln w="15875" cap="flat" cmpd="sng">
            <a:solidFill>
              <a:srgbClr val="3A4590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229" name="Google Shape;229;p25"/>
          <p:cNvSpPr/>
          <p:nvPr/>
        </p:nvSpPr>
        <p:spPr>
          <a:xfrm>
            <a:off x="4569485" y="3188970"/>
            <a:ext cx="1405890" cy="1028700"/>
          </a:xfrm>
          <a:prstGeom prst="roundRect">
            <a:avLst>
              <a:gd name="adj" fmla="val 4667"/>
            </a:avLst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25"/>
          <p:cNvSpPr/>
          <p:nvPr/>
        </p:nvSpPr>
        <p:spPr>
          <a:xfrm>
            <a:off x="4638065" y="3243834"/>
            <a:ext cx="126873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14 Oct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25"/>
          <p:cNvSpPr/>
          <p:nvPr/>
        </p:nvSpPr>
        <p:spPr>
          <a:xfrm>
            <a:off x="4638065" y="3463290"/>
            <a:ext cx="1268730" cy="699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D7DEF5"/>
                </a:solidFill>
                <a:latin typeface="Calibri"/>
                <a:ea typeface="Calibri"/>
                <a:cs typeface="Calibri"/>
                <a:sym typeface="Calibri"/>
              </a:rPr>
              <a:t>Joe's device geotagged in Paris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5"/>
          <p:cNvSpPr/>
          <p:nvPr/>
        </p:nvSpPr>
        <p:spPr>
          <a:xfrm>
            <a:off x="6613856" y="2887218"/>
            <a:ext cx="123444" cy="123444"/>
          </a:xfrm>
          <a:prstGeom prst="ellipse">
            <a:avLst/>
          </a:prstGeom>
          <a:solidFill>
            <a:srgbClr val="D64545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33" name="Google Shape;233;p25"/>
          <p:cNvCxnSpPr/>
          <p:nvPr/>
        </p:nvCxnSpPr>
        <p:spPr>
          <a:xfrm>
            <a:off x="6675577" y="2708910"/>
            <a:ext cx="685" cy="240030"/>
          </a:xfrm>
          <a:prstGeom prst="straightConnector1">
            <a:avLst/>
          </a:prstGeom>
          <a:noFill/>
          <a:ln w="15875" cap="flat" cmpd="sng">
            <a:solidFill>
              <a:srgbClr val="3A4590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234" name="Google Shape;234;p25"/>
          <p:cNvSpPr/>
          <p:nvPr/>
        </p:nvSpPr>
        <p:spPr>
          <a:xfrm>
            <a:off x="5972633" y="1680210"/>
            <a:ext cx="1405890" cy="1028700"/>
          </a:xfrm>
          <a:prstGeom prst="roundRect">
            <a:avLst>
              <a:gd name="adj" fmla="val 4667"/>
            </a:avLst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25"/>
          <p:cNvSpPr/>
          <p:nvPr/>
        </p:nvSpPr>
        <p:spPr>
          <a:xfrm>
            <a:off x="6041212" y="1735074"/>
            <a:ext cx="126873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20 Nov 2024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25"/>
          <p:cNvSpPr/>
          <p:nvPr/>
        </p:nvSpPr>
        <p:spPr>
          <a:xfrm>
            <a:off x="6041212" y="1954530"/>
            <a:ext cx="1268730" cy="699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D7DEF5"/>
                </a:solidFill>
                <a:latin typeface="Calibri"/>
                <a:ea typeface="Calibri"/>
                <a:cs typeface="Calibri"/>
                <a:sym typeface="Calibri"/>
              </a:rPr>
              <a:t>Joe reports 'final talks' in Manchester — device confirms location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25"/>
          <p:cNvSpPr/>
          <p:nvPr/>
        </p:nvSpPr>
        <p:spPr>
          <a:xfrm>
            <a:off x="8017002" y="2887218"/>
            <a:ext cx="123444" cy="123444"/>
          </a:xfrm>
          <a:prstGeom prst="ellipse">
            <a:avLst/>
          </a:prstGeom>
          <a:solidFill>
            <a:srgbClr val="D64545"/>
          </a:solidFill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38" name="Google Shape;238;p25"/>
          <p:cNvCxnSpPr/>
          <p:nvPr/>
        </p:nvCxnSpPr>
        <p:spPr>
          <a:xfrm>
            <a:off x="8078724" y="2948940"/>
            <a:ext cx="685" cy="240030"/>
          </a:xfrm>
          <a:prstGeom prst="straightConnector1">
            <a:avLst/>
          </a:prstGeom>
          <a:noFill/>
          <a:ln w="15875" cap="flat" cmpd="sng">
            <a:solidFill>
              <a:srgbClr val="3A4590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239" name="Google Shape;239;p25"/>
          <p:cNvSpPr/>
          <p:nvPr/>
        </p:nvSpPr>
        <p:spPr>
          <a:xfrm>
            <a:off x="7375779" y="3188970"/>
            <a:ext cx="1405890" cy="1028700"/>
          </a:xfrm>
          <a:prstGeom prst="roundRect">
            <a:avLst>
              <a:gd name="adj" fmla="val 4667"/>
            </a:avLst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25"/>
          <p:cNvSpPr/>
          <p:nvPr/>
        </p:nvSpPr>
        <p:spPr>
          <a:xfrm>
            <a:off x="7444359" y="3243834"/>
            <a:ext cx="1268730" cy="2057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rgbClr val="CADCFC"/>
                </a:solidFill>
                <a:latin typeface="Calibri"/>
                <a:ea typeface="Calibri"/>
                <a:cs typeface="Calibri"/>
                <a:sym typeface="Calibri"/>
              </a:rPr>
              <a:t>31 Jan 2025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25"/>
          <p:cNvSpPr/>
          <p:nvPr/>
        </p:nvSpPr>
        <p:spPr>
          <a:xfrm>
            <a:off x="7444359" y="3463290"/>
            <a:ext cx="1268730" cy="6995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D7DEF5"/>
                </a:solidFill>
                <a:latin typeface="Calibri"/>
                <a:ea typeface="Calibri"/>
                <a:cs typeface="Calibri"/>
                <a:sym typeface="Calibri"/>
              </a:rPr>
              <a:t>£5M offshore deal confirmed; 48-hour handover window set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25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10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6"/>
          <p:cNvSpPr/>
          <p:nvPr/>
        </p:nvSpPr>
        <p:spPr>
          <a:xfrm>
            <a:off x="411480" y="24003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FINDINGS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26"/>
          <p:cNvSpPr/>
          <p:nvPr/>
        </p:nvSpPr>
        <p:spPr>
          <a:xfrm>
            <a:off x="411480" y="466344"/>
            <a:ext cx="788670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2300"/>
              <a:buFont typeface="Cambria"/>
              <a:buNone/>
            </a:pPr>
            <a:r>
              <a:rPr lang="en" sz="23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Suspect Profiling: Roles &amp; Motives</a:t>
            </a:r>
            <a:endParaRPr sz="23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0" name="Google Shape;250;p26"/>
          <p:cNvSpPr/>
          <p:nvPr/>
        </p:nvSpPr>
        <p:spPr>
          <a:xfrm>
            <a:off x="582930" y="1440180"/>
            <a:ext cx="236601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700"/>
              <a:buFont typeface="Cambria"/>
              <a:buNone/>
            </a:pPr>
            <a:r>
              <a:rPr lang="en" sz="17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EMMA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26"/>
          <p:cNvSpPr/>
          <p:nvPr/>
        </p:nvSpPr>
        <p:spPr>
          <a:xfrm>
            <a:off x="582930" y="1837944"/>
            <a:ext cx="2091690" cy="274320"/>
          </a:xfrm>
          <a:prstGeom prst="roundRect">
            <a:avLst>
              <a:gd name="adj" fmla="val 50000"/>
            </a:avLst>
          </a:prstGeom>
          <a:solidFill>
            <a:srgbClr val="D64545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52" name="Google Shape;252;p26"/>
          <p:cNvSpPr/>
          <p:nvPr/>
        </p:nvSpPr>
        <p:spPr>
          <a:xfrm>
            <a:off x="582930" y="1837944"/>
            <a:ext cx="20916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Perpetrator</a:t>
            </a:r>
            <a:endParaRPr sz="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26"/>
          <p:cNvSpPr/>
          <p:nvPr/>
        </p:nvSpPr>
        <p:spPr>
          <a:xfrm>
            <a:off x="582930" y="2263140"/>
            <a:ext cx="236601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Initiates disclosure of proprietary patent data; solicits a buyer through Joe; negotiates price; agrees to supply a demo sample ahead of full transfer.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4" name="Google Shape;254;p26"/>
          <p:cNvSpPr/>
          <p:nvPr/>
        </p:nvSpPr>
        <p:spPr>
          <a:xfrm>
            <a:off x="3257550" y="1268730"/>
            <a:ext cx="2708910" cy="3154680"/>
          </a:xfrm>
          <a:prstGeom prst="roundRect">
            <a:avLst>
              <a:gd name="adj" fmla="val 2532"/>
            </a:avLst>
          </a:prstGeom>
          <a:solidFill>
            <a:srgbClr val="F4F6FB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55" name="Google Shape;255;p26"/>
          <p:cNvSpPr/>
          <p:nvPr/>
        </p:nvSpPr>
        <p:spPr>
          <a:xfrm>
            <a:off x="3429000" y="1440180"/>
            <a:ext cx="236601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700"/>
              <a:buFont typeface="Cambria"/>
              <a:buNone/>
            </a:pPr>
            <a:r>
              <a:rPr lang="en" sz="1700" b="1" i="0" u="none" strike="noStrike" cap="none">
                <a:solidFill>
                  <a:srgbClr val="141B4D"/>
                </a:solidFill>
                <a:latin typeface="Cambria"/>
                <a:ea typeface="Cambria"/>
                <a:cs typeface="Cambria"/>
                <a:sym typeface="Cambria"/>
              </a:rPr>
              <a:t>JOE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26"/>
          <p:cNvSpPr/>
          <p:nvPr/>
        </p:nvSpPr>
        <p:spPr>
          <a:xfrm>
            <a:off x="3429000" y="1837944"/>
            <a:ext cx="2091690" cy="274320"/>
          </a:xfrm>
          <a:prstGeom prst="roundRect">
            <a:avLst>
              <a:gd name="adj" fmla="val 50000"/>
            </a:avLst>
          </a:prstGeom>
          <a:solidFill>
            <a:srgbClr val="D64545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26"/>
          <p:cNvSpPr/>
          <p:nvPr/>
        </p:nvSpPr>
        <p:spPr>
          <a:xfrm>
            <a:off x="3429000" y="1837944"/>
            <a:ext cx="20916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Intermediary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8" name="Google Shape;258;p26"/>
          <p:cNvSpPr/>
          <p:nvPr/>
        </p:nvSpPr>
        <p:spPr>
          <a:xfrm>
            <a:off x="3429000" y="2263140"/>
            <a:ext cx="236601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Brokers the buyer relationship; relays escalating demands; named directly by 'Peter Dover' to Norman. Possibly also operates as 'Peter Dover' via SMS.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26"/>
          <p:cNvSpPr/>
          <p:nvPr/>
        </p:nvSpPr>
        <p:spPr>
          <a:xfrm>
            <a:off x="6103620" y="1268730"/>
            <a:ext cx="2708910" cy="3154680"/>
          </a:xfrm>
          <a:prstGeom prst="roundRect">
            <a:avLst>
              <a:gd name="adj" fmla="val 2532"/>
            </a:avLst>
          </a:prstGeom>
          <a:solidFill>
            <a:srgbClr val="F4F6FB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26"/>
          <p:cNvSpPr/>
          <p:nvPr/>
        </p:nvSpPr>
        <p:spPr>
          <a:xfrm>
            <a:off x="6275070" y="1440180"/>
            <a:ext cx="236601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141B4D"/>
              </a:buClr>
              <a:buSzPts val="1700"/>
              <a:buFont typeface="Cambria"/>
              <a:buNone/>
            </a:pPr>
            <a:r>
              <a:rPr lang="en" sz="1700" b="1" i="0" u="none" strike="noStrike" cap="none">
                <a:solidFill>
                  <a:srgbClr val="141B4D"/>
                </a:solidFill>
                <a:latin typeface="Cambria"/>
                <a:ea typeface="Cambria"/>
                <a:cs typeface="Cambria"/>
                <a:sym typeface="Cambria"/>
              </a:rPr>
              <a:t>NORMAN</a:t>
            </a:r>
            <a:endParaRPr sz="1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26"/>
          <p:cNvSpPr/>
          <p:nvPr/>
        </p:nvSpPr>
        <p:spPr>
          <a:xfrm>
            <a:off x="6275070" y="1837944"/>
            <a:ext cx="2091690" cy="274320"/>
          </a:xfrm>
          <a:prstGeom prst="roundRect">
            <a:avLst>
              <a:gd name="adj" fmla="val 50000"/>
            </a:avLst>
          </a:prstGeom>
          <a:solidFill>
            <a:srgbClr val="D64545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6"/>
          <p:cNvSpPr/>
          <p:nvPr/>
        </p:nvSpPr>
        <p:spPr>
          <a:xfrm>
            <a:off x="6275070" y="1837944"/>
            <a:ext cx="209169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rPr>
              <a:t>Buyer-side facilitator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26"/>
          <p:cNvSpPr/>
          <p:nvPr/>
        </p:nvSpPr>
        <p:spPr>
          <a:xfrm>
            <a:off x="6275070" y="2263140"/>
            <a:ext cx="236601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lnSpc>
                <a:spcPct val="141666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rgbClr val="374151"/>
                </a:solidFill>
                <a:latin typeface="Calibri"/>
                <a:ea typeface="Calibri"/>
                <a:cs typeface="Calibri"/>
                <a:sym typeface="Calibri"/>
              </a:rPr>
              <a:t>Manages the technical handover ('the blueprint') and offshore payment with Peter Dover; geolocation places him — or Joe — in Manchester on the agreed day.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4" name="Google Shape;264;p26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11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27"/>
          <p:cNvSpPr/>
          <p:nvPr/>
        </p:nvSpPr>
        <p:spPr>
          <a:xfrm>
            <a:off x="411480" y="342900"/>
            <a:ext cx="5486400" cy="274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1000"/>
              <a:buFont typeface="Calibri"/>
              <a:buNone/>
            </a:pPr>
            <a:r>
              <a:rPr lang="en" sz="10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27"/>
          <p:cNvSpPr/>
          <p:nvPr/>
        </p:nvSpPr>
        <p:spPr>
          <a:xfrm>
            <a:off x="411480" y="582930"/>
            <a:ext cx="8092440" cy="4800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Font typeface="Cambria"/>
              <a:buNone/>
            </a:pPr>
            <a:r>
              <a:rPr lang="en" sz="2000" b="1" i="0" u="none" strike="noStrike" cap="none">
                <a:solidFill>
                  <a:schemeClr val="dk1"/>
                </a:solidFill>
                <a:latin typeface="Cambria"/>
                <a:ea typeface="Cambria"/>
                <a:cs typeface="Cambria"/>
                <a:sym typeface="Cambria"/>
              </a:rPr>
              <a:t>A Coordinated Attempt at Trade-Secret Theft</a:t>
            </a:r>
            <a:endParaRPr sz="2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27"/>
          <p:cNvSpPr/>
          <p:nvPr/>
        </p:nvSpPr>
        <p:spPr>
          <a:xfrm>
            <a:off x="411480" y="1131570"/>
            <a:ext cx="8092440" cy="5829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lnSpc>
                <a:spcPct val="130769"/>
              </a:lnSpc>
              <a:spcBef>
                <a:spcPts val="0"/>
              </a:spcBef>
              <a:spcAft>
                <a:spcPts val="0"/>
              </a:spcAft>
              <a:buClr>
                <a:srgbClr val="D7DEF5"/>
              </a:buClr>
              <a:buSzPts val="1000"/>
              <a:buFont typeface="Calibri"/>
              <a:buNone/>
            </a:pPr>
            <a:r>
              <a:rPr lang="en"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communications, call-log, SMS, and geolocation evidence together present a consistent, mutually corroborating account of an attempted sale of the QT-AI-2025 patent. It does not appear the transaction was completed, or that payment changed hands, at the point the exhibits were seized.</a:t>
            </a:r>
            <a:endParaRPr sz="10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27"/>
          <p:cNvSpPr/>
          <p:nvPr/>
        </p:nvSpPr>
        <p:spPr>
          <a:xfrm>
            <a:off x="411480" y="1885950"/>
            <a:ext cx="5486400" cy="240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D64545"/>
              </a:buClr>
              <a:buSzPts val="900"/>
              <a:buFont typeface="Calibri"/>
              <a:buNone/>
            </a:pPr>
            <a:r>
              <a:rPr lang="en" sz="9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RECOMMENDATIONS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27"/>
          <p:cNvSpPr/>
          <p:nvPr/>
        </p:nvSpPr>
        <p:spPr>
          <a:xfrm>
            <a:off x="411480" y="2180844"/>
            <a:ext cx="219456" cy="219456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75" name="Google Shape;275;p27"/>
          <p:cNvSpPr/>
          <p:nvPr/>
        </p:nvSpPr>
        <p:spPr>
          <a:xfrm>
            <a:off x="411480" y="2180844"/>
            <a:ext cx="21945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27"/>
          <p:cNvSpPr/>
          <p:nvPr/>
        </p:nvSpPr>
        <p:spPr>
          <a:xfrm>
            <a:off x="740664" y="2160270"/>
            <a:ext cx="7749540" cy="288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BFA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Restrict Emma's system access and audit the patent database for further compromise.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27"/>
          <p:cNvSpPr/>
          <p:nvPr/>
        </p:nvSpPr>
        <p:spPr>
          <a:xfrm>
            <a:off x="411480" y="2606040"/>
            <a:ext cx="219456" cy="219456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78" name="Google Shape;278;p27"/>
          <p:cNvSpPr/>
          <p:nvPr/>
        </p:nvSpPr>
        <p:spPr>
          <a:xfrm>
            <a:off x="411480" y="2606040"/>
            <a:ext cx="21945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27"/>
          <p:cNvSpPr/>
          <p:nvPr/>
        </p:nvSpPr>
        <p:spPr>
          <a:xfrm>
            <a:off x="740664" y="2585466"/>
            <a:ext cx="7749540" cy="288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BFA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Pursue subscriber-check enquiries on 07917162891 and +447400657582 with the network operator.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27"/>
          <p:cNvSpPr/>
          <p:nvPr/>
        </p:nvSpPr>
        <p:spPr>
          <a:xfrm>
            <a:off x="411480" y="3031236"/>
            <a:ext cx="219456" cy="219456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81" name="Google Shape;281;p27"/>
          <p:cNvSpPr/>
          <p:nvPr/>
        </p:nvSpPr>
        <p:spPr>
          <a:xfrm>
            <a:off x="411480" y="3031236"/>
            <a:ext cx="21945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27"/>
          <p:cNvSpPr/>
          <p:nvPr/>
        </p:nvSpPr>
        <p:spPr>
          <a:xfrm>
            <a:off x="740664" y="3010662"/>
            <a:ext cx="7749540" cy="288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BFA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Consider corporate espionage / theft charges against Emma, and conspiracy charges against Joe and Norman.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7"/>
          <p:cNvSpPr/>
          <p:nvPr/>
        </p:nvSpPr>
        <p:spPr>
          <a:xfrm>
            <a:off x="411480" y="3456432"/>
            <a:ext cx="219456" cy="219456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84" name="Google Shape;284;p27"/>
          <p:cNvSpPr/>
          <p:nvPr/>
        </p:nvSpPr>
        <p:spPr>
          <a:xfrm>
            <a:off x="411480" y="3456432"/>
            <a:ext cx="21945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27"/>
          <p:cNvSpPr/>
          <p:nvPr/>
        </p:nvSpPr>
        <p:spPr>
          <a:xfrm>
            <a:off x="740664" y="3435858"/>
            <a:ext cx="7749540" cy="288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BFA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Trace the £5M offshore payment arrangement and establish the true identity behind 'Peter Dover'.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6" name="Google Shape;286;p27"/>
          <p:cNvSpPr/>
          <p:nvPr/>
        </p:nvSpPr>
        <p:spPr>
          <a:xfrm>
            <a:off x="411480" y="3881628"/>
            <a:ext cx="219456" cy="219456"/>
          </a:xfrm>
          <a:prstGeom prst="ellipse">
            <a:avLst/>
          </a:prstGeom>
          <a:solidFill>
            <a:srgbClr val="1E2761"/>
          </a:solidFill>
          <a:ln>
            <a:noFill/>
          </a:ln>
        </p:spPr>
        <p:txBody>
          <a:bodyPr spcFirstLastPara="1" wrap="square" lIns="68575" tIns="68575" rIns="68575" bIns="685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87" name="Google Shape;287;p27"/>
          <p:cNvSpPr/>
          <p:nvPr/>
        </p:nvSpPr>
        <p:spPr>
          <a:xfrm>
            <a:off x="411480" y="3881628"/>
            <a:ext cx="219456" cy="219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CADCFC"/>
              </a:buClr>
              <a:buSzPts val="800"/>
              <a:buFont typeface="Calibri"/>
              <a:buNone/>
            </a:pPr>
            <a:r>
              <a:rPr lang="en" sz="800" b="1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</a:t>
            </a:r>
            <a:endParaRPr sz="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27"/>
          <p:cNvSpPr/>
          <p:nvPr/>
        </p:nvSpPr>
        <p:spPr>
          <a:xfrm>
            <a:off x="740664" y="3861054"/>
            <a:ext cx="7749540" cy="2880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E8EBFA"/>
              </a:buClr>
              <a:buSzPts val="900"/>
              <a:buFont typeface="Calibri"/>
              <a:buNone/>
            </a:pPr>
            <a:r>
              <a:rPr lang="en"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Escalate ambiguous or deleted messages for advanced recovery if the matter proceeds to prosecution.</a:t>
            </a:r>
            <a:endParaRPr sz="9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27"/>
          <p:cNvSpPr/>
          <p:nvPr/>
        </p:nvSpPr>
        <p:spPr>
          <a:xfrm>
            <a:off x="8435340" y="4924044"/>
            <a:ext cx="411480" cy="192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rgbClr val="6B7280"/>
              </a:buClr>
              <a:buSzPts val="700"/>
              <a:buFont typeface="Calibri"/>
              <a:buNone/>
            </a:pPr>
            <a:r>
              <a:rPr lang="en" sz="700" b="0" i="0" u="none" strike="noStrike" cap="none">
                <a:solidFill>
                  <a:srgbClr val="6B7280"/>
                </a:solidFill>
                <a:latin typeface="Calibri"/>
                <a:ea typeface="Calibri"/>
                <a:cs typeface="Calibri"/>
                <a:sym typeface="Calibri"/>
              </a:rPr>
              <a:t>12 / 12</a:t>
            </a:r>
            <a:endParaRPr sz="7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966</Words>
  <Application>Microsoft Office PowerPoint</Application>
  <PresentationFormat>On-screen Show (16:9)</PresentationFormat>
  <Paragraphs>147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Cambria</vt:lpstr>
      <vt:lpstr>Simple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Om Nayak</dc:creator>
  <cp:lastModifiedBy>Omkumar Bhaveshbhai Nayak (2525082)</cp:lastModifiedBy>
  <cp:revision>1</cp:revision>
  <dcterms:modified xsi:type="dcterms:W3CDTF">2026-08-12T10:18:30Z</dcterms:modified>
</cp:coreProperties>
</file>