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5" r:id="rId4"/>
    <p:sldId id="267" r:id="rId5"/>
    <p:sldId id="259" r:id="rId6"/>
    <p:sldId id="261" r:id="rId7"/>
    <p:sldId id="260" r:id="rId8"/>
    <p:sldId id="262" r:id="rId9"/>
    <p:sldId id="263" r:id="rId10"/>
    <p:sldId id="264" r:id="rId11"/>
    <p:sldId id="270"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4660"/>
  </p:normalViewPr>
  <p:slideViewPr>
    <p:cSldViewPr snapToGrid="0">
      <p:cViewPr varScale="1">
        <p:scale>
          <a:sx n="59" d="100"/>
          <a:sy n="59" d="100"/>
        </p:scale>
        <p:origin x="9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600005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1995250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May 9,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015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May 9,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439562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May 9,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34077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May 9,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30787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May 9,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82377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May 9,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102299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May 9,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92150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May 9,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0651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May 9,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6835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64660318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rugabuse.gov/tools-resources/common-data-elements/substance-use-assessment" TargetMode="External"/><Relationship Id="rId2" Type="http://schemas.openxmlformats.org/officeDocument/2006/relationships/hyperlink" Target="https://www.drugabuse.gov/publications/drugfacts/substance-use-co-occurring-disorder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F550C-4B48-63AD-E7F6-33DB8A274CF2}"/>
              </a:ext>
            </a:extLst>
          </p:cNvPr>
          <p:cNvSpPr>
            <a:spLocks noGrp="1"/>
          </p:cNvSpPr>
          <p:nvPr>
            <p:ph type="ctrTitle"/>
          </p:nvPr>
        </p:nvSpPr>
        <p:spPr>
          <a:xfrm>
            <a:off x="6311900" y="448056"/>
            <a:ext cx="5428996" cy="3401568"/>
          </a:xfrm>
        </p:spPr>
        <p:txBody>
          <a:bodyPr>
            <a:normAutofit/>
          </a:bodyPr>
          <a:lstStyle/>
          <a:p>
            <a:r>
              <a:rPr lang="en-GB" sz="4500" dirty="0">
                <a:latin typeface="Times New Roman" panose="02020603050405020304" pitchFamily="18" charset="0"/>
                <a:ea typeface="Calibri" panose="020F0502020204030204" pitchFamily="34" charset="0"/>
              </a:rPr>
              <a:t>Presenting A Rehabilitative Proposal for Substance-Induced Anxiety </a:t>
            </a:r>
            <a:endParaRPr lang="en-GB" sz="4500"/>
          </a:p>
        </p:txBody>
      </p:sp>
      <p:pic>
        <p:nvPicPr>
          <p:cNvPr id="38" name="Picture 3" descr="Close up of cells">
            <a:extLst>
              <a:ext uri="{FF2B5EF4-FFF2-40B4-BE49-F238E27FC236}">
                <a16:creationId xmlns:a16="http://schemas.microsoft.com/office/drawing/2014/main" id="{3496C353-7412-6E16-7F96-C2DD9456DF93}"/>
              </a:ext>
            </a:extLst>
          </p:cNvPr>
          <p:cNvPicPr>
            <a:picLocks noChangeAspect="1"/>
          </p:cNvPicPr>
          <p:nvPr/>
        </p:nvPicPr>
        <p:blipFill rotWithShape="1">
          <a:blip r:embed="rId2"/>
          <a:srcRect l="27082" r="24689"/>
          <a:stretch/>
        </p:blipFill>
        <p:spPr>
          <a:xfrm>
            <a:off x="785667" y="450000"/>
            <a:ext cx="4753450" cy="5544000"/>
          </a:xfrm>
          <a:prstGeom prst="rect">
            <a:avLst/>
          </a:prstGeom>
        </p:spPr>
      </p:pic>
      <p:cxnSp>
        <p:nvCxnSpPr>
          <p:cNvPr id="45" name="Straight Connector 44">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979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60069-3B2A-40F4-AF45-4A8FD596D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34633-9772-BA22-33FD-AF25071D86C7}"/>
              </a:ext>
            </a:extLst>
          </p:cNvPr>
          <p:cNvSpPr>
            <a:spLocks noGrp="1"/>
          </p:cNvSpPr>
          <p:nvPr>
            <p:ph type="title"/>
          </p:nvPr>
        </p:nvSpPr>
        <p:spPr>
          <a:xfrm>
            <a:off x="448056" y="388799"/>
            <a:ext cx="2854800" cy="6026399"/>
          </a:xfrm>
        </p:spPr>
        <p:txBody>
          <a:bodyPr>
            <a:normAutofit/>
          </a:bodyPr>
          <a:lstStyle/>
          <a:p>
            <a:r>
              <a:rPr lang="en-GB" i="0" dirty="0">
                <a:latin typeface="Times New Roman" panose="02020603050405020304" pitchFamily="18" charset="0"/>
                <a:cs typeface="Times New Roman" panose="02020603050405020304" pitchFamily="18" charset="0"/>
              </a:rPr>
              <a:t>Introduction</a:t>
            </a:r>
          </a:p>
        </p:txBody>
      </p:sp>
      <p:cxnSp>
        <p:nvCxnSpPr>
          <p:cNvPr id="10" name="Straight Connector 9">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07C1D7-7E81-2B7C-4E0F-336CAFCA4325}"/>
              </a:ext>
            </a:extLst>
          </p:cNvPr>
          <p:cNvSpPr>
            <a:spLocks noGrp="1"/>
          </p:cNvSpPr>
          <p:nvPr>
            <p:ph idx="1"/>
          </p:nvPr>
        </p:nvSpPr>
        <p:spPr>
          <a:xfrm>
            <a:off x="4222800" y="323998"/>
            <a:ext cx="7056000" cy="6091199"/>
          </a:xfrm>
        </p:spPr>
        <p:txBody>
          <a:bodyPr>
            <a:normAutofit/>
          </a:bodyPr>
          <a:lstStyle/>
          <a:p>
            <a:pPr>
              <a:lnSpc>
                <a:spcPct val="130000"/>
              </a:lnSpc>
            </a:pPr>
            <a:r>
              <a:rPr lang="en-GB" sz="1300" dirty="0">
                <a:latin typeface="Times New Roman" panose="02020603050405020304" pitchFamily="18" charset="0"/>
                <a:cs typeface="Times New Roman" panose="02020603050405020304" pitchFamily="18" charset="0"/>
              </a:rPr>
              <a:t>Anxiety induced by substance abuse refers to the experience of anxiety symptoms that arise as a direct result of substance abuse. Substance abuse can refer to the use of alcohol, illegal drugs, or prescription medications in a manner that is harmful to the individual's physical or mental health.</a:t>
            </a:r>
          </a:p>
          <a:p>
            <a:pPr>
              <a:lnSpc>
                <a:spcPct val="130000"/>
              </a:lnSpc>
            </a:pPr>
            <a:r>
              <a:rPr lang="en-GB" sz="1300" dirty="0">
                <a:latin typeface="Times New Roman" panose="02020603050405020304" pitchFamily="18" charset="0"/>
                <a:cs typeface="Times New Roman" panose="02020603050405020304" pitchFamily="18" charset="0"/>
              </a:rPr>
              <a:t>Anxiety induced by substance abuse can be a complex and challenging condition to treat, as it often involves addressing both the underlying substance abuse disorder and the associated anxiety disorder.</a:t>
            </a:r>
          </a:p>
          <a:p>
            <a:pPr>
              <a:lnSpc>
                <a:spcPct val="130000"/>
              </a:lnSpc>
            </a:pPr>
            <a:r>
              <a:rPr lang="en-GB" sz="1300" dirty="0">
                <a:latin typeface="Times New Roman" panose="02020603050405020304" pitchFamily="18" charset="0"/>
                <a:cs typeface="Times New Roman" panose="02020603050405020304" pitchFamily="18" charset="0"/>
              </a:rPr>
              <a:t>Substance-induced anxiety disorder (SIAD) is a mental health condition that can occur as a result of the use or withdrawal from certain substances such as alcohol or drugs, leading to significant social, occupational, and personal functional impairment (National Institute on Drug Abuse, 2018). To aid in the recovery and improve the quality of life of those with SIAD, it is essential to have effective treatment options available. This presentation proposes a rehabilitation strategy that focuses on cognitive-behavioural therapy (CBT) and pharmacological interventions.</a:t>
            </a:r>
          </a:p>
          <a:p>
            <a:pPr>
              <a:lnSpc>
                <a:spcPct val="130000"/>
              </a:lnSpc>
            </a:pPr>
            <a:r>
              <a:rPr lang="en-GB" sz="1300" dirty="0">
                <a:latin typeface="Times New Roman" panose="02020603050405020304" pitchFamily="18" charset="0"/>
                <a:cs typeface="Times New Roman" panose="02020603050405020304" pitchFamily="18" charset="0"/>
              </a:rPr>
              <a:t>Substance use, alcohol, or medication, can all contribute to the development of SIAD, leading to significant distress and functional impairment (American Psychiatric Association, 2013). The proposed rehabilitation program aims to address the disorder's social, psychological, and physical dimensions. Two of the most common psychiatric disorders are substance abuse and anxiety disorders. While self-medication for anxiety symptoms can lead to substance abuse issues, substance use can also raise the risk of developing symptoms of an anxiety disorder or exacerbate existing symptoms (National Institute on Drug Abuse, 2018). The direct effects of substance abuse on anxiety symptoms will be covered in this presentation.</a:t>
            </a:r>
          </a:p>
        </p:txBody>
      </p:sp>
    </p:spTree>
    <p:extLst>
      <p:ext uri="{BB962C8B-B14F-4D97-AF65-F5344CB8AC3E}">
        <p14:creationId xmlns:p14="http://schemas.microsoft.com/office/powerpoint/2010/main" val="6192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ECF803-D252-4700-A23E-171E66176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365F6F-630B-B192-F29A-43AFFD4AD813}"/>
              </a:ext>
            </a:extLst>
          </p:cNvPr>
          <p:cNvSpPr>
            <a:spLocks noGrp="1"/>
          </p:cNvSpPr>
          <p:nvPr>
            <p:ph type="title"/>
          </p:nvPr>
        </p:nvSpPr>
        <p:spPr>
          <a:xfrm>
            <a:off x="448056" y="228600"/>
            <a:ext cx="4690872" cy="6190488"/>
          </a:xfrm>
        </p:spPr>
        <p:txBody>
          <a:bodyPr>
            <a:normAutofit/>
          </a:bodyPr>
          <a:lstStyle/>
          <a:p>
            <a:r>
              <a:rPr lang="en-GB" sz="6400" i="0" dirty="0">
                <a:latin typeface="Times New Roman" panose="02020603050405020304" pitchFamily="18" charset="0"/>
                <a:cs typeface="Times New Roman" panose="02020603050405020304" pitchFamily="18" charset="0"/>
              </a:rPr>
              <a:t>Issue brief. Reciprocal Relationship</a:t>
            </a:r>
          </a:p>
        </p:txBody>
      </p:sp>
      <p:cxnSp>
        <p:nvCxnSpPr>
          <p:cNvPr id="10" name="Straight Connector 9">
            <a:extLst>
              <a:ext uri="{FF2B5EF4-FFF2-40B4-BE49-F238E27FC236}">
                <a16:creationId xmlns:a16="http://schemas.microsoft.com/office/drawing/2014/main" id="{867E0F8D-CD95-42E8-B49E-DFFDB4AF1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9600" y="450000"/>
            <a:ext cx="0" cy="5966675"/>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BA0790-FC5E-E95F-84F1-C9A30043794C}"/>
              </a:ext>
            </a:extLst>
          </p:cNvPr>
          <p:cNvSpPr>
            <a:spLocks noGrp="1"/>
          </p:cNvSpPr>
          <p:nvPr>
            <p:ph idx="1"/>
          </p:nvPr>
        </p:nvSpPr>
        <p:spPr>
          <a:xfrm>
            <a:off x="6099048" y="329184"/>
            <a:ext cx="5184648" cy="6089904"/>
          </a:xfrm>
        </p:spPr>
        <p:txBody>
          <a:bodyPr>
            <a:normAutofit/>
          </a:bodyPr>
          <a:lstStyle/>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Substance abuse and anxiety disorders commonly co-occur</a:t>
            </a:r>
          </a:p>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Self-medication for anxiety can lead to substance abuse</a:t>
            </a:r>
          </a:p>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Substance use can increase the risk of developing or exacerbating anxiety symptoms (National Institute on Drug Abuse, 2018)</a:t>
            </a:r>
          </a:p>
          <a:p>
            <a:pPr>
              <a:lnSpc>
                <a:spcPct val="130000"/>
              </a:lnSpc>
            </a:pPr>
            <a:r>
              <a:rPr lang="en-GB" sz="900" dirty="0">
                <a:latin typeface="Times New Roman" panose="02020603050405020304" pitchFamily="18" charset="0"/>
                <a:cs typeface="Times New Roman" panose="02020603050405020304" pitchFamily="18" charset="0"/>
              </a:rPr>
              <a:t>Substance abuse-induced anxiety is a condition in which individuals experience symptoms of anxiety as a result of drug or alcohol use. This condition can manifest in a variety of ways, including physical, cognitive, and behavioural symptoms. It can also lead to significant impairment in the individual's daily life, including problems with relationships and work, and may even result in suicidal thoughts or behaviours.</a:t>
            </a:r>
          </a:p>
          <a:p>
            <a:pPr>
              <a:lnSpc>
                <a:spcPct val="130000"/>
              </a:lnSpc>
            </a:pPr>
            <a:r>
              <a:rPr lang="en-GB" sz="900" dirty="0">
                <a:latin typeface="Times New Roman" panose="02020603050405020304" pitchFamily="18" charset="0"/>
                <a:cs typeface="Times New Roman" panose="02020603050405020304" pitchFamily="18" charset="0"/>
              </a:rPr>
              <a:t>Research has shown that individuals may experience feelings of panic or dread, accompanied by physiological responses such as sweating, shaking, and heart palpitations (Kushner et al., 2000). Additionally, substance abuse-induced anxiety can manifest as tension headaches, stomach problems, and muscle tension, further impacting an individual's daily functioning (Herman-Stahl et al., 2003).</a:t>
            </a:r>
          </a:p>
          <a:p>
            <a:pPr>
              <a:lnSpc>
                <a:spcPct val="130000"/>
              </a:lnSpc>
            </a:pPr>
            <a:r>
              <a:rPr lang="en-GB" sz="900" dirty="0">
                <a:latin typeface="Times New Roman" panose="02020603050405020304" pitchFamily="18" charset="0"/>
                <a:cs typeface="Times New Roman" panose="02020603050405020304" pitchFamily="18" charset="0"/>
              </a:rPr>
              <a:t>Cognitive symptoms of substance abuse-induced anxiety can include difficulty concentrating or remembering things. The individual may also experience racing thoughts, excessive worry, and a sense of impending doom.</a:t>
            </a:r>
            <a:r>
              <a:rPr lang="en-GB" sz="900" dirty="0">
                <a:effectLst/>
                <a:latin typeface="Times New Roman" panose="02020603050405020304" pitchFamily="18" charset="0"/>
                <a:ea typeface="Calibri" panose="020F0502020204030204" pitchFamily="34" charset="0"/>
              </a:rPr>
              <a:t> (Grant et al., 2004). </a:t>
            </a:r>
            <a:r>
              <a:rPr lang="en-GB" sz="900" dirty="0">
                <a:latin typeface="Times New Roman" panose="02020603050405020304" pitchFamily="18" charset="0"/>
                <a:cs typeface="Times New Roman" panose="02020603050405020304" pitchFamily="18" charset="0"/>
              </a:rPr>
              <a:t> These symptoms can make it difficult for the individual to function at work or in social situations and can negatively impact their overall quality of life.</a:t>
            </a:r>
          </a:p>
          <a:p>
            <a:pPr>
              <a:lnSpc>
                <a:spcPct val="130000"/>
              </a:lnSpc>
            </a:pPr>
            <a:r>
              <a:rPr lang="en-GB" sz="900" dirty="0">
                <a:latin typeface="Times New Roman" panose="02020603050405020304" pitchFamily="18" charset="0"/>
                <a:cs typeface="Times New Roman" panose="02020603050405020304" pitchFamily="18" charset="0"/>
              </a:rPr>
              <a:t>Behavioural symptoms of substance abuse-induced anxiety can include changes in the individual's behaviour, such as becoming more irritable, avoiding situations that they perceive as stressful, or becoming more socially withdrawn. They may also experience difficulties with sleep, either sleeping too much or too little. (Brower, 2001).</a:t>
            </a:r>
          </a:p>
          <a:p>
            <a:pPr>
              <a:lnSpc>
                <a:spcPct val="130000"/>
              </a:lnSpc>
            </a:pPr>
            <a:r>
              <a:rPr lang="en-GB" sz="900" dirty="0">
                <a:latin typeface="Times New Roman" panose="02020603050405020304" pitchFamily="18" charset="0"/>
                <a:cs typeface="Times New Roman" panose="02020603050405020304" pitchFamily="18" charset="0"/>
              </a:rPr>
              <a:t>Substance abuse-induced anxiety can have a significant impact on the individual's life. It can lead to problems with relationships and work, and may even result in suicidal thoughts or behaviours. (Sareen et al., 2005). In addition, substance abuse-induced anxiety can be a self-perpetuating cycle, as the individual may turn to drugs or alcohol to alleviate their symptoms, only to experience further anxiety as a result of their substance use. (Smith et al., 2006).</a:t>
            </a:r>
          </a:p>
        </p:txBody>
      </p:sp>
    </p:spTree>
    <p:extLst>
      <p:ext uri="{BB962C8B-B14F-4D97-AF65-F5344CB8AC3E}">
        <p14:creationId xmlns:p14="http://schemas.microsoft.com/office/powerpoint/2010/main" val="1760170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ECF803-D252-4700-A23E-171E66176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E7F878-41FD-B496-6543-AB2C40779394}"/>
              </a:ext>
            </a:extLst>
          </p:cNvPr>
          <p:cNvSpPr>
            <a:spLocks noGrp="1"/>
          </p:cNvSpPr>
          <p:nvPr>
            <p:ph type="title"/>
          </p:nvPr>
        </p:nvSpPr>
        <p:spPr>
          <a:xfrm>
            <a:off x="448056" y="393192"/>
            <a:ext cx="4690872" cy="6025896"/>
          </a:xfrm>
        </p:spPr>
        <p:txBody>
          <a:bodyPr>
            <a:normAutofit/>
          </a:bodyPr>
          <a:lstStyle/>
          <a:p>
            <a:r>
              <a:rPr lang="en-GB" i="0" dirty="0">
                <a:latin typeface="Times New Roman" panose="02020603050405020304" pitchFamily="18" charset="0"/>
                <a:cs typeface="Times New Roman" panose="02020603050405020304" pitchFamily="18" charset="0"/>
              </a:rPr>
              <a:t>The Effects of Alcohol, Marijuana, and Stimulant Drug Use on Mental Health.</a:t>
            </a:r>
            <a:br>
              <a:rPr lang="en-GB" i="0" dirty="0">
                <a:latin typeface="Times New Roman" panose="02020603050405020304" pitchFamily="18" charset="0"/>
                <a:cs typeface="Times New Roman" panose="02020603050405020304" pitchFamily="18" charset="0"/>
              </a:rPr>
            </a:br>
            <a:r>
              <a:rPr lang="en-GB" i="0" dirty="0">
                <a:latin typeface="Times New Roman" panose="02020603050405020304" pitchFamily="18" charset="0"/>
                <a:cs typeface="Times New Roman" panose="02020603050405020304" pitchFamily="18" charset="0"/>
              </a:rPr>
              <a:t>Direct Effects of Substance Abuse on Anxiety Symptoms.</a:t>
            </a:r>
          </a:p>
        </p:txBody>
      </p:sp>
      <p:cxnSp>
        <p:nvCxnSpPr>
          <p:cNvPr id="10" name="Straight Connector 9">
            <a:extLst>
              <a:ext uri="{FF2B5EF4-FFF2-40B4-BE49-F238E27FC236}">
                <a16:creationId xmlns:a16="http://schemas.microsoft.com/office/drawing/2014/main" id="{867E0F8D-CD95-42E8-B49E-DFFDB4AF1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9600" y="450000"/>
            <a:ext cx="0" cy="5966675"/>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EA2BE280-3DDE-2C87-9908-1D3BA0729DCA}"/>
              </a:ext>
            </a:extLst>
          </p:cNvPr>
          <p:cNvSpPr>
            <a:spLocks noGrp="1"/>
          </p:cNvSpPr>
          <p:nvPr>
            <p:ph idx="1"/>
          </p:nvPr>
        </p:nvSpPr>
        <p:spPr>
          <a:xfrm>
            <a:off x="6099048" y="329184"/>
            <a:ext cx="5184648" cy="6089904"/>
          </a:xfrm>
        </p:spPr>
        <p:txBody>
          <a:bodyPr>
            <a:normAutofit/>
          </a:bodyPr>
          <a:lstStyle/>
          <a:p>
            <a:pPr>
              <a:lnSpc>
                <a:spcPct val="130000"/>
              </a:lnSpc>
            </a:pPr>
            <a:r>
              <a:rPr lang="en-GB" sz="900" dirty="0">
                <a:latin typeface="Times New Roman" panose="02020603050405020304" pitchFamily="18" charset="0"/>
                <a:cs typeface="Times New Roman" panose="02020603050405020304" pitchFamily="18" charset="0"/>
              </a:rPr>
              <a:t>Alcohol abuse is a well-known contributor to symptoms of anxiety, and it has been shown to contribute to the onset of panic attacks (</a:t>
            </a:r>
            <a:r>
              <a:rPr lang="en-GB" sz="900" dirty="0" err="1">
                <a:latin typeface="Times New Roman" panose="02020603050405020304" pitchFamily="18" charset="0"/>
                <a:cs typeface="Times New Roman" panose="02020603050405020304" pitchFamily="18" charset="0"/>
              </a:rPr>
              <a:t>Anthenelli</a:t>
            </a:r>
            <a:r>
              <a:rPr lang="en-GB" sz="900" dirty="0">
                <a:latin typeface="Times New Roman" panose="02020603050405020304" pitchFamily="18" charset="0"/>
                <a:cs typeface="Times New Roman" panose="02020603050405020304" pitchFamily="18" charset="0"/>
              </a:rPr>
              <a:t>, 2019). Although alcohol and other central nervous system (CNS) depressants initially appear to have a calming effect on an individual's degree of stress, excessive use of these drugs can lead to impairments in an individual's physical and mental functioning, which can be a major source of stress. Withdrawal from alcohol and other CNS depressant drugs may trigger rebound anxiety and even panic attacks, thereby increasing the individual's risk for relapse (National Institute on Drug Abuse [NIDA], 2020).</a:t>
            </a:r>
          </a:p>
          <a:p>
            <a:pPr>
              <a:lnSpc>
                <a:spcPct val="130000"/>
              </a:lnSpc>
            </a:pPr>
            <a:r>
              <a:rPr lang="en-GB" sz="900" dirty="0">
                <a:latin typeface="Times New Roman" panose="02020603050405020304" pitchFamily="18" charset="0"/>
                <a:cs typeface="Times New Roman" panose="02020603050405020304" pitchFamily="18" charset="0"/>
              </a:rPr>
              <a:t>While marijuana use may not directly contribute to the development of anxiety symptoms, it can exacerbate pre-existing symptoms of anxiety in some cases. Using marijuana can lead to symptoms that mimic those of a panic attack, such as a racing heart, difficulty breathing, </a:t>
            </a:r>
            <a:r>
              <a:rPr lang="en-GB" sz="900" dirty="0" err="1">
                <a:latin typeface="Times New Roman" panose="02020603050405020304" pitchFamily="18" charset="0"/>
                <a:cs typeface="Times New Roman" panose="02020603050405020304" pitchFamily="18" charset="0"/>
              </a:rPr>
              <a:t>lightheadedness</a:t>
            </a:r>
            <a:r>
              <a:rPr lang="en-GB" sz="900" dirty="0">
                <a:latin typeface="Times New Roman" panose="02020603050405020304" pitchFamily="18" charset="0"/>
                <a:cs typeface="Times New Roman" panose="02020603050405020304" pitchFamily="18" charset="0"/>
              </a:rPr>
              <a:t>, feeling of being detached from oneself, and poor motor coordination (Hill et al., 2017). Individuals with a history of panic attacks are more likely to have these symptoms triggered with marijuana use. Withdrawal after a long period of marijuana use is associated with the onset of temporary anxiety; however, with time these symptoms tend to subside as the individual is able to successfully abstain from marijuana use during the withdrawal phase (NIDA, 2020).</a:t>
            </a:r>
          </a:p>
          <a:p>
            <a:pPr>
              <a:lnSpc>
                <a:spcPct val="130000"/>
              </a:lnSpc>
            </a:pPr>
            <a:r>
              <a:rPr lang="en-GB" sz="900" dirty="0">
                <a:latin typeface="Times New Roman" panose="02020603050405020304" pitchFamily="18" charset="0"/>
                <a:cs typeface="Times New Roman" panose="02020603050405020304" pitchFamily="18" charset="0"/>
              </a:rPr>
              <a:t>Stimulant drugs are most commonly linked with both the onset and exacerbation of anxiety, as they lead to a rapid excitement of the neurotransmitters in the brain (Levine &amp; Saperstein, 2018). Excessive symptoms of anxiety and panic are among the most commonly reported side effects of using stimulant medications. Withdrawal from stimulant medications is characterized by a sudden drop in neurotransmitter levels, which also leads to symptoms of anxiety. Examples of stimulant drugs include amphetamines, Adderall, Ritalin, caffeine, ephedrine, MDMA, Mephedrone, MDPV, methamphetamine, and cocaine (NIDA, 2020).</a:t>
            </a:r>
          </a:p>
          <a:p>
            <a:pPr>
              <a:lnSpc>
                <a:spcPct val="130000"/>
              </a:lnSpc>
            </a:pPr>
            <a:r>
              <a:rPr lang="en-GB" sz="900" dirty="0">
                <a:latin typeface="Times New Roman" panose="02020603050405020304" pitchFamily="18" charset="0"/>
                <a:cs typeface="Times New Roman" panose="02020603050405020304" pitchFamily="18" charset="0"/>
              </a:rPr>
              <a:t>Individuals in highly stressful jobs or who regularly feel unable to relax because of anxiety are at risk for developing problems with alcohol (Sinha, 2018). Substance abuse can have detrimental impacts on an individual's ability to function at work, home, or school, and can even cause problems in terms of friendships. Catching and treating substance abuse problems early can reduce the risk of long-term negative impacts. Both substance abuse disorders and anxiety disorders place the individual at an augmented risk for developing problems with the other (Grant et al., 2015).</a:t>
            </a:r>
          </a:p>
        </p:txBody>
      </p:sp>
    </p:spTree>
    <p:extLst>
      <p:ext uri="{BB962C8B-B14F-4D97-AF65-F5344CB8AC3E}">
        <p14:creationId xmlns:p14="http://schemas.microsoft.com/office/powerpoint/2010/main" val="3285688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1CD093-6B08-8983-3BF2-BB28CFF42DDB}"/>
              </a:ext>
            </a:extLst>
          </p:cNvPr>
          <p:cNvSpPr>
            <a:spLocks noGrp="1"/>
          </p:cNvSpPr>
          <p:nvPr>
            <p:ph type="title"/>
          </p:nvPr>
        </p:nvSpPr>
        <p:spPr>
          <a:xfrm>
            <a:off x="448056" y="374904"/>
            <a:ext cx="11301984" cy="987552"/>
          </a:xfrm>
        </p:spPr>
        <p:txBody>
          <a:bodyPr>
            <a:normAutofit/>
          </a:bodyPr>
          <a:lstStyle/>
          <a:p>
            <a:r>
              <a:rPr lang="en-GB" sz="6400" i="0">
                <a:latin typeface="Times New Roman" panose="02020603050405020304" pitchFamily="18" charset="0"/>
                <a:cs typeface="Times New Roman" panose="02020603050405020304" pitchFamily="18" charset="0"/>
              </a:rPr>
              <a:t>What Research Tells Us </a:t>
            </a: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01F529-5466-4882-F2BB-BAC89E609685}"/>
              </a:ext>
            </a:extLst>
          </p:cNvPr>
          <p:cNvSpPr>
            <a:spLocks noGrp="1"/>
          </p:cNvSpPr>
          <p:nvPr>
            <p:ph idx="1"/>
          </p:nvPr>
        </p:nvSpPr>
        <p:spPr>
          <a:xfrm>
            <a:off x="448056" y="1947672"/>
            <a:ext cx="7379208" cy="4005072"/>
          </a:xfrm>
        </p:spPr>
        <p:txBody>
          <a:bodyPr>
            <a:normAutofit/>
          </a:bodyPr>
          <a:lstStyle/>
          <a:p>
            <a:pPr>
              <a:lnSpc>
                <a:spcPct val="130000"/>
              </a:lnSpc>
            </a:pPr>
            <a:r>
              <a:rPr lang="en-GB" sz="1100" dirty="0">
                <a:latin typeface="Times New Roman" panose="02020603050405020304" pitchFamily="18" charset="0"/>
                <a:cs typeface="Times New Roman" panose="02020603050405020304" pitchFamily="18" charset="0"/>
              </a:rPr>
              <a:t> SIAD is characterised by "prominent symptoms of anxiety that are judged to be due to the physiological effects of a substance" (DSM-5, Diagnostic and Statistical Manual of Mental Disorders, Fifth Edition; American Psychiatric Association, 2013). It is crucial to address the physical, psychological, and social aspects of the disorder in any rehabilitation plan because it can lead to significant distress and impairment in daily functioning.</a:t>
            </a:r>
          </a:p>
          <a:p>
            <a:pPr>
              <a:lnSpc>
                <a:spcPct val="130000"/>
              </a:lnSpc>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Research has shown that a comprehensive treatment plan that addresses the multiple aspects of SIAD can be effective in managing the disorder. A study by Grant et al. (2007) found that cognitive-</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therapy (CBT) was effective in reducing anxiety symptoms in patients with substance-induced anxiety disorders. Other studies have also shown that support groups, such as Alcoholics Anonymous or Narcotics Anonymous, can provide patients with a sense of community and support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Tonigan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et al., 2013). Additionally, lifestyle changes, such as regular exercise and mindfulness-based therapy, can also be beneficial for patients with SIAD (Burton, 2017).</a:t>
            </a:r>
          </a:p>
          <a:p>
            <a:pPr>
              <a:lnSpc>
                <a:spcPct val="130000"/>
              </a:lnSpc>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Studies have shown that individuals with anxiety disorders are at an increased risk for developing substance abuse disorders, and those with substance abuse disorders are at a higher risk for developing anxiety disorders (NIDA, 2018). The co-occurrence of these disorders can lead to negative consequences in many areas of an individual's life, including their health, social relationships, and overall quality of life. Research has demonstrated that anxiety symptoms may increase the likelihood of an individual turning to substances as a way to cope, while substance abuse can exacerbate pre-existing anxiety symptoms (Marsden,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Gossop</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Stewart, &amp; Best, 2000).</a:t>
            </a:r>
          </a:p>
          <a:p>
            <a:pPr>
              <a:lnSpc>
                <a:spcPct val="130000"/>
              </a:lnSpc>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53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75B59-1839-267D-312D-D14A429853EB}"/>
              </a:ext>
            </a:extLst>
          </p:cNvPr>
          <p:cNvSpPr>
            <a:spLocks noGrp="1"/>
          </p:cNvSpPr>
          <p:nvPr>
            <p:ph type="title"/>
          </p:nvPr>
        </p:nvSpPr>
        <p:spPr>
          <a:xfrm>
            <a:off x="438912" y="152400"/>
            <a:ext cx="11301984" cy="1141200"/>
          </a:xfrm>
        </p:spPr>
        <p:txBody>
          <a:bodyPr>
            <a:normAutofit fontScale="90000"/>
          </a:bodyPr>
          <a:lstStyle/>
          <a:p>
            <a:r>
              <a:rPr lang="en-GB" sz="4400" i="0" dirty="0">
                <a:effectLst/>
                <a:latin typeface="Times New Roman" panose="02020603050405020304" pitchFamily="18" charset="0"/>
                <a:ea typeface="Calibri" panose="020F0502020204030204" pitchFamily="34" charset="0"/>
              </a:rPr>
              <a:t>Common Treatments Proposed Rehabilitation </a:t>
            </a:r>
            <a:r>
              <a:rPr lang="en-GB" sz="4400" i="0" dirty="0" err="1">
                <a:effectLst/>
                <a:latin typeface="Times New Roman" panose="02020603050405020304" pitchFamily="18" charset="0"/>
                <a:ea typeface="Calibri" panose="020F0502020204030204" pitchFamily="34" charset="0"/>
              </a:rPr>
              <a:t>Strategy.Methodology</a:t>
            </a:r>
            <a:endParaRPr lang="en-GB" sz="4400" i="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732854-CFAB-23E2-04F4-D221B538FD96}"/>
              </a:ext>
            </a:extLst>
          </p:cNvPr>
          <p:cNvSpPr>
            <a:spLocks noGrp="1"/>
          </p:cNvSpPr>
          <p:nvPr>
            <p:ph sz="half" idx="1"/>
          </p:nvPr>
        </p:nvSpPr>
        <p:spPr>
          <a:xfrm>
            <a:off x="448056" y="1293600"/>
            <a:ext cx="5647944" cy="5564400"/>
          </a:xfrm>
        </p:spPr>
        <p:txBody>
          <a:bodyPr>
            <a:noAutofit/>
          </a:bodyPr>
          <a:lstStyle/>
          <a:p>
            <a:pPr marL="1944" indent="0">
              <a:buNone/>
            </a:pPr>
            <a:r>
              <a:rPr lang="en-GB" sz="800" dirty="0"/>
              <a:t>Assessment  is the crucial first step in developing a methodology for treating anxiety induced by substance abuse. A comprehensive assessment should be conducted by a trained mental health professional using a range of assessment tools and measures, including interviews, self-report measures, and standardized diagnostic criteria. The goal of the assessment is to gain a clear understanding of the individual's symptoms and needs, in order to develop an individualized treatment plan (Baker et al., 2021).</a:t>
            </a:r>
            <a:endParaRPr lang="en-US" sz="800" dirty="0"/>
          </a:p>
          <a:p>
            <a:pPr marL="1944" indent="0">
              <a:buNone/>
            </a:pPr>
            <a:r>
              <a:rPr lang="en-GB" sz="800" b="1" u="sng" dirty="0">
                <a:latin typeface="Times New Roman" panose="02020603050405020304" pitchFamily="18" charset="0"/>
                <a:cs typeface="Times New Roman" panose="02020603050405020304" pitchFamily="18" charset="0"/>
              </a:rPr>
              <a:t>Integrated Treatment: A Comprehensive Approach</a:t>
            </a:r>
            <a:endParaRPr lang="en-GB" sz="800" u="sng" dirty="0">
              <a:latin typeface="Times New Roman" panose="02020603050405020304" pitchFamily="18" charset="0"/>
              <a:cs typeface="Times New Roman" panose="02020603050405020304" pitchFamily="18" charset="0"/>
            </a:endParaRPr>
          </a:p>
          <a:p>
            <a:pPr marL="1944" indent="0">
              <a:buNone/>
            </a:pPr>
            <a:r>
              <a:rPr lang="en-GB" sz="800" dirty="0">
                <a:latin typeface="Times New Roman" panose="02020603050405020304" pitchFamily="18" charset="0"/>
                <a:cs typeface="Times New Roman" panose="02020603050405020304" pitchFamily="18" charset="0"/>
              </a:rPr>
              <a:t>Integrated treatment combines evidence-based practices for anxiety disorders and substance abuse</a:t>
            </a:r>
          </a:p>
          <a:p>
            <a:pPr marL="1944" indent="0">
              <a:buNone/>
            </a:pPr>
            <a:r>
              <a:rPr lang="en-GB" sz="800" dirty="0">
                <a:latin typeface="Times New Roman" panose="02020603050405020304" pitchFamily="18" charset="0"/>
                <a:cs typeface="Times New Roman" panose="02020603050405020304" pitchFamily="18" charset="0"/>
              </a:rPr>
              <a:t>Research supports the effectiveness of integrated treatment in improving outcomes (</a:t>
            </a:r>
            <a:r>
              <a:rPr lang="en-GB" sz="800" dirty="0" err="1">
                <a:latin typeface="Times New Roman" panose="02020603050405020304" pitchFamily="18" charset="0"/>
                <a:cs typeface="Times New Roman" panose="02020603050405020304" pitchFamily="18" charset="0"/>
              </a:rPr>
              <a:t>Hser</a:t>
            </a:r>
            <a:r>
              <a:rPr lang="en-GB" sz="800" dirty="0">
                <a:latin typeface="Times New Roman" panose="02020603050405020304" pitchFamily="18" charset="0"/>
                <a:cs typeface="Times New Roman" panose="02020603050405020304" pitchFamily="18" charset="0"/>
              </a:rPr>
              <a:t> et al., 2014).</a:t>
            </a:r>
          </a:p>
          <a:p>
            <a:pPr marL="1944" indent="0">
              <a:buNone/>
            </a:pPr>
            <a:r>
              <a:rPr lang="en-GB" sz="800" u="sng" dirty="0">
                <a:latin typeface="Times New Roman" panose="02020603050405020304" pitchFamily="18" charset="0"/>
                <a:cs typeface="Times New Roman" panose="02020603050405020304" pitchFamily="18" charset="0"/>
              </a:rPr>
              <a:t>.</a:t>
            </a:r>
            <a:r>
              <a:rPr lang="en-GB" sz="800" b="1" u="sng" dirty="0">
                <a:latin typeface="Times New Roman" panose="02020603050405020304" pitchFamily="18" charset="0"/>
                <a:cs typeface="Times New Roman" panose="02020603050405020304" pitchFamily="18" charset="0"/>
              </a:rPr>
              <a:t>Cognitive-Behavioural Therapy (CBT)</a:t>
            </a:r>
          </a:p>
          <a:p>
            <a:pPr marL="1944" indent="0">
              <a:buNone/>
            </a:pPr>
            <a:r>
              <a:rPr lang="en-GB" sz="800" dirty="0">
                <a:latin typeface="Times New Roman" panose="02020603050405020304" pitchFamily="18" charset="0"/>
                <a:cs typeface="Times New Roman" panose="02020603050405020304" pitchFamily="18" charset="0"/>
              </a:rPr>
              <a:t>CBT is a widely used evidence-based practice for anxiety disorders.</a:t>
            </a:r>
          </a:p>
          <a:p>
            <a:pPr marL="1944" indent="0">
              <a:buNone/>
            </a:pPr>
            <a:r>
              <a:rPr lang="en-GB" sz="800" dirty="0">
                <a:latin typeface="Times New Roman" panose="02020603050405020304" pitchFamily="18" charset="0"/>
                <a:cs typeface="Times New Roman" panose="02020603050405020304" pitchFamily="18" charset="0"/>
              </a:rPr>
              <a:t>It has shown efficacy for individuals with co-occurring substance abuse disorders (Riper et al., 2013).</a:t>
            </a:r>
          </a:p>
          <a:p>
            <a:pPr marL="1944" indent="0">
              <a:buNone/>
            </a:pPr>
            <a:r>
              <a:rPr lang="en-GB" sz="800" dirty="0">
                <a:latin typeface="Times New Roman" panose="02020603050405020304" pitchFamily="18" charset="0"/>
                <a:cs typeface="Times New Roman" panose="02020603050405020304" pitchFamily="18" charset="0"/>
              </a:rPr>
              <a:t>CBT helps individuals identify and modify negative thought patterns and behaviours.</a:t>
            </a:r>
          </a:p>
          <a:p>
            <a:pPr marL="1944" indent="0">
              <a:buNone/>
            </a:pPr>
            <a:r>
              <a:rPr lang="en-GB" sz="800" b="1" dirty="0">
                <a:latin typeface="Times New Roman" panose="02020603050405020304" pitchFamily="18" charset="0"/>
                <a:cs typeface="Times New Roman" panose="02020603050405020304" pitchFamily="18" charset="0"/>
              </a:rPr>
              <a:t> </a:t>
            </a:r>
            <a:r>
              <a:rPr lang="en-GB" sz="800" b="1" u="sng" dirty="0">
                <a:latin typeface="Times New Roman" panose="02020603050405020304" pitchFamily="18" charset="0"/>
                <a:cs typeface="Times New Roman" panose="02020603050405020304" pitchFamily="18" charset="0"/>
              </a:rPr>
              <a:t>Motivational Interviewing (MI)</a:t>
            </a:r>
          </a:p>
          <a:p>
            <a:pPr marL="1944" indent="0">
              <a:buNone/>
            </a:pPr>
            <a:r>
              <a:rPr lang="en-GB" sz="800" dirty="0">
                <a:latin typeface="Times New Roman" panose="02020603050405020304" pitchFamily="18" charset="0"/>
                <a:cs typeface="Times New Roman" panose="02020603050405020304" pitchFamily="18" charset="0"/>
              </a:rPr>
              <a:t>MI is an evidence-based practice for individuals with anxiety induced by substance abuse (Rollnick et al., 2008).It focuses on increasing motivation to change behaviour and can be used in conjunction with CBT or other </a:t>
            </a:r>
            <a:r>
              <a:rPr lang="en-GB" sz="800" dirty="0" err="1">
                <a:latin typeface="Times New Roman" panose="02020603050405020304" pitchFamily="18" charset="0"/>
                <a:cs typeface="Times New Roman" panose="02020603050405020304" pitchFamily="18" charset="0"/>
              </a:rPr>
              <a:t>therapies.MI</a:t>
            </a:r>
            <a:r>
              <a:rPr lang="en-GB" sz="800" dirty="0">
                <a:latin typeface="Times New Roman" panose="02020603050405020304" pitchFamily="18" charset="0"/>
                <a:cs typeface="Times New Roman" panose="02020603050405020304" pitchFamily="18" charset="0"/>
              </a:rPr>
              <a:t> helps individuals explore and resolve ambivalence towards change.</a:t>
            </a:r>
          </a:p>
          <a:p>
            <a:pPr marL="1944" indent="0">
              <a:buNone/>
            </a:pPr>
            <a:r>
              <a:rPr lang="en-GB" sz="800" b="1" u="sng" dirty="0">
                <a:latin typeface="Times New Roman" panose="02020603050405020304" pitchFamily="18" charset="0"/>
                <a:cs typeface="Times New Roman" panose="02020603050405020304" pitchFamily="18" charset="0"/>
              </a:rPr>
              <a:t>Pharmacotherapy as a Treatment </a:t>
            </a:r>
            <a:r>
              <a:rPr lang="en-GB" sz="800" b="1" u="sng" dirty="0" err="1">
                <a:latin typeface="Times New Roman" panose="02020603050405020304" pitchFamily="18" charset="0"/>
                <a:cs typeface="Times New Roman" panose="02020603050405020304" pitchFamily="18" charset="0"/>
              </a:rPr>
              <a:t>Option</a:t>
            </a:r>
            <a:r>
              <a:rPr lang="en-GB" sz="800" dirty="0" err="1">
                <a:latin typeface="Times New Roman" panose="02020603050405020304" pitchFamily="18" charset="0"/>
                <a:cs typeface="Times New Roman" panose="02020603050405020304" pitchFamily="18" charset="0"/>
              </a:rPr>
              <a:t>Medications</a:t>
            </a:r>
            <a:r>
              <a:rPr lang="en-GB" sz="800" dirty="0">
                <a:latin typeface="Times New Roman" panose="02020603050405020304" pitchFamily="18" charset="0"/>
                <a:cs typeface="Times New Roman" panose="02020603050405020304" pitchFamily="18" charset="0"/>
              </a:rPr>
              <a:t> such as SSRIs, benzodiazepines, and antipsychotics have shown effectiveness in reducing anxiety symptoms in substance abuse disorders (Marsden et al., 2000).Medication should be used in conjunction with other evidence-based practices and monitored by a medical professional.</a:t>
            </a:r>
          </a:p>
          <a:p>
            <a:pPr marL="1944" indent="0">
              <a:buNone/>
            </a:pPr>
            <a:r>
              <a:rPr lang="en-GB" sz="800" b="1" u="sng" dirty="0">
                <a:latin typeface="Times New Roman" panose="02020603050405020304" pitchFamily="18" charset="0"/>
                <a:cs typeface="Times New Roman" panose="02020603050405020304" pitchFamily="18" charset="0"/>
              </a:rPr>
              <a:t> Continued Care and </a:t>
            </a:r>
            <a:r>
              <a:rPr lang="en-GB" sz="800" b="1" u="sng" dirty="0" err="1">
                <a:latin typeface="Times New Roman" panose="02020603050405020304" pitchFamily="18" charset="0"/>
                <a:cs typeface="Times New Roman" panose="02020603050405020304" pitchFamily="18" charset="0"/>
              </a:rPr>
              <a:t>Support</a:t>
            </a:r>
            <a:r>
              <a:rPr lang="en-GB" sz="800" dirty="0" err="1">
                <a:latin typeface="Times New Roman" panose="02020603050405020304" pitchFamily="18" charset="0"/>
                <a:cs typeface="Times New Roman" panose="02020603050405020304" pitchFamily="18" charset="0"/>
              </a:rPr>
              <a:t>Continued</a:t>
            </a:r>
            <a:r>
              <a:rPr lang="en-GB" sz="800" dirty="0">
                <a:latin typeface="Times New Roman" panose="02020603050405020304" pitchFamily="18" charset="0"/>
                <a:cs typeface="Times New Roman" panose="02020603050405020304" pitchFamily="18" charset="0"/>
              </a:rPr>
              <a:t> care is crucial to prevent relapse and maintain treatment </a:t>
            </a:r>
            <a:r>
              <a:rPr lang="en-GB" sz="800" dirty="0" err="1">
                <a:latin typeface="Times New Roman" panose="02020603050405020304" pitchFamily="18" charset="0"/>
                <a:cs typeface="Times New Roman" panose="02020603050405020304" pitchFamily="18" charset="0"/>
              </a:rPr>
              <a:t>gains.Ongoing</a:t>
            </a:r>
            <a:r>
              <a:rPr lang="en-GB" sz="800" dirty="0">
                <a:latin typeface="Times New Roman" panose="02020603050405020304" pitchFamily="18" charset="0"/>
                <a:cs typeface="Times New Roman" panose="02020603050405020304" pitchFamily="18" charset="0"/>
              </a:rPr>
              <a:t> therapy sessions, participation in support groups, and regular check-ins with mental health professionals are essential (</a:t>
            </a:r>
            <a:r>
              <a:rPr lang="en-GB" sz="800" dirty="0" err="1">
                <a:latin typeface="Times New Roman" panose="02020603050405020304" pitchFamily="18" charset="0"/>
                <a:cs typeface="Times New Roman" panose="02020603050405020304" pitchFamily="18" charset="0"/>
              </a:rPr>
              <a:t>Hser</a:t>
            </a:r>
            <a:r>
              <a:rPr lang="en-GB" sz="800" dirty="0">
                <a:latin typeface="Times New Roman" panose="02020603050405020304" pitchFamily="18" charset="0"/>
                <a:cs typeface="Times New Roman" panose="02020603050405020304" pitchFamily="18" charset="0"/>
              </a:rPr>
              <a:t> et al., 2014).Continued support helps individuals sustain recovery and manage anxiety symptoms effectively.</a:t>
            </a:r>
          </a:p>
          <a:p>
            <a:pPr marL="1944" indent="0">
              <a:buNone/>
            </a:pPr>
            <a:endParaRPr lang="en-GB" sz="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EC58EB1-094C-499D-E52A-47DA548F3A53}"/>
              </a:ext>
            </a:extLst>
          </p:cNvPr>
          <p:cNvSpPr>
            <a:spLocks noGrp="1"/>
          </p:cNvSpPr>
          <p:nvPr>
            <p:ph sz="half" idx="2"/>
          </p:nvPr>
        </p:nvSpPr>
        <p:spPr>
          <a:xfrm>
            <a:off x="6370320" y="1735200"/>
            <a:ext cx="5370576" cy="4970400"/>
          </a:xfrm>
        </p:spPr>
        <p:txBody>
          <a:bodyPr>
            <a:normAutofit/>
          </a:bodyPr>
          <a:lstStyle/>
          <a:p>
            <a:pPr>
              <a:lnSpc>
                <a:spcPct val="130000"/>
              </a:lnSpc>
            </a:pPr>
            <a:r>
              <a:rPr lang="en-GB" sz="1000" dirty="0">
                <a:latin typeface="Times New Roman" panose="02020603050405020304" pitchFamily="18" charset="0"/>
                <a:cs typeface="Times New Roman" panose="02020603050405020304" pitchFamily="18" charset="0"/>
              </a:rPr>
              <a:t>Effective treatment for anxiety induced by substance abuse requires an integrated approach that addresses both conditions simultaneously. Studies have shown that integrated treatment, which combines evidence-based practices for anxiety disorders and substance abuse, is more effective than treatment that addresses only one of these conditions (</a:t>
            </a:r>
            <a:r>
              <a:rPr lang="en-GB" sz="1000" dirty="0" err="1">
                <a:latin typeface="Times New Roman" panose="02020603050405020304" pitchFamily="18" charset="0"/>
                <a:cs typeface="Times New Roman" panose="02020603050405020304" pitchFamily="18" charset="0"/>
              </a:rPr>
              <a:t>Hser</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Polinsky</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Maglione</a:t>
            </a:r>
            <a:r>
              <a:rPr lang="en-GB" sz="1000" dirty="0">
                <a:latin typeface="Times New Roman" panose="02020603050405020304" pitchFamily="18" charset="0"/>
                <a:cs typeface="Times New Roman" panose="02020603050405020304" pitchFamily="18" charset="0"/>
              </a:rPr>
              <a:t>, &amp; Huang, 2014). Cognitive-</a:t>
            </a:r>
            <a:r>
              <a:rPr lang="en-GB" sz="1000" dirty="0" err="1">
                <a:latin typeface="Times New Roman" panose="02020603050405020304" pitchFamily="18" charset="0"/>
                <a:cs typeface="Times New Roman" panose="02020603050405020304" pitchFamily="18" charset="0"/>
              </a:rPr>
              <a:t>behavioral</a:t>
            </a:r>
            <a:r>
              <a:rPr lang="en-GB" sz="1000" dirty="0">
                <a:latin typeface="Times New Roman" panose="02020603050405020304" pitchFamily="18" charset="0"/>
                <a:cs typeface="Times New Roman" panose="02020603050405020304" pitchFamily="18" charset="0"/>
              </a:rPr>
              <a:t> therapy (CBT) is a widely used evidence-based practice for treating anxiety disorders and has been shown to be effective for individuals with co-occurring substance abuse disorders (Riper, Kramer, Smit, </a:t>
            </a:r>
            <a:r>
              <a:rPr lang="en-GB" sz="1000" dirty="0" err="1">
                <a:latin typeface="Times New Roman" panose="02020603050405020304" pitchFamily="18" charset="0"/>
                <a:cs typeface="Times New Roman" panose="02020603050405020304" pitchFamily="18" charset="0"/>
              </a:rPr>
              <a:t>Conijn</a:t>
            </a:r>
            <a:r>
              <a:rPr lang="en-GB" sz="1000" dirty="0">
                <a:latin typeface="Times New Roman" panose="02020603050405020304" pitchFamily="18" charset="0"/>
                <a:cs typeface="Times New Roman" panose="02020603050405020304" pitchFamily="18" charset="0"/>
              </a:rPr>
              <a:t>, Schippers, &amp; </a:t>
            </a:r>
            <a:r>
              <a:rPr lang="en-GB" sz="1000" dirty="0" err="1">
                <a:latin typeface="Times New Roman" panose="02020603050405020304" pitchFamily="18" charset="0"/>
                <a:cs typeface="Times New Roman" panose="02020603050405020304" pitchFamily="18" charset="0"/>
              </a:rPr>
              <a:t>Cuijpers</a:t>
            </a:r>
            <a:r>
              <a:rPr lang="en-GB" sz="1000" dirty="0">
                <a:latin typeface="Times New Roman" panose="02020603050405020304" pitchFamily="18" charset="0"/>
                <a:cs typeface="Times New Roman" panose="02020603050405020304" pitchFamily="18" charset="0"/>
              </a:rPr>
              <a:t>, 2013). Motivational interviewing (MI) is another evidence-based practice that can be effective for treating individuals with anxiety induced by substance abuse (Rollnick, Miller, &amp; Butler, 2008). MI focuses on helping individuals increase their motivation to change their behaviour and can be used in conjunction with CBT or other therapies.</a:t>
            </a:r>
          </a:p>
          <a:p>
            <a:pPr>
              <a:lnSpc>
                <a:spcPct val="130000"/>
              </a:lnSpc>
            </a:pPr>
            <a:r>
              <a:rPr lang="en-GB" sz="1000" dirty="0">
                <a:latin typeface="Times New Roman" panose="02020603050405020304" pitchFamily="18" charset="0"/>
                <a:cs typeface="Times New Roman" panose="02020603050405020304" pitchFamily="18" charset="0"/>
              </a:rPr>
              <a:t>Pharmacotherapy can also be an effective treatment for anxiety induced by substance abuse, although it should not be the sole focus of treatment. Medications such as selective serotonin reuptake inhibitors (SSRIs), benzodiazepines, and antipsychotics have been shown to be effective in reducing anxiety symptoms in individuals with substance abuse disorders (Marsden et al., 2000). However, medication should be used in conjunction with other evidence-based practices and should be monitored by a trained medical professional.</a:t>
            </a:r>
          </a:p>
          <a:p>
            <a:pPr>
              <a:lnSpc>
                <a:spcPct val="130000"/>
              </a:lnSpc>
            </a:pPr>
            <a:endParaRPr lang="en-GB" sz="1000" dirty="0">
              <a:latin typeface="Times New Roman" panose="02020603050405020304" pitchFamily="18" charset="0"/>
              <a:cs typeface="Times New Roman" panose="02020603050405020304" pitchFamily="18" charset="0"/>
            </a:endParaRPr>
          </a:p>
          <a:p>
            <a:pPr>
              <a:lnSpc>
                <a:spcPct val="130000"/>
              </a:lnSpc>
            </a:pPr>
            <a:r>
              <a:rPr lang="en-GB" sz="1000" dirty="0">
                <a:latin typeface="Times New Roman" panose="02020603050405020304" pitchFamily="18" charset="0"/>
                <a:cs typeface="Times New Roman" panose="02020603050405020304" pitchFamily="18" charset="0"/>
              </a:rPr>
              <a:t>Continued care and support are crucial components of effective treatment for anxiety induced by substance abuse. After completing treatment, individuals should receive ongoing therapy sessions, participate in support groups, and have regular check-ins with mental health professionals to prevent relapse and ensure that they are able to maintain their gains over the long term (</a:t>
            </a:r>
            <a:r>
              <a:rPr lang="en-GB" sz="1000" dirty="0" err="1">
                <a:latin typeface="Times New Roman" panose="02020603050405020304" pitchFamily="18" charset="0"/>
                <a:cs typeface="Times New Roman" panose="02020603050405020304" pitchFamily="18" charset="0"/>
              </a:rPr>
              <a:t>Hser</a:t>
            </a:r>
            <a:r>
              <a:rPr lang="en-GB" sz="1000" dirty="0">
                <a:latin typeface="Times New Roman" panose="02020603050405020304" pitchFamily="18" charset="0"/>
                <a:cs typeface="Times New Roman" panose="02020603050405020304" pitchFamily="18" charset="0"/>
              </a:rPr>
              <a:t> et al., 2014).</a:t>
            </a:r>
          </a:p>
          <a:p>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1039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AEB2D-ECBB-4433-3159-1F92A053DC5E}"/>
              </a:ext>
            </a:extLst>
          </p:cNvPr>
          <p:cNvSpPr>
            <a:spLocks noGrp="1"/>
          </p:cNvSpPr>
          <p:nvPr>
            <p:ph type="title"/>
          </p:nvPr>
        </p:nvSpPr>
        <p:spPr/>
        <p:txBody>
          <a:bodyPr/>
          <a:lstStyle/>
          <a:p>
            <a:r>
              <a:rPr lang="en-GB" i="0" dirty="0">
                <a:latin typeface="Times New Roman" panose="02020603050405020304" pitchFamily="18" charset="0"/>
                <a:cs typeface="Times New Roman" panose="02020603050405020304" pitchFamily="18" charset="0"/>
              </a:rPr>
              <a:t>Different approaches </a:t>
            </a:r>
          </a:p>
        </p:txBody>
      </p:sp>
      <p:sp>
        <p:nvSpPr>
          <p:cNvPr id="3" name="Content Placeholder 2">
            <a:extLst>
              <a:ext uri="{FF2B5EF4-FFF2-40B4-BE49-F238E27FC236}">
                <a16:creationId xmlns:a16="http://schemas.microsoft.com/office/drawing/2014/main" id="{3AF9B4AB-5B6A-C6AE-A04D-63091D564ABC}"/>
              </a:ext>
            </a:extLst>
          </p:cNvPr>
          <p:cNvSpPr>
            <a:spLocks noGrp="1"/>
          </p:cNvSpPr>
          <p:nvPr>
            <p:ph idx="1"/>
          </p:nvPr>
        </p:nvSpPr>
        <p:spPr>
          <a:xfrm>
            <a:off x="448056" y="1735200"/>
            <a:ext cx="11293200" cy="4734000"/>
          </a:xfrm>
        </p:spPr>
        <p:txBody>
          <a:bodyPr>
            <a:normAutofit/>
          </a:bodyPr>
          <a:lstStyle/>
          <a:p>
            <a:pPr marL="1944" indent="0">
              <a:buNone/>
            </a:pPr>
            <a:r>
              <a:rPr lang="en-GB" sz="1400" b="1" u="sng" dirty="0">
                <a:latin typeface="Times New Roman" panose="02020603050405020304" pitchFamily="18" charset="0"/>
                <a:cs typeface="Times New Roman" panose="02020603050405020304" pitchFamily="18" charset="0"/>
              </a:rPr>
              <a:t>Seeking Safety Program:</a:t>
            </a:r>
          </a:p>
          <a:p>
            <a:r>
              <a:rPr lang="en-GB" sz="1400" dirty="0">
                <a:latin typeface="Times New Roman" panose="02020603050405020304" pitchFamily="18" charset="0"/>
                <a:cs typeface="Times New Roman" panose="02020603050405020304" pitchFamily="18" charset="0"/>
              </a:rPr>
              <a:t>Developed for individuals with co-occurring PTSD and substance use disorders.</a:t>
            </a:r>
          </a:p>
          <a:p>
            <a:r>
              <a:rPr lang="en-GB" sz="1400" dirty="0">
                <a:latin typeface="Times New Roman" panose="02020603050405020304" pitchFamily="18" charset="0"/>
                <a:cs typeface="Times New Roman" panose="02020603050405020304" pitchFamily="18" charset="0"/>
              </a:rPr>
              <a:t>Present-focused, cognitive-</a:t>
            </a:r>
            <a:r>
              <a:rPr lang="en-GB" sz="1400" dirty="0" err="1">
                <a:latin typeface="Times New Roman" panose="02020603050405020304" pitchFamily="18" charset="0"/>
                <a:cs typeface="Times New Roman" panose="02020603050405020304" pitchFamily="18" charset="0"/>
              </a:rPr>
              <a:t>behavioral</a:t>
            </a:r>
            <a:r>
              <a:rPr lang="en-GB" sz="1400" dirty="0">
                <a:latin typeface="Times New Roman" panose="02020603050405020304" pitchFamily="18" charset="0"/>
                <a:cs typeface="Times New Roman" panose="02020603050405020304" pitchFamily="18" charset="0"/>
              </a:rPr>
              <a:t> intervention teaching coping skills and exploring the connections between trauma and substance abuse.</a:t>
            </a:r>
          </a:p>
          <a:p>
            <a:r>
              <a:rPr lang="en-GB" sz="1400" dirty="0">
                <a:latin typeface="Times New Roman" panose="02020603050405020304" pitchFamily="18" charset="0"/>
                <a:cs typeface="Times New Roman" panose="02020603050405020304" pitchFamily="18" charset="0"/>
              </a:rPr>
              <a:t>Shown to effectively reduce PTSD symptoms and substance abuse (Hien &amp; Cohen, 2013; Hien et al., 2010).</a:t>
            </a:r>
          </a:p>
          <a:p>
            <a:pPr marL="1944" indent="0">
              <a:buNone/>
            </a:pPr>
            <a:r>
              <a:rPr lang="en-GB" sz="1400" b="1" u="sng" dirty="0">
                <a:latin typeface="Times New Roman" panose="02020603050405020304" pitchFamily="18" charset="0"/>
                <a:cs typeface="Times New Roman" panose="02020603050405020304" pitchFamily="18" charset="0"/>
              </a:rPr>
              <a:t>Matrix Model: </a:t>
            </a:r>
          </a:p>
          <a:p>
            <a:r>
              <a:rPr lang="en-GB" sz="1400" dirty="0">
                <a:latin typeface="Times New Roman" panose="02020603050405020304" pitchFamily="18" charset="0"/>
                <a:cs typeface="Times New Roman" panose="02020603050405020304" pitchFamily="18" charset="0"/>
              </a:rPr>
              <a:t>Comprehensive treatment approach encompassing individual therapy, group therapy, family therapy, and urine monitoring.</a:t>
            </a:r>
          </a:p>
          <a:p>
            <a:r>
              <a:rPr lang="en-GB" sz="1400" dirty="0">
                <a:latin typeface="Times New Roman" panose="02020603050405020304" pitchFamily="18" charset="0"/>
                <a:cs typeface="Times New Roman" panose="02020603050405020304" pitchFamily="18" charset="0"/>
              </a:rPr>
              <a:t>Utilizes cognitive-behavioural therapy, motivational interviewing, and relapse prevention techniques.</a:t>
            </a:r>
          </a:p>
          <a:p>
            <a:r>
              <a:rPr lang="en-GB" sz="1400" dirty="0">
                <a:latin typeface="Times New Roman" panose="02020603050405020304" pitchFamily="18" charset="0"/>
                <a:cs typeface="Times New Roman" panose="02020603050405020304" pitchFamily="18" charset="0"/>
              </a:rPr>
              <a:t>Effective in treating substance abuse and co-occurring anxiety disorders (Rawson, 2013; Rawson et al., 2000).</a:t>
            </a:r>
          </a:p>
        </p:txBody>
      </p:sp>
    </p:spTree>
    <p:extLst>
      <p:ext uri="{BB962C8B-B14F-4D97-AF65-F5344CB8AC3E}">
        <p14:creationId xmlns:p14="http://schemas.microsoft.com/office/powerpoint/2010/main" val="998232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69660069-3B2A-40F4-AF45-4A8FD596D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F0892-943F-6F9D-6070-608FAE876359}"/>
              </a:ext>
            </a:extLst>
          </p:cNvPr>
          <p:cNvSpPr>
            <a:spLocks noGrp="1"/>
          </p:cNvSpPr>
          <p:nvPr>
            <p:ph type="title"/>
          </p:nvPr>
        </p:nvSpPr>
        <p:spPr>
          <a:xfrm>
            <a:off x="448056" y="388799"/>
            <a:ext cx="2854800" cy="6026399"/>
          </a:xfrm>
        </p:spPr>
        <p:txBody>
          <a:bodyPr>
            <a:normAutofit/>
          </a:bodyPr>
          <a:lstStyle/>
          <a:p>
            <a:r>
              <a:rPr lang="en-GB" i="0">
                <a:effectLst/>
                <a:latin typeface="Times New Roman" panose="02020603050405020304" pitchFamily="18" charset="0"/>
                <a:ea typeface="Calibri" panose="020F0502020204030204" pitchFamily="34" charset="0"/>
              </a:rPr>
              <a:t>Outcome measures</a:t>
            </a:r>
            <a:endParaRPr lang="en-GB" i="0" dirty="0">
              <a:latin typeface="Times New Roman" panose="02020603050405020304" pitchFamily="18" charset="0"/>
              <a:cs typeface="Times New Roman" panose="02020603050405020304" pitchFamily="18" charset="0"/>
            </a:endParaRPr>
          </a:p>
        </p:txBody>
      </p:sp>
      <p:cxnSp>
        <p:nvCxnSpPr>
          <p:cNvPr id="13" name="Straight Connector 9">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9AB36-16D9-E368-0099-7CEEC342238B}"/>
              </a:ext>
            </a:extLst>
          </p:cNvPr>
          <p:cNvSpPr>
            <a:spLocks noGrp="1"/>
          </p:cNvSpPr>
          <p:nvPr>
            <p:ph idx="1"/>
          </p:nvPr>
        </p:nvSpPr>
        <p:spPr>
          <a:xfrm>
            <a:off x="4222800" y="323998"/>
            <a:ext cx="7056000" cy="6091199"/>
          </a:xfrm>
        </p:spPr>
        <p:txBody>
          <a:bodyPr>
            <a:normAutofit fontScale="85000" lnSpcReduction="10000"/>
          </a:bodyPr>
          <a:lstStyle/>
          <a:p>
            <a:pPr marL="1944" indent="0">
              <a:lnSpc>
                <a:spcPct val="130000"/>
              </a:lnSpc>
              <a:buNone/>
            </a:pPr>
            <a:r>
              <a:rPr lang="en-GB" sz="1100" b="1" u="sng" dirty="0">
                <a:latin typeface="Times New Roman" panose="02020603050405020304" pitchFamily="18" charset="0"/>
                <a:cs typeface="Times New Roman" panose="02020603050405020304" pitchFamily="18" charset="0"/>
              </a:rPr>
              <a:t>Outcome Measures for Anxiety:</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Hamilton Anxiety Rating Scale (HAM-A):</a:t>
            </a:r>
          </a:p>
          <a:p>
            <a:pPr>
              <a:lnSpc>
                <a:spcPct val="130000"/>
              </a:lnSpc>
            </a:pPr>
            <a:r>
              <a:rPr lang="en-GB" sz="1100" dirty="0">
                <a:latin typeface="Times New Roman" panose="02020603050405020304" pitchFamily="18" charset="0"/>
                <a:cs typeface="Times New Roman" panose="02020603050405020304" pitchFamily="18" charset="0"/>
              </a:rPr>
              <a:t>Widely used to assess the severity of anxiety symptoms in individuals, including those with co-occurring substance use disorders.</a:t>
            </a:r>
          </a:p>
          <a:p>
            <a:pPr>
              <a:lnSpc>
                <a:spcPct val="130000"/>
              </a:lnSpc>
            </a:pPr>
            <a:r>
              <a:rPr lang="en-GB" sz="1100" dirty="0">
                <a:latin typeface="Times New Roman" panose="02020603050405020304" pitchFamily="18" charset="0"/>
                <a:cs typeface="Times New Roman" panose="02020603050405020304" pitchFamily="18" charset="0"/>
              </a:rPr>
              <a:t>Implemented in various studies on anxiety disorders and substance use disorders (</a:t>
            </a:r>
            <a:r>
              <a:rPr lang="en-GB" sz="1100" dirty="0" err="1">
                <a:latin typeface="Times New Roman" panose="02020603050405020304" pitchFamily="18" charset="0"/>
                <a:cs typeface="Times New Roman" panose="02020603050405020304" pitchFamily="18" charset="0"/>
              </a:rPr>
              <a:t>Saricicek</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Esterlis</a:t>
            </a:r>
            <a:r>
              <a:rPr lang="en-GB" sz="1100" dirty="0">
                <a:latin typeface="Times New Roman" panose="02020603050405020304" pitchFamily="18" charset="0"/>
                <a:cs typeface="Times New Roman" panose="02020603050405020304" pitchFamily="18" charset="0"/>
              </a:rPr>
              <a:t>, &amp; </a:t>
            </a:r>
            <a:r>
              <a:rPr lang="en-GB" sz="1100" dirty="0" err="1">
                <a:latin typeface="Times New Roman" panose="02020603050405020304" pitchFamily="18" charset="0"/>
                <a:cs typeface="Times New Roman" panose="02020603050405020304" pitchFamily="18" charset="0"/>
              </a:rPr>
              <a:t>Malison</a:t>
            </a:r>
            <a:r>
              <a:rPr lang="en-GB" sz="1100" dirty="0">
                <a:latin typeface="Times New Roman" panose="02020603050405020304" pitchFamily="18" charset="0"/>
                <a:cs typeface="Times New Roman" panose="02020603050405020304" pitchFamily="18" charset="0"/>
              </a:rPr>
              <a:t>, 2012).</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Generalized Anxiety Disorder-7 (GAD-7) and Beck Anxiety Inventory (BAI):</a:t>
            </a:r>
          </a:p>
          <a:p>
            <a:pPr>
              <a:lnSpc>
                <a:spcPct val="130000"/>
              </a:lnSpc>
            </a:pPr>
            <a:r>
              <a:rPr lang="en-GB" sz="1100" dirty="0">
                <a:latin typeface="Times New Roman" panose="02020603050405020304" pitchFamily="18" charset="0"/>
                <a:cs typeface="Times New Roman" panose="02020603050405020304" pitchFamily="18" charset="0"/>
              </a:rPr>
              <a:t>Commonly utilized self-report measures for assessing anxiety levels.</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Outcome Measures for Substance Use:</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Self-Report Measures:</a:t>
            </a:r>
          </a:p>
          <a:p>
            <a:pPr>
              <a:lnSpc>
                <a:spcPct val="130000"/>
              </a:lnSpc>
            </a:pPr>
            <a:r>
              <a:rPr lang="en-GB" sz="1100" dirty="0">
                <a:latin typeface="Times New Roman" panose="02020603050405020304" pitchFamily="18" charset="0"/>
                <a:cs typeface="Times New Roman" panose="02020603050405020304" pitchFamily="18" charset="0"/>
              </a:rPr>
              <a:t>Addiction Severity Index (ASI) and Timeline Follow-Back (TLFB) method are frequently employed self-report measures.</a:t>
            </a:r>
          </a:p>
          <a:p>
            <a:pPr>
              <a:lnSpc>
                <a:spcPct val="130000"/>
              </a:lnSpc>
            </a:pPr>
            <a:r>
              <a:rPr lang="en-GB" sz="1100" dirty="0">
                <a:latin typeface="Times New Roman" panose="02020603050405020304" pitchFamily="18" charset="0"/>
                <a:cs typeface="Times New Roman" panose="02020603050405020304" pitchFamily="18" charset="0"/>
              </a:rPr>
              <a:t>TLFB involves participants reporting their substance use over a specific period, while ASI provides a comprehensive assessment of various aspects of substance abuse.</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Objective Measures:</a:t>
            </a:r>
          </a:p>
          <a:p>
            <a:pPr>
              <a:lnSpc>
                <a:spcPct val="130000"/>
              </a:lnSpc>
            </a:pPr>
            <a:r>
              <a:rPr lang="en-GB" sz="1100" dirty="0">
                <a:latin typeface="Times New Roman" panose="02020603050405020304" pitchFamily="18" charset="0"/>
                <a:cs typeface="Times New Roman" panose="02020603050405020304" pitchFamily="18" charset="0"/>
              </a:rPr>
              <a:t>Urine or blood tests may be utilized as objective measures to validate self-reported substance use (National Institute on Drug Abuse, 2021).</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Additional Considerations:</a:t>
            </a:r>
            <a:endParaRPr lang="en-GB" sz="1100" dirty="0">
              <a:latin typeface="Times New Roman" panose="02020603050405020304" pitchFamily="18" charset="0"/>
              <a:cs typeface="Times New Roman" panose="02020603050405020304" pitchFamily="18" charset="0"/>
            </a:endParaRPr>
          </a:p>
          <a:p>
            <a:pPr>
              <a:lnSpc>
                <a:spcPct val="130000"/>
              </a:lnSpc>
            </a:pPr>
            <a:r>
              <a:rPr lang="en-GB" sz="1100" dirty="0">
                <a:latin typeface="Times New Roman" panose="02020603050405020304" pitchFamily="18" charset="0"/>
                <a:cs typeface="Times New Roman" panose="02020603050405020304" pitchFamily="18" charset="0"/>
              </a:rPr>
              <a:t>Treatment adherence and comorbid conditions should be assessed to understand their impact on intervention effectiveness.</a:t>
            </a:r>
          </a:p>
          <a:p>
            <a:pPr>
              <a:lnSpc>
                <a:spcPct val="130000"/>
              </a:lnSpc>
            </a:pPr>
            <a:r>
              <a:rPr lang="en-GB" sz="1100" dirty="0">
                <a:latin typeface="Times New Roman" panose="02020603050405020304" pitchFamily="18" charset="0"/>
                <a:cs typeface="Times New Roman" panose="02020603050405020304" pitchFamily="18" charset="0"/>
              </a:rPr>
              <a:t>Comorbid conditions like mood disorders may require additional treatment beyond the scope of anxiety and substance use disorders.</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Importance of Appropriate Outcome Measures:</a:t>
            </a:r>
            <a:endParaRPr lang="en-GB" sz="1100" dirty="0">
              <a:latin typeface="Times New Roman" panose="02020603050405020304" pitchFamily="18" charset="0"/>
              <a:cs typeface="Times New Roman" panose="02020603050405020304" pitchFamily="18" charset="0"/>
            </a:endParaRPr>
          </a:p>
          <a:p>
            <a:pPr>
              <a:lnSpc>
                <a:spcPct val="130000"/>
              </a:lnSpc>
            </a:pPr>
            <a:r>
              <a:rPr lang="en-GB" sz="1100" dirty="0">
                <a:latin typeface="Times New Roman" panose="02020603050405020304" pitchFamily="18" charset="0"/>
                <a:cs typeface="Times New Roman" panose="02020603050405020304" pitchFamily="18" charset="0"/>
              </a:rPr>
              <a:t>Selecting suitable outcome measures is crucial for evaluating the effectiveness of interventions for anxiety induced by substance abuse.</a:t>
            </a:r>
          </a:p>
          <a:p>
            <a:pPr>
              <a:lnSpc>
                <a:spcPct val="130000"/>
              </a:lnSpc>
            </a:pPr>
            <a:r>
              <a:rPr lang="en-GB" sz="1100" dirty="0">
                <a:latin typeface="Times New Roman" panose="02020603050405020304" pitchFamily="18" charset="0"/>
                <a:cs typeface="Times New Roman" panose="02020603050405020304" pitchFamily="18" charset="0"/>
              </a:rPr>
              <a:t>A combination of self-report and objective measures provides a comprehensive assessment of anxiety and substance use outcomes.</a:t>
            </a:r>
          </a:p>
        </p:txBody>
      </p:sp>
    </p:spTree>
    <p:extLst>
      <p:ext uri="{BB962C8B-B14F-4D97-AF65-F5344CB8AC3E}">
        <p14:creationId xmlns:p14="http://schemas.microsoft.com/office/powerpoint/2010/main" val="1321147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1D199B-5E15-43A6-BA31-F5CDFDB3A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5D9844-4291-06A0-DBCB-0A75F51570A1}"/>
              </a:ext>
            </a:extLst>
          </p:cNvPr>
          <p:cNvSpPr>
            <a:spLocks noGrp="1"/>
          </p:cNvSpPr>
          <p:nvPr>
            <p:ph type="title"/>
          </p:nvPr>
        </p:nvSpPr>
        <p:spPr>
          <a:xfrm>
            <a:off x="448056" y="393192"/>
            <a:ext cx="11301984" cy="859536"/>
          </a:xfrm>
        </p:spPr>
        <p:txBody>
          <a:bodyPr anchor="b">
            <a:normAutofit/>
          </a:bodyPr>
          <a:lstStyle/>
          <a:p>
            <a:r>
              <a:rPr lang="en-GB" i="0" dirty="0">
                <a:effectLst/>
                <a:latin typeface="Times New Roman" panose="02020603050405020304" pitchFamily="18" charset="0"/>
                <a:ea typeface="Calibri" panose="020F0502020204030204" pitchFamily="34" charset="0"/>
              </a:rPr>
              <a:t>Ethical Considerations</a:t>
            </a:r>
            <a:endParaRPr lang="en-GB" i="0" dirty="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32DEF-7367-9CD8-1313-6C0B6ABBE594}"/>
              </a:ext>
            </a:extLst>
          </p:cNvPr>
          <p:cNvSpPr>
            <a:spLocks noGrp="1"/>
          </p:cNvSpPr>
          <p:nvPr>
            <p:ph idx="1"/>
          </p:nvPr>
        </p:nvSpPr>
        <p:spPr>
          <a:xfrm>
            <a:off x="448056" y="1947671"/>
            <a:ext cx="11494008" cy="4910329"/>
          </a:xfrm>
        </p:spPr>
        <p:txBody>
          <a:bodyPr>
            <a:normAutofit/>
          </a:bodyPr>
          <a:lstStyle/>
          <a:p>
            <a:pPr marL="1944" indent="0">
              <a:lnSpc>
                <a:spcPct val="130000"/>
              </a:lnSpc>
              <a:buNone/>
            </a:pPr>
            <a:r>
              <a:rPr lang="en-GB" sz="1200" b="1" u="sng" dirty="0">
                <a:latin typeface="Times New Roman" panose="02020603050405020304" pitchFamily="18" charset="0"/>
                <a:cs typeface="Times New Roman" panose="02020603050405020304" pitchFamily="18" charset="0"/>
              </a:rPr>
              <a:t>Informed Consent:</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Informed consent involves obtaining a patient's agreement for treatment after providing information about risks, benefits, and alternatives.</a:t>
            </a:r>
          </a:p>
          <a:p>
            <a:pPr>
              <a:lnSpc>
                <a:spcPct val="130000"/>
              </a:lnSpc>
            </a:pPr>
            <a:r>
              <a:rPr lang="en-GB" sz="1200" dirty="0">
                <a:latin typeface="Times New Roman" panose="02020603050405020304" pitchFamily="18" charset="0"/>
                <a:cs typeface="Times New Roman" panose="02020603050405020304" pitchFamily="18" charset="0"/>
              </a:rPr>
              <a:t>Crucial for individuals with anxiety induced by substance abuse who may be vulnerable and have difficulty making informed decisions.</a:t>
            </a:r>
          </a:p>
          <a:p>
            <a:pPr>
              <a:lnSpc>
                <a:spcPct val="130000"/>
              </a:lnSpc>
            </a:pPr>
            <a:r>
              <a:rPr lang="en-GB" sz="1200" dirty="0">
                <a:latin typeface="Times New Roman" panose="02020603050405020304" pitchFamily="18" charset="0"/>
                <a:cs typeface="Times New Roman" panose="02020603050405020304" pitchFamily="18" charset="0"/>
              </a:rPr>
              <a:t>Mental health professionals should ensure individuals understand available treatment options, including potential benefits, risks, side effects, and psychotherapy risks.</a:t>
            </a:r>
          </a:p>
          <a:p>
            <a:pPr>
              <a:lnSpc>
                <a:spcPct val="130000"/>
              </a:lnSpc>
            </a:pPr>
            <a:r>
              <a:rPr lang="en-GB" sz="1200" b="1" u="sng" dirty="0">
                <a:latin typeface="Times New Roman" panose="02020603050405020304" pitchFamily="18" charset="0"/>
                <a:cs typeface="Times New Roman" panose="02020603050405020304" pitchFamily="18" charset="0"/>
              </a:rPr>
              <a:t>Confidentiality:</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Mental health professionals have an ethical and legal obligation to maintain patient privacy and protect personal health information.</a:t>
            </a:r>
          </a:p>
          <a:p>
            <a:pPr>
              <a:lnSpc>
                <a:spcPct val="130000"/>
              </a:lnSpc>
            </a:pPr>
            <a:r>
              <a:rPr lang="en-GB" sz="1200" dirty="0">
                <a:latin typeface="Times New Roman" panose="02020603050405020304" pitchFamily="18" charset="0"/>
                <a:cs typeface="Times New Roman" panose="02020603050405020304" pitchFamily="18" charset="0"/>
              </a:rPr>
              <a:t>Confidentiality extends to substance abuse history and should only be disclosed in limited circumstances required by law or to protect the patient or others from harm.</a:t>
            </a:r>
          </a:p>
          <a:p>
            <a:pPr>
              <a:lnSpc>
                <a:spcPct val="130000"/>
              </a:lnSpc>
            </a:pPr>
            <a:r>
              <a:rPr lang="en-GB" sz="1200" dirty="0">
                <a:latin typeface="Times New Roman" panose="02020603050405020304" pitchFamily="18" charset="0"/>
                <a:cs typeface="Times New Roman" panose="02020603050405020304" pitchFamily="18" charset="0"/>
              </a:rPr>
              <a:t>Patients should be informed about confidentiality limits and provide written consent for information release when necessary.</a:t>
            </a:r>
          </a:p>
          <a:p>
            <a:pPr marL="1944" indent="0">
              <a:lnSpc>
                <a:spcPct val="130000"/>
              </a:lnSpc>
              <a:buNone/>
            </a:pPr>
            <a:r>
              <a:rPr lang="en-GB" sz="1200" b="1" u="sng" dirty="0">
                <a:latin typeface="Times New Roman" panose="02020603050405020304" pitchFamily="18" charset="0"/>
                <a:cs typeface="Times New Roman" panose="02020603050405020304" pitchFamily="18" charset="0"/>
              </a:rPr>
              <a:t>Use of Evidence-Based Practices:</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Ethical consideration entails utilizing evidence-based practices supported by clinical trials and positive patient outcomes.</a:t>
            </a:r>
          </a:p>
          <a:p>
            <a:pPr>
              <a:lnSpc>
                <a:spcPct val="130000"/>
              </a:lnSpc>
            </a:pPr>
            <a:r>
              <a:rPr lang="en-GB" sz="1200" dirty="0">
                <a:latin typeface="Times New Roman" panose="02020603050405020304" pitchFamily="18" charset="0"/>
                <a:cs typeface="Times New Roman" panose="02020603050405020304" pitchFamily="18" charset="0"/>
              </a:rPr>
              <a:t>Mental health professionals have a responsibility to rely on proven interventions rather than unproven or potentially harmful approaches.</a:t>
            </a:r>
          </a:p>
          <a:p>
            <a:pPr>
              <a:lnSpc>
                <a:spcPct val="130000"/>
              </a:lnSpc>
            </a:pPr>
            <a:r>
              <a:rPr lang="en-GB" sz="1200" dirty="0">
                <a:latin typeface="Times New Roman" panose="02020603050405020304" pitchFamily="18" charset="0"/>
                <a:cs typeface="Times New Roman" panose="02020603050405020304" pitchFamily="18" charset="0"/>
              </a:rPr>
              <a:t>Evidence-based psychotherapies, such as cognitive-</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(CBT) and motivational interviewing (MI), should be prioritized.</a:t>
            </a:r>
          </a:p>
          <a:p>
            <a:pPr>
              <a:lnSpc>
                <a:spcPct val="130000"/>
              </a:lnSpc>
            </a:pPr>
            <a:r>
              <a:rPr lang="en-GB" sz="1200" dirty="0">
                <a:latin typeface="Times New Roman" panose="02020603050405020304" pitchFamily="18" charset="0"/>
                <a:cs typeface="Times New Roman" panose="02020603050405020304" pitchFamily="18" charset="0"/>
              </a:rPr>
              <a:t>Evidence-based pharmacotherapies, including selective serotonin reuptake inhibitors (SSRIs) and benzodiazepines, should be considered.</a:t>
            </a:r>
          </a:p>
        </p:txBody>
      </p:sp>
    </p:spTree>
    <p:extLst>
      <p:ext uri="{BB962C8B-B14F-4D97-AF65-F5344CB8AC3E}">
        <p14:creationId xmlns:p14="http://schemas.microsoft.com/office/powerpoint/2010/main" val="2397261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1D199B-5E15-43A6-BA31-F5CDFDB3A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52C9CA-8C0D-26BE-6B10-CE1E525FD087}"/>
              </a:ext>
            </a:extLst>
          </p:cNvPr>
          <p:cNvSpPr>
            <a:spLocks noGrp="1"/>
          </p:cNvSpPr>
          <p:nvPr>
            <p:ph type="title"/>
          </p:nvPr>
        </p:nvSpPr>
        <p:spPr>
          <a:xfrm>
            <a:off x="448056" y="393192"/>
            <a:ext cx="11301984" cy="859536"/>
          </a:xfrm>
        </p:spPr>
        <p:txBody>
          <a:bodyPr anchor="b">
            <a:normAutofit/>
          </a:bodyPr>
          <a:lstStyle/>
          <a:p>
            <a:r>
              <a:rPr lang="en-GB" i="0" dirty="0">
                <a:effectLst/>
                <a:latin typeface="Times New Roman" panose="02020603050405020304" pitchFamily="18" charset="0"/>
                <a:ea typeface="Calibri" panose="020F0502020204030204" pitchFamily="34" charset="0"/>
              </a:rPr>
              <a:t>Conclusion</a:t>
            </a:r>
            <a:endParaRPr lang="en-GB" i="0"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44A2CD-6CE6-0B98-2ABD-3AF82BF00C7D}"/>
              </a:ext>
            </a:extLst>
          </p:cNvPr>
          <p:cNvSpPr>
            <a:spLocks noGrp="1"/>
          </p:cNvSpPr>
          <p:nvPr>
            <p:ph idx="1"/>
          </p:nvPr>
        </p:nvSpPr>
        <p:spPr>
          <a:xfrm>
            <a:off x="448056" y="1947672"/>
            <a:ext cx="7379208" cy="4005072"/>
          </a:xfrm>
        </p:spPr>
        <p:txBody>
          <a:bodyPr>
            <a:normAutofit/>
          </a:bodyPr>
          <a:lstStyle/>
          <a:p>
            <a:pPr>
              <a:lnSpc>
                <a:spcPct val="130000"/>
              </a:lnSpc>
            </a:pPr>
            <a:r>
              <a:rPr lang="en-GB" sz="900" dirty="0"/>
              <a:t>In conclusion, anxiety induced by substance abuse is a complex condition that can have significant negative impacts on an individual's daily life, mental health, and physical well-being. Studies have shown that the use of alcohol, marijuana, and stimulant drugs can exacerbate anxiety symptoms, and individuals with pre-existing anxiety disorders are at higher risk of developing substance abuse problems. Therefore, early identification and treatment of both conditions are crucial to prevent long-term negative impacts.</a:t>
            </a:r>
          </a:p>
          <a:p>
            <a:pPr>
              <a:lnSpc>
                <a:spcPct val="130000"/>
              </a:lnSpc>
            </a:pPr>
            <a:r>
              <a:rPr lang="en-GB" sz="900" dirty="0"/>
              <a:t>Integrated treatment, which simultaneously addresses both anxiety disorders and substance abuse, has been shown to be more effective than treatment that only addresses one of these conditions. This approach utilizes evidence-based practices such as cognitive-</a:t>
            </a:r>
            <a:r>
              <a:rPr lang="en-GB" sz="900" dirty="0" err="1"/>
              <a:t>behavioral</a:t>
            </a:r>
            <a:r>
              <a:rPr lang="en-GB" sz="900" dirty="0"/>
              <a:t> therapy, motivational interviewing, and mindfulness-based interventions. Pharmacotherapy can also be effective in reducing anxiety symptoms in individuals with substance abuse disorders, but it should not be the sole focus of treatment.</a:t>
            </a:r>
          </a:p>
          <a:p>
            <a:pPr>
              <a:lnSpc>
                <a:spcPct val="130000"/>
              </a:lnSpc>
            </a:pPr>
            <a:r>
              <a:rPr lang="en-GB" sz="900" dirty="0"/>
              <a:t>Additionally, it is important to provide continued care and support to individuals after they have completed treatment. Ongoing therapy sessions, participation in support groups, and regular check-ins with mental health professionals can help prevent relapse and maintain gains over the long term.</a:t>
            </a:r>
          </a:p>
          <a:p>
            <a:pPr>
              <a:lnSpc>
                <a:spcPct val="130000"/>
              </a:lnSpc>
            </a:pPr>
            <a:r>
              <a:rPr lang="en-GB" sz="900" dirty="0"/>
              <a:t>By implementing an individualized treatment plan that combines integrated treatment, pharmacotherapy, and continued care and support, individuals with anxiety induced by substance abuse can achieve long-term recovery and improve their overall quality of life.</a:t>
            </a:r>
          </a:p>
          <a:p>
            <a:pPr>
              <a:lnSpc>
                <a:spcPct val="130000"/>
              </a:lnSpc>
            </a:pPr>
            <a:r>
              <a:rPr lang="en-GB" sz="900" dirty="0"/>
              <a:t>Overall, the management of anxiety induced by substance abuse requires a multifaceted approach that addresses both substance abuse and anxiety disorders. With the right treatment approach, individuals can overcome this challenging condition and achieve lasting recovery.</a:t>
            </a:r>
          </a:p>
        </p:txBody>
      </p:sp>
    </p:spTree>
    <p:extLst>
      <p:ext uri="{BB962C8B-B14F-4D97-AF65-F5344CB8AC3E}">
        <p14:creationId xmlns:p14="http://schemas.microsoft.com/office/powerpoint/2010/main" val="1302927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293A-A2E0-FA8B-BEA5-733384C6215C}"/>
              </a:ext>
            </a:extLst>
          </p:cNvPr>
          <p:cNvSpPr>
            <a:spLocks noGrp="1"/>
          </p:cNvSpPr>
          <p:nvPr>
            <p:ph type="title"/>
          </p:nvPr>
        </p:nvSpPr>
        <p:spPr/>
        <p:txBody>
          <a:bodyPr/>
          <a:lstStyle/>
          <a:p>
            <a:r>
              <a:rPr lang="en-GB" i="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02EF41F-8AC9-C11E-92BF-882E0B18A7E6}"/>
              </a:ext>
            </a:extLst>
          </p:cNvPr>
          <p:cNvSpPr>
            <a:spLocks noGrp="1"/>
          </p:cNvSpPr>
          <p:nvPr>
            <p:ph idx="1"/>
          </p:nvPr>
        </p:nvSpPr>
        <p:spPr>
          <a:xfrm>
            <a:off x="206829" y="794657"/>
            <a:ext cx="11534427" cy="5812973"/>
          </a:xfrm>
        </p:spPr>
        <p:txBody>
          <a:bodyPr>
            <a:normAutofit/>
          </a:bodyPr>
          <a:lstStyle/>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American Psychiatric Association. (2013). </a:t>
            </a:r>
            <a:r>
              <a:rPr lang="en-GB" sz="1200" i="1" kern="100" dirty="0">
                <a:effectLst/>
                <a:latin typeface="Times New Roman" panose="02020603050405020304" pitchFamily="18" charset="0"/>
                <a:ea typeface="Calibri" panose="020F0502020204030204" pitchFamily="34" charset="0"/>
              </a:rPr>
              <a:t>Diagnostic and statistical manual of mental disorders (5th ed.)</a:t>
            </a:r>
            <a:r>
              <a:rPr lang="en-GB" sz="1200" kern="100" dirty="0">
                <a:effectLst/>
                <a:latin typeface="Times New Roman" panose="02020603050405020304" pitchFamily="18" charset="0"/>
                <a:ea typeface="Calibri" panose="020F0502020204030204" pitchFamily="34" charset="0"/>
              </a:rPr>
              <a:t>. Arlington, VA: American Psychiatric Publishing.</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Anthenelli</a:t>
            </a:r>
            <a:r>
              <a:rPr lang="en-GB" sz="1200" kern="100" dirty="0">
                <a:effectLst/>
                <a:latin typeface="Times New Roman" panose="02020603050405020304" pitchFamily="18" charset="0"/>
                <a:ea typeface="Calibri" panose="020F0502020204030204" pitchFamily="34" charset="0"/>
              </a:rPr>
              <a:t>, R. M. (2019). </a:t>
            </a:r>
            <a:r>
              <a:rPr lang="en-GB" sz="1200" i="1" kern="100" dirty="0">
                <a:effectLst/>
                <a:latin typeface="Times New Roman" panose="02020603050405020304" pitchFamily="18" charset="0"/>
                <a:ea typeface="Calibri" panose="020F0502020204030204" pitchFamily="34" charset="0"/>
              </a:rPr>
              <a:t>Treatment of co-occurring alcohol and anxiety disorders</a:t>
            </a:r>
            <a:r>
              <a:rPr lang="en-GB" sz="1200" kern="100" dirty="0">
                <a:effectLst/>
                <a:latin typeface="Times New Roman" panose="02020603050405020304" pitchFamily="18" charset="0"/>
                <a:ea typeface="Calibri" panose="020F0502020204030204" pitchFamily="34" charset="0"/>
              </a:rPr>
              <a:t>. Alcohol research: Current reviews, 40(2), 01-13.</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Baker, J. D., Jones, J., Lates, J., Hartmann, W. E., &amp; Murphy, J. L. (2021). </a:t>
            </a:r>
            <a:r>
              <a:rPr lang="en-GB" sz="1200" i="1" kern="100" dirty="0">
                <a:effectLst/>
                <a:latin typeface="Times New Roman" panose="02020603050405020304" pitchFamily="18" charset="0"/>
                <a:ea typeface="Calibri" panose="020F0502020204030204" pitchFamily="34" charset="0"/>
              </a:rPr>
              <a:t>Comprehensive assessment of co-occurring disorders</a:t>
            </a:r>
            <a:r>
              <a:rPr lang="en-GB" sz="1200" kern="100" dirty="0">
                <a:effectLst/>
                <a:latin typeface="Times New Roman" panose="02020603050405020304" pitchFamily="18" charset="0"/>
                <a:ea typeface="Calibri" panose="020F0502020204030204" pitchFamily="34" charset="0"/>
              </a:rPr>
              <a:t>. In Principles of Addiction Medicine (pp. 217-224). Springer, Cham.</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Bonn-Miller, M. O., Boden, M. T., </a:t>
            </a:r>
            <a:r>
              <a:rPr lang="en-GB" sz="1200" kern="100" dirty="0" err="1">
                <a:effectLst/>
                <a:latin typeface="Times New Roman" panose="02020603050405020304" pitchFamily="18" charset="0"/>
                <a:ea typeface="Calibri" panose="020F0502020204030204" pitchFamily="34" charset="0"/>
              </a:rPr>
              <a:t>Bucossi</a:t>
            </a:r>
            <a:r>
              <a:rPr lang="en-GB" sz="1200" kern="100" dirty="0">
                <a:effectLst/>
                <a:latin typeface="Times New Roman" panose="02020603050405020304" pitchFamily="18" charset="0"/>
                <a:ea typeface="Calibri" panose="020F0502020204030204" pitchFamily="34" charset="0"/>
              </a:rPr>
              <a:t>, M. M., &amp; Babson, K. A. (2014). </a:t>
            </a:r>
            <a:r>
              <a:rPr lang="en-GB" sz="1200" i="1" kern="100" dirty="0">
                <a:effectLst/>
                <a:latin typeface="Times New Roman" panose="02020603050405020304" pitchFamily="18" charset="0"/>
                <a:ea typeface="Calibri" panose="020F0502020204030204" pitchFamily="34" charset="0"/>
              </a:rPr>
              <a:t>Self-reported cannabis use characteristics, patterns and helpfulness among medical cannabis users</a:t>
            </a:r>
            <a:r>
              <a:rPr lang="en-GB" sz="1200" kern="100" dirty="0">
                <a:effectLst/>
                <a:latin typeface="Times New Roman" panose="02020603050405020304" pitchFamily="18" charset="0"/>
                <a:ea typeface="Calibri" panose="020F0502020204030204" pitchFamily="34" charset="0"/>
              </a:rPr>
              <a:t>. The American Journal of Drug and Alcohol Abuse, 40(1), 23-30.</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Farrell, S. M., </a:t>
            </a:r>
            <a:r>
              <a:rPr lang="en-GB" sz="1200" kern="100" dirty="0" err="1">
                <a:effectLst/>
                <a:latin typeface="Times New Roman" panose="02020603050405020304" pitchFamily="18" charset="0"/>
                <a:ea typeface="Calibri" panose="020F0502020204030204" pitchFamily="34" charset="0"/>
              </a:rPr>
              <a:t>McGeary</a:t>
            </a:r>
            <a:r>
              <a:rPr lang="en-GB" sz="1200" kern="100" dirty="0">
                <a:effectLst/>
                <a:latin typeface="Times New Roman" panose="02020603050405020304" pitchFamily="18" charset="0"/>
                <a:ea typeface="Calibri" panose="020F0502020204030204" pitchFamily="34" charset="0"/>
              </a:rPr>
              <a:t>, J. E., &amp; </a:t>
            </a:r>
            <a:r>
              <a:rPr lang="en-GB" sz="1200" kern="100" dirty="0" err="1">
                <a:effectLst/>
                <a:latin typeface="Times New Roman" panose="02020603050405020304" pitchFamily="18" charset="0"/>
                <a:ea typeface="Calibri" panose="020F0502020204030204" pitchFamily="34" charset="0"/>
              </a:rPr>
              <a:t>Knopik</a:t>
            </a:r>
            <a:r>
              <a:rPr lang="en-GB" sz="1200" kern="100" dirty="0">
                <a:effectLst/>
                <a:latin typeface="Times New Roman" panose="02020603050405020304" pitchFamily="18" charset="0"/>
                <a:ea typeface="Calibri" panose="020F0502020204030204" pitchFamily="34" charset="0"/>
              </a:rPr>
              <a:t>, V. S. (2020). </a:t>
            </a:r>
            <a:r>
              <a:rPr lang="en-GB" sz="1200" i="1" kern="100" dirty="0">
                <a:effectLst/>
                <a:latin typeface="Times New Roman" panose="02020603050405020304" pitchFamily="18" charset="0"/>
                <a:ea typeface="Calibri" panose="020F0502020204030204" pitchFamily="34" charset="0"/>
              </a:rPr>
              <a:t>Pharmacotherapy for comorbid alcohol use disorder and anxiety: Current status and future directions. </a:t>
            </a:r>
            <a:r>
              <a:rPr lang="en-GB" sz="1200" kern="100" dirty="0">
                <a:effectLst/>
                <a:latin typeface="Times New Roman" panose="02020603050405020304" pitchFamily="18" charset="0"/>
                <a:ea typeface="Calibri" panose="020F0502020204030204" pitchFamily="34" charset="0"/>
              </a:rPr>
              <a:t>Alcohol research: current reviews, 40(1), 07.</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Garland, E. L., Howard, M. O., Priddy, S. E., McConnell, P. A., </a:t>
            </a:r>
            <a:r>
              <a:rPr lang="en-GB" sz="1200" kern="100" dirty="0" err="1">
                <a:effectLst/>
                <a:latin typeface="Times New Roman" panose="02020603050405020304" pitchFamily="18" charset="0"/>
                <a:ea typeface="Calibri" panose="020F0502020204030204" pitchFamily="34" charset="0"/>
              </a:rPr>
              <a:t>Riquino</a:t>
            </a:r>
            <a:r>
              <a:rPr lang="en-GB" sz="1200" kern="100" dirty="0">
                <a:effectLst/>
                <a:latin typeface="Times New Roman" panose="02020603050405020304" pitchFamily="18" charset="0"/>
                <a:ea typeface="Calibri" panose="020F0502020204030204" pitchFamily="34" charset="0"/>
              </a:rPr>
              <a:t>, M. R., &amp; Bryan, C. J. (2014). </a:t>
            </a:r>
            <a:r>
              <a:rPr lang="en-GB" sz="1200" i="1" kern="100" dirty="0">
                <a:effectLst/>
                <a:latin typeface="Times New Roman" panose="02020603050405020304" pitchFamily="18" charset="0"/>
                <a:ea typeface="Calibri" panose="020F0502020204030204" pitchFamily="34" charset="0"/>
              </a:rPr>
              <a:t>Mindfulness training targets neurocognitive mechanisms of addiction at the attention-appraisal-emotion interface</a:t>
            </a:r>
            <a:r>
              <a:rPr lang="en-GB" sz="1200" kern="100" dirty="0">
                <a:effectLst/>
                <a:latin typeface="Times New Roman" panose="02020603050405020304" pitchFamily="18" charset="0"/>
                <a:ea typeface="Calibri" panose="020F0502020204030204" pitchFamily="34" charset="0"/>
              </a:rPr>
              <a:t>. Frontiers in Psychiatry, 4, 173.</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Grant, B. F., </a:t>
            </a:r>
            <a:r>
              <a:rPr lang="en-GB" sz="1200" kern="100" dirty="0" err="1">
                <a:effectLst/>
                <a:latin typeface="Times New Roman" panose="02020603050405020304" pitchFamily="18" charset="0"/>
                <a:ea typeface="Calibri" panose="020F0502020204030204" pitchFamily="34" charset="0"/>
              </a:rPr>
              <a:t>Saha</a:t>
            </a:r>
            <a:r>
              <a:rPr lang="en-GB" sz="1200" kern="100" dirty="0">
                <a:effectLst/>
                <a:latin typeface="Times New Roman" panose="02020603050405020304" pitchFamily="18" charset="0"/>
                <a:ea typeface="Calibri" panose="020F0502020204030204" pitchFamily="34" charset="0"/>
              </a:rPr>
              <a:t>, T. D., </a:t>
            </a:r>
            <a:r>
              <a:rPr lang="en-GB" sz="1200" kern="100" dirty="0" err="1">
                <a:effectLst/>
                <a:latin typeface="Times New Roman" panose="02020603050405020304" pitchFamily="18" charset="0"/>
                <a:ea typeface="Calibri" panose="020F0502020204030204" pitchFamily="34" charset="0"/>
              </a:rPr>
              <a:t>Ruan</a:t>
            </a:r>
            <a:r>
              <a:rPr lang="en-GB" sz="1200" kern="100" dirty="0">
                <a:effectLst/>
                <a:latin typeface="Times New Roman" panose="02020603050405020304" pitchFamily="18" charset="0"/>
                <a:ea typeface="Calibri" panose="020F0502020204030204" pitchFamily="34" charset="0"/>
              </a:rPr>
              <a:t>, W. J., Goldstein, R. B., Chou, S. P., Jung, J., . . . </a:t>
            </a:r>
            <a:r>
              <a:rPr lang="en-GB" sz="1200" kern="100" dirty="0" err="1">
                <a:effectLst/>
                <a:latin typeface="Times New Roman" panose="02020603050405020304" pitchFamily="18" charset="0"/>
                <a:ea typeface="Calibri" panose="020F0502020204030204" pitchFamily="34" charset="0"/>
              </a:rPr>
              <a:t>Hasin</a:t>
            </a:r>
            <a:r>
              <a:rPr lang="en-GB" sz="1200" kern="100" dirty="0">
                <a:effectLst/>
                <a:latin typeface="Times New Roman" panose="02020603050405020304" pitchFamily="18" charset="0"/>
                <a:ea typeface="Calibri" panose="020F0502020204030204" pitchFamily="34" charset="0"/>
              </a:rPr>
              <a:t>, D. S. (2015). </a:t>
            </a:r>
            <a:r>
              <a:rPr lang="en-GB" sz="1200" i="1" kern="100" dirty="0">
                <a:effectLst/>
                <a:latin typeface="Times New Roman" panose="02020603050405020304" pitchFamily="18" charset="0"/>
                <a:ea typeface="Calibri" panose="020F0502020204030204" pitchFamily="34" charset="0"/>
              </a:rPr>
              <a:t>Epidemiology of DSM-5 drug use disorder: Results from the National Epidemiologic Survey on Alcohol and Related Conditions-III</a:t>
            </a:r>
            <a:r>
              <a:rPr lang="en-GB" sz="1200" kern="100" dirty="0">
                <a:effectLst/>
                <a:latin typeface="Times New Roman" panose="02020603050405020304" pitchFamily="18" charset="0"/>
                <a:ea typeface="Calibri" panose="020F0502020204030204" pitchFamily="34" charset="0"/>
              </a:rPr>
              <a:t>. JAMA psychiatry, 72(11), 1-10.</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Hettema</a:t>
            </a:r>
            <a:r>
              <a:rPr lang="en-GB" sz="1200" kern="100" dirty="0">
                <a:effectLst/>
                <a:latin typeface="Times New Roman" panose="02020603050405020304" pitchFamily="18" charset="0"/>
                <a:ea typeface="Calibri" panose="020F0502020204030204" pitchFamily="34" charset="0"/>
              </a:rPr>
              <a:t>, J., Steele, J., &amp; Miller, W. R. (2005). </a:t>
            </a:r>
            <a:r>
              <a:rPr lang="en-GB" sz="1200" i="1" kern="100" dirty="0">
                <a:effectLst/>
                <a:latin typeface="Times New Roman" panose="02020603050405020304" pitchFamily="18" charset="0"/>
                <a:ea typeface="Calibri" panose="020F0502020204030204" pitchFamily="34" charset="0"/>
              </a:rPr>
              <a:t>Motivational interviewing.</a:t>
            </a:r>
            <a:r>
              <a:rPr lang="en-GB" sz="1200" kern="100" dirty="0">
                <a:effectLst/>
                <a:latin typeface="Times New Roman" panose="02020603050405020304" pitchFamily="18" charset="0"/>
                <a:ea typeface="Calibri" panose="020F0502020204030204" pitchFamily="34" charset="0"/>
              </a:rPr>
              <a:t> Annual Review of Clinical Psychology, 1, 91-111.</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Hien, D. A., &amp; Cohen, L. R. (2013). </a:t>
            </a:r>
            <a:r>
              <a:rPr lang="en-GB" sz="1200" i="1" kern="100" dirty="0">
                <a:effectLst/>
                <a:latin typeface="Times New Roman" panose="02020603050405020304" pitchFamily="18" charset="0"/>
                <a:ea typeface="Calibri" panose="020F0502020204030204" pitchFamily="34" charset="0"/>
              </a:rPr>
              <a:t>Implementing evidence-based practices for treatment of substance use disorders in community mental health settings.</a:t>
            </a:r>
            <a:r>
              <a:rPr lang="en-GB" sz="1200" kern="100" dirty="0">
                <a:effectLst/>
                <a:latin typeface="Times New Roman" panose="02020603050405020304" pitchFamily="18" charset="0"/>
                <a:ea typeface="Calibri" panose="020F0502020204030204" pitchFamily="34" charset="0"/>
              </a:rPr>
              <a:t> Psychiatric Services, 64(11), 1097-1099.</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Hser</a:t>
            </a:r>
            <a:r>
              <a:rPr lang="en-GB" sz="1200" kern="100" dirty="0">
                <a:effectLst/>
                <a:latin typeface="Times New Roman" panose="02020603050405020304" pitchFamily="18" charset="0"/>
                <a:ea typeface="Calibri" panose="020F0502020204030204" pitchFamily="34" charset="0"/>
              </a:rPr>
              <a:t>, Y. I., </a:t>
            </a:r>
            <a:r>
              <a:rPr lang="en-GB" sz="1200" kern="100" dirty="0" err="1">
                <a:effectLst/>
                <a:latin typeface="Times New Roman" panose="02020603050405020304" pitchFamily="18" charset="0"/>
                <a:ea typeface="Calibri" panose="020F0502020204030204" pitchFamily="34" charset="0"/>
              </a:rPr>
              <a:t>Polinsky</a:t>
            </a:r>
            <a:r>
              <a:rPr lang="en-GB" sz="1200" kern="100" dirty="0">
                <a:effectLst/>
                <a:latin typeface="Times New Roman" panose="02020603050405020304" pitchFamily="18" charset="0"/>
                <a:ea typeface="Calibri" panose="020F0502020204030204" pitchFamily="34" charset="0"/>
              </a:rPr>
              <a:t>, M. L., </a:t>
            </a:r>
            <a:r>
              <a:rPr lang="en-GB" sz="1200" kern="100" dirty="0" err="1">
                <a:effectLst/>
                <a:latin typeface="Times New Roman" panose="02020603050405020304" pitchFamily="18" charset="0"/>
                <a:ea typeface="Calibri" panose="020F0502020204030204" pitchFamily="34" charset="0"/>
              </a:rPr>
              <a:t>Maglione</a:t>
            </a:r>
            <a:r>
              <a:rPr lang="en-GB" sz="1200" kern="100" dirty="0">
                <a:effectLst/>
                <a:latin typeface="Times New Roman" panose="02020603050405020304" pitchFamily="18" charset="0"/>
                <a:ea typeface="Calibri" panose="020F0502020204030204" pitchFamily="34" charset="0"/>
              </a:rPr>
              <a:t>, M., &amp; Huang, Y. C. (2014). </a:t>
            </a:r>
            <a:r>
              <a:rPr lang="en-GB" sz="1200" i="1" kern="100" dirty="0">
                <a:effectLst/>
                <a:latin typeface="Times New Roman" panose="02020603050405020304" pitchFamily="18" charset="0"/>
                <a:ea typeface="Calibri" panose="020F0502020204030204" pitchFamily="34" charset="0"/>
              </a:rPr>
              <a:t>Evidence-based treatment for co-occurring disorders</a:t>
            </a:r>
            <a:r>
              <a:rPr lang="en-GB" sz="1200" kern="100" dirty="0">
                <a:effectLst/>
                <a:latin typeface="Times New Roman" panose="02020603050405020304" pitchFamily="18" charset="0"/>
                <a:ea typeface="Calibri" panose="020F0502020204030204" pitchFamily="34" charset="0"/>
              </a:rPr>
              <a:t>: What we have learned and where we are headed. Journal of Drug Issues</a:t>
            </a:r>
          </a:p>
          <a:p>
            <a:pPr marL="1944" indent="0">
              <a:lnSpc>
                <a:spcPct val="107000"/>
              </a:lnSpc>
              <a:spcAft>
                <a:spcPts val="800"/>
              </a:spcAft>
              <a:buNone/>
            </a:pPr>
            <a:endParaRPr lang="en-GB" sz="1200" kern="100" dirty="0">
              <a:effectLst/>
              <a:latin typeface="Times New Roman" panose="02020603050405020304" pitchFamily="18" charset="0"/>
              <a:ea typeface="Calibri" panose="020F0502020204030204" pitchFamily="34"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8901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111AC9-0754-2899-5597-0644F587C95B}"/>
              </a:ext>
            </a:extLst>
          </p:cNvPr>
          <p:cNvSpPr txBox="1"/>
          <p:nvPr/>
        </p:nvSpPr>
        <p:spPr>
          <a:xfrm>
            <a:off x="-1" y="141514"/>
            <a:ext cx="11843657" cy="3231654"/>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Kushner, M. G., Abrams, K., &amp; Borchardt, C. (2000). </a:t>
            </a:r>
            <a:r>
              <a:rPr lang="en-GB" sz="1200" i="1" dirty="0">
                <a:latin typeface="Times New Roman" panose="02020603050405020304" pitchFamily="18" charset="0"/>
                <a:cs typeface="Times New Roman" panose="02020603050405020304" pitchFamily="18" charset="0"/>
              </a:rPr>
              <a:t>The relationship between anxiety disorders and alcohol use disorders: a review of major perspectives and findings</a:t>
            </a:r>
            <a:r>
              <a:rPr lang="en-GB" sz="1200" dirty="0">
                <a:latin typeface="Times New Roman" panose="02020603050405020304" pitchFamily="18" charset="0"/>
                <a:cs typeface="Times New Roman" panose="02020603050405020304" pitchFamily="18" charset="0"/>
              </a:rPr>
              <a:t>. Clinical psychology review, 20(2), 149-171.</a:t>
            </a:r>
          </a:p>
          <a:p>
            <a:endParaRPr lang="en-GB" sz="1200" dirty="0">
              <a:latin typeface="Times New Roman" panose="02020603050405020304" pitchFamily="18" charset="0"/>
              <a:cs typeface="Times New Roman" panose="02020603050405020304" pitchFamily="18" charset="0"/>
            </a:endParaRPr>
          </a:p>
          <a:p>
            <a:r>
              <a:rPr lang="en-GB" sz="1200" kern="100" dirty="0">
                <a:effectLst/>
                <a:latin typeface="Times New Roman" panose="02020603050405020304" pitchFamily="18" charset="0"/>
                <a:ea typeface="Calibri" panose="020F0502020204030204" pitchFamily="34" charset="0"/>
              </a:rPr>
              <a:t>National Institute on Drug Abuse. (2021</a:t>
            </a:r>
            <a:r>
              <a:rPr lang="en-GB" sz="1200" i="1" kern="100" dirty="0">
                <a:effectLst/>
                <a:latin typeface="Times New Roman" panose="02020603050405020304" pitchFamily="18" charset="0"/>
                <a:ea typeface="Calibri" panose="020F0502020204030204" pitchFamily="34" charset="0"/>
              </a:rPr>
              <a:t>). Substance use and mental health</a:t>
            </a:r>
            <a:r>
              <a:rPr lang="en-GB" sz="1200" kern="100" dirty="0">
                <a:effectLst/>
                <a:latin typeface="Times New Roman" panose="02020603050405020304" pitchFamily="18" charset="0"/>
                <a:ea typeface="Calibri" panose="020F0502020204030204" pitchFamily="34" charset="0"/>
              </a:rPr>
              <a:t>. Retrieved from </a:t>
            </a:r>
            <a:r>
              <a:rPr lang="en-GB" sz="1200" u="sng" kern="100" dirty="0">
                <a:solidFill>
                  <a:srgbClr val="0563C1"/>
                </a:solidFill>
                <a:effectLst/>
                <a:latin typeface="Times New Roman" panose="02020603050405020304" pitchFamily="18" charset="0"/>
                <a:ea typeface="Calibri" panose="020F0502020204030204" pitchFamily="34" charset="0"/>
                <a:hlinkClick r:id="rId2"/>
              </a:rPr>
              <a:t>https://www.drugabuse.gov/publications/drugfacts/substance-use-co-occurring-disorders</a:t>
            </a:r>
            <a:endParaRPr lang="en-GB" sz="1200" u="sng" kern="100" dirty="0">
              <a:solidFill>
                <a:srgbClr val="0563C1"/>
              </a:solidFill>
              <a:effectLst/>
              <a:latin typeface="Times New Roman" panose="02020603050405020304" pitchFamily="18" charset="0"/>
              <a:ea typeface="Calibri" panose="020F0502020204030204" pitchFamily="34" charset="0"/>
            </a:endParaRPr>
          </a:p>
          <a:p>
            <a:endParaRPr lang="en-GB" sz="1200" kern="100" dirty="0">
              <a:effectLst/>
              <a:latin typeface="Times New Roman" panose="02020603050405020304" pitchFamily="18" charset="0"/>
              <a:ea typeface="Calibri" panose="020F0502020204030204" pitchFamily="34" charset="0"/>
            </a:endParaRPr>
          </a:p>
          <a:p>
            <a:r>
              <a:rPr lang="en-GB" sz="1200" kern="100" dirty="0">
                <a:effectLst/>
                <a:latin typeface="Times New Roman" panose="02020603050405020304" pitchFamily="18" charset="0"/>
                <a:ea typeface="Calibri" panose="020F0502020204030204" pitchFamily="34" charset="0"/>
              </a:rPr>
              <a:t>National Institute on Drug Abuse. (2021</a:t>
            </a:r>
            <a:r>
              <a:rPr lang="en-GB" sz="1200" i="1" kern="100" dirty="0">
                <a:effectLst/>
                <a:latin typeface="Times New Roman" panose="02020603050405020304" pitchFamily="18" charset="0"/>
                <a:ea typeface="Calibri" panose="020F0502020204030204" pitchFamily="34" charset="0"/>
              </a:rPr>
              <a:t>). Common data elements: Substance use assessmen</a:t>
            </a:r>
            <a:r>
              <a:rPr lang="en-GB" sz="1200" kern="100" dirty="0">
                <a:effectLst/>
                <a:latin typeface="Times New Roman" panose="02020603050405020304" pitchFamily="18" charset="0"/>
                <a:ea typeface="Calibri" panose="020F0502020204030204" pitchFamily="34" charset="0"/>
              </a:rPr>
              <a:t>t. Retrieved from </a:t>
            </a:r>
            <a:r>
              <a:rPr lang="en-GB" sz="1200" kern="100" dirty="0">
                <a:effectLst/>
                <a:latin typeface="Times New Roman" panose="02020603050405020304" pitchFamily="18" charset="0"/>
                <a:ea typeface="Calibri" panose="020F0502020204030204" pitchFamily="34" charset="0"/>
                <a:hlinkClick r:id="rId3"/>
              </a:rPr>
              <a:t>https://www.drugabuse.gov/tools-resources/common-data-elements/substance-use-assessment</a:t>
            </a:r>
            <a:endParaRPr lang="en-GB" sz="1200" kern="100" dirty="0">
              <a:effectLst/>
              <a:latin typeface="Times New Roman" panose="02020603050405020304" pitchFamily="18" charset="0"/>
              <a:ea typeface="Calibri" panose="020F0502020204030204" pitchFamily="34" charset="0"/>
            </a:endParaRPr>
          </a:p>
          <a:p>
            <a:endParaRPr lang="en-GB" sz="1200" dirty="0">
              <a:latin typeface="Times New Roman" panose="02020603050405020304" pitchFamily="18" charset="0"/>
              <a:cs typeface="Times New Roman" panose="02020603050405020304" pitchFamily="18" charset="0"/>
            </a:endParaRPr>
          </a:p>
          <a:p>
            <a:r>
              <a:rPr lang="en-GB" sz="1200" kern="100" dirty="0" err="1">
                <a:latin typeface="Times New Roman" panose="02020603050405020304" pitchFamily="18" charset="0"/>
                <a:ea typeface="Calibri" panose="020F0502020204030204" pitchFamily="34" charset="0"/>
              </a:rPr>
              <a:t>Saricicek</a:t>
            </a:r>
            <a:r>
              <a:rPr lang="en-GB" sz="1200" kern="100" dirty="0">
                <a:latin typeface="Times New Roman" panose="02020603050405020304" pitchFamily="18" charset="0"/>
                <a:ea typeface="Calibri" panose="020F0502020204030204" pitchFamily="34" charset="0"/>
              </a:rPr>
              <a:t>, A., </a:t>
            </a:r>
            <a:r>
              <a:rPr lang="en-GB" sz="1200" kern="100" dirty="0" err="1">
                <a:latin typeface="Times New Roman" panose="02020603050405020304" pitchFamily="18" charset="0"/>
                <a:ea typeface="Calibri" panose="020F0502020204030204" pitchFamily="34" charset="0"/>
              </a:rPr>
              <a:t>Esterlis</a:t>
            </a:r>
            <a:r>
              <a:rPr lang="en-GB" sz="1200" kern="100" dirty="0">
                <a:latin typeface="Times New Roman" panose="02020603050405020304" pitchFamily="18" charset="0"/>
                <a:ea typeface="Calibri" panose="020F0502020204030204" pitchFamily="34" charset="0"/>
              </a:rPr>
              <a:t>, I., &amp; </a:t>
            </a:r>
            <a:r>
              <a:rPr lang="en-GB" sz="1200" kern="100" dirty="0" err="1">
                <a:latin typeface="Times New Roman" panose="02020603050405020304" pitchFamily="18" charset="0"/>
                <a:ea typeface="Calibri" panose="020F0502020204030204" pitchFamily="34" charset="0"/>
              </a:rPr>
              <a:t>Malison</a:t>
            </a:r>
            <a:r>
              <a:rPr lang="en-GB" sz="1200" kern="100" dirty="0">
                <a:latin typeface="Times New Roman" panose="02020603050405020304" pitchFamily="18" charset="0"/>
                <a:ea typeface="Calibri" panose="020F0502020204030204" pitchFamily="34" charset="0"/>
              </a:rPr>
              <a:t>, R. T. (2012). </a:t>
            </a:r>
            <a:r>
              <a:rPr lang="en-GB" sz="1200" i="1" kern="100" dirty="0">
                <a:latin typeface="Times New Roman" panose="02020603050405020304" pitchFamily="18" charset="0"/>
                <a:ea typeface="Calibri" panose="020F0502020204030204" pitchFamily="34" charset="0"/>
              </a:rPr>
              <a:t>The intersection of anxiety disorders and chronic pain: From theory to practice</a:t>
            </a:r>
            <a:r>
              <a:rPr lang="en-GB" sz="1200" kern="100" dirty="0">
                <a:latin typeface="Times New Roman" panose="02020603050405020304" pitchFamily="18" charset="0"/>
                <a:ea typeface="Calibri" panose="020F0502020204030204" pitchFamily="34" charset="0"/>
              </a:rPr>
              <a:t>. Advances in Psychosomatic Medicine, 32, 1-24. </a:t>
            </a:r>
            <a:r>
              <a:rPr lang="en-GB" sz="1200" kern="100" dirty="0" err="1">
                <a:latin typeface="Times New Roman" panose="02020603050405020304" pitchFamily="18" charset="0"/>
                <a:ea typeface="Calibri" panose="020F0502020204030204" pitchFamily="34" charset="0"/>
              </a:rPr>
              <a:t>doi</a:t>
            </a:r>
            <a:r>
              <a:rPr lang="en-GB" sz="1200" kern="100" dirty="0">
                <a:latin typeface="Times New Roman" panose="02020603050405020304" pitchFamily="18" charset="0"/>
                <a:ea typeface="Calibri" panose="020F0502020204030204" pitchFamily="34" charset="0"/>
              </a:rPr>
              <a:t>: 10.1159/000331102</a:t>
            </a:r>
          </a:p>
          <a:p>
            <a:endParaRPr lang="en-GB" sz="1200" kern="100" dirty="0">
              <a:effectLst/>
              <a:latin typeface="Times New Roman" panose="02020603050405020304" pitchFamily="18" charset="0"/>
              <a:ea typeface="Calibri" panose="020F0502020204030204" pitchFamily="34" charset="0"/>
            </a:endParaRPr>
          </a:p>
          <a:p>
            <a:r>
              <a:rPr lang="en-GB" sz="1200" kern="100" dirty="0" err="1">
                <a:effectLst/>
                <a:latin typeface="Times New Roman" panose="02020603050405020304" pitchFamily="18" charset="0"/>
                <a:ea typeface="Calibri" panose="020F0502020204030204" pitchFamily="34" charset="0"/>
              </a:rPr>
              <a:t>Schadone</a:t>
            </a:r>
            <a:r>
              <a:rPr lang="en-GB" sz="1200" kern="100" dirty="0">
                <a:effectLst/>
                <a:latin typeface="Times New Roman" panose="02020603050405020304" pitchFamily="18" charset="0"/>
                <a:ea typeface="Calibri" panose="020F0502020204030204" pitchFamily="34" charset="0"/>
              </a:rPr>
              <a:t>, J. R., </a:t>
            </a:r>
            <a:r>
              <a:rPr lang="en-GB" sz="1200" kern="100" dirty="0" err="1">
                <a:effectLst/>
                <a:latin typeface="Times New Roman" panose="02020603050405020304" pitchFamily="18" charset="0"/>
                <a:ea typeface="Calibri" panose="020F0502020204030204" pitchFamily="34" charset="0"/>
              </a:rPr>
              <a:t>Bonfils</a:t>
            </a:r>
            <a:r>
              <a:rPr lang="en-GB" sz="1200" kern="100" dirty="0">
                <a:effectLst/>
                <a:latin typeface="Times New Roman" panose="02020603050405020304" pitchFamily="18" charset="0"/>
                <a:ea typeface="Calibri" panose="020F0502020204030204" pitchFamily="34" charset="0"/>
              </a:rPr>
              <a:t>, K. A., &amp; Wilson, K. G. (2020</a:t>
            </a:r>
            <a:r>
              <a:rPr lang="en-GB" sz="1200" i="1" kern="100" dirty="0">
                <a:effectLst/>
                <a:latin typeface="Times New Roman" panose="02020603050405020304" pitchFamily="18" charset="0"/>
                <a:ea typeface="Calibri" panose="020F0502020204030204" pitchFamily="34" charset="0"/>
              </a:rPr>
              <a:t>). Integrated cognitive-</a:t>
            </a:r>
            <a:r>
              <a:rPr lang="en-GB" sz="1200" i="1" kern="100" dirty="0" err="1">
                <a:effectLst/>
                <a:latin typeface="Times New Roman" panose="02020603050405020304" pitchFamily="18" charset="0"/>
                <a:ea typeface="Calibri" panose="020F0502020204030204" pitchFamily="34" charset="0"/>
              </a:rPr>
              <a:t>behavioral</a:t>
            </a:r>
            <a:r>
              <a:rPr lang="en-GB" sz="1200" i="1" kern="100" dirty="0">
                <a:effectLst/>
                <a:latin typeface="Times New Roman" panose="02020603050405020304" pitchFamily="18" charset="0"/>
                <a:ea typeface="Calibri" panose="020F0502020204030204" pitchFamily="34" charset="0"/>
              </a:rPr>
              <a:t> therapy for co-occurring anxiety and substance use disorders: An outcome study</a:t>
            </a:r>
            <a:r>
              <a:rPr lang="en-GB" sz="1200" kern="100" dirty="0">
                <a:effectLst/>
                <a:latin typeface="Times New Roman" panose="02020603050405020304" pitchFamily="18" charset="0"/>
                <a:ea typeface="Calibri" panose="020F0502020204030204" pitchFamily="34" charset="0"/>
              </a:rPr>
              <a:t>. Journal of anxiety disorders, 76, 102329.</a:t>
            </a:r>
          </a:p>
          <a:p>
            <a:endParaRPr lang="en-GB" sz="1200" kern="100" dirty="0">
              <a:effectLst/>
              <a:latin typeface="Times New Roman" panose="02020603050405020304" pitchFamily="18" charset="0"/>
              <a:ea typeface="Calibri" panose="020F0502020204030204" pitchFamily="34" charset="0"/>
            </a:endParaRPr>
          </a:p>
          <a:p>
            <a:r>
              <a:rPr lang="en-GB" sz="1200" kern="100" dirty="0" err="1">
                <a:effectLst/>
                <a:latin typeface="Times New Roman" panose="02020603050405020304" pitchFamily="18" charset="0"/>
                <a:ea typeface="Calibri" panose="020F0502020204030204" pitchFamily="34" charset="0"/>
              </a:rPr>
              <a:t>Schuckit</a:t>
            </a:r>
            <a:r>
              <a:rPr lang="en-GB" sz="1200" kern="100" dirty="0">
                <a:effectLst/>
                <a:latin typeface="Times New Roman" panose="02020603050405020304" pitchFamily="18" charset="0"/>
                <a:ea typeface="Calibri" panose="020F0502020204030204" pitchFamily="34" charset="0"/>
              </a:rPr>
              <a:t>, M. A. (2014). </a:t>
            </a:r>
            <a:r>
              <a:rPr lang="en-GB" sz="1200" i="1" kern="100" dirty="0">
                <a:effectLst/>
                <a:latin typeface="Times New Roman" panose="02020603050405020304" pitchFamily="18" charset="0"/>
                <a:ea typeface="Calibri" panose="020F0502020204030204" pitchFamily="34" charset="0"/>
              </a:rPr>
              <a:t>Recognition and management of withdrawal delirium (delirium tremens</a:t>
            </a:r>
            <a:r>
              <a:rPr lang="en-GB" sz="1200" kern="100" dirty="0">
                <a:effectLst/>
                <a:latin typeface="Times New Roman" panose="02020603050405020304" pitchFamily="18" charset="0"/>
                <a:ea typeface="Calibri" panose="020F0502020204030204" pitchFamily="34" charset="0"/>
              </a:rPr>
              <a:t>). New England Journal of Medicine, 371(22), 2109-2113.</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186524"/>
      </p:ext>
    </p:extLst>
  </p:cSld>
  <p:clrMapOvr>
    <a:masterClrMapping/>
  </p:clrMapOvr>
</p:sld>
</file>

<file path=ppt/theme/theme1.xml><?xml version="1.0" encoding="utf-8"?>
<a:theme xmlns:a="http://schemas.openxmlformats.org/drawingml/2006/main" name="ThinLineVTI">
  <a:themeElements>
    <a:clrScheme name="AnalogousFromLightSeed_2SEEDS">
      <a:dk1>
        <a:srgbClr val="000000"/>
      </a:dk1>
      <a:lt1>
        <a:srgbClr val="FFFFFF"/>
      </a:lt1>
      <a:dk2>
        <a:srgbClr val="412824"/>
      </a:dk2>
      <a:lt2>
        <a:srgbClr val="E8E2E4"/>
      </a:lt2>
      <a:accent1>
        <a:srgbClr val="74AA9A"/>
      </a:accent1>
      <a:accent2>
        <a:srgbClr val="82AB8D"/>
      </a:accent2>
      <a:accent3>
        <a:srgbClr val="80A8AE"/>
      </a:accent3>
      <a:accent4>
        <a:srgbClr val="BA7F9C"/>
      </a:accent4>
      <a:accent5>
        <a:srgbClr val="C49397"/>
      </a:accent5>
      <a:accent6>
        <a:srgbClr val="BA937F"/>
      </a:accent6>
      <a:hlink>
        <a:srgbClr val="AE697E"/>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3054</TotalTime>
  <Words>3628</Words>
  <Application>Microsoft Office PowerPoint</Application>
  <PresentationFormat>Widescreen</PresentationFormat>
  <Paragraphs>111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 Light</vt:lpstr>
      <vt:lpstr>Source Sans Pro</vt:lpstr>
      <vt:lpstr>Source Sans Pro Light</vt:lpstr>
      <vt:lpstr>Times New Roman</vt:lpstr>
      <vt:lpstr>ThinLineVTI</vt:lpstr>
      <vt:lpstr>Presenting A Rehabilitative Proposal for Substance-Induced Anxiety </vt:lpstr>
      <vt:lpstr>Introduction</vt:lpstr>
      <vt:lpstr>Issue brief. Reciprocal Relationship</vt:lpstr>
      <vt:lpstr>The Effects of Alcohol, Marijuana, and Stimulant Drug Use on Mental Health. Direct Effects of Substance Abuse on Anxiety Symptoms.</vt:lpstr>
      <vt:lpstr>What Research Tells Us </vt:lpstr>
      <vt:lpstr>Common Treatments Proposed Rehabilitation Strategy.Methodology</vt:lpstr>
      <vt:lpstr>Different approaches </vt:lpstr>
      <vt:lpstr>Outcome measures</vt:lpstr>
      <vt:lpstr>Ethical Considerations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Presenting A Rehabilitative Proposal for Substance-Induced Anxiety </dc:title>
  <dc:creator>Alexander Williams (1904087)</dc:creator>
  <cp:lastModifiedBy>Alexander Williams (1904087)</cp:lastModifiedBy>
  <cp:revision>11</cp:revision>
  <dcterms:created xsi:type="dcterms:W3CDTF">2023-05-03T20:14:47Z</dcterms:created>
  <dcterms:modified xsi:type="dcterms:W3CDTF">2023-05-09T18:07:13Z</dcterms:modified>
</cp:coreProperties>
</file>