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DE5EC4-099E-486E-B43E-E1ADC9C91731}" v="9" dt="2023-09-18T09:06:39.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p:scale>
          <a:sx n="67" d="100"/>
          <a:sy n="67" d="100"/>
        </p:scale>
        <p:origin x="1188" y="7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3542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320700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76323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51433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36799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55526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8144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595500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51867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77156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02/10/2023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983276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02/10/2023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700849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7B34D3-CF74-F251-B88E-14F79E250091}"/>
              </a:ext>
            </a:extLst>
          </p:cNvPr>
          <p:cNvSpPr txBox="1"/>
          <p:nvPr/>
        </p:nvSpPr>
        <p:spPr>
          <a:xfrm>
            <a:off x="386350" y="784690"/>
            <a:ext cx="3647152" cy="923330"/>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BMTP6018</a:t>
            </a:r>
          </a:p>
        </p:txBody>
      </p:sp>
      <p:sp>
        <p:nvSpPr>
          <p:cNvPr id="5" name="TextBox 4">
            <a:extLst>
              <a:ext uri="{FF2B5EF4-FFF2-40B4-BE49-F238E27FC236}">
                <a16:creationId xmlns:a16="http://schemas.microsoft.com/office/drawing/2014/main" id="{066E66B9-5E97-9ABB-EF4B-9D37D0CF9BE5}"/>
              </a:ext>
            </a:extLst>
          </p:cNvPr>
          <p:cNvSpPr txBox="1"/>
          <p:nvPr/>
        </p:nvSpPr>
        <p:spPr>
          <a:xfrm>
            <a:off x="386350" y="1634872"/>
            <a:ext cx="7828297" cy="1754326"/>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Global Sports &amp; Tourism </a:t>
            </a:r>
            <a:br>
              <a:rPr lang="en-GB" sz="5400" dirty="0">
                <a:solidFill>
                  <a:schemeClr val="bg1"/>
                </a:solidFill>
                <a:latin typeface="Arial" panose="020B0604020202020204" pitchFamily="34" charset="0"/>
                <a:cs typeface="Arial" panose="020B0604020202020204" pitchFamily="34" charset="0"/>
              </a:rPr>
            </a:br>
            <a:r>
              <a:rPr lang="en-GB" sz="5400" dirty="0">
                <a:solidFill>
                  <a:schemeClr val="bg1"/>
                </a:solidFill>
                <a:latin typeface="Arial" panose="020B0604020202020204" pitchFamily="34" charset="0"/>
                <a:cs typeface="Arial" panose="020B0604020202020204" pitchFamily="34" charset="0"/>
              </a:rPr>
              <a:t>Event Management</a:t>
            </a:r>
          </a:p>
        </p:txBody>
      </p:sp>
      <p:sp>
        <p:nvSpPr>
          <p:cNvPr id="6" name="TextBox 5">
            <a:extLst>
              <a:ext uri="{FF2B5EF4-FFF2-40B4-BE49-F238E27FC236}">
                <a16:creationId xmlns:a16="http://schemas.microsoft.com/office/drawing/2014/main" id="{2DDBD4A8-0007-5EFA-628C-3A9FCA50BB6B}"/>
              </a:ext>
            </a:extLst>
          </p:cNvPr>
          <p:cNvSpPr txBox="1"/>
          <p:nvPr/>
        </p:nvSpPr>
        <p:spPr>
          <a:xfrm>
            <a:off x="386350" y="3495612"/>
            <a:ext cx="7148111" cy="923330"/>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Strategic Management</a:t>
            </a:r>
          </a:p>
        </p:txBody>
      </p:sp>
    </p:spTree>
    <p:extLst>
      <p:ext uri="{BB962C8B-B14F-4D97-AF65-F5344CB8AC3E}">
        <p14:creationId xmlns:p14="http://schemas.microsoft.com/office/powerpoint/2010/main" val="931301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9F6B7-AC25-541B-9026-C29ECCE3409A}"/>
              </a:ext>
            </a:extLst>
          </p:cNvPr>
          <p:cNvSpPr>
            <a:spLocks noGrp="1"/>
          </p:cNvSpPr>
          <p:nvPr>
            <p:ph type="title"/>
          </p:nvPr>
        </p:nvSpPr>
        <p:spPr>
          <a:xfrm>
            <a:off x="4286250" y="1"/>
            <a:ext cx="7067550" cy="1371599"/>
          </a:xfrm>
        </p:spPr>
        <p:txBody>
          <a:bodyPr/>
          <a:lstStyle/>
          <a:p>
            <a:r>
              <a:rPr lang="en-GB" b="1" dirty="0">
                <a:solidFill>
                  <a:schemeClr val="accent1">
                    <a:lumMod val="75000"/>
                  </a:schemeClr>
                </a:solidFill>
              </a:rPr>
              <a:t>Sports Events Organisations</a:t>
            </a:r>
          </a:p>
        </p:txBody>
      </p:sp>
      <p:sp>
        <p:nvSpPr>
          <p:cNvPr id="3" name="Content Placeholder 2">
            <a:extLst>
              <a:ext uri="{FF2B5EF4-FFF2-40B4-BE49-F238E27FC236}">
                <a16:creationId xmlns:a16="http://schemas.microsoft.com/office/drawing/2014/main" id="{81C6E5AF-6822-2F75-2DF4-9A3934F9D7BA}"/>
              </a:ext>
            </a:extLst>
          </p:cNvPr>
          <p:cNvSpPr>
            <a:spLocks noGrp="1"/>
          </p:cNvSpPr>
          <p:nvPr>
            <p:ph idx="1"/>
          </p:nvPr>
        </p:nvSpPr>
        <p:spPr>
          <a:xfrm>
            <a:off x="209550" y="1133476"/>
            <a:ext cx="11144250" cy="4583834"/>
          </a:xfrm>
        </p:spPr>
        <p:txBody>
          <a:bodyPr>
            <a:normAutofit fontScale="85000" lnSpcReduction="20000"/>
          </a:bodyPr>
          <a:lstStyle/>
          <a:p>
            <a:r>
              <a:rPr lang="en-GB" dirty="0"/>
              <a:t>International Governing Bodies</a:t>
            </a:r>
          </a:p>
          <a:p>
            <a:r>
              <a:rPr lang="en-GB" dirty="0"/>
              <a:t>National Governing Bodies</a:t>
            </a:r>
          </a:p>
          <a:p>
            <a:endParaRPr lang="en-GB" dirty="0"/>
          </a:p>
          <a:p>
            <a:r>
              <a:rPr lang="en-GB" dirty="0"/>
              <a:t>International Olympic Committee</a:t>
            </a:r>
          </a:p>
          <a:p>
            <a:r>
              <a:rPr lang="en-GB" dirty="0"/>
              <a:t>National Olympic Committees</a:t>
            </a:r>
          </a:p>
          <a:p>
            <a:r>
              <a:rPr lang="en-GB" dirty="0"/>
              <a:t>Regional Organisations</a:t>
            </a:r>
          </a:p>
          <a:p>
            <a:endParaRPr lang="en-GB" dirty="0"/>
          </a:p>
          <a:p>
            <a:r>
              <a:rPr lang="en-GB" dirty="0"/>
              <a:t>Confederations</a:t>
            </a:r>
          </a:p>
          <a:p>
            <a:endParaRPr lang="en-GB" dirty="0"/>
          </a:p>
          <a:p>
            <a:r>
              <a:rPr lang="en-GB" dirty="0"/>
              <a:t>Event Organisers and Owners</a:t>
            </a:r>
          </a:p>
          <a:p>
            <a:endParaRPr lang="en-GB" dirty="0"/>
          </a:p>
          <a:p>
            <a:r>
              <a:rPr lang="en-GB" dirty="0"/>
              <a:t>Host Cities</a:t>
            </a:r>
          </a:p>
          <a:p>
            <a:endParaRPr lang="en-GB" dirty="0"/>
          </a:p>
        </p:txBody>
      </p:sp>
      <p:pic>
        <p:nvPicPr>
          <p:cNvPr id="1026" name="Picture 2" descr="Tower Bridge during the 2012 Olympics, London &quot;London, United Kingdom - July 28, 2012: Tower Bridge and The Shard silhouetted against the setting sun, shot taken on the first day of the Olympics. The giant rings, the symbol of the Summer Olympics, will be suspended from the bridge for the duration of the 2012 Games. The view across the Thames shows the contrasting architecture of London, on the left the hi-tech Shard towers above the iconic gothic architecture of Tower Bridge.&quot; olympic games stock pictures, royalty-free photos &amp; images">
            <a:extLst>
              <a:ext uri="{FF2B5EF4-FFF2-40B4-BE49-F238E27FC236}">
                <a16:creationId xmlns:a16="http://schemas.microsoft.com/office/drawing/2014/main" id="{94B34361-6F5D-C247-995C-E8E7B157FB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1625" y="1290638"/>
            <a:ext cx="5829300" cy="3857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25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2A309-3F95-1870-5FF5-10A967443D5E}"/>
              </a:ext>
            </a:extLst>
          </p:cNvPr>
          <p:cNvSpPr>
            <a:spLocks noGrp="1"/>
          </p:cNvSpPr>
          <p:nvPr>
            <p:ph type="title"/>
          </p:nvPr>
        </p:nvSpPr>
        <p:spPr>
          <a:xfrm>
            <a:off x="5238750" y="365125"/>
            <a:ext cx="6115050" cy="1325563"/>
          </a:xfrm>
        </p:spPr>
        <p:txBody>
          <a:bodyPr/>
          <a:lstStyle/>
          <a:p>
            <a:r>
              <a:rPr lang="en-GB" b="1" dirty="0">
                <a:solidFill>
                  <a:schemeClr val="accent1">
                    <a:lumMod val="75000"/>
                  </a:schemeClr>
                </a:solidFill>
              </a:rPr>
              <a:t>Stakeholders</a:t>
            </a:r>
          </a:p>
        </p:txBody>
      </p:sp>
      <p:sp>
        <p:nvSpPr>
          <p:cNvPr id="3" name="Content Placeholder 2">
            <a:extLst>
              <a:ext uri="{FF2B5EF4-FFF2-40B4-BE49-F238E27FC236}">
                <a16:creationId xmlns:a16="http://schemas.microsoft.com/office/drawing/2014/main" id="{63D0938C-9340-7E7D-1265-9429AEAD87EE}"/>
              </a:ext>
            </a:extLst>
          </p:cNvPr>
          <p:cNvSpPr>
            <a:spLocks noGrp="1"/>
          </p:cNvSpPr>
          <p:nvPr>
            <p:ph idx="1"/>
          </p:nvPr>
        </p:nvSpPr>
        <p:spPr>
          <a:xfrm>
            <a:off x="838200" y="1381125"/>
            <a:ext cx="10515600" cy="4795838"/>
          </a:xfrm>
        </p:spPr>
        <p:txBody>
          <a:bodyPr/>
          <a:lstStyle/>
          <a:p>
            <a:r>
              <a:rPr lang="en-GB" dirty="0">
                <a:solidFill>
                  <a:schemeClr val="accent1">
                    <a:lumMod val="75000"/>
                  </a:schemeClr>
                </a:solidFill>
              </a:rPr>
              <a:t>SPECTATORS</a:t>
            </a:r>
          </a:p>
          <a:p>
            <a:r>
              <a:rPr lang="en-GB" dirty="0"/>
              <a:t>Individuals</a:t>
            </a:r>
          </a:p>
          <a:p>
            <a:r>
              <a:rPr lang="en-GB" dirty="0"/>
              <a:t>Corporate</a:t>
            </a:r>
          </a:p>
          <a:p>
            <a:r>
              <a:rPr lang="en-GB" dirty="0"/>
              <a:t>Media</a:t>
            </a:r>
          </a:p>
          <a:p>
            <a:r>
              <a:rPr lang="en-GB" dirty="0"/>
              <a:t>Advertisers</a:t>
            </a:r>
          </a:p>
          <a:p>
            <a:r>
              <a:rPr lang="en-GB" dirty="0"/>
              <a:t>Competitors</a:t>
            </a:r>
          </a:p>
          <a:p>
            <a:r>
              <a:rPr lang="en-GB" dirty="0"/>
              <a:t>Spectator Experience</a:t>
            </a:r>
          </a:p>
          <a:p>
            <a:r>
              <a:rPr lang="en-GB" dirty="0"/>
              <a:t>Fan Engagement Strategies</a:t>
            </a:r>
          </a:p>
          <a:p>
            <a:endParaRPr lang="en-GB" dirty="0"/>
          </a:p>
        </p:txBody>
      </p:sp>
      <p:pic>
        <p:nvPicPr>
          <p:cNvPr id="2050" name="Picture 2" descr="glory of holding flaming torch silhouetted hand holding burning flaming torch over cloudy sky.  olympic games stock pictures, royalty-free photos &amp; images">
            <a:extLst>
              <a:ext uri="{FF2B5EF4-FFF2-40B4-BE49-F238E27FC236}">
                <a16:creationId xmlns:a16="http://schemas.microsoft.com/office/drawing/2014/main" id="{AC1725E2-0F7D-36FB-A35D-6398E1F230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5975" y="1485900"/>
            <a:ext cx="58293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662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F6AAB-ED93-16E6-15D6-F14E3DF9249E}"/>
              </a:ext>
            </a:extLst>
          </p:cNvPr>
          <p:cNvSpPr>
            <a:spLocks noGrp="1"/>
          </p:cNvSpPr>
          <p:nvPr>
            <p:ph type="title"/>
          </p:nvPr>
        </p:nvSpPr>
        <p:spPr/>
        <p:txBody>
          <a:bodyPr/>
          <a:lstStyle/>
          <a:p>
            <a:r>
              <a:rPr lang="en-GB" b="1" dirty="0">
                <a:solidFill>
                  <a:schemeClr val="accent1">
                    <a:lumMod val="75000"/>
                  </a:schemeClr>
                </a:solidFill>
              </a:rPr>
              <a:t>Stakeholders</a:t>
            </a:r>
          </a:p>
        </p:txBody>
      </p:sp>
      <p:sp>
        <p:nvSpPr>
          <p:cNvPr id="3" name="Content Placeholder 2">
            <a:extLst>
              <a:ext uri="{FF2B5EF4-FFF2-40B4-BE49-F238E27FC236}">
                <a16:creationId xmlns:a16="http://schemas.microsoft.com/office/drawing/2014/main" id="{5A103A9D-BCDF-0928-6902-634E40B921FF}"/>
              </a:ext>
            </a:extLst>
          </p:cNvPr>
          <p:cNvSpPr>
            <a:spLocks noGrp="1"/>
          </p:cNvSpPr>
          <p:nvPr>
            <p:ph idx="1"/>
          </p:nvPr>
        </p:nvSpPr>
        <p:spPr>
          <a:xfrm>
            <a:off x="752475" y="1492250"/>
            <a:ext cx="10515600" cy="4351338"/>
          </a:xfrm>
        </p:spPr>
        <p:txBody>
          <a:bodyPr/>
          <a:lstStyle/>
          <a:p>
            <a:r>
              <a:rPr lang="en-GB" dirty="0">
                <a:solidFill>
                  <a:schemeClr val="accent1">
                    <a:lumMod val="75000"/>
                  </a:schemeClr>
                </a:solidFill>
              </a:rPr>
              <a:t>SUPPLIERS</a:t>
            </a:r>
          </a:p>
          <a:p>
            <a:r>
              <a:rPr lang="en-GB" dirty="0"/>
              <a:t>Services</a:t>
            </a:r>
          </a:p>
          <a:p>
            <a:r>
              <a:rPr lang="en-GB" dirty="0"/>
              <a:t>Equipment</a:t>
            </a:r>
          </a:p>
          <a:p>
            <a:r>
              <a:rPr lang="en-GB" dirty="0"/>
              <a:t>F And B </a:t>
            </a:r>
          </a:p>
          <a:p>
            <a:r>
              <a:rPr lang="en-GB" dirty="0"/>
              <a:t>Accommodation</a:t>
            </a:r>
          </a:p>
          <a:p>
            <a:r>
              <a:rPr lang="en-GB" dirty="0"/>
              <a:t>Legal Support</a:t>
            </a:r>
          </a:p>
          <a:p>
            <a:r>
              <a:rPr lang="en-GB" dirty="0"/>
              <a:t>Transport</a:t>
            </a:r>
          </a:p>
          <a:p>
            <a:r>
              <a:rPr lang="en-GB" dirty="0"/>
              <a:t>Emergency Services</a:t>
            </a:r>
          </a:p>
          <a:p>
            <a:endParaRPr lang="en-GB" dirty="0"/>
          </a:p>
        </p:txBody>
      </p:sp>
      <p:pic>
        <p:nvPicPr>
          <p:cNvPr id="3074" name="Picture 2" descr="Olympic Rings Ceremony Tokyo, Japan - January 23, 2020: A picture of the fireworks commemorating the opening of the Olympic Rings in the Tokyo Bay, featuring the Rainbow Bridge, at night. olympic games stock pictures, royalty-free photos &amp; images">
            <a:extLst>
              <a:ext uri="{FF2B5EF4-FFF2-40B4-BE49-F238E27FC236}">
                <a16:creationId xmlns:a16="http://schemas.microsoft.com/office/drawing/2014/main" id="{52330E06-CFAA-5E60-7D22-0E179A179B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8775" y="1014412"/>
            <a:ext cx="5829300" cy="3924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889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E8646-A4C7-431A-4CE6-61110E355DF6}"/>
              </a:ext>
            </a:extLst>
          </p:cNvPr>
          <p:cNvSpPr>
            <a:spLocks noGrp="1"/>
          </p:cNvSpPr>
          <p:nvPr>
            <p:ph type="title"/>
          </p:nvPr>
        </p:nvSpPr>
        <p:spPr>
          <a:xfrm>
            <a:off x="838200" y="365126"/>
            <a:ext cx="10515600" cy="882650"/>
          </a:xfrm>
        </p:spPr>
        <p:txBody>
          <a:bodyPr/>
          <a:lstStyle/>
          <a:p>
            <a:r>
              <a:rPr lang="en-GB" b="1" dirty="0">
                <a:solidFill>
                  <a:schemeClr val="accent1">
                    <a:lumMod val="75000"/>
                  </a:schemeClr>
                </a:solidFill>
              </a:rPr>
              <a:t>Stakeholders</a:t>
            </a:r>
          </a:p>
        </p:txBody>
      </p:sp>
      <p:sp>
        <p:nvSpPr>
          <p:cNvPr id="3" name="Content Placeholder 2">
            <a:extLst>
              <a:ext uri="{FF2B5EF4-FFF2-40B4-BE49-F238E27FC236}">
                <a16:creationId xmlns:a16="http://schemas.microsoft.com/office/drawing/2014/main" id="{717A28BD-F8F0-2AF5-679A-DEF35509265B}"/>
              </a:ext>
            </a:extLst>
          </p:cNvPr>
          <p:cNvSpPr>
            <a:spLocks noGrp="1"/>
          </p:cNvSpPr>
          <p:nvPr>
            <p:ph idx="1"/>
          </p:nvPr>
        </p:nvSpPr>
        <p:spPr>
          <a:xfrm>
            <a:off x="838200" y="1247776"/>
            <a:ext cx="10515600" cy="4929187"/>
          </a:xfrm>
        </p:spPr>
        <p:txBody>
          <a:bodyPr/>
          <a:lstStyle/>
          <a:p>
            <a:r>
              <a:rPr lang="en-GB" dirty="0">
                <a:solidFill>
                  <a:schemeClr val="accent1">
                    <a:lumMod val="75000"/>
                  </a:schemeClr>
                </a:solidFill>
              </a:rPr>
              <a:t>Partnerships</a:t>
            </a:r>
          </a:p>
          <a:p>
            <a:r>
              <a:rPr lang="en-GB" dirty="0"/>
              <a:t>Governments</a:t>
            </a:r>
          </a:p>
          <a:p>
            <a:r>
              <a:rPr lang="en-GB" dirty="0"/>
              <a:t>Regional authorities</a:t>
            </a:r>
          </a:p>
          <a:p>
            <a:r>
              <a:rPr lang="en-GB" dirty="0"/>
              <a:t>Cities</a:t>
            </a:r>
          </a:p>
          <a:p>
            <a:r>
              <a:rPr lang="en-GB" dirty="0"/>
              <a:t>Stadiums/facilities</a:t>
            </a:r>
          </a:p>
          <a:p>
            <a:r>
              <a:rPr lang="en-GB" dirty="0"/>
              <a:t>Sponsors</a:t>
            </a:r>
          </a:p>
          <a:p>
            <a:r>
              <a:rPr lang="en-GB" dirty="0"/>
              <a:t>Investors</a:t>
            </a:r>
          </a:p>
          <a:p>
            <a:r>
              <a:rPr lang="en-GB" dirty="0"/>
              <a:t>Media</a:t>
            </a:r>
          </a:p>
          <a:p>
            <a:endParaRPr lang="en-GB" dirty="0"/>
          </a:p>
        </p:txBody>
      </p:sp>
      <p:pic>
        <p:nvPicPr>
          <p:cNvPr id="4098" name="Picture 2">
            <a:extLst>
              <a:ext uri="{FF2B5EF4-FFF2-40B4-BE49-F238E27FC236}">
                <a16:creationId xmlns:a16="http://schemas.microsoft.com/office/drawing/2014/main" id="{0FA1FFCE-BB9E-9CEF-3455-A42675DC9B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5299" y="1027906"/>
            <a:ext cx="7667625" cy="447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48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33E06-09DD-A11A-0CED-6C0797C0B31A}"/>
              </a:ext>
            </a:extLst>
          </p:cNvPr>
          <p:cNvSpPr>
            <a:spLocks noGrp="1"/>
          </p:cNvSpPr>
          <p:nvPr>
            <p:ph type="title"/>
          </p:nvPr>
        </p:nvSpPr>
        <p:spPr>
          <a:xfrm>
            <a:off x="838200" y="365125"/>
            <a:ext cx="10515600" cy="911225"/>
          </a:xfrm>
        </p:spPr>
        <p:txBody>
          <a:bodyPr/>
          <a:lstStyle/>
          <a:p>
            <a:r>
              <a:rPr lang="en-GB" b="1" dirty="0">
                <a:solidFill>
                  <a:schemeClr val="accent1">
                    <a:lumMod val="75000"/>
                  </a:schemeClr>
                </a:solidFill>
              </a:rPr>
              <a:t>Stakeholders</a:t>
            </a:r>
          </a:p>
        </p:txBody>
      </p:sp>
      <p:sp>
        <p:nvSpPr>
          <p:cNvPr id="3" name="Content Placeholder 2">
            <a:extLst>
              <a:ext uri="{FF2B5EF4-FFF2-40B4-BE49-F238E27FC236}">
                <a16:creationId xmlns:a16="http://schemas.microsoft.com/office/drawing/2014/main" id="{8E6C03DF-F4ED-B87A-230C-29B699784D54}"/>
              </a:ext>
            </a:extLst>
          </p:cNvPr>
          <p:cNvSpPr>
            <a:spLocks noGrp="1"/>
          </p:cNvSpPr>
          <p:nvPr>
            <p:ph idx="1"/>
          </p:nvPr>
        </p:nvSpPr>
        <p:spPr>
          <a:xfrm>
            <a:off x="114300" y="1209675"/>
            <a:ext cx="11906250" cy="4967288"/>
          </a:xfrm>
        </p:spPr>
        <p:txBody>
          <a:bodyPr>
            <a:normAutofit/>
          </a:bodyPr>
          <a:lstStyle/>
          <a:p>
            <a:r>
              <a:rPr lang="en-GB" dirty="0">
                <a:solidFill>
                  <a:schemeClr val="accent1">
                    <a:lumMod val="75000"/>
                  </a:schemeClr>
                </a:solidFill>
              </a:rPr>
              <a:t>INFLUENCERS</a:t>
            </a:r>
          </a:p>
          <a:p>
            <a:r>
              <a:rPr lang="en-GB" dirty="0"/>
              <a:t>Managers and Directors</a:t>
            </a:r>
          </a:p>
          <a:p>
            <a:r>
              <a:rPr lang="en-GB" dirty="0"/>
              <a:t>Staff (short and long term)</a:t>
            </a:r>
          </a:p>
          <a:p>
            <a:r>
              <a:rPr lang="en-GB" dirty="0"/>
              <a:t>Competitors</a:t>
            </a:r>
          </a:p>
          <a:p>
            <a:r>
              <a:rPr lang="en-GB" dirty="0"/>
              <a:t>Volunteers / Games makers</a:t>
            </a:r>
          </a:p>
          <a:p>
            <a:r>
              <a:rPr lang="en-GB" dirty="0"/>
              <a:t>Subcontractors</a:t>
            </a:r>
          </a:p>
          <a:p>
            <a:r>
              <a:rPr lang="en-GB" dirty="0"/>
              <a:t>Local communities</a:t>
            </a:r>
          </a:p>
          <a:p>
            <a:r>
              <a:rPr lang="en-GB" dirty="0"/>
              <a:t>Pressure Groups</a:t>
            </a:r>
          </a:p>
          <a:p>
            <a:r>
              <a:rPr lang="en-GB" dirty="0"/>
              <a:t>Governments – Legal, economic, h and s, cultural, social and political influences</a:t>
            </a:r>
          </a:p>
          <a:p>
            <a:endParaRPr lang="en-GB" dirty="0"/>
          </a:p>
        </p:txBody>
      </p:sp>
      <p:pic>
        <p:nvPicPr>
          <p:cNvPr id="5122" name="Picture 2" descr="UK supporters with flag  olympic games stock pictures, royalty-free photos &amp; images">
            <a:extLst>
              <a:ext uri="{FF2B5EF4-FFF2-40B4-BE49-F238E27FC236}">
                <a16:creationId xmlns:a16="http://schemas.microsoft.com/office/drawing/2014/main" id="{F08FDE1F-A896-39A1-E529-8845F28397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0225" y="1019175"/>
            <a:ext cx="58293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334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177E6-7545-AF61-05C3-24DFE04B8C73}"/>
              </a:ext>
            </a:extLst>
          </p:cNvPr>
          <p:cNvSpPr>
            <a:spLocks noGrp="1"/>
          </p:cNvSpPr>
          <p:nvPr>
            <p:ph type="title"/>
          </p:nvPr>
        </p:nvSpPr>
        <p:spPr>
          <a:xfrm>
            <a:off x="133350" y="1"/>
            <a:ext cx="11220450" cy="1690688"/>
          </a:xfrm>
        </p:spPr>
        <p:txBody>
          <a:bodyPr/>
          <a:lstStyle/>
          <a:p>
            <a:r>
              <a:rPr lang="en-GB" b="1" dirty="0">
                <a:solidFill>
                  <a:schemeClr val="accent1">
                    <a:lumMod val="75000"/>
                  </a:schemeClr>
                </a:solidFill>
              </a:rPr>
              <a:t>Sports Events Management Process</a:t>
            </a:r>
          </a:p>
        </p:txBody>
      </p:sp>
      <p:sp>
        <p:nvSpPr>
          <p:cNvPr id="3" name="Content Placeholder 2">
            <a:extLst>
              <a:ext uri="{FF2B5EF4-FFF2-40B4-BE49-F238E27FC236}">
                <a16:creationId xmlns:a16="http://schemas.microsoft.com/office/drawing/2014/main" id="{D20E8048-4AF2-267D-7085-8D8AAA88BBAA}"/>
              </a:ext>
            </a:extLst>
          </p:cNvPr>
          <p:cNvSpPr>
            <a:spLocks noGrp="1"/>
          </p:cNvSpPr>
          <p:nvPr>
            <p:ph idx="1"/>
          </p:nvPr>
        </p:nvSpPr>
        <p:spPr>
          <a:xfrm>
            <a:off x="0" y="1457326"/>
            <a:ext cx="11953875" cy="4229100"/>
          </a:xfrm>
        </p:spPr>
        <p:txBody>
          <a:bodyPr>
            <a:normAutofit lnSpcReduction="10000"/>
          </a:bodyPr>
          <a:lstStyle/>
          <a:p>
            <a:r>
              <a:rPr lang="en-GB" dirty="0"/>
              <a:t>Objectives</a:t>
            </a:r>
          </a:p>
          <a:p>
            <a:r>
              <a:rPr lang="en-GB" dirty="0"/>
              <a:t>Concept</a:t>
            </a:r>
          </a:p>
          <a:p>
            <a:r>
              <a:rPr lang="en-GB" dirty="0"/>
              <a:t>Feasibility</a:t>
            </a:r>
          </a:p>
          <a:p>
            <a:r>
              <a:rPr lang="en-GB" dirty="0"/>
              <a:t>Proceed ?         To bid Process</a:t>
            </a:r>
          </a:p>
          <a:p>
            <a:r>
              <a:rPr lang="en-GB" dirty="0"/>
              <a:t>Implementation Planning (ST, MT and LT)</a:t>
            </a:r>
          </a:p>
          <a:p>
            <a:r>
              <a:rPr lang="en-GB" dirty="0"/>
              <a:t>Implement Event</a:t>
            </a:r>
          </a:p>
          <a:p>
            <a:r>
              <a:rPr lang="en-GB" dirty="0"/>
              <a:t>Handover</a:t>
            </a:r>
          </a:p>
          <a:p>
            <a:r>
              <a:rPr lang="en-GB" dirty="0"/>
              <a:t>Evaluation</a:t>
            </a:r>
          </a:p>
          <a:p>
            <a:r>
              <a:rPr lang="en-GB" dirty="0"/>
              <a:t>Feedback – Continuous evaluation feedback and alignment with objectives</a:t>
            </a:r>
          </a:p>
          <a:p>
            <a:endParaRPr lang="en-GB" dirty="0"/>
          </a:p>
        </p:txBody>
      </p:sp>
      <p:pic>
        <p:nvPicPr>
          <p:cNvPr id="6146" name="Picture 2" descr="Runner running with torch on track  olympic games stock pictures, royalty-free photos &amp; images">
            <a:extLst>
              <a:ext uri="{FF2B5EF4-FFF2-40B4-BE49-F238E27FC236}">
                <a16:creationId xmlns:a16="http://schemas.microsoft.com/office/drawing/2014/main" id="{D6E1A467-1EE7-D8DB-3FDF-4A4DF8238D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2975" y="323849"/>
            <a:ext cx="3181350" cy="477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70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BD62E-C00B-50BE-6A3F-70F9B84205A0}"/>
              </a:ext>
            </a:extLst>
          </p:cNvPr>
          <p:cNvSpPr>
            <a:spLocks noGrp="1"/>
          </p:cNvSpPr>
          <p:nvPr>
            <p:ph type="title"/>
          </p:nvPr>
        </p:nvSpPr>
        <p:spPr/>
        <p:txBody>
          <a:bodyPr/>
          <a:lstStyle/>
          <a:p>
            <a:r>
              <a:rPr lang="en-GB" b="1" dirty="0">
                <a:solidFill>
                  <a:schemeClr val="accent1">
                    <a:lumMod val="75000"/>
                  </a:schemeClr>
                </a:solidFill>
              </a:rPr>
              <a:t>Event Objectives</a:t>
            </a:r>
          </a:p>
        </p:txBody>
      </p:sp>
      <p:sp>
        <p:nvSpPr>
          <p:cNvPr id="3" name="Content Placeholder 2">
            <a:extLst>
              <a:ext uri="{FF2B5EF4-FFF2-40B4-BE49-F238E27FC236}">
                <a16:creationId xmlns:a16="http://schemas.microsoft.com/office/drawing/2014/main" id="{1705E875-7F84-AB6E-03BA-546165E4BB7A}"/>
              </a:ext>
            </a:extLst>
          </p:cNvPr>
          <p:cNvSpPr>
            <a:spLocks noGrp="1"/>
          </p:cNvSpPr>
          <p:nvPr>
            <p:ph idx="1"/>
          </p:nvPr>
        </p:nvSpPr>
        <p:spPr/>
        <p:txBody>
          <a:bodyPr/>
          <a:lstStyle/>
          <a:p>
            <a:r>
              <a:rPr lang="en-GB" dirty="0"/>
              <a:t>Why, What, Who, Where, When and How</a:t>
            </a:r>
          </a:p>
          <a:p>
            <a:r>
              <a:rPr lang="en-GB" dirty="0"/>
              <a:t>Impacts </a:t>
            </a:r>
          </a:p>
          <a:p>
            <a:r>
              <a:rPr lang="en-GB" dirty="0"/>
              <a:t>Legacies</a:t>
            </a:r>
          </a:p>
          <a:p>
            <a:r>
              <a:rPr lang="en-GB" dirty="0"/>
              <a:t>Financial Return</a:t>
            </a:r>
          </a:p>
          <a:p>
            <a:r>
              <a:rPr lang="en-GB" dirty="0"/>
              <a:t>Social, Political, cultural, economic, environmental, sports / tourism Development Objectives</a:t>
            </a:r>
          </a:p>
          <a:p>
            <a:r>
              <a:rPr lang="en-GB" dirty="0"/>
              <a:t>Timescale</a:t>
            </a:r>
          </a:p>
          <a:p>
            <a:r>
              <a:rPr lang="en-GB" dirty="0"/>
              <a:t>Bidding process considerations</a:t>
            </a:r>
          </a:p>
        </p:txBody>
      </p:sp>
      <p:pic>
        <p:nvPicPr>
          <p:cNvPr id="7170" name="Picture 2" descr="Athlete Hand Holding Up Bunch of Gold Medals Blue Sky Hand holds up a bunch of gold, silver, and bronze medals in bright blue sky olympic games stock pictures, royalty-free photos &amp; images">
            <a:extLst>
              <a:ext uri="{FF2B5EF4-FFF2-40B4-BE49-F238E27FC236}">
                <a16:creationId xmlns:a16="http://schemas.microsoft.com/office/drawing/2014/main" id="{712DDC4A-E949-C8BC-C2AC-681E75D1AC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7559" y="452437"/>
            <a:ext cx="3694366" cy="3191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712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9E30A-8B1A-2222-7A9F-C6B4D0BE3133}"/>
              </a:ext>
            </a:extLst>
          </p:cNvPr>
          <p:cNvSpPr>
            <a:spLocks noGrp="1"/>
          </p:cNvSpPr>
          <p:nvPr>
            <p:ph type="title"/>
          </p:nvPr>
        </p:nvSpPr>
        <p:spPr>
          <a:xfrm>
            <a:off x="5514974" y="1"/>
            <a:ext cx="5838825" cy="1171574"/>
          </a:xfrm>
        </p:spPr>
        <p:txBody>
          <a:bodyPr/>
          <a:lstStyle/>
          <a:p>
            <a:r>
              <a:rPr lang="en-GB" b="1" dirty="0">
                <a:solidFill>
                  <a:schemeClr val="accent1">
                    <a:lumMod val="75000"/>
                  </a:schemeClr>
                </a:solidFill>
              </a:rPr>
              <a:t>Feasibility Studies</a:t>
            </a:r>
          </a:p>
        </p:txBody>
      </p:sp>
      <p:sp>
        <p:nvSpPr>
          <p:cNvPr id="3" name="Content Placeholder 2">
            <a:extLst>
              <a:ext uri="{FF2B5EF4-FFF2-40B4-BE49-F238E27FC236}">
                <a16:creationId xmlns:a16="http://schemas.microsoft.com/office/drawing/2014/main" id="{2048E7DF-DCE7-6ABC-EACE-9B048500CD5F}"/>
              </a:ext>
            </a:extLst>
          </p:cNvPr>
          <p:cNvSpPr>
            <a:spLocks noGrp="1"/>
          </p:cNvSpPr>
          <p:nvPr>
            <p:ph idx="1"/>
          </p:nvPr>
        </p:nvSpPr>
        <p:spPr>
          <a:xfrm>
            <a:off x="0" y="628650"/>
            <a:ext cx="11353800" cy="5276851"/>
          </a:xfrm>
        </p:spPr>
        <p:txBody>
          <a:bodyPr>
            <a:normAutofit fontScale="70000" lnSpcReduction="20000"/>
          </a:bodyPr>
          <a:lstStyle/>
          <a:p>
            <a:r>
              <a:rPr lang="en-GB" dirty="0"/>
              <a:t>Test the event design</a:t>
            </a:r>
          </a:p>
          <a:p>
            <a:r>
              <a:rPr lang="en-GB" dirty="0"/>
              <a:t>Responsibility for short and long term objectives</a:t>
            </a:r>
          </a:p>
          <a:p>
            <a:r>
              <a:rPr lang="en-GB" dirty="0"/>
              <a:t>Resource Identification</a:t>
            </a:r>
          </a:p>
          <a:p>
            <a:r>
              <a:rPr lang="en-GB" dirty="0"/>
              <a:t>HR, facilities, transport, marketing, media, services, support infrastructure</a:t>
            </a:r>
          </a:p>
          <a:p>
            <a:r>
              <a:rPr lang="en-GB" dirty="0"/>
              <a:t>Coordination of bid process, event implementation, legacies and post event</a:t>
            </a:r>
          </a:p>
          <a:p>
            <a:r>
              <a:rPr lang="en-GB" dirty="0"/>
              <a:t>Leverage</a:t>
            </a:r>
          </a:p>
          <a:p>
            <a:pPr marL="0" indent="0">
              <a:buNone/>
            </a:pPr>
            <a:endParaRPr lang="en-GB" dirty="0"/>
          </a:p>
          <a:p>
            <a:r>
              <a:rPr lang="en-GB" dirty="0"/>
              <a:t>Long term use and management</a:t>
            </a:r>
          </a:p>
          <a:p>
            <a:r>
              <a:rPr lang="en-GB" dirty="0"/>
              <a:t>Timescales</a:t>
            </a:r>
          </a:p>
          <a:p>
            <a:r>
              <a:rPr lang="en-GB" dirty="0"/>
              <a:t>Finance</a:t>
            </a:r>
          </a:p>
          <a:p>
            <a:r>
              <a:rPr lang="en-GB" dirty="0"/>
              <a:t>Budgets</a:t>
            </a:r>
          </a:p>
          <a:p>
            <a:r>
              <a:rPr lang="en-GB" dirty="0"/>
              <a:t>Cost benefit analysis</a:t>
            </a:r>
          </a:p>
          <a:p>
            <a:r>
              <a:rPr lang="en-GB" dirty="0"/>
              <a:t>Partnerships</a:t>
            </a:r>
          </a:p>
          <a:p>
            <a:r>
              <a:rPr lang="en-GB" dirty="0"/>
              <a:t>Legacy</a:t>
            </a:r>
          </a:p>
          <a:p>
            <a:r>
              <a:rPr lang="en-GB" dirty="0"/>
              <a:t>Decision to proceed?</a:t>
            </a:r>
          </a:p>
          <a:p>
            <a:endParaRPr lang="en-GB" dirty="0"/>
          </a:p>
        </p:txBody>
      </p:sp>
      <p:pic>
        <p:nvPicPr>
          <p:cNvPr id="8196" name="Picture 4" descr="Crowds approach Olympic Stadium London, England - August 3rd 2012: Crowds of people of all ages approach the Olympic Stadium on the 1st Day of the Athletics competition. A blue skyline with a few clouds provide the backdrop to the Olympic Stadium background. london olympics stock pictures, royalty-free photos &amp; images">
            <a:extLst>
              <a:ext uri="{FF2B5EF4-FFF2-40B4-BE49-F238E27FC236}">
                <a16:creationId xmlns:a16="http://schemas.microsoft.com/office/drawing/2014/main" id="{70D76835-F15E-F91A-7F01-A557BBFDA0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8650" y="2400301"/>
            <a:ext cx="7058025" cy="3286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742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2B6E9-FCE1-02B8-E7D3-2B1F0925099B}"/>
              </a:ext>
            </a:extLst>
          </p:cNvPr>
          <p:cNvSpPr>
            <a:spLocks noGrp="1"/>
          </p:cNvSpPr>
          <p:nvPr>
            <p:ph type="title"/>
          </p:nvPr>
        </p:nvSpPr>
        <p:spPr>
          <a:xfrm>
            <a:off x="4238625" y="1"/>
            <a:ext cx="7886700" cy="1352549"/>
          </a:xfrm>
        </p:spPr>
        <p:txBody>
          <a:bodyPr/>
          <a:lstStyle/>
          <a:p>
            <a:r>
              <a:rPr lang="en-GB" b="1" dirty="0">
                <a:solidFill>
                  <a:schemeClr val="accent1">
                    <a:lumMod val="75000"/>
                  </a:schemeClr>
                </a:solidFill>
              </a:rPr>
              <a:t>Event Planning &amp; Implementation</a:t>
            </a:r>
          </a:p>
        </p:txBody>
      </p:sp>
      <p:sp>
        <p:nvSpPr>
          <p:cNvPr id="3" name="Content Placeholder 2">
            <a:extLst>
              <a:ext uri="{FF2B5EF4-FFF2-40B4-BE49-F238E27FC236}">
                <a16:creationId xmlns:a16="http://schemas.microsoft.com/office/drawing/2014/main" id="{4D3D9F5C-FD79-AAE0-4439-EBF4FB815DC7}"/>
              </a:ext>
            </a:extLst>
          </p:cNvPr>
          <p:cNvSpPr>
            <a:spLocks noGrp="1"/>
          </p:cNvSpPr>
          <p:nvPr>
            <p:ph idx="1"/>
          </p:nvPr>
        </p:nvSpPr>
        <p:spPr>
          <a:xfrm>
            <a:off x="66675" y="771526"/>
            <a:ext cx="11287125" cy="5405438"/>
          </a:xfrm>
        </p:spPr>
        <p:txBody>
          <a:bodyPr>
            <a:normAutofit fontScale="85000" lnSpcReduction="20000"/>
          </a:bodyPr>
          <a:lstStyle/>
          <a:p>
            <a:r>
              <a:rPr lang="en-GB" dirty="0"/>
              <a:t>Operational Strategies – NOP’s</a:t>
            </a:r>
          </a:p>
          <a:p>
            <a:r>
              <a:rPr lang="en-GB" dirty="0"/>
              <a:t>Finance and funding</a:t>
            </a:r>
          </a:p>
          <a:p>
            <a:r>
              <a:rPr lang="en-GB" dirty="0"/>
              <a:t>Facilities</a:t>
            </a:r>
          </a:p>
          <a:p>
            <a:r>
              <a:rPr lang="en-GB" dirty="0"/>
              <a:t>HR</a:t>
            </a:r>
          </a:p>
          <a:p>
            <a:r>
              <a:rPr lang="en-GB" dirty="0"/>
              <a:t>Partnerships</a:t>
            </a:r>
          </a:p>
          <a:p>
            <a:r>
              <a:rPr lang="en-GB" dirty="0"/>
              <a:t>Suppliers</a:t>
            </a:r>
          </a:p>
          <a:p>
            <a:r>
              <a:rPr lang="en-GB" dirty="0"/>
              <a:t>Transport</a:t>
            </a:r>
          </a:p>
          <a:p>
            <a:r>
              <a:rPr lang="en-GB" dirty="0"/>
              <a:t>Support Services/Infrastructure</a:t>
            </a:r>
          </a:p>
          <a:p>
            <a:r>
              <a:rPr lang="en-GB" dirty="0"/>
              <a:t>Emergency Services</a:t>
            </a:r>
          </a:p>
          <a:p>
            <a:r>
              <a:rPr lang="en-GB" dirty="0"/>
              <a:t>Equipment</a:t>
            </a:r>
          </a:p>
          <a:p>
            <a:r>
              <a:rPr lang="en-GB" dirty="0"/>
              <a:t>Emergency procedures</a:t>
            </a:r>
          </a:p>
          <a:p>
            <a:r>
              <a:rPr lang="en-GB" dirty="0"/>
              <a:t>Critical path and performance indicators</a:t>
            </a:r>
          </a:p>
          <a:p>
            <a:r>
              <a:rPr lang="en-GB" dirty="0"/>
              <a:t>Legacy strategy</a:t>
            </a:r>
          </a:p>
          <a:p>
            <a:endParaRPr lang="en-GB" dirty="0"/>
          </a:p>
        </p:txBody>
      </p:sp>
      <p:pic>
        <p:nvPicPr>
          <p:cNvPr id="10242" name="Picture 2" descr="London 2012: engaging, inspiring and transforming - Olympic News">
            <a:extLst>
              <a:ext uri="{FF2B5EF4-FFF2-40B4-BE49-F238E27FC236}">
                <a16:creationId xmlns:a16="http://schemas.microsoft.com/office/drawing/2014/main" id="{FEE6F620-28F6-F9F4-B967-8026AFDBF8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0275" y="1143000"/>
            <a:ext cx="5133975" cy="4533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8254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B50D-974C-FD06-4C5E-B0AA39AF9AF8}"/>
              </a:ext>
            </a:extLst>
          </p:cNvPr>
          <p:cNvSpPr>
            <a:spLocks noGrp="1"/>
          </p:cNvSpPr>
          <p:nvPr>
            <p:ph type="title"/>
          </p:nvPr>
        </p:nvSpPr>
        <p:spPr>
          <a:xfrm>
            <a:off x="4305300" y="1"/>
            <a:ext cx="7048500" cy="847724"/>
          </a:xfrm>
        </p:spPr>
        <p:txBody>
          <a:bodyPr/>
          <a:lstStyle/>
          <a:p>
            <a:r>
              <a:rPr lang="en-GB" b="1" dirty="0">
                <a:solidFill>
                  <a:schemeClr val="accent1">
                    <a:lumMod val="75000"/>
                  </a:schemeClr>
                </a:solidFill>
              </a:rPr>
              <a:t>Event Management Steps</a:t>
            </a:r>
          </a:p>
        </p:txBody>
      </p:sp>
      <p:sp>
        <p:nvSpPr>
          <p:cNvPr id="3" name="Content Placeholder 2">
            <a:extLst>
              <a:ext uri="{FF2B5EF4-FFF2-40B4-BE49-F238E27FC236}">
                <a16:creationId xmlns:a16="http://schemas.microsoft.com/office/drawing/2014/main" id="{0D0D1193-B816-795D-643E-ACC525CF7B76}"/>
              </a:ext>
            </a:extLst>
          </p:cNvPr>
          <p:cNvSpPr>
            <a:spLocks noGrp="1"/>
          </p:cNvSpPr>
          <p:nvPr>
            <p:ph idx="1"/>
          </p:nvPr>
        </p:nvSpPr>
        <p:spPr>
          <a:xfrm>
            <a:off x="400050" y="323850"/>
            <a:ext cx="10953750" cy="5853113"/>
          </a:xfrm>
        </p:spPr>
        <p:txBody>
          <a:bodyPr>
            <a:normAutofit fontScale="70000" lnSpcReduction="20000"/>
          </a:bodyPr>
          <a:lstStyle/>
          <a:p>
            <a:r>
              <a:rPr lang="en-GB" dirty="0">
                <a:solidFill>
                  <a:srgbClr val="0070C0"/>
                </a:solidFill>
              </a:rPr>
              <a:t>Step 1 Scope of work</a:t>
            </a:r>
          </a:p>
          <a:p>
            <a:r>
              <a:rPr lang="en-GB" dirty="0"/>
              <a:t>Amount of work required</a:t>
            </a:r>
          </a:p>
          <a:p>
            <a:r>
              <a:rPr lang="en-GB" dirty="0">
                <a:solidFill>
                  <a:srgbClr val="0070C0"/>
                </a:solidFill>
              </a:rPr>
              <a:t>Step 2 Work Breakdown</a:t>
            </a:r>
            <a:endParaRPr lang="en-GB" dirty="0"/>
          </a:p>
          <a:p>
            <a:r>
              <a:rPr lang="en-GB" dirty="0">
                <a:solidFill>
                  <a:srgbClr val="002060"/>
                </a:solidFill>
              </a:rPr>
              <a:t>Personnel – Staff, volunteers, officials, stakeholders</a:t>
            </a:r>
          </a:p>
          <a:p>
            <a:r>
              <a:rPr lang="en-GB" dirty="0">
                <a:solidFill>
                  <a:srgbClr val="002060"/>
                </a:solidFill>
              </a:rPr>
              <a:t>Communication, venues/equipment, legal and licencing, financial control, marketing, services, H and S</a:t>
            </a:r>
          </a:p>
          <a:p>
            <a:r>
              <a:rPr lang="en-GB" dirty="0">
                <a:solidFill>
                  <a:srgbClr val="0070C0"/>
                </a:solidFill>
              </a:rPr>
              <a:t>Step 3 Task Analysis</a:t>
            </a:r>
          </a:p>
          <a:p>
            <a:r>
              <a:rPr lang="en-GB" dirty="0"/>
              <a:t>Resourcing and costing for each Work Breakdown category</a:t>
            </a:r>
          </a:p>
          <a:p>
            <a:r>
              <a:rPr lang="en-GB" dirty="0"/>
              <a:t>Budgets</a:t>
            </a:r>
          </a:p>
          <a:p>
            <a:r>
              <a:rPr lang="en-GB" dirty="0">
                <a:solidFill>
                  <a:srgbClr val="0070C0"/>
                </a:solidFill>
              </a:rPr>
              <a:t>Step 4 Scheduling</a:t>
            </a:r>
          </a:p>
          <a:p>
            <a:r>
              <a:rPr lang="en-GB" dirty="0"/>
              <a:t>Timelines </a:t>
            </a:r>
          </a:p>
          <a:p>
            <a:r>
              <a:rPr lang="en-GB" dirty="0">
                <a:solidFill>
                  <a:srgbClr val="0070C0"/>
                </a:solidFill>
              </a:rPr>
              <a:t>Step 5 Critical Path</a:t>
            </a:r>
          </a:p>
          <a:p>
            <a:r>
              <a:rPr lang="en-GB" dirty="0"/>
              <a:t>Timelines combined into a Gannt Chart</a:t>
            </a:r>
          </a:p>
          <a:p>
            <a:r>
              <a:rPr lang="en-GB" dirty="0"/>
              <a:t>Deadlines set</a:t>
            </a:r>
          </a:p>
          <a:p>
            <a:r>
              <a:rPr lang="en-GB" dirty="0">
                <a:solidFill>
                  <a:srgbClr val="0070C0"/>
                </a:solidFill>
              </a:rPr>
              <a:t>Step 6 Responsibility Allocation</a:t>
            </a:r>
          </a:p>
          <a:p>
            <a:r>
              <a:rPr lang="en-GB" dirty="0"/>
              <a:t>Organisational structures</a:t>
            </a:r>
          </a:p>
          <a:p>
            <a:r>
              <a:rPr lang="en-GB" dirty="0"/>
              <a:t>Communication lines</a:t>
            </a:r>
          </a:p>
          <a:p>
            <a:endParaRPr lang="en-GB" dirty="0"/>
          </a:p>
        </p:txBody>
      </p:sp>
      <p:pic>
        <p:nvPicPr>
          <p:cNvPr id="11266" name="Picture 2" descr="London 2012: a spectacular show of equality, growth and ...">
            <a:extLst>
              <a:ext uri="{FF2B5EF4-FFF2-40B4-BE49-F238E27FC236}">
                <a16:creationId xmlns:a16="http://schemas.microsoft.com/office/drawing/2014/main" id="{B1315294-48E2-CAD4-9E76-3535DBE841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1426" y="2466974"/>
            <a:ext cx="3290888" cy="3088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326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33DC0-5E81-D947-DBC7-E361310E8645}"/>
              </a:ext>
            </a:extLst>
          </p:cNvPr>
          <p:cNvSpPr>
            <a:spLocks noGrp="1"/>
          </p:cNvSpPr>
          <p:nvPr>
            <p:ph type="title"/>
          </p:nvPr>
        </p:nvSpPr>
        <p:spPr>
          <a:xfrm>
            <a:off x="5438774" y="-266699"/>
            <a:ext cx="5915025" cy="1571624"/>
          </a:xfrm>
        </p:spPr>
        <p:txBody>
          <a:bodyPr/>
          <a:lstStyle/>
          <a:p>
            <a:r>
              <a:rPr lang="en-GB" b="1" dirty="0">
                <a:solidFill>
                  <a:schemeClr val="accent1">
                    <a:lumMod val="75000"/>
                  </a:schemeClr>
                </a:solidFill>
              </a:rPr>
              <a:t>Post Event</a:t>
            </a:r>
          </a:p>
        </p:txBody>
      </p:sp>
      <p:sp>
        <p:nvSpPr>
          <p:cNvPr id="3" name="Content Placeholder 2">
            <a:extLst>
              <a:ext uri="{FF2B5EF4-FFF2-40B4-BE49-F238E27FC236}">
                <a16:creationId xmlns:a16="http://schemas.microsoft.com/office/drawing/2014/main" id="{4475B487-0A1D-1A30-47A4-6CA0C5FB8F6A}"/>
              </a:ext>
            </a:extLst>
          </p:cNvPr>
          <p:cNvSpPr>
            <a:spLocks noGrp="1"/>
          </p:cNvSpPr>
          <p:nvPr>
            <p:ph idx="1"/>
          </p:nvPr>
        </p:nvSpPr>
        <p:spPr>
          <a:xfrm>
            <a:off x="0" y="523874"/>
            <a:ext cx="11353800" cy="5653089"/>
          </a:xfrm>
        </p:spPr>
        <p:txBody>
          <a:bodyPr>
            <a:normAutofit fontScale="92500" lnSpcReduction="10000"/>
          </a:bodyPr>
          <a:lstStyle/>
          <a:p>
            <a:r>
              <a:rPr lang="en-GB" dirty="0"/>
              <a:t>Handover of event</a:t>
            </a:r>
          </a:p>
          <a:p>
            <a:r>
              <a:rPr lang="en-GB" dirty="0"/>
              <a:t>Handover / reuse of facilities</a:t>
            </a:r>
          </a:p>
          <a:p>
            <a:r>
              <a:rPr lang="en-GB" dirty="0"/>
              <a:t>Post event use</a:t>
            </a:r>
          </a:p>
          <a:p>
            <a:r>
              <a:rPr lang="en-GB" dirty="0"/>
              <a:t>Legacy</a:t>
            </a:r>
          </a:p>
          <a:p>
            <a:r>
              <a:rPr lang="en-GB" dirty="0"/>
              <a:t>Evaluation</a:t>
            </a:r>
          </a:p>
          <a:p>
            <a:r>
              <a:rPr lang="en-GB" dirty="0"/>
              <a:t>Short term Research – Impacts</a:t>
            </a:r>
          </a:p>
          <a:p>
            <a:r>
              <a:rPr lang="en-GB" dirty="0"/>
              <a:t>Costs, benefits, economic impacts &amp; performance </a:t>
            </a:r>
          </a:p>
          <a:p>
            <a:r>
              <a:rPr lang="en-GB" dirty="0"/>
              <a:t>Medium and Long term Legacies</a:t>
            </a:r>
          </a:p>
          <a:p>
            <a:r>
              <a:rPr lang="en-GB" dirty="0"/>
              <a:t>Continual evaluation</a:t>
            </a:r>
          </a:p>
          <a:p>
            <a:r>
              <a:rPr lang="en-GB" dirty="0"/>
              <a:t>Feedback</a:t>
            </a:r>
          </a:p>
          <a:p>
            <a:r>
              <a:rPr lang="en-GB" dirty="0"/>
              <a:t>Recommendations</a:t>
            </a:r>
          </a:p>
          <a:p>
            <a:r>
              <a:rPr lang="en-GB" dirty="0"/>
              <a:t>Future event support</a:t>
            </a:r>
          </a:p>
          <a:p>
            <a:endParaRPr lang="en-GB" dirty="0"/>
          </a:p>
        </p:txBody>
      </p:sp>
      <p:pic>
        <p:nvPicPr>
          <p:cNvPr id="9218" name="Picture 2" descr="LONDON, ENGLAND - AUGUST 12:  Fireworks explode over the stadium during the Closing Ceremony on Day 16 of the London 2012 Olympic Games at Olympic Stadium on August 12, 2012 in London, England.  (Photo by Mike Hewitt/Getty Images)  *** BESTPIX ***">
            <a:extLst>
              <a:ext uri="{FF2B5EF4-FFF2-40B4-BE49-F238E27FC236}">
                <a16:creationId xmlns:a16="http://schemas.microsoft.com/office/drawing/2014/main" id="{77AD145B-6096-4093-E0FD-28679B813F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9925" y="1266758"/>
            <a:ext cx="5105400" cy="41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5504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392</Words>
  <Application>Microsoft Office PowerPoint</Application>
  <PresentationFormat>Widescreen</PresentationFormat>
  <Paragraphs>131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Sports Events Organisations</vt:lpstr>
      <vt:lpstr>Stakeholders</vt:lpstr>
      <vt:lpstr>Stakeholders</vt:lpstr>
      <vt:lpstr>Stakeholders</vt:lpstr>
      <vt:lpstr>Stakeholders</vt:lpstr>
      <vt:lpstr>Sports Events Management Process</vt:lpstr>
      <vt:lpstr>Event Objectives</vt:lpstr>
      <vt:lpstr>Feasibility Studies</vt:lpstr>
      <vt:lpstr>Event Planning &amp; Implementation</vt:lpstr>
      <vt:lpstr>Event Management Steps</vt:lpstr>
      <vt:lpstr>Post Event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Griffiths</dc:creator>
  <cp:lastModifiedBy>Jacqui Jones</cp:lastModifiedBy>
  <cp:revision>5</cp:revision>
  <dcterms:created xsi:type="dcterms:W3CDTF">2023-09-15T09:31:09Z</dcterms:created>
  <dcterms:modified xsi:type="dcterms:W3CDTF">2023-10-02T19:31:14Z</dcterms:modified>
</cp:coreProperties>
</file>