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8" r:id="rId1"/>
    <p:sldMasterId id="2147483684" r:id="rId2"/>
  </p:sldMasterIdLst>
  <p:notesMasterIdLst>
    <p:notesMasterId r:id="rId16"/>
  </p:notesMasterIdLst>
  <p:sldIdLst>
    <p:sldId id="258" r:id="rId3"/>
    <p:sldId id="370" r:id="rId4"/>
    <p:sldId id="371" r:id="rId5"/>
    <p:sldId id="373" r:id="rId6"/>
    <p:sldId id="374" r:id="rId7"/>
    <p:sldId id="375" r:id="rId8"/>
    <p:sldId id="376" r:id="rId9"/>
    <p:sldId id="377" r:id="rId10"/>
    <p:sldId id="379" r:id="rId11"/>
    <p:sldId id="380" r:id="rId12"/>
    <p:sldId id="381" r:id="rId13"/>
    <p:sldId id="382" r:id="rId14"/>
    <p:sldId id="3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CECEC"/>
    <a:srgbClr val="F7F7F7"/>
    <a:srgbClr val="FDFDFD"/>
    <a:srgbClr val="F8F8F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84532" autoAdjust="0"/>
  </p:normalViewPr>
  <p:slideViewPr>
    <p:cSldViewPr snapToGrid="0">
      <p:cViewPr>
        <p:scale>
          <a:sx n="75" d="100"/>
          <a:sy n="75" d="100"/>
        </p:scale>
        <p:origin x="760" y="3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4D1EBB-7FDB-4D9C-990D-73E8B0641E6F}" type="datetimeFigureOut">
              <a:rPr lang="en-GB" smtClean="0"/>
              <a:t>24/02/2025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7EFB5D-60EE-4A6D-B7FF-16B258969A01}" type="slidenum">
              <a:rPr lang="en-GB" smtClean="0"/>
              <a:t>‹#›</a:t>
            </a:fld>
            <a:endParaRPr lang="en-GB"/>
          </a:p>
        </p:txBody>
      </p:sp>
    </p:spTree>
    <p:extLst>
      <p:ext uri="{BB962C8B-B14F-4D97-AF65-F5344CB8AC3E}">
        <p14:creationId xmlns:p14="http://schemas.microsoft.com/office/powerpoint/2010/main" val="27912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1</a:t>
            </a:fld>
            <a:endParaRPr lang="en-GB"/>
          </a:p>
        </p:txBody>
      </p:sp>
    </p:spTree>
    <p:extLst>
      <p:ext uri="{BB962C8B-B14F-4D97-AF65-F5344CB8AC3E}">
        <p14:creationId xmlns:p14="http://schemas.microsoft.com/office/powerpoint/2010/main" val="389956706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2/24/2025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hyperlink" Target="https://assets.publishing.service.gov.uk/media/618b97d7e90e07044a559ba3/The_Ethical_Decision-Making_Model.pdf"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br>
              <a:rPr lang="en-GB" sz="2400" b="1" dirty="0">
                <a:ea typeface="Calibri" panose="020F0502020204030204" pitchFamily="34" charset="0"/>
              </a:rPr>
            </a:br>
            <a:br>
              <a:rPr lang="en-GB" altLang="en-US" sz="2400" dirty="0"/>
            </a:br>
            <a:br>
              <a:rPr lang="en-GB" altLang="en-US" sz="2400" dirty="0"/>
            </a:br>
            <a:r>
              <a:rPr lang="en-GB" altLang="en-US" sz="4000" dirty="0"/>
              <a:t>BMSK5013 Knowledge &amp; information Management</a:t>
            </a:r>
            <a:br>
              <a:rPr lang="en-GB" sz="2400" dirty="0"/>
            </a:br>
            <a:br>
              <a:rPr lang="en-GB" sz="2400" dirty="0"/>
            </a:br>
            <a:r>
              <a:rPr lang="en-GB" sz="2400" dirty="0"/>
              <a:t>Session: 8</a:t>
            </a:r>
            <a:br>
              <a:rPr lang="en-GB" sz="2400" dirty="0"/>
            </a:br>
            <a:br>
              <a:rPr lang="en-GB" sz="2400" b="1" dirty="0"/>
            </a:br>
            <a:endParaRPr lang="en-GB" altLang="en-US" sz="2400" dirty="0"/>
          </a:p>
        </p:txBody>
      </p:sp>
    </p:spTree>
    <p:extLst>
      <p:ext uri="{BB962C8B-B14F-4D97-AF65-F5344CB8AC3E}">
        <p14:creationId xmlns:p14="http://schemas.microsoft.com/office/powerpoint/2010/main" val="61918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2B7B9-95B5-F2B6-5E2F-B8400657B71D}"/>
              </a:ext>
            </a:extLst>
          </p:cNvPr>
          <p:cNvSpPr>
            <a:spLocks noGrp="1"/>
          </p:cNvSpPr>
          <p:nvPr>
            <p:ph type="title"/>
          </p:nvPr>
        </p:nvSpPr>
        <p:spPr/>
        <p:txBody>
          <a:bodyPr/>
          <a:lstStyle/>
          <a:p>
            <a:r>
              <a:rPr lang="en-GB" dirty="0"/>
              <a:t>Agenda:</a:t>
            </a:r>
          </a:p>
        </p:txBody>
      </p:sp>
      <p:sp>
        <p:nvSpPr>
          <p:cNvPr id="3" name="Content Placeholder 2">
            <a:extLst>
              <a:ext uri="{FF2B5EF4-FFF2-40B4-BE49-F238E27FC236}">
                <a16:creationId xmlns:a16="http://schemas.microsoft.com/office/drawing/2014/main" id="{9B6D5A94-CDB7-2C9E-DA7F-4EB8A9157B04}"/>
              </a:ext>
            </a:extLst>
          </p:cNvPr>
          <p:cNvSpPr>
            <a:spLocks noGrp="1"/>
          </p:cNvSpPr>
          <p:nvPr>
            <p:ph idx="1"/>
          </p:nvPr>
        </p:nvSpPr>
        <p:spPr/>
        <p:txBody>
          <a:bodyPr/>
          <a:lstStyle/>
          <a:p>
            <a:r>
              <a:rPr lang="en-GB" dirty="0"/>
              <a:t>Knowledge Governance &amp; Ethical considerations</a:t>
            </a:r>
          </a:p>
          <a:p>
            <a:pPr lvl="1"/>
            <a:r>
              <a:rPr lang="en-GB" dirty="0"/>
              <a:t>Understanding the concept of knowledge governance</a:t>
            </a:r>
          </a:p>
          <a:p>
            <a:pPr lvl="1"/>
            <a:r>
              <a:rPr lang="en-GB" dirty="0"/>
              <a:t>Exploration of ethical considerations in knowledge management</a:t>
            </a:r>
          </a:p>
          <a:p>
            <a:pPr lvl="1"/>
            <a:r>
              <a:rPr lang="en-GB" dirty="0"/>
              <a:t>Integration of ethics into knowledge governance</a:t>
            </a:r>
          </a:p>
          <a:p>
            <a:r>
              <a:rPr lang="en-GB" dirty="0"/>
              <a:t>Case study activities</a:t>
            </a:r>
          </a:p>
        </p:txBody>
      </p:sp>
    </p:spTree>
    <p:extLst>
      <p:ext uri="{BB962C8B-B14F-4D97-AF65-F5344CB8AC3E}">
        <p14:creationId xmlns:p14="http://schemas.microsoft.com/office/powerpoint/2010/main" val="1396677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D1B28-7351-3E98-DC66-81E3F1E24BD4}"/>
              </a:ext>
            </a:extLst>
          </p:cNvPr>
          <p:cNvSpPr>
            <a:spLocks noGrp="1"/>
          </p:cNvSpPr>
          <p:nvPr>
            <p:ph type="title"/>
          </p:nvPr>
        </p:nvSpPr>
        <p:spPr/>
        <p:txBody>
          <a:bodyPr/>
          <a:lstStyle/>
          <a:p>
            <a:r>
              <a:rPr lang="en-GB" dirty="0"/>
              <a:t>What is Knowledge Governance?</a:t>
            </a:r>
          </a:p>
        </p:txBody>
      </p:sp>
      <p:sp>
        <p:nvSpPr>
          <p:cNvPr id="3" name="Content Placeholder 2">
            <a:extLst>
              <a:ext uri="{FF2B5EF4-FFF2-40B4-BE49-F238E27FC236}">
                <a16:creationId xmlns:a16="http://schemas.microsoft.com/office/drawing/2014/main" id="{D9479ECD-EE2F-D5AA-E7CB-CB2B188BB6C3}"/>
              </a:ext>
            </a:extLst>
          </p:cNvPr>
          <p:cNvSpPr>
            <a:spLocks noGrp="1"/>
          </p:cNvSpPr>
          <p:nvPr>
            <p:ph idx="1"/>
          </p:nvPr>
        </p:nvSpPr>
        <p:spPr/>
        <p:txBody>
          <a:bodyPr/>
          <a:lstStyle/>
          <a:p>
            <a:pPr marL="0" indent="0">
              <a:buNone/>
            </a:pPr>
            <a:r>
              <a:rPr lang="en-GB" dirty="0">
                <a:solidFill>
                  <a:schemeClr val="tx2"/>
                </a:solidFill>
                <a:latin typeface="Segoe UI" panose="020B0502040204020203" pitchFamily="34" charset="0"/>
                <a:cs typeface="Segoe UI" panose="020B0502040204020203" pitchFamily="34" charset="0"/>
              </a:rPr>
              <a:t>“</a:t>
            </a:r>
            <a:r>
              <a:rPr lang="en-GB" b="0" i="0" dirty="0">
                <a:solidFill>
                  <a:schemeClr val="tx2"/>
                </a:solidFill>
                <a:effectLst/>
                <a:latin typeface="Segoe UI" panose="020B0502040204020203" pitchFamily="34" charset="0"/>
                <a:cs typeface="Segoe UI" panose="020B0502040204020203" pitchFamily="34" charset="0"/>
              </a:rPr>
              <a:t> Knowledge governance can be defined as the framework of policies, procedures, and practices that ensure the effective management and use of knowledge within an organization. It encompasses everything from data management to intellectual property rights, aiming to ensure that knowledge is accessible, accurate, and used responsibly”</a:t>
            </a:r>
          </a:p>
          <a:p>
            <a:pPr marL="0" indent="0">
              <a:buNone/>
            </a:pPr>
            <a:endParaRPr lang="en-GB" dirty="0">
              <a:solidFill>
                <a:schemeClr val="tx2"/>
              </a:solidFill>
              <a:latin typeface="Segoe UI" panose="020B0502040204020203" pitchFamily="34" charset="0"/>
              <a:cs typeface="Segoe UI" panose="020B0502040204020203" pitchFamily="34" charset="0"/>
            </a:endParaRPr>
          </a:p>
          <a:p>
            <a:pPr marL="0" indent="0">
              <a:buNone/>
            </a:pPr>
            <a:endParaRPr lang="en-GB" dirty="0">
              <a:solidFill>
                <a:schemeClr val="tx2"/>
              </a:solidFill>
              <a:latin typeface="Segoe UI" panose="020B0502040204020203" pitchFamily="34" charset="0"/>
              <a:cs typeface="Segoe UI" panose="020B0502040204020203" pitchFamily="34" charset="0"/>
            </a:endParaRPr>
          </a:p>
          <a:p>
            <a:pPr marL="0" indent="0" algn="r">
              <a:buNone/>
            </a:pPr>
            <a:r>
              <a:rPr lang="en-GB" dirty="0">
                <a:solidFill>
                  <a:schemeClr val="tx2"/>
                </a:solidFill>
                <a:latin typeface="Segoe UI" panose="020B0502040204020203" pitchFamily="34" charset="0"/>
                <a:cs typeface="Segoe UI" panose="020B0502040204020203" pitchFamily="34" charset="0"/>
              </a:rPr>
              <a:t>(Foss, 2007)</a:t>
            </a:r>
          </a:p>
        </p:txBody>
      </p:sp>
    </p:spTree>
    <p:extLst>
      <p:ext uri="{BB962C8B-B14F-4D97-AF65-F5344CB8AC3E}">
        <p14:creationId xmlns:p14="http://schemas.microsoft.com/office/powerpoint/2010/main" val="884794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34761-EA5A-851F-3532-61977B794A67}"/>
              </a:ext>
            </a:extLst>
          </p:cNvPr>
          <p:cNvSpPr>
            <a:spLocks noGrp="1"/>
          </p:cNvSpPr>
          <p:nvPr>
            <p:ph type="title"/>
          </p:nvPr>
        </p:nvSpPr>
        <p:spPr/>
        <p:txBody>
          <a:bodyPr/>
          <a:lstStyle/>
          <a:p>
            <a:r>
              <a:rPr lang="en-GB" dirty="0"/>
              <a:t>Why is it important to govern knowledge?</a:t>
            </a:r>
          </a:p>
        </p:txBody>
      </p:sp>
      <p:sp>
        <p:nvSpPr>
          <p:cNvPr id="3" name="Content Placeholder 2">
            <a:extLst>
              <a:ext uri="{FF2B5EF4-FFF2-40B4-BE49-F238E27FC236}">
                <a16:creationId xmlns:a16="http://schemas.microsoft.com/office/drawing/2014/main" id="{33943776-DEFF-0AC8-BA96-80284FB22422}"/>
              </a:ext>
            </a:extLst>
          </p:cNvPr>
          <p:cNvSpPr>
            <a:spLocks noGrp="1"/>
          </p:cNvSpPr>
          <p:nvPr>
            <p:ph idx="1"/>
          </p:nvPr>
        </p:nvSpPr>
        <p:spPr/>
        <p:txBody>
          <a:bodyPr/>
          <a:lstStyle/>
          <a:p>
            <a:pPr marL="0" indent="0">
              <a:buNone/>
            </a:pPr>
            <a:r>
              <a:rPr lang="en-GB" b="0" i="0" dirty="0">
                <a:solidFill>
                  <a:schemeClr val="tx2"/>
                </a:solidFill>
                <a:effectLst/>
                <a:latin typeface="Segoe UI" panose="020B0502040204020203" pitchFamily="34" charset="0"/>
              </a:rPr>
              <a:t>Effective knowledge governance is crucial for organizations as it helps in making informed decisions, fostering innovation, and maintaining a competitive edge. It ensures that knowledge is accessible, accurate, and used responsibly.</a:t>
            </a:r>
          </a:p>
          <a:p>
            <a:pPr marL="0" indent="0">
              <a:buNone/>
            </a:pPr>
            <a:endParaRPr lang="en-GB" dirty="0"/>
          </a:p>
        </p:txBody>
      </p:sp>
    </p:spTree>
    <p:extLst>
      <p:ext uri="{BB962C8B-B14F-4D97-AF65-F5344CB8AC3E}">
        <p14:creationId xmlns:p14="http://schemas.microsoft.com/office/powerpoint/2010/main" val="42388169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39D26-4F6F-2A8F-CEF5-40614135731A}"/>
              </a:ext>
            </a:extLst>
          </p:cNvPr>
          <p:cNvSpPr>
            <a:spLocks noGrp="1"/>
          </p:cNvSpPr>
          <p:nvPr>
            <p:ph type="title"/>
          </p:nvPr>
        </p:nvSpPr>
        <p:spPr/>
        <p:txBody>
          <a:bodyPr/>
          <a:lstStyle/>
          <a:p>
            <a:r>
              <a:rPr lang="en-GB" dirty="0"/>
              <a:t>Policies &amp; Procedures</a:t>
            </a:r>
          </a:p>
        </p:txBody>
      </p:sp>
      <p:sp>
        <p:nvSpPr>
          <p:cNvPr id="3" name="Content Placeholder 2">
            <a:extLst>
              <a:ext uri="{FF2B5EF4-FFF2-40B4-BE49-F238E27FC236}">
                <a16:creationId xmlns:a16="http://schemas.microsoft.com/office/drawing/2014/main" id="{103E3ED2-AA60-8C3B-C870-137319660460}"/>
              </a:ext>
            </a:extLst>
          </p:cNvPr>
          <p:cNvSpPr>
            <a:spLocks noGrp="1"/>
          </p:cNvSpPr>
          <p:nvPr>
            <p:ph idx="1"/>
          </p:nvPr>
        </p:nvSpPr>
        <p:spPr/>
        <p:txBody>
          <a:bodyPr/>
          <a:lstStyle/>
          <a:p>
            <a:pPr marL="0" indent="0">
              <a:buNone/>
            </a:pPr>
            <a:r>
              <a:rPr lang="en-GB" b="0" i="0" dirty="0">
                <a:solidFill>
                  <a:schemeClr val="tx2"/>
                </a:solidFill>
                <a:effectLst/>
                <a:latin typeface="Segoe UI" panose="020B0502040204020203" pitchFamily="34" charset="0"/>
              </a:rPr>
              <a:t>Policies and procedures are the backbone of knowledge governance. They define how knowledge is created, shared, and protected. Examples include data classification policies, access control procedures, and knowledge sharing protocols.</a:t>
            </a:r>
          </a:p>
          <a:p>
            <a:pPr marL="0" indent="0">
              <a:buNone/>
            </a:pPr>
            <a:endParaRPr lang="en-GB" dirty="0">
              <a:solidFill>
                <a:schemeClr val="tx2"/>
              </a:solidFill>
              <a:latin typeface="Segoe UI" panose="020B0502040204020203" pitchFamily="34" charset="0"/>
            </a:endParaRPr>
          </a:p>
          <a:p>
            <a:pPr marL="0" indent="0">
              <a:buNone/>
            </a:pPr>
            <a:r>
              <a:rPr lang="en-GB" dirty="0">
                <a:solidFill>
                  <a:schemeClr val="tx2"/>
                </a:solidFill>
                <a:latin typeface="Segoe UI" panose="020B0502040204020203" pitchFamily="34" charset="0"/>
              </a:rPr>
              <a:t>Read the KM policy handout – what is the main purpose of the policy?</a:t>
            </a:r>
            <a:endParaRPr lang="en-GB" dirty="0">
              <a:solidFill>
                <a:schemeClr val="tx2"/>
              </a:solidFill>
            </a:endParaRPr>
          </a:p>
        </p:txBody>
      </p:sp>
    </p:spTree>
    <p:extLst>
      <p:ext uri="{BB962C8B-B14F-4D97-AF65-F5344CB8AC3E}">
        <p14:creationId xmlns:p14="http://schemas.microsoft.com/office/powerpoint/2010/main" val="30950510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441B9-A147-5369-0F93-2D551EF83CB3}"/>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0D44B66A-A2DE-ED03-A2B6-5D4F3B6B05EB}"/>
              </a:ext>
            </a:extLst>
          </p:cNvPr>
          <p:cNvSpPr>
            <a:spLocks noGrp="1"/>
          </p:cNvSpPr>
          <p:nvPr>
            <p:ph idx="1"/>
          </p:nvPr>
        </p:nvSpPr>
        <p:spPr/>
        <p:txBody>
          <a:bodyPr/>
          <a:lstStyle/>
          <a:p>
            <a:pPr marL="0" indent="0">
              <a:buNone/>
            </a:pPr>
            <a:r>
              <a:rPr lang="en-GB" dirty="0"/>
              <a:t>Let’s take a look at the </a:t>
            </a:r>
            <a:r>
              <a:rPr lang="en-GB" dirty="0" err="1"/>
              <a:t>Seimens</a:t>
            </a:r>
            <a:r>
              <a:rPr lang="en-GB" dirty="0"/>
              <a:t> case study</a:t>
            </a:r>
          </a:p>
        </p:txBody>
      </p:sp>
    </p:spTree>
    <p:extLst>
      <p:ext uri="{BB962C8B-B14F-4D97-AF65-F5344CB8AC3E}">
        <p14:creationId xmlns:p14="http://schemas.microsoft.com/office/powerpoint/2010/main" val="7714473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E8A20-A6D2-9716-26A8-143CA6EF7A39}"/>
              </a:ext>
            </a:extLst>
          </p:cNvPr>
          <p:cNvSpPr>
            <a:spLocks noGrp="1"/>
          </p:cNvSpPr>
          <p:nvPr>
            <p:ph type="title"/>
          </p:nvPr>
        </p:nvSpPr>
        <p:spPr/>
        <p:txBody>
          <a:bodyPr/>
          <a:lstStyle/>
          <a:p>
            <a:r>
              <a:rPr lang="en-GB" dirty="0"/>
              <a:t>Let’s contrast this with the following case study:</a:t>
            </a:r>
          </a:p>
        </p:txBody>
      </p:sp>
      <p:sp>
        <p:nvSpPr>
          <p:cNvPr id="3" name="Content Placeholder 2">
            <a:extLst>
              <a:ext uri="{FF2B5EF4-FFF2-40B4-BE49-F238E27FC236}">
                <a16:creationId xmlns:a16="http://schemas.microsoft.com/office/drawing/2014/main" id="{4795FAC8-342C-0009-8193-146453EAC976}"/>
              </a:ext>
            </a:extLst>
          </p:cNvPr>
          <p:cNvSpPr>
            <a:spLocks noGrp="1"/>
          </p:cNvSpPr>
          <p:nvPr>
            <p:ph idx="1"/>
          </p:nvPr>
        </p:nvSpPr>
        <p:spPr/>
        <p:txBody>
          <a:bodyPr/>
          <a:lstStyle/>
          <a:p>
            <a:r>
              <a:rPr lang="en-GB" dirty="0"/>
              <a:t>Dutch Northern Frisian Woodlands case study</a:t>
            </a:r>
          </a:p>
        </p:txBody>
      </p:sp>
    </p:spTree>
    <p:extLst>
      <p:ext uri="{BB962C8B-B14F-4D97-AF65-F5344CB8AC3E}">
        <p14:creationId xmlns:p14="http://schemas.microsoft.com/office/powerpoint/2010/main" val="22228177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01414-1278-AB4E-5E70-7D0C0289AAD0}"/>
              </a:ext>
            </a:extLst>
          </p:cNvPr>
          <p:cNvSpPr>
            <a:spLocks noGrp="1"/>
          </p:cNvSpPr>
          <p:nvPr>
            <p:ph type="title"/>
          </p:nvPr>
        </p:nvSpPr>
        <p:spPr/>
        <p:txBody>
          <a:bodyPr/>
          <a:lstStyle/>
          <a:p>
            <a:r>
              <a:rPr lang="en-GB" dirty="0"/>
              <a:t>Ethics in Knowledge Management </a:t>
            </a:r>
          </a:p>
        </p:txBody>
      </p:sp>
      <p:sp>
        <p:nvSpPr>
          <p:cNvPr id="3" name="Content Placeholder 2">
            <a:extLst>
              <a:ext uri="{FF2B5EF4-FFF2-40B4-BE49-F238E27FC236}">
                <a16:creationId xmlns:a16="http://schemas.microsoft.com/office/drawing/2014/main" id="{E87D3F32-52B1-490F-8CB2-BD7ACAFD5012}"/>
              </a:ext>
            </a:extLst>
          </p:cNvPr>
          <p:cNvSpPr>
            <a:spLocks noGrp="1"/>
          </p:cNvSpPr>
          <p:nvPr>
            <p:ph idx="1"/>
          </p:nvPr>
        </p:nvSpPr>
        <p:spPr/>
        <p:txBody>
          <a:bodyPr/>
          <a:lstStyle/>
          <a:p>
            <a:pPr marL="0" indent="0">
              <a:buNone/>
            </a:pPr>
            <a:r>
              <a:rPr lang="en-GB" b="0" i="0" dirty="0">
                <a:solidFill>
                  <a:schemeClr val="tx2"/>
                </a:solidFill>
                <a:effectLst/>
                <a:latin typeface="Segoe UI" panose="020B0502040204020203" pitchFamily="34" charset="0"/>
              </a:rPr>
              <a:t>ethics in knowledge management involves considering the moral implications of how knowledge is created, shared, and used within organizations.</a:t>
            </a:r>
          </a:p>
          <a:p>
            <a:pPr marL="0" indent="0">
              <a:buNone/>
            </a:pPr>
            <a:endParaRPr lang="en-GB" dirty="0">
              <a:solidFill>
                <a:schemeClr val="tx2"/>
              </a:solidFill>
              <a:latin typeface="Segoe UI" panose="020B0502040204020203" pitchFamily="34" charset="0"/>
            </a:endParaRPr>
          </a:p>
          <a:p>
            <a:pPr marL="0" indent="0">
              <a:buNone/>
            </a:pPr>
            <a:endParaRPr lang="en-GB" dirty="0">
              <a:solidFill>
                <a:schemeClr val="tx2"/>
              </a:solidFill>
              <a:latin typeface="Segoe UI" panose="020B0502040204020203" pitchFamily="34" charset="0"/>
            </a:endParaRPr>
          </a:p>
          <a:p>
            <a:pPr marL="0" indent="0" algn="r">
              <a:buNone/>
            </a:pPr>
            <a:r>
              <a:rPr lang="en-GB" dirty="0">
                <a:solidFill>
                  <a:schemeClr val="tx2"/>
                </a:solidFill>
                <a:latin typeface="Segoe UI" panose="020B0502040204020203" pitchFamily="34" charset="0"/>
              </a:rPr>
              <a:t>(</a:t>
            </a:r>
            <a:r>
              <a:rPr lang="en-GB" dirty="0" err="1">
                <a:solidFill>
                  <a:schemeClr val="tx2"/>
                </a:solidFill>
                <a:latin typeface="Segoe UI" panose="020B0502040204020203" pitchFamily="34" charset="0"/>
              </a:rPr>
              <a:t>Nolas</a:t>
            </a:r>
            <a:r>
              <a:rPr lang="en-GB" dirty="0">
                <a:solidFill>
                  <a:schemeClr val="tx2"/>
                </a:solidFill>
                <a:latin typeface="Segoe UI" panose="020B0502040204020203" pitchFamily="34" charset="0"/>
              </a:rPr>
              <a:t>, 2007)</a:t>
            </a:r>
            <a:endParaRPr lang="en-GB" dirty="0">
              <a:solidFill>
                <a:schemeClr val="tx2"/>
              </a:solidFill>
            </a:endParaRPr>
          </a:p>
        </p:txBody>
      </p:sp>
    </p:spTree>
    <p:extLst>
      <p:ext uri="{BB962C8B-B14F-4D97-AF65-F5344CB8AC3E}">
        <p14:creationId xmlns:p14="http://schemas.microsoft.com/office/powerpoint/2010/main" val="1247857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645CD2E-EF2E-F834-8676-9F23192C4F88}"/>
              </a:ext>
            </a:extLst>
          </p:cNvPr>
          <p:cNvSpPr txBox="1"/>
          <p:nvPr/>
        </p:nvSpPr>
        <p:spPr>
          <a:xfrm>
            <a:off x="643468" y="1608665"/>
            <a:ext cx="5037667" cy="4247317"/>
          </a:xfrm>
          <a:prstGeom prst="rect">
            <a:avLst/>
          </a:prstGeom>
          <a:noFill/>
        </p:spPr>
        <p:txBody>
          <a:bodyPr wrap="square" rtlCol="0">
            <a:spAutoFit/>
          </a:bodyPr>
          <a:lstStyle/>
          <a:p>
            <a:r>
              <a:rPr lang="en-GB" sz="4400" dirty="0">
                <a:latin typeface="+mj-lt"/>
              </a:rPr>
              <a:t>What key Ethical principles are to be considered?</a:t>
            </a:r>
          </a:p>
          <a:p>
            <a:endParaRPr lang="en-GB" dirty="0"/>
          </a:p>
          <a:p>
            <a:pPr marL="285750" indent="-285750">
              <a:buFont typeface="Arial" panose="020B0604020202020204" pitchFamily="34" charset="0"/>
              <a:buChar char="•"/>
            </a:pPr>
            <a:r>
              <a:rPr lang="en-GB" sz="2800" dirty="0">
                <a:solidFill>
                  <a:schemeClr val="tx2"/>
                </a:solidFill>
                <a:latin typeface="Segoe UI" panose="020B0502040204020203" pitchFamily="34" charset="0"/>
                <a:cs typeface="Segoe UI" panose="020B0502040204020203" pitchFamily="34" charset="0"/>
              </a:rPr>
              <a:t>Privacy</a:t>
            </a:r>
          </a:p>
          <a:p>
            <a:pPr marL="285750" indent="-285750">
              <a:buFont typeface="Arial" panose="020B0604020202020204" pitchFamily="34" charset="0"/>
              <a:buChar char="•"/>
            </a:pPr>
            <a:r>
              <a:rPr lang="en-GB" sz="2800" dirty="0">
                <a:solidFill>
                  <a:schemeClr val="tx2"/>
                </a:solidFill>
                <a:latin typeface="Segoe UI" panose="020B0502040204020203" pitchFamily="34" charset="0"/>
                <a:cs typeface="Segoe UI" panose="020B0502040204020203" pitchFamily="34" charset="0"/>
              </a:rPr>
              <a:t>Transparency</a:t>
            </a:r>
          </a:p>
          <a:p>
            <a:pPr marL="285750" indent="-285750">
              <a:buFont typeface="Arial" panose="020B0604020202020204" pitchFamily="34" charset="0"/>
              <a:buChar char="•"/>
            </a:pPr>
            <a:r>
              <a:rPr lang="en-GB" sz="2800" dirty="0">
                <a:solidFill>
                  <a:schemeClr val="tx2"/>
                </a:solidFill>
                <a:latin typeface="Segoe UI" panose="020B0502040204020203" pitchFamily="34" charset="0"/>
                <a:cs typeface="Segoe UI" panose="020B0502040204020203" pitchFamily="34" charset="0"/>
              </a:rPr>
              <a:t>Accountability</a:t>
            </a:r>
          </a:p>
          <a:p>
            <a:endParaRPr lang="en-GB" dirty="0"/>
          </a:p>
          <a:p>
            <a:endParaRPr lang="en-GB" dirty="0"/>
          </a:p>
        </p:txBody>
      </p:sp>
      <p:sp>
        <p:nvSpPr>
          <p:cNvPr id="5" name="TextBox 4">
            <a:extLst>
              <a:ext uri="{FF2B5EF4-FFF2-40B4-BE49-F238E27FC236}">
                <a16:creationId xmlns:a16="http://schemas.microsoft.com/office/drawing/2014/main" id="{995B751C-5408-2139-9FEE-97DDF568525B}"/>
              </a:ext>
            </a:extLst>
          </p:cNvPr>
          <p:cNvSpPr txBox="1"/>
          <p:nvPr/>
        </p:nvSpPr>
        <p:spPr>
          <a:xfrm>
            <a:off x="6510866" y="1608666"/>
            <a:ext cx="5037667" cy="4247317"/>
          </a:xfrm>
          <a:prstGeom prst="rect">
            <a:avLst/>
          </a:prstGeom>
          <a:noFill/>
        </p:spPr>
        <p:txBody>
          <a:bodyPr wrap="square" rtlCol="0">
            <a:spAutoFit/>
          </a:bodyPr>
          <a:lstStyle/>
          <a:p>
            <a:r>
              <a:rPr lang="en-GB" sz="4400" dirty="0">
                <a:latin typeface="+mj-lt"/>
              </a:rPr>
              <a:t>Common Ethical Dilemmas?</a:t>
            </a:r>
          </a:p>
          <a:p>
            <a:endParaRPr lang="en-GB" sz="4400" dirty="0">
              <a:latin typeface="+mj-lt"/>
            </a:endParaRPr>
          </a:p>
          <a:p>
            <a:endParaRPr lang="en-GB" dirty="0"/>
          </a:p>
          <a:p>
            <a:pPr marL="285750" indent="-285750">
              <a:buFont typeface="Arial" panose="020B0604020202020204" pitchFamily="34" charset="0"/>
              <a:buChar char="•"/>
            </a:pPr>
            <a:r>
              <a:rPr lang="en-GB" sz="2800" dirty="0">
                <a:solidFill>
                  <a:schemeClr val="tx2"/>
                </a:solidFill>
                <a:latin typeface="Segoe UI" panose="020B0502040204020203" pitchFamily="34" charset="0"/>
                <a:cs typeface="Segoe UI" panose="020B0502040204020203" pitchFamily="34" charset="0"/>
              </a:rPr>
              <a:t>Conflict of interest</a:t>
            </a:r>
          </a:p>
          <a:p>
            <a:pPr marL="285750" indent="-285750">
              <a:buFont typeface="Arial" panose="020B0604020202020204" pitchFamily="34" charset="0"/>
              <a:buChar char="•"/>
            </a:pPr>
            <a:r>
              <a:rPr lang="en-GB" sz="2800" dirty="0">
                <a:solidFill>
                  <a:schemeClr val="tx2"/>
                </a:solidFill>
                <a:latin typeface="Segoe UI" panose="020B0502040204020203" pitchFamily="34" charset="0"/>
                <a:cs typeface="Segoe UI" panose="020B0502040204020203" pitchFamily="34" charset="0"/>
              </a:rPr>
              <a:t>Data misuse</a:t>
            </a:r>
          </a:p>
          <a:p>
            <a:pPr marL="285750" indent="-285750">
              <a:buFont typeface="Arial" panose="020B0604020202020204" pitchFamily="34" charset="0"/>
              <a:buChar char="•"/>
            </a:pPr>
            <a:r>
              <a:rPr lang="en-GB" sz="2800" dirty="0">
                <a:solidFill>
                  <a:schemeClr val="tx2"/>
                </a:solidFill>
                <a:latin typeface="Segoe UI" panose="020B0502040204020203" pitchFamily="34" charset="0"/>
                <a:cs typeface="Segoe UI" panose="020B0502040204020203" pitchFamily="34" charset="0"/>
              </a:rPr>
              <a:t>IP issues</a:t>
            </a:r>
          </a:p>
          <a:p>
            <a:endParaRPr lang="en-GB" dirty="0"/>
          </a:p>
          <a:p>
            <a:endParaRPr lang="en-GB" dirty="0"/>
          </a:p>
        </p:txBody>
      </p:sp>
    </p:spTree>
    <p:extLst>
      <p:ext uri="{BB962C8B-B14F-4D97-AF65-F5344CB8AC3E}">
        <p14:creationId xmlns:p14="http://schemas.microsoft.com/office/powerpoint/2010/main" val="581390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69C12-1701-7D29-757A-8F71EF23CFC2}"/>
              </a:ext>
            </a:extLst>
          </p:cNvPr>
          <p:cNvSpPr>
            <a:spLocks noGrp="1"/>
          </p:cNvSpPr>
          <p:nvPr>
            <p:ph type="title"/>
          </p:nvPr>
        </p:nvSpPr>
        <p:spPr/>
        <p:txBody>
          <a:bodyPr/>
          <a:lstStyle/>
          <a:p>
            <a:r>
              <a:rPr lang="en-GB" dirty="0"/>
              <a:t>Model for integrating </a:t>
            </a:r>
            <a:br>
              <a:rPr lang="en-GB" dirty="0"/>
            </a:br>
            <a:r>
              <a:rPr lang="en-GB" dirty="0"/>
              <a:t>Ethics</a:t>
            </a:r>
          </a:p>
        </p:txBody>
      </p:sp>
      <p:sp>
        <p:nvSpPr>
          <p:cNvPr id="3" name="Content Placeholder 2">
            <a:extLst>
              <a:ext uri="{FF2B5EF4-FFF2-40B4-BE49-F238E27FC236}">
                <a16:creationId xmlns:a16="http://schemas.microsoft.com/office/drawing/2014/main" id="{30664F96-B050-108D-D9C7-3F9498F419F9}"/>
              </a:ext>
            </a:extLst>
          </p:cNvPr>
          <p:cNvSpPr>
            <a:spLocks noGrp="1"/>
          </p:cNvSpPr>
          <p:nvPr>
            <p:ph idx="1"/>
          </p:nvPr>
        </p:nvSpPr>
        <p:spPr/>
        <p:txBody>
          <a:bodyPr/>
          <a:lstStyle/>
          <a:p>
            <a:pPr marL="0" indent="0">
              <a:buNone/>
            </a:pPr>
            <a:r>
              <a:rPr lang="en-GB" dirty="0">
                <a:solidFill>
                  <a:schemeClr val="tx2"/>
                </a:solidFill>
                <a:latin typeface="Segoe UI" panose="020B0502040204020203" pitchFamily="34" charset="0"/>
                <a:cs typeface="Segoe UI" panose="020B0502040204020203" pitchFamily="34" charset="0"/>
              </a:rPr>
              <a:t>The Home Office Ethical Decision-</a:t>
            </a:r>
          </a:p>
          <a:p>
            <a:pPr marL="0" indent="0">
              <a:buNone/>
            </a:pPr>
            <a:r>
              <a:rPr lang="en-GB" dirty="0">
                <a:solidFill>
                  <a:schemeClr val="tx2"/>
                </a:solidFill>
                <a:latin typeface="Segoe UI" panose="020B0502040204020203" pitchFamily="34" charset="0"/>
                <a:cs typeface="Segoe UI" panose="020B0502040204020203" pitchFamily="34" charset="0"/>
              </a:rPr>
              <a:t>making model provides a framework </a:t>
            </a:r>
          </a:p>
          <a:p>
            <a:pPr marL="0" indent="0">
              <a:buNone/>
            </a:pPr>
            <a:r>
              <a:rPr lang="en-GB" dirty="0">
                <a:solidFill>
                  <a:schemeClr val="tx2"/>
                </a:solidFill>
                <a:latin typeface="Segoe UI" panose="020B0502040204020203" pitchFamily="34" charset="0"/>
                <a:cs typeface="Segoe UI" panose="020B0502040204020203" pitchFamily="34" charset="0"/>
              </a:rPr>
              <a:t>for embedding best practice in </a:t>
            </a:r>
          </a:p>
          <a:p>
            <a:pPr marL="0" indent="0">
              <a:buNone/>
            </a:pPr>
            <a:r>
              <a:rPr lang="en-GB" dirty="0">
                <a:solidFill>
                  <a:schemeClr val="tx2"/>
                </a:solidFill>
                <a:latin typeface="Segoe UI" panose="020B0502040204020203" pitchFamily="34" charset="0"/>
                <a:cs typeface="Segoe UI" panose="020B0502040204020203" pitchFamily="34" charset="0"/>
              </a:rPr>
              <a:t>complex situations. </a:t>
            </a:r>
          </a:p>
        </p:txBody>
      </p:sp>
      <p:pic>
        <p:nvPicPr>
          <p:cNvPr id="5" name="Picture 4">
            <a:extLst>
              <a:ext uri="{FF2B5EF4-FFF2-40B4-BE49-F238E27FC236}">
                <a16:creationId xmlns:a16="http://schemas.microsoft.com/office/drawing/2014/main" id="{6AFC8741-76EF-0EA0-7184-409838B88ED4}"/>
              </a:ext>
            </a:extLst>
          </p:cNvPr>
          <p:cNvPicPr>
            <a:picLocks noChangeAspect="1"/>
          </p:cNvPicPr>
          <p:nvPr/>
        </p:nvPicPr>
        <p:blipFill>
          <a:blip r:embed="rId2"/>
          <a:srcRect t="9327"/>
          <a:stretch/>
        </p:blipFill>
        <p:spPr>
          <a:xfrm>
            <a:off x="6163736" y="1159863"/>
            <a:ext cx="6089121" cy="5818628"/>
          </a:xfrm>
          <a:prstGeom prst="rect">
            <a:avLst/>
          </a:prstGeom>
        </p:spPr>
      </p:pic>
    </p:spTree>
    <p:extLst>
      <p:ext uri="{BB962C8B-B14F-4D97-AF65-F5344CB8AC3E}">
        <p14:creationId xmlns:p14="http://schemas.microsoft.com/office/powerpoint/2010/main" val="191582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5CA9E-A603-DDE7-14B5-157D3F05FD52}"/>
              </a:ext>
            </a:extLst>
          </p:cNvPr>
          <p:cNvSpPr>
            <a:spLocks noGrp="1"/>
          </p:cNvSpPr>
          <p:nvPr>
            <p:ph type="title"/>
          </p:nvPr>
        </p:nvSpPr>
        <p:spPr/>
        <p:txBody>
          <a:bodyPr/>
          <a:lstStyle/>
          <a:p>
            <a:r>
              <a:rPr lang="en-GB" dirty="0"/>
              <a:t>Monitoring and Evaluation</a:t>
            </a:r>
          </a:p>
        </p:txBody>
      </p:sp>
      <p:sp>
        <p:nvSpPr>
          <p:cNvPr id="3" name="Content Placeholder 2">
            <a:extLst>
              <a:ext uri="{FF2B5EF4-FFF2-40B4-BE49-F238E27FC236}">
                <a16:creationId xmlns:a16="http://schemas.microsoft.com/office/drawing/2014/main" id="{2857AD51-0CE0-442E-7EF6-D6E0D5B4A80D}"/>
              </a:ext>
            </a:extLst>
          </p:cNvPr>
          <p:cNvSpPr>
            <a:spLocks noGrp="1"/>
          </p:cNvSpPr>
          <p:nvPr>
            <p:ph idx="1"/>
          </p:nvPr>
        </p:nvSpPr>
        <p:spPr>
          <a:xfrm>
            <a:off x="1326124" y="2975089"/>
            <a:ext cx="10290143" cy="1030174"/>
          </a:xfrm>
        </p:spPr>
        <p:txBody>
          <a:bodyPr/>
          <a:lstStyle/>
          <a:p>
            <a:pPr marL="0" indent="0">
              <a:buNone/>
            </a:pPr>
            <a:r>
              <a:rPr lang="en-GB" b="0" i="0" dirty="0">
                <a:solidFill>
                  <a:schemeClr val="tx2"/>
                </a:solidFill>
                <a:effectLst/>
                <a:latin typeface="Segoe UI" panose="020B0502040204020203" pitchFamily="34" charset="0"/>
              </a:rPr>
              <a:t>Monitoring and evaluation are crucial to ensure that ethical knowledge governance practices are effective.</a:t>
            </a:r>
            <a:endParaRPr lang="en-GB" dirty="0">
              <a:solidFill>
                <a:schemeClr val="tx2"/>
              </a:solidFill>
            </a:endParaRPr>
          </a:p>
        </p:txBody>
      </p:sp>
      <p:sp>
        <p:nvSpPr>
          <p:cNvPr id="4" name="Title 1">
            <a:extLst>
              <a:ext uri="{FF2B5EF4-FFF2-40B4-BE49-F238E27FC236}">
                <a16:creationId xmlns:a16="http://schemas.microsoft.com/office/drawing/2014/main" id="{3E5C1A75-5E8A-66A8-C3AB-A89073D5EA7B}"/>
              </a:ext>
            </a:extLst>
          </p:cNvPr>
          <p:cNvSpPr txBox="1">
            <a:spLocks/>
          </p:cNvSpPr>
          <p:nvPr/>
        </p:nvSpPr>
        <p:spPr>
          <a:xfrm>
            <a:off x="298515" y="4439444"/>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a:solidFill>
                  <a:schemeClr val="tx2"/>
                </a:solidFill>
                <a:latin typeface="Segoe UI" panose="020B0502040204020203" pitchFamily="34" charset="0"/>
                <a:cs typeface="Segoe UI" panose="020B0502040204020203" pitchFamily="34" charset="0"/>
              </a:rPr>
              <a:t>What systems can we use to identify areas for improvement and ensure compliance?</a:t>
            </a:r>
          </a:p>
        </p:txBody>
      </p:sp>
    </p:spTree>
    <p:extLst>
      <p:ext uri="{BB962C8B-B14F-4D97-AF65-F5344CB8AC3E}">
        <p14:creationId xmlns:p14="http://schemas.microsoft.com/office/powerpoint/2010/main" val="3447184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3EBE8-5E46-606C-1F3D-B3C2E8C92757}"/>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33DC1D48-4730-6A73-E140-09659F5C6050}"/>
              </a:ext>
            </a:extLst>
          </p:cNvPr>
          <p:cNvSpPr>
            <a:spLocks noGrp="1"/>
          </p:cNvSpPr>
          <p:nvPr>
            <p:ph idx="1"/>
          </p:nvPr>
        </p:nvSpPr>
        <p:spPr/>
        <p:txBody>
          <a:bodyPr/>
          <a:lstStyle/>
          <a:p>
            <a:r>
              <a:rPr lang="en-GB" dirty="0"/>
              <a:t>Knowledge Governance &amp; Ethical considerations</a:t>
            </a:r>
          </a:p>
          <a:p>
            <a:pPr lvl="1"/>
            <a:r>
              <a:rPr lang="en-GB" dirty="0"/>
              <a:t>Understanding the concept of knowledge governance</a:t>
            </a:r>
          </a:p>
          <a:p>
            <a:pPr lvl="1"/>
            <a:r>
              <a:rPr lang="en-GB" dirty="0"/>
              <a:t>Exploration of ethical considerations in knowledge management</a:t>
            </a:r>
          </a:p>
          <a:p>
            <a:pPr lvl="1"/>
            <a:r>
              <a:rPr lang="en-GB" dirty="0"/>
              <a:t>Integration of ethics into knowledge governance</a:t>
            </a:r>
          </a:p>
          <a:p>
            <a:r>
              <a:rPr lang="en-GB"/>
              <a:t>Case study activities</a:t>
            </a:r>
          </a:p>
          <a:p>
            <a:endParaRPr lang="en-GB"/>
          </a:p>
        </p:txBody>
      </p:sp>
    </p:spTree>
    <p:extLst>
      <p:ext uri="{BB962C8B-B14F-4D97-AF65-F5344CB8AC3E}">
        <p14:creationId xmlns:p14="http://schemas.microsoft.com/office/powerpoint/2010/main" val="5908308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A5DF3-1E8D-2B03-A6B8-6A10590384D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263B045-B95A-78A4-CFBA-519E4A7AFAAE}"/>
              </a:ext>
            </a:extLst>
          </p:cNvPr>
          <p:cNvSpPr>
            <a:spLocks noGrp="1"/>
          </p:cNvSpPr>
          <p:nvPr>
            <p:ph idx="1"/>
          </p:nvPr>
        </p:nvSpPr>
        <p:spPr/>
        <p:txBody>
          <a:bodyPr>
            <a:normAutofit lnSpcReduction="10000"/>
          </a:bodyPr>
          <a:lstStyle/>
          <a:p>
            <a:r>
              <a:rPr lang="en-GB" b="0" i="0" dirty="0">
                <a:solidFill>
                  <a:schemeClr val="tx2"/>
                </a:solidFill>
                <a:effectLst/>
                <a:latin typeface="Segoe UI" panose="020B0502040204020203" pitchFamily="34" charset="0"/>
              </a:rPr>
              <a:t>Foss, N. J. (2007). Knowledge Governance: Processes and Structures. </a:t>
            </a:r>
            <a:r>
              <a:rPr lang="en-GB" b="0" i="1" dirty="0">
                <a:solidFill>
                  <a:schemeClr val="tx2"/>
                </a:solidFill>
                <a:effectLst/>
                <a:latin typeface="Segoe UI" panose="020B0502040204020203" pitchFamily="34" charset="0"/>
              </a:rPr>
              <a:t>Academy of Management Review</a:t>
            </a:r>
            <a:r>
              <a:rPr lang="en-GB" b="0" i="0" dirty="0">
                <a:solidFill>
                  <a:schemeClr val="tx2"/>
                </a:solidFill>
                <a:effectLst/>
                <a:latin typeface="Segoe UI" panose="020B0502040204020203" pitchFamily="34" charset="0"/>
              </a:rPr>
              <a:t>, 32(1), 348-351.</a:t>
            </a:r>
          </a:p>
          <a:p>
            <a:r>
              <a:rPr lang="en-GB" dirty="0">
                <a:solidFill>
                  <a:schemeClr val="tx2"/>
                </a:solidFill>
                <a:latin typeface="Segoe UI" panose="020B0502040204020203" pitchFamily="34" charset="0"/>
              </a:rPr>
              <a:t>Home Office. (2021). The Ethical Decision-Making Model: A tool for helping Home Office staff when making decisions involving difficult ethical issues. [Online]. Accessed: 24/02/2025. Available at: </a:t>
            </a:r>
            <a:r>
              <a:rPr lang="en-GB" dirty="0">
                <a:hlinkClick r:id="rId2"/>
              </a:rPr>
              <a:t>The Ethical Decision-Making Model</a:t>
            </a:r>
            <a:endParaRPr lang="en-GB" b="0" i="0" dirty="0">
              <a:solidFill>
                <a:schemeClr val="tx2"/>
              </a:solidFill>
              <a:effectLst/>
              <a:latin typeface="Segoe UI" panose="020B0502040204020203" pitchFamily="34" charset="0"/>
            </a:endParaRPr>
          </a:p>
          <a:p>
            <a:r>
              <a:rPr lang="en-GB" b="0" i="0" dirty="0" err="1">
                <a:solidFill>
                  <a:schemeClr val="tx2"/>
                </a:solidFill>
                <a:effectLst/>
                <a:latin typeface="Segoe UI" panose="020B0502040204020203" pitchFamily="34" charset="0"/>
              </a:rPr>
              <a:t>Nolas</a:t>
            </a:r>
            <a:r>
              <a:rPr lang="en-GB" b="0" i="0" dirty="0">
                <a:solidFill>
                  <a:schemeClr val="tx2"/>
                </a:solidFill>
                <a:effectLst/>
                <a:latin typeface="Segoe UI" panose="020B0502040204020203" pitchFamily="34" charset="0"/>
              </a:rPr>
              <a:t>, S.-M. (2007). The ethics of knowledge management. </a:t>
            </a:r>
            <a:r>
              <a:rPr lang="en-GB" b="0" i="1" dirty="0">
                <a:solidFill>
                  <a:schemeClr val="tx2"/>
                </a:solidFill>
                <a:effectLst/>
                <a:latin typeface="Segoe UI" panose="020B0502040204020203" pitchFamily="34" charset="0"/>
              </a:rPr>
              <a:t>International Journal of Knowledge Management</a:t>
            </a:r>
            <a:r>
              <a:rPr lang="en-GB" b="0" i="0" dirty="0">
                <a:solidFill>
                  <a:schemeClr val="tx2"/>
                </a:solidFill>
                <a:effectLst/>
                <a:latin typeface="Segoe UI" panose="020B0502040204020203" pitchFamily="34" charset="0"/>
              </a:rPr>
              <a:t>, 3(1), 1-15. https://doi.org/10.4018/jkm.2007010101</a:t>
            </a:r>
            <a:endParaRPr lang="en-GB" dirty="0">
              <a:solidFill>
                <a:schemeClr val="tx2"/>
              </a:solidFill>
            </a:endParaRPr>
          </a:p>
        </p:txBody>
      </p:sp>
    </p:spTree>
    <p:extLst>
      <p:ext uri="{BB962C8B-B14F-4D97-AF65-F5344CB8AC3E}">
        <p14:creationId xmlns:p14="http://schemas.microsoft.com/office/powerpoint/2010/main" val="1821918219"/>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474</Words>
  <Application>Microsoft Office PowerPoint</Application>
  <PresentationFormat>Widescreen</PresentationFormat>
  <Paragraphs>57</Paragraphs>
  <Slides>13</Slides>
  <Notes>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13</vt:i4>
      </vt:variant>
    </vt:vector>
  </HeadingPairs>
  <TitlesOfParts>
    <vt:vector size="20" baseType="lpstr">
      <vt:lpstr>Aptos</vt:lpstr>
      <vt:lpstr>Arial</vt:lpstr>
      <vt:lpstr>Calibri</vt:lpstr>
      <vt:lpstr>Calibri Light</vt:lpstr>
      <vt:lpstr>Segoe UI</vt:lpstr>
      <vt:lpstr>UWTSD Text 2</vt:lpstr>
      <vt:lpstr>3_Title Slide 1</vt:lpstr>
      <vt:lpstr>   BMSK5013 Knowledge &amp; information Management  Session: 8  </vt:lpstr>
      <vt:lpstr>Agenda:</vt:lpstr>
      <vt:lpstr>What is Knowledge Governance?</vt:lpstr>
      <vt:lpstr>Why is it important to govern knowledge?</vt:lpstr>
      <vt:lpstr>Policies &amp; Procedures</vt:lpstr>
      <vt:lpstr>Activity:</vt:lpstr>
      <vt:lpstr>Let’s contrast this with the following case study:</vt:lpstr>
      <vt:lpstr>Ethics in Knowledge Management </vt:lpstr>
      <vt:lpstr>PowerPoint Presentation</vt:lpstr>
      <vt:lpstr>Model for integrating  Ethics</vt:lpstr>
      <vt:lpstr>Monitoring and Evaluation</vt:lpstr>
      <vt:lpstr>Summary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Christian Felices</dc:creator>
  <cp:lastModifiedBy>Christian Felices</cp:lastModifiedBy>
  <cp:revision>216</cp:revision>
  <dcterms:created xsi:type="dcterms:W3CDTF">2024-11-04T09:28:33Z</dcterms:created>
  <dcterms:modified xsi:type="dcterms:W3CDTF">2025-02-24T13:40:44Z</dcterms:modified>
</cp:coreProperties>
</file>