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0" r:id="rId4"/>
    <p:sldId id="261" r:id="rId5"/>
    <p:sldId id="262" r:id="rId6"/>
    <p:sldId id="263" r:id="rId7"/>
    <p:sldId id="264" r:id="rId8"/>
    <p:sldId id="265" r:id="rId9"/>
    <p:sldId id="267" r:id="rId10"/>
    <p:sldId id="258" r:id="rId11"/>
    <p:sldId id="259"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745B12-114F-8B11-ABE4-5541B4C543AF}" v="122" dt="2023-10-06T08:14:58.617"/>
    <p1510:client id="{7C93DF56-1CE9-4A75-ABB9-627CA66061B0}" v="420" dt="2023-10-06T08:19:58.180"/>
    <p1510:client id="{8B832AC3-A58C-9027-A0AB-0FBCC4DB5B22}" v="45" dt="2023-10-06T08:19:36.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BF8BDB-2F3B-3491-6F0C-A80CAAB6C1CC}"/>
              </a:ext>
            </a:extLst>
          </p:cNvPr>
          <p:cNvPicPr>
            <a:picLocks noChangeAspect="1"/>
          </p:cNvPicPr>
          <p:nvPr/>
        </p:nvPicPr>
        <p:blipFill>
          <a:blip r:embed="rId2"/>
          <a:stretch>
            <a:fillRect/>
          </a:stretch>
        </p:blipFill>
        <p:spPr>
          <a:xfrm>
            <a:off x="208845" y="419294"/>
            <a:ext cx="11793125" cy="6028821"/>
          </a:xfrm>
          <a:prstGeom prst="rect">
            <a:avLst/>
          </a:prstGeom>
        </p:spPr>
      </p:pic>
    </p:spTree>
    <p:extLst>
      <p:ext uri="{BB962C8B-B14F-4D97-AF65-F5344CB8AC3E}">
        <p14:creationId xmlns:p14="http://schemas.microsoft.com/office/powerpoint/2010/main" val="831514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B0EED84-BC91-621A-CDC8-1294C12E5AA2}"/>
              </a:ext>
            </a:extLst>
          </p:cNvPr>
          <p:cNvPicPr>
            <a:picLocks noChangeAspect="1"/>
          </p:cNvPicPr>
          <p:nvPr/>
        </p:nvPicPr>
        <p:blipFill>
          <a:blip r:embed="rId2"/>
          <a:stretch>
            <a:fillRect/>
          </a:stretch>
        </p:blipFill>
        <p:spPr>
          <a:xfrm>
            <a:off x="1488252" y="194905"/>
            <a:ext cx="9478903" cy="601663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9758EB-138A-1E24-B30C-A313F0779A4B}"/>
              </a:ext>
            </a:extLst>
          </p:cNvPr>
          <p:cNvPicPr>
            <a:picLocks noChangeAspect="1"/>
          </p:cNvPicPr>
          <p:nvPr/>
        </p:nvPicPr>
        <p:blipFill>
          <a:blip r:embed="rId2"/>
          <a:stretch>
            <a:fillRect/>
          </a:stretch>
        </p:blipFill>
        <p:spPr>
          <a:xfrm>
            <a:off x="415808" y="112169"/>
            <a:ext cx="11454459" cy="6163293"/>
          </a:xfrm>
          <a:prstGeom prst="rect">
            <a:avLst/>
          </a:prstGeom>
        </p:spPr>
      </p:pic>
    </p:spTree>
    <p:extLst>
      <p:ext uri="{BB962C8B-B14F-4D97-AF65-F5344CB8AC3E}">
        <p14:creationId xmlns:p14="http://schemas.microsoft.com/office/powerpoint/2010/main" val="2261746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9A13B-9612-3D29-16A1-F463A478BA69}"/>
              </a:ext>
            </a:extLst>
          </p:cNvPr>
          <p:cNvSpPr>
            <a:spLocks noGrp="1"/>
          </p:cNvSpPr>
          <p:nvPr>
            <p:ph type="title"/>
          </p:nvPr>
        </p:nvSpPr>
        <p:spPr>
          <a:xfrm>
            <a:off x="838200" y="2464219"/>
            <a:ext cx="10515600" cy="1325563"/>
          </a:xfrm>
        </p:spPr>
        <p:txBody>
          <a:bodyPr/>
          <a:lstStyle/>
          <a:p>
            <a:pPr algn="ctr"/>
            <a:r>
              <a:rPr lang="en-US">
                <a:ea typeface="Calibri Light" panose="020F0302020204030204"/>
                <a:cs typeface="Calibri Light" panose="020F0302020204030204"/>
              </a:rPr>
              <a:t>Network Security</a:t>
            </a:r>
          </a:p>
        </p:txBody>
      </p:sp>
    </p:spTree>
    <p:extLst>
      <p:ext uri="{BB962C8B-B14F-4D97-AF65-F5344CB8AC3E}">
        <p14:creationId xmlns:p14="http://schemas.microsoft.com/office/powerpoint/2010/main" val="338870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4372-596C-2E8D-845B-FB18F7D8BF7C}"/>
              </a:ext>
            </a:extLst>
          </p:cNvPr>
          <p:cNvSpPr>
            <a:spLocks noGrp="1"/>
          </p:cNvSpPr>
          <p:nvPr>
            <p:ph type="title"/>
          </p:nvPr>
        </p:nvSpPr>
        <p:spPr/>
        <p:txBody>
          <a:bodyPr/>
          <a:lstStyle/>
          <a:p>
            <a:r>
              <a:rPr lang="en-US">
                <a:ea typeface="Calibri Light"/>
                <a:cs typeface="Calibri Light"/>
              </a:rPr>
              <a:t>What is Network Security</a:t>
            </a:r>
            <a:endParaRPr lang="en-US"/>
          </a:p>
        </p:txBody>
      </p:sp>
      <p:sp>
        <p:nvSpPr>
          <p:cNvPr id="3" name="Content Placeholder 2">
            <a:extLst>
              <a:ext uri="{FF2B5EF4-FFF2-40B4-BE49-F238E27FC236}">
                <a16:creationId xmlns:a16="http://schemas.microsoft.com/office/drawing/2014/main" id="{7B5F7818-1C34-1888-9FB6-7AA0CE1A0A63}"/>
              </a:ext>
            </a:extLst>
          </p:cNvPr>
          <p:cNvSpPr>
            <a:spLocks noGrp="1"/>
          </p:cNvSpPr>
          <p:nvPr>
            <p:ph idx="1"/>
          </p:nvPr>
        </p:nvSpPr>
        <p:spPr/>
        <p:txBody>
          <a:bodyPr vert="horz" lIns="91440" tIns="45720" rIns="91440" bIns="45720" rtlCol="0" anchor="t">
            <a:normAutofit/>
          </a:bodyPr>
          <a:lstStyle/>
          <a:p>
            <a:pPr marL="0" indent="0">
              <a:buNone/>
            </a:pPr>
            <a:r>
              <a:rPr lang="en-US">
                <a:ea typeface="Calibri"/>
                <a:cs typeface="Calibri"/>
              </a:rPr>
              <a:t>Network Security focuses on the protection of network infrastructure, including devices, systems, and communication channels. It is about ensuring that the network is secure from various threats and attacks, which could compromise the confidentiality and integrity of data as it is transmitted across the network.</a:t>
            </a:r>
            <a:endParaRPr lang="en-US"/>
          </a:p>
          <a:p>
            <a:pPr marL="0" indent="0">
              <a:buNone/>
            </a:pPr>
            <a:endParaRPr lang="en-US">
              <a:ea typeface="Calibri"/>
              <a:cs typeface="Calibri"/>
            </a:endParaRPr>
          </a:p>
        </p:txBody>
      </p:sp>
    </p:spTree>
    <p:extLst>
      <p:ext uri="{BB962C8B-B14F-4D97-AF65-F5344CB8AC3E}">
        <p14:creationId xmlns:p14="http://schemas.microsoft.com/office/powerpoint/2010/main" val="115817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5320-2922-F97A-3876-365A424DE704}"/>
              </a:ext>
            </a:extLst>
          </p:cNvPr>
          <p:cNvSpPr>
            <a:spLocks noGrp="1"/>
          </p:cNvSpPr>
          <p:nvPr>
            <p:ph type="title"/>
          </p:nvPr>
        </p:nvSpPr>
        <p:spPr/>
        <p:txBody>
          <a:bodyPr/>
          <a:lstStyle/>
          <a:p>
            <a:r>
              <a:rPr lang="en-US">
                <a:ea typeface="Calibri Light"/>
                <a:cs typeface="Calibri Light"/>
              </a:rPr>
              <a:t>Types of Threats to Network Security</a:t>
            </a:r>
            <a:endParaRPr lang="en-US"/>
          </a:p>
        </p:txBody>
      </p:sp>
      <p:sp>
        <p:nvSpPr>
          <p:cNvPr id="3" name="Content Placeholder 2">
            <a:extLst>
              <a:ext uri="{FF2B5EF4-FFF2-40B4-BE49-F238E27FC236}">
                <a16:creationId xmlns:a16="http://schemas.microsoft.com/office/drawing/2014/main" id="{9EF92A69-751A-D8F5-26C2-5FFE980F756A}"/>
              </a:ext>
            </a:extLst>
          </p:cNvPr>
          <p:cNvSpPr>
            <a:spLocks noGrp="1"/>
          </p:cNvSpPr>
          <p:nvPr>
            <p:ph idx="1"/>
          </p:nvPr>
        </p:nvSpPr>
        <p:spPr/>
        <p:txBody>
          <a:bodyPr vert="horz" lIns="91440" tIns="45720" rIns="91440" bIns="45720" rtlCol="0" anchor="t">
            <a:normAutofit/>
          </a:bodyPr>
          <a:lstStyle/>
          <a:p>
            <a:r>
              <a:rPr lang="en-US">
                <a:ea typeface="Calibri"/>
                <a:cs typeface="Calibri"/>
              </a:rPr>
              <a:t>Denial of Service (DoS)</a:t>
            </a:r>
          </a:p>
          <a:p>
            <a:r>
              <a:rPr lang="en-US">
                <a:ea typeface="Calibri"/>
                <a:cs typeface="Calibri"/>
              </a:rPr>
              <a:t>Man in the Middle</a:t>
            </a:r>
            <a:endParaRPr lang="en-US"/>
          </a:p>
          <a:p>
            <a:r>
              <a:rPr lang="en-US">
                <a:ea typeface="Calibri"/>
                <a:cs typeface="Calibri"/>
              </a:rPr>
              <a:t>Phishing Attacks</a:t>
            </a:r>
            <a:endParaRPr lang="en-US"/>
          </a:p>
          <a:p>
            <a:r>
              <a:rPr lang="en-US">
                <a:ea typeface="Calibri"/>
                <a:cs typeface="Calibri"/>
              </a:rPr>
              <a:t>Social Engineering </a:t>
            </a:r>
            <a:endParaRPr lang="en-US"/>
          </a:p>
          <a:p>
            <a:r>
              <a:rPr lang="en-US">
                <a:ea typeface="Calibri"/>
                <a:cs typeface="Calibri"/>
              </a:rPr>
              <a:t>Ransomware</a:t>
            </a:r>
            <a:endParaRPr lang="en-US"/>
          </a:p>
          <a:p>
            <a:r>
              <a:rPr lang="en-US">
                <a:ea typeface="Calibri"/>
                <a:cs typeface="Calibri"/>
              </a:rPr>
              <a:t>Zero-day exploits</a:t>
            </a:r>
            <a:endParaRPr lang="en-US"/>
          </a:p>
          <a:p>
            <a:r>
              <a:rPr lang="en-US">
                <a:ea typeface="Calibri"/>
                <a:cs typeface="Calibri"/>
              </a:rPr>
              <a:t>And more…</a:t>
            </a:r>
            <a:endParaRPr lang="en-US"/>
          </a:p>
          <a:p>
            <a:endParaRPr lang="en-US">
              <a:ea typeface="Calibri"/>
              <a:cs typeface="Calibri"/>
            </a:endParaRPr>
          </a:p>
        </p:txBody>
      </p:sp>
    </p:spTree>
    <p:extLst>
      <p:ext uri="{BB962C8B-B14F-4D97-AF65-F5344CB8AC3E}">
        <p14:creationId xmlns:p14="http://schemas.microsoft.com/office/powerpoint/2010/main" val="1129757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AA9F-C07F-1BF8-5AC3-9E3BD73079B3}"/>
              </a:ext>
            </a:extLst>
          </p:cNvPr>
          <p:cNvSpPr>
            <a:spLocks noGrp="1"/>
          </p:cNvSpPr>
          <p:nvPr>
            <p:ph type="title"/>
          </p:nvPr>
        </p:nvSpPr>
        <p:spPr/>
        <p:txBody>
          <a:bodyPr/>
          <a:lstStyle/>
          <a:p>
            <a:r>
              <a:rPr lang="en-US">
                <a:ea typeface="Calibri Light"/>
                <a:cs typeface="Calibri Light"/>
              </a:rPr>
              <a:t>Consequences of poor Network Security</a:t>
            </a:r>
            <a:endParaRPr lang="en-US"/>
          </a:p>
        </p:txBody>
      </p:sp>
      <p:sp>
        <p:nvSpPr>
          <p:cNvPr id="3" name="Content Placeholder 2">
            <a:extLst>
              <a:ext uri="{FF2B5EF4-FFF2-40B4-BE49-F238E27FC236}">
                <a16:creationId xmlns:a16="http://schemas.microsoft.com/office/drawing/2014/main" id="{7FF60F2E-5A4A-2A92-B310-0FB94EE273A7}"/>
              </a:ext>
            </a:extLst>
          </p:cNvPr>
          <p:cNvSpPr>
            <a:spLocks noGrp="1"/>
          </p:cNvSpPr>
          <p:nvPr>
            <p:ph idx="1"/>
          </p:nvPr>
        </p:nvSpPr>
        <p:spPr/>
        <p:txBody>
          <a:bodyPr vert="horz" lIns="91440" tIns="45720" rIns="91440" bIns="45720" rtlCol="0" anchor="t">
            <a:normAutofit/>
          </a:bodyPr>
          <a:lstStyle/>
          <a:p>
            <a:r>
              <a:rPr lang="en-US">
                <a:ea typeface="Calibri"/>
                <a:cs typeface="Calibri"/>
              </a:rPr>
              <a:t>All threats mentioned previously can have a negative impact on network availability. One threat mentioned was DoS, which is taking a webpage or service offline, causing reputational and financial damage to companies and individuals.</a:t>
            </a:r>
          </a:p>
          <a:p>
            <a:r>
              <a:rPr lang="en-US">
                <a:ea typeface="Calibri"/>
                <a:cs typeface="Calibri"/>
              </a:rPr>
              <a:t> Other consequences include data breaches/data loss which again impacts availability of the data effected.</a:t>
            </a:r>
            <a:endParaRPr lang="en-US"/>
          </a:p>
          <a:p>
            <a:endParaRPr lang="en-US">
              <a:ea typeface="Calibri"/>
              <a:cs typeface="Calibri"/>
            </a:endParaRPr>
          </a:p>
        </p:txBody>
      </p:sp>
    </p:spTree>
    <p:extLst>
      <p:ext uri="{BB962C8B-B14F-4D97-AF65-F5344CB8AC3E}">
        <p14:creationId xmlns:p14="http://schemas.microsoft.com/office/powerpoint/2010/main" val="3176403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9FF6-CB2B-E65C-FA59-B2A423E70B3B}"/>
              </a:ext>
            </a:extLst>
          </p:cNvPr>
          <p:cNvSpPr>
            <a:spLocks noGrp="1"/>
          </p:cNvSpPr>
          <p:nvPr>
            <p:ph type="title"/>
          </p:nvPr>
        </p:nvSpPr>
        <p:spPr/>
        <p:txBody>
          <a:bodyPr/>
          <a:lstStyle/>
          <a:p>
            <a:r>
              <a:rPr lang="en-US">
                <a:ea typeface="Calibri Light"/>
                <a:cs typeface="Calibri Light"/>
              </a:rPr>
              <a:t>Mitigation</a:t>
            </a:r>
            <a:endParaRPr lang="en-US"/>
          </a:p>
        </p:txBody>
      </p:sp>
      <p:sp>
        <p:nvSpPr>
          <p:cNvPr id="3" name="Content Placeholder 2">
            <a:extLst>
              <a:ext uri="{FF2B5EF4-FFF2-40B4-BE49-F238E27FC236}">
                <a16:creationId xmlns:a16="http://schemas.microsoft.com/office/drawing/2014/main" id="{7EFC4D0B-97E9-6592-7D50-FC509E04BA8A}"/>
              </a:ext>
            </a:extLst>
          </p:cNvPr>
          <p:cNvSpPr>
            <a:spLocks noGrp="1"/>
          </p:cNvSpPr>
          <p:nvPr>
            <p:ph idx="1"/>
          </p:nvPr>
        </p:nvSpPr>
        <p:spPr/>
        <p:txBody>
          <a:bodyPr vert="horz" lIns="91440" tIns="45720" rIns="91440" bIns="45720" rtlCol="0" anchor="t">
            <a:normAutofit/>
          </a:bodyPr>
          <a:lstStyle/>
          <a:p>
            <a:r>
              <a:rPr lang="en-US">
                <a:ea typeface="Calibri"/>
                <a:cs typeface="Calibri"/>
              </a:rPr>
              <a:t>Strong password policies</a:t>
            </a:r>
          </a:p>
          <a:p>
            <a:r>
              <a:rPr lang="en-US">
                <a:ea typeface="Calibri"/>
                <a:cs typeface="Calibri"/>
              </a:rPr>
              <a:t>Regular software updates </a:t>
            </a:r>
            <a:endParaRPr lang="en-US"/>
          </a:p>
          <a:p>
            <a:r>
              <a:rPr lang="en-US">
                <a:ea typeface="Calibri"/>
                <a:cs typeface="Calibri"/>
              </a:rPr>
              <a:t>Employee training and test scenarios</a:t>
            </a:r>
            <a:endParaRPr lang="en-US"/>
          </a:p>
          <a:p>
            <a:r>
              <a:rPr lang="en-US">
                <a:ea typeface="Calibri"/>
                <a:cs typeface="Calibri"/>
              </a:rPr>
              <a:t>Network segmentation</a:t>
            </a:r>
            <a:endParaRPr lang="en-US"/>
          </a:p>
          <a:p>
            <a:r>
              <a:rPr lang="en-US">
                <a:ea typeface="Calibri"/>
                <a:cs typeface="Calibri"/>
              </a:rPr>
              <a:t>A robust network security strategy</a:t>
            </a:r>
            <a:endParaRPr lang="en-US"/>
          </a:p>
          <a:p>
            <a:r>
              <a:rPr lang="en-US">
                <a:ea typeface="Calibri"/>
                <a:cs typeface="Calibri"/>
              </a:rPr>
              <a:t>Intrusion detection systems (IDS) and intrusion prevention systems (IPS)</a:t>
            </a:r>
            <a:endParaRPr lang="en-US"/>
          </a:p>
          <a:p>
            <a:endParaRPr lang="en-US">
              <a:ea typeface="Calibri"/>
              <a:cs typeface="Calibri"/>
            </a:endParaRPr>
          </a:p>
        </p:txBody>
      </p:sp>
    </p:spTree>
    <p:extLst>
      <p:ext uri="{BB962C8B-B14F-4D97-AF65-F5344CB8AC3E}">
        <p14:creationId xmlns:p14="http://schemas.microsoft.com/office/powerpoint/2010/main" val="1619997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843E4-D83F-A467-59A9-31D04F871044}"/>
              </a:ext>
            </a:extLst>
          </p:cNvPr>
          <p:cNvSpPr>
            <a:spLocks noGrp="1"/>
          </p:cNvSpPr>
          <p:nvPr>
            <p:ph type="title"/>
          </p:nvPr>
        </p:nvSpPr>
        <p:spPr>
          <a:xfrm>
            <a:off x="842147" y="2924819"/>
            <a:ext cx="10515600" cy="1009521"/>
          </a:xfrm>
        </p:spPr>
        <p:txBody>
          <a:bodyPr/>
          <a:lstStyle/>
          <a:p>
            <a:pPr algn="ctr"/>
            <a:r>
              <a:rPr lang="en-US">
                <a:ea typeface="Calibri Light"/>
                <a:cs typeface="Calibri Light"/>
              </a:rPr>
              <a:t>CIA Triangle</a:t>
            </a:r>
          </a:p>
        </p:txBody>
      </p:sp>
    </p:spTree>
    <p:extLst>
      <p:ext uri="{BB962C8B-B14F-4D97-AF65-F5344CB8AC3E}">
        <p14:creationId xmlns:p14="http://schemas.microsoft.com/office/powerpoint/2010/main" val="1617640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635CC-3B29-4F48-F8FA-AFE76DA74E35}"/>
              </a:ext>
            </a:extLst>
          </p:cNvPr>
          <p:cNvSpPr>
            <a:spLocks noGrp="1"/>
          </p:cNvSpPr>
          <p:nvPr>
            <p:ph type="title"/>
          </p:nvPr>
        </p:nvSpPr>
        <p:spPr/>
        <p:txBody>
          <a:bodyPr/>
          <a:lstStyle/>
          <a:p>
            <a:r>
              <a:rPr lang="en-US">
                <a:ea typeface="Calibri Light"/>
                <a:cs typeface="Calibri Light"/>
              </a:rPr>
              <a:t>CIA Triangle </a:t>
            </a:r>
            <a:endParaRPr lang="en-US"/>
          </a:p>
        </p:txBody>
      </p:sp>
      <p:sp>
        <p:nvSpPr>
          <p:cNvPr id="3" name="Content Placeholder 2">
            <a:extLst>
              <a:ext uri="{FF2B5EF4-FFF2-40B4-BE49-F238E27FC236}">
                <a16:creationId xmlns:a16="http://schemas.microsoft.com/office/drawing/2014/main" id="{CC6E096C-7404-2A2A-DFB7-2237F3737891}"/>
              </a:ext>
            </a:extLst>
          </p:cNvPr>
          <p:cNvSpPr>
            <a:spLocks noGrp="1"/>
          </p:cNvSpPr>
          <p:nvPr>
            <p:ph idx="1"/>
          </p:nvPr>
        </p:nvSpPr>
        <p:spPr>
          <a:xfrm>
            <a:off x="838200" y="1825625"/>
            <a:ext cx="10515600" cy="5027305"/>
          </a:xfrm>
        </p:spPr>
        <p:txBody>
          <a:bodyPr vert="horz" lIns="91440" tIns="45720" rIns="91440" bIns="45720" rtlCol="0" anchor="t">
            <a:normAutofit fontScale="92500" lnSpcReduction="10000"/>
          </a:bodyPr>
          <a:lstStyle/>
          <a:p>
            <a:r>
              <a:rPr lang="en-GB">
                <a:ea typeface="+mn-lt"/>
                <a:cs typeface="+mn-lt"/>
              </a:rPr>
              <a:t>The three letters of “CIA” stand for confidentiality, integrity, and availability. What does this mean?</a:t>
            </a:r>
            <a:endParaRPr lang="en-GB">
              <a:ea typeface="Calibri" panose="020F0502020204030204"/>
              <a:cs typeface="Calibri" panose="020F0502020204030204"/>
            </a:endParaRPr>
          </a:p>
          <a:p>
            <a:r>
              <a:rPr lang="en-GB">
                <a:ea typeface="+mn-lt"/>
                <a:cs typeface="+mn-lt"/>
              </a:rPr>
              <a:t>Confidentiality involves the efforts of a business to make sure data is kept secret or private. Therefore, to accomplish this, access to information must be controlled to prevent the unauthorised sharing of data.</a:t>
            </a:r>
            <a:endParaRPr lang="en-GB">
              <a:ea typeface="Calibri"/>
              <a:cs typeface="Calibri"/>
            </a:endParaRPr>
          </a:p>
          <a:p>
            <a:r>
              <a:rPr lang="en-GB">
                <a:ea typeface="+mn-lt"/>
                <a:cs typeface="+mn-lt"/>
              </a:rPr>
              <a:t>Integrity involves making sure the data is trustworthy and free from tampering. The integrity of data is maintained only if the data is authentic, accurate and reliable. </a:t>
            </a:r>
            <a:endParaRPr lang="en-GB">
              <a:ea typeface="Calibri"/>
              <a:cs typeface="Calibri"/>
            </a:endParaRPr>
          </a:p>
          <a:p>
            <a:r>
              <a:rPr lang="en-GB">
                <a:ea typeface="+mn-lt"/>
                <a:cs typeface="+mn-lt"/>
              </a:rPr>
              <a:t>Availability of the data is crucial as individuals must be able to access specific information in a timely manner. It is important that information is only provided to those with the correct level of authorisation.  This means that systems, networks, and applications must be functioning as they should and when they should.  </a:t>
            </a:r>
            <a:endParaRPr lang="en-GB">
              <a:ea typeface="Calibri"/>
              <a:cs typeface="Calibri"/>
            </a:endParaRPr>
          </a:p>
        </p:txBody>
      </p:sp>
    </p:spTree>
    <p:extLst>
      <p:ext uri="{BB962C8B-B14F-4D97-AF65-F5344CB8AC3E}">
        <p14:creationId xmlns:p14="http://schemas.microsoft.com/office/powerpoint/2010/main" val="2481011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3E0A-BBC7-CC72-9DB6-86E45EF3BBD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8261AC-0CBB-5E22-B8EF-76B24C049F03}"/>
              </a:ext>
            </a:extLst>
          </p:cNvPr>
          <p:cNvSpPr>
            <a:spLocks noGrp="1"/>
          </p:cNvSpPr>
          <p:nvPr>
            <p:ph idx="1"/>
          </p:nvPr>
        </p:nvSpPr>
        <p:spPr/>
        <p:txBody>
          <a:bodyPr vert="horz" lIns="91440" tIns="45720" rIns="91440" bIns="45720" rtlCol="0" anchor="t">
            <a:normAutofit/>
          </a:bodyPr>
          <a:lstStyle/>
          <a:p>
            <a:r>
              <a:rPr lang="en-US">
                <a:ea typeface="+mn-lt"/>
                <a:cs typeface="+mn-lt"/>
              </a:rPr>
              <a:t>The CIA model is used in the development of all security systems as it is used for finding vulnerabilities and methods for creating solutions. When all three standards are met, the security of an </a:t>
            </a:r>
            <a:r>
              <a:rPr lang="en-US" err="1">
                <a:ea typeface="+mn-lt"/>
                <a:cs typeface="+mn-lt"/>
              </a:rPr>
              <a:t>organisation</a:t>
            </a:r>
            <a:r>
              <a:rPr lang="en-US">
                <a:ea typeface="+mn-lt"/>
                <a:cs typeface="+mn-lt"/>
              </a:rPr>
              <a:t> is stronger and better equipped to handle threat incidents. </a:t>
            </a:r>
            <a:endParaRPr lang="en-US">
              <a:ea typeface="Calibri" panose="020F0502020204030204"/>
              <a:cs typeface="Calibri" panose="020F0502020204030204"/>
            </a:endParaRPr>
          </a:p>
          <a:p>
            <a:r>
              <a:rPr lang="en-US">
                <a:ea typeface="+mn-lt"/>
                <a:cs typeface="+mn-lt"/>
              </a:rPr>
              <a:t>The CIA model is also valuable for assessing what went wrong, and what worked after a negative incident. For example, perhaps availability was compromised after an attack but the systems in place were still able to maintain the confidentiality of important information. </a:t>
            </a:r>
            <a:endParaRPr lang="en-US"/>
          </a:p>
          <a:p>
            <a:endParaRPr lang="en-US">
              <a:ea typeface="Calibri"/>
              <a:cs typeface="Calibri"/>
            </a:endParaRPr>
          </a:p>
        </p:txBody>
      </p:sp>
    </p:spTree>
    <p:extLst>
      <p:ext uri="{BB962C8B-B14F-4D97-AF65-F5344CB8AC3E}">
        <p14:creationId xmlns:p14="http://schemas.microsoft.com/office/powerpoint/2010/main" val="590006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8F0F9-4AE6-FAA8-28FC-FB228ABF7A23}"/>
              </a:ext>
            </a:extLst>
          </p:cNvPr>
          <p:cNvSpPr>
            <a:spLocks noGrp="1"/>
          </p:cNvSpPr>
          <p:nvPr>
            <p:ph type="title"/>
          </p:nvPr>
        </p:nvSpPr>
        <p:spPr/>
        <p:txBody>
          <a:bodyPr/>
          <a:lstStyle/>
          <a:p>
            <a:r>
              <a:rPr lang="en-US">
                <a:ea typeface="Calibri Light"/>
                <a:cs typeface="Calibri Light"/>
              </a:rPr>
              <a:t>CIA Triangle Examples </a:t>
            </a:r>
            <a:endParaRPr lang="en-US"/>
          </a:p>
        </p:txBody>
      </p:sp>
      <p:sp>
        <p:nvSpPr>
          <p:cNvPr id="3" name="Content Placeholder 2">
            <a:extLst>
              <a:ext uri="{FF2B5EF4-FFF2-40B4-BE49-F238E27FC236}">
                <a16:creationId xmlns:a16="http://schemas.microsoft.com/office/drawing/2014/main" id="{3AB0489C-BD18-0F74-6660-ACAAFFA5FDBA}"/>
              </a:ext>
            </a:extLst>
          </p:cNvPr>
          <p:cNvSpPr>
            <a:spLocks noGrp="1"/>
          </p:cNvSpPr>
          <p:nvPr>
            <p:ph idx="1"/>
          </p:nvPr>
        </p:nvSpPr>
        <p:spPr/>
        <p:txBody>
          <a:bodyPr vert="horz" lIns="91440" tIns="45720" rIns="91440" bIns="45720" rtlCol="0" anchor="t">
            <a:normAutofit/>
          </a:bodyPr>
          <a:lstStyle/>
          <a:p>
            <a:pPr marL="0" indent="0">
              <a:buNone/>
            </a:pPr>
            <a:r>
              <a:rPr lang="en-US">
                <a:solidFill>
                  <a:srgbClr val="212529"/>
                </a:solidFill>
                <a:latin typeface="Calibri"/>
                <a:ea typeface="Open Sans"/>
                <a:cs typeface="Open Sans"/>
              </a:rPr>
              <a:t>An example of how the CIA Triangle works. Think of a cash point which allows users to access bank balances and to withdraw money.</a:t>
            </a:r>
          </a:p>
          <a:p>
            <a:r>
              <a:rPr lang="en-US">
                <a:solidFill>
                  <a:srgbClr val="212529"/>
                </a:solidFill>
                <a:latin typeface="Calibri"/>
                <a:ea typeface="Open Sans"/>
                <a:cs typeface="Open Sans"/>
              </a:rPr>
              <a:t>The two-factor authentication (debit card with a PIN code) provides confidentiality before </a:t>
            </a:r>
            <a:r>
              <a:rPr lang="en-US" err="1">
                <a:solidFill>
                  <a:srgbClr val="212529"/>
                </a:solidFill>
                <a:latin typeface="Calibri"/>
                <a:ea typeface="Open Sans"/>
                <a:cs typeface="Open Sans"/>
              </a:rPr>
              <a:t>authorising</a:t>
            </a:r>
            <a:r>
              <a:rPr lang="en-US">
                <a:solidFill>
                  <a:srgbClr val="212529"/>
                </a:solidFill>
                <a:latin typeface="Calibri"/>
                <a:ea typeface="Open Sans"/>
                <a:cs typeface="Open Sans"/>
              </a:rPr>
              <a:t> access to sensitive data </a:t>
            </a:r>
          </a:p>
          <a:p>
            <a:r>
              <a:rPr lang="en-US">
                <a:solidFill>
                  <a:srgbClr val="212529"/>
                </a:solidFill>
                <a:latin typeface="Calibri"/>
                <a:ea typeface="Open Sans"/>
                <a:cs typeface="Open Sans"/>
              </a:rPr>
              <a:t>The cash point and bank software ensure data integrity by maintaining all transfer and withdrawal records made via the cash point in the user's bank account </a:t>
            </a:r>
          </a:p>
          <a:p>
            <a:r>
              <a:rPr lang="en-US">
                <a:solidFill>
                  <a:srgbClr val="212529"/>
                </a:solidFill>
                <a:latin typeface="Calibri"/>
                <a:ea typeface="Open Sans"/>
                <a:cs typeface="Open Sans"/>
              </a:rPr>
              <a:t>The cash point provides availability as it is for public use and is accessible at all times</a:t>
            </a:r>
          </a:p>
          <a:p>
            <a:endParaRPr lang="en-US">
              <a:solidFill>
                <a:srgbClr val="000000"/>
              </a:solidFill>
              <a:latin typeface="Calibri"/>
              <a:ea typeface="Calibri"/>
              <a:cs typeface="Calibri"/>
            </a:endParaRPr>
          </a:p>
        </p:txBody>
      </p:sp>
    </p:spTree>
    <p:extLst>
      <p:ext uri="{BB962C8B-B14F-4D97-AF65-F5344CB8AC3E}">
        <p14:creationId xmlns:p14="http://schemas.microsoft.com/office/powerpoint/2010/main" val="3351743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Network Security</vt:lpstr>
      <vt:lpstr>What is Network Security</vt:lpstr>
      <vt:lpstr>Types of Threats to Network Security</vt:lpstr>
      <vt:lpstr>Consequences of poor Network Security</vt:lpstr>
      <vt:lpstr>Mitigation</vt:lpstr>
      <vt:lpstr>CIA Triangle</vt:lpstr>
      <vt:lpstr>CIA Triangle </vt:lpstr>
      <vt:lpstr>PowerPoint Presentation</vt:lpstr>
      <vt:lpstr>CIA Triangle Examples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2023-10-06T08:03:24Z</dcterms:created>
  <dcterms:modified xsi:type="dcterms:W3CDTF">2023-10-06T08:22:17Z</dcterms:modified>
</cp:coreProperties>
</file>