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9"/>
    <p:restoredTop sz="94650"/>
  </p:normalViewPr>
  <p:slideViewPr>
    <p:cSldViewPr snapToGrid="0">
      <p:cViewPr varScale="1">
        <p:scale>
          <a:sx n="78" d="100"/>
          <a:sy n="78" d="100"/>
        </p:scale>
        <p:origin x="108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D96F2-02BD-E71F-EFBD-14FECCF2D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7172325" cy="3152251"/>
          </a:xfrm>
        </p:spPr>
        <p:txBody>
          <a:bodyPr anchor="b"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E90113-E8E1-4E48-41BC-583802BFC9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0137"/>
            <a:ext cx="7172325" cy="112236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7EE5-BFF0-D779-4261-E239DB450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89492-34ED-FE24-4F29-E4C8F549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0C886-7F1E-7BC1-9A9E-B24C2AC2F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C74AEE6-9CA7-5247-DC34-99634247DF50}"/>
              </a:ext>
            </a:extLst>
          </p:cNvPr>
          <p:cNvCxnSpPr>
            <a:cxnSpLocks/>
          </p:cNvCxnSpPr>
          <p:nvPr/>
        </p:nvCxnSpPr>
        <p:spPr>
          <a:xfrm>
            <a:off x="1638300" y="459663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258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32FD-157B-437C-E9D5-B66E8B3B1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90A51-A7E8-7A6A-5FD0-F9B250BE4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8C8B8-F999-7D95-435D-17CE6ACCD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27265-C89C-937F-1DA3-F377F6877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EB89E-4530-3632-3485-F481DB04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479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8056A-761D-1DBC-276A-2A46D153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613" y="1355763"/>
            <a:ext cx="6972300" cy="2255794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904B3-6AC1-19D5-3EAE-2009A3B4C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921820"/>
            <a:ext cx="5524500" cy="115093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2A86D-493D-5BF6-8AA6-F1231E3BA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CCD76-6623-164A-7BFA-207AFA057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64312-1F20-5486-62B0-A8BB8829D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703F1C9-9114-4426-6F07-F7FF9CCD5FC4}"/>
              </a:ext>
            </a:extLst>
          </p:cNvPr>
          <p:cNvCxnSpPr>
            <a:cxnSpLocks/>
          </p:cNvCxnSpPr>
          <p:nvPr/>
        </p:nvCxnSpPr>
        <p:spPr>
          <a:xfrm>
            <a:off x="1638300" y="459663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372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CFC4C-4D16-E5A8-F934-8B158F6F2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BDE54-F935-945D-3E4F-B659695E84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2500" y="2286002"/>
            <a:ext cx="5067300" cy="389096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8F3710-E06B-05DE-937A-C92E52569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86001"/>
            <a:ext cx="5067300" cy="389096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302EFD-42D3-11C1-677E-0E478B93F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4C2F08-0D93-B14B-6106-2925DF3E1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5DE81-F2AB-CCB9-8B68-5E4F3101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64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2D81B-4E36-1511-E9A7-8FB931B4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1004888"/>
            <a:ext cx="10287000" cy="90011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FA73DE-183B-9473-20AD-2D3BFED84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1" y="2085959"/>
            <a:ext cx="4886325" cy="590566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70FB3D-60AC-DEF2-4472-31B4E076C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2501" y="3048001"/>
            <a:ext cx="4886325" cy="32226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6E5BDB-B29C-788F-E2FB-6C154E8FE8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3174" y="2085959"/>
            <a:ext cx="4886325" cy="590566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3FF49-3276-24CA-BC81-FA92C0A930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3174" y="3048000"/>
            <a:ext cx="4886325" cy="32226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8FA1C8-C196-9BE1-F603-3FC17EDD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B79692-E142-E1D7-AD17-30C5F1365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90FCF2-7B78-2A2A-F878-58335FEA3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2D0356-1ECF-682B-F87A-811BDD28B2CB}"/>
              </a:ext>
            </a:extLst>
          </p:cNvPr>
          <p:cNvCxnSpPr>
            <a:cxnSpLocks/>
          </p:cNvCxnSpPr>
          <p:nvPr/>
        </p:nvCxnSpPr>
        <p:spPr>
          <a:xfrm>
            <a:off x="1052513" y="287681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06CA06-9701-E645-C0A5-594B227B288F}"/>
              </a:ext>
            </a:extLst>
          </p:cNvPr>
          <p:cNvCxnSpPr>
            <a:cxnSpLocks/>
          </p:cNvCxnSpPr>
          <p:nvPr/>
        </p:nvCxnSpPr>
        <p:spPr>
          <a:xfrm>
            <a:off x="6435725" y="287681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519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214DA-C0D4-E152-7F42-F6352C9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914400"/>
            <a:ext cx="9715500" cy="990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2AA04-1E84-460C-F560-A228F930F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AB260E-3910-7D1B-5074-24F5F0AB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2020F1-A878-9B80-6B4F-7D71406BB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8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7652D6-7AE9-3E3B-5C1B-2B4399B1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A7127E-2A63-6F45-4C40-835843630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56FB79-D9D1-5381-0019-E24F8B4DA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064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C23B5-7DA9-0E4F-DA39-4624DB8A2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369065"/>
            <a:ext cx="3266536" cy="2312979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A5E77-518A-1FB9-B473-E19CADE04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4423" y="987425"/>
            <a:ext cx="5615077" cy="4873625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65344F-7D06-2406-D113-D24587835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3947801"/>
            <a:ext cx="3266536" cy="2382838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2BE708-BAD0-A0A6-9332-9D2179E67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70050-9362-4EC4-6B73-3A38445B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CDA991-8608-CAB4-33FA-03D380D2F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441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7B837-332D-9100-E007-7DE279481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99" y="1385457"/>
            <a:ext cx="3312543" cy="2304288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DE983-0B0E-07CC-8C57-4EA529E27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24423" y="957263"/>
            <a:ext cx="5372189" cy="4962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AB867-3FC6-5007-61B0-D9B7E5B0CE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3958315"/>
            <a:ext cx="3312542" cy="196147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C7E0F-BFE1-7134-163B-B777970B7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395D0B-4F98-F3BE-FB23-22D8C5D41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B2E3D-2188-B7A9-0ECE-978147358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264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F4143-3C41-D626-8F64-36A9C9F1A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4400"/>
            <a:ext cx="9962791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52C4FB-B560-A0FC-6435-952981BC9A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52500" y="2285997"/>
            <a:ext cx="9962791" cy="38909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CEC4F-0A90-11E2-E43E-B9E765AFB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2A5B4-1D77-B0AC-49E7-CAE9556B1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96EF9-2FDA-8E87-D546-8840CEBF0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731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085AB7-38B3-7F80-0B2D-7960F56375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24513" y="1052423"/>
            <a:ext cx="1771292" cy="49170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ADBDC3-E9EA-8699-B2E4-4C7784455B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6414" y="1052424"/>
            <a:ext cx="7873043" cy="49170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DBEDE-3A67-6FCA-25F3-B91F7C82E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EFF51-4318-20EA-3A3A-8FE203B1A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D9703-5BAD-DE95-98D9-0F30E7C09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714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5258B98-3BD5-0A20-B0E7-944EAEB2654A}"/>
              </a:ext>
            </a:extLst>
          </p:cNvPr>
          <p:cNvSpPr/>
          <p:nvPr/>
        </p:nvSpPr>
        <p:spPr>
          <a:xfrm>
            <a:off x="0" y="3510612"/>
            <a:ext cx="12192000" cy="3347388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404C1-E8A5-65FC-C068-21EA0397E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57238"/>
            <a:ext cx="10287000" cy="1147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CFD78-F171-BA47-AAF3-C6EB75F94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2285997"/>
            <a:ext cx="10287000" cy="3890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65A77-B1AB-D608-A6C5-F0F99B691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68087" y="4756249"/>
            <a:ext cx="24763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9D0D92BC-42A9-434B-8530-ADBF4485E407}" type="datetimeFigureOut">
              <a:rPr lang="en-US" smtClean="0"/>
              <a:pPr/>
              <a:t>10/27/2023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E34E5-5E9B-7786-05B5-B93241EE2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89519" y="1758059"/>
            <a:ext cx="2433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5CD4B-611E-32FA-419D-326099EEF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39542" y="3246437"/>
            <a:ext cx="5333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 cap="all" baseline="0">
                <a:solidFill>
                  <a:schemeClr val="tx1"/>
                </a:solidFill>
                <a:latin typeface="+mj-lt"/>
              </a:defRPr>
            </a:lvl1pPr>
          </a:lstStyle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38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56032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21208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39496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32104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760E4C7-47B8-4356-ABCA-CC9C79E2D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otel bell">
            <a:extLst>
              <a:ext uri="{FF2B5EF4-FFF2-40B4-BE49-F238E27FC236}">
                <a16:creationId xmlns:a16="http://schemas.microsoft.com/office/drawing/2014/main" id="{84F6EB49-2A98-A00E-3455-F59BD4ADB4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5749"/>
          <a:stretch/>
        </p:blipFill>
        <p:spPr>
          <a:xfrm>
            <a:off x="-1" y="-7329"/>
            <a:ext cx="12191980" cy="68564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D0A0432-F95F-6441-CC5D-B6BB755FA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42985"/>
            <a:ext cx="12192000" cy="3120318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F0586C3-A19F-D214-ABDE-30AD5B666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17342" y="1250342"/>
            <a:ext cx="4357316" cy="4357316"/>
          </a:xfrm>
          <a:custGeom>
            <a:avLst/>
            <a:gdLst>
              <a:gd name="connsiteX0" fmla="*/ 2178658 w 4357316"/>
              <a:gd name="connsiteY0" fmla="*/ 0 h 4357316"/>
              <a:gd name="connsiteX1" fmla="*/ 4357316 w 4357316"/>
              <a:gd name="connsiteY1" fmla="*/ 2178658 h 4357316"/>
              <a:gd name="connsiteX2" fmla="*/ 2178658 w 4357316"/>
              <a:gd name="connsiteY2" fmla="*/ 4357316 h 4357316"/>
              <a:gd name="connsiteX3" fmla="*/ 0 w 4357316"/>
              <a:gd name="connsiteY3" fmla="*/ 2178658 h 4357316"/>
              <a:gd name="connsiteX4" fmla="*/ 2178658 w 4357316"/>
              <a:gd name="connsiteY4" fmla="*/ 0 h 435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57316" h="4357316">
                <a:moveTo>
                  <a:pt x="2178658" y="0"/>
                </a:moveTo>
                <a:cubicBezTo>
                  <a:pt x="3381898" y="0"/>
                  <a:pt x="4357316" y="975418"/>
                  <a:pt x="4357316" y="2178658"/>
                </a:cubicBezTo>
                <a:cubicBezTo>
                  <a:pt x="4357316" y="3381898"/>
                  <a:pt x="3381898" y="4357316"/>
                  <a:pt x="2178658" y="4357316"/>
                </a:cubicBezTo>
                <a:cubicBezTo>
                  <a:pt x="975418" y="4357316"/>
                  <a:pt x="0" y="3381898"/>
                  <a:pt x="0" y="2178658"/>
                </a:cubicBezTo>
                <a:cubicBezTo>
                  <a:pt x="0" y="975418"/>
                  <a:pt x="975418" y="0"/>
                  <a:pt x="217865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31953C-6166-4AF2-F672-A463C48DE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28161" y="2211978"/>
            <a:ext cx="3535679" cy="1425728"/>
          </a:xfrm>
        </p:spPr>
        <p:txBody>
          <a:bodyPr anchor="b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GB" sz="15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Culture awareness and</a:t>
            </a:r>
            <a:br>
              <a:rPr lang="en-GB" sz="15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polyglotism</a:t>
            </a:r>
            <a:r>
              <a:rPr lang="en-GB" sz="15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HOSPITALITY</a:t>
            </a:r>
            <a:endParaRPr lang="en-US" sz="15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712A62-6BA6-0013-D7E5-EB1695190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4249360"/>
            <a:ext cx="3048000" cy="877585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en-US" sz="5500" dirty="0">
                <a:latin typeface="Arial" panose="020B0604020202020204" pitchFamily="34" charset="0"/>
                <a:cs typeface="Arial" panose="020B0604020202020204" pitchFamily="34" charset="0"/>
              </a:rPr>
              <a:t>SPANISH CULTURE AND LANGUAGE</a:t>
            </a:r>
          </a:p>
          <a:p>
            <a:pPr algn="ctr"/>
            <a:endParaRPr lang="en-US" sz="5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5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14C5C93-B9E9-4392-ADCF-ABF21209D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D85DB30-6D27-3B5C-BDF5-5F6D3C77ED03}"/>
              </a:ext>
            </a:extLst>
          </p:cNvPr>
          <p:cNvSpPr txBox="1"/>
          <p:nvPr/>
        </p:nvSpPr>
        <p:spPr>
          <a:xfrm>
            <a:off x="7620000" y="406400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DIVERSITY HOTEL &amp; SPA LONDON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15A2CB-B27E-5C01-64B2-33274EA47FBC}"/>
              </a:ext>
            </a:extLst>
          </p:cNvPr>
          <p:cNvSpPr txBox="1"/>
          <p:nvPr/>
        </p:nvSpPr>
        <p:spPr>
          <a:xfrm>
            <a:off x="509354" y="1836927"/>
            <a:ext cx="28986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uowtsd-my.sharepoint.com/:v:/r/personal/2210857_student_uwtsd_ac_uk/Documents/Recording-20231027_184005.webm?csf=1&amp;web=1&amp;e=wrqduU&amp;nav=eyJyZWZlcnJhbEluZm8iOnsicmVmZXJyYWxBcHAiOiJTdHJlYW1XZWJBcHAiLCJyZWZlcnJhbFZpZXciOiJTaGFyZURpYWxvZyIsInJlZmVycmFsQXBwUGxhdGZvcm0iOiJXZWIiLCJyZWZlcnJhbE1vZGUiOiJ2aWV3In19</a:t>
            </a:r>
          </a:p>
        </p:txBody>
      </p:sp>
    </p:spTree>
    <p:extLst>
      <p:ext uri="{BB962C8B-B14F-4D97-AF65-F5344CB8AC3E}">
        <p14:creationId xmlns:p14="http://schemas.microsoft.com/office/powerpoint/2010/main" val="367386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17D4E-96D2-C40A-947B-AF4001882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1715D-5CD5-146F-6F72-A7C1FE2E1D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541782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Heller (2012) says, cultural awareness is the ability to feel and understand the differences between people from different cultures and backgrounds.</a:t>
            </a:r>
          </a:p>
          <a:p>
            <a:pPr marL="541782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In terms of hospitality sector to create an enjoyable and inclusive experience for its visitors from various backgrounds, cultural understanding is essential.</a:t>
            </a:r>
          </a:p>
          <a:p>
            <a:pPr marL="541782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Cultural awareness in this industry encourages inclusivity and produces positive guest experiences that increase consumer satisfaction.(Okumus, et al.,2010)</a:t>
            </a:r>
          </a:p>
          <a:p>
            <a:pPr marL="541782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One of most important skills, for an employee, needed in hospitality is polyglotism. Knowing at least a second language is a “must” for many companies. </a:t>
            </a:r>
          </a:p>
          <a:p>
            <a:pPr marL="541782" lvl="1" indent="-285750">
              <a:buFont typeface="Arial" panose="020B0604020202020204" pitchFamily="34" charset="0"/>
              <a:buChar char="•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1782" lvl="1" indent="-285750">
              <a:buFont typeface="Arial" panose="020B0604020202020204" pitchFamily="34" charset="0"/>
              <a:buChar char="•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C50AC3-8B54-9529-9917-462DB4E30CD0}"/>
              </a:ext>
            </a:extLst>
          </p:cNvPr>
          <p:cNvSpPr txBox="1"/>
          <p:nvPr/>
        </p:nvSpPr>
        <p:spPr>
          <a:xfrm>
            <a:off x="7620000" y="406400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DIVERSITY HOTEL &amp; SPA LONDON</a:t>
            </a:r>
          </a:p>
        </p:txBody>
      </p:sp>
    </p:spTree>
    <p:extLst>
      <p:ext uri="{BB962C8B-B14F-4D97-AF65-F5344CB8AC3E}">
        <p14:creationId xmlns:p14="http://schemas.microsoft.com/office/powerpoint/2010/main" val="858360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DAD064D-86F0-42ED-B520-996898579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E96BFD4-44B0-5C43-0FE6-AE8623F97A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089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423D5B-09BC-6EEA-B591-958824945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953" y="723901"/>
            <a:ext cx="5624624" cy="1181100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Spanish language-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BAE70-88C9-247C-3D65-812991606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2285997"/>
            <a:ext cx="4191000" cy="389096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Spanish is a very popular language spoken by over 360 million people worldwide.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is spoken in Spain and 20 countries from Central and South America.</a:t>
            </a:r>
          </a:p>
          <a:p>
            <a:pPr>
              <a:lnSpc>
                <a:spcPct val="110000"/>
              </a:lnSpc>
            </a:pPr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Spanish is the world’s second most-spoken mother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language</a:t>
            </a:r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Spanish is also said to be one of the easiest languages to learn, being a very phonetic language where most of words are pronounce how is spell.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700" b="0" i="0" u="none" strike="noStrike" dirty="0">
              <a:effectLst/>
              <a:latin typeface="open sans" panose="020B0606030504020204" pitchFamily="34" charset="0"/>
            </a:endParaRPr>
          </a:p>
          <a:p>
            <a:pPr>
              <a:lnSpc>
                <a:spcPct val="110000"/>
              </a:lnSpc>
            </a:pPr>
            <a:endParaRPr lang="en-US" sz="17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425A08A-6B40-CDA2-874C-CBD30AB4CB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2521332"/>
            <a:ext cx="6110048" cy="4339757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92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red pin on a map&#10;&#10;Description automatically generated">
            <a:extLst>
              <a:ext uri="{FF2B5EF4-FFF2-40B4-BE49-F238E27FC236}">
                <a16:creationId xmlns:a16="http://schemas.microsoft.com/office/drawing/2014/main" id="{AE340810-5FDA-4C93-C7B7-80AD34B68D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87" r="26464" b="1"/>
          <a:stretch/>
        </p:blipFill>
        <p:spPr>
          <a:xfrm>
            <a:off x="6965341" y="1250342"/>
            <a:ext cx="4357316" cy="4357316"/>
          </a:xfrm>
          <a:custGeom>
            <a:avLst/>
            <a:gdLst/>
            <a:ahLst/>
            <a:cxnLst/>
            <a:rect l="l" t="t" r="r" b="b"/>
            <a:pathLst>
              <a:path w="4357316" h="4357316">
                <a:moveTo>
                  <a:pt x="2178658" y="0"/>
                </a:moveTo>
                <a:cubicBezTo>
                  <a:pt x="3381898" y="0"/>
                  <a:pt x="4357316" y="975418"/>
                  <a:pt x="4357316" y="2178658"/>
                </a:cubicBezTo>
                <a:cubicBezTo>
                  <a:pt x="4357316" y="3381898"/>
                  <a:pt x="3381898" y="4357316"/>
                  <a:pt x="2178658" y="4357316"/>
                </a:cubicBezTo>
                <a:cubicBezTo>
                  <a:pt x="975418" y="4357316"/>
                  <a:pt x="0" y="3381898"/>
                  <a:pt x="0" y="2178658"/>
                </a:cubicBezTo>
                <a:cubicBezTo>
                  <a:pt x="0" y="975418"/>
                  <a:pt x="975418" y="0"/>
                  <a:pt x="2178658" y="0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52E6D3-9614-E189-660A-DCFA4656FC26}"/>
              </a:ext>
            </a:extLst>
          </p:cNvPr>
          <p:cNvSpPr txBox="1"/>
          <p:nvPr/>
        </p:nvSpPr>
        <p:spPr>
          <a:xfrm>
            <a:off x="7889358" y="245515"/>
            <a:ext cx="42211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DIVERSITY HOTEL &amp; SPA LONDON</a:t>
            </a:r>
          </a:p>
        </p:txBody>
      </p:sp>
    </p:spTree>
    <p:extLst>
      <p:ext uri="{BB962C8B-B14F-4D97-AF65-F5344CB8AC3E}">
        <p14:creationId xmlns:p14="http://schemas.microsoft.com/office/powerpoint/2010/main" val="1577318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0E1FC-493A-6E2C-0BB0-465571EEF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Spanish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47D391-498C-A598-86CD-C1941F62E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2285997"/>
            <a:ext cx="6362700" cy="3890965"/>
          </a:xfrm>
        </p:spPr>
        <p:txBody>
          <a:bodyPr>
            <a:normAutofit fontScale="92500" lnSpcReduction="20000"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Spaniards could be very direct, for example “Dame un café/give me a coffee” is not considered impolite without saying ‘please”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”Siesta” means an afternoon rest, and many businesses are closed so that siestas can have place.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Spanish culture is deeply rooted in religion, during the year in Spain are held over  250 “fiestas”.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One of the most significant components of Spanish culture is eating, Spanish people are used to eat later, lunches don’t start before 1:30pm, and dinner not earlier than 9:00pm.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6DAE43-B7E1-E23B-B70F-2A2073EE988A}"/>
              </a:ext>
            </a:extLst>
          </p:cNvPr>
          <p:cNvSpPr txBox="1"/>
          <p:nvPr/>
        </p:nvSpPr>
        <p:spPr>
          <a:xfrm>
            <a:off x="7620000" y="406400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DIVERSITY HOTEL &amp; SPA LONDON</a:t>
            </a:r>
          </a:p>
        </p:txBody>
      </p:sp>
      <p:pic>
        <p:nvPicPr>
          <p:cNvPr id="6" name="Picture 5" descr="A group of women dancing in front of a building&#10;&#10;Description automatically generated">
            <a:extLst>
              <a:ext uri="{FF2B5EF4-FFF2-40B4-BE49-F238E27FC236}">
                <a16:creationId xmlns:a16="http://schemas.microsoft.com/office/drawing/2014/main" id="{E64F53EC-07C3-C7E1-6B02-32908FC9D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59" y="1173529"/>
            <a:ext cx="2499360" cy="1660159"/>
          </a:xfrm>
          <a:prstGeom prst="rect">
            <a:avLst/>
          </a:prstGeom>
        </p:spPr>
      </p:pic>
      <p:pic>
        <p:nvPicPr>
          <p:cNvPr id="8" name="Picture 7" descr="A group of people running with bulls&#10;&#10;Description automatically generated">
            <a:extLst>
              <a:ext uri="{FF2B5EF4-FFF2-40B4-BE49-F238E27FC236}">
                <a16:creationId xmlns:a16="http://schemas.microsoft.com/office/drawing/2014/main" id="{192D1945-E2FB-B80A-E5C1-2975DA9A4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5630" y="5225142"/>
            <a:ext cx="2493489" cy="1489167"/>
          </a:xfrm>
          <a:prstGeom prst="rect">
            <a:avLst/>
          </a:prstGeom>
        </p:spPr>
      </p:pic>
      <p:pic>
        <p:nvPicPr>
          <p:cNvPr id="10" name="Picture 9" descr="A group of people in a pile of tomatoes&#10;&#10;Description automatically generated">
            <a:extLst>
              <a:ext uri="{FF2B5EF4-FFF2-40B4-BE49-F238E27FC236}">
                <a16:creationId xmlns:a16="http://schemas.microsoft.com/office/drawing/2014/main" id="{6DD297BE-FE74-F054-E91D-7F642D0CE7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5630" y="3176770"/>
            <a:ext cx="2499360" cy="166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373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B6FA9-E7E1-C12D-6B7B-6BC390D2F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Importance of cultural sensitivity in hospitality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E0FAA-6517-69BE-2F24-D5E0EF91E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2285997"/>
            <a:ext cx="5799174" cy="3890965"/>
          </a:xfrm>
        </p:spPr>
        <p:txBody>
          <a:bodyPr>
            <a:norm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hospitality sector is distinguished by its multicultural customers, which consists of people from different cultural backgrounds looking for unique experiences.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It is critical for hospitality employees to promote cultural sensitivity in order to deliver great service.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satisfy customers specific needs, staff might customize their services.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Visitors are more likely to have a pleasant experience when they feel appreciated, acknowledged, and understood.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A925EC-A7A7-F0ED-B4AD-7D97F86B5AC7}"/>
              </a:ext>
            </a:extLst>
          </p:cNvPr>
          <p:cNvSpPr txBox="1"/>
          <p:nvPr/>
        </p:nvSpPr>
        <p:spPr>
          <a:xfrm>
            <a:off x="7620000" y="406400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DIVERSITY HOTEL &amp; SPA LONDON</a:t>
            </a:r>
          </a:p>
        </p:txBody>
      </p:sp>
      <p:pic>
        <p:nvPicPr>
          <p:cNvPr id="6" name="Picture 5" descr="A hotel bell and sign&#10;&#10;Description automatically generated">
            <a:extLst>
              <a:ext uri="{FF2B5EF4-FFF2-40B4-BE49-F238E27FC236}">
                <a16:creationId xmlns:a16="http://schemas.microsoft.com/office/drawing/2014/main" id="{53888BB3-A0AC-7313-EA7D-1EF09FC05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6521" y="1703833"/>
            <a:ext cx="3361508" cy="2527646"/>
          </a:xfrm>
          <a:prstGeom prst="rect">
            <a:avLst/>
          </a:prstGeom>
        </p:spPr>
      </p:pic>
      <p:pic>
        <p:nvPicPr>
          <p:cNvPr id="8" name="Picture 7" descr="A large indoor swimming pool&#10;&#10;Description automatically generated">
            <a:extLst>
              <a:ext uri="{FF2B5EF4-FFF2-40B4-BE49-F238E27FC236}">
                <a16:creationId xmlns:a16="http://schemas.microsoft.com/office/drawing/2014/main" id="{700FA6DF-2CCE-00A0-4AC2-1A4D19667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22" y="4330903"/>
            <a:ext cx="3361507" cy="188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86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88E4D-F9F9-E620-2B37-FA46488DD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23900"/>
            <a:ext cx="6511556" cy="118110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Importance of cultural sensitivity in hospitality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18E0F5-1EF3-64D6-0802-B7983AC6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37234"/>
            <a:ext cx="12192000" cy="3120318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7BF02-68D3-232A-17B1-15FBDD481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8186" y="1712064"/>
            <a:ext cx="4916980" cy="3890965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  <a:spcBef>
                <a:spcPts val="0"/>
              </a:spcBef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Through cultural sensitivity trainings and the wide variety of multilingual workers, barriers to cross-cultural communication, such as language and cultural nuances, can be reduced.</a:t>
            </a: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Hospitality professionals can reach a wider customer base and make sure that visitors feel valued and appreciated by fostering an atmosphere that recognizes and respects ethnic diversity.</a:t>
            </a: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Cultural sensitivity is not just a moral right approach, but it is additionally a crucial business tactic for success in a globally interconnected world.</a:t>
            </a:r>
          </a:p>
          <a:p>
            <a:pPr>
              <a:lnSpc>
                <a:spcPct val="160000"/>
              </a:lnSpc>
              <a:spcBef>
                <a:spcPts val="0"/>
              </a:spcBef>
            </a:pP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200" dirty="0"/>
          </a:p>
        </p:txBody>
      </p:sp>
      <p:pic>
        <p:nvPicPr>
          <p:cNvPr id="5" name="Picture 4" descr="A sign on a balcony&#10;&#10;Description automatically generated">
            <a:extLst>
              <a:ext uri="{FF2B5EF4-FFF2-40B4-BE49-F238E27FC236}">
                <a16:creationId xmlns:a16="http://schemas.microsoft.com/office/drawing/2014/main" id="{D5727C38-176D-15F8-BF99-9128FA223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8351" y="2529192"/>
            <a:ext cx="3837858" cy="30544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74EEC85-2241-8586-A055-7200FE7EBF00}"/>
              </a:ext>
            </a:extLst>
          </p:cNvPr>
          <p:cNvSpPr txBox="1"/>
          <p:nvPr/>
        </p:nvSpPr>
        <p:spPr>
          <a:xfrm>
            <a:off x="7932196" y="265859"/>
            <a:ext cx="4167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DIVERSITY HOTEL &amp; SPA LONDON</a:t>
            </a:r>
          </a:p>
        </p:txBody>
      </p:sp>
    </p:spTree>
    <p:extLst>
      <p:ext uri="{BB962C8B-B14F-4D97-AF65-F5344CB8AC3E}">
        <p14:creationId xmlns:p14="http://schemas.microsoft.com/office/powerpoint/2010/main" val="300229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EA249-EBE6-5E40-9B83-7D7F5FEF0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34EF3-3452-1806-17F1-D87BA0546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Cenoz, J., &amp; Gorter, D. (2015) Multilingual Education: Between Language Learning and Translanguaging. Cambridge, UK: Cambridge University Press.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Garcia, O., &amp; Cuervo, A. (2016) The Handbook of Bilingualism and Multilingualism (2nd ed.). Chichester, UK: Wiley-Blackwell.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Heller, M. (2012) Pathways to Multilingualism: Evolving Perspectives on Immersion Education. Bristol, UK: Multilingual Matters.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Okumus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F., </a:t>
            </a:r>
            <a:r>
              <a:rPr lang="en-GB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Altinay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L., &amp; </a:t>
            </a:r>
            <a:r>
              <a:rPr lang="en-GB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Chathoth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P. (2010). Strategic Management for Hospitality and Tourism. Oxford, UK: Butterworth-Heinemann.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Velasco, S., &amp; Tano, M. (2019) Practice Makes Perfect: Spanish across the World. New York, NY: McGraw-Hill Education.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793112"/>
      </p:ext>
    </p:extLst>
  </p:cSld>
  <p:clrMapOvr>
    <a:masterClrMapping/>
  </p:clrMapOvr>
</p:sld>
</file>

<file path=ppt/theme/theme1.xml><?xml version="1.0" encoding="utf-8"?>
<a:theme xmlns:a="http://schemas.openxmlformats.org/drawingml/2006/main" name="AfterglowVTI">
  <a:themeElements>
    <a:clrScheme name="AnalogousFromDarkSeedLeftStep">
      <a:dk1>
        <a:srgbClr val="000000"/>
      </a:dk1>
      <a:lt1>
        <a:srgbClr val="FFFFFF"/>
      </a:lt1>
      <a:dk2>
        <a:srgbClr val="413224"/>
      </a:dk2>
      <a:lt2>
        <a:srgbClr val="E8E2E7"/>
      </a:lt2>
      <a:accent1>
        <a:srgbClr val="48B75A"/>
      </a:accent1>
      <a:accent2>
        <a:srgbClr val="59B13B"/>
      </a:accent2>
      <a:accent3>
        <a:srgbClr val="8AAC44"/>
      </a:accent3>
      <a:accent4>
        <a:srgbClr val="ADA339"/>
      </a:accent4>
      <a:accent5>
        <a:srgbClr val="C3874D"/>
      </a:accent5>
      <a:accent6>
        <a:srgbClr val="B1443B"/>
      </a:accent6>
      <a:hlink>
        <a:srgbClr val="A17C35"/>
      </a:hlink>
      <a:folHlink>
        <a:srgbClr val="7F7F7F"/>
      </a:folHlink>
    </a:clrScheme>
    <a:fontScheme name="Trade Gothic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fterglowVTI" id="{804DBEB7-1920-4C72-A0CB-091339F1875F}" vid="{D4C59F5A-9ECA-4C96-BDFD-0606A75324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668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open sans</vt:lpstr>
      <vt:lpstr>Trade Gothic Next Cond</vt:lpstr>
      <vt:lpstr>Trade Gothic Next Light</vt:lpstr>
      <vt:lpstr>AfterglowVTI</vt:lpstr>
      <vt:lpstr>Culture awareness and polyglotism IN HOSPITALITY</vt:lpstr>
      <vt:lpstr>introduction</vt:lpstr>
      <vt:lpstr>Spanish language- facts</vt:lpstr>
      <vt:lpstr>Spanish culture</vt:lpstr>
      <vt:lpstr>Importance of cultural sensitivity in hospitality</vt:lpstr>
      <vt:lpstr>Importance of cultural sensitivity in hospitality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awareness and MULTILIGUALISM IN HOSPITALITY</dc:title>
  <dc:creator>iulia lazar</dc:creator>
  <cp:lastModifiedBy>Madalina Elena Buhus</cp:lastModifiedBy>
  <cp:revision>10</cp:revision>
  <dcterms:created xsi:type="dcterms:W3CDTF">2023-10-25T10:42:47Z</dcterms:created>
  <dcterms:modified xsi:type="dcterms:W3CDTF">2023-10-27T17:45:00Z</dcterms:modified>
</cp:coreProperties>
</file>