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108"/>
  </p:notesMasterIdLst>
  <p:sldIdLst>
    <p:sldId id="527" r:id="rId5"/>
    <p:sldId id="560" r:id="rId6"/>
    <p:sldId id="520" r:id="rId7"/>
    <p:sldId id="414" r:id="rId8"/>
    <p:sldId id="257" r:id="rId9"/>
    <p:sldId id="566" r:id="rId10"/>
    <p:sldId id="464" r:id="rId11"/>
    <p:sldId id="465" r:id="rId12"/>
    <p:sldId id="485" r:id="rId13"/>
    <p:sldId id="567" r:id="rId14"/>
    <p:sldId id="571" r:id="rId15"/>
    <p:sldId id="572" r:id="rId16"/>
    <p:sldId id="568" r:id="rId17"/>
    <p:sldId id="569" r:id="rId18"/>
    <p:sldId id="570" r:id="rId19"/>
    <p:sldId id="525" r:id="rId20"/>
    <p:sldId id="559" r:id="rId21"/>
    <p:sldId id="561" r:id="rId22"/>
    <p:sldId id="562" r:id="rId23"/>
    <p:sldId id="563" r:id="rId24"/>
    <p:sldId id="564" r:id="rId25"/>
    <p:sldId id="487" r:id="rId26"/>
    <p:sldId id="493" r:id="rId27"/>
    <p:sldId id="496" r:id="rId28"/>
    <p:sldId id="555" r:id="rId29"/>
    <p:sldId id="556" r:id="rId30"/>
    <p:sldId id="526" r:id="rId31"/>
    <p:sldId id="528" r:id="rId32"/>
    <p:sldId id="538" r:id="rId33"/>
    <p:sldId id="529" r:id="rId34"/>
    <p:sldId id="530" r:id="rId35"/>
    <p:sldId id="573" r:id="rId36"/>
    <p:sldId id="532" r:id="rId37"/>
    <p:sldId id="574" r:id="rId38"/>
    <p:sldId id="533" r:id="rId39"/>
    <p:sldId id="539" r:id="rId40"/>
    <p:sldId id="534" r:id="rId41"/>
    <p:sldId id="553" r:id="rId42"/>
    <p:sldId id="554" r:id="rId43"/>
    <p:sldId id="535" r:id="rId44"/>
    <p:sldId id="541" r:id="rId45"/>
    <p:sldId id="540" r:id="rId46"/>
    <p:sldId id="547" r:id="rId47"/>
    <p:sldId id="543" r:id="rId48"/>
    <p:sldId id="542" r:id="rId49"/>
    <p:sldId id="544" r:id="rId50"/>
    <p:sldId id="550" r:id="rId51"/>
    <p:sldId id="548" r:id="rId52"/>
    <p:sldId id="551" r:id="rId53"/>
    <p:sldId id="552" r:id="rId54"/>
    <p:sldId id="536" r:id="rId55"/>
    <p:sldId id="549" r:id="rId56"/>
    <p:sldId id="558" r:id="rId57"/>
    <p:sldId id="256" r:id="rId58"/>
    <p:sldId id="258" r:id="rId59"/>
    <p:sldId id="522" r:id="rId60"/>
    <p:sldId id="283" r:id="rId61"/>
    <p:sldId id="264" r:id="rId62"/>
    <p:sldId id="262" r:id="rId63"/>
    <p:sldId id="266" r:id="rId64"/>
    <p:sldId id="267" r:id="rId65"/>
    <p:sldId id="268" r:id="rId66"/>
    <p:sldId id="292" r:id="rId67"/>
    <p:sldId id="507" r:id="rId68"/>
    <p:sldId id="270" r:id="rId69"/>
    <p:sldId id="269" r:id="rId70"/>
    <p:sldId id="265" r:id="rId71"/>
    <p:sldId id="291" r:id="rId72"/>
    <p:sldId id="271" r:id="rId73"/>
    <p:sldId id="497" r:id="rId74"/>
    <p:sldId id="297" r:id="rId75"/>
    <p:sldId id="300" r:id="rId76"/>
    <p:sldId id="284" r:id="rId77"/>
    <p:sldId id="521" r:id="rId78"/>
    <p:sldId id="307" r:id="rId79"/>
    <p:sldId id="285" r:id="rId80"/>
    <p:sldId id="288" r:id="rId81"/>
    <p:sldId id="286" r:id="rId82"/>
    <p:sldId id="287" r:id="rId83"/>
    <p:sldId id="263" r:id="rId84"/>
    <p:sldId id="512" r:id="rId85"/>
    <p:sldId id="275" r:id="rId86"/>
    <p:sldId id="276" r:id="rId87"/>
    <p:sldId id="280" r:id="rId88"/>
    <p:sldId id="281" r:id="rId89"/>
    <p:sldId id="514" r:id="rId90"/>
    <p:sldId id="277" r:id="rId91"/>
    <p:sldId id="278" r:id="rId92"/>
    <p:sldId id="290" r:id="rId93"/>
    <p:sldId id="259" r:id="rId94"/>
    <p:sldId id="499" r:id="rId95"/>
    <p:sldId id="519" r:id="rId96"/>
    <p:sldId id="500" r:id="rId97"/>
    <p:sldId id="502" r:id="rId98"/>
    <p:sldId id="503" r:id="rId99"/>
    <p:sldId id="504" r:id="rId100"/>
    <p:sldId id="272" r:id="rId101"/>
    <p:sldId id="489" r:id="rId102"/>
    <p:sldId id="490" r:id="rId103"/>
    <p:sldId id="494" r:id="rId104"/>
    <p:sldId id="495" r:id="rId105"/>
    <p:sldId id="505" r:id="rId106"/>
    <p:sldId id="260"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5EDE1-8672-05D3-482D-E69ABA0D8D14}" v="109" dt="2026-10-05T19:00:09.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8" autoAdjust="0"/>
    <p:restoredTop sz="71823" autoAdjust="0"/>
  </p:normalViewPr>
  <p:slideViewPr>
    <p:cSldViewPr snapToGrid="0">
      <p:cViewPr varScale="1">
        <p:scale>
          <a:sx n="50" d="100"/>
          <a:sy n="50" d="100"/>
        </p:scale>
        <p:origin x="63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microsoft.com/office/2015/10/relationships/revisionInfo" Target="revisionInfo.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notesMaster" Target="notesMasters/notesMaster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presProps" Target="pres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51916C-A601-46B1-A80C-DA1A4B05EFF4}"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en-US"/>
        </a:p>
      </dgm:t>
    </dgm:pt>
    <dgm:pt modelId="{4E9A7CB6-AE07-4DF5-9CA1-5DF387B8A3C6}">
      <dgm:prSet/>
      <dgm:spPr/>
      <dgm:t>
        <a:bodyPr/>
        <a:lstStyle/>
        <a:p>
          <a:r>
            <a:rPr lang="en-GB" noProof="0" dirty="0"/>
            <a:t>Where each of them a simply a tragic incident?</a:t>
          </a:r>
        </a:p>
      </dgm:t>
    </dgm:pt>
    <dgm:pt modelId="{6EB9D337-80E8-4088-B03E-15306678A3E3}" type="parTrans" cxnId="{62CB1FF3-7606-48C3-A913-7ACB5D30ECE9}">
      <dgm:prSet/>
      <dgm:spPr/>
      <dgm:t>
        <a:bodyPr/>
        <a:lstStyle/>
        <a:p>
          <a:endParaRPr lang="en-US"/>
        </a:p>
      </dgm:t>
    </dgm:pt>
    <dgm:pt modelId="{D004189B-D1FD-4EDF-9DA6-2572BC25F342}" type="sibTrans" cxnId="{62CB1FF3-7606-48C3-A913-7ACB5D30ECE9}">
      <dgm:prSet/>
      <dgm:spPr/>
      <dgm:t>
        <a:bodyPr/>
        <a:lstStyle/>
        <a:p>
          <a:endParaRPr lang="en-US"/>
        </a:p>
      </dgm:t>
    </dgm:pt>
    <dgm:pt modelId="{F476148A-F932-4BE2-A2CE-F6DB546D0B31}">
      <dgm:prSet/>
      <dgm:spPr/>
      <dgm:t>
        <a:bodyPr/>
        <a:lstStyle/>
        <a:p>
          <a:r>
            <a:rPr lang="en-GB" noProof="0" dirty="0"/>
            <a:t>Most were avoidable</a:t>
          </a:r>
        </a:p>
      </dgm:t>
    </dgm:pt>
    <dgm:pt modelId="{867BD51D-0CCB-48A5-80E0-F261417250E7}" type="parTrans" cxnId="{1B9DD3FD-BCF0-4F5E-A399-5248D3A143CD}">
      <dgm:prSet/>
      <dgm:spPr/>
      <dgm:t>
        <a:bodyPr/>
        <a:lstStyle/>
        <a:p>
          <a:endParaRPr lang="en-US"/>
        </a:p>
      </dgm:t>
    </dgm:pt>
    <dgm:pt modelId="{37BA1527-BD8E-4904-A02D-359C0E693A81}" type="sibTrans" cxnId="{1B9DD3FD-BCF0-4F5E-A399-5248D3A143CD}">
      <dgm:prSet/>
      <dgm:spPr/>
      <dgm:t>
        <a:bodyPr/>
        <a:lstStyle/>
        <a:p>
          <a:endParaRPr lang="en-US"/>
        </a:p>
      </dgm:t>
    </dgm:pt>
    <dgm:pt modelId="{9EEFF491-8573-4EF5-AB73-6DBB8D401F8E}">
      <dgm:prSet/>
      <dgm:spPr/>
      <dgm:t>
        <a:bodyPr/>
        <a:lstStyle/>
        <a:p>
          <a:r>
            <a:rPr lang="en-GB" noProof="0" dirty="0"/>
            <a:t>All featured an element of vulnerability</a:t>
          </a:r>
        </a:p>
      </dgm:t>
    </dgm:pt>
    <dgm:pt modelId="{6721FE5A-E77C-4430-A074-3CAEB2751612}" type="parTrans" cxnId="{6CA74DF8-BE05-4BDF-B9A0-455F9F03C756}">
      <dgm:prSet/>
      <dgm:spPr/>
      <dgm:t>
        <a:bodyPr/>
        <a:lstStyle/>
        <a:p>
          <a:endParaRPr lang="en-US"/>
        </a:p>
      </dgm:t>
    </dgm:pt>
    <dgm:pt modelId="{31204EA9-DD97-4F54-BD20-9B3698D2466B}" type="sibTrans" cxnId="{6CA74DF8-BE05-4BDF-B9A0-455F9F03C756}">
      <dgm:prSet/>
      <dgm:spPr/>
      <dgm:t>
        <a:bodyPr/>
        <a:lstStyle/>
        <a:p>
          <a:endParaRPr lang="en-US"/>
        </a:p>
      </dgm:t>
    </dgm:pt>
    <dgm:pt modelId="{60DB13D0-C471-4E81-BA19-5C03E91C76C2}">
      <dgm:prSet/>
      <dgm:spPr/>
      <dgm:t>
        <a:bodyPr/>
        <a:lstStyle/>
        <a:p>
          <a:r>
            <a:rPr lang="en-GB" noProof="0" dirty="0"/>
            <a:t>Had elements of risk of harm – the harm that eventually descended onto the victims</a:t>
          </a:r>
        </a:p>
      </dgm:t>
    </dgm:pt>
    <dgm:pt modelId="{DBADDDDD-815D-4067-AB4B-0FFBBBAF8127}" type="parTrans" cxnId="{EB95D24A-197E-4A22-BB44-96CA262A50C1}">
      <dgm:prSet/>
      <dgm:spPr/>
      <dgm:t>
        <a:bodyPr/>
        <a:lstStyle/>
        <a:p>
          <a:endParaRPr lang="en-US"/>
        </a:p>
      </dgm:t>
    </dgm:pt>
    <dgm:pt modelId="{677E109D-F8BE-47BB-810C-AEB3B5037C1F}" type="sibTrans" cxnId="{EB95D24A-197E-4A22-BB44-96CA262A50C1}">
      <dgm:prSet/>
      <dgm:spPr/>
      <dgm:t>
        <a:bodyPr/>
        <a:lstStyle/>
        <a:p>
          <a:endParaRPr lang="en-US"/>
        </a:p>
      </dgm:t>
    </dgm:pt>
    <dgm:pt modelId="{E159AE31-198F-4ADD-867E-4705C1847E5F}" type="pres">
      <dgm:prSet presAssocID="{AF51916C-A601-46B1-A80C-DA1A4B05EFF4}" presName="vert0" presStyleCnt="0">
        <dgm:presLayoutVars>
          <dgm:dir/>
          <dgm:animOne val="branch"/>
          <dgm:animLvl val="lvl"/>
        </dgm:presLayoutVars>
      </dgm:prSet>
      <dgm:spPr/>
    </dgm:pt>
    <dgm:pt modelId="{62A50383-E9CE-4EC1-B80E-E51EEF89F7AA}" type="pres">
      <dgm:prSet presAssocID="{4E9A7CB6-AE07-4DF5-9CA1-5DF387B8A3C6}" presName="thickLine" presStyleLbl="alignNode1" presStyleIdx="0" presStyleCnt="4"/>
      <dgm:spPr/>
    </dgm:pt>
    <dgm:pt modelId="{F542F47B-CD6A-4222-A0ED-F3B57198885D}" type="pres">
      <dgm:prSet presAssocID="{4E9A7CB6-AE07-4DF5-9CA1-5DF387B8A3C6}" presName="horz1" presStyleCnt="0"/>
      <dgm:spPr/>
    </dgm:pt>
    <dgm:pt modelId="{9FDB0F77-B9DD-4CA4-B745-589FEDDE1599}" type="pres">
      <dgm:prSet presAssocID="{4E9A7CB6-AE07-4DF5-9CA1-5DF387B8A3C6}" presName="tx1" presStyleLbl="revTx" presStyleIdx="0" presStyleCnt="4"/>
      <dgm:spPr/>
    </dgm:pt>
    <dgm:pt modelId="{472B47C3-8F21-4727-902D-FC784E5B4C7A}" type="pres">
      <dgm:prSet presAssocID="{4E9A7CB6-AE07-4DF5-9CA1-5DF387B8A3C6}" presName="vert1" presStyleCnt="0"/>
      <dgm:spPr/>
    </dgm:pt>
    <dgm:pt modelId="{3E5DBDB3-D559-4EB0-8E5E-F4B29F933472}" type="pres">
      <dgm:prSet presAssocID="{F476148A-F932-4BE2-A2CE-F6DB546D0B31}" presName="thickLine" presStyleLbl="alignNode1" presStyleIdx="1" presStyleCnt="4"/>
      <dgm:spPr/>
    </dgm:pt>
    <dgm:pt modelId="{B6ACA4CB-2217-4743-A9D9-31AD6AD999D5}" type="pres">
      <dgm:prSet presAssocID="{F476148A-F932-4BE2-A2CE-F6DB546D0B31}" presName="horz1" presStyleCnt="0"/>
      <dgm:spPr/>
    </dgm:pt>
    <dgm:pt modelId="{BFCDABB3-B5E5-4545-97C1-904A5CD82DCA}" type="pres">
      <dgm:prSet presAssocID="{F476148A-F932-4BE2-A2CE-F6DB546D0B31}" presName="tx1" presStyleLbl="revTx" presStyleIdx="1" presStyleCnt="4"/>
      <dgm:spPr/>
    </dgm:pt>
    <dgm:pt modelId="{8CEC8421-90B9-4D40-B5B0-2315AB3C1BF3}" type="pres">
      <dgm:prSet presAssocID="{F476148A-F932-4BE2-A2CE-F6DB546D0B31}" presName="vert1" presStyleCnt="0"/>
      <dgm:spPr/>
    </dgm:pt>
    <dgm:pt modelId="{FB0B9E5B-E827-46AD-AE23-4C7E22BE00FA}" type="pres">
      <dgm:prSet presAssocID="{9EEFF491-8573-4EF5-AB73-6DBB8D401F8E}" presName="thickLine" presStyleLbl="alignNode1" presStyleIdx="2" presStyleCnt="4"/>
      <dgm:spPr/>
    </dgm:pt>
    <dgm:pt modelId="{56956CEE-160B-47F4-A057-7CCFB5DD1284}" type="pres">
      <dgm:prSet presAssocID="{9EEFF491-8573-4EF5-AB73-6DBB8D401F8E}" presName="horz1" presStyleCnt="0"/>
      <dgm:spPr/>
    </dgm:pt>
    <dgm:pt modelId="{6C1C09FE-796F-43DD-B141-B1C7411617B0}" type="pres">
      <dgm:prSet presAssocID="{9EEFF491-8573-4EF5-AB73-6DBB8D401F8E}" presName="tx1" presStyleLbl="revTx" presStyleIdx="2" presStyleCnt="4"/>
      <dgm:spPr/>
    </dgm:pt>
    <dgm:pt modelId="{D2EF904B-472A-41F1-B118-63CFAFA84D15}" type="pres">
      <dgm:prSet presAssocID="{9EEFF491-8573-4EF5-AB73-6DBB8D401F8E}" presName="vert1" presStyleCnt="0"/>
      <dgm:spPr/>
    </dgm:pt>
    <dgm:pt modelId="{D7C5C34C-E33D-44A9-92D0-F1EDE215AD56}" type="pres">
      <dgm:prSet presAssocID="{60DB13D0-C471-4E81-BA19-5C03E91C76C2}" presName="thickLine" presStyleLbl="alignNode1" presStyleIdx="3" presStyleCnt="4"/>
      <dgm:spPr/>
    </dgm:pt>
    <dgm:pt modelId="{AA4B82DD-E39C-497D-B104-BCA12251324F}" type="pres">
      <dgm:prSet presAssocID="{60DB13D0-C471-4E81-BA19-5C03E91C76C2}" presName="horz1" presStyleCnt="0"/>
      <dgm:spPr/>
    </dgm:pt>
    <dgm:pt modelId="{D534924F-7669-46FE-B768-FAFF5F0027F2}" type="pres">
      <dgm:prSet presAssocID="{60DB13D0-C471-4E81-BA19-5C03E91C76C2}" presName="tx1" presStyleLbl="revTx" presStyleIdx="3" presStyleCnt="4"/>
      <dgm:spPr/>
    </dgm:pt>
    <dgm:pt modelId="{FB7CD326-80D2-41E3-9D2B-DE5D68106AE7}" type="pres">
      <dgm:prSet presAssocID="{60DB13D0-C471-4E81-BA19-5C03E91C76C2}" presName="vert1" presStyleCnt="0"/>
      <dgm:spPr/>
    </dgm:pt>
  </dgm:ptLst>
  <dgm:cxnLst>
    <dgm:cxn modelId="{DFF4475C-EEED-4B25-B257-ECE3CFAD8C1C}" type="presOf" srcId="{F476148A-F932-4BE2-A2CE-F6DB546D0B31}" destId="{BFCDABB3-B5E5-4545-97C1-904A5CD82DCA}" srcOrd="0" destOrd="0" presId="urn:microsoft.com/office/officeart/2008/layout/LinedList"/>
    <dgm:cxn modelId="{CD8DFB44-B472-4052-88AA-457645EC776B}" type="presOf" srcId="{AF51916C-A601-46B1-A80C-DA1A4B05EFF4}" destId="{E159AE31-198F-4ADD-867E-4705C1847E5F}" srcOrd="0" destOrd="0" presId="urn:microsoft.com/office/officeart/2008/layout/LinedList"/>
    <dgm:cxn modelId="{19E99F66-D356-4C9F-AAEF-92ECA8EBD39E}" type="presOf" srcId="{4E9A7CB6-AE07-4DF5-9CA1-5DF387B8A3C6}" destId="{9FDB0F77-B9DD-4CA4-B745-589FEDDE1599}" srcOrd="0" destOrd="0" presId="urn:microsoft.com/office/officeart/2008/layout/LinedList"/>
    <dgm:cxn modelId="{EB95D24A-197E-4A22-BB44-96CA262A50C1}" srcId="{AF51916C-A601-46B1-A80C-DA1A4B05EFF4}" destId="{60DB13D0-C471-4E81-BA19-5C03E91C76C2}" srcOrd="3" destOrd="0" parTransId="{DBADDDDD-815D-4067-AB4B-0FFBBBAF8127}" sibTransId="{677E109D-F8BE-47BB-810C-AEB3B5037C1F}"/>
    <dgm:cxn modelId="{798F00B5-F9D8-4390-BCF8-8F082DB0E29B}" type="presOf" srcId="{9EEFF491-8573-4EF5-AB73-6DBB8D401F8E}" destId="{6C1C09FE-796F-43DD-B141-B1C7411617B0}" srcOrd="0" destOrd="0" presId="urn:microsoft.com/office/officeart/2008/layout/LinedList"/>
    <dgm:cxn modelId="{8EE281EA-32CF-4A01-96ED-D51185199859}" type="presOf" srcId="{60DB13D0-C471-4E81-BA19-5C03E91C76C2}" destId="{D534924F-7669-46FE-B768-FAFF5F0027F2}" srcOrd="0" destOrd="0" presId="urn:microsoft.com/office/officeart/2008/layout/LinedList"/>
    <dgm:cxn modelId="{62CB1FF3-7606-48C3-A913-7ACB5D30ECE9}" srcId="{AF51916C-A601-46B1-A80C-DA1A4B05EFF4}" destId="{4E9A7CB6-AE07-4DF5-9CA1-5DF387B8A3C6}" srcOrd="0" destOrd="0" parTransId="{6EB9D337-80E8-4088-B03E-15306678A3E3}" sibTransId="{D004189B-D1FD-4EDF-9DA6-2572BC25F342}"/>
    <dgm:cxn modelId="{6CA74DF8-BE05-4BDF-B9A0-455F9F03C756}" srcId="{AF51916C-A601-46B1-A80C-DA1A4B05EFF4}" destId="{9EEFF491-8573-4EF5-AB73-6DBB8D401F8E}" srcOrd="2" destOrd="0" parTransId="{6721FE5A-E77C-4430-A074-3CAEB2751612}" sibTransId="{31204EA9-DD97-4F54-BD20-9B3698D2466B}"/>
    <dgm:cxn modelId="{1B9DD3FD-BCF0-4F5E-A399-5248D3A143CD}" srcId="{AF51916C-A601-46B1-A80C-DA1A4B05EFF4}" destId="{F476148A-F932-4BE2-A2CE-F6DB546D0B31}" srcOrd="1" destOrd="0" parTransId="{867BD51D-0CCB-48A5-80E0-F261417250E7}" sibTransId="{37BA1527-BD8E-4904-A02D-359C0E693A81}"/>
    <dgm:cxn modelId="{6C875253-8BF4-4551-9F38-982311A88C8C}" type="presParOf" srcId="{E159AE31-198F-4ADD-867E-4705C1847E5F}" destId="{62A50383-E9CE-4EC1-B80E-E51EEF89F7AA}" srcOrd="0" destOrd="0" presId="urn:microsoft.com/office/officeart/2008/layout/LinedList"/>
    <dgm:cxn modelId="{12BC3FEA-052C-4D9B-B05D-00DA316C73A4}" type="presParOf" srcId="{E159AE31-198F-4ADD-867E-4705C1847E5F}" destId="{F542F47B-CD6A-4222-A0ED-F3B57198885D}" srcOrd="1" destOrd="0" presId="urn:microsoft.com/office/officeart/2008/layout/LinedList"/>
    <dgm:cxn modelId="{76D52539-D49B-4148-AF9C-99869FECE8ED}" type="presParOf" srcId="{F542F47B-CD6A-4222-A0ED-F3B57198885D}" destId="{9FDB0F77-B9DD-4CA4-B745-589FEDDE1599}" srcOrd="0" destOrd="0" presId="urn:microsoft.com/office/officeart/2008/layout/LinedList"/>
    <dgm:cxn modelId="{2F3D2A7C-1D99-411A-9307-674E950F3850}" type="presParOf" srcId="{F542F47B-CD6A-4222-A0ED-F3B57198885D}" destId="{472B47C3-8F21-4727-902D-FC784E5B4C7A}" srcOrd="1" destOrd="0" presId="urn:microsoft.com/office/officeart/2008/layout/LinedList"/>
    <dgm:cxn modelId="{8CAC4E4F-B312-4E9F-9EF0-09946DB6D56D}" type="presParOf" srcId="{E159AE31-198F-4ADD-867E-4705C1847E5F}" destId="{3E5DBDB3-D559-4EB0-8E5E-F4B29F933472}" srcOrd="2" destOrd="0" presId="urn:microsoft.com/office/officeart/2008/layout/LinedList"/>
    <dgm:cxn modelId="{0F5BB5D7-C542-47BC-81A1-439F506E3A5D}" type="presParOf" srcId="{E159AE31-198F-4ADD-867E-4705C1847E5F}" destId="{B6ACA4CB-2217-4743-A9D9-31AD6AD999D5}" srcOrd="3" destOrd="0" presId="urn:microsoft.com/office/officeart/2008/layout/LinedList"/>
    <dgm:cxn modelId="{884C6F85-06D9-4173-B42D-90CC23B0655A}" type="presParOf" srcId="{B6ACA4CB-2217-4743-A9D9-31AD6AD999D5}" destId="{BFCDABB3-B5E5-4545-97C1-904A5CD82DCA}" srcOrd="0" destOrd="0" presId="urn:microsoft.com/office/officeart/2008/layout/LinedList"/>
    <dgm:cxn modelId="{0DCE4B87-8C9E-4A7E-AA02-0E213E594021}" type="presParOf" srcId="{B6ACA4CB-2217-4743-A9D9-31AD6AD999D5}" destId="{8CEC8421-90B9-4D40-B5B0-2315AB3C1BF3}" srcOrd="1" destOrd="0" presId="urn:microsoft.com/office/officeart/2008/layout/LinedList"/>
    <dgm:cxn modelId="{3716A490-8375-4A03-AEC3-C4F21E181414}" type="presParOf" srcId="{E159AE31-198F-4ADD-867E-4705C1847E5F}" destId="{FB0B9E5B-E827-46AD-AE23-4C7E22BE00FA}" srcOrd="4" destOrd="0" presId="urn:microsoft.com/office/officeart/2008/layout/LinedList"/>
    <dgm:cxn modelId="{695AF552-EAE0-491B-BA2C-C8A6B378F2D5}" type="presParOf" srcId="{E159AE31-198F-4ADD-867E-4705C1847E5F}" destId="{56956CEE-160B-47F4-A057-7CCFB5DD1284}" srcOrd="5" destOrd="0" presId="urn:microsoft.com/office/officeart/2008/layout/LinedList"/>
    <dgm:cxn modelId="{6BDCCF11-B25E-470D-BED2-04E9BF128A86}" type="presParOf" srcId="{56956CEE-160B-47F4-A057-7CCFB5DD1284}" destId="{6C1C09FE-796F-43DD-B141-B1C7411617B0}" srcOrd="0" destOrd="0" presId="urn:microsoft.com/office/officeart/2008/layout/LinedList"/>
    <dgm:cxn modelId="{91D4CD6A-2DEB-419D-86E0-7F023ED7FCC1}" type="presParOf" srcId="{56956CEE-160B-47F4-A057-7CCFB5DD1284}" destId="{D2EF904B-472A-41F1-B118-63CFAFA84D15}" srcOrd="1" destOrd="0" presId="urn:microsoft.com/office/officeart/2008/layout/LinedList"/>
    <dgm:cxn modelId="{CAA8C978-95C3-4D60-B42F-853FF543C1F4}" type="presParOf" srcId="{E159AE31-198F-4ADD-867E-4705C1847E5F}" destId="{D7C5C34C-E33D-44A9-92D0-F1EDE215AD56}" srcOrd="6" destOrd="0" presId="urn:microsoft.com/office/officeart/2008/layout/LinedList"/>
    <dgm:cxn modelId="{DE3A449C-A9CD-4C95-8B8A-EA54528C6CC0}" type="presParOf" srcId="{E159AE31-198F-4ADD-867E-4705C1847E5F}" destId="{AA4B82DD-E39C-497D-B104-BCA12251324F}" srcOrd="7" destOrd="0" presId="urn:microsoft.com/office/officeart/2008/layout/LinedList"/>
    <dgm:cxn modelId="{3E042467-58A1-450D-BB5F-F50D6BE64B70}" type="presParOf" srcId="{AA4B82DD-E39C-497D-B104-BCA12251324F}" destId="{D534924F-7669-46FE-B768-FAFF5F0027F2}" srcOrd="0" destOrd="0" presId="urn:microsoft.com/office/officeart/2008/layout/LinedList"/>
    <dgm:cxn modelId="{10556BB2-D0F7-4119-8EF8-EB8111AED962}" type="presParOf" srcId="{AA4B82DD-E39C-497D-B104-BCA12251324F}" destId="{FB7CD326-80D2-41E3-9D2B-DE5D68106A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6BEC6-E736-495F-A98B-B283F55B9D7C}" type="doc">
      <dgm:prSet loTypeId="urn:microsoft.com/office/officeart/2005/8/layout/vList2" loCatId="list" qsTypeId="urn:microsoft.com/office/officeart/2005/8/quickstyle/simple1#2" qsCatId="simple" csTypeId="urn:microsoft.com/office/officeart/2005/8/colors/colorful5#1" csCatId="colorful"/>
      <dgm:spPr/>
      <dgm:t>
        <a:bodyPr/>
        <a:lstStyle/>
        <a:p>
          <a:endParaRPr lang="en-US"/>
        </a:p>
      </dgm:t>
    </dgm:pt>
    <dgm:pt modelId="{DAF32549-F567-48AC-AE7A-0F2C9A8F8A09}">
      <dgm:prSet/>
      <dgm:spPr/>
      <dgm:t>
        <a:bodyPr/>
        <a:lstStyle/>
        <a:p>
          <a:r>
            <a:rPr lang="en-GB" noProof="0" dirty="0"/>
            <a:t>Impact of early life events </a:t>
          </a:r>
        </a:p>
      </dgm:t>
    </dgm:pt>
    <dgm:pt modelId="{651A25BD-522D-459B-8042-B00A3FE555ED}" type="parTrans" cxnId="{77A42237-DDAA-47E9-BDCD-5B7D5591A5DE}">
      <dgm:prSet/>
      <dgm:spPr/>
      <dgm:t>
        <a:bodyPr/>
        <a:lstStyle/>
        <a:p>
          <a:endParaRPr lang="en-US"/>
        </a:p>
      </dgm:t>
    </dgm:pt>
    <dgm:pt modelId="{508AAA3A-825D-4BEC-BEAD-E067E0D980ED}" type="sibTrans" cxnId="{77A42237-DDAA-47E9-BDCD-5B7D5591A5DE}">
      <dgm:prSet/>
      <dgm:spPr/>
      <dgm:t>
        <a:bodyPr/>
        <a:lstStyle/>
        <a:p>
          <a:endParaRPr lang="en-US"/>
        </a:p>
      </dgm:t>
    </dgm:pt>
    <dgm:pt modelId="{47189379-86E4-443C-93FF-79AC94AE55B4}">
      <dgm:prSet/>
      <dgm:spPr/>
      <dgm:t>
        <a:bodyPr/>
        <a:lstStyle/>
        <a:p>
          <a:r>
            <a:rPr lang="en-GB" noProof="0" dirty="0"/>
            <a:t>ACE’s</a:t>
          </a:r>
        </a:p>
      </dgm:t>
    </dgm:pt>
    <dgm:pt modelId="{C3495256-60B0-404E-A866-F8AA6E3B7C93}" type="parTrans" cxnId="{10796891-FBC7-4A52-861E-55605CB3134C}">
      <dgm:prSet/>
      <dgm:spPr/>
      <dgm:t>
        <a:bodyPr/>
        <a:lstStyle/>
        <a:p>
          <a:endParaRPr lang="en-US"/>
        </a:p>
      </dgm:t>
    </dgm:pt>
    <dgm:pt modelId="{B52479FB-54A6-4EE7-B689-65B8B18F5AF4}" type="sibTrans" cxnId="{10796891-FBC7-4A52-861E-55605CB3134C}">
      <dgm:prSet/>
      <dgm:spPr/>
      <dgm:t>
        <a:bodyPr/>
        <a:lstStyle/>
        <a:p>
          <a:endParaRPr lang="en-US"/>
        </a:p>
      </dgm:t>
    </dgm:pt>
    <dgm:pt modelId="{A500BCCE-AD07-4E32-AC46-35F356B9CF37}">
      <dgm:prSet/>
      <dgm:spPr/>
      <dgm:t>
        <a:bodyPr/>
        <a:lstStyle/>
        <a:p>
          <a:r>
            <a:rPr lang="en-GB" noProof="0" dirty="0"/>
            <a:t>Trauma</a:t>
          </a:r>
        </a:p>
      </dgm:t>
    </dgm:pt>
    <dgm:pt modelId="{BDF7A91D-7997-4CA1-8A08-EE0C73482583}" type="parTrans" cxnId="{F745B880-CB84-45EE-820E-5B7BAFD779AB}">
      <dgm:prSet/>
      <dgm:spPr/>
      <dgm:t>
        <a:bodyPr/>
        <a:lstStyle/>
        <a:p>
          <a:endParaRPr lang="en-US"/>
        </a:p>
      </dgm:t>
    </dgm:pt>
    <dgm:pt modelId="{39862594-5ECE-4BD8-AAF8-1BAFD0458C1C}" type="sibTrans" cxnId="{F745B880-CB84-45EE-820E-5B7BAFD779AB}">
      <dgm:prSet/>
      <dgm:spPr/>
      <dgm:t>
        <a:bodyPr/>
        <a:lstStyle/>
        <a:p>
          <a:endParaRPr lang="en-US"/>
        </a:p>
      </dgm:t>
    </dgm:pt>
    <dgm:pt modelId="{5E88F13F-1C27-4DD3-A109-23617DC09281}">
      <dgm:prSet/>
      <dgm:spPr/>
      <dgm:t>
        <a:bodyPr/>
        <a:lstStyle/>
        <a:p>
          <a:r>
            <a:rPr lang="en-GB" noProof="0" dirty="0"/>
            <a:t>Stockholm Syndrome</a:t>
          </a:r>
        </a:p>
      </dgm:t>
    </dgm:pt>
    <dgm:pt modelId="{65E77811-531C-4AAD-BDF2-C81548C9F3CC}" type="parTrans" cxnId="{796766C2-E8E6-4176-9049-7DED072714DD}">
      <dgm:prSet/>
      <dgm:spPr/>
      <dgm:t>
        <a:bodyPr/>
        <a:lstStyle/>
        <a:p>
          <a:endParaRPr lang="en-US"/>
        </a:p>
      </dgm:t>
    </dgm:pt>
    <dgm:pt modelId="{F804E8B3-1C8C-4E34-8246-755F78CC9B04}" type="sibTrans" cxnId="{796766C2-E8E6-4176-9049-7DED072714DD}">
      <dgm:prSet/>
      <dgm:spPr/>
      <dgm:t>
        <a:bodyPr/>
        <a:lstStyle/>
        <a:p>
          <a:endParaRPr lang="en-US"/>
        </a:p>
      </dgm:t>
    </dgm:pt>
    <dgm:pt modelId="{2DA4D336-EEA7-4D0E-8C79-29CC414A3C0E}">
      <dgm:prSet/>
      <dgm:spPr/>
      <dgm:t>
        <a:bodyPr/>
        <a:lstStyle/>
        <a:p>
          <a:r>
            <a:rPr lang="en-GB" noProof="0" dirty="0"/>
            <a:t>Circle of Abuse</a:t>
          </a:r>
        </a:p>
      </dgm:t>
    </dgm:pt>
    <dgm:pt modelId="{FD307CB0-3AE9-4B80-BD47-421AE4064E68}" type="parTrans" cxnId="{D338524C-DFC2-4FB8-BFC4-D24B212D2B3D}">
      <dgm:prSet/>
      <dgm:spPr/>
      <dgm:t>
        <a:bodyPr/>
        <a:lstStyle/>
        <a:p>
          <a:endParaRPr lang="en-US"/>
        </a:p>
      </dgm:t>
    </dgm:pt>
    <dgm:pt modelId="{2EB21803-5176-4561-B038-F8DC2553B44D}" type="sibTrans" cxnId="{D338524C-DFC2-4FB8-BFC4-D24B212D2B3D}">
      <dgm:prSet/>
      <dgm:spPr/>
      <dgm:t>
        <a:bodyPr/>
        <a:lstStyle/>
        <a:p>
          <a:endParaRPr lang="en-US"/>
        </a:p>
      </dgm:t>
    </dgm:pt>
    <dgm:pt modelId="{A4FD7C22-8304-47EC-8519-CD89DDE0CC56}" type="pres">
      <dgm:prSet presAssocID="{7486BEC6-E736-495F-A98B-B283F55B9D7C}" presName="linear" presStyleCnt="0">
        <dgm:presLayoutVars>
          <dgm:animLvl val="lvl"/>
          <dgm:resizeHandles val="exact"/>
        </dgm:presLayoutVars>
      </dgm:prSet>
      <dgm:spPr/>
    </dgm:pt>
    <dgm:pt modelId="{5A052F2D-21BB-40F7-ACF2-9F03538F5CA9}" type="pres">
      <dgm:prSet presAssocID="{DAF32549-F567-48AC-AE7A-0F2C9A8F8A09}" presName="parentText" presStyleLbl="node1" presStyleIdx="0" presStyleCnt="5">
        <dgm:presLayoutVars>
          <dgm:chMax val="0"/>
          <dgm:bulletEnabled val="1"/>
        </dgm:presLayoutVars>
      </dgm:prSet>
      <dgm:spPr/>
    </dgm:pt>
    <dgm:pt modelId="{E49124E4-3DD5-4D2C-9A28-6EBBA57EF195}" type="pres">
      <dgm:prSet presAssocID="{508AAA3A-825D-4BEC-BEAD-E067E0D980ED}" presName="spacer" presStyleCnt="0"/>
      <dgm:spPr/>
    </dgm:pt>
    <dgm:pt modelId="{5D5B3A2F-8389-4592-9E7D-F6242A48E408}" type="pres">
      <dgm:prSet presAssocID="{47189379-86E4-443C-93FF-79AC94AE55B4}" presName="parentText" presStyleLbl="node1" presStyleIdx="1" presStyleCnt="5">
        <dgm:presLayoutVars>
          <dgm:chMax val="0"/>
          <dgm:bulletEnabled val="1"/>
        </dgm:presLayoutVars>
      </dgm:prSet>
      <dgm:spPr/>
    </dgm:pt>
    <dgm:pt modelId="{9DFC1751-5242-4157-A5BB-6AFE0EA5112A}" type="pres">
      <dgm:prSet presAssocID="{B52479FB-54A6-4EE7-B689-65B8B18F5AF4}" presName="spacer" presStyleCnt="0"/>
      <dgm:spPr/>
    </dgm:pt>
    <dgm:pt modelId="{132A42C2-7F97-44D6-B02A-9AC38E2C3533}" type="pres">
      <dgm:prSet presAssocID="{A500BCCE-AD07-4E32-AC46-35F356B9CF37}" presName="parentText" presStyleLbl="node1" presStyleIdx="2" presStyleCnt="5">
        <dgm:presLayoutVars>
          <dgm:chMax val="0"/>
          <dgm:bulletEnabled val="1"/>
        </dgm:presLayoutVars>
      </dgm:prSet>
      <dgm:spPr/>
    </dgm:pt>
    <dgm:pt modelId="{0A73CA86-50C1-48DB-94C0-4BD5B71E5CE3}" type="pres">
      <dgm:prSet presAssocID="{39862594-5ECE-4BD8-AAF8-1BAFD0458C1C}" presName="spacer" presStyleCnt="0"/>
      <dgm:spPr/>
    </dgm:pt>
    <dgm:pt modelId="{AF28E993-0D07-4E18-AD08-BB8D73D9E231}" type="pres">
      <dgm:prSet presAssocID="{5E88F13F-1C27-4DD3-A109-23617DC09281}" presName="parentText" presStyleLbl="node1" presStyleIdx="3" presStyleCnt="5">
        <dgm:presLayoutVars>
          <dgm:chMax val="0"/>
          <dgm:bulletEnabled val="1"/>
        </dgm:presLayoutVars>
      </dgm:prSet>
      <dgm:spPr/>
    </dgm:pt>
    <dgm:pt modelId="{62E9E9D4-7D19-4EDC-8297-DFE603C28577}" type="pres">
      <dgm:prSet presAssocID="{F804E8B3-1C8C-4E34-8246-755F78CC9B04}" presName="spacer" presStyleCnt="0"/>
      <dgm:spPr/>
    </dgm:pt>
    <dgm:pt modelId="{B0F2638B-E3FF-4526-860E-12E5F3C5BCA0}" type="pres">
      <dgm:prSet presAssocID="{2DA4D336-EEA7-4D0E-8C79-29CC414A3C0E}" presName="parentText" presStyleLbl="node1" presStyleIdx="4" presStyleCnt="5">
        <dgm:presLayoutVars>
          <dgm:chMax val="0"/>
          <dgm:bulletEnabled val="1"/>
        </dgm:presLayoutVars>
      </dgm:prSet>
      <dgm:spPr/>
    </dgm:pt>
  </dgm:ptLst>
  <dgm:cxnLst>
    <dgm:cxn modelId="{77A42237-DDAA-47E9-BDCD-5B7D5591A5DE}" srcId="{7486BEC6-E736-495F-A98B-B283F55B9D7C}" destId="{DAF32549-F567-48AC-AE7A-0F2C9A8F8A09}" srcOrd="0" destOrd="0" parTransId="{651A25BD-522D-459B-8042-B00A3FE555ED}" sibTransId="{508AAA3A-825D-4BEC-BEAD-E067E0D980ED}"/>
    <dgm:cxn modelId="{D338524C-DFC2-4FB8-BFC4-D24B212D2B3D}" srcId="{7486BEC6-E736-495F-A98B-B283F55B9D7C}" destId="{2DA4D336-EEA7-4D0E-8C79-29CC414A3C0E}" srcOrd="4" destOrd="0" parTransId="{FD307CB0-3AE9-4B80-BD47-421AE4064E68}" sibTransId="{2EB21803-5176-4561-B038-F8DC2553B44D}"/>
    <dgm:cxn modelId="{723C057E-03FE-45BB-A11F-ACDAA370C150}" type="presOf" srcId="{7486BEC6-E736-495F-A98B-B283F55B9D7C}" destId="{A4FD7C22-8304-47EC-8519-CD89DDE0CC56}" srcOrd="0" destOrd="0" presId="urn:microsoft.com/office/officeart/2005/8/layout/vList2"/>
    <dgm:cxn modelId="{F745B880-CB84-45EE-820E-5B7BAFD779AB}" srcId="{7486BEC6-E736-495F-A98B-B283F55B9D7C}" destId="{A500BCCE-AD07-4E32-AC46-35F356B9CF37}" srcOrd="2" destOrd="0" parTransId="{BDF7A91D-7997-4CA1-8A08-EE0C73482583}" sibTransId="{39862594-5ECE-4BD8-AAF8-1BAFD0458C1C}"/>
    <dgm:cxn modelId="{10796891-FBC7-4A52-861E-55605CB3134C}" srcId="{7486BEC6-E736-495F-A98B-B283F55B9D7C}" destId="{47189379-86E4-443C-93FF-79AC94AE55B4}" srcOrd="1" destOrd="0" parTransId="{C3495256-60B0-404E-A866-F8AA6E3B7C93}" sibTransId="{B52479FB-54A6-4EE7-B689-65B8B18F5AF4}"/>
    <dgm:cxn modelId="{1D19B793-DE9E-4BEC-84DF-22D722DE97B0}" type="presOf" srcId="{5E88F13F-1C27-4DD3-A109-23617DC09281}" destId="{AF28E993-0D07-4E18-AD08-BB8D73D9E231}" srcOrd="0" destOrd="0" presId="urn:microsoft.com/office/officeart/2005/8/layout/vList2"/>
    <dgm:cxn modelId="{5592B3BE-30F7-415F-B27D-CA88FCBBE101}" type="presOf" srcId="{47189379-86E4-443C-93FF-79AC94AE55B4}" destId="{5D5B3A2F-8389-4592-9E7D-F6242A48E408}" srcOrd="0" destOrd="0" presId="urn:microsoft.com/office/officeart/2005/8/layout/vList2"/>
    <dgm:cxn modelId="{796766C2-E8E6-4176-9049-7DED072714DD}" srcId="{7486BEC6-E736-495F-A98B-B283F55B9D7C}" destId="{5E88F13F-1C27-4DD3-A109-23617DC09281}" srcOrd="3" destOrd="0" parTransId="{65E77811-531C-4AAD-BDF2-C81548C9F3CC}" sibTransId="{F804E8B3-1C8C-4E34-8246-755F78CC9B04}"/>
    <dgm:cxn modelId="{0DC078E4-6880-4E7F-B845-85FEDBE643E2}" type="presOf" srcId="{A500BCCE-AD07-4E32-AC46-35F356B9CF37}" destId="{132A42C2-7F97-44D6-B02A-9AC38E2C3533}" srcOrd="0" destOrd="0" presId="urn:microsoft.com/office/officeart/2005/8/layout/vList2"/>
    <dgm:cxn modelId="{2E89E9F0-71EE-4080-9696-4251CEC007E0}" type="presOf" srcId="{DAF32549-F567-48AC-AE7A-0F2C9A8F8A09}" destId="{5A052F2D-21BB-40F7-ACF2-9F03538F5CA9}" srcOrd="0" destOrd="0" presId="urn:microsoft.com/office/officeart/2005/8/layout/vList2"/>
    <dgm:cxn modelId="{678842F5-DD65-465E-84A3-BEEBE3912C15}" type="presOf" srcId="{2DA4D336-EEA7-4D0E-8C79-29CC414A3C0E}" destId="{B0F2638B-E3FF-4526-860E-12E5F3C5BCA0}" srcOrd="0" destOrd="0" presId="urn:microsoft.com/office/officeart/2005/8/layout/vList2"/>
    <dgm:cxn modelId="{A8994E97-1015-41BB-83B1-DCD563C2632D}" type="presParOf" srcId="{A4FD7C22-8304-47EC-8519-CD89DDE0CC56}" destId="{5A052F2D-21BB-40F7-ACF2-9F03538F5CA9}" srcOrd="0" destOrd="0" presId="urn:microsoft.com/office/officeart/2005/8/layout/vList2"/>
    <dgm:cxn modelId="{5F87F49F-A212-4093-BC7F-A8842E2BC810}" type="presParOf" srcId="{A4FD7C22-8304-47EC-8519-CD89DDE0CC56}" destId="{E49124E4-3DD5-4D2C-9A28-6EBBA57EF195}" srcOrd="1" destOrd="0" presId="urn:microsoft.com/office/officeart/2005/8/layout/vList2"/>
    <dgm:cxn modelId="{4625EE2D-7BEF-4BF9-8008-9488316DFD56}" type="presParOf" srcId="{A4FD7C22-8304-47EC-8519-CD89DDE0CC56}" destId="{5D5B3A2F-8389-4592-9E7D-F6242A48E408}" srcOrd="2" destOrd="0" presId="urn:microsoft.com/office/officeart/2005/8/layout/vList2"/>
    <dgm:cxn modelId="{4CDE1DAD-43CD-4969-81AF-FF55E9BE27EC}" type="presParOf" srcId="{A4FD7C22-8304-47EC-8519-CD89DDE0CC56}" destId="{9DFC1751-5242-4157-A5BB-6AFE0EA5112A}" srcOrd="3" destOrd="0" presId="urn:microsoft.com/office/officeart/2005/8/layout/vList2"/>
    <dgm:cxn modelId="{CB64D7B3-3BEF-4F5C-9BF3-A5A0AE1D0083}" type="presParOf" srcId="{A4FD7C22-8304-47EC-8519-CD89DDE0CC56}" destId="{132A42C2-7F97-44D6-B02A-9AC38E2C3533}" srcOrd="4" destOrd="0" presId="urn:microsoft.com/office/officeart/2005/8/layout/vList2"/>
    <dgm:cxn modelId="{68C24ED3-F919-48D1-AAA2-8E3C2C347DD2}" type="presParOf" srcId="{A4FD7C22-8304-47EC-8519-CD89DDE0CC56}" destId="{0A73CA86-50C1-48DB-94C0-4BD5B71E5CE3}" srcOrd="5" destOrd="0" presId="urn:microsoft.com/office/officeart/2005/8/layout/vList2"/>
    <dgm:cxn modelId="{EBA1FFAF-7BFD-4565-BC64-DBE70A034945}" type="presParOf" srcId="{A4FD7C22-8304-47EC-8519-CD89DDE0CC56}" destId="{AF28E993-0D07-4E18-AD08-BB8D73D9E231}" srcOrd="6" destOrd="0" presId="urn:microsoft.com/office/officeart/2005/8/layout/vList2"/>
    <dgm:cxn modelId="{0D8C5C59-DC06-406C-8281-0AC1B938FC2D}" type="presParOf" srcId="{A4FD7C22-8304-47EC-8519-CD89DDE0CC56}" destId="{62E9E9D4-7D19-4EDC-8297-DFE603C28577}" srcOrd="7" destOrd="0" presId="urn:microsoft.com/office/officeart/2005/8/layout/vList2"/>
    <dgm:cxn modelId="{93BD711D-6AC1-4D6B-AC1F-7BFA4197A362}" type="presParOf" srcId="{A4FD7C22-8304-47EC-8519-CD89DDE0CC56}" destId="{B0F2638B-E3FF-4526-860E-12E5F3C5BCA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3"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noProof="0" dirty="0"/>
            <a:t>A positive environment can reverse behavioural symptoms</a:t>
          </a:r>
          <a:endParaRPr lang="en-GB" noProof="0" dirty="0"/>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noProof="0" dirty="0"/>
            <a:t>Early intervention</a:t>
          </a:r>
          <a:endParaRPr lang="en-GB" noProof="0" dirty="0"/>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noProof="0" dirty="0"/>
            <a:t>Working with families and schools</a:t>
          </a:r>
          <a:endParaRPr lang="en-GB" noProof="0" dirty="0"/>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noProof="0" dirty="0"/>
            <a:t>Positive impact by parents and family members</a:t>
          </a:r>
          <a:endParaRPr lang="en-GB" noProof="0" dirty="0"/>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BCDFBA-D21E-4961-8504-C89E80319430}" type="doc">
      <dgm:prSet loTypeId="urn:microsoft.com/office/officeart/2008/layout/LinedList" loCatId="list" qsTypeId="urn:microsoft.com/office/officeart/2005/8/quickstyle/simple1#4" qsCatId="simple" csTypeId="urn:microsoft.com/office/officeart/2005/8/colors/colorful5#2" csCatId="colorful" phldr="1"/>
      <dgm:spPr/>
      <dgm:t>
        <a:bodyPr/>
        <a:lstStyle/>
        <a:p>
          <a:endParaRPr lang="en-US"/>
        </a:p>
      </dgm:t>
    </dgm:pt>
    <dgm:pt modelId="{BEA44A3D-B25B-4DA9-B7FE-507EB63BF226}">
      <dgm:prSet/>
      <dgm:spPr/>
      <dgm:t>
        <a:bodyPr/>
        <a:lstStyle/>
        <a:p>
          <a:r>
            <a:rPr lang="en-GB" noProof="0" dirty="0"/>
            <a:t>After the Second World War, the country's birth-rate had deteriorated.</a:t>
          </a:r>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noProof="0" dirty="0"/>
            <a:t>Abortions were outlawed</a:t>
          </a:r>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noProof="0" dirty="0"/>
            <a:t>Childless couples and women were taxed  </a:t>
          </a:r>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noProof="0" dirty="0"/>
            <a:t>Women and girls were checked for signs of pregnancy and miscarriage by the secret police.</a:t>
          </a:r>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noProof="0" dirty="0"/>
            <a:t>Widespread poverty in country</a:t>
          </a:r>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noProof="0" dirty="0"/>
            <a:t>= parents had more children than they could afford</a:t>
          </a:r>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noProof="0" dirty="0"/>
            <a:t>= could not afford health treatment especially for disabled children </a:t>
          </a:r>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noProof="0" dirty="0"/>
            <a:t>Tens of thousands of children were left in orphanages</a:t>
          </a:r>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55F0A43D-955A-48FB-A541-189D40E8688A}" type="pres">
      <dgm:prSet presAssocID="{86BCDFBA-D21E-4961-8504-C89E80319430}" presName="vert0" presStyleCnt="0">
        <dgm:presLayoutVars>
          <dgm:dir/>
          <dgm:animOne val="branch"/>
          <dgm:animLvl val="lvl"/>
        </dgm:presLayoutVars>
      </dgm:prSet>
      <dgm:spPr/>
    </dgm:pt>
    <dgm:pt modelId="{0FF9C028-C9C4-499C-8BA1-BF1A6779918B}" type="pres">
      <dgm:prSet presAssocID="{BEA44A3D-B25B-4DA9-B7FE-507EB63BF226}" presName="thickLine" presStyleLbl="alignNode1" presStyleIdx="0" presStyleCnt="8"/>
      <dgm:spPr/>
    </dgm:pt>
    <dgm:pt modelId="{CE3A1122-FD59-46DC-8FED-9E3DAAACD848}" type="pres">
      <dgm:prSet presAssocID="{BEA44A3D-B25B-4DA9-B7FE-507EB63BF226}" presName="horz1" presStyleCnt="0"/>
      <dgm:spPr/>
    </dgm:pt>
    <dgm:pt modelId="{F2E4BA81-7BDF-4D85-B9A3-C822FC27ADC5}" type="pres">
      <dgm:prSet presAssocID="{BEA44A3D-B25B-4DA9-B7FE-507EB63BF226}" presName="tx1" presStyleLbl="revTx" presStyleIdx="0" presStyleCnt="8"/>
      <dgm:spPr/>
    </dgm:pt>
    <dgm:pt modelId="{640F5B8F-DDB7-45B8-86A7-79DD89D96EAE}" type="pres">
      <dgm:prSet presAssocID="{BEA44A3D-B25B-4DA9-B7FE-507EB63BF226}" presName="vert1" presStyleCnt="0"/>
      <dgm:spPr/>
    </dgm:pt>
    <dgm:pt modelId="{3D038A13-6954-4897-8E9A-BFEA48E2C9C9}" type="pres">
      <dgm:prSet presAssocID="{E0E6171D-FCB1-4B6A-9056-D318C75F0E46}" presName="thickLine" presStyleLbl="alignNode1" presStyleIdx="1" presStyleCnt="8"/>
      <dgm:spPr/>
    </dgm:pt>
    <dgm:pt modelId="{D8F9FD49-191C-4695-A2A9-B6E66F4390EF}" type="pres">
      <dgm:prSet presAssocID="{E0E6171D-FCB1-4B6A-9056-D318C75F0E46}" presName="horz1" presStyleCnt="0"/>
      <dgm:spPr/>
    </dgm:pt>
    <dgm:pt modelId="{A83C3008-F896-43D1-82EE-75DE28A43F1D}" type="pres">
      <dgm:prSet presAssocID="{E0E6171D-FCB1-4B6A-9056-D318C75F0E46}" presName="tx1" presStyleLbl="revTx" presStyleIdx="1" presStyleCnt="8"/>
      <dgm:spPr/>
    </dgm:pt>
    <dgm:pt modelId="{A7FB1780-C95D-4EE0-9632-282EE6695E55}" type="pres">
      <dgm:prSet presAssocID="{E0E6171D-FCB1-4B6A-9056-D318C75F0E46}" presName="vert1" presStyleCnt="0"/>
      <dgm:spPr/>
    </dgm:pt>
    <dgm:pt modelId="{ED095A84-AA8A-482F-96E0-65367E08B98D}" type="pres">
      <dgm:prSet presAssocID="{99CF363F-9CB7-474B-AAE5-BB15DC3797D6}" presName="thickLine" presStyleLbl="alignNode1" presStyleIdx="2" presStyleCnt="8"/>
      <dgm:spPr/>
    </dgm:pt>
    <dgm:pt modelId="{6EA66FEB-74DD-41BD-B784-60720E0E24E1}" type="pres">
      <dgm:prSet presAssocID="{99CF363F-9CB7-474B-AAE5-BB15DC3797D6}" presName="horz1" presStyleCnt="0"/>
      <dgm:spPr/>
    </dgm:pt>
    <dgm:pt modelId="{79ED4D9F-DD43-4E7E-A472-1C850E9E7D7F}" type="pres">
      <dgm:prSet presAssocID="{99CF363F-9CB7-474B-AAE5-BB15DC3797D6}" presName="tx1" presStyleLbl="revTx" presStyleIdx="2" presStyleCnt="8"/>
      <dgm:spPr/>
    </dgm:pt>
    <dgm:pt modelId="{4A0C53B8-6EAB-44F1-9432-E0EEBFE08FDE}" type="pres">
      <dgm:prSet presAssocID="{99CF363F-9CB7-474B-AAE5-BB15DC3797D6}" presName="vert1" presStyleCnt="0"/>
      <dgm:spPr/>
    </dgm:pt>
    <dgm:pt modelId="{EDB646BA-BAA7-4E18-BA8C-19797D124723}" type="pres">
      <dgm:prSet presAssocID="{9A79C83B-2917-41DB-89DE-E5FE9BF85CFC}" presName="thickLine" presStyleLbl="alignNode1" presStyleIdx="3" presStyleCnt="8"/>
      <dgm:spPr/>
    </dgm:pt>
    <dgm:pt modelId="{805F9007-5A69-4E99-AD0E-C454DCCF17AC}" type="pres">
      <dgm:prSet presAssocID="{9A79C83B-2917-41DB-89DE-E5FE9BF85CFC}" presName="horz1" presStyleCnt="0"/>
      <dgm:spPr/>
    </dgm:pt>
    <dgm:pt modelId="{D4674BD1-3099-43EE-BAAA-EEF7C667D149}" type="pres">
      <dgm:prSet presAssocID="{9A79C83B-2917-41DB-89DE-E5FE9BF85CFC}" presName="tx1" presStyleLbl="revTx" presStyleIdx="3" presStyleCnt="8"/>
      <dgm:spPr/>
    </dgm:pt>
    <dgm:pt modelId="{6A3F6854-1CBA-45CF-AFF5-579C43AF82F1}" type="pres">
      <dgm:prSet presAssocID="{9A79C83B-2917-41DB-89DE-E5FE9BF85CFC}" presName="vert1" presStyleCnt="0"/>
      <dgm:spPr/>
    </dgm:pt>
    <dgm:pt modelId="{91FB4435-126A-465D-BAE0-09FCB8637360}" type="pres">
      <dgm:prSet presAssocID="{AFDBAA34-0E96-48B3-B5FF-761AD8580C88}" presName="thickLine" presStyleLbl="alignNode1" presStyleIdx="4" presStyleCnt="8"/>
      <dgm:spPr/>
    </dgm:pt>
    <dgm:pt modelId="{276D6F76-4DDB-4ADA-8C34-54B44D5C3952}" type="pres">
      <dgm:prSet presAssocID="{AFDBAA34-0E96-48B3-B5FF-761AD8580C88}" presName="horz1" presStyleCnt="0"/>
      <dgm:spPr/>
    </dgm:pt>
    <dgm:pt modelId="{33AB6D4A-B343-4427-9213-3892977C491B}" type="pres">
      <dgm:prSet presAssocID="{AFDBAA34-0E96-48B3-B5FF-761AD8580C88}" presName="tx1" presStyleLbl="revTx" presStyleIdx="4" presStyleCnt="8"/>
      <dgm:spPr/>
    </dgm:pt>
    <dgm:pt modelId="{5FAD0327-2AA2-4B95-9385-40D4DB286E02}" type="pres">
      <dgm:prSet presAssocID="{AFDBAA34-0E96-48B3-B5FF-761AD8580C88}" presName="vert1" presStyleCnt="0"/>
      <dgm:spPr/>
    </dgm:pt>
    <dgm:pt modelId="{AF0235C9-3369-4BE4-8CCD-7C50169005E4}" type="pres">
      <dgm:prSet presAssocID="{B4908F96-99CC-4C5D-9BE0-86FD41083B3B}" presName="thickLine" presStyleLbl="alignNode1" presStyleIdx="5" presStyleCnt="8"/>
      <dgm:spPr/>
    </dgm:pt>
    <dgm:pt modelId="{21A40A8D-08C6-4D8E-A08E-D5AF98E75CD2}" type="pres">
      <dgm:prSet presAssocID="{B4908F96-99CC-4C5D-9BE0-86FD41083B3B}" presName="horz1" presStyleCnt="0"/>
      <dgm:spPr/>
    </dgm:pt>
    <dgm:pt modelId="{3A7E55DF-FFF7-48B3-BCAC-CAC0F09715F9}" type="pres">
      <dgm:prSet presAssocID="{B4908F96-99CC-4C5D-9BE0-86FD41083B3B}" presName="tx1" presStyleLbl="revTx" presStyleIdx="5" presStyleCnt="8"/>
      <dgm:spPr/>
    </dgm:pt>
    <dgm:pt modelId="{23BF19DC-363E-4D1F-A9C7-23B8AC2363D2}" type="pres">
      <dgm:prSet presAssocID="{B4908F96-99CC-4C5D-9BE0-86FD41083B3B}" presName="vert1" presStyleCnt="0"/>
      <dgm:spPr/>
    </dgm:pt>
    <dgm:pt modelId="{DD848F7E-EA42-412B-9005-6FA0342FE608}" type="pres">
      <dgm:prSet presAssocID="{803D41D2-2C0E-4746-A727-0AF1C2F53CDC}" presName="thickLine" presStyleLbl="alignNode1" presStyleIdx="6" presStyleCnt="8"/>
      <dgm:spPr/>
    </dgm:pt>
    <dgm:pt modelId="{7FFDA682-A920-4F7B-ACF5-4B075787C940}" type="pres">
      <dgm:prSet presAssocID="{803D41D2-2C0E-4746-A727-0AF1C2F53CDC}" presName="horz1" presStyleCnt="0"/>
      <dgm:spPr/>
    </dgm:pt>
    <dgm:pt modelId="{360A15A9-078C-45F6-B27D-4245D4D97491}" type="pres">
      <dgm:prSet presAssocID="{803D41D2-2C0E-4746-A727-0AF1C2F53CDC}" presName="tx1" presStyleLbl="revTx" presStyleIdx="6" presStyleCnt="8"/>
      <dgm:spPr/>
    </dgm:pt>
    <dgm:pt modelId="{0F9A114C-D995-415B-B20D-B1B041FEB1C1}" type="pres">
      <dgm:prSet presAssocID="{803D41D2-2C0E-4746-A727-0AF1C2F53CDC}" presName="vert1" presStyleCnt="0"/>
      <dgm:spPr/>
    </dgm:pt>
    <dgm:pt modelId="{7BED6706-D14A-452D-A1CA-E15DF70FCDEB}" type="pres">
      <dgm:prSet presAssocID="{876DAE9D-C05E-47F4-A9FB-83F8B7D2C8FC}" presName="thickLine" presStyleLbl="alignNode1" presStyleIdx="7" presStyleCnt="8"/>
      <dgm:spPr/>
    </dgm:pt>
    <dgm:pt modelId="{CF14B99A-A07F-4DDC-93DF-678C11C676E3}" type="pres">
      <dgm:prSet presAssocID="{876DAE9D-C05E-47F4-A9FB-83F8B7D2C8FC}" presName="horz1" presStyleCnt="0"/>
      <dgm:spPr/>
    </dgm:pt>
    <dgm:pt modelId="{42D2D745-AEFC-4B03-81FA-083FD634869A}" type="pres">
      <dgm:prSet presAssocID="{876DAE9D-C05E-47F4-A9FB-83F8B7D2C8FC}" presName="tx1" presStyleLbl="revTx" presStyleIdx="7" presStyleCnt="8"/>
      <dgm:spPr/>
    </dgm:pt>
    <dgm:pt modelId="{AB1F153D-31F1-42B6-B57E-4995C734F785}" type="pres">
      <dgm:prSet presAssocID="{876DAE9D-C05E-47F4-A9FB-83F8B7D2C8FC}" presName="vert1" presStyleCnt="0"/>
      <dgm:spPr/>
    </dgm:pt>
  </dgm:ptLst>
  <dgm:cxnLst>
    <dgm:cxn modelId="{564D8803-FB11-4832-BFDC-773E4D59783E}" type="presOf" srcId="{86BCDFBA-D21E-4961-8504-C89E80319430}" destId="{55F0A43D-955A-48FB-A541-189D40E8688A}" srcOrd="0" destOrd="0" presId="urn:microsoft.com/office/officeart/2008/layout/LinedList"/>
    <dgm:cxn modelId="{822E9F1A-17BB-497B-96C9-7ADA1557CCD3}" type="presOf" srcId="{876DAE9D-C05E-47F4-A9FB-83F8B7D2C8FC}" destId="{42D2D745-AEFC-4B03-81FA-083FD634869A}" srcOrd="0" destOrd="0" presId="urn:microsoft.com/office/officeart/2008/layout/LinedList"/>
    <dgm:cxn modelId="{6F7C8532-F444-4221-BDB7-4C2ADD846852}" type="presOf" srcId="{803D41D2-2C0E-4746-A727-0AF1C2F53CDC}" destId="{360A15A9-078C-45F6-B27D-4245D4D97491}" srcOrd="0" destOrd="0" presId="urn:microsoft.com/office/officeart/2008/layout/LinedList"/>
    <dgm:cxn modelId="{5CCEFF39-2987-454D-8879-1014F1FE598B}" srcId="{86BCDFBA-D21E-4961-8504-C89E80319430}" destId="{9A79C83B-2917-41DB-89DE-E5FE9BF85CFC}" srcOrd="3" destOrd="0" parTransId="{CB60FA48-C140-4F69-9031-5BC70D7BE081}" sibTransId="{6889CC8A-ED3E-4273-B5BD-6F0D61E67AD5}"/>
    <dgm:cxn modelId="{AE14B962-E7BE-4840-AF41-CB76FFD94122}" srcId="{86BCDFBA-D21E-4961-8504-C89E80319430}" destId="{B4908F96-99CC-4C5D-9BE0-86FD41083B3B}" srcOrd="5" destOrd="0" parTransId="{465AF310-7A9C-4A48-90F5-D35364F1A7F4}" sibTransId="{4A9526AD-B431-4417-8594-A33DCFD54E0E}"/>
    <dgm:cxn modelId="{4D155243-0E0D-46D8-89D4-990B74E887A6}" type="presOf" srcId="{E0E6171D-FCB1-4B6A-9056-D318C75F0E46}" destId="{A83C3008-F896-43D1-82EE-75DE28A43F1D}" srcOrd="0" destOrd="0" presId="urn:microsoft.com/office/officeart/2008/layout/LinedList"/>
    <dgm:cxn modelId="{BFF07865-21A1-4779-8012-53E609E6413F}" srcId="{86BCDFBA-D21E-4961-8504-C89E80319430}" destId="{803D41D2-2C0E-4746-A727-0AF1C2F53CDC}" srcOrd="6" destOrd="0" parTransId="{E1CF7624-FF82-410F-90F9-F119A2D9A52A}" sibTransId="{123EECB9-9A19-4564-B085-7F3F521644BC}"/>
    <dgm:cxn modelId="{26EF7771-7631-4499-BF76-71C1869E1E1B}" srcId="{86BCDFBA-D21E-4961-8504-C89E80319430}" destId="{E0E6171D-FCB1-4B6A-9056-D318C75F0E46}" srcOrd="1" destOrd="0" parTransId="{C7AE7A7F-63FB-4C3C-B60E-0AB523236E18}" sibTransId="{659822B9-245C-406F-A3FC-0642487D1427}"/>
    <dgm:cxn modelId="{77C6535A-021B-40DD-95DB-86E12CDDB414}" type="presOf" srcId="{AFDBAA34-0E96-48B3-B5FF-761AD8580C88}" destId="{33AB6D4A-B343-4427-9213-3892977C491B}" srcOrd="0" destOrd="0" presId="urn:microsoft.com/office/officeart/2008/layout/LinedList"/>
    <dgm:cxn modelId="{7698B27A-F119-4086-ADF0-C1C02CDA4FAF}" type="presOf" srcId="{B4908F96-99CC-4C5D-9BE0-86FD41083B3B}" destId="{3A7E55DF-FFF7-48B3-BCAC-CAC0F09715F9}" srcOrd="0" destOrd="0" presId="urn:microsoft.com/office/officeart/2008/layout/LinedList"/>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11CABAD-58C8-4A4D-A0A7-88991DAA429C}" type="presOf" srcId="{9A79C83B-2917-41DB-89DE-E5FE9BF85CFC}" destId="{D4674BD1-3099-43EE-BAAA-EEF7C667D149}" srcOrd="0" destOrd="0" presId="urn:microsoft.com/office/officeart/2008/layout/LinedList"/>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971AC4D4-B1AF-45E9-BA25-411DE4AE9DF8}" type="presOf" srcId="{99CF363F-9CB7-474B-AAE5-BB15DC3797D6}" destId="{79ED4D9F-DD43-4E7E-A472-1C850E9E7D7F}" srcOrd="0" destOrd="0" presId="urn:microsoft.com/office/officeart/2008/layout/LinedList"/>
    <dgm:cxn modelId="{CD4BC7D6-B0EB-4DD2-89D5-76C8406C6434}" type="presOf" srcId="{BEA44A3D-B25B-4DA9-B7FE-507EB63BF226}" destId="{F2E4BA81-7BDF-4D85-B9A3-C822FC27ADC5}" srcOrd="0" destOrd="0" presId="urn:microsoft.com/office/officeart/2008/layout/LinedList"/>
    <dgm:cxn modelId="{D86CCAAF-1DE8-4932-9960-DB938C332B8E}" type="presParOf" srcId="{55F0A43D-955A-48FB-A541-189D40E8688A}" destId="{0FF9C028-C9C4-499C-8BA1-BF1A6779918B}" srcOrd="0" destOrd="0" presId="urn:microsoft.com/office/officeart/2008/layout/LinedList"/>
    <dgm:cxn modelId="{67019B6E-0BC5-43B1-9FE0-51C2FD81DE42}" type="presParOf" srcId="{55F0A43D-955A-48FB-A541-189D40E8688A}" destId="{CE3A1122-FD59-46DC-8FED-9E3DAAACD848}" srcOrd="1" destOrd="0" presId="urn:microsoft.com/office/officeart/2008/layout/LinedList"/>
    <dgm:cxn modelId="{5915616C-2A3B-44DE-92DC-E54106E627A1}" type="presParOf" srcId="{CE3A1122-FD59-46DC-8FED-9E3DAAACD848}" destId="{F2E4BA81-7BDF-4D85-B9A3-C822FC27ADC5}" srcOrd="0" destOrd="0" presId="urn:microsoft.com/office/officeart/2008/layout/LinedList"/>
    <dgm:cxn modelId="{AF0CC1F3-A353-4F32-910A-224803886BAD}" type="presParOf" srcId="{CE3A1122-FD59-46DC-8FED-9E3DAAACD848}" destId="{640F5B8F-DDB7-45B8-86A7-79DD89D96EAE}" srcOrd="1" destOrd="0" presId="urn:microsoft.com/office/officeart/2008/layout/LinedList"/>
    <dgm:cxn modelId="{490BE076-E48B-4D5D-8F75-3B9C5EEB957E}" type="presParOf" srcId="{55F0A43D-955A-48FB-A541-189D40E8688A}" destId="{3D038A13-6954-4897-8E9A-BFEA48E2C9C9}" srcOrd="2" destOrd="0" presId="urn:microsoft.com/office/officeart/2008/layout/LinedList"/>
    <dgm:cxn modelId="{488A401B-DBA9-47C0-9550-FE00026CC341}" type="presParOf" srcId="{55F0A43D-955A-48FB-A541-189D40E8688A}" destId="{D8F9FD49-191C-4695-A2A9-B6E66F4390EF}" srcOrd="3" destOrd="0" presId="urn:microsoft.com/office/officeart/2008/layout/LinedList"/>
    <dgm:cxn modelId="{C9BD4350-BF4A-427C-89EA-5C128F8F9BFD}" type="presParOf" srcId="{D8F9FD49-191C-4695-A2A9-B6E66F4390EF}" destId="{A83C3008-F896-43D1-82EE-75DE28A43F1D}" srcOrd="0" destOrd="0" presId="urn:microsoft.com/office/officeart/2008/layout/LinedList"/>
    <dgm:cxn modelId="{4B13B37A-BBC5-44D8-9D8D-0014F2449953}" type="presParOf" srcId="{D8F9FD49-191C-4695-A2A9-B6E66F4390EF}" destId="{A7FB1780-C95D-4EE0-9632-282EE6695E55}" srcOrd="1" destOrd="0" presId="urn:microsoft.com/office/officeart/2008/layout/LinedList"/>
    <dgm:cxn modelId="{C415594F-873F-4D16-93E5-5238E62BE1C6}" type="presParOf" srcId="{55F0A43D-955A-48FB-A541-189D40E8688A}" destId="{ED095A84-AA8A-482F-96E0-65367E08B98D}" srcOrd="4" destOrd="0" presId="urn:microsoft.com/office/officeart/2008/layout/LinedList"/>
    <dgm:cxn modelId="{DE65B23C-ACF9-44C3-BDC9-567920AEC9EB}" type="presParOf" srcId="{55F0A43D-955A-48FB-A541-189D40E8688A}" destId="{6EA66FEB-74DD-41BD-B784-60720E0E24E1}" srcOrd="5" destOrd="0" presId="urn:microsoft.com/office/officeart/2008/layout/LinedList"/>
    <dgm:cxn modelId="{08DFBFAB-3671-4FDE-B612-F02F2D592F91}" type="presParOf" srcId="{6EA66FEB-74DD-41BD-B784-60720E0E24E1}" destId="{79ED4D9F-DD43-4E7E-A472-1C850E9E7D7F}" srcOrd="0" destOrd="0" presId="urn:microsoft.com/office/officeart/2008/layout/LinedList"/>
    <dgm:cxn modelId="{5D5C2FE7-D7A1-450A-8497-A8B5A3ECAAF5}" type="presParOf" srcId="{6EA66FEB-74DD-41BD-B784-60720E0E24E1}" destId="{4A0C53B8-6EAB-44F1-9432-E0EEBFE08FDE}" srcOrd="1" destOrd="0" presId="urn:microsoft.com/office/officeart/2008/layout/LinedList"/>
    <dgm:cxn modelId="{A317B217-CB1D-4F44-AAE0-D3B6029FC8F1}" type="presParOf" srcId="{55F0A43D-955A-48FB-A541-189D40E8688A}" destId="{EDB646BA-BAA7-4E18-BA8C-19797D124723}" srcOrd="6" destOrd="0" presId="urn:microsoft.com/office/officeart/2008/layout/LinedList"/>
    <dgm:cxn modelId="{60D20A51-B5E9-406A-BA1A-4106CCAE4808}" type="presParOf" srcId="{55F0A43D-955A-48FB-A541-189D40E8688A}" destId="{805F9007-5A69-4E99-AD0E-C454DCCF17AC}" srcOrd="7" destOrd="0" presId="urn:microsoft.com/office/officeart/2008/layout/LinedList"/>
    <dgm:cxn modelId="{15656D64-4D7A-4EDA-9E15-91645C921068}" type="presParOf" srcId="{805F9007-5A69-4E99-AD0E-C454DCCF17AC}" destId="{D4674BD1-3099-43EE-BAAA-EEF7C667D149}" srcOrd="0" destOrd="0" presId="urn:microsoft.com/office/officeart/2008/layout/LinedList"/>
    <dgm:cxn modelId="{A8E172A8-A8BB-4E94-A80D-330B0173A954}" type="presParOf" srcId="{805F9007-5A69-4E99-AD0E-C454DCCF17AC}" destId="{6A3F6854-1CBA-45CF-AFF5-579C43AF82F1}" srcOrd="1" destOrd="0" presId="urn:microsoft.com/office/officeart/2008/layout/LinedList"/>
    <dgm:cxn modelId="{F1F60CA2-B329-4170-BD94-13B688B6BA96}" type="presParOf" srcId="{55F0A43D-955A-48FB-A541-189D40E8688A}" destId="{91FB4435-126A-465D-BAE0-09FCB8637360}" srcOrd="8" destOrd="0" presId="urn:microsoft.com/office/officeart/2008/layout/LinedList"/>
    <dgm:cxn modelId="{7D19C923-5C64-456B-81A7-0147DC5E271A}" type="presParOf" srcId="{55F0A43D-955A-48FB-A541-189D40E8688A}" destId="{276D6F76-4DDB-4ADA-8C34-54B44D5C3952}" srcOrd="9" destOrd="0" presId="urn:microsoft.com/office/officeart/2008/layout/LinedList"/>
    <dgm:cxn modelId="{9BD87451-8EB5-45BB-9876-39D8C717CEB1}" type="presParOf" srcId="{276D6F76-4DDB-4ADA-8C34-54B44D5C3952}" destId="{33AB6D4A-B343-4427-9213-3892977C491B}" srcOrd="0" destOrd="0" presId="urn:microsoft.com/office/officeart/2008/layout/LinedList"/>
    <dgm:cxn modelId="{04F0FA2A-FB8F-44B9-B626-B5236ED72A06}" type="presParOf" srcId="{276D6F76-4DDB-4ADA-8C34-54B44D5C3952}" destId="{5FAD0327-2AA2-4B95-9385-40D4DB286E02}" srcOrd="1" destOrd="0" presId="urn:microsoft.com/office/officeart/2008/layout/LinedList"/>
    <dgm:cxn modelId="{798D76AD-D603-4AB2-BB18-14CE609DA5D3}" type="presParOf" srcId="{55F0A43D-955A-48FB-A541-189D40E8688A}" destId="{AF0235C9-3369-4BE4-8CCD-7C50169005E4}" srcOrd="10" destOrd="0" presId="urn:microsoft.com/office/officeart/2008/layout/LinedList"/>
    <dgm:cxn modelId="{3D690447-7C85-467C-A54F-4B22D96291E4}" type="presParOf" srcId="{55F0A43D-955A-48FB-A541-189D40E8688A}" destId="{21A40A8D-08C6-4D8E-A08E-D5AF98E75CD2}" srcOrd="11" destOrd="0" presId="urn:microsoft.com/office/officeart/2008/layout/LinedList"/>
    <dgm:cxn modelId="{D9F8751F-DFF6-4A15-A82F-D146EBC0CD19}" type="presParOf" srcId="{21A40A8D-08C6-4D8E-A08E-D5AF98E75CD2}" destId="{3A7E55DF-FFF7-48B3-BCAC-CAC0F09715F9}" srcOrd="0" destOrd="0" presId="urn:microsoft.com/office/officeart/2008/layout/LinedList"/>
    <dgm:cxn modelId="{E7A37047-55CF-45FF-807D-41BFF77A7B81}" type="presParOf" srcId="{21A40A8D-08C6-4D8E-A08E-D5AF98E75CD2}" destId="{23BF19DC-363E-4D1F-A9C7-23B8AC2363D2}" srcOrd="1" destOrd="0" presId="urn:microsoft.com/office/officeart/2008/layout/LinedList"/>
    <dgm:cxn modelId="{7EB8412F-7BF8-487B-B786-3CE3178AC4A9}" type="presParOf" srcId="{55F0A43D-955A-48FB-A541-189D40E8688A}" destId="{DD848F7E-EA42-412B-9005-6FA0342FE608}" srcOrd="12" destOrd="0" presId="urn:microsoft.com/office/officeart/2008/layout/LinedList"/>
    <dgm:cxn modelId="{0E2667A4-CA58-47E8-BBE0-CB3D5517118D}" type="presParOf" srcId="{55F0A43D-955A-48FB-A541-189D40E8688A}" destId="{7FFDA682-A920-4F7B-ACF5-4B075787C940}" srcOrd="13" destOrd="0" presId="urn:microsoft.com/office/officeart/2008/layout/LinedList"/>
    <dgm:cxn modelId="{B6C4E55C-C75D-4E26-83EE-3F017A650165}" type="presParOf" srcId="{7FFDA682-A920-4F7B-ACF5-4B075787C940}" destId="{360A15A9-078C-45F6-B27D-4245D4D97491}" srcOrd="0" destOrd="0" presId="urn:microsoft.com/office/officeart/2008/layout/LinedList"/>
    <dgm:cxn modelId="{912F8CFF-79FF-4E1C-A635-F8ABF43611F7}" type="presParOf" srcId="{7FFDA682-A920-4F7B-ACF5-4B075787C940}" destId="{0F9A114C-D995-415B-B20D-B1B041FEB1C1}" srcOrd="1" destOrd="0" presId="urn:microsoft.com/office/officeart/2008/layout/LinedList"/>
    <dgm:cxn modelId="{9219FF5D-CDC8-43D5-BF1A-2C628D63E1F7}" type="presParOf" srcId="{55F0A43D-955A-48FB-A541-189D40E8688A}" destId="{7BED6706-D14A-452D-A1CA-E15DF70FCDEB}" srcOrd="14" destOrd="0" presId="urn:microsoft.com/office/officeart/2008/layout/LinedList"/>
    <dgm:cxn modelId="{D151361B-2F47-4D05-8AE9-C94853080BB4}" type="presParOf" srcId="{55F0A43D-955A-48FB-A541-189D40E8688A}" destId="{CF14B99A-A07F-4DDC-93DF-678C11C676E3}" srcOrd="15" destOrd="0" presId="urn:microsoft.com/office/officeart/2008/layout/LinedList"/>
    <dgm:cxn modelId="{40E1A712-7B64-4196-AE75-5BBBA0BE1861}" type="presParOf" srcId="{CF14B99A-A07F-4DDC-93DF-678C11C676E3}" destId="{42D2D745-AEFC-4B03-81FA-083FD634869A}" srcOrd="0" destOrd="0" presId="urn:microsoft.com/office/officeart/2008/layout/LinedList"/>
    <dgm:cxn modelId="{8F210ECD-46AC-4894-81BC-B8B3B85EE06F}" type="presParOf" srcId="{CF14B99A-A07F-4DDC-93DF-678C11C676E3}" destId="{AB1F153D-31F1-42B6-B57E-4995C734F7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50383-E9CE-4EC1-B80E-E51EEF89F7AA}">
      <dsp:nvSpPr>
        <dsp:cNvPr id="0" name=""/>
        <dsp:cNvSpPr/>
      </dsp:nvSpPr>
      <dsp:spPr>
        <a:xfrm>
          <a:off x="0" y="0"/>
          <a:ext cx="98789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B0F77-B9DD-4CA4-B745-589FEDDE1599}">
      <dsp:nvSpPr>
        <dsp:cNvPr id="0" name=""/>
        <dsp:cNvSpPr/>
      </dsp:nvSpPr>
      <dsp:spPr>
        <a:xfrm>
          <a:off x="0" y="0"/>
          <a:ext cx="9878961" cy="1075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noProof="0" dirty="0"/>
            <a:t>Where each of them a simply a tragic incident?</a:t>
          </a:r>
        </a:p>
      </dsp:txBody>
      <dsp:txXfrm>
        <a:off x="0" y="0"/>
        <a:ext cx="9878961" cy="1075979"/>
      </dsp:txXfrm>
    </dsp:sp>
    <dsp:sp modelId="{3E5DBDB3-D559-4EB0-8E5E-F4B29F933472}">
      <dsp:nvSpPr>
        <dsp:cNvPr id="0" name=""/>
        <dsp:cNvSpPr/>
      </dsp:nvSpPr>
      <dsp:spPr>
        <a:xfrm>
          <a:off x="0" y="1075979"/>
          <a:ext cx="98789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CDABB3-B5E5-4545-97C1-904A5CD82DCA}">
      <dsp:nvSpPr>
        <dsp:cNvPr id="0" name=""/>
        <dsp:cNvSpPr/>
      </dsp:nvSpPr>
      <dsp:spPr>
        <a:xfrm>
          <a:off x="0" y="1075979"/>
          <a:ext cx="9878961" cy="1075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noProof="0" dirty="0"/>
            <a:t>Most were avoidable</a:t>
          </a:r>
        </a:p>
      </dsp:txBody>
      <dsp:txXfrm>
        <a:off x="0" y="1075979"/>
        <a:ext cx="9878961" cy="1075979"/>
      </dsp:txXfrm>
    </dsp:sp>
    <dsp:sp modelId="{FB0B9E5B-E827-46AD-AE23-4C7E22BE00FA}">
      <dsp:nvSpPr>
        <dsp:cNvPr id="0" name=""/>
        <dsp:cNvSpPr/>
      </dsp:nvSpPr>
      <dsp:spPr>
        <a:xfrm>
          <a:off x="0" y="2151958"/>
          <a:ext cx="98789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C09FE-796F-43DD-B141-B1C7411617B0}">
      <dsp:nvSpPr>
        <dsp:cNvPr id="0" name=""/>
        <dsp:cNvSpPr/>
      </dsp:nvSpPr>
      <dsp:spPr>
        <a:xfrm>
          <a:off x="0" y="2151958"/>
          <a:ext cx="9878961" cy="1075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noProof="0" dirty="0"/>
            <a:t>All featured an element of vulnerability</a:t>
          </a:r>
        </a:p>
      </dsp:txBody>
      <dsp:txXfrm>
        <a:off x="0" y="2151958"/>
        <a:ext cx="9878961" cy="1075979"/>
      </dsp:txXfrm>
    </dsp:sp>
    <dsp:sp modelId="{D7C5C34C-E33D-44A9-92D0-F1EDE215AD56}">
      <dsp:nvSpPr>
        <dsp:cNvPr id="0" name=""/>
        <dsp:cNvSpPr/>
      </dsp:nvSpPr>
      <dsp:spPr>
        <a:xfrm>
          <a:off x="0" y="3227937"/>
          <a:ext cx="98789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34924F-7669-46FE-B768-FAFF5F0027F2}">
      <dsp:nvSpPr>
        <dsp:cNvPr id="0" name=""/>
        <dsp:cNvSpPr/>
      </dsp:nvSpPr>
      <dsp:spPr>
        <a:xfrm>
          <a:off x="0" y="3227937"/>
          <a:ext cx="9878961" cy="1075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noProof="0" dirty="0"/>
            <a:t>Had elements of risk of harm – the harm that eventually descended onto the victims</a:t>
          </a:r>
        </a:p>
      </dsp:txBody>
      <dsp:txXfrm>
        <a:off x="0" y="3227937"/>
        <a:ext cx="9878961" cy="10759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2F2D-21BB-40F7-ACF2-9F03538F5CA9}">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noProof="0" dirty="0"/>
            <a:t>Impact of early life events </a:t>
          </a:r>
        </a:p>
      </dsp:txBody>
      <dsp:txXfrm>
        <a:off x="48005" y="105726"/>
        <a:ext cx="6167630" cy="887374"/>
      </dsp:txXfrm>
    </dsp:sp>
    <dsp:sp modelId="{5D5B3A2F-8389-4592-9E7D-F6242A48E408}">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noProof="0" dirty="0"/>
            <a:t>ACE’s</a:t>
          </a:r>
        </a:p>
      </dsp:txBody>
      <dsp:txXfrm>
        <a:off x="48005" y="1207191"/>
        <a:ext cx="6167630" cy="887374"/>
      </dsp:txXfrm>
    </dsp:sp>
    <dsp:sp modelId="{132A42C2-7F97-44D6-B02A-9AC38E2C3533}">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noProof="0" dirty="0"/>
            <a:t>Trauma</a:t>
          </a:r>
        </a:p>
      </dsp:txBody>
      <dsp:txXfrm>
        <a:off x="48005" y="2308656"/>
        <a:ext cx="6167630" cy="887374"/>
      </dsp:txXfrm>
    </dsp:sp>
    <dsp:sp modelId="{AF28E993-0D07-4E18-AD08-BB8D73D9E231}">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noProof="0" dirty="0"/>
            <a:t>Stockholm Syndrome</a:t>
          </a:r>
        </a:p>
      </dsp:txBody>
      <dsp:txXfrm>
        <a:off x="48005" y="3410121"/>
        <a:ext cx="6167630" cy="887374"/>
      </dsp:txXfrm>
    </dsp:sp>
    <dsp:sp modelId="{B0F2638B-E3FF-4526-860E-12E5F3C5BCA0}">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noProof="0" dirty="0"/>
            <a:t>Circle of Abuse</a:t>
          </a:r>
        </a:p>
      </dsp:txBody>
      <dsp:txXfrm>
        <a:off x="48005" y="4511586"/>
        <a:ext cx="616763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noProof="0" dirty="0"/>
            <a:t>A positive environment can reverse behavioural symptoms</a:t>
          </a:r>
          <a:endParaRPr lang="en-GB" sz="2400" kern="1200" noProof="0" dirty="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noProof="0" dirty="0"/>
            <a:t>Early intervention</a:t>
          </a:r>
          <a:endParaRPr lang="en-GB" sz="2400" kern="1200" noProof="0" dirty="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noProof="0" dirty="0"/>
            <a:t>Working with families and schools</a:t>
          </a:r>
          <a:endParaRPr lang="en-GB" sz="2400" kern="1200" noProof="0" dirty="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noProof="0" dirty="0"/>
            <a:t>Positive impact by parents and family members</a:t>
          </a:r>
          <a:endParaRPr lang="en-GB" sz="2400" kern="1200" noProof="0" dirty="0"/>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9C028-C9C4-499C-8BA1-BF1A6779918B}">
      <dsp:nvSpPr>
        <dsp:cNvPr id="0" name=""/>
        <dsp:cNvSpPr/>
      </dsp:nvSpPr>
      <dsp:spPr>
        <a:xfrm>
          <a:off x="0" y="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4BA81-7BDF-4D85-B9A3-C822FC27ADC5}">
      <dsp:nvSpPr>
        <dsp:cNvPr id="0" name=""/>
        <dsp:cNvSpPr/>
      </dsp:nvSpPr>
      <dsp:spPr>
        <a:xfrm>
          <a:off x="0" y="0"/>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After the Second World War, the country's birth-rate had deteriorated.</a:t>
          </a:r>
        </a:p>
      </dsp:txBody>
      <dsp:txXfrm>
        <a:off x="0" y="0"/>
        <a:ext cx="6291714" cy="691341"/>
      </dsp:txXfrm>
    </dsp:sp>
    <dsp:sp modelId="{3D038A13-6954-4897-8E9A-BFEA48E2C9C9}">
      <dsp:nvSpPr>
        <dsp:cNvPr id="0" name=""/>
        <dsp:cNvSpPr/>
      </dsp:nvSpPr>
      <dsp:spPr>
        <a:xfrm>
          <a:off x="0" y="691341"/>
          <a:ext cx="6291714" cy="0"/>
        </a:xfrm>
        <a:prstGeom prst="line">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C3008-F896-43D1-82EE-75DE28A43F1D}">
      <dsp:nvSpPr>
        <dsp:cNvPr id="0" name=""/>
        <dsp:cNvSpPr/>
      </dsp:nvSpPr>
      <dsp:spPr>
        <a:xfrm>
          <a:off x="0" y="69134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Abortions were outlawed</a:t>
          </a:r>
        </a:p>
      </dsp:txBody>
      <dsp:txXfrm>
        <a:off x="0" y="691341"/>
        <a:ext cx="6291714" cy="691341"/>
      </dsp:txXfrm>
    </dsp:sp>
    <dsp:sp modelId="{ED095A84-AA8A-482F-96E0-65367E08B98D}">
      <dsp:nvSpPr>
        <dsp:cNvPr id="0" name=""/>
        <dsp:cNvSpPr/>
      </dsp:nvSpPr>
      <dsp:spPr>
        <a:xfrm>
          <a:off x="0" y="1382683"/>
          <a:ext cx="6291714" cy="0"/>
        </a:xfrm>
        <a:prstGeom prst="lin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D4D9F-DD43-4E7E-A472-1C850E9E7D7F}">
      <dsp:nvSpPr>
        <dsp:cNvPr id="0" name=""/>
        <dsp:cNvSpPr/>
      </dsp:nvSpPr>
      <dsp:spPr>
        <a:xfrm>
          <a:off x="0" y="138268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Childless couples and women were taxed  </a:t>
          </a:r>
        </a:p>
      </dsp:txBody>
      <dsp:txXfrm>
        <a:off x="0" y="1382683"/>
        <a:ext cx="6291714" cy="691341"/>
      </dsp:txXfrm>
    </dsp:sp>
    <dsp:sp modelId="{EDB646BA-BAA7-4E18-BA8C-19797D124723}">
      <dsp:nvSpPr>
        <dsp:cNvPr id="0" name=""/>
        <dsp:cNvSpPr/>
      </dsp:nvSpPr>
      <dsp:spPr>
        <a:xfrm>
          <a:off x="0" y="2074025"/>
          <a:ext cx="6291714" cy="0"/>
        </a:xfrm>
        <a:prstGeom prst="line">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74BD1-3099-43EE-BAAA-EEF7C667D149}">
      <dsp:nvSpPr>
        <dsp:cNvPr id="0" name=""/>
        <dsp:cNvSpPr/>
      </dsp:nvSpPr>
      <dsp:spPr>
        <a:xfrm>
          <a:off x="0" y="2074025"/>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Women and girls were checked for signs of pregnancy and miscarriage by the secret police.</a:t>
          </a:r>
        </a:p>
      </dsp:txBody>
      <dsp:txXfrm>
        <a:off x="0" y="2074025"/>
        <a:ext cx="6291714" cy="691341"/>
      </dsp:txXfrm>
    </dsp:sp>
    <dsp:sp modelId="{91FB4435-126A-465D-BAE0-09FCB8637360}">
      <dsp:nvSpPr>
        <dsp:cNvPr id="0" name=""/>
        <dsp:cNvSpPr/>
      </dsp:nvSpPr>
      <dsp:spPr>
        <a:xfrm>
          <a:off x="0" y="2765367"/>
          <a:ext cx="6291714" cy="0"/>
        </a:xfrm>
        <a:prstGeom prst="lin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AB6D4A-B343-4427-9213-3892977C491B}">
      <dsp:nvSpPr>
        <dsp:cNvPr id="0" name=""/>
        <dsp:cNvSpPr/>
      </dsp:nvSpPr>
      <dsp:spPr>
        <a:xfrm>
          <a:off x="0" y="2765367"/>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Widespread poverty in country</a:t>
          </a:r>
        </a:p>
      </dsp:txBody>
      <dsp:txXfrm>
        <a:off x="0" y="2765367"/>
        <a:ext cx="6291714" cy="691341"/>
      </dsp:txXfrm>
    </dsp:sp>
    <dsp:sp modelId="{AF0235C9-3369-4BE4-8CCD-7C50169005E4}">
      <dsp:nvSpPr>
        <dsp:cNvPr id="0" name=""/>
        <dsp:cNvSpPr/>
      </dsp:nvSpPr>
      <dsp:spPr>
        <a:xfrm>
          <a:off x="0" y="3456709"/>
          <a:ext cx="6291714" cy="0"/>
        </a:xfrm>
        <a:prstGeom prst="line">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E55DF-FFF7-48B3-BCAC-CAC0F09715F9}">
      <dsp:nvSpPr>
        <dsp:cNvPr id="0" name=""/>
        <dsp:cNvSpPr/>
      </dsp:nvSpPr>
      <dsp:spPr>
        <a:xfrm>
          <a:off x="0" y="3456709"/>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 parents had more children than they could afford</a:t>
          </a:r>
        </a:p>
      </dsp:txBody>
      <dsp:txXfrm>
        <a:off x="0" y="3456709"/>
        <a:ext cx="6291714" cy="691341"/>
      </dsp:txXfrm>
    </dsp:sp>
    <dsp:sp modelId="{DD848F7E-EA42-412B-9005-6FA0342FE608}">
      <dsp:nvSpPr>
        <dsp:cNvPr id="0" name=""/>
        <dsp:cNvSpPr/>
      </dsp:nvSpPr>
      <dsp:spPr>
        <a:xfrm>
          <a:off x="0" y="4148051"/>
          <a:ext cx="6291714" cy="0"/>
        </a:xfrm>
        <a:prstGeom prst="lin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5A9-078C-45F6-B27D-4245D4D97491}">
      <dsp:nvSpPr>
        <dsp:cNvPr id="0" name=""/>
        <dsp:cNvSpPr/>
      </dsp:nvSpPr>
      <dsp:spPr>
        <a:xfrm>
          <a:off x="0" y="414805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 could not afford health treatment especially for disabled children </a:t>
          </a:r>
        </a:p>
      </dsp:txBody>
      <dsp:txXfrm>
        <a:off x="0" y="4148051"/>
        <a:ext cx="6291714" cy="691341"/>
      </dsp:txXfrm>
    </dsp:sp>
    <dsp:sp modelId="{7BED6706-D14A-452D-A1CA-E15DF70FCDEB}">
      <dsp:nvSpPr>
        <dsp:cNvPr id="0" name=""/>
        <dsp:cNvSpPr/>
      </dsp:nvSpPr>
      <dsp:spPr>
        <a:xfrm>
          <a:off x="0" y="4839393"/>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2D745-AEFC-4B03-81FA-083FD634869A}">
      <dsp:nvSpPr>
        <dsp:cNvPr id="0" name=""/>
        <dsp:cNvSpPr/>
      </dsp:nvSpPr>
      <dsp:spPr>
        <a:xfrm>
          <a:off x="0" y="483939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Tens of thousands of children were left in orphanages</a:t>
          </a:r>
        </a:p>
      </dsp:txBody>
      <dsp:txXfrm>
        <a:off x="0" y="4839393"/>
        <a:ext cx="6291714" cy="691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BF469-F16F-4812-B5DE-ABF8E1E8F98C}"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C6D788-0948-4FEA-AC42-E7FCF9B80F91}" type="slidenum">
              <a:rPr lang="en-GB" smtClean="0"/>
              <a:t>‹#›</a:t>
            </a:fld>
            <a:endParaRPr lang="en-GB"/>
          </a:p>
        </p:txBody>
      </p:sp>
    </p:spTree>
    <p:extLst>
      <p:ext uri="{BB962C8B-B14F-4D97-AF65-F5344CB8AC3E}">
        <p14:creationId xmlns:p14="http://schemas.microsoft.com/office/powerpoint/2010/main" val="2780657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assets.college.police.uk/s3fs-public/2021-11/Recognising-responding-vulnerability-related-risks-guidelines.pdf?v=1637139759"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rotherham.gov.uk/downloads/file/279/independent-inquiry-into-child-sexual-exploitation-in-rotherham"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adults-risk"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vkpp.org.uk/assets/Files/NVAP-with-Interim-Measures-v3.4-External-FINAL1.pdf"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s://www.vkpp.org.uk/assets/Files/NVAP-with-Interim-Measures-2023.pdf"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vkpp.org.uk/"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Recognising and responding to vulnerability related risks: Guidelines</a:t>
            </a:r>
            <a:endParaRPr lang="en-US"/>
          </a:p>
        </p:txBody>
      </p:sp>
      <p:sp>
        <p:nvSpPr>
          <p:cNvPr id="4" name="Slide Number Placeholder 3"/>
          <p:cNvSpPr>
            <a:spLocks noGrp="1"/>
          </p:cNvSpPr>
          <p:nvPr>
            <p:ph type="sldNum" sz="quarter" idx="5"/>
          </p:nvPr>
        </p:nvSpPr>
        <p:spPr/>
        <p:txBody>
          <a:bodyPr/>
          <a:lstStyle/>
          <a:p>
            <a:fld id="{1EC6D788-0948-4FEA-AC42-E7FCF9B80F91}" type="slidenum">
              <a:rPr lang="en-GB" smtClean="0"/>
              <a:t>4</a:t>
            </a:fld>
            <a:endParaRPr lang="en-GB"/>
          </a:p>
        </p:txBody>
      </p:sp>
    </p:spTree>
    <p:extLst>
      <p:ext uri="{BB962C8B-B14F-4D97-AF65-F5344CB8AC3E}">
        <p14:creationId xmlns:p14="http://schemas.microsoft.com/office/powerpoint/2010/main" val="4057516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6</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7</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College of Policing promotes the use of </a:t>
            </a:r>
            <a:r>
              <a:rPr lang="en-US" b="1" dirty="0"/>
              <a:t>THRIVE</a:t>
            </a:r>
            <a:r>
              <a:rPr lang="en-US" dirty="0"/>
              <a:t>, which stands for Threat, Harm, Risk, Investigation, Vulnerability, and Engagement. It is a decision-making framework that helps officers assess vulnerability and determine the most appropriate response to an individual’s needs.</a:t>
            </a:r>
          </a:p>
          <a:p>
            <a:r>
              <a:rPr lang="en-US" dirty="0"/>
              <a:t>Under this approach, a person is considered vulnerable when their circumstances or situation mean they are unable to protect themselves, or others, from harm, abuse, or exploitation. Vulnerability is not limited to age or disability and can affect anyone depending on their circumstances.</a:t>
            </a:r>
            <a:endParaRPr lang="en-GB" dirty="0"/>
          </a:p>
          <a:p>
            <a:r>
              <a:rPr lang="en-US" dirty="0"/>
              <a:t>It is important for officers to use </a:t>
            </a:r>
            <a:r>
              <a:rPr lang="en-US" b="1" dirty="0"/>
              <a:t>professional judgement</a:t>
            </a:r>
            <a:r>
              <a:rPr lang="en-US" dirty="0"/>
              <a:t> when assessing vulnerability. While frameworks and guidance support decision-making, every case is unique and requires consideration of the individual’s specific needs and circumstances.</a:t>
            </a:r>
            <a:endParaRPr lang="en-GB" dirty="0"/>
          </a:p>
          <a:p>
            <a:r>
              <a:rPr lang="en-US" dirty="0"/>
              <a:t>Risk assessment checklists can be useful in identifying warning signs and ensuring consistency. However, they should not be relied upon in isolation, as they may fail to capture the full complexity of a person's situation or the level of risk they face.</a:t>
            </a:r>
            <a:endParaRPr lang="en-GB" dirty="0"/>
          </a:p>
          <a:p>
            <a:r>
              <a:rPr lang="en-US" dirty="0"/>
              <a:t>Many individuals experience </a:t>
            </a:r>
            <a:r>
              <a:rPr lang="en-US" b="1" dirty="0"/>
              <a:t>multiple vulnerabilities</a:t>
            </a:r>
            <a:r>
              <a:rPr lang="en-US" dirty="0"/>
              <a:t> at the same time. For example, someone may be affected by mental health issues, substance misuse, homelessness, or domestic abuse simultaneously. These overlapping factors can increase their risk of harm and require a coordinated, safeguarding-focused response.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EC6D788-0948-4FEA-AC42-E7FCF9B80F91}" type="slidenum">
              <a:rPr lang="en-GB" smtClean="0"/>
              <a:t>10</a:t>
            </a:fld>
            <a:endParaRPr lang="en-GB"/>
          </a:p>
        </p:txBody>
      </p:sp>
    </p:spTree>
    <p:extLst>
      <p:ext uri="{BB962C8B-B14F-4D97-AF65-F5344CB8AC3E}">
        <p14:creationId xmlns:p14="http://schemas.microsoft.com/office/powerpoint/2010/main" val="1408706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24/7 availability</a:t>
            </a:r>
          </a:p>
          <a:p>
            <a:pPr marL="285750" indent="-285750">
              <a:buFont typeface="Arial"/>
              <a:buChar char="•"/>
            </a:pPr>
            <a:r>
              <a:rPr lang="en-US" dirty="0"/>
              <a:t>Public expectation</a:t>
            </a:r>
            <a:endParaRPr lang="en-GB" dirty="0"/>
          </a:p>
          <a:p>
            <a:pPr marL="285750" indent="-285750">
              <a:buFont typeface="Arial"/>
              <a:buChar char="•"/>
            </a:pPr>
            <a:r>
              <a:rPr lang="en-US" dirty="0"/>
              <a:t>Lack of alternative services</a:t>
            </a:r>
            <a:endParaRPr lang="en-GB" dirty="0"/>
          </a:p>
          <a:p>
            <a:pPr marL="285750" indent="-285750">
              <a:buFont typeface="Arial"/>
              <a:buChar char="•"/>
            </a:pPr>
            <a:r>
              <a:rPr lang="en-US" dirty="0"/>
              <a:t>Safeguarding responsibilities</a:t>
            </a:r>
            <a:endParaRPr lang="en-GB" dirty="0"/>
          </a:p>
          <a:p>
            <a:pPr marL="285750" indent="-285750">
              <a:buFont typeface="Arial"/>
              <a:buChar char="•"/>
            </a:pPr>
            <a:r>
              <a:rPr lang="en-US" dirty="0"/>
              <a:t>Emergency response role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EC6D788-0948-4FEA-AC42-E7FCF9B80F91}" type="slidenum">
              <a:rPr lang="en-GB" smtClean="0"/>
              <a:t>8</a:t>
            </a:fld>
            <a:endParaRPr lang="en-GB"/>
          </a:p>
        </p:txBody>
      </p:sp>
    </p:spTree>
    <p:extLst>
      <p:ext uri="{BB962C8B-B14F-4D97-AF65-F5344CB8AC3E}">
        <p14:creationId xmlns:p14="http://schemas.microsoft.com/office/powerpoint/2010/main" val="3381556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EC6D788-0948-4FEA-AC42-E7FCF9B80F91}" type="slidenum">
              <a:rPr lang="en-GB" smtClean="0"/>
              <a:t>20</a:t>
            </a:fld>
            <a:endParaRPr lang="en-GB"/>
          </a:p>
        </p:txBody>
      </p:sp>
    </p:spTree>
    <p:extLst>
      <p:ext uri="{BB962C8B-B14F-4D97-AF65-F5344CB8AC3E}">
        <p14:creationId xmlns:p14="http://schemas.microsoft.com/office/powerpoint/2010/main" val="467428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12</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Assessment tool within policing</a:t>
            </a:r>
          </a:p>
          <a:p>
            <a:r>
              <a:rPr lang="en-GB" noProof="0" dirty="0"/>
              <a:t>In practice helps professional assess and prioritise by considering these 6 elements if someone is vulnerable</a:t>
            </a:r>
          </a:p>
          <a:p>
            <a:r>
              <a:rPr lang="en-GB" noProof="0" dirty="0"/>
              <a:t>It is a framework that ensures that when police encounter a situation involving a vulnerable individual, they systematically look at the level of threat and harm a value the risks involved consider what kind of investigation is needed recognise vulnerabilities and think about how to engage with and support that individual. </a:t>
            </a:r>
          </a:p>
          <a:p>
            <a:r>
              <a:rPr lang="en-GB" noProof="0" dirty="0"/>
              <a:t>Usually applying the thrive approach means first identifying vulnerabilities understanding how they interact with the situation assess the level of harm or risk and then decide on appropriate access actions it's integrated into decision-making processes in policing to ensure constant and risk assessments.</a:t>
            </a:r>
          </a:p>
          <a:p>
            <a:r>
              <a:rPr lang="en-GB" noProof="0" dirty="0"/>
              <a:t> so in summary thrive helps police assess vulnerability by looking at the threat harm risk investigation needs and the person's vulnerability and how to engage with them </a:t>
            </a:r>
          </a:p>
          <a:p>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13</a:t>
            </a:fld>
            <a:endParaRPr lang="en-GB"/>
          </a:p>
        </p:txBody>
      </p:sp>
    </p:spTree>
    <p:extLst>
      <p:ext uri="{BB962C8B-B14F-4D97-AF65-F5344CB8AC3E}">
        <p14:creationId xmlns:p14="http://schemas.microsoft.com/office/powerpoint/2010/main" val="1031061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Really a blend of two things you've got a checklist based risk assessment on one hand and on the other hand your own professional judgement you put those together to identify vulnerabilities and figure out what kind of action is needed so it's basically checklist plus your judgement equals a clear understanding of who might be vulnerable and what you need to do.</a:t>
            </a:r>
          </a:p>
          <a:p>
            <a:r>
              <a:rPr lang="en-GB" dirty="0"/>
              <a:t>latest from the College of policing as of this year they've introduced some fresh guidelines specifically for dealing with vulnerability risks they've recognising and responding to vulnerability related risks guideline which basically provides A framework to help officers identify who's vulnerable and how to respond appropriately is very much about using evidence based recommendations to spot people risk and make sure they get the right kind of help plus vulnerability knowledge and practise programme they run in partnership with the national police chiefs council it basically pulls together best practise and guidelines to ensure consistency across forces</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14</a:t>
            </a:fld>
            <a:endParaRPr lang="en-GB"/>
          </a:p>
        </p:txBody>
      </p:sp>
    </p:spTree>
    <p:extLst>
      <p:ext uri="{BB962C8B-B14F-4D97-AF65-F5344CB8AC3E}">
        <p14:creationId xmlns:p14="http://schemas.microsoft.com/office/powerpoint/2010/main" val="2366250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communication curiosity and clues are a trio of equal important guidelines none of them take priority over others.</a:t>
            </a:r>
          </a:p>
          <a:p>
            <a:r>
              <a:rPr lang="en-GB" dirty="0"/>
              <a:t>There is a balance communication is about being clear open empathetic when engaging with vulnerable individuals. it's about really listening to them and making sure they feel heard </a:t>
            </a:r>
          </a:p>
          <a:p>
            <a:endParaRPr lang="en-GB" dirty="0"/>
          </a:p>
          <a:p>
            <a:r>
              <a:rPr lang="en-GB" dirty="0"/>
              <a:t>curiosity means maintaining a sense of genuine interest and asking questions to understand the unique situation better it helps you to gather more contacts and build trust as police officers.</a:t>
            </a:r>
          </a:p>
          <a:p>
            <a:r>
              <a:rPr lang="en-GB" dirty="0"/>
              <a:t> </a:t>
            </a:r>
          </a:p>
          <a:p>
            <a:r>
              <a:rPr lang="en-GB" dirty="0"/>
              <a:t>clues involved being attentive to signs or non verbal hints that might give you more insight into a person's needs or concerns these clues are likely to understand the full picture evidence based reflection is about using these three elements together in equal measure you rely on good communication you stay curious and you pay attention to those little clues that way you create a balance and thoughtful approach to support vulnerable people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15</a:t>
            </a:fld>
            <a:endParaRPr lang="en-GB"/>
          </a:p>
        </p:txBody>
      </p:sp>
    </p:spTree>
    <p:extLst>
      <p:ext uri="{BB962C8B-B14F-4D97-AF65-F5344CB8AC3E}">
        <p14:creationId xmlns:p14="http://schemas.microsoft.com/office/powerpoint/2010/main" val="3870987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communication curiosity and clues are a trio of equal important guidelines none of them take priority over others.</a:t>
            </a:r>
          </a:p>
          <a:p>
            <a:r>
              <a:rPr lang="en-GB" dirty="0"/>
              <a:t>There is a balance communication is about being clear open empathetic when engaging with vulnerable individuals. it's about really listening to them and making sure they feel heard </a:t>
            </a:r>
          </a:p>
          <a:p>
            <a:endParaRPr lang="en-GB" dirty="0"/>
          </a:p>
          <a:p>
            <a:r>
              <a:rPr lang="en-GB" dirty="0"/>
              <a:t>curiosity means maintaining a sense of genuine interest and asking questions to understand the unique situation better it helps you to gather more contacts and build trust as police officers.</a:t>
            </a:r>
          </a:p>
          <a:p>
            <a:r>
              <a:rPr lang="en-GB" dirty="0"/>
              <a:t> </a:t>
            </a:r>
          </a:p>
          <a:p>
            <a:r>
              <a:rPr lang="en-GB" dirty="0"/>
              <a:t>clues involved being attentive to signs or non verbal hints that might give you more insight into a person's needs or concerns these clues are likely to understand the full picture evidence based reflection is about using these three elements together in equal measure you rely on good communication you stay curious and you pay attention to those little clues that way you create a balance and thoughtful approach to support vulnerable people </a:t>
            </a:r>
            <a:endParaRPr lang="en-US" dirty="0"/>
          </a:p>
          <a:p>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16</a:t>
            </a:fld>
            <a:endParaRPr lang="en-GB"/>
          </a:p>
        </p:txBody>
      </p:sp>
    </p:spTree>
    <p:extLst>
      <p:ext uri="{BB962C8B-B14F-4D97-AF65-F5344CB8AC3E}">
        <p14:creationId xmlns:p14="http://schemas.microsoft.com/office/powerpoint/2010/main" val="24146694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tasks an that have shown certain events from the last 25 years that you were aware of that the police and other partner agencies did not deal with situations particularly well. There are a number of case studies that you can consider.</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17</a:t>
            </a:fld>
            <a:endParaRPr lang="en-GB"/>
          </a:p>
        </p:txBody>
      </p:sp>
    </p:spTree>
    <p:extLst>
      <p:ext uri="{BB962C8B-B14F-4D97-AF65-F5344CB8AC3E}">
        <p14:creationId xmlns:p14="http://schemas.microsoft.com/office/powerpoint/2010/main" val="813030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Emotive found cases where young people children vulnerable people have died they're not simple tragic incidences many if not most would avoidable but all featured an element of vulnerability all also had an element of risk of harm present but none were afforded sufficient protection to prevent the harm that eventually the felled the victim’s.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18</a:t>
            </a:fld>
            <a:endParaRPr lang="en-GB"/>
          </a:p>
        </p:txBody>
      </p:sp>
    </p:spTree>
    <p:extLst>
      <p:ext uri="{BB962C8B-B14F-4D97-AF65-F5344CB8AC3E}">
        <p14:creationId xmlns:p14="http://schemas.microsoft.com/office/powerpoint/2010/main" val="2188472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there to show several authorities in the last 20 years plus that have um had various reviews inquiries serious case reviews regarding the feelings of individuals or groups of people.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19</a:t>
            </a:fld>
            <a:endParaRPr lang="en-GB"/>
          </a:p>
        </p:txBody>
      </p:sp>
    </p:spTree>
    <p:extLst>
      <p:ext uri="{BB962C8B-B14F-4D97-AF65-F5344CB8AC3E}">
        <p14:creationId xmlns:p14="http://schemas.microsoft.com/office/powerpoint/2010/main" val="2557151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peel report stands for police effectiveness efficiency and legitimacy assessments introduced in 2015 they look at how well police forces in England and Wales are doing in a variety of areas. Things such as preventing crime how efficient they are in using resources how legitimate they are to carry out the duties. As of the 2020 three 2025 cycle the peel assessment have become more continuous and intelligence LED rather than just annually there is rating of outstanding good adequate requires improvement or inadequate. </a:t>
            </a:r>
            <a:endParaRPr lang="en-US" dirty="0">
              <a:ea typeface="Calibri" panose="020F0502020204030204"/>
              <a:cs typeface="Calibri" panose="020F0502020204030204"/>
            </a:endParaRPr>
          </a:p>
          <a:p>
            <a:r>
              <a:rPr lang="en-GB" dirty="0">
                <a:ea typeface="Calibri"/>
                <a:cs typeface="Calibri"/>
              </a:rPr>
              <a:t>Jay Report – Child sexual exploitation in Rotherham.</a:t>
            </a:r>
          </a:p>
          <a:p>
            <a:r>
              <a:rPr lang="en-GB" dirty="0">
                <a:hlinkClick r:id="rId3"/>
              </a:rPr>
              <a:t>independent-inquiry-into-child-sexual-exploitation-in-rotherham</a:t>
            </a:r>
            <a:endParaRPr lang="en-GB"/>
          </a:p>
        </p:txBody>
      </p:sp>
      <p:sp>
        <p:nvSpPr>
          <p:cNvPr id="4" name="Slide Number Placeholder 3"/>
          <p:cNvSpPr>
            <a:spLocks noGrp="1"/>
          </p:cNvSpPr>
          <p:nvPr>
            <p:ph type="sldNum" sz="quarter" idx="5"/>
          </p:nvPr>
        </p:nvSpPr>
        <p:spPr/>
        <p:txBody>
          <a:bodyPr/>
          <a:lstStyle/>
          <a:p>
            <a:fld id="{1EC6D788-0948-4FEA-AC42-E7FCF9B80F91}" type="slidenum">
              <a:rPr lang="en-GB" smtClean="0"/>
              <a:t>21</a:t>
            </a:fld>
            <a:endParaRPr lang="en-GB"/>
          </a:p>
        </p:txBody>
      </p:sp>
    </p:spTree>
    <p:extLst>
      <p:ext uri="{BB962C8B-B14F-4D97-AF65-F5344CB8AC3E}">
        <p14:creationId xmlns:p14="http://schemas.microsoft.com/office/powerpoint/2010/main" val="706084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The second key driver focuses on - in the past police in lacked terms of identifying vulnerability and investigating incidents and crimes involving vulnerable people.</a:t>
            </a:r>
          </a:p>
          <a:p>
            <a:r>
              <a:rPr lang="en-GB" dirty="0">
                <a:ea typeface="Calibri"/>
                <a:cs typeface="Calibri"/>
              </a:rPr>
              <a:t> In 2021 the College of policing took responsibility for pulling the threads together,  definition of vulnerability was designed based on the thrive approach and shared with police services.</a:t>
            </a:r>
          </a:p>
          <a:p>
            <a:r>
              <a:rPr lang="en-GB" dirty="0">
                <a:ea typeface="Calibri"/>
                <a:cs typeface="Calibri"/>
              </a:rPr>
              <a:t> prior to 2015 it wasn't applied consistently through England and Wales this was the starting point for the College of policing when they created the vulnerability  related risk document . </a:t>
            </a:r>
          </a:p>
          <a:p>
            <a:r>
              <a:rPr lang="en-GB" dirty="0">
                <a:ea typeface="Calibri"/>
                <a:cs typeface="Calibri"/>
              </a:rPr>
              <a:t>And the aim was to provide guidelines for police officers On the best options and practise with successful outcomes and more crucially design the thoughts and needs of vulnerable victims in mind.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EC6D788-0948-4FEA-AC42-E7FCF9B80F91}" type="slidenum">
              <a:rPr lang="en-GB" smtClean="0"/>
              <a:t>28</a:t>
            </a:fld>
            <a:endParaRPr lang="en-GB"/>
          </a:p>
        </p:txBody>
      </p:sp>
    </p:spTree>
    <p:extLst>
      <p:ext uri="{BB962C8B-B14F-4D97-AF65-F5344CB8AC3E}">
        <p14:creationId xmlns:p14="http://schemas.microsoft.com/office/powerpoint/2010/main" val="2645572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THRIVE – threat, harm, risk, investigation, vulnerability and engagement</a:t>
            </a:r>
          </a:p>
          <a:p>
            <a:r>
              <a:rPr lang="en-GB" dirty="0">
                <a:solidFill>
                  <a:srgbClr val="424242"/>
                </a:solidFill>
              </a:rPr>
              <a:t>THRIVE has been in use since 2015, but it wasn’t always applied consistently. Initially, it served more as a starting point than a standardised approach.”</a:t>
            </a:r>
            <a:endParaRPr lang="en-GB" dirty="0">
              <a:ea typeface="Calibri"/>
              <a:cs typeface="Calibri"/>
            </a:endParaRPr>
          </a:p>
          <a:p>
            <a:pPr marL="171450" indent="-171450">
              <a:buFont typeface="Arial"/>
              <a:buChar char="•"/>
            </a:pPr>
            <a:r>
              <a:rPr lang="en-GB" dirty="0">
                <a:solidFill>
                  <a:srgbClr val="424242"/>
                </a:solidFill>
              </a:rPr>
              <a:t> was developed to support decision-making in policing, especially in complex or high-risk situations.</a:t>
            </a:r>
            <a:endParaRPr lang="en-GB" dirty="0">
              <a:solidFill>
                <a:srgbClr val="424242"/>
              </a:solidFill>
              <a:ea typeface="Calibri"/>
              <a:cs typeface="Calibri"/>
            </a:endParaRPr>
          </a:p>
          <a:p>
            <a:pPr>
              <a:buFont typeface="Arial"/>
              <a:buChar char="•"/>
            </a:pPr>
            <a:r>
              <a:rPr lang="en-GB" dirty="0">
                <a:solidFill>
                  <a:srgbClr val="424242"/>
                </a:solidFill>
              </a:rPr>
              <a:t>Although THRIVE was available, its use varied widely. Some officers used it rigorously, while others didn’t apply it at all. This inconsistency highlighted the need for clearer guidance.”</a:t>
            </a:r>
            <a:endParaRPr lang="en-GB" dirty="0">
              <a:solidFill>
                <a:srgbClr val="424242"/>
              </a:solidFill>
              <a:ea typeface="Calibri"/>
              <a:cs typeface="Calibri"/>
            </a:endParaRPr>
          </a:p>
          <a:p>
            <a:pPr>
              <a:buFont typeface="Arial"/>
              <a:buChar char="•"/>
            </a:pPr>
            <a:r>
              <a:rPr lang="en-GB" dirty="0">
                <a:solidFill>
                  <a:srgbClr val="424242"/>
                </a:solidFill>
              </a:rPr>
              <a:t>Note that this led to gaps in how vulnerability was assessed and managed.</a:t>
            </a:r>
            <a:endParaRPr lang="en-GB" dirty="0">
              <a:ea typeface="Calibri"/>
              <a:cs typeface="Calibri"/>
            </a:endParaRPr>
          </a:p>
          <a:p>
            <a:pPr>
              <a:buFont typeface="Arial"/>
              <a:buChar char="•"/>
            </a:pPr>
            <a:r>
              <a:rPr lang="en-GB" dirty="0">
                <a:solidFill>
                  <a:srgbClr val="424242"/>
                </a:solidFill>
              </a:rPr>
              <a:t> the idea that the College of Policing (CoP) recognised this and took steps to formalise its use.</a:t>
            </a:r>
            <a:endParaRPr lang="en-GB" dirty="0">
              <a:ea typeface="Calibri"/>
              <a:cs typeface="Calibri"/>
            </a:endParaRPr>
          </a:p>
          <a:p>
            <a:pPr>
              <a:buFont typeface="Arial"/>
              <a:buChar char="•"/>
            </a:pPr>
            <a:r>
              <a:rPr lang="en-GB">
                <a:solidFill>
                  <a:srgbClr val="424242"/>
                </a:solidFill>
              </a:rPr>
              <a:t>The College of Policing began using THRIVE as the foundation for creating vulnerability-related risk documents. This was a turning point.”</a:t>
            </a:r>
            <a:endParaRPr lang="en-GB" dirty="0">
              <a:solidFill>
                <a:srgbClr val="424242"/>
              </a:solidFill>
              <a:ea typeface="Calibri"/>
              <a:cs typeface="Calibri"/>
            </a:endParaRPr>
          </a:p>
          <a:p>
            <a:pPr>
              <a:buFont typeface="Arial"/>
              <a:buChar char="•"/>
            </a:pPr>
            <a:r>
              <a:rPr lang="en-GB" dirty="0">
                <a:solidFill>
                  <a:srgbClr val="424242"/>
                </a:solidFill>
              </a:rPr>
              <a:t>documents help officers assess and respond to vulnerability in a structured way.</a:t>
            </a:r>
            <a:endParaRPr lang="en-GB" dirty="0"/>
          </a:p>
          <a:p>
            <a:pPr>
              <a:buFont typeface="Arial"/>
              <a:buChar char="•"/>
            </a:pPr>
            <a:r>
              <a:rPr lang="en-GB">
                <a:solidFill>
                  <a:srgbClr val="424242"/>
                </a:solidFill>
              </a:rPr>
              <a:t>THRIVE became the </a:t>
            </a:r>
            <a:r>
              <a:rPr lang="en-GB" b="1">
                <a:solidFill>
                  <a:srgbClr val="424242"/>
                </a:solidFill>
              </a:rPr>
              <a:t>starting point</a:t>
            </a:r>
            <a:r>
              <a:rPr lang="en-GB">
                <a:solidFill>
                  <a:srgbClr val="424242"/>
                </a:solidFill>
              </a:rPr>
              <a:t> for identifying risk factors and planning interventions.</a:t>
            </a:r>
            <a:endParaRPr lang="en-GB"/>
          </a:p>
          <a:p>
            <a:pPr>
              <a:buFont typeface="Arial"/>
              <a:buChar char="•"/>
            </a:pPr>
            <a:r>
              <a:rPr lang="en-GB" dirty="0">
                <a:solidFill>
                  <a:srgbClr val="424242"/>
                </a:solidFill>
              </a:rPr>
              <a:t>Designed to guide officers through options based on </a:t>
            </a:r>
            <a:r>
              <a:rPr lang="en-GB" b="1" dirty="0">
                <a:solidFill>
                  <a:srgbClr val="424242"/>
                </a:solidFill>
              </a:rPr>
              <a:t>best practice</a:t>
            </a:r>
            <a:r>
              <a:rPr lang="en-GB" dirty="0">
                <a:solidFill>
                  <a:srgbClr val="424242"/>
                </a:solidFill>
              </a:rPr>
              <a:t> and </a:t>
            </a:r>
            <a:r>
              <a:rPr lang="en-GB" b="1" dirty="0">
                <a:solidFill>
                  <a:srgbClr val="424242"/>
                </a:solidFill>
              </a:rPr>
              <a:t>successful outcomes</a:t>
            </a:r>
            <a:r>
              <a:rPr lang="en-GB" dirty="0">
                <a:solidFill>
                  <a:srgbClr val="424242"/>
                </a:solidFill>
              </a:rPr>
              <a:t>.</a:t>
            </a:r>
            <a:endParaRPr lang="en-GB" dirty="0">
              <a:solidFill>
                <a:srgbClr val="424242"/>
              </a:solidFill>
              <a:ea typeface="Calibri"/>
              <a:cs typeface="Calibri"/>
            </a:endParaRPr>
          </a:p>
          <a:p>
            <a:pPr>
              <a:buFont typeface="Arial"/>
              <a:buChar char="•"/>
            </a:pPr>
            <a:r>
              <a:rPr lang="en-GB" dirty="0">
                <a:solidFill>
                  <a:srgbClr val="424242"/>
                </a:solidFill>
              </a:rPr>
              <a:t>Helps ensure consistency in how vulnerability is approached across different teams and regions.</a:t>
            </a:r>
            <a:endParaRPr lang="en-GB" dirty="0"/>
          </a:p>
          <a:p>
            <a:pPr>
              <a:buFont typeface="Arial"/>
              <a:buChar char="•"/>
            </a:pPr>
            <a:r>
              <a:rPr lang="en-GB" dirty="0">
                <a:solidFill>
                  <a:srgbClr val="424242"/>
                </a:solidFill>
              </a:rPr>
              <a:t>Importantly, these documents were designed with vulnerable victims in mind.”</a:t>
            </a:r>
            <a:endParaRPr lang="en-GB" dirty="0">
              <a:solidFill>
                <a:srgbClr val="424242"/>
              </a:solidFill>
              <a:ea typeface="Calibri"/>
              <a:cs typeface="Calibri"/>
            </a:endParaRPr>
          </a:p>
          <a:p>
            <a:pPr>
              <a:buFont typeface="Arial"/>
              <a:buChar char="•"/>
            </a:pPr>
            <a:r>
              <a:rPr lang="en-GB" dirty="0">
                <a:solidFill>
                  <a:srgbClr val="424242"/>
                </a:solidFill>
              </a:rPr>
              <a:t> the approach is </a:t>
            </a:r>
            <a:r>
              <a:rPr lang="en-GB" b="1" dirty="0">
                <a:solidFill>
                  <a:srgbClr val="424242"/>
                </a:solidFill>
              </a:rPr>
              <a:t>victim-centred</a:t>
            </a:r>
            <a:r>
              <a:rPr lang="en-GB" dirty="0">
                <a:solidFill>
                  <a:srgbClr val="424242"/>
                </a:solidFill>
              </a:rPr>
              <a:t>, aiming to reduce harm and improve safety.</a:t>
            </a:r>
            <a:endParaRPr lang="en-GB" dirty="0"/>
          </a:p>
          <a:p>
            <a:pPr>
              <a:buFont typeface="Arial"/>
              <a:buChar char="•"/>
            </a:pPr>
            <a:r>
              <a:rPr lang="en-GB" dirty="0">
                <a:solidFill>
                  <a:srgbClr val="424242"/>
                </a:solidFill>
              </a:rPr>
              <a:t>Encourages officers to think beyond the immediate incident and consider long-term impacts.</a:t>
            </a:r>
            <a:endParaRPr lang="en-GB" dirty="0"/>
          </a:p>
          <a:p>
            <a:pPr>
              <a:buFont typeface="Arial"/>
              <a:buChar char="•"/>
            </a:pPr>
            <a:r>
              <a:rPr lang="en-GB" b="1" dirty="0">
                <a:solidFill>
                  <a:srgbClr val="424242"/>
                </a:solidFill>
              </a:rPr>
              <a:t>THRIVE as a Mindset</a:t>
            </a:r>
            <a:endParaRPr lang="en-GB" dirty="0">
              <a:ea typeface="Calibri" panose="020F0502020204030204"/>
              <a:cs typeface="Calibri" panose="020F0502020204030204"/>
            </a:endParaRPr>
          </a:p>
          <a:p>
            <a:pPr>
              <a:buFont typeface="Arial"/>
              <a:buChar char="•"/>
            </a:pPr>
            <a:r>
              <a:rPr lang="en-GB" dirty="0">
                <a:solidFill>
                  <a:srgbClr val="424242"/>
                </a:solidFill>
              </a:rPr>
              <a:t> THRIVE isn’t just a checklist—it’s a mindset.</a:t>
            </a:r>
            <a:endParaRPr lang="en-GB" dirty="0"/>
          </a:p>
          <a:p>
            <a:pPr>
              <a:buFont typeface="Arial"/>
              <a:buChar char="•"/>
            </a:pPr>
            <a:r>
              <a:rPr lang="en-GB" dirty="0">
                <a:solidFill>
                  <a:srgbClr val="424242"/>
                </a:solidFill>
              </a:rPr>
              <a:t>Promotes professional judgement, accountability, and reflective practice.</a:t>
            </a:r>
            <a:endParaRPr lang="en-GB" dirty="0"/>
          </a:p>
          <a:p>
            <a:pPr>
              <a:buFont typeface="Arial"/>
              <a:buChar char="•"/>
            </a:pPr>
            <a:r>
              <a:rPr lang="en-GB" dirty="0">
                <a:solidFill>
                  <a:srgbClr val="424242"/>
                </a:solidFill>
              </a:rPr>
              <a:t>Supports officers in making informed decisions, especially in complex or emotionally charged situations.</a:t>
            </a:r>
            <a:br>
              <a:rPr lang="en-US" dirty="0">
                <a:cs typeface="+mn-lt"/>
              </a:rPr>
            </a:br>
            <a:r>
              <a:rPr lang="en-GB" dirty="0">
                <a:solidFill>
                  <a:srgbClr val="424242"/>
                </a:solidFill>
              </a:rPr>
              <a:t>In summary, THRIVE has evolved from a loosely used tool to a central part of how police assess and respond to vulnerability. It’s about doing the right thing, in the right way, for the right reasons.</a:t>
            </a:r>
            <a:endParaRPr lang="en-GB" dirty="0">
              <a:ea typeface="Calibri" panose="020F0502020204030204"/>
              <a:cs typeface="Calibri" panose="020F0502020204030204"/>
            </a:endParaRPr>
          </a:p>
          <a:p>
            <a:pPr>
              <a:buFont typeface="Arial"/>
              <a:buChar char="•"/>
            </a:pPr>
            <a:r>
              <a:rPr lang="en-GB" dirty="0">
                <a:solidFill>
                  <a:srgbClr val="424242"/>
                </a:solidFill>
              </a:rPr>
              <a:t>Invite discussion or questions about how THRIVE is used in practice.</a:t>
            </a:r>
            <a:endParaRPr lang="en-GB" dirty="0"/>
          </a:p>
          <a:p>
            <a:pPr>
              <a:buFont typeface="Arial"/>
              <a:buChar char="•"/>
            </a:pPr>
            <a:r>
              <a:rPr lang="en-GB" i="1" dirty="0">
                <a:solidFill>
                  <a:srgbClr val="424242"/>
                </a:solidFill>
              </a:rPr>
              <a:t>“Can anyone share an example of how THRIVE helped guide a decision in a real case?”</a:t>
            </a:r>
            <a:endParaRPr lang="en-GB" dirty="0"/>
          </a:p>
          <a:p>
            <a:pPr>
              <a:buFont typeface="Arial"/>
              <a:buChar char="•"/>
            </a:pPr>
            <a:endParaRPr lang="en-GB" dirty="0">
              <a:solidFill>
                <a:srgbClr val="424242"/>
              </a:solidFill>
              <a:ea typeface="Calibri"/>
              <a:cs typeface="Calibri"/>
            </a:endParaRPr>
          </a:p>
          <a:p>
            <a:pPr marL="171450" indent="-171450">
              <a:buFont typeface="Arial"/>
              <a:buChar char="•"/>
            </a:pPr>
            <a:endParaRPr lang="en-US" dirty="0">
              <a:solidFill>
                <a:srgbClr val="424242"/>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EC6D788-0948-4FEA-AC42-E7FCF9B80F91}" type="slidenum">
              <a:rPr lang="en-GB" smtClean="0"/>
              <a:t>29</a:t>
            </a:fld>
            <a:endParaRPr lang="en-GB"/>
          </a:p>
        </p:txBody>
      </p:sp>
    </p:spTree>
    <p:extLst>
      <p:ext uri="{BB962C8B-B14F-4D97-AF65-F5344CB8AC3E}">
        <p14:creationId xmlns:p14="http://schemas.microsoft.com/office/powerpoint/2010/main" val="40077557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33</a:t>
            </a:fld>
            <a:endParaRPr lang="en-GB"/>
          </a:p>
        </p:txBody>
      </p:sp>
    </p:spTree>
    <p:extLst>
      <p:ext uri="{BB962C8B-B14F-4D97-AF65-F5344CB8AC3E}">
        <p14:creationId xmlns:p14="http://schemas.microsoft.com/office/powerpoint/2010/main" val="1458397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Adults at risk | College of Policing</a:t>
            </a:r>
            <a:endParaRPr lang="en-US" dirty="0"/>
          </a:p>
          <a:p>
            <a:r>
              <a:rPr lang="en-US" dirty="0"/>
              <a:t>Open ended questions ……Why rather than the What</a:t>
            </a:r>
          </a:p>
          <a:p>
            <a:r>
              <a:rPr lang="en-GB" dirty="0"/>
              <a:t>How do you do it </a:t>
            </a:r>
            <a:r>
              <a:rPr lang="en-GB" dirty="0" err="1"/>
              <a:t>it</a:t>
            </a:r>
            <a:r>
              <a:rPr lang="en-GB" dirty="0"/>
              <a:t> is about encouraging officers to go beyond what's in front of them and on the surface need to be asking opening open-ended questions and digging into the why somebody situation instead of the what it is about fostering in mindset where as police feel the confidence and empowerment to ask those deeper questions.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34</a:t>
            </a:fld>
            <a:endParaRPr lang="en-GB"/>
          </a:p>
        </p:txBody>
      </p:sp>
    </p:spTree>
    <p:extLst>
      <p:ext uri="{BB962C8B-B14F-4D97-AF65-F5344CB8AC3E}">
        <p14:creationId xmlns:p14="http://schemas.microsoft.com/office/powerpoint/2010/main" val="1669533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steps above which can make up professional curiosity,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35</a:t>
            </a:fld>
            <a:endParaRPr lang="en-GB"/>
          </a:p>
        </p:txBody>
      </p:sp>
    </p:spTree>
    <p:extLst>
      <p:ext uri="{BB962C8B-B14F-4D97-AF65-F5344CB8AC3E}">
        <p14:creationId xmlns:p14="http://schemas.microsoft.com/office/powerpoint/2010/main" val="8946323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NVAP-with-Interim-Measures-v3.4-External-FINAL1.pdf</a:t>
            </a:r>
            <a:endParaRPr lang="en-US" dirty="0"/>
          </a:p>
          <a:p>
            <a:r>
              <a:rPr lang="en-GB" dirty="0"/>
              <a:t>The national vulnerable action plan is a framework that the college policing and other partners put together to address how police forces handle vulnerability and public protection. It was created is about creating a common approach so that everyone in policing is on the same page when it comes to recognising and dealing with vulnerability in different forms it is really about making sure everyone in policing is well equipped to protect vulnerable people unprovoked comes across the board. </a:t>
            </a:r>
            <a:endParaRPr lang="en-US" dirty="0">
              <a:ea typeface="Calibri" panose="020F0502020204030204"/>
              <a:cs typeface="Calibri" panose="020F0502020204030204"/>
            </a:endParaRPr>
          </a:p>
          <a:p>
            <a:endParaRPr lang="en-GB" dirty="0">
              <a:ea typeface="Calibri"/>
              <a:cs typeface="Calibri"/>
            </a:endParaRPr>
          </a:p>
          <a:p>
            <a:r>
              <a:rPr lang="en-GB" dirty="0">
                <a:hlinkClick r:id="rId4"/>
              </a:rPr>
              <a:t>NVAP-with-Interim-Measures-2023.pdf</a:t>
            </a:r>
            <a:endParaRPr lang="en-GB"/>
          </a:p>
        </p:txBody>
      </p:sp>
      <p:sp>
        <p:nvSpPr>
          <p:cNvPr id="4" name="Slide Number Placeholder 3"/>
          <p:cNvSpPr>
            <a:spLocks noGrp="1"/>
          </p:cNvSpPr>
          <p:nvPr>
            <p:ph type="sldNum" sz="quarter" idx="5"/>
          </p:nvPr>
        </p:nvSpPr>
        <p:spPr/>
        <p:txBody>
          <a:bodyPr/>
          <a:lstStyle/>
          <a:p>
            <a:fld id="{1EC6D788-0948-4FEA-AC42-E7FCF9B80F91}" type="slidenum">
              <a:rPr lang="en-GB" smtClean="0"/>
              <a:t>36</a:t>
            </a:fld>
            <a:endParaRPr lang="en-GB"/>
          </a:p>
        </p:txBody>
      </p:sp>
    </p:spTree>
    <p:extLst>
      <p:ext uri="{BB962C8B-B14F-4D97-AF65-F5344CB8AC3E}">
        <p14:creationId xmlns:p14="http://schemas.microsoft.com/office/powerpoint/2010/main" val="23885476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Vulnerability Knowledge and Practice Programme (VKPP) </a:t>
            </a:r>
            <a:endParaRPr lang="en-US" dirty="0"/>
          </a:p>
          <a:p>
            <a:r>
              <a:rPr lang="en-GB" dirty="0"/>
              <a:t>The seven themes illustrated above provide a purposeful approach to dealing with an individual whose vulnerability and is a victim of crime the links between the envy EPI themes and the pathway steps to professional curiosity are clearly linked.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37</a:t>
            </a:fld>
            <a:endParaRPr lang="en-GB"/>
          </a:p>
        </p:txBody>
      </p:sp>
    </p:spTree>
    <p:extLst>
      <p:ext uri="{BB962C8B-B14F-4D97-AF65-F5344CB8AC3E}">
        <p14:creationId xmlns:p14="http://schemas.microsoft.com/office/powerpoint/2010/main" val="19770732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25 years further key drivers for change on how policing can deal with issues of vulnerability can be found in legislative changes lessons from serious cases reviews inquiries and other forms of scrutiny have led to investigators revising new acts of parliament's and other guidance to support the police and partner agencies and improving approaches for identifying and dealing with vulnerable people. </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39</a:t>
            </a:fld>
            <a:endParaRPr lang="en-GB"/>
          </a:p>
        </p:txBody>
      </p:sp>
    </p:spTree>
    <p:extLst>
      <p:ext uri="{BB962C8B-B14F-4D97-AF65-F5344CB8AC3E}">
        <p14:creationId xmlns:p14="http://schemas.microsoft.com/office/powerpoint/2010/main" val="1115023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safeguarding vulnerable groups Act 2006 was born out of recommendations of the Birch inquiry into the sewer mood’s it resulted the creation of a registration scheme for anyone wishing to carry out work with children or vulnerable adults the police are required to be requested consider it a application against its intelligence and holds its in its system the introduction of disclosure and barring service DBZ for those working with vulnerable people </a:t>
            </a:r>
          </a:p>
          <a:p>
            <a:endParaRPr lang="en-GB" dirty="0"/>
          </a:p>
          <a:p>
            <a:r>
              <a:rPr lang="en-GB" dirty="0"/>
              <a:t>The sexual offences act 2003 created by the children child sex offender disclosure scheme or what has been known as </a:t>
            </a:r>
            <a:r>
              <a:rPr lang="en-GB" dirty="0" err="1"/>
              <a:t>sarah's</a:t>
            </a:r>
            <a:r>
              <a:rPr lang="en-GB" dirty="0"/>
              <a:t> law Anne was after the kidnapper murder of Sarah Payne in 2000 by convicted sex offender Roy Whittington who lived close to Sarah it is it allows parents grandparents and family friends trust the police whether the person or as a contact with a child as a record for sexual offences or poses a risk to the child if the police determined that such risks exist they must consider informing parents and guardians is a proactive process which allows concerned parents to seek information about individuals were close by if they have child sex convictions or considered  a risk.</a:t>
            </a:r>
          </a:p>
          <a:p>
            <a:endParaRPr lang="en-GB" dirty="0"/>
          </a:p>
          <a:p>
            <a:r>
              <a:rPr lang="en-GB" dirty="0"/>
              <a:t>Clare's law came from the domestic violence disclosure scheme which gives anyone the right to ask the police if they believe that they or someone they know is in a relationship with an individual who could be abusive towards them the schemes named after Clare wood who was murdered by an abuser who is a former partner in 2009 this legislation protects victims of domestic abuse affords proactive means for vulnerable partners and to find out if knew on potentially new partner has a history of intimate partner violence.  the three pieces of legislation discussed are important as they demonstrate the desire not only to learn from past mistakes but also attempt to avoid other vulnerable victims and being come in a target</a:t>
            </a:r>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40</a:t>
            </a:fld>
            <a:endParaRPr lang="en-GB"/>
          </a:p>
        </p:txBody>
      </p:sp>
    </p:spTree>
    <p:extLst>
      <p:ext uri="{BB962C8B-B14F-4D97-AF65-F5344CB8AC3E}">
        <p14:creationId xmlns:p14="http://schemas.microsoft.com/office/powerpoint/2010/main" val="42425655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C6D788-0948-4FEA-AC42-E7FCF9B80F91}" type="slidenum">
              <a:rPr lang="en-GB" smtClean="0"/>
              <a:t>41</a:t>
            </a:fld>
            <a:endParaRPr lang="en-GB"/>
          </a:p>
        </p:txBody>
      </p:sp>
    </p:spTree>
    <p:extLst>
      <p:ext uri="{BB962C8B-B14F-4D97-AF65-F5344CB8AC3E}">
        <p14:creationId xmlns:p14="http://schemas.microsoft.com/office/powerpoint/2010/main" val="13640371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46</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47</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49</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50</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54</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57</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https://publications.parliament.uk/pa/cm201719/cmselect/cmsctech/506/50605.htm</a:t>
            </a:r>
          </a:p>
          <a:p>
            <a:endParaRPr lang="en-GB" dirty="0"/>
          </a:p>
          <a:p>
            <a:r>
              <a:rPr lang="en-GB" dirty="0"/>
              <a:t>https://www.ljmu.ac.uk/-/media/phi-reports/pdf/2023-01-state-of-the-art-report-eng.pdf</a:t>
            </a:r>
          </a:p>
          <a:p>
            <a:endParaRPr lang="en-GB" dirty="0"/>
          </a:p>
          <a:p>
            <a:r>
              <a:rPr lang="en-GB" dirty="0"/>
              <a:t>https://phw.nhs.wales/topics/adverse-childhood-experiences/#:~:text=In%202016%2C%20Public%20Health%20Wales,14%25%20suffered%20four%20or%20more.</a:t>
            </a:r>
          </a:p>
        </p:txBody>
      </p:sp>
      <p:sp>
        <p:nvSpPr>
          <p:cNvPr id="4" name="Slide Number Placeholder 3"/>
          <p:cNvSpPr>
            <a:spLocks noGrp="1"/>
          </p:cNvSpPr>
          <p:nvPr>
            <p:ph type="sldNum" sz="quarter" idx="5"/>
          </p:nvPr>
        </p:nvSpPr>
        <p:spPr/>
        <p:txBody>
          <a:bodyPr/>
          <a:lstStyle/>
          <a:p>
            <a:fld id="{1EC6D788-0948-4FEA-AC42-E7FCF9B80F91}" type="slidenum">
              <a:rPr lang="en-GB" smtClean="0"/>
              <a:t>58</a:t>
            </a:fld>
            <a:endParaRPr lang="en-GB"/>
          </a:p>
        </p:txBody>
      </p:sp>
    </p:spTree>
    <p:extLst>
      <p:ext uri="{BB962C8B-B14F-4D97-AF65-F5344CB8AC3E}">
        <p14:creationId xmlns:p14="http://schemas.microsoft.com/office/powerpoint/2010/main" val="19700204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59</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64</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65</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70</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74</a:t>
            </a:fld>
            <a:endParaRPr lang="en-GB"/>
          </a:p>
        </p:txBody>
      </p:sp>
    </p:spTree>
    <p:extLst>
      <p:ext uri="{BB962C8B-B14F-4D97-AF65-F5344CB8AC3E}">
        <p14:creationId xmlns:p14="http://schemas.microsoft.com/office/powerpoint/2010/main" val="20713860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6D788-0948-4FEA-AC42-E7FCF9B80F91}" type="slidenum">
              <a:rPr lang="en-GB" smtClean="0"/>
              <a:t>80</a:t>
            </a:fld>
            <a:endParaRPr lang="en-GB"/>
          </a:p>
        </p:txBody>
      </p:sp>
    </p:spTree>
    <p:extLst>
      <p:ext uri="{BB962C8B-B14F-4D97-AF65-F5344CB8AC3E}">
        <p14:creationId xmlns:p14="http://schemas.microsoft.com/office/powerpoint/2010/main" val="288784310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81</a:t>
            </a:fld>
            <a:endParaRPr lang="en-GB"/>
          </a:p>
        </p:txBody>
      </p:sp>
    </p:spTree>
    <p:extLst>
      <p:ext uri="{BB962C8B-B14F-4D97-AF65-F5344CB8AC3E}">
        <p14:creationId xmlns:p14="http://schemas.microsoft.com/office/powerpoint/2010/main" val="41769230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https://www.vkpp.org.uk/vkpp-work/national-vulnerability-action-plan-nvap/</a:t>
            </a:r>
          </a:p>
        </p:txBody>
      </p:sp>
      <p:sp>
        <p:nvSpPr>
          <p:cNvPr id="4" name="Slide Number Placeholder 3"/>
          <p:cNvSpPr>
            <a:spLocks noGrp="1"/>
          </p:cNvSpPr>
          <p:nvPr>
            <p:ph type="sldNum" sz="quarter" idx="5"/>
          </p:nvPr>
        </p:nvSpPr>
        <p:spPr/>
        <p:txBody>
          <a:bodyPr/>
          <a:lstStyle/>
          <a:p>
            <a:fld id="{687D641D-4323-48CD-A3AA-44AA0B67A411}" type="slidenum">
              <a:rPr lang="en-GB"/>
              <a:t>85</a:t>
            </a:fld>
            <a:endParaRPr lang="en-GB"/>
          </a:p>
        </p:txBody>
      </p:sp>
    </p:spTree>
    <p:extLst>
      <p:ext uri="{BB962C8B-B14F-4D97-AF65-F5344CB8AC3E}">
        <p14:creationId xmlns:p14="http://schemas.microsoft.com/office/powerpoint/2010/main" val="39413531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91</a:t>
            </a:fld>
            <a:endParaRPr lang="en-GB"/>
          </a:p>
        </p:txBody>
      </p:sp>
    </p:spTree>
    <p:extLst>
      <p:ext uri="{BB962C8B-B14F-4D97-AF65-F5344CB8AC3E}">
        <p14:creationId xmlns:p14="http://schemas.microsoft.com/office/powerpoint/2010/main" val="3241763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10/5/2026</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10/5/2026</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10/5/2026</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10/5/2026</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10/5/2026</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10/5/2026</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10/5/2026</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10/5/2026</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10/5/2026</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10/5/2026</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10/5/2026</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10/5/2026</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llege.police.uk/app/risk/ris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hmicfrs.justiceinspectorates.gov.uk/peel-reports-year/2023-25/" TargetMode="External"/><Relationship Id="rId2" Type="http://schemas.openxmlformats.org/officeDocument/2006/relationships/hyperlink" Target="https://hmicfrs.justiceinspectorates.gov.uk/peel-assessments/what-is-peel/peel-assessments-2025-2027/"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hmicfrs.justiceinspectorates.gov.uk/peel-assessments/what-is-peel/peel-assessments-2025-202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hmicfrs.justiceinspectorates.gov.uk/publications/police-effectiveness-vulnerability-2015/"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ogle.com/search?q=share+an+example+of+how+THRIVE+puk+policing+helped+guide+a+decision+in+a+real+case%3F&amp;sca_esv=c0c5f8a9bbcfecc7&amp;ei=YHffaJWcJaSdhbIPiceC2AM&amp;ved=0ahUKEwiVzLeavYeQAxWkTkEAHYmjADsQ4dUDCBA&amp;uact=5&amp;oq=share+an+example+of+how+THRIVE+puk+policing+helped+guide+a+decision+in+a+real+case%3F&amp;gs_lp=Egxnd3Mtd2l6LXNlcnAiU3NoYXJlIGFuIGV4YW1wbGUgb2YgaG93IFRIUklWRSBwdWsgcG9saWNpbmcgaGVscGVkIGd1aWRlIGEgZGVjaXNpb24gaW4gYSByZWFsIGNhc2U_SL0dUIgGWL4bcAF4AZABAJgBaqABvweqAQQxMi4xuAEDyAEA-AEBmAIBoAISwgIKEAAYsAMY1gQYR5gDAIgGAZAGCJIHATGgB4odsgcAuAcAwgcDMy0xyAcO&amp;sclient=gws-wiz-serp#fpstate=ive&amp;vld=cid:002e576f,vid:4ZUsJc0sZ4Y,st: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5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48.sv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hyperlink" Target="https://onlinelibrary.wiley.com/authored-by/Crawford/Adam"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53.jpeg"/><Relationship Id="rId4" Type="http://schemas.openxmlformats.org/officeDocument/2006/relationships/image" Target="../media/image8.svg"/></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8" Type="http://schemas.openxmlformats.org/officeDocument/2006/relationships/hyperlink" Target="https://www.cheshire.police.uk/SysSiteAssets/media/downloads/cheshire/about-us/strategies-and-action-plans/domestic-abuse-action-plan-2019-21.pdf" TargetMode="External"/><Relationship Id="rId3" Type="http://schemas.openxmlformats.org/officeDocument/2006/relationships/hyperlink" Target="https://orca.cardiff.ac.uk/id/eprint/52681/1/personal-situational-and-incidental-vulnerabilities-to-anti-social-behaviour-harm-a-follow-up-study.pdf" TargetMode="External"/><Relationship Id="rId7" Type="http://schemas.openxmlformats.org/officeDocument/2006/relationships/hyperlink" Target="https://gov.wales/review-adverse-childhood-experiences-ace-policy-report-html"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gov.uk/government/publications/vulnerabilities-applying-all-our-health/vulnerabilities-applying-all-our-health" TargetMode="External"/><Relationship Id="rId5" Type="http://schemas.openxmlformats.org/officeDocument/2006/relationships/hyperlink" Target="https://www.police-foundation.org.uk/2017/wp-content/uploads/2010/10/data_driven_policing_final.pdf" TargetMode="External"/><Relationship Id="rId4" Type="http://schemas.openxmlformats.org/officeDocument/2006/relationships/hyperlink" Target="https://paas-s3-broker-prod-lon-6453d964-1d1a-432a-9260-5e0ba7d2fc51.s3.eu-west-2.amazonaws.com/s3fs-public/Recognising-responding-vulnerability-related-risks-guidelin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A2EDF-C6CE-694B-1083-4196DD6539B7}"/>
              </a:ext>
            </a:extLst>
          </p:cNvPr>
          <p:cNvSpPr>
            <a:spLocks noGrp="1"/>
          </p:cNvSpPr>
          <p:nvPr>
            <p:ph type="ctrTitle"/>
          </p:nvPr>
        </p:nvSpPr>
        <p:spPr/>
        <p:txBody>
          <a:bodyPr>
            <a:normAutofit fontScale="90000"/>
          </a:bodyPr>
          <a:lstStyle/>
          <a:p>
            <a:r>
              <a:rPr lang="en-GB" noProof="0" dirty="0"/>
              <a:t>Key Drivers For The Police Response To Issues of Vulnerability </a:t>
            </a:r>
          </a:p>
        </p:txBody>
      </p:sp>
      <p:sp>
        <p:nvSpPr>
          <p:cNvPr id="3" name="Subtitle 2">
            <a:extLst>
              <a:ext uri="{FF2B5EF4-FFF2-40B4-BE49-F238E27FC236}">
                <a16:creationId xmlns:a16="http://schemas.microsoft.com/office/drawing/2014/main" id="{16705A83-BAB8-6FBF-2A65-FEC13771FC5A}"/>
              </a:ext>
            </a:extLst>
          </p:cNvPr>
          <p:cNvSpPr>
            <a:spLocks noGrp="1"/>
          </p:cNvSpPr>
          <p:nvPr>
            <p:ph type="subTitle" idx="1"/>
          </p:nvPr>
        </p:nvSpPr>
        <p:spPr/>
        <p:txBody>
          <a:bodyPr vert="horz" lIns="91440" tIns="45720" rIns="91440" bIns="45720" rtlCol="0" anchor="t">
            <a:normAutofit/>
          </a:bodyPr>
          <a:lstStyle/>
          <a:p>
            <a:r>
              <a:rPr lang="en-GB" noProof="0" dirty="0"/>
              <a:t>Week 2</a:t>
            </a:r>
            <a:r>
              <a:rPr lang="en-GB" dirty="0"/>
              <a:t> </a:t>
            </a:r>
          </a:p>
          <a:p>
            <a:r>
              <a:rPr lang="en-GB" dirty="0">
                <a:ea typeface="Calibri"/>
                <a:cs typeface="Calibri"/>
              </a:rPr>
              <a:t>2026</a:t>
            </a:r>
          </a:p>
        </p:txBody>
      </p:sp>
    </p:spTree>
    <p:extLst>
      <p:ext uri="{BB962C8B-B14F-4D97-AF65-F5344CB8AC3E}">
        <p14:creationId xmlns:p14="http://schemas.microsoft.com/office/powerpoint/2010/main" val="3748404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0852B-1CA9-D4CC-BD25-EF316B861641}"/>
              </a:ext>
            </a:extLst>
          </p:cNvPr>
          <p:cNvSpPr>
            <a:spLocks noGrp="1"/>
          </p:cNvSpPr>
          <p:nvPr>
            <p:ph type="title"/>
          </p:nvPr>
        </p:nvSpPr>
        <p:spPr>
          <a:xfrm>
            <a:off x="686834" y="1153572"/>
            <a:ext cx="3200400" cy="4461163"/>
          </a:xfrm>
        </p:spPr>
        <p:txBody>
          <a:bodyPr>
            <a:normAutofit/>
          </a:bodyPr>
          <a:lstStyle/>
          <a:p>
            <a:pPr marL="228600" indent="-228600">
              <a:spcBef>
                <a:spcPts val="1000"/>
              </a:spcBef>
            </a:pPr>
            <a:br>
              <a:rPr lang="en-GB">
                <a:solidFill>
                  <a:srgbClr val="FFFFFF"/>
                </a:solidFill>
                <a:latin typeface="Calibri"/>
                <a:ea typeface="Calibri"/>
                <a:cs typeface="Calibri"/>
              </a:rPr>
            </a:br>
            <a:r>
              <a:rPr lang="en-GB">
                <a:solidFill>
                  <a:srgbClr val="FFFFFF"/>
                </a:solidFill>
                <a:latin typeface="Calibri"/>
                <a:ea typeface="Calibri"/>
                <a:cs typeface="Calibri"/>
              </a:rPr>
              <a:t>Learning Outcomes</a:t>
            </a:r>
          </a:p>
          <a:p>
            <a:endParaRPr lang="en-GB">
              <a:solidFill>
                <a:srgbClr val="FFFFFF"/>
              </a:solidFill>
              <a:ea typeface="Calibri Light"/>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ED946F-CF12-99A7-61E1-30CDBABC284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Calibri"/>
                <a:ea typeface="Calibri"/>
                <a:cs typeface="Calibri"/>
              </a:rPr>
              <a:t>By the end of the session students should be able to:</a:t>
            </a:r>
            <a:endParaRPr lang="en-GB">
              <a:latin typeface="Calibri"/>
              <a:ea typeface="Calibri"/>
              <a:cs typeface="Calibri"/>
            </a:endParaRPr>
          </a:p>
          <a:p>
            <a:r>
              <a:rPr lang="en-GB" dirty="0">
                <a:latin typeface="Calibri"/>
                <a:ea typeface="Calibri"/>
                <a:cs typeface="Calibri"/>
              </a:rPr>
              <a:t>Define vulnerability within a policing context.</a:t>
            </a:r>
            <a:endParaRPr lang="en-GB">
              <a:latin typeface="Calibri"/>
              <a:ea typeface="Calibri"/>
              <a:cs typeface="Calibri"/>
            </a:endParaRPr>
          </a:p>
          <a:p>
            <a:r>
              <a:rPr lang="en-GB" dirty="0">
                <a:latin typeface="Calibri"/>
                <a:ea typeface="Calibri"/>
                <a:cs typeface="Calibri"/>
              </a:rPr>
              <a:t>Explain the key drivers behind police involvement with vulnerable people.</a:t>
            </a:r>
            <a:endParaRPr lang="en-GB">
              <a:latin typeface="Calibri"/>
              <a:ea typeface="Calibri"/>
              <a:cs typeface="Calibri"/>
            </a:endParaRPr>
          </a:p>
          <a:p>
            <a:r>
              <a:rPr lang="en-GB" dirty="0">
                <a:latin typeface="Calibri"/>
                <a:ea typeface="Calibri"/>
                <a:cs typeface="Calibri"/>
              </a:rPr>
              <a:t>Understand the impact of legislation, policy, and societal changes.</a:t>
            </a:r>
            <a:endParaRPr lang="en-GB">
              <a:latin typeface="Calibri"/>
              <a:ea typeface="Calibri"/>
              <a:cs typeface="Calibri"/>
            </a:endParaRPr>
          </a:p>
          <a:p>
            <a:r>
              <a:rPr lang="en-GB" dirty="0">
                <a:latin typeface="Calibri"/>
                <a:ea typeface="Calibri"/>
                <a:cs typeface="Calibri"/>
              </a:rPr>
              <a:t>Critically discuss whether the police have become the "service of last resort".</a:t>
            </a:r>
            <a:endParaRPr lang="en-GB">
              <a:latin typeface="Calibri"/>
              <a:ea typeface="Calibri"/>
              <a:cs typeface="Calibri"/>
            </a:endParaRPr>
          </a:p>
          <a:p>
            <a:r>
              <a:rPr lang="en-GB" dirty="0">
                <a:latin typeface="Calibri"/>
                <a:ea typeface="Calibri"/>
                <a:cs typeface="Calibri"/>
              </a:rPr>
              <a:t>Apply vulnerability concepts to policing scenarios.</a:t>
            </a:r>
            <a:endParaRPr lang="en-GB">
              <a:latin typeface="Calibri"/>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042978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31E179D-752A-2E42-A3AD-9909AD2786C3}"/>
              </a:ext>
            </a:extLst>
          </p:cNvPr>
          <p:cNvSpPr>
            <a:spLocks noGrp="1"/>
          </p:cNvSpPr>
          <p:nvPr>
            <p:ph type="title"/>
          </p:nvPr>
        </p:nvSpPr>
        <p:spPr>
          <a:xfrm>
            <a:off x="838200" y="365125"/>
            <a:ext cx="10515600" cy="1325563"/>
          </a:xfrm>
        </p:spPr>
        <p:txBody>
          <a:bodyPr>
            <a:normAutofit/>
          </a:bodyPr>
          <a:lstStyle/>
          <a:p>
            <a:r>
              <a:rPr lang="en-GB" sz="5400" noProof="0" dirty="0"/>
              <a:t>Recap</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43F882FF-1110-1E2A-2D34-637C31918619}"/>
              </a:ext>
            </a:extLst>
          </p:cNvPr>
          <p:cNvSpPr>
            <a:spLocks noGrp="1"/>
          </p:cNvSpPr>
          <p:nvPr>
            <p:ph idx="1"/>
          </p:nvPr>
        </p:nvSpPr>
        <p:spPr>
          <a:xfrm>
            <a:off x="838200" y="1929384"/>
            <a:ext cx="10515600" cy="4251960"/>
          </a:xfrm>
        </p:spPr>
        <p:txBody>
          <a:bodyPr vert="horz" lIns="91440" tIns="45720" rIns="91440" bIns="45720" rtlCol="0" anchor="t">
            <a:normAutofit fontScale="85000" lnSpcReduction="20000"/>
          </a:bodyPr>
          <a:lstStyle/>
          <a:p>
            <a:r>
              <a:rPr lang="en-GB" sz="2200" noProof="0" dirty="0"/>
              <a:t>Last week</a:t>
            </a:r>
          </a:p>
          <a:p>
            <a:r>
              <a:rPr lang="en-GB" sz="2200" noProof="0" dirty="0"/>
              <a:t>Assignment discussion/dates</a:t>
            </a:r>
          </a:p>
          <a:p>
            <a:r>
              <a:rPr lang="en-GB" sz="2200" noProof="0" dirty="0"/>
              <a:t>Police approach to vulnerability </a:t>
            </a:r>
          </a:p>
          <a:p>
            <a:r>
              <a:rPr lang="en-GB" sz="2200" noProof="0" dirty="0"/>
              <a:t>Factors to vulnerability -  Health / equality / poverty / personal </a:t>
            </a:r>
          </a:p>
          <a:p>
            <a:r>
              <a:rPr lang="en-GB" sz="2200" noProof="0" dirty="0"/>
              <a:t>Services definitions of vulnerability </a:t>
            </a:r>
          </a:p>
          <a:p>
            <a:r>
              <a:rPr lang="en-GB" sz="2200" noProof="0" dirty="0">
                <a:ea typeface="+mn-lt"/>
                <a:cs typeface="+mn-lt"/>
              </a:rPr>
              <a:t>THRIVE</a:t>
            </a:r>
          </a:p>
          <a:p>
            <a:r>
              <a:rPr lang="en-GB" sz="2200" noProof="0" dirty="0"/>
              <a:t>Professional curiosity  </a:t>
            </a:r>
          </a:p>
          <a:p>
            <a:r>
              <a:rPr lang="en-GB" sz="2400" noProof="0" dirty="0"/>
              <a:t>Last week introduced the concept and definition of vulnerability</a:t>
            </a:r>
          </a:p>
          <a:p>
            <a:r>
              <a:rPr lang="en-GB" sz="2400" noProof="0" dirty="0"/>
              <a:t>Development of THRIVE used since 2021</a:t>
            </a:r>
          </a:p>
          <a:p>
            <a:r>
              <a:rPr lang="en-GB" sz="2400" noProof="0" dirty="0"/>
              <a:t>Concept of risk as well as concept harm</a:t>
            </a:r>
          </a:p>
          <a:p>
            <a:r>
              <a:rPr lang="en-GB" sz="2400" noProof="0" dirty="0"/>
              <a:t>This week –</a:t>
            </a:r>
          </a:p>
          <a:p>
            <a:r>
              <a:rPr lang="en-GB" sz="2400" noProof="0" dirty="0"/>
              <a:t>Key drivers of events / lessons learnt</a:t>
            </a:r>
          </a:p>
          <a:p>
            <a:endParaRPr lang="en-GB" sz="2400" noProof="0" dirty="0"/>
          </a:p>
          <a:p>
            <a:pPr marL="0" indent="0">
              <a:buNone/>
            </a:pPr>
            <a:endParaRPr lang="en-GB" sz="2400" noProof="0" dirty="0">
              <a:solidFill>
                <a:srgbClr val="FF0000"/>
              </a:solidFill>
              <a:ea typeface="Calibri"/>
              <a:cs typeface="Calibri"/>
            </a:endParaRPr>
          </a:p>
          <a:p>
            <a:endParaRPr lang="en-GB" sz="2200" noProof="0" dirty="0"/>
          </a:p>
          <a:p>
            <a:endParaRPr lang="en-GB" sz="2200" noProof="0" dirty="0"/>
          </a:p>
          <a:p>
            <a:endParaRPr lang="en-GB" sz="2200" noProof="0" dirty="0"/>
          </a:p>
        </p:txBody>
      </p:sp>
    </p:spTree>
    <p:extLst>
      <p:ext uri="{BB962C8B-B14F-4D97-AF65-F5344CB8AC3E}">
        <p14:creationId xmlns:p14="http://schemas.microsoft.com/office/powerpoint/2010/main" val="243882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GB" kern="1200" noProof="0" dirty="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5D9DA96-81A5-E720-05F8-034EAF849568}"/>
              </a:ext>
            </a:extLst>
          </p:cNvPr>
          <p:cNvSpPr>
            <a:spLocks noGrp="1"/>
          </p:cNvSpPr>
          <p:nvPr>
            <p:ph type="title"/>
          </p:nvPr>
        </p:nvSpPr>
        <p:spPr>
          <a:xfrm>
            <a:off x="1123356" y="1188637"/>
            <a:ext cx="9984615" cy="1597228"/>
          </a:xfrm>
        </p:spPr>
        <p:txBody>
          <a:bodyPr>
            <a:normAutofit/>
          </a:bodyPr>
          <a:lstStyle/>
          <a:p>
            <a:r>
              <a:rPr lang="en-GB" sz="6000" noProof="0"/>
              <a:t>Definition </a:t>
            </a:r>
          </a:p>
        </p:txBody>
      </p:sp>
      <p:pic>
        <p:nvPicPr>
          <p:cNvPr id="5" name="Picture 4" descr="Sticky notes on a wall">
            <a:extLst>
              <a:ext uri="{FF2B5EF4-FFF2-40B4-BE49-F238E27FC236}">
                <a16:creationId xmlns:a16="http://schemas.microsoft.com/office/drawing/2014/main" id="{4190744D-C188-6837-B24F-EEBC5192233E}"/>
              </a:ext>
            </a:extLst>
          </p:cNvPr>
          <p:cNvPicPr>
            <a:picLocks noChangeAspect="1"/>
          </p:cNvPicPr>
          <p:nvPr/>
        </p:nvPicPr>
        <p:blipFill rotWithShape="1">
          <a:blip r:embed="rId3">
            <a:extLst>
              <a:ext uri="{28A0092B-C50C-407E-A947-70E740481C1C}">
                <a14:useLocalDpi xmlns:a14="http://schemas.microsoft.com/office/drawing/2010/main" val="0"/>
              </a:ext>
            </a:extLst>
          </a:blip>
          <a:srcRect l="5772" r="3873" b="-5"/>
          <a:stretch/>
        </p:blipFill>
        <p:spPr>
          <a:xfrm>
            <a:off x="1123357" y="4429125"/>
            <a:ext cx="1706501" cy="1317400"/>
          </a:xfrm>
          <a:prstGeom prst="rect">
            <a:avLst/>
          </a:prstGeom>
        </p:spPr>
      </p:pic>
      <p:sp>
        <p:nvSpPr>
          <p:cNvPr id="3" name="Content Placeholder 2">
            <a:extLst>
              <a:ext uri="{FF2B5EF4-FFF2-40B4-BE49-F238E27FC236}">
                <a16:creationId xmlns:a16="http://schemas.microsoft.com/office/drawing/2014/main" id="{2C256134-154E-4905-A012-12828F7E7C0F}"/>
              </a:ext>
            </a:extLst>
          </p:cNvPr>
          <p:cNvSpPr>
            <a:spLocks noGrp="1"/>
          </p:cNvSpPr>
          <p:nvPr>
            <p:ph idx="1"/>
          </p:nvPr>
        </p:nvSpPr>
        <p:spPr>
          <a:xfrm>
            <a:off x="5255260" y="2443163"/>
            <a:ext cx="4428236" cy="3283313"/>
          </a:xfrm>
        </p:spPr>
        <p:txBody>
          <a:bodyPr anchor="t">
            <a:normAutofit/>
          </a:bodyPr>
          <a:lstStyle/>
          <a:p>
            <a:pPr marL="0" indent="0">
              <a:buNone/>
            </a:pPr>
            <a:r>
              <a:rPr lang="en-GB" noProof="0" dirty="0"/>
              <a:t> </a:t>
            </a:r>
            <a:r>
              <a:rPr lang="en-GB" b="1" noProof="0" dirty="0"/>
              <a:t>A person is vulnerable if, as a result of their situation or circumstances, they are unable to take care of or protect themselves or others from harm or exploitation.</a:t>
            </a:r>
          </a:p>
          <a:p>
            <a:pPr marL="0" indent="0">
              <a:buNone/>
            </a:pPr>
            <a:endParaRPr lang="en-GB" dirty="0">
              <a:ea typeface="+mn-lt"/>
              <a:cs typeface="+mn-lt"/>
            </a:endParaRPr>
          </a:p>
        </p:txBody>
      </p:sp>
    </p:spTree>
    <p:extLst>
      <p:ext uri="{BB962C8B-B14F-4D97-AF65-F5344CB8AC3E}">
        <p14:creationId xmlns:p14="http://schemas.microsoft.com/office/powerpoint/2010/main" val="35655574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A2530F-2BCF-F163-22CE-5B1C4161E58D}"/>
              </a:ext>
            </a:extLst>
          </p:cNvPr>
          <p:cNvPicPr>
            <a:picLocks noChangeAspect="1"/>
          </p:cNvPicPr>
          <p:nvPr/>
        </p:nvPicPr>
        <p:blipFill>
          <a:blip r:embed="rId2"/>
          <a:stretch>
            <a:fillRect/>
          </a:stretch>
        </p:blipFill>
        <p:spPr>
          <a:xfrm>
            <a:off x="1136964" y="321734"/>
            <a:ext cx="4067239" cy="2905170"/>
          </a:xfrm>
          <a:prstGeom prst="rect">
            <a:avLst/>
          </a:prstGeom>
        </p:spPr>
      </p:pic>
      <p:pic>
        <p:nvPicPr>
          <p:cNvPr id="2" name="Picture 1">
            <a:extLst>
              <a:ext uri="{FF2B5EF4-FFF2-40B4-BE49-F238E27FC236}">
                <a16:creationId xmlns:a16="http://schemas.microsoft.com/office/drawing/2014/main" id="{0077C293-55C6-6F52-A419-08B8318C59F5}"/>
              </a:ext>
            </a:extLst>
          </p:cNvPr>
          <p:cNvPicPr>
            <a:picLocks noChangeAspect="1"/>
          </p:cNvPicPr>
          <p:nvPr/>
        </p:nvPicPr>
        <p:blipFill>
          <a:blip r:embed="rId3"/>
          <a:stretch>
            <a:fillRect/>
          </a:stretch>
        </p:blipFill>
        <p:spPr>
          <a:xfrm>
            <a:off x="1087142" y="3631096"/>
            <a:ext cx="4166882" cy="2760560"/>
          </a:xfrm>
          <a:prstGeom prst="rect">
            <a:avLst/>
          </a:prstGeom>
        </p:spPr>
      </p:pic>
      <p:sp>
        <p:nvSpPr>
          <p:cNvPr id="9" name="Rectangle 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C12873-94BB-70AD-8A94-788586C6BA9D}"/>
              </a:ext>
            </a:extLst>
          </p:cNvPr>
          <p:cNvPicPr>
            <a:picLocks noChangeAspect="1"/>
          </p:cNvPicPr>
          <p:nvPr/>
        </p:nvPicPr>
        <p:blipFill>
          <a:blip r:embed="rId4"/>
          <a:stretch>
            <a:fillRect/>
          </a:stretch>
        </p:blipFill>
        <p:spPr>
          <a:xfrm>
            <a:off x="6308034" y="1019811"/>
            <a:ext cx="5426764" cy="4673768"/>
          </a:xfrm>
          <a:prstGeom prst="rect">
            <a:avLst/>
          </a:prstGeom>
        </p:spPr>
      </p:pic>
    </p:spTree>
    <p:extLst>
      <p:ext uri="{BB962C8B-B14F-4D97-AF65-F5344CB8AC3E}">
        <p14:creationId xmlns:p14="http://schemas.microsoft.com/office/powerpoint/2010/main" val="4263904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cs typeface="Calibri Light"/>
              </a:rPr>
              <a:t>Social Services and Wellbeing Act 2014</a:t>
            </a:r>
            <a:endParaRPr lang="en-US" dirty="0">
              <a:ea typeface="Calibri Light"/>
              <a:cs typeface="Calibri Light"/>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4"/>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vert="horz" lIns="91440" tIns="45720" rIns="91440" bIns="45720" rtlCol="0" anchor="t">
            <a:normAutofit/>
          </a:bodyPr>
          <a:lstStyle/>
          <a:p>
            <a:r>
              <a:rPr lang="en-GB" sz="2400" b="0" i="0" dirty="0">
                <a:solidFill>
                  <a:srgbClr val="000000"/>
                </a:solidFill>
                <a:effectLst/>
                <a:latin typeface="Calibri"/>
                <a:ea typeface="Calibri"/>
                <a:cs typeface="Calibri"/>
              </a:rPr>
              <a:t>THRIVE (threat, harm, risk, investigation, vulnerability and engagement) </a:t>
            </a:r>
            <a:r>
              <a:rPr lang="en-GB" sz="2400" dirty="0">
                <a:solidFill>
                  <a:srgbClr val="000000"/>
                </a:solidFill>
                <a:latin typeface="Calibri"/>
                <a:ea typeface="Calibri"/>
                <a:cs typeface="Calibri"/>
              </a:rPr>
              <a:t>to help define </a:t>
            </a:r>
            <a:r>
              <a:rPr lang="en-GB" sz="2400" b="0" i="0" dirty="0">
                <a:solidFill>
                  <a:srgbClr val="000000"/>
                </a:solidFill>
                <a:effectLst/>
                <a:latin typeface="Calibri"/>
                <a:ea typeface="Calibri"/>
                <a:cs typeface="Calibri"/>
              </a:rPr>
              <a:t>vulnerability.</a:t>
            </a:r>
            <a:r>
              <a:rPr lang="en-GB" sz="2400" dirty="0">
                <a:solidFill>
                  <a:srgbClr val="000000"/>
                </a:solidFill>
                <a:latin typeface="Calibri"/>
                <a:ea typeface="Calibri"/>
                <a:cs typeface="Calibri"/>
              </a:rPr>
              <a:t> </a:t>
            </a:r>
            <a:endParaRPr lang="en-GB" sz="2400" b="0" i="0" dirty="0">
              <a:solidFill>
                <a:srgbClr val="000000"/>
              </a:solidFill>
              <a:effectLst/>
              <a:latin typeface="Calibri"/>
              <a:ea typeface="Calibri"/>
              <a:cs typeface="Calibri"/>
            </a:endParaRPr>
          </a:p>
          <a:p>
            <a:r>
              <a:rPr lang="en-GB" sz="2400" b="0" i="0" dirty="0">
                <a:solidFill>
                  <a:srgbClr val="000000"/>
                </a:solidFill>
                <a:effectLst/>
                <a:latin typeface="Calibri"/>
                <a:ea typeface="Calibri"/>
                <a:cs typeface="Calibri"/>
              </a:rPr>
              <a:t>This states that a person is vulnerable if, as a result of their situation or circumstances, they are unable to take care of or protect themselves or others from harm or exploitation.</a:t>
            </a:r>
            <a:endParaRPr lang="en-GB" sz="2400">
              <a:latin typeface="Calibri"/>
              <a:ea typeface="Calibri"/>
              <a:cs typeface="Calibri"/>
            </a:endParaRPr>
          </a:p>
          <a:p>
            <a:r>
              <a:rPr lang="en-GB" sz="2400" b="1" dirty="0">
                <a:solidFill>
                  <a:srgbClr val="000000"/>
                </a:solidFill>
                <a:latin typeface="Calibri"/>
                <a:ea typeface="Calibri"/>
                <a:cs typeface="Calibri"/>
              </a:rPr>
              <a:t>U</a:t>
            </a:r>
            <a:r>
              <a:rPr lang="en-GB" sz="2400" b="1" i="0" dirty="0">
                <a:solidFill>
                  <a:srgbClr val="000000"/>
                </a:solidFill>
                <a:effectLst/>
                <a:latin typeface="Calibri"/>
                <a:ea typeface="Calibri"/>
                <a:cs typeface="Calibri"/>
              </a:rPr>
              <a:t>se professional judgement</a:t>
            </a:r>
          </a:p>
          <a:p>
            <a:r>
              <a:rPr lang="en-GB" sz="2400" dirty="0">
                <a:solidFill>
                  <a:srgbClr val="000000"/>
                </a:solidFill>
                <a:latin typeface="Calibri"/>
                <a:ea typeface="Calibri"/>
                <a:cs typeface="Calibri"/>
              </a:rPr>
              <a:t>Checklists are good but not always effective in identifying level of risk</a:t>
            </a:r>
          </a:p>
          <a:p>
            <a:pPr lvl="1"/>
            <a:r>
              <a:rPr lang="en-GB" dirty="0">
                <a:solidFill>
                  <a:srgbClr val="000000"/>
                </a:solidFill>
                <a:latin typeface="Calibri"/>
                <a:ea typeface="Calibri"/>
                <a:cs typeface="Calibri"/>
              </a:rPr>
              <a:t>Some people who need help will be vulnerable in more than than one way </a:t>
            </a:r>
            <a:endParaRPr lang="en-GB" b="0" i="0" dirty="0">
              <a:solidFill>
                <a:srgbClr val="000000"/>
              </a:solidFill>
              <a:effectLst/>
              <a:latin typeface="Calibri"/>
              <a:ea typeface="Calibri"/>
              <a:cs typeface="Calibri"/>
            </a:endParaRPr>
          </a:p>
        </p:txBody>
      </p:sp>
    </p:spTree>
    <p:extLst>
      <p:ext uri="{BB962C8B-B14F-4D97-AF65-F5344CB8AC3E}">
        <p14:creationId xmlns:p14="http://schemas.microsoft.com/office/powerpoint/2010/main" val="3808619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8AA09-200E-A205-6E22-B22B931E2969}"/>
              </a:ext>
            </a:extLst>
          </p:cNvPr>
          <p:cNvSpPr>
            <a:spLocks noGrp="1"/>
          </p:cNvSpPr>
          <p:nvPr>
            <p:ph type="title"/>
          </p:nvPr>
        </p:nvSpPr>
        <p:spPr/>
        <p:txBody>
          <a:bodyPr/>
          <a:lstStyle/>
          <a:p>
            <a:r>
              <a:rPr lang="en-GB" dirty="0">
                <a:ea typeface="Calibri Light"/>
                <a:cs typeface="Calibri Light"/>
              </a:rPr>
              <a:t>CoP- THREAT </a:t>
            </a:r>
            <a:endParaRPr lang="en-GB" dirty="0"/>
          </a:p>
        </p:txBody>
      </p:sp>
      <p:sp>
        <p:nvSpPr>
          <p:cNvPr id="3" name="Content Placeholder 2">
            <a:extLst>
              <a:ext uri="{FF2B5EF4-FFF2-40B4-BE49-F238E27FC236}">
                <a16:creationId xmlns:a16="http://schemas.microsoft.com/office/drawing/2014/main" id="{B4E86811-7CF4-4345-12AF-12FAB7859128}"/>
              </a:ext>
            </a:extLst>
          </p:cNvPr>
          <p:cNvSpPr>
            <a:spLocks noGrp="1"/>
          </p:cNvSpPr>
          <p:nvPr>
            <p:ph idx="1"/>
          </p:nvPr>
        </p:nvSpPr>
        <p:spPr/>
        <p:txBody>
          <a:bodyPr vert="horz" lIns="91440" tIns="45720" rIns="91440" bIns="45720" rtlCol="0" anchor="t">
            <a:normAutofit/>
          </a:bodyPr>
          <a:lstStyle/>
          <a:p>
            <a:r>
              <a:rPr lang="en-GB" dirty="0">
                <a:latin typeface="Calibri"/>
                <a:ea typeface="Calibri"/>
                <a:cs typeface="Calibri"/>
              </a:rPr>
              <a:t>Officers should consider:</a:t>
            </a:r>
            <a:endParaRPr lang="en-GB">
              <a:latin typeface="Calibri"/>
              <a:ea typeface="Calibri"/>
              <a:cs typeface="Calibri"/>
            </a:endParaRPr>
          </a:p>
          <a:p>
            <a:r>
              <a:rPr lang="en-GB" b="1" dirty="0">
                <a:latin typeface="Calibri"/>
                <a:ea typeface="Calibri"/>
                <a:cs typeface="Calibri"/>
              </a:rPr>
              <a:t>T</a:t>
            </a:r>
            <a:r>
              <a:rPr lang="en-GB" dirty="0">
                <a:latin typeface="Calibri"/>
                <a:ea typeface="Calibri"/>
                <a:cs typeface="Calibri"/>
              </a:rPr>
              <a:t>hreat – What threat is present?</a:t>
            </a:r>
            <a:endParaRPr lang="en-GB">
              <a:latin typeface="Calibri"/>
              <a:ea typeface="Calibri"/>
              <a:cs typeface="Calibri"/>
            </a:endParaRPr>
          </a:p>
          <a:p>
            <a:r>
              <a:rPr lang="en-GB" b="1" dirty="0">
                <a:latin typeface="Calibri"/>
                <a:ea typeface="Calibri"/>
                <a:cs typeface="Calibri"/>
              </a:rPr>
              <a:t>H</a:t>
            </a:r>
            <a:r>
              <a:rPr lang="en-GB" dirty="0">
                <a:latin typeface="Calibri"/>
                <a:ea typeface="Calibri"/>
                <a:cs typeface="Calibri"/>
              </a:rPr>
              <a:t>arm – What harm has occurred or could occur?</a:t>
            </a:r>
            <a:endParaRPr lang="en-GB">
              <a:latin typeface="Calibri"/>
              <a:ea typeface="Calibri"/>
              <a:cs typeface="Calibri"/>
            </a:endParaRPr>
          </a:p>
          <a:p>
            <a:r>
              <a:rPr lang="en-GB" b="1" dirty="0">
                <a:latin typeface="Calibri"/>
                <a:ea typeface="Calibri"/>
                <a:cs typeface="Calibri"/>
              </a:rPr>
              <a:t>R</a:t>
            </a:r>
            <a:r>
              <a:rPr lang="en-GB" dirty="0">
                <a:latin typeface="Calibri"/>
                <a:ea typeface="Calibri"/>
                <a:cs typeface="Calibri"/>
              </a:rPr>
              <a:t>isk – How likely is the harm?</a:t>
            </a:r>
            <a:endParaRPr lang="en-GB">
              <a:latin typeface="Calibri"/>
              <a:ea typeface="Calibri"/>
              <a:cs typeface="Calibri"/>
            </a:endParaRPr>
          </a:p>
          <a:p>
            <a:r>
              <a:rPr lang="en-GB" b="1" dirty="0">
                <a:latin typeface="Calibri"/>
                <a:ea typeface="Calibri"/>
                <a:cs typeface="Calibri"/>
              </a:rPr>
              <a:t>I</a:t>
            </a:r>
            <a:r>
              <a:rPr lang="en-GB" dirty="0">
                <a:latin typeface="Calibri"/>
                <a:ea typeface="Calibri"/>
                <a:cs typeface="Calibri"/>
              </a:rPr>
              <a:t>nvestigation – What investigative opportunities exist?</a:t>
            </a:r>
            <a:endParaRPr lang="en-GB">
              <a:latin typeface="Calibri"/>
              <a:ea typeface="Calibri"/>
              <a:cs typeface="Calibri"/>
            </a:endParaRPr>
          </a:p>
          <a:p>
            <a:r>
              <a:rPr lang="en-GB" b="1" dirty="0">
                <a:latin typeface="Calibri"/>
                <a:ea typeface="Calibri"/>
                <a:cs typeface="Calibri"/>
              </a:rPr>
              <a:t>V</a:t>
            </a:r>
            <a:r>
              <a:rPr lang="en-GB" dirty="0">
                <a:latin typeface="Calibri"/>
                <a:ea typeface="Calibri"/>
                <a:cs typeface="Calibri"/>
              </a:rPr>
              <a:t>ulnerability – Is anyone unable to protect themselves from harm or exploitation?</a:t>
            </a:r>
            <a:endParaRPr lang="en-GB">
              <a:latin typeface="Calibri"/>
              <a:ea typeface="Calibri"/>
              <a:cs typeface="Calibri"/>
            </a:endParaRPr>
          </a:p>
          <a:p>
            <a:r>
              <a:rPr lang="en-GB" b="1" dirty="0">
                <a:latin typeface="Calibri"/>
                <a:ea typeface="Calibri"/>
                <a:cs typeface="Calibri"/>
              </a:rPr>
              <a:t>E</a:t>
            </a:r>
            <a:r>
              <a:rPr lang="en-GB" dirty="0">
                <a:latin typeface="Calibri"/>
                <a:ea typeface="Calibri"/>
                <a:cs typeface="Calibri"/>
              </a:rPr>
              <a:t>ngagement – What does the victim or individual need from the police?</a:t>
            </a:r>
            <a:endParaRPr lang="en-GB">
              <a:latin typeface="Calibri"/>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798434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AA7-5697-871F-86F3-7BCD90DD6993}"/>
              </a:ext>
            </a:extLst>
          </p:cNvPr>
          <p:cNvSpPr>
            <a:spLocks noGrp="1"/>
          </p:cNvSpPr>
          <p:nvPr>
            <p:ph type="title"/>
          </p:nvPr>
        </p:nvSpPr>
        <p:spPr/>
        <p:txBody>
          <a:bodyPr/>
          <a:lstStyle/>
          <a:p>
            <a:pPr marL="228600" indent="-228600">
              <a:spcBef>
                <a:spcPts val="1000"/>
              </a:spcBef>
            </a:pPr>
            <a:r>
              <a:rPr lang="en-GB" sz="2400" dirty="0">
                <a:latin typeface="Calibri"/>
                <a:ea typeface="Calibri"/>
                <a:cs typeface="Calibri"/>
              </a:rPr>
              <a:t>The College of Policing guidance states that officers should:</a:t>
            </a: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FCC628B-3DD9-9047-96EB-FE4627412EC8}"/>
              </a:ext>
            </a:extLst>
          </p:cNvPr>
          <p:cNvSpPr>
            <a:spLocks noGrp="1"/>
          </p:cNvSpPr>
          <p:nvPr>
            <p:ph idx="1"/>
          </p:nvPr>
        </p:nvSpPr>
        <p:spPr/>
        <p:txBody>
          <a:bodyPr vert="horz" lIns="91440" tIns="45720" rIns="91440" bIns="45720" rtlCol="0" anchor="t">
            <a:normAutofit/>
          </a:bodyPr>
          <a:lstStyle/>
          <a:p>
            <a:pPr marL="0" indent="0">
              <a:buNone/>
            </a:pPr>
            <a:r>
              <a:rPr lang="en-GB" sz="3200" dirty="0">
                <a:latin typeface="Calibri"/>
                <a:ea typeface="Calibri"/>
                <a:cs typeface="Calibri"/>
              </a:rPr>
              <a:t>Checklist:</a:t>
            </a:r>
          </a:p>
          <a:p>
            <a:r>
              <a:rPr lang="en-GB" sz="3200" dirty="0">
                <a:latin typeface="Calibri"/>
                <a:ea typeface="Calibri"/>
                <a:cs typeface="Calibri"/>
              </a:rPr>
              <a:t>Identify the person's vulnerability or vulnerabilities.</a:t>
            </a:r>
          </a:p>
          <a:p>
            <a:r>
              <a:rPr lang="en-GB" sz="3200" dirty="0">
                <a:latin typeface="Calibri"/>
                <a:ea typeface="Calibri"/>
                <a:cs typeface="Calibri"/>
              </a:rPr>
              <a:t>Understand how those vulnerabilities interact with their circumstances.</a:t>
            </a:r>
          </a:p>
          <a:p>
            <a:r>
              <a:rPr lang="en-GB" sz="3200" dirty="0">
                <a:latin typeface="Calibri"/>
                <a:ea typeface="Calibri"/>
                <a:cs typeface="Calibri"/>
              </a:rPr>
              <a:t>Assess the level of harm or risk.</a:t>
            </a:r>
          </a:p>
          <a:p>
            <a:r>
              <a:rPr lang="en-GB" sz="3200" dirty="0">
                <a:latin typeface="Calibri"/>
                <a:ea typeface="Calibri"/>
                <a:cs typeface="Calibri"/>
              </a:rPr>
              <a:t>Take proportionate action, including safeguarding and partner referrals where appropriate.</a:t>
            </a:r>
          </a:p>
          <a:p>
            <a:endParaRPr lang="en-GB" sz="3200" dirty="0">
              <a:ea typeface="Calibri"/>
              <a:cs typeface="Calibri"/>
            </a:endParaRPr>
          </a:p>
        </p:txBody>
      </p:sp>
    </p:spTree>
    <p:extLst>
      <p:ext uri="{BB962C8B-B14F-4D97-AF65-F5344CB8AC3E}">
        <p14:creationId xmlns:p14="http://schemas.microsoft.com/office/powerpoint/2010/main" val="2265602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1076866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3250013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vert="horz" lIns="91440" tIns="45720" rIns="91440" bIns="45720" rtlCol="0" anchor="t">
            <a:normAutofit/>
          </a:bodyPr>
          <a:lstStyle/>
          <a:p>
            <a:pPr algn="l"/>
            <a:r>
              <a:rPr lang="en-GB" b="0" i="0" dirty="0">
                <a:solidFill>
                  <a:srgbClr val="000000"/>
                </a:solidFill>
                <a:effectLst/>
                <a:latin typeface="Calibri"/>
                <a:ea typeface="Calibri"/>
                <a:cs typeface="Calibri"/>
              </a:rPr>
              <a:t>The 3 guidelines should be applied in combination, not in isolation - one is not more important than any other.</a:t>
            </a:r>
          </a:p>
          <a:p>
            <a:pPr algn="l"/>
            <a:r>
              <a:rPr lang="en-GB" b="0" i="0" dirty="0">
                <a:solidFill>
                  <a:srgbClr val="000000"/>
                </a:solidFill>
                <a:effectLst/>
                <a:latin typeface="Calibri"/>
                <a:ea typeface="Calibri"/>
                <a:cs typeface="Calibri"/>
              </a:rPr>
              <a:t>professional judgement</a:t>
            </a:r>
          </a:p>
          <a:p>
            <a:pPr algn="l"/>
            <a:r>
              <a:rPr lang="en-GB" b="0" i="0" dirty="0">
                <a:solidFill>
                  <a:srgbClr val="000000"/>
                </a:solidFill>
                <a:effectLst/>
                <a:latin typeface="Calibri"/>
                <a:ea typeface="Calibri"/>
                <a:cs typeface="Calibri"/>
              </a:rPr>
              <a:t>The three guidelines are also potentially self-reinforcing. For example, good communication can reveal more clues, which may open up more avenues for investigation (curiosity). This can then lead to more focused communication, and so on.</a:t>
            </a:r>
          </a:p>
          <a:p>
            <a:r>
              <a:rPr lang="en-GB" dirty="0">
                <a:solidFill>
                  <a:srgbClr val="000000"/>
                </a:solidFill>
                <a:latin typeface="Calibri"/>
                <a:ea typeface="Calibri"/>
                <a:cs typeface="Calibri"/>
              </a:rPr>
              <a:t>‘L</a:t>
            </a:r>
            <a:r>
              <a:rPr lang="en-GB" b="0" i="0" dirty="0">
                <a:solidFill>
                  <a:srgbClr val="000000"/>
                </a:solidFill>
                <a:effectLst/>
                <a:latin typeface="Calibri"/>
                <a:ea typeface="Calibri"/>
                <a:cs typeface="Calibri"/>
              </a:rPr>
              <a:t>isten to people’-</a:t>
            </a:r>
            <a:r>
              <a:rPr lang="en-GB" dirty="0">
                <a:solidFill>
                  <a:srgbClr val="000000"/>
                </a:solidFill>
                <a:latin typeface="Calibri"/>
                <a:ea typeface="Calibri"/>
                <a:cs typeface="Calibri"/>
              </a:rPr>
              <a:t> </a:t>
            </a:r>
            <a:r>
              <a:rPr lang="en-GB" b="0" i="0" dirty="0">
                <a:solidFill>
                  <a:srgbClr val="000000"/>
                </a:solidFill>
                <a:effectLst/>
                <a:latin typeface="Calibri"/>
                <a:ea typeface="Calibri"/>
                <a:cs typeface="Calibri"/>
              </a:rPr>
              <a:t> spot potential indicators of risk which can identify individuals who require higher levels of intervention and support</a:t>
            </a:r>
          </a:p>
          <a:p>
            <a:pPr algn="l"/>
            <a:r>
              <a:rPr lang="en-GB" b="0" i="0" dirty="0">
                <a:solidFill>
                  <a:srgbClr val="000000"/>
                </a:solidFill>
                <a:effectLst/>
                <a:latin typeface="Calibri"/>
                <a:ea typeface="Calibri"/>
                <a:cs typeface="Calibri"/>
              </a:rPr>
              <a:t>10 Principles of Risk - </a:t>
            </a:r>
            <a:r>
              <a:rPr lang="en-GB" dirty="0">
                <a:hlinkClick r:id="rId2"/>
              </a:rPr>
              <a:t>Risk | College of Policing</a:t>
            </a:r>
            <a:endParaRPr lang="en-GB" b="0" i="0">
              <a:solidFill>
                <a:srgbClr val="000000"/>
              </a:solidFill>
              <a:effectLst/>
              <a:latin typeface="Calibri"/>
              <a:ea typeface="Calibri"/>
              <a:cs typeface="Calibri"/>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140918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191AB7-274F-3298-B5CF-703ADACB397F}"/>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noProof="0">
                <a:solidFill>
                  <a:schemeClr val="tx1"/>
                </a:solidFill>
                <a:latin typeface="+mj-lt"/>
                <a:ea typeface="+mj-ea"/>
                <a:cs typeface="+mj-cs"/>
              </a:rPr>
              <a:t>Week 1 task</a:t>
            </a:r>
          </a:p>
        </p:txBody>
      </p:sp>
      <p:sp>
        <p:nvSpPr>
          <p:cNvPr id="3" name="Content Placeholder 2">
            <a:extLst>
              <a:ext uri="{FF2B5EF4-FFF2-40B4-BE49-F238E27FC236}">
                <a16:creationId xmlns:a16="http://schemas.microsoft.com/office/drawing/2014/main" id="{E3ACDAF3-FC35-7117-40D4-3EF33303D1FA}"/>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Policing vulnerable people – why such a complex issue?</a:t>
            </a:r>
            <a:endParaRPr lang="en-US" sz="2400" kern="1200" noProof="0">
              <a:solidFill>
                <a:schemeClr val="tx1"/>
              </a:solidFill>
              <a:latin typeface="+mn-lt"/>
              <a:ea typeface="+mn-ea"/>
              <a:cs typeface="+mn-cs"/>
            </a:endParaRPr>
          </a:p>
        </p:txBody>
      </p:sp>
    </p:spTree>
    <p:extLst>
      <p:ext uri="{BB962C8B-B14F-4D97-AF65-F5344CB8AC3E}">
        <p14:creationId xmlns:p14="http://schemas.microsoft.com/office/powerpoint/2010/main" val="592974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BB73-E37A-9B50-749E-DCE063DE84D5}"/>
              </a:ext>
            </a:extLst>
          </p:cNvPr>
          <p:cNvSpPr>
            <a:spLocks noGrp="1"/>
          </p:cNvSpPr>
          <p:nvPr>
            <p:ph type="title"/>
          </p:nvPr>
        </p:nvSpPr>
        <p:spPr>
          <a:xfrm>
            <a:off x="838200" y="365126"/>
            <a:ext cx="10515600" cy="799998"/>
          </a:xfrm>
        </p:spPr>
        <p:txBody>
          <a:bodyPr/>
          <a:lstStyle/>
          <a:p>
            <a:r>
              <a:rPr lang="en-GB" dirty="0"/>
              <a:t>Task – Send via email</a:t>
            </a:r>
          </a:p>
        </p:txBody>
      </p:sp>
      <p:sp>
        <p:nvSpPr>
          <p:cNvPr id="3" name="Content Placeholder 2">
            <a:extLst>
              <a:ext uri="{FF2B5EF4-FFF2-40B4-BE49-F238E27FC236}">
                <a16:creationId xmlns:a16="http://schemas.microsoft.com/office/drawing/2014/main" id="{5D54A5D7-95B8-8470-1F18-B1BD8F956257}"/>
              </a:ext>
            </a:extLst>
          </p:cNvPr>
          <p:cNvSpPr>
            <a:spLocks noGrp="1"/>
          </p:cNvSpPr>
          <p:nvPr>
            <p:ph idx="1"/>
          </p:nvPr>
        </p:nvSpPr>
        <p:spPr>
          <a:xfrm>
            <a:off x="838200" y="1165124"/>
            <a:ext cx="10515600" cy="5011839"/>
          </a:xfrm>
        </p:spPr>
        <p:txBody>
          <a:bodyPr>
            <a:normAutofit/>
          </a:bodyPr>
          <a:lstStyle/>
          <a:p>
            <a:r>
              <a:rPr lang="en-GB" dirty="0"/>
              <a:t>Consider a </a:t>
            </a:r>
            <a:r>
              <a:rPr lang="en-GB" b="0" i="0" dirty="0">
                <a:solidFill>
                  <a:srgbClr val="111111"/>
                </a:solidFill>
                <a:effectLst/>
                <a:latin typeface="-apple-system"/>
              </a:rPr>
              <a:t>detailed scenario involving a vulnerable individual (real cases can be used)</a:t>
            </a:r>
          </a:p>
          <a:p>
            <a:r>
              <a:rPr lang="en-GB" b="0" i="0" dirty="0">
                <a:solidFill>
                  <a:srgbClr val="111111"/>
                </a:solidFill>
                <a:effectLst/>
                <a:latin typeface="-apple-system"/>
              </a:rPr>
              <a:t>a person experiencing mental health issues, a victim of domestic violence, a refuge, child, older person, has a disability, </a:t>
            </a:r>
          </a:p>
          <a:p>
            <a:r>
              <a:rPr lang="en-GB" b="0" i="0" dirty="0">
                <a:solidFill>
                  <a:srgbClr val="111111"/>
                </a:solidFill>
                <a:effectLst/>
                <a:latin typeface="-apple-system"/>
              </a:rPr>
              <a:t>Develop a response plan for the scenario. Consider the following:</a:t>
            </a:r>
          </a:p>
          <a:p>
            <a:pPr marL="1143000" lvl="2" indent="-228600" algn="l">
              <a:buFont typeface="+mj-lt"/>
              <a:buAutoNum type="arabicPeriod"/>
            </a:pPr>
            <a:r>
              <a:rPr lang="en-GB" b="0" i="0" dirty="0">
                <a:solidFill>
                  <a:srgbClr val="111111"/>
                </a:solidFill>
                <a:effectLst/>
                <a:latin typeface="-apple-system"/>
              </a:rPr>
              <a:t>Explain the situation/case</a:t>
            </a:r>
          </a:p>
          <a:p>
            <a:pPr marL="1143000" lvl="2" indent="-228600" algn="l">
              <a:buFont typeface="+mj-lt"/>
              <a:buAutoNum type="arabicPeriod"/>
            </a:pPr>
            <a:r>
              <a:rPr lang="en-GB" b="0" i="0" dirty="0">
                <a:solidFill>
                  <a:srgbClr val="111111"/>
                </a:solidFill>
                <a:effectLst/>
                <a:latin typeface="-apple-system"/>
              </a:rPr>
              <a:t>How would you assess the situation using the THRIVE approach (Threat, Harm, Risk, Investigation, Vulnerability, and Engagement)?</a:t>
            </a:r>
          </a:p>
          <a:p>
            <a:pPr marL="1143000" lvl="2" indent="-228600" algn="l">
              <a:buFont typeface="+mj-lt"/>
              <a:buAutoNum type="arabicPeriod"/>
            </a:pPr>
            <a:r>
              <a:rPr lang="en-GB" b="0" i="0" dirty="0">
                <a:solidFill>
                  <a:srgbClr val="111111"/>
                </a:solidFill>
                <a:effectLst/>
                <a:latin typeface="-apple-system"/>
              </a:rPr>
              <a:t>What immediate actions would you take to ensure the safety and well-being of the vulnerable individual?</a:t>
            </a:r>
          </a:p>
          <a:p>
            <a:pPr marL="1143000" lvl="2" indent="-228600" algn="l">
              <a:buFont typeface="+mj-lt"/>
              <a:buAutoNum type="arabicPeriod"/>
            </a:pPr>
            <a:r>
              <a:rPr lang="en-GB" b="0" i="0" dirty="0">
                <a:solidFill>
                  <a:srgbClr val="111111"/>
                </a:solidFill>
                <a:effectLst/>
                <a:latin typeface="-apple-system"/>
              </a:rPr>
              <a:t>How would you communicate with the individual to build trust and provide support?</a:t>
            </a:r>
          </a:p>
          <a:p>
            <a:pPr marL="1143000" lvl="2" indent="-228600" algn="l">
              <a:buFont typeface="+mj-lt"/>
              <a:buAutoNum type="arabicPeriod"/>
            </a:pPr>
            <a:r>
              <a:rPr lang="en-GB" b="0" i="0" dirty="0">
                <a:solidFill>
                  <a:srgbClr val="111111"/>
                </a:solidFill>
                <a:effectLst/>
                <a:latin typeface="-apple-system"/>
              </a:rPr>
              <a:t>What long-term support or resources would you connect the individual with?</a:t>
            </a:r>
          </a:p>
          <a:p>
            <a:endParaRPr lang="en-GB" dirty="0"/>
          </a:p>
        </p:txBody>
      </p:sp>
    </p:spTree>
    <p:extLst>
      <p:ext uri="{BB962C8B-B14F-4D97-AF65-F5344CB8AC3E}">
        <p14:creationId xmlns:p14="http://schemas.microsoft.com/office/powerpoint/2010/main" val="277529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9CFA8-4413-20A8-3B8D-29301DAE5397}"/>
              </a:ext>
            </a:extLst>
          </p:cNvPr>
          <p:cNvSpPr>
            <a:spLocks noGrp="1"/>
          </p:cNvSpPr>
          <p:nvPr>
            <p:ph type="title"/>
          </p:nvPr>
        </p:nvSpPr>
        <p:spPr>
          <a:xfrm>
            <a:off x="761803" y="350196"/>
            <a:ext cx="4646904" cy="1624520"/>
          </a:xfrm>
        </p:spPr>
        <p:txBody>
          <a:bodyPr anchor="ctr">
            <a:normAutofit/>
          </a:bodyPr>
          <a:lstStyle/>
          <a:p>
            <a:r>
              <a:rPr lang="en-GB" sz="4000">
                <a:ea typeface="Calibri Light"/>
                <a:cs typeface="Calibri Light"/>
              </a:rPr>
              <a:t>Discuss</a:t>
            </a:r>
          </a:p>
        </p:txBody>
      </p:sp>
      <p:sp>
        <p:nvSpPr>
          <p:cNvPr id="3" name="Content Placeholder 2">
            <a:extLst>
              <a:ext uri="{FF2B5EF4-FFF2-40B4-BE49-F238E27FC236}">
                <a16:creationId xmlns:a16="http://schemas.microsoft.com/office/drawing/2014/main" id="{0A982FE7-17B7-FB26-D894-F42904F13A3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dirty="0">
                <a:latin typeface="Calibri"/>
                <a:ea typeface="Calibri"/>
                <a:cs typeface="Calibri"/>
              </a:rPr>
              <a:t>Why do police officers deal with so many people experiencing mental ill-health, homelessness, substance misuse, or social isolation?</a:t>
            </a:r>
          </a:p>
          <a:p>
            <a:endParaRPr lang="en-GB" dirty="0">
              <a:ea typeface="Calibri"/>
              <a:cs typeface="Calibri"/>
            </a:endParaRPr>
          </a:p>
        </p:txBody>
      </p:sp>
      <p:pic>
        <p:nvPicPr>
          <p:cNvPr id="5" name="Picture 4" descr="Close up image of hands applauding">
            <a:extLst>
              <a:ext uri="{FF2B5EF4-FFF2-40B4-BE49-F238E27FC236}">
                <a16:creationId xmlns:a16="http://schemas.microsoft.com/office/drawing/2014/main" id="{BA666735-E864-F3B4-3DE8-050893BE5329}"/>
              </a:ext>
            </a:extLst>
          </p:cNvPr>
          <p:cNvPicPr>
            <a:picLocks noChangeAspect="1"/>
          </p:cNvPicPr>
          <p:nvPr/>
        </p:nvPicPr>
        <p:blipFill>
          <a:blip r:embed="rId3"/>
          <a:srcRect l="27201" r="13403"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751119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1587-E7DF-35AF-A5F6-6FC140E3DB22}"/>
              </a:ext>
            </a:extLst>
          </p:cNvPr>
          <p:cNvSpPr>
            <a:spLocks noGrp="1"/>
          </p:cNvSpPr>
          <p:nvPr>
            <p:ph type="title"/>
          </p:nvPr>
        </p:nvSpPr>
        <p:spPr/>
        <p:txBody>
          <a:bodyPr/>
          <a:lstStyle/>
          <a:p>
            <a:r>
              <a:rPr lang="en-GB" dirty="0">
                <a:ea typeface="Calibri Light"/>
                <a:cs typeface="Calibri Light"/>
              </a:rPr>
              <a:t>Discuss</a:t>
            </a:r>
            <a:endParaRPr lang="en-GB" dirty="0"/>
          </a:p>
        </p:txBody>
      </p:sp>
      <p:sp>
        <p:nvSpPr>
          <p:cNvPr id="3" name="Content Placeholder 2">
            <a:extLst>
              <a:ext uri="{FF2B5EF4-FFF2-40B4-BE49-F238E27FC236}">
                <a16:creationId xmlns:a16="http://schemas.microsoft.com/office/drawing/2014/main" id="{015E91AB-9A79-D427-3FA2-1BECC13E66EB}"/>
              </a:ext>
            </a:extLst>
          </p:cNvPr>
          <p:cNvSpPr>
            <a:spLocks noGrp="1"/>
          </p:cNvSpPr>
          <p:nvPr>
            <p:ph idx="1"/>
          </p:nvPr>
        </p:nvSpPr>
        <p:spPr>
          <a:xfrm>
            <a:off x="469107" y="1730376"/>
            <a:ext cx="10884693" cy="4779962"/>
          </a:xfrm>
        </p:spPr>
        <p:txBody>
          <a:bodyPr vert="horz" lIns="91440" tIns="45720" rIns="91440" bIns="45720" rtlCol="0" anchor="t">
            <a:noAutofit/>
          </a:bodyPr>
          <a:lstStyle/>
          <a:p>
            <a:r>
              <a:rPr lang="en-GB" b="1" dirty="0">
                <a:latin typeface="Calibri"/>
                <a:ea typeface="Calibri"/>
                <a:cs typeface="Calibri"/>
              </a:rPr>
              <a:t>Does vulnerability only refer to mental health?</a:t>
            </a:r>
          </a:p>
          <a:p>
            <a:r>
              <a:rPr lang="en-GB" dirty="0">
                <a:latin typeface="Calibri"/>
                <a:ea typeface="Calibri"/>
                <a:cs typeface="Calibri"/>
              </a:rPr>
              <a:t>Mental ill-health</a:t>
            </a:r>
          </a:p>
          <a:p>
            <a:r>
              <a:rPr lang="en-GB" dirty="0">
                <a:latin typeface="Calibri"/>
                <a:ea typeface="Calibri"/>
                <a:cs typeface="Calibri"/>
              </a:rPr>
              <a:t>Learning disabilities</a:t>
            </a:r>
          </a:p>
          <a:p>
            <a:r>
              <a:rPr lang="en-GB" dirty="0">
                <a:latin typeface="Calibri"/>
                <a:ea typeface="Calibri"/>
                <a:cs typeface="Calibri"/>
              </a:rPr>
              <a:t>Age</a:t>
            </a:r>
          </a:p>
          <a:p>
            <a:r>
              <a:rPr lang="en-GB" dirty="0">
                <a:latin typeface="Calibri"/>
                <a:ea typeface="Calibri"/>
                <a:cs typeface="Calibri"/>
              </a:rPr>
              <a:t>Domestic abuse</a:t>
            </a:r>
          </a:p>
          <a:p>
            <a:r>
              <a:rPr lang="en-GB" dirty="0">
                <a:latin typeface="Calibri"/>
                <a:ea typeface="Calibri"/>
                <a:cs typeface="Calibri"/>
              </a:rPr>
              <a:t>Substance misuse</a:t>
            </a:r>
          </a:p>
          <a:p>
            <a:r>
              <a:rPr lang="en-GB" dirty="0">
                <a:latin typeface="Calibri"/>
                <a:ea typeface="Calibri"/>
                <a:cs typeface="Calibri"/>
              </a:rPr>
              <a:t>Exploitation</a:t>
            </a:r>
          </a:p>
          <a:p>
            <a:r>
              <a:rPr lang="en-GB" dirty="0">
                <a:latin typeface="Calibri"/>
                <a:ea typeface="Calibri"/>
                <a:cs typeface="Calibri"/>
              </a:rPr>
              <a:t>Homelessness</a:t>
            </a:r>
          </a:p>
          <a:p>
            <a:r>
              <a:rPr lang="en-GB" dirty="0">
                <a:latin typeface="Calibri"/>
                <a:ea typeface="Calibri"/>
                <a:cs typeface="Calibri"/>
              </a:rPr>
              <a:t>Social isolation</a:t>
            </a:r>
          </a:p>
          <a:p>
            <a:endParaRPr lang="en-GB" dirty="0">
              <a:ea typeface="Calibri"/>
              <a:cs typeface="Calibri"/>
            </a:endParaRPr>
          </a:p>
        </p:txBody>
      </p:sp>
    </p:spTree>
    <p:extLst>
      <p:ext uri="{BB962C8B-B14F-4D97-AF65-F5344CB8AC3E}">
        <p14:creationId xmlns:p14="http://schemas.microsoft.com/office/powerpoint/2010/main" val="350702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9D759-C7ED-6765-31F6-6244A353EABB}"/>
              </a:ext>
            </a:extLst>
          </p:cNvPr>
          <p:cNvSpPr>
            <a:spLocks noGrp="1"/>
          </p:cNvSpPr>
          <p:nvPr>
            <p:ph type="title"/>
          </p:nvPr>
        </p:nvSpPr>
        <p:spPr>
          <a:xfrm>
            <a:off x="638881" y="4501453"/>
            <a:ext cx="10909640" cy="1065836"/>
          </a:xfrm>
        </p:spPr>
        <p:txBody>
          <a:bodyPr vert="horz" lIns="91440" tIns="45720" rIns="91440" bIns="45720" rtlCol="0" anchor="ctr">
            <a:normAutofit/>
          </a:bodyPr>
          <a:lstStyle/>
          <a:p>
            <a:pPr algn="ctr"/>
            <a:r>
              <a:rPr lang="en-US" sz="6600"/>
              <a:t>Local Character's</a:t>
            </a:r>
          </a:p>
        </p:txBody>
      </p:sp>
      <p:pic>
        <p:nvPicPr>
          <p:cNvPr id="4" name="Content Placeholder 3">
            <a:extLst>
              <a:ext uri="{FF2B5EF4-FFF2-40B4-BE49-F238E27FC236}">
                <a16:creationId xmlns:a16="http://schemas.microsoft.com/office/drawing/2014/main" id="{17D3DE04-D708-06CA-0606-309BC3F82CFD}"/>
              </a:ext>
            </a:extLst>
          </p:cNvPr>
          <p:cNvPicPr>
            <a:picLocks noGrp="1" noChangeAspect="1"/>
          </p:cNvPicPr>
          <p:nvPr>
            <p:ph idx="1"/>
          </p:nvPr>
        </p:nvPicPr>
        <p:blipFill>
          <a:blip r:embed="rId3"/>
          <a:srcRect t="8640"/>
          <a:stretch>
            <a:fillRect/>
          </a:stretch>
        </p:blipFill>
        <p:spPr>
          <a:xfrm>
            <a:off x="320040" y="385847"/>
            <a:ext cx="5614416" cy="3763729"/>
          </a:xfrm>
          <a:prstGeom prst="rect">
            <a:avLst/>
          </a:prstGeom>
        </p:spPr>
      </p:pic>
      <p:pic>
        <p:nvPicPr>
          <p:cNvPr id="5" name="Picture 4">
            <a:extLst>
              <a:ext uri="{FF2B5EF4-FFF2-40B4-BE49-F238E27FC236}">
                <a16:creationId xmlns:a16="http://schemas.microsoft.com/office/drawing/2014/main" id="{4750B83A-1097-6503-9A03-6827570DEB06}"/>
              </a:ext>
            </a:extLst>
          </p:cNvPr>
          <p:cNvPicPr>
            <a:picLocks noChangeAspect="1"/>
          </p:cNvPicPr>
          <p:nvPr/>
        </p:nvPicPr>
        <p:blipFill>
          <a:blip r:embed="rId4"/>
          <a:srcRect l="20939" r="1" b="1"/>
          <a:stretch>
            <a:fillRect/>
          </a:stretch>
        </p:blipFill>
        <p:spPr>
          <a:xfrm>
            <a:off x="6254496" y="385846"/>
            <a:ext cx="5614416" cy="3763732"/>
          </a:xfrm>
          <a:prstGeom prst="rect">
            <a:avLst/>
          </a:prstGeom>
        </p:spPr>
      </p:pic>
      <p:sp>
        <p:nvSpPr>
          <p:cNvPr id="1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2531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77469-68C9-5F13-788C-05423F6BB7FB}"/>
              </a:ext>
            </a:extLst>
          </p:cNvPr>
          <p:cNvSpPr>
            <a:spLocks noGrp="1"/>
          </p:cNvSpPr>
          <p:nvPr>
            <p:ph type="title"/>
          </p:nvPr>
        </p:nvSpPr>
        <p:spPr>
          <a:xfrm>
            <a:off x="838200" y="365125"/>
            <a:ext cx="10515600" cy="870822"/>
          </a:xfrm>
        </p:spPr>
        <p:txBody>
          <a:bodyPr/>
          <a:lstStyle/>
          <a:p>
            <a:br>
              <a:rPr lang="en-GB" sz="2800" dirty="0">
                <a:latin typeface="Calibri"/>
                <a:ea typeface="Calibri"/>
                <a:cs typeface="Calibri"/>
              </a:rPr>
            </a:br>
            <a:r>
              <a:rPr lang="en-GB" sz="2800" dirty="0">
                <a:latin typeface="Calibri"/>
                <a:ea typeface="Calibri"/>
                <a:cs typeface="Calibri"/>
              </a:rPr>
              <a:t>What Drives Police Engagement with Vulnerability? </a:t>
            </a:r>
            <a:endParaRPr lang="en-US"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909F0DA4-7503-AF99-2208-BC9F10E9F610}"/>
              </a:ext>
            </a:extLst>
          </p:cNvPr>
          <p:cNvSpPr>
            <a:spLocks noGrp="1"/>
          </p:cNvSpPr>
          <p:nvPr>
            <p:ph idx="1"/>
          </p:nvPr>
        </p:nvSpPr>
        <p:spPr/>
        <p:txBody>
          <a:bodyPr vert="horz" lIns="91440" tIns="45720" rIns="91440" bIns="45720" rtlCol="0" anchor="t">
            <a:normAutofit lnSpcReduction="10000"/>
          </a:bodyPr>
          <a:lstStyle/>
          <a:p>
            <a:r>
              <a:rPr lang="en-GB" sz="3200" dirty="0">
                <a:latin typeface="Calibri"/>
                <a:ea typeface="Calibri"/>
                <a:cs typeface="Calibri"/>
              </a:rPr>
              <a:t>Increased awareness of mental health.</a:t>
            </a:r>
          </a:p>
          <a:p>
            <a:r>
              <a:rPr lang="en-GB" sz="3200" dirty="0">
                <a:latin typeface="Calibri"/>
                <a:ea typeface="Calibri"/>
                <a:cs typeface="Calibri"/>
              </a:rPr>
              <a:t>Ageing population.</a:t>
            </a:r>
          </a:p>
          <a:p>
            <a:r>
              <a:rPr lang="en-GB" sz="3200" dirty="0">
                <a:latin typeface="Calibri"/>
                <a:ea typeface="Calibri"/>
                <a:cs typeface="Calibri"/>
              </a:rPr>
              <a:t>Social media influences.</a:t>
            </a:r>
          </a:p>
          <a:p>
            <a:r>
              <a:rPr lang="en-GB" sz="3200" dirty="0">
                <a:latin typeface="Calibri"/>
                <a:ea typeface="Calibri"/>
                <a:cs typeface="Calibri"/>
              </a:rPr>
              <a:t>Greater reporting of vulnerability.</a:t>
            </a:r>
          </a:p>
          <a:p>
            <a:r>
              <a:rPr lang="en-GB" sz="3200" dirty="0">
                <a:latin typeface="Calibri"/>
                <a:ea typeface="Calibri"/>
                <a:cs typeface="Calibri"/>
              </a:rPr>
              <a:t>Complex family structures.</a:t>
            </a:r>
          </a:p>
          <a:p>
            <a:endParaRPr lang="en-GB" sz="3200" dirty="0">
              <a:ea typeface="Calibri"/>
              <a:cs typeface="Calibri"/>
            </a:endParaRPr>
          </a:p>
          <a:p>
            <a:r>
              <a:rPr lang="en-GB" sz="3200" b="1" dirty="0">
                <a:latin typeface="Calibri"/>
                <a:ea typeface="Calibri"/>
                <a:cs typeface="Calibri"/>
              </a:rPr>
              <a:t>Are vulnerable people more vulnerable today, or are agencies simply better at recognising vulnerability?</a:t>
            </a:r>
          </a:p>
          <a:p>
            <a:endParaRPr lang="en-GB" sz="3200" b="1" dirty="0">
              <a:ea typeface="Calibri"/>
              <a:cs typeface="Calibri"/>
            </a:endParaRPr>
          </a:p>
          <a:p>
            <a:pPr marL="0" indent="0">
              <a:buNone/>
            </a:pPr>
            <a:endParaRPr lang="en-GB" sz="3200" dirty="0">
              <a:ea typeface="Calibri"/>
              <a:cs typeface="Calibri"/>
            </a:endParaRPr>
          </a:p>
        </p:txBody>
      </p:sp>
    </p:spTree>
    <p:extLst>
      <p:ext uri="{BB962C8B-B14F-4D97-AF65-F5344CB8AC3E}">
        <p14:creationId xmlns:p14="http://schemas.microsoft.com/office/powerpoint/2010/main" val="1647104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970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vert="horz" lIns="91440" tIns="45720" rIns="91440" bIns="45720" rtlCol="0" anchor="t">
            <a:normAutofit/>
          </a:bodyPr>
          <a:lstStyle/>
          <a:p>
            <a:r>
              <a:rPr lang="en-GB" sz="2400" b="0" i="0" dirty="0">
                <a:solidFill>
                  <a:srgbClr val="000000"/>
                </a:solidFill>
                <a:effectLst/>
                <a:latin typeface="Calibri"/>
                <a:ea typeface="Calibri"/>
                <a:cs typeface="Calibri"/>
              </a:rPr>
              <a:t>THRIVE (threat, harm, risk, investigation, vulnerability and engagement) </a:t>
            </a:r>
            <a:r>
              <a:rPr lang="en-GB" sz="2400" dirty="0">
                <a:solidFill>
                  <a:srgbClr val="000000"/>
                </a:solidFill>
                <a:latin typeface="Calibri"/>
                <a:ea typeface="Calibri"/>
                <a:cs typeface="Calibri"/>
              </a:rPr>
              <a:t>to help define </a:t>
            </a:r>
            <a:r>
              <a:rPr lang="en-GB" sz="2400" b="0" i="0" dirty="0">
                <a:solidFill>
                  <a:srgbClr val="000000"/>
                </a:solidFill>
                <a:effectLst/>
                <a:latin typeface="Calibri"/>
                <a:ea typeface="Calibri"/>
                <a:cs typeface="Calibri"/>
              </a:rPr>
              <a:t>vulnerability.</a:t>
            </a:r>
            <a:r>
              <a:rPr lang="en-GB" sz="2400" dirty="0">
                <a:solidFill>
                  <a:srgbClr val="000000"/>
                </a:solidFill>
                <a:latin typeface="Calibri"/>
                <a:ea typeface="Calibri"/>
                <a:cs typeface="Calibri"/>
              </a:rPr>
              <a:t> </a:t>
            </a:r>
            <a:endParaRPr lang="en-GB" sz="2400" b="0" i="0" dirty="0">
              <a:solidFill>
                <a:srgbClr val="000000"/>
              </a:solidFill>
              <a:effectLst/>
              <a:latin typeface="Calibri"/>
              <a:ea typeface="Calibri"/>
              <a:cs typeface="Calibri"/>
            </a:endParaRPr>
          </a:p>
          <a:p>
            <a:r>
              <a:rPr lang="en-GB" sz="2400" b="0" i="0" dirty="0">
                <a:solidFill>
                  <a:srgbClr val="000000"/>
                </a:solidFill>
                <a:effectLst/>
                <a:latin typeface="Calibri"/>
                <a:ea typeface="Calibri"/>
                <a:cs typeface="Calibri"/>
              </a:rPr>
              <a:t>This states that a person is vulnerable if, as a result of their situation or circumstances, they are unable to take care of or protect themselves or others from harm or exploitation.</a:t>
            </a:r>
            <a:endParaRPr lang="en-GB" sz="2400">
              <a:latin typeface="Calibri"/>
              <a:ea typeface="Calibri"/>
              <a:cs typeface="Calibri"/>
            </a:endParaRPr>
          </a:p>
          <a:p>
            <a:r>
              <a:rPr lang="en-GB" sz="2400" b="1" dirty="0">
                <a:solidFill>
                  <a:srgbClr val="000000"/>
                </a:solidFill>
                <a:latin typeface="Calibri"/>
                <a:ea typeface="Calibri"/>
                <a:cs typeface="Calibri"/>
              </a:rPr>
              <a:t>U</a:t>
            </a:r>
            <a:r>
              <a:rPr lang="en-GB" sz="2400" b="1" i="0" dirty="0">
                <a:solidFill>
                  <a:srgbClr val="000000"/>
                </a:solidFill>
                <a:effectLst/>
                <a:latin typeface="Calibri"/>
                <a:ea typeface="Calibri"/>
                <a:cs typeface="Calibri"/>
              </a:rPr>
              <a:t>se professional judgement</a:t>
            </a:r>
          </a:p>
          <a:p>
            <a:r>
              <a:rPr lang="en-GB" sz="2400" dirty="0">
                <a:solidFill>
                  <a:srgbClr val="000000"/>
                </a:solidFill>
                <a:latin typeface="Calibri"/>
                <a:ea typeface="Calibri"/>
                <a:cs typeface="Calibri"/>
              </a:rPr>
              <a:t>Checklists are good but not always effective in identifying level of risk</a:t>
            </a:r>
          </a:p>
          <a:p>
            <a:pPr lvl="1"/>
            <a:r>
              <a:rPr lang="en-GB" dirty="0">
                <a:solidFill>
                  <a:srgbClr val="000000"/>
                </a:solidFill>
                <a:latin typeface="Calibri"/>
                <a:ea typeface="Calibri"/>
                <a:cs typeface="Calibri"/>
              </a:rPr>
              <a:t>Some people who need help will be vulnerable in more than </a:t>
            </a:r>
            <a:r>
              <a:rPr lang="en-GB" dirty="0" err="1">
                <a:solidFill>
                  <a:srgbClr val="000000"/>
                </a:solidFill>
                <a:latin typeface="Calibri"/>
                <a:ea typeface="Calibri"/>
                <a:cs typeface="Calibri"/>
              </a:rPr>
              <a:t>than</a:t>
            </a:r>
            <a:r>
              <a:rPr lang="en-GB" dirty="0">
                <a:solidFill>
                  <a:srgbClr val="000000"/>
                </a:solidFill>
                <a:latin typeface="Calibri"/>
                <a:ea typeface="Calibri"/>
                <a:cs typeface="Calibri"/>
              </a:rPr>
              <a:t> one way </a:t>
            </a:r>
            <a:endParaRPr lang="en-GB" b="0" i="0" dirty="0">
              <a:solidFill>
                <a:srgbClr val="000000"/>
              </a:solidFill>
              <a:effectLst/>
              <a:latin typeface="Calibri"/>
              <a:ea typeface="Calibri"/>
              <a:cs typeface="Calibri"/>
            </a:endParaRPr>
          </a:p>
        </p:txBody>
      </p:sp>
    </p:spTree>
    <p:extLst>
      <p:ext uri="{BB962C8B-B14F-4D97-AF65-F5344CB8AC3E}">
        <p14:creationId xmlns:p14="http://schemas.microsoft.com/office/powerpoint/2010/main" val="2236179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3"/>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3"/>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vert="horz" lIns="91440" tIns="45720" rIns="91440" bIns="45720" rtlCol="0" anchor="t">
            <a:normAutofit/>
          </a:bodyPr>
          <a:lstStyle/>
          <a:p>
            <a:pPr algn="l"/>
            <a:r>
              <a:rPr lang="en-GB" b="0" i="0" dirty="0">
                <a:solidFill>
                  <a:srgbClr val="000000"/>
                </a:solidFill>
                <a:effectLst/>
                <a:latin typeface="Calibri"/>
                <a:ea typeface="Calibri"/>
                <a:cs typeface="Calibri"/>
              </a:rPr>
              <a:t>The 3 guidelines should be applied in combination, not in isolation - one is not more important than any other.</a:t>
            </a:r>
          </a:p>
          <a:p>
            <a:pPr algn="l"/>
            <a:r>
              <a:rPr lang="en-GB" b="0" i="0" dirty="0">
                <a:solidFill>
                  <a:srgbClr val="000000"/>
                </a:solidFill>
                <a:effectLst/>
                <a:latin typeface="Calibri"/>
                <a:ea typeface="Calibri"/>
                <a:cs typeface="Calibri"/>
              </a:rPr>
              <a:t>professional judgement</a:t>
            </a:r>
          </a:p>
          <a:p>
            <a:pPr algn="l"/>
            <a:r>
              <a:rPr lang="en-GB" b="0" i="0" dirty="0">
                <a:solidFill>
                  <a:srgbClr val="000000"/>
                </a:solidFill>
                <a:effectLst/>
                <a:latin typeface="Calibri"/>
                <a:ea typeface="Calibri"/>
                <a:cs typeface="Calibri"/>
              </a:rPr>
              <a:t>The three guidelines are also potentially self-reinforcing. For example, good communication can reveal more clues, which may open up more avenues for investigation (curiosity). This can then lead to more focused communication, and so on.</a:t>
            </a:r>
          </a:p>
          <a:p>
            <a:r>
              <a:rPr lang="en-GB" dirty="0">
                <a:solidFill>
                  <a:srgbClr val="000000"/>
                </a:solidFill>
                <a:latin typeface="Calibri"/>
                <a:ea typeface="Calibri"/>
                <a:cs typeface="Calibri"/>
              </a:rPr>
              <a:t>‘L</a:t>
            </a:r>
            <a:r>
              <a:rPr lang="en-GB" b="0" i="0" dirty="0">
                <a:solidFill>
                  <a:srgbClr val="000000"/>
                </a:solidFill>
                <a:effectLst/>
                <a:latin typeface="Calibri"/>
                <a:ea typeface="Calibri"/>
                <a:cs typeface="Calibri"/>
              </a:rPr>
              <a:t>isten to people’-</a:t>
            </a:r>
            <a:r>
              <a:rPr lang="en-GB" dirty="0">
                <a:solidFill>
                  <a:srgbClr val="000000"/>
                </a:solidFill>
                <a:latin typeface="Calibri"/>
                <a:ea typeface="Calibri"/>
                <a:cs typeface="Calibri"/>
              </a:rPr>
              <a:t> </a:t>
            </a:r>
            <a:r>
              <a:rPr lang="en-GB" b="0" i="0" dirty="0">
                <a:solidFill>
                  <a:srgbClr val="000000"/>
                </a:solidFill>
                <a:effectLst/>
                <a:latin typeface="Calibri"/>
                <a:ea typeface="Calibri"/>
                <a:cs typeface="Calibri"/>
              </a:rPr>
              <a:t> spot potential indicators of risk which can identify individuals who require higher levels of intervention and support</a:t>
            </a:r>
          </a:p>
          <a:p>
            <a:pPr algn="l"/>
            <a:r>
              <a:rPr lang="en-GB" b="0" i="0" dirty="0">
                <a:solidFill>
                  <a:srgbClr val="000000"/>
                </a:solidFill>
                <a:effectLst/>
                <a:latin typeface="Calibri"/>
                <a:ea typeface="Calibri"/>
                <a:cs typeface="Calibri"/>
              </a:rPr>
              <a:t>10 Principles of Risk - </a:t>
            </a:r>
            <a:r>
              <a:rPr lang="en-GB" dirty="0">
                <a:hlinkClick r:id="rId3"/>
              </a:rPr>
              <a:t>Risk | College of Policing</a:t>
            </a:r>
            <a:endParaRPr lang="en-GB" b="0" i="0">
              <a:solidFill>
                <a:srgbClr val="000000"/>
              </a:solidFill>
              <a:effectLst/>
              <a:latin typeface="Calibri"/>
              <a:ea typeface="Calibri"/>
              <a:cs typeface="Calibri"/>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65755E-0B12-C761-2FCA-301826132B30}"/>
              </a:ext>
            </a:extLst>
          </p:cNvPr>
          <p:cNvSpPr>
            <a:spLocks noGrp="1"/>
          </p:cNvSpPr>
          <p:nvPr>
            <p:ph type="title"/>
          </p:nvPr>
        </p:nvSpPr>
        <p:spPr>
          <a:xfrm>
            <a:off x="761803" y="350196"/>
            <a:ext cx="4646904" cy="1624520"/>
          </a:xfrm>
        </p:spPr>
        <p:txBody>
          <a:bodyPr anchor="ctr">
            <a:normAutofit/>
          </a:bodyPr>
          <a:lstStyle/>
          <a:p>
            <a:r>
              <a:rPr lang="en-GB" sz="4000" noProof="0" dirty="0"/>
              <a:t>Task</a:t>
            </a:r>
          </a:p>
        </p:txBody>
      </p:sp>
      <p:sp>
        <p:nvSpPr>
          <p:cNvPr id="3" name="Content Placeholder 2">
            <a:extLst>
              <a:ext uri="{FF2B5EF4-FFF2-40B4-BE49-F238E27FC236}">
                <a16:creationId xmlns:a16="http://schemas.microsoft.com/office/drawing/2014/main" id="{E91BF9C2-932B-7EDD-D128-95A12BA5482B}"/>
              </a:ext>
            </a:extLst>
          </p:cNvPr>
          <p:cNvSpPr>
            <a:spLocks noGrp="1"/>
          </p:cNvSpPr>
          <p:nvPr>
            <p:ph idx="1"/>
          </p:nvPr>
        </p:nvSpPr>
        <p:spPr>
          <a:xfrm>
            <a:off x="761802" y="2743200"/>
            <a:ext cx="4646905" cy="3613149"/>
          </a:xfrm>
        </p:spPr>
        <p:txBody>
          <a:bodyPr anchor="ctr">
            <a:normAutofit/>
          </a:bodyPr>
          <a:lstStyle/>
          <a:p>
            <a:r>
              <a:rPr lang="en-GB" noProof="0" dirty="0"/>
              <a:t>Identify any case where the police and partner agencies did not deal with situations particularly well.</a:t>
            </a:r>
          </a:p>
          <a:p>
            <a:r>
              <a:rPr lang="en-GB" noProof="0" dirty="0"/>
              <a:t>Fail to deal with vulnerable people</a:t>
            </a:r>
          </a:p>
          <a:p>
            <a:r>
              <a:rPr lang="en-GB" noProof="0" dirty="0"/>
              <a:t> There are a number of cases over that last 25 years</a:t>
            </a:r>
          </a:p>
        </p:txBody>
      </p:sp>
      <p:pic>
        <p:nvPicPr>
          <p:cNvPr id="5" name="Picture 4" descr="Different colored organizers">
            <a:extLst>
              <a:ext uri="{FF2B5EF4-FFF2-40B4-BE49-F238E27FC236}">
                <a16:creationId xmlns:a16="http://schemas.microsoft.com/office/drawing/2014/main" id="{C5D22C18-8470-AE2A-10D2-20C5F2651DDD}"/>
              </a:ext>
            </a:extLst>
          </p:cNvPr>
          <p:cNvPicPr>
            <a:picLocks noChangeAspect="1"/>
          </p:cNvPicPr>
          <p:nvPr/>
        </p:nvPicPr>
        <p:blipFill>
          <a:blip r:embed="rId3"/>
          <a:srcRect l="23134" r="23028" b="1"/>
          <a:stretch>
            <a:fillRect/>
          </a:stretch>
        </p:blipFill>
        <p:spPr>
          <a:xfrm>
            <a:off x="6096000" y="1"/>
            <a:ext cx="6102825" cy="6858000"/>
          </a:xfrm>
          <a:prstGeom prst="rect">
            <a:avLst/>
          </a:prstGeom>
        </p:spPr>
      </p:pic>
    </p:spTree>
    <p:extLst>
      <p:ext uri="{BB962C8B-B14F-4D97-AF65-F5344CB8AC3E}">
        <p14:creationId xmlns:p14="http://schemas.microsoft.com/office/powerpoint/2010/main" val="4102375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428E-164D-1275-DC89-72B90ACFFC8F}"/>
              </a:ext>
            </a:extLst>
          </p:cNvPr>
          <p:cNvSpPr>
            <a:spLocks noGrp="1"/>
          </p:cNvSpPr>
          <p:nvPr>
            <p:ph type="title"/>
          </p:nvPr>
        </p:nvSpPr>
        <p:spPr/>
        <p:txBody>
          <a:bodyPr/>
          <a:lstStyle/>
          <a:p>
            <a:r>
              <a:rPr lang="en-GB" noProof="0" dirty="0"/>
              <a:t>Results </a:t>
            </a:r>
          </a:p>
        </p:txBody>
      </p:sp>
      <p:graphicFrame>
        <p:nvGraphicFramePr>
          <p:cNvPr id="5" name="Content Placeholder 2">
            <a:extLst>
              <a:ext uri="{FF2B5EF4-FFF2-40B4-BE49-F238E27FC236}">
                <a16:creationId xmlns:a16="http://schemas.microsoft.com/office/drawing/2014/main" id="{3E813318-7487-2B57-67FA-23331ECB68F4}"/>
              </a:ext>
            </a:extLst>
          </p:cNvPr>
          <p:cNvGraphicFramePr>
            <a:graphicFrameLocks noGrp="1"/>
          </p:cNvGraphicFramePr>
          <p:nvPr>
            <p:ph idx="1"/>
            <p:extLst>
              <p:ext uri="{D42A27DB-BD31-4B8C-83A1-F6EECF244321}">
                <p14:modId xmlns:p14="http://schemas.microsoft.com/office/powerpoint/2010/main" val="3991772492"/>
              </p:ext>
            </p:extLst>
          </p:nvPr>
        </p:nvGraphicFramePr>
        <p:xfrm>
          <a:off x="486696" y="1887793"/>
          <a:ext cx="9878961" cy="4303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403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8D8F3-D03D-7F0B-0518-E1CA8EFD08AC}"/>
              </a:ext>
            </a:extLst>
          </p:cNvPr>
          <p:cNvSpPr>
            <a:spLocks noGrp="1"/>
          </p:cNvSpPr>
          <p:nvPr>
            <p:ph type="title"/>
          </p:nvPr>
        </p:nvSpPr>
        <p:spPr>
          <a:xfrm>
            <a:off x="838200" y="365125"/>
            <a:ext cx="10515600" cy="858991"/>
          </a:xfrm>
        </p:spPr>
        <p:txBody>
          <a:bodyPr/>
          <a:lstStyle/>
          <a:p>
            <a:r>
              <a:rPr lang="en-GB" dirty="0">
                <a:ea typeface="Calibri Light"/>
                <a:cs typeface="Calibri Light"/>
              </a:rPr>
              <a:t>Key Drivers for change</a:t>
            </a:r>
            <a:endParaRPr lang="en-GB" dirty="0"/>
          </a:p>
        </p:txBody>
      </p:sp>
      <p:sp>
        <p:nvSpPr>
          <p:cNvPr id="3" name="Content Placeholder 2">
            <a:extLst>
              <a:ext uri="{FF2B5EF4-FFF2-40B4-BE49-F238E27FC236}">
                <a16:creationId xmlns:a16="http://schemas.microsoft.com/office/drawing/2014/main" id="{1AA19442-3966-3304-D1F7-75DF30F9B0AB}"/>
              </a:ext>
            </a:extLst>
          </p:cNvPr>
          <p:cNvSpPr>
            <a:spLocks noGrp="1"/>
          </p:cNvSpPr>
          <p:nvPr>
            <p:ph idx="1"/>
          </p:nvPr>
        </p:nvSpPr>
        <p:spPr>
          <a:xfrm>
            <a:off x="838200" y="1690688"/>
            <a:ext cx="10515600" cy="4486275"/>
          </a:xfrm>
        </p:spPr>
        <p:txBody>
          <a:bodyPr vert="horz" lIns="91440" tIns="45720" rIns="91440" bIns="45720" rtlCol="0" anchor="t">
            <a:normAutofit fontScale="62500" lnSpcReduction="20000"/>
          </a:bodyPr>
          <a:lstStyle/>
          <a:p>
            <a:r>
              <a:rPr lang="en-GB" dirty="0">
                <a:ea typeface="+mn-lt"/>
                <a:cs typeface="+mn-lt"/>
              </a:rPr>
              <a:t>2003</a:t>
            </a:r>
            <a:r>
              <a:rPr lang="en-GB" dirty="0">
                <a:ea typeface="+mn-lt"/>
                <a:cs typeface="Calibri"/>
              </a:rPr>
              <a:t> </a:t>
            </a:r>
            <a:r>
              <a:rPr lang="en-GB" dirty="0">
                <a:ea typeface="+mn-lt"/>
                <a:cs typeface="+mn-lt"/>
              </a:rPr>
              <a:t>Lord Laming inquiry report following death of Victora Climbie</a:t>
            </a:r>
          </a:p>
          <a:p>
            <a:r>
              <a:rPr lang="en-GB" dirty="0">
                <a:ea typeface="+mn-lt"/>
                <a:cs typeface="+mn-lt"/>
              </a:rPr>
              <a:t>2008 Case Review into death of Peter Connelly (Baby P)</a:t>
            </a:r>
          </a:p>
          <a:p>
            <a:r>
              <a:rPr lang="en-GB" dirty="0">
                <a:ea typeface="+mn-lt"/>
                <a:cs typeface="+mn-lt"/>
              </a:rPr>
              <a:t>2009 IPCC report on the death of Fiona Pickington and her daughter</a:t>
            </a:r>
          </a:p>
          <a:p>
            <a:r>
              <a:rPr lang="en-GB" dirty="0">
                <a:ea typeface="+mn-lt"/>
                <a:cs typeface="+mn-lt"/>
              </a:rPr>
              <a:t>2011 Achieving Best Evidence – to improve investigations with vulnerable people</a:t>
            </a:r>
          </a:p>
          <a:p>
            <a:r>
              <a:rPr lang="en-GB" dirty="0">
                <a:ea typeface="+mn-lt"/>
                <a:cs typeface="+mn-lt"/>
              </a:rPr>
              <a:t>2013 Serious Case Review on child exploitation Rochdale – failed by Manchester Police</a:t>
            </a:r>
          </a:p>
          <a:p>
            <a:r>
              <a:rPr lang="en-GB" dirty="0">
                <a:ea typeface="+mn-lt"/>
                <a:cs typeface="+mn-lt"/>
              </a:rPr>
              <a:t>2014 The Jay Report Independent report into the failings of West Yorkshire Police regarding Child sexual exploitation in Rotherham</a:t>
            </a:r>
          </a:p>
          <a:p>
            <a:r>
              <a:rPr lang="en-GB" dirty="0">
                <a:ea typeface="+mn-lt"/>
                <a:cs typeface="+mn-lt"/>
              </a:rPr>
              <a:t>2015 PEEL Report Effectiveness Vulnerability Identifying how police support vulnerable people</a:t>
            </a:r>
          </a:p>
          <a:p>
            <a:r>
              <a:rPr lang="en-GB" dirty="0">
                <a:ea typeface="+mn-lt"/>
                <a:cs typeface="+mn-lt"/>
              </a:rPr>
              <a:t>2016 National Crime Prevent Strategy – reduce victimisation and to tackle vulnerabilities </a:t>
            </a:r>
          </a:p>
          <a:p>
            <a:r>
              <a:rPr lang="en-GB" dirty="0">
                <a:ea typeface="+mn-lt"/>
                <a:cs typeface="+mn-lt"/>
              </a:rPr>
              <a:t>2016 Police Vision 2025 10 years plus vision on UK Policing</a:t>
            </a:r>
          </a:p>
          <a:p>
            <a:r>
              <a:rPr lang="en-GB" dirty="0">
                <a:ea typeface="+mn-lt"/>
                <a:cs typeface="+mn-lt"/>
              </a:rPr>
              <a:t>2020 National Vulnerable Action Plan 2020/22 A 2 Year plan to address areas of weakness in policing response</a:t>
            </a:r>
          </a:p>
          <a:p>
            <a:r>
              <a:rPr lang="en-GB" dirty="0">
                <a:ea typeface="+mn-lt"/>
                <a:cs typeface="+mn-lt"/>
              </a:rPr>
              <a:t>2021 CoP definition of Vulnerability – new designed to spot signs of vulnerability and harmful environments</a:t>
            </a:r>
          </a:p>
          <a:p>
            <a:r>
              <a:rPr lang="en-GB" dirty="0">
                <a:ea typeface="+mn-lt"/>
                <a:cs typeface="+mn-lt"/>
              </a:rPr>
              <a:t>2021 Victims Code of Practice  - revised vision of the code </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567294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D744-28B7-3D94-6FD6-0F9EBB4E8D0A}"/>
              </a:ext>
            </a:extLst>
          </p:cNvPr>
          <p:cNvSpPr>
            <a:spLocks noGrp="1"/>
          </p:cNvSpPr>
          <p:nvPr>
            <p:ph type="title"/>
          </p:nvPr>
        </p:nvSpPr>
        <p:spPr/>
        <p:txBody>
          <a:bodyPr/>
          <a:lstStyle/>
          <a:p>
            <a:r>
              <a:rPr lang="en-GB" noProof="0" dirty="0"/>
              <a:t>3 Key Drivers for police</a:t>
            </a:r>
          </a:p>
        </p:txBody>
      </p:sp>
      <p:sp>
        <p:nvSpPr>
          <p:cNvPr id="3" name="Content Placeholder 2">
            <a:extLst>
              <a:ext uri="{FF2B5EF4-FFF2-40B4-BE49-F238E27FC236}">
                <a16:creationId xmlns:a16="http://schemas.microsoft.com/office/drawing/2014/main" id="{4C70C13D-E186-6ED3-6157-5DD21CE04018}"/>
              </a:ext>
            </a:extLst>
          </p:cNvPr>
          <p:cNvSpPr>
            <a:spLocks noGrp="1"/>
          </p:cNvSpPr>
          <p:nvPr>
            <p:ph idx="1"/>
          </p:nvPr>
        </p:nvSpPr>
        <p:spPr/>
        <p:txBody>
          <a:bodyPr/>
          <a:lstStyle/>
          <a:p>
            <a:r>
              <a:rPr lang="en-GB" noProof="0" dirty="0"/>
              <a:t>2015 PEEL report from the </a:t>
            </a:r>
            <a:r>
              <a:rPr lang="en-US" dirty="0"/>
              <a:t>His Majesty's Inspectorate of Constabulary</a:t>
            </a:r>
            <a:r>
              <a:rPr lang="en-GB" noProof="0" dirty="0"/>
              <a:t> into policing effectiveness in the area of vulnerability;</a:t>
            </a:r>
          </a:p>
          <a:p>
            <a:r>
              <a:rPr lang="en-GB" noProof="0" dirty="0"/>
              <a:t>The National Vulnerability Action Plan in 2020;</a:t>
            </a:r>
          </a:p>
          <a:p>
            <a:r>
              <a:rPr lang="en-GB" dirty="0"/>
              <a:t>The launch of a working definition for all police officers within England and Wales by the CoP in 2021</a:t>
            </a:r>
            <a:endParaRPr lang="en-GB" noProof="0" dirty="0"/>
          </a:p>
          <a:p>
            <a:endParaRPr lang="en-GB" noProof="0" dirty="0"/>
          </a:p>
        </p:txBody>
      </p:sp>
    </p:spTree>
    <p:extLst>
      <p:ext uri="{BB962C8B-B14F-4D97-AF65-F5344CB8AC3E}">
        <p14:creationId xmlns:p14="http://schemas.microsoft.com/office/powerpoint/2010/main" val="14891614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3EB93-DE4D-B016-5437-948B8F43C6D2}"/>
              </a:ext>
            </a:extLst>
          </p:cNvPr>
          <p:cNvSpPr>
            <a:spLocks noGrp="1"/>
          </p:cNvSpPr>
          <p:nvPr>
            <p:ph type="title"/>
          </p:nvPr>
        </p:nvSpPr>
        <p:spPr>
          <a:xfrm>
            <a:off x="838200" y="365126"/>
            <a:ext cx="10515600" cy="593520"/>
          </a:xfrm>
        </p:spPr>
        <p:txBody>
          <a:bodyPr>
            <a:normAutofit fontScale="90000"/>
          </a:bodyPr>
          <a:lstStyle/>
          <a:p>
            <a:r>
              <a:rPr lang="en-GB" noProof="0" dirty="0"/>
              <a:t>PEEL Reports </a:t>
            </a:r>
          </a:p>
        </p:txBody>
      </p:sp>
      <p:sp>
        <p:nvSpPr>
          <p:cNvPr id="3" name="Content Placeholder 2">
            <a:extLst>
              <a:ext uri="{FF2B5EF4-FFF2-40B4-BE49-F238E27FC236}">
                <a16:creationId xmlns:a16="http://schemas.microsoft.com/office/drawing/2014/main" id="{2D40EC5F-5A19-659B-B5AE-C40F13EAF40E}"/>
              </a:ext>
            </a:extLst>
          </p:cNvPr>
          <p:cNvSpPr>
            <a:spLocks noGrp="1"/>
          </p:cNvSpPr>
          <p:nvPr>
            <p:ph idx="1"/>
          </p:nvPr>
        </p:nvSpPr>
        <p:spPr>
          <a:xfrm>
            <a:off x="838200" y="1091381"/>
            <a:ext cx="10515600" cy="5085582"/>
          </a:xfrm>
        </p:spPr>
        <p:txBody>
          <a:bodyPr>
            <a:normAutofit/>
          </a:bodyPr>
          <a:lstStyle/>
          <a:p>
            <a:r>
              <a:rPr lang="en-GB" dirty="0"/>
              <a:t>From</a:t>
            </a:r>
            <a:r>
              <a:rPr lang="en-GB" noProof="0" dirty="0"/>
              <a:t> Lord Laming’s report in 2003 after the death of Victoria Climbie to the Jay Report in 2014 there were failings</a:t>
            </a:r>
          </a:p>
          <a:p>
            <a:r>
              <a:rPr lang="en-GB" dirty="0"/>
              <a:t>Policing did not appear to have been prepared for issue around vulnerability</a:t>
            </a:r>
          </a:p>
          <a:p>
            <a:r>
              <a:rPr lang="en-GB" noProof="0" dirty="0"/>
              <a:t>Police reacted to crime but not considered the importance of someone's personal circumstances in relation to why they were a victim. </a:t>
            </a:r>
          </a:p>
          <a:p>
            <a:r>
              <a:rPr lang="en-GB" dirty="0"/>
              <a:t>Pieces of a jigsaw – like the Fiona Pilkington case where crime, anti-social behaviour and vulnerability across over areas of the family. </a:t>
            </a:r>
          </a:p>
          <a:p>
            <a:r>
              <a:rPr lang="en-GB" noProof="0" dirty="0"/>
              <a:t>PEEL Report 2015 was the first attempt to challenge practices and assess performance – how effective are the police in certain areas</a:t>
            </a:r>
          </a:p>
          <a:p>
            <a:endParaRPr lang="en-GB" noProof="0" dirty="0"/>
          </a:p>
          <a:p>
            <a:endParaRPr lang="en-GB" noProof="0" dirty="0"/>
          </a:p>
        </p:txBody>
      </p:sp>
    </p:spTree>
    <p:extLst>
      <p:ext uri="{BB962C8B-B14F-4D97-AF65-F5344CB8AC3E}">
        <p14:creationId xmlns:p14="http://schemas.microsoft.com/office/powerpoint/2010/main" val="40514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316A-0A13-2300-3A27-4CAE99DC0A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BCA604-5EAE-842B-D718-E2C24C0B8799}"/>
              </a:ext>
            </a:extLst>
          </p:cNvPr>
          <p:cNvSpPr>
            <a:spLocks noGrp="1"/>
          </p:cNvSpPr>
          <p:nvPr>
            <p:ph idx="1"/>
          </p:nvPr>
        </p:nvSpPr>
        <p:spPr/>
        <p:txBody>
          <a:bodyPr vert="horz" lIns="91440" tIns="45720" rIns="91440" bIns="45720" rtlCol="0" anchor="t">
            <a:normAutofit/>
          </a:bodyPr>
          <a:lstStyle/>
          <a:p>
            <a:r>
              <a:rPr lang="en-GB" sz="3600" dirty="0">
                <a:highlight>
                  <a:srgbClr val="FFFFFF"/>
                </a:highlight>
                <a:latin typeface="Calibri"/>
                <a:ea typeface="Calibri"/>
                <a:cs typeface="Calibri"/>
              </a:rPr>
              <a:t>The PEEL (Police Effectiveness, Efficiency and Legitimacy) inspection programme is HMICFRS’s regular, structured assessment of all police forces in England and Wales. It evaluates how well forces prevent crime, use resources, and maintain public trust.</a:t>
            </a:r>
            <a:endParaRPr lang="en-GB" sz="3600">
              <a:latin typeface="Calibri"/>
              <a:ea typeface="Calibri"/>
              <a:cs typeface="Calibri"/>
            </a:endParaRPr>
          </a:p>
        </p:txBody>
      </p:sp>
    </p:spTree>
    <p:extLst>
      <p:ext uri="{BB962C8B-B14F-4D97-AF65-F5344CB8AC3E}">
        <p14:creationId xmlns:p14="http://schemas.microsoft.com/office/powerpoint/2010/main" val="39804781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BF3D0-3CA9-A5CE-3A1B-DD40F2665490}"/>
              </a:ext>
            </a:extLst>
          </p:cNvPr>
          <p:cNvSpPr>
            <a:spLocks noGrp="1"/>
          </p:cNvSpPr>
          <p:nvPr>
            <p:ph type="title"/>
          </p:nvPr>
        </p:nvSpPr>
        <p:spPr/>
        <p:txBody>
          <a:bodyPr/>
          <a:lstStyle/>
          <a:p>
            <a:r>
              <a:rPr lang="en-GB" noProof="0" dirty="0"/>
              <a:t>PEEL Inspection Framework</a:t>
            </a:r>
          </a:p>
        </p:txBody>
      </p:sp>
      <p:sp>
        <p:nvSpPr>
          <p:cNvPr id="3" name="Content Placeholder 2">
            <a:extLst>
              <a:ext uri="{FF2B5EF4-FFF2-40B4-BE49-F238E27FC236}">
                <a16:creationId xmlns:a16="http://schemas.microsoft.com/office/drawing/2014/main" id="{71A1F45F-69DD-A8B6-5AE8-814206F2BEAE}"/>
              </a:ext>
            </a:extLst>
          </p:cNvPr>
          <p:cNvSpPr>
            <a:spLocks noGrp="1"/>
          </p:cNvSpPr>
          <p:nvPr>
            <p:ph idx="1"/>
          </p:nvPr>
        </p:nvSpPr>
        <p:spPr>
          <a:xfrm>
            <a:off x="838200" y="1690688"/>
            <a:ext cx="10515600" cy="4486275"/>
          </a:xfrm>
        </p:spPr>
        <p:txBody>
          <a:bodyPr vert="horz" lIns="91440" tIns="45720" rIns="91440" bIns="45720" rtlCol="0" anchor="t">
            <a:normAutofit lnSpcReduction="10000"/>
          </a:bodyPr>
          <a:lstStyle/>
          <a:p>
            <a:r>
              <a:rPr lang="en-GB" noProof="0" dirty="0"/>
              <a:t>Who</a:t>
            </a:r>
            <a:r>
              <a:rPr lang="en-GB" dirty="0"/>
              <a:t> is</a:t>
            </a:r>
            <a:r>
              <a:rPr lang="en-GB" noProof="0" dirty="0"/>
              <a:t> assessed – 43 police forces England and Wales</a:t>
            </a:r>
          </a:p>
          <a:p>
            <a:r>
              <a:rPr lang="en-GB" dirty="0"/>
              <a:t>Areas of focus – </a:t>
            </a:r>
          </a:p>
          <a:p>
            <a:pPr lvl="1"/>
            <a:r>
              <a:rPr lang="en-GB" noProof="0" dirty="0"/>
              <a:t>Domestic abuse victims</a:t>
            </a:r>
          </a:p>
          <a:p>
            <a:pPr lvl="1"/>
            <a:r>
              <a:rPr lang="en-GB" dirty="0"/>
              <a:t>Missing children </a:t>
            </a:r>
          </a:p>
          <a:p>
            <a:pPr lvl="1"/>
            <a:r>
              <a:rPr lang="en-GB" dirty="0"/>
              <a:t>Tackling child sexual exploitation</a:t>
            </a:r>
          </a:p>
          <a:p>
            <a:r>
              <a:rPr lang="en-GB" noProof="0" dirty="0"/>
              <a:t>Available gradings </a:t>
            </a:r>
          </a:p>
          <a:p>
            <a:pPr lvl="1"/>
            <a:r>
              <a:rPr lang="en-GB" dirty="0"/>
              <a:t>Outstanding</a:t>
            </a:r>
          </a:p>
          <a:p>
            <a:pPr lvl="1"/>
            <a:r>
              <a:rPr lang="en-GB" noProof="0" dirty="0"/>
              <a:t>Good</a:t>
            </a:r>
          </a:p>
          <a:p>
            <a:pPr lvl="1"/>
            <a:r>
              <a:rPr lang="en-GB" dirty="0">
                <a:ea typeface="Calibri"/>
                <a:cs typeface="Calibri"/>
              </a:rPr>
              <a:t>Adequate</a:t>
            </a:r>
            <a:endParaRPr lang="en-GB" dirty="0"/>
          </a:p>
          <a:p>
            <a:pPr lvl="1"/>
            <a:r>
              <a:rPr lang="en-GB" dirty="0"/>
              <a:t>Requires improvement</a:t>
            </a:r>
          </a:p>
          <a:p>
            <a:pPr lvl="1"/>
            <a:r>
              <a:rPr lang="en-GB" noProof="0" dirty="0"/>
              <a:t>Inadequate</a:t>
            </a:r>
          </a:p>
          <a:p>
            <a:endParaRPr lang="en-GB" dirty="0">
              <a:ea typeface="Calibri" panose="020F0502020204030204"/>
              <a:cs typeface="Calibri" panose="020F0502020204030204"/>
            </a:endParaRPr>
          </a:p>
        </p:txBody>
      </p:sp>
      <p:pic>
        <p:nvPicPr>
          <p:cNvPr id="4" name="Graphic 3">
            <a:extLst>
              <a:ext uri="{FF2B5EF4-FFF2-40B4-BE49-F238E27FC236}">
                <a16:creationId xmlns:a16="http://schemas.microsoft.com/office/drawing/2014/main" id="{B272E6CE-A2B0-C33A-6365-A7BE1C3496B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368118" y="4630271"/>
            <a:ext cx="914400" cy="914400"/>
          </a:xfrm>
          <a:prstGeom prst="rect">
            <a:avLst/>
          </a:prstGeom>
        </p:spPr>
      </p:pic>
    </p:spTree>
    <p:extLst>
      <p:ext uri="{BB962C8B-B14F-4D97-AF65-F5344CB8AC3E}">
        <p14:creationId xmlns:p14="http://schemas.microsoft.com/office/powerpoint/2010/main" val="12669391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C275-73D4-0623-8C70-5564DBFFF8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F103F1-B9BD-4B0A-A350-0B5B789F7B46}"/>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PEEL assessments 2025–27 - His Majesty’s Inspectorate of Constabulary and Fire &amp; Rescue Services</a:t>
            </a:r>
          </a:p>
          <a:p>
            <a:endParaRPr lang="en-GB" dirty="0">
              <a:ea typeface="Calibri"/>
              <a:cs typeface="Calibri"/>
            </a:endParaRPr>
          </a:p>
          <a:p>
            <a:r>
              <a:rPr lang="en-GB" dirty="0">
                <a:ea typeface="+mn-lt"/>
                <a:cs typeface="+mn-lt"/>
                <a:hlinkClick r:id="rId3"/>
              </a:rPr>
              <a:t>PEEL Assessments 2023–25 - His Majesty’s Inspectorate of Constabulary and Fire &amp; Rescue Services</a:t>
            </a:r>
            <a:endParaRPr lang="en-GB" dirty="0">
              <a:ea typeface="Calibri"/>
              <a:cs typeface="Calibri"/>
            </a:endParaRPr>
          </a:p>
        </p:txBody>
      </p:sp>
    </p:spTree>
    <p:extLst>
      <p:ext uri="{BB962C8B-B14F-4D97-AF65-F5344CB8AC3E}">
        <p14:creationId xmlns:p14="http://schemas.microsoft.com/office/powerpoint/2010/main" val="3051690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F4F4C-DC08-6007-33CE-28C4F1E28F38}"/>
              </a:ext>
            </a:extLst>
          </p:cNvPr>
          <p:cNvSpPr>
            <a:spLocks noGrp="1"/>
          </p:cNvSpPr>
          <p:nvPr>
            <p:ph type="title"/>
          </p:nvPr>
        </p:nvSpPr>
        <p:spPr>
          <a:xfrm>
            <a:off x="686834" y="1153572"/>
            <a:ext cx="3200400" cy="4461163"/>
          </a:xfrm>
        </p:spPr>
        <p:txBody>
          <a:bodyPr>
            <a:normAutofit/>
          </a:bodyPr>
          <a:lstStyle/>
          <a:p>
            <a:r>
              <a:rPr lang="en-GB">
                <a:solidFill>
                  <a:srgbClr val="FFFFFF"/>
                </a:solidFill>
              </a:rPr>
              <a:t>Methods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9844EF5-67EA-463A-AA55-588059C36C6A}"/>
              </a:ext>
            </a:extLst>
          </p:cNvPr>
          <p:cNvSpPr>
            <a:spLocks noGrp="1"/>
          </p:cNvSpPr>
          <p:nvPr>
            <p:ph idx="1"/>
          </p:nvPr>
        </p:nvSpPr>
        <p:spPr>
          <a:xfrm>
            <a:off x="4306529" y="319088"/>
            <a:ext cx="7327305" cy="5857875"/>
          </a:xfrm>
        </p:spPr>
        <p:txBody>
          <a:bodyPr anchor="ctr">
            <a:normAutofit/>
          </a:bodyPr>
          <a:lstStyle/>
          <a:p>
            <a:r>
              <a:rPr lang="en-GB" dirty="0"/>
              <a:t>Checking data</a:t>
            </a:r>
          </a:p>
          <a:p>
            <a:r>
              <a:rPr lang="en-GB" dirty="0"/>
              <a:t>Checking force plans and policies</a:t>
            </a:r>
          </a:p>
          <a:p>
            <a:r>
              <a:rPr lang="en-GB" dirty="0"/>
              <a:t>Examination of case files</a:t>
            </a:r>
          </a:p>
          <a:p>
            <a:r>
              <a:rPr lang="en-GB" dirty="0"/>
              <a:t>Observation of officers dealing with ‘live’ matters</a:t>
            </a:r>
          </a:p>
          <a:p>
            <a:r>
              <a:rPr lang="en-GB" dirty="0"/>
              <a:t>Interviews with victims and with chief officers</a:t>
            </a:r>
          </a:p>
          <a:p>
            <a:r>
              <a:rPr lang="en-GB" dirty="0"/>
              <a:t>Focus groups with police, staff and partners</a:t>
            </a:r>
            <a:endParaRPr lang="en-GB" sz="3200" dirty="0"/>
          </a:p>
        </p:txBody>
      </p:sp>
    </p:spTree>
    <p:extLst>
      <p:ext uri="{BB962C8B-B14F-4D97-AF65-F5344CB8AC3E}">
        <p14:creationId xmlns:p14="http://schemas.microsoft.com/office/powerpoint/2010/main" val="4188170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0E181-9E39-7709-69D1-D9D12392BFE3}"/>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Results 2015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54FF00-BE41-B79C-F4DE-DDA2816A62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aseline="0">
                <a:latin typeface="Calibri"/>
                <a:ea typeface="Arial"/>
                <a:cs typeface="Arial"/>
              </a:rPr>
              <a:t>First PEEL Report identified 4 </a:t>
            </a:r>
            <a:r>
              <a:rPr lang="en-US">
                <a:latin typeface="Calibri"/>
                <a:ea typeface="Arial"/>
                <a:cs typeface="Arial"/>
              </a:rPr>
              <a:t>forces inadequate</a:t>
            </a:r>
            <a:endParaRPr lang="en-US">
              <a:latin typeface="Arial"/>
              <a:ea typeface="Calibri" panose="020F0502020204030204"/>
              <a:cs typeface="Arial"/>
            </a:endParaRPr>
          </a:p>
          <a:p>
            <a:r>
              <a:rPr lang="en-US" baseline="0">
                <a:latin typeface="Calibri"/>
                <a:ea typeface="Arial"/>
                <a:cs typeface="Arial"/>
              </a:rPr>
              <a:t>27 forces </a:t>
            </a:r>
            <a:r>
              <a:rPr lang="en-US">
                <a:latin typeface="Calibri"/>
                <a:ea typeface="Arial"/>
                <a:cs typeface="Arial"/>
              </a:rPr>
              <a:t>required improvements</a:t>
            </a:r>
            <a:r>
              <a:rPr lang="en-US" baseline="0">
                <a:latin typeface="Calibri"/>
                <a:ea typeface="Arial"/>
                <a:cs typeface="Arial"/>
              </a:rPr>
              <a:t> </a:t>
            </a:r>
            <a:endParaRPr lang="en-GB">
              <a:latin typeface="Calibri"/>
              <a:ea typeface="Calibri"/>
              <a:cs typeface="Calibri"/>
            </a:endParaRPr>
          </a:p>
          <a:p>
            <a:r>
              <a:rPr lang="en-US" baseline="0">
                <a:latin typeface="Calibri"/>
                <a:ea typeface="Arial"/>
                <a:cs typeface="Arial"/>
              </a:rPr>
              <a:t>12 forces that were good</a:t>
            </a:r>
            <a:endParaRPr lang="en-GB" dirty="0">
              <a:latin typeface="Calibri"/>
              <a:ea typeface="Calibri"/>
              <a:cs typeface="Calibri"/>
            </a:endParaRPr>
          </a:p>
          <a:p>
            <a:r>
              <a:rPr lang="en-US" baseline="0">
                <a:latin typeface="Calibri"/>
                <a:ea typeface="Arial"/>
                <a:cs typeface="Arial"/>
              </a:rPr>
              <a:t>0 outstanding </a:t>
            </a:r>
            <a:r>
              <a:rPr lang="en-GB">
                <a:latin typeface="Calibri"/>
                <a:ea typeface="Arial"/>
                <a:cs typeface="Arial"/>
              </a:rPr>
              <a:t>​</a:t>
            </a:r>
          </a:p>
          <a:p>
            <a:r>
              <a:rPr lang="en-GB">
                <a:ea typeface="Calibri"/>
                <a:cs typeface="Arial"/>
              </a:rPr>
              <a:t>2015 31 police forces were found to be ineffective when dealing with matters of vulnerability</a:t>
            </a:r>
          </a:p>
          <a:p>
            <a:r>
              <a:rPr lang="en-GB">
                <a:ea typeface="Calibri"/>
                <a:cs typeface="Arial"/>
              </a:rPr>
              <a:t>Given the cases between 2000 – is it a surprise?</a:t>
            </a:r>
          </a:p>
        </p:txBody>
      </p:sp>
    </p:spTree>
    <p:extLst>
      <p:ext uri="{BB962C8B-B14F-4D97-AF65-F5344CB8AC3E}">
        <p14:creationId xmlns:p14="http://schemas.microsoft.com/office/powerpoint/2010/main" val="24010009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6AA66-20A2-5F57-7997-B17B0401E1B2}"/>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 from Inspection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35BAE2-56E5-23BD-6C56-D344B88D55F2}"/>
              </a:ext>
            </a:extLst>
          </p:cNvPr>
          <p:cNvSpPr>
            <a:spLocks noGrp="1"/>
          </p:cNvSpPr>
          <p:nvPr>
            <p:ph idx="1"/>
          </p:nvPr>
        </p:nvSpPr>
        <p:spPr>
          <a:xfrm>
            <a:off x="4447308" y="591344"/>
            <a:ext cx="6906491" cy="5585619"/>
          </a:xfrm>
        </p:spPr>
        <p:txBody>
          <a:bodyPr anchor="ctr">
            <a:normAutofit/>
          </a:bodyPr>
          <a:lstStyle/>
          <a:p>
            <a:r>
              <a:rPr lang="en-GB" b="1" i="1" dirty="0"/>
              <a:t>“Across the board we found examples of committed and talented police and staff going above and beyond to meet the needs of vulnerable victims, sometimes in the mores difficult circumstances”. </a:t>
            </a:r>
          </a:p>
          <a:p>
            <a:r>
              <a:rPr lang="en-GB" dirty="0"/>
              <a:t>HMICFRS, 2015 </a:t>
            </a:r>
            <a:endParaRPr lang="en-US" dirty="0"/>
          </a:p>
        </p:txBody>
      </p:sp>
    </p:spTree>
    <p:extLst>
      <p:ext uri="{BB962C8B-B14F-4D97-AF65-F5344CB8AC3E}">
        <p14:creationId xmlns:p14="http://schemas.microsoft.com/office/powerpoint/2010/main" val="2530603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2617D-BA0B-04EF-2347-1E9885B47286}"/>
              </a:ext>
            </a:extLst>
          </p:cNvPr>
          <p:cNvSpPr>
            <a:spLocks noGrp="1"/>
          </p:cNvSpPr>
          <p:nvPr>
            <p:ph type="title"/>
          </p:nvPr>
        </p:nvSpPr>
        <p:spPr>
          <a:xfrm>
            <a:off x="761803" y="350196"/>
            <a:ext cx="4646904" cy="1624520"/>
          </a:xfrm>
        </p:spPr>
        <p:txBody>
          <a:bodyPr anchor="ctr">
            <a:normAutofit/>
          </a:bodyPr>
          <a:lstStyle/>
          <a:p>
            <a:r>
              <a:rPr lang="en-GB" sz="4000"/>
              <a:t>task</a:t>
            </a:r>
            <a:endParaRPr lang="en-US" sz="4000"/>
          </a:p>
        </p:txBody>
      </p:sp>
      <p:sp>
        <p:nvSpPr>
          <p:cNvPr id="3" name="Content Placeholder 2">
            <a:extLst>
              <a:ext uri="{FF2B5EF4-FFF2-40B4-BE49-F238E27FC236}">
                <a16:creationId xmlns:a16="http://schemas.microsoft.com/office/drawing/2014/main" id="{FB8449EF-3005-F90A-064E-7B58B2C7BE46}"/>
              </a:ext>
            </a:extLst>
          </p:cNvPr>
          <p:cNvSpPr>
            <a:spLocks noGrp="1"/>
          </p:cNvSpPr>
          <p:nvPr>
            <p:ph idx="1"/>
          </p:nvPr>
        </p:nvSpPr>
        <p:spPr>
          <a:xfrm>
            <a:off x="761802" y="2743200"/>
            <a:ext cx="4646905" cy="3613149"/>
          </a:xfrm>
        </p:spPr>
        <p:txBody>
          <a:bodyPr anchor="ctr">
            <a:normAutofit fontScale="77500" lnSpcReduction="20000"/>
          </a:bodyPr>
          <a:lstStyle/>
          <a:p>
            <a:pPr marL="0" indent="0">
              <a:buNone/>
            </a:pPr>
            <a:endParaRPr lang="en-GB" sz="3600" dirty="0">
              <a:ea typeface="Calibri"/>
              <a:cs typeface="Calibri"/>
            </a:endParaRPr>
          </a:p>
          <a:p>
            <a:r>
              <a:rPr lang="en-GB" sz="3600" dirty="0"/>
              <a:t>PEEL Report 2025 -27 summary of key conclusions</a:t>
            </a:r>
          </a:p>
          <a:p>
            <a:r>
              <a:rPr lang="en-GB" sz="3600" dirty="0"/>
              <a:t>Print off and discuss</a:t>
            </a:r>
          </a:p>
          <a:p>
            <a:r>
              <a:rPr lang="en-US" sz="3600" dirty="0">
                <a:ea typeface="+mn-lt"/>
                <a:cs typeface="+mn-lt"/>
                <a:hlinkClick r:id="rId2"/>
              </a:rPr>
              <a:t>PEEL assessments 2025–27 - His Majesty’s Inspectorate of Constabulary and Fire &amp; Rescue Services</a:t>
            </a:r>
            <a:endParaRPr lang="en-US" sz="3600">
              <a:ea typeface="+mn-lt"/>
              <a:cs typeface="+mn-lt"/>
              <a:hlinkClick r:id="rId2"/>
            </a:endParaRPr>
          </a:p>
        </p:txBody>
      </p:sp>
      <p:pic>
        <p:nvPicPr>
          <p:cNvPr id="5" name="Picture 4" descr="Magnifying glass showing decling performance">
            <a:extLst>
              <a:ext uri="{FF2B5EF4-FFF2-40B4-BE49-F238E27FC236}">
                <a16:creationId xmlns:a16="http://schemas.microsoft.com/office/drawing/2014/main" id="{B9FB7FB2-A4DA-FA45-D3E9-03D08B6F8BEC}"/>
              </a:ext>
            </a:extLst>
          </p:cNvPr>
          <p:cNvPicPr>
            <a:picLocks noChangeAspect="1"/>
          </p:cNvPicPr>
          <p:nvPr/>
        </p:nvPicPr>
        <p:blipFill>
          <a:blip r:embed="rId3"/>
          <a:srcRect l="5018" r="3558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34249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9BF7E-97A1-FA1D-328C-59EB0642B6DF}"/>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 Observations</a:t>
            </a:r>
            <a:endParaRPr lang="en-US" sz="4000" dirty="0">
              <a:solidFill>
                <a:srgbClr val="FFFFFF"/>
              </a:solidFill>
            </a:endParaRPr>
          </a:p>
        </p:txBody>
      </p:sp>
      <p:sp>
        <p:nvSpPr>
          <p:cNvPr id="3" name="Content Placeholder 2">
            <a:extLst>
              <a:ext uri="{FF2B5EF4-FFF2-40B4-BE49-F238E27FC236}">
                <a16:creationId xmlns:a16="http://schemas.microsoft.com/office/drawing/2014/main" id="{5C915956-4B30-F3A6-D218-DC4BA62441E9}"/>
              </a:ext>
            </a:extLst>
          </p:cNvPr>
          <p:cNvSpPr>
            <a:spLocks noGrp="1"/>
          </p:cNvSpPr>
          <p:nvPr>
            <p:ph idx="1"/>
          </p:nvPr>
        </p:nvSpPr>
        <p:spPr>
          <a:xfrm>
            <a:off x="4810259" y="511388"/>
            <a:ext cx="6555347" cy="5684139"/>
          </a:xfrm>
        </p:spPr>
        <p:txBody>
          <a:bodyPr anchor="ctr">
            <a:normAutofit lnSpcReduction="10000"/>
          </a:bodyPr>
          <a:lstStyle/>
          <a:p>
            <a:r>
              <a:rPr lang="en-GB" dirty="0"/>
              <a:t>One observation centres around the diversity of approaches taken by police services around England and Wales.</a:t>
            </a:r>
          </a:p>
          <a:p>
            <a:r>
              <a:rPr lang="en-GB" dirty="0"/>
              <a:t>The Report recognises some good practice but the police at the time did not appear to have the capability to share good practice.</a:t>
            </a:r>
          </a:p>
          <a:p>
            <a:r>
              <a:rPr lang="en-GB" dirty="0"/>
              <a:t>CoP took over from the National Police Improvement Agency (NPIA) was slow to work towards to more professional approach to policing. </a:t>
            </a:r>
          </a:p>
          <a:p>
            <a:r>
              <a:rPr lang="en-US" dirty="0">
                <a:hlinkClick r:id="rId2"/>
              </a:rPr>
              <a:t>PEEL: Police effectiveness 2015 (vulnerability) - A national overview - His Majesty’s Inspectorate of Constabulary and Fire &amp; Rescue Services</a:t>
            </a:r>
            <a:endParaRPr lang="en-US" dirty="0"/>
          </a:p>
        </p:txBody>
      </p:sp>
    </p:spTree>
    <p:extLst>
      <p:ext uri="{BB962C8B-B14F-4D97-AF65-F5344CB8AC3E}">
        <p14:creationId xmlns:p14="http://schemas.microsoft.com/office/powerpoint/2010/main" val="9412472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4E2B0-D661-2564-7E97-C855282CE463}"/>
              </a:ext>
            </a:extLst>
          </p:cNvPr>
          <p:cNvSpPr>
            <a:spLocks noGrp="1"/>
          </p:cNvSpPr>
          <p:nvPr>
            <p:ph type="title"/>
          </p:nvPr>
        </p:nvSpPr>
        <p:spPr/>
        <p:txBody>
          <a:bodyPr/>
          <a:lstStyle/>
          <a:p>
            <a:r>
              <a:rPr lang="en-GB" dirty="0"/>
              <a:t>Second Key driver – </a:t>
            </a:r>
            <a:r>
              <a:rPr lang="en-GB" b="1" dirty="0"/>
              <a:t>Related risks by CoP</a:t>
            </a:r>
            <a:endParaRPr lang="en-US" b="1" dirty="0"/>
          </a:p>
        </p:txBody>
      </p:sp>
      <p:sp>
        <p:nvSpPr>
          <p:cNvPr id="3" name="Content Placeholder 2">
            <a:extLst>
              <a:ext uri="{FF2B5EF4-FFF2-40B4-BE49-F238E27FC236}">
                <a16:creationId xmlns:a16="http://schemas.microsoft.com/office/drawing/2014/main" id="{81CE0541-70DB-D1CF-EFB3-D010B689487C}"/>
              </a:ext>
            </a:extLst>
          </p:cNvPr>
          <p:cNvSpPr>
            <a:spLocks noGrp="1"/>
          </p:cNvSpPr>
          <p:nvPr>
            <p:ph idx="1"/>
          </p:nvPr>
        </p:nvSpPr>
        <p:spPr/>
        <p:txBody>
          <a:bodyPr vert="horz" lIns="91440" tIns="45720" rIns="91440" bIns="45720" rtlCol="0" anchor="t">
            <a:normAutofit/>
          </a:bodyPr>
          <a:lstStyle/>
          <a:p>
            <a:r>
              <a:rPr lang="en-US" dirty="0">
                <a:ea typeface="Calibri"/>
                <a:cs typeface="Calibri"/>
              </a:rPr>
              <a:t>Past Policing lacked consistency in teams of defining vulnerability  and investigating incidents and crimes involving vulnerability</a:t>
            </a:r>
          </a:p>
          <a:p>
            <a:r>
              <a:rPr lang="en-US" dirty="0">
                <a:ea typeface="Calibri"/>
                <a:cs typeface="Calibri"/>
              </a:rPr>
              <a:t>Difficulty in measuring risk assessing individuals and their circumstances </a:t>
            </a:r>
          </a:p>
          <a:p>
            <a:r>
              <a:rPr lang="en-US" dirty="0">
                <a:ea typeface="Calibri"/>
                <a:cs typeface="Calibri"/>
              </a:rPr>
              <a:t>2021 CoP '</a:t>
            </a:r>
            <a:r>
              <a:rPr lang="en-US" i="1" dirty="0">
                <a:ea typeface="Calibri"/>
                <a:cs typeface="Calibri"/>
              </a:rPr>
              <a:t>Pulling the threads'</a:t>
            </a:r>
            <a:r>
              <a:rPr lang="en-US" dirty="0">
                <a:ea typeface="Calibri"/>
                <a:cs typeface="Calibri"/>
              </a:rPr>
              <a:t> together - </a:t>
            </a:r>
            <a:r>
              <a:rPr lang="en-US" sz="1800" dirty="0">
                <a:ea typeface="Calibri"/>
                <a:cs typeface="Calibri"/>
              </a:rPr>
              <a:t>(</a:t>
            </a:r>
            <a:r>
              <a:rPr lang="en-US" sz="1800" dirty="0">
                <a:ea typeface="+mn-lt"/>
                <a:cs typeface="+mn-lt"/>
              </a:rPr>
              <a:t>not a specific 2021 publication)</a:t>
            </a:r>
          </a:p>
          <a:p>
            <a:r>
              <a:rPr lang="en-US" dirty="0">
                <a:ea typeface="+mn-lt"/>
                <a:cs typeface="+mn-lt"/>
              </a:rPr>
              <a:t>The phrase relates to a broader concept of examining and understanding complex issues within policing, potentially in the context of identifying patterns or underlying causes of vulnerability </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525867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4FD1-502D-4003-0344-45FE56C22A8E}"/>
              </a:ext>
            </a:extLst>
          </p:cNvPr>
          <p:cNvSpPr>
            <a:spLocks noGrp="1"/>
          </p:cNvSpPr>
          <p:nvPr>
            <p:ph type="title"/>
          </p:nvPr>
        </p:nvSpPr>
        <p:spPr/>
        <p:txBody>
          <a:bodyPr/>
          <a:lstStyle/>
          <a:p>
            <a:r>
              <a:rPr lang="en-GB" dirty="0">
                <a:ea typeface="Calibri Light"/>
                <a:cs typeface="Calibri Light"/>
              </a:rPr>
              <a:t>PG25</a:t>
            </a:r>
            <a:endParaRPr lang="en-GB" dirty="0"/>
          </a:p>
        </p:txBody>
      </p:sp>
      <p:sp>
        <p:nvSpPr>
          <p:cNvPr id="3" name="Content Placeholder 2">
            <a:extLst>
              <a:ext uri="{FF2B5EF4-FFF2-40B4-BE49-F238E27FC236}">
                <a16:creationId xmlns:a16="http://schemas.microsoft.com/office/drawing/2014/main" id="{3BA4D61C-8C88-F69F-0C6A-F8B337B08DA5}"/>
              </a:ext>
            </a:extLst>
          </p:cNvPr>
          <p:cNvSpPr>
            <a:spLocks noGrp="1"/>
          </p:cNvSpPr>
          <p:nvPr>
            <p:ph idx="1"/>
          </p:nvPr>
        </p:nvSpPr>
        <p:spPr>
          <a:xfrm>
            <a:off x="838200" y="1538078"/>
            <a:ext cx="10515600" cy="4638885"/>
          </a:xfrm>
        </p:spPr>
        <p:txBody>
          <a:bodyPr vert="horz" lIns="91440" tIns="45720" rIns="91440" bIns="45720" rtlCol="0" anchor="t">
            <a:normAutofit/>
          </a:bodyPr>
          <a:lstStyle/>
          <a:p>
            <a:r>
              <a:rPr lang="en-GB" dirty="0">
                <a:ea typeface="Calibri"/>
                <a:cs typeface="Calibri"/>
              </a:rPr>
              <a:t>THRIVE – used since 2015 </a:t>
            </a:r>
          </a:p>
          <a:p>
            <a:r>
              <a:rPr lang="en-GB" dirty="0">
                <a:ea typeface="Calibri"/>
                <a:cs typeface="Calibri"/>
              </a:rPr>
              <a:t>Starting point but was not always used consistently</a:t>
            </a:r>
          </a:p>
          <a:p>
            <a:r>
              <a:rPr lang="en-GB" dirty="0">
                <a:ea typeface="Calibri"/>
                <a:cs typeface="Calibri"/>
              </a:rPr>
              <a:t>Vulnerability related risk document CoP</a:t>
            </a:r>
          </a:p>
          <a:p>
            <a:r>
              <a:rPr lang="en-GB" dirty="0">
                <a:ea typeface="Calibri"/>
                <a:cs typeface="Calibri"/>
              </a:rPr>
              <a:t>The starting point for CoP when creating their vulnerability-related </a:t>
            </a:r>
            <a:r>
              <a:rPr lang="en-GB">
                <a:ea typeface="Calibri"/>
                <a:cs typeface="Calibri"/>
              </a:rPr>
              <a:t>risk document</a:t>
            </a:r>
            <a:endParaRPr lang="en-GB" dirty="0">
              <a:ea typeface="Calibri"/>
              <a:cs typeface="Calibri"/>
            </a:endParaRPr>
          </a:p>
          <a:p>
            <a:r>
              <a:rPr lang="en-GB" dirty="0">
                <a:ea typeface="Calibri"/>
                <a:cs typeface="Calibri"/>
              </a:rPr>
              <a:t>Aim to provide guidelines for police officers – like a road map of </a:t>
            </a:r>
            <a:r>
              <a:rPr lang="en-GB">
                <a:ea typeface="Calibri"/>
                <a:cs typeface="Calibri"/>
              </a:rPr>
              <a:t>options</a:t>
            </a:r>
            <a:r>
              <a:rPr lang="en-GB" dirty="0">
                <a:ea typeface="Calibri"/>
                <a:cs typeface="Calibri"/>
              </a:rPr>
              <a:t> based upon best practice and successful outcomes </a:t>
            </a:r>
          </a:p>
          <a:p>
            <a:r>
              <a:rPr lang="en-GB" dirty="0">
                <a:ea typeface="Calibri"/>
                <a:cs typeface="Calibri"/>
              </a:rPr>
              <a:t>Designed with the thoughts and needs of vulnerable </a:t>
            </a:r>
            <a:r>
              <a:rPr lang="en-GB">
                <a:ea typeface="Calibri"/>
                <a:cs typeface="Calibri"/>
              </a:rPr>
              <a:t>victims</a:t>
            </a:r>
            <a:r>
              <a:rPr lang="en-GB" dirty="0">
                <a:ea typeface="Calibri"/>
                <a:cs typeface="Calibri"/>
              </a:rPr>
              <a:t> in mind. </a:t>
            </a:r>
          </a:p>
          <a:p>
            <a:endParaRPr lang="en-GB" dirty="0">
              <a:ea typeface="Calibri"/>
              <a:cs typeface="Calibri"/>
            </a:endParaRPr>
          </a:p>
        </p:txBody>
      </p:sp>
    </p:spTree>
    <p:extLst>
      <p:ext uri="{BB962C8B-B14F-4D97-AF65-F5344CB8AC3E}">
        <p14:creationId xmlns:p14="http://schemas.microsoft.com/office/powerpoint/2010/main" val="6160361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BFC67-3B33-3A87-0623-ABA5EF6DF8A5}"/>
              </a:ext>
            </a:extLst>
          </p:cNvPr>
          <p:cNvSpPr>
            <a:spLocks noGrp="1"/>
          </p:cNvSpPr>
          <p:nvPr>
            <p:ph type="title"/>
          </p:nvPr>
        </p:nvSpPr>
        <p:spPr>
          <a:xfrm>
            <a:off x="8643193" y="489507"/>
            <a:ext cx="3091607" cy="1655483"/>
          </a:xfrm>
        </p:spPr>
        <p:txBody>
          <a:bodyPr anchor="b">
            <a:normAutofit/>
          </a:bodyPr>
          <a:lstStyle/>
          <a:p>
            <a:r>
              <a:rPr lang="en-GB" sz="2800" dirty="0">
                <a:ea typeface="Calibri Light"/>
                <a:cs typeface="Calibri Light"/>
              </a:rPr>
              <a:t>Structure to ID elements of approaching vulnerability </a:t>
            </a:r>
            <a:endParaRPr lang="en-GB" sz="2800" dirty="0"/>
          </a:p>
        </p:txBody>
      </p:sp>
      <p:pic>
        <p:nvPicPr>
          <p:cNvPr id="4" name="Content Placeholder 3" descr="A diagram of a variety of blue circles&#10;&#10;AI-generated content may be incorrect.">
            <a:extLst>
              <a:ext uri="{FF2B5EF4-FFF2-40B4-BE49-F238E27FC236}">
                <a16:creationId xmlns:a16="http://schemas.microsoft.com/office/drawing/2014/main" id="{676E7B05-4B70-F4FD-2F02-671AF43FB377}"/>
              </a:ext>
            </a:extLst>
          </p:cNvPr>
          <p:cNvPicPr>
            <a:picLocks noChangeAspect="1"/>
          </p:cNvPicPr>
          <p:nvPr/>
        </p:nvPicPr>
        <p:blipFill>
          <a:blip r:embed="rId2"/>
          <a:srcRect l="590" r="2" b="2"/>
          <a:stretch>
            <a:fillRect/>
          </a:stretch>
        </p:blipFill>
        <p:spPr>
          <a:xfrm>
            <a:off x="20" y="431"/>
            <a:ext cx="8115280" cy="6408311"/>
          </a:xfrm>
          <a:prstGeom prst="rect">
            <a:avLst/>
          </a:prstGeom>
        </p:spPr>
      </p:pic>
      <p:sp>
        <p:nvSpPr>
          <p:cNvPr id="8" name="Content Placeholder 7">
            <a:extLst>
              <a:ext uri="{FF2B5EF4-FFF2-40B4-BE49-F238E27FC236}">
                <a16:creationId xmlns:a16="http://schemas.microsoft.com/office/drawing/2014/main" id="{EF0A970C-344D-6E04-5502-E51FA0BEAB65}"/>
              </a:ext>
            </a:extLst>
          </p:cNvPr>
          <p:cNvSpPr>
            <a:spLocks noGrp="1"/>
          </p:cNvSpPr>
          <p:nvPr>
            <p:ph idx="1"/>
          </p:nvPr>
        </p:nvSpPr>
        <p:spPr>
          <a:xfrm>
            <a:off x="8125609" y="2289012"/>
            <a:ext cx="3460397" cy="3669661"/>
          </a:xfrm>
        </p:spPr>
        <p:txBody>
          <a:bodyPr vert="horz" lIns="91440" tIns="45720" rIns="91440" bIns="45720" rtlCol="0" anchor="t">
            <a:normAutofit/>
          </a:bodyPr>
          <a:lstStyle/>
          <a:p>
            <a:pPr marL="0" indent="0">
              <a:buNone/>
            </a:pPr>
            <a:r>
              <a:rPr lang="en-GB" sz="2000" dirty="0">
                <a:ea typeface="Calibri"/>
                <a:cs typeface="Calibri"/>
              </a:rPr>
              <a:t>No hierarchical structure</a:t>
            </a:r>
          </a:p>
          <a:p>
            <a:pPr marL="0" indent="0">
              <a:buNone/>
            </a:pPr>
            <a:r>
              <a:rPr lang="en-GB" sz="2000" dirty="0">
                <a:ea typeface="Calibri"/>
                <a:cs typeface="Calibri"/>
              </a:rPr>
              <a:t>Each are pivotal to investigation</a:t>
            </a:r>
          </a:p>
          <a:p>
            <a:pPr marL="0" indent="0">
              <a:buNone/>
            </a:pPr>
            <a:endParaRPr lang="en-GB" sz="2000" dirty="0">
              <a:ea typeface="Calibri"/>
              <a:cs typeface="Calibri"/>
            </a:endParaRPr>
          </a:p>
          <a:p>
            <a:pPr marL="0" indent="0">
              <a:buNone/>
            </a:pPr>
            <a:endParaRPr lang="en-GB" sz="2000" dirty="0">
              <a:ea typeface="Calibri"/>
              <a:cs typeface="Calibri"/>
            </a:endParaRPr>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63236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45E58-5204-E973-DDAC-315D9668B09F}"/>
              </a:ext>
            </a:extLst>
          </p:cNvPr>
          <p:cNvSpPr>
            <a:spLocks noGrp="1"/>
          </p:cNvSpPr>
          <p:nvPr>
            <p:ph type="title"/>
          </p:nvPr>
        </p:nvSpPr>
        <p:spPr/>
        <p:txBody>
          <a:bodyPr/>
          <a:lstStyle/>
          <a:p>
            <a:r>
              <a:rPr lang="en-GB" dirty="0">
                <a:ea typeface="Calibri Light"/>
                <a:cs typeface="Calibri Light"/>
              </a:rPr>
              <a:t>Example</a:t>
            </a:r>
            <a:endParaRPr lang="en-GB" dirty="0"/>
          </a:p>
        </p:txBody>
      </p:sp>
      <p:sp>
        <p:nvSpPr>
          <p:cNvPr id="3" name="Content Placeholder 2">
            <a:extLst>
              <a:ext uri="{FF2B5EF4-FFF2-40B4-BE49-F238E27FC236}">
                <a16:creationId xmlns:a16="http://schemas.microsoft.com/office/drawing/2014/main" id="{AE306C1A-4A60-FA80-2FBE-6AD7F5CF1C2A}"/>
              </a:ext>
            </a:extLst>
          </p:cNvPr>
          <p:cNvSpPr>
            <a:spLocks noGrp="1"/>
          </p:cNvSpPr>
          <p:nvPr>
            <p:ph idx="1"/>
          </p:nvPr>
        </p:nvSpPr>
        <p:spPr/>
        <p:txBody>
          <a:bodyPr vert="horz" lIns="91440" tIns="45720" rIns="91440" bIns="45720" rtlCol="0" anchor="t">
            <a:normAutofit/>
          </a:bodyPr>
          <a:lstStyle/>
          <a:p>
            <a:r>
              <a:rPr lang="en-GB" dirty="0">
                <a:ea typeface="+mn-lt"/>
                <a:cs typeface="+mn-lt"/>
              </a:rPr>
              <a:t>Neighbours have contacted the police worried about an elderly lady in the street who gave some money to a ‘tradesman’ to fix her roof. The tradesman was knocking door to door, and the neighbours did not believe the roof needed repairing. An allegation of fraud by false representation contrary to section 2 of the Fraud Act 2006 is initially reported as a crime and an officer attends her address.</a:t>
            </a:r>
            <a:endParaRPr lang="en-GB" dirty="0"/>
          </a:p>
        </p:txBody>
      </p:sp>
    </p:spTree>
    <p:extLst>
      <p:ext uri="{BB962C8B-B14F-4D97-AF65-F5344CB8AC3E}">
        <p14:creationId xmlns:p14="http://schemas.microsoft.com/office/powerpoint/2010/main" val="10478973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8296F-B133-A008-F717-AD1F97BB8894}"/>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Task</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CE1D71-915E-4623-D7CF-22708459C39A}"/>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dirty="0">
                <a:ea typeface="Calibri"/>
                <a:cs typeface="Calibri"/>
              </a:rPr>
              <a:t>You are attending the house as an officer</a:t>
            </a:r>
          </a:p>
          <a:p>
            <a:r>
              <a:rPr lang="en-GB" dirty="0">
                <a:ea typeface="Calibri"/>
                <a:cs typeface="Calibri"/>
              </a:rPr>
              <a:t>Consider the CoP structure on vulnerability and risk</a:t>
            </a:r>
          </a:p>
          <a:p>
            <a:r>
              <a:rPr lang="en-GB" dirty="0">
                <a:ea typeface="Calibri"/>
                <a:cs typeface="Calibri"/>
              </a:rPr>
              <a:t>What's your thought's against each of the 3 headings below:</a:t>
            </a:r>
          </a:p>
          <a:p>
            <a:r>
              <a:rPr lang="en-GB" dirty="0">
                <a:ea typeface="Calibri"/>
                <a:cs typeface="Calibri"/>
              </a:rPr>
              <a:t>Communication</a:t>
            </a:r>
          </a:p>
          <a:p>
            <a:r>
              <a:rPr lang="en-GB" dirty="0">
                <a:ea typeface="Calibri"/>
                <a:cs typeface="Calibri"/>
              </a:rPr>
              <a:t>Clues</a:t>
            </a:r>
          </a:p>
          <a:p>
            <a:r>
              <a:rPr lang="en-GB" dirty="0">
                <a:ea typeface="Calibri"/>
                <a:cs typeface="Calibri"/>
              </a:rPr>
              <a:t>Curiosity</a:t>
            </a:r>
          </a:p>
          <a:p>
            <a:r>
              <a:rPr lang="en-GB" dirty="0">
                <a:ea typeface="Calibri"/>
                <a:cs typeface="Calibri"/>
              </a:rPr>
              <a:t>5 actions that you would take</a:t>
            </a:r>
          </a:p>
        </p:txBody>
      </p:sp>
    </p:spTree>
    <p:extLst>
      <p:ext uri="{BB962C8B-B14F-4D97-AF65-F5344CB8AC3E}">
        <p14:creationId xmlns:p14="http://schemas.microsoft.com/office/powerpoint/2010/main" val="29587109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EDAA7-73C4-EC9B-A695-B0E2B9B217AF}"/>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Break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364103-6822-2FAD-6660-816830362F28}"/>
              </a:ext>
            </a:extLst>
          </p:cNvPr>
          <p:cNvSpPr>
            <a:spLocks noGrp="1"/>
          </p:cNvSpPr>
          <p:nvPr>
            <p:ph idx="1"/>
          </p:nvPr>
        </p:nvSpPr>
        <p:spPr>
          <a:xfrm>
            <a:off x="640080" y="2872899"/>
            <a:ext cx="4243589" cy="3320668"/>
          </a:xfrm>
        </p:spPr>
        <p:txBody>
          <a:bodyPr vert="horz" lIns="91440" tIns="45720" rIns="91440" bIns="45720" rtlCol="0">
            <a:normAutofit lnSpcReduction="10000"/>
          </a:bodyPr>
          <a:lstStyle/>
          <a:p>
            <a:r>
              <a:rPr lang="en-GB" sz="2200" i="1" dirty="0">
                <a:ea typeface="Calibri"/>
                <a:cs typeface="Calibri"/>
              </a:rPr>
              <a:t>Can anyone share an example of how THRIVE helped guide a decision in a real case?</a:t>
            </a:r>
            <a:endParaRPr lang="en-GB" sz="2200" dirty="0">
              <a:ea typeface="Calibri"/>
              <a:cs typeface="Calibri"/>
            </a:endParaRPr>
          </a:p>
          <a:p>
            <a:endParaRPr lang="en-GB" sz="2200" b="1" dirty="0">
              <a:ea typeface="Calibri"/>
              <a:cs typeface="Calibri"/>
            </a:endParaRPr>
          </a:p>
          <a:p>
            <a:endParaRPr lang="en-GB" sz="2200" b="1" dirty="0">
              <a:ea typeface="Calibri"/>
              <a:cs typeface="Calibri"/>
            </a:endParaRPr>
          </a:p>
          <a:p>
            <a:endParaRPr lang="en-GB" sz="2200" b="1" dirty="0">
              <a:ea typeface="Calibri"/>
              <a:cs typeface="Calibri"/>
            </a:endParaRPr>
          </a:p>
          <a:p>
            <a:r>
              <a:rPr lang="en-GB" sz="2000" dirty="0">
                <a:ea typeface="Calibri"/>
                <a:cs typeface="Calibri"/>
              </a:rPr>
              <a:t>Cases – webpage?</a:t>
            </a:r>
          </a:p>
          <a:p>
            <a:r>
              <a:rPr lang="en-US" sz="2000" dirty="0">
                <a:hlinkClick r:id="rId3"/>
              </a:rPr>
              <a:t>share an example of how THRIVE </a:t>
            </a:r>
            <a:r>
              <a:rPr lang="en-US" sz="2000" dirty="0" err="1">
                <a:hlinkClick r:id="rId3"/>
              </a:rPr>
              <a:t>puk</a:t>
            </a:r>
            <a:r>
              <a:rPr lang="en-US" sz="2000" dirty="0">
                <a:hlinkClick r:id="rId3"/>
              </a:rPr>
              <a:t> policing helped guide a decision in a real case? - Google Search</a:t>
            </a:r>
            <a:endParaRPr lang="en-GB" sz="2000" dirty="0">
              <a:ea typeface="Calibri"/>
              <a:cs typeface="Calibri"/>
            </a:endParaRPr>
          </a:p>
        </p:txBody>
      </p:sp>
      <p:pic>
        <p:nvPicPr>
          <p:cNvPr id="4" name="Picture 3" descr="A white cup next to a book&#10;&#10;AI-generated content may be incorrect.">
            <a:extLst>
              <a:ext uri="{FF2B5EF4-FFF2-40B4-BE49-F238E27FC236}">
                <a16:creationId xmlns:a16="http://schemas.microsoft.com/office/drawing/2014/main" id="{A1C3FDC7-BCA6-42A2-7940-CAB094AF5A11}"/>
              </a:ext>
            </a:extLst>
          </p:cNvPr>
          <p:cNvPicPr>
            <a:picLocks noChangeAspect="1"/>
          </p:cNvPicPr>
          <p:nvPr/>
        </p:nvPicPr>
        <p:blipFill>
          <a:blip r:embed="rId4"/>
          <a:srcRect l="33048"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747120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E49BE-A65C-E9A0-F3A4-A6189C7E7EB2}"/>
              </a:ext>
            </a:extLst>
          </p:cNvPr>
          <p:cNvSpPr>
            <a:spLocks noGrp="1"/>
          </p:cNvSpPr>
          <p:nvPr>
            <p:ph type="title"/>
          </p:nvPr>
        </p:nvSpPr>
        <p:spPr>
          <a:xfrm>
            <a:off x="838200" y="365125"/>
            <a:ext cx="10515600" cy="692960"/>
          </a:xfrm>
        </p:spPr>
        <p:txBody>
          <a:bodyPr>
            <a:normAutofit fontScale="90000"/>
          </a:bodyPr>
          <a:lstStyle/>
          <a:p>
            <a:r>
              <a:rPr lang="en-GB" dirty="0">
                <a:ea typeface="Calibri Light"/>
                <a:cs typeface="Calibri Light"/>
              </a:rPr>
              <a:t>Professional Curiosity</a:t>
            </a:r>
            <a:endParaRPr lang="en-GB" dirty="0"/>
          </a:p>
        </p:txBody>
      </p:sp>
      <p:sp>
        <p:nvSpPr>
          <p:cNvPr id="3" name="Content Placeholder 2">
            <a:extLst>
              <a:ext uri="{FF2B5EF4-FFF2-40B4-BE49-F238E27FC236}">
                <a16:creationId xmlns:a16="http://schemas.microsoft.com/office/drawing/2014/main" id="{308532C6-22CA-C977-F3A3-5A6E6598D2DA}"/>
              </a:ext>
            </a:extLst>
          </p:cNvPr>
          <p:cNvSpPr>
            <a:spLocks noGrp="1"/>
          </p:cNvSpPr>
          <p:nvPr>
            <p:ph idx="1"/>
          </p:nvPr>
        </p:nvSpPr>
        <p:spPr>
          <a:xfrm>
            <a:off x="838200" y="1207399"/>
            <a:ext cx="10515600" cy="4969564"/>
          </a:xfrm>
        </p:spPr>
        <p:txBody>
          <a:bodyPr vert="horz" lIns="91440" tIns="45720" rIns="91440" bIns="45720" rtlCol="0" anchor="t">
            <a:normAutofit fontScale="92500" lnSpcReduction="10000"/>
          </a:bodyPr>
          <a:lstStyle/>
          <a:p>
            <a:r>
              <a:rPr lang="en-GB" dirty="0">
                <a:ea typeface="Calibri"/>
                <a:cs typeface="Calibri"/>
              </a:rPr>
              <a:t>CoP state:</a:t>
            </a:r>
          </a:p>
          <a:p>
            <a:r>
              <a:rPr lang="en-GB" b="1" dirty="0">
                <a:ea typeface="Calibri"/>
                <a:cs typeface="Calibri"/>
              </a:rPr>
              <a:t>Conducting a proper investigation, asking questions and keeping an open mind;</a:t>
            </a:r>
          </a:p>
          <a:p>
            <a:r>
              <a:rPr lang="en-GB" b="1" dirty="0">
                <a:ea typeface="Calibri"/>
                <a:cs typeface="Calibri"/>
              </a:rPr>
              <a:t>Not accepting everything at face value – test your understanding, challenge your assumptions;</a:t>
            </a:r>
          </a:p>
          <a:p>
            <a:r>
              <a:rPr lang="en-GB" b="1" dirty="0">
                <a:ea typeface="Calibri"/>
                <a:cs typeface="Calibri"/>
              </a:rPr>
              <a:t>Being Responsible – understanding the need to investigate and take appropriate action</a:t>
            </a:r>
          </a:p>
          <a:p>
            <a:r>
              <a:rPr lang="en-GB" i="1" dirty="0">
                <a:ea typeface="+mn-lt"/>
                <a:cs typeface="+mn-lt"/>
              </a:rPr>
              <a:t>Professional curiosity means challenging assumptions and exploring and understanding the potentially complex dynamics of a situation, rather than taking things at face value. The literature on coercive control, in particular, shows how perpetrators seek to manipulate situations, and how victims may minimise abuse for a number of reasons, including shame, coercion and threats from the perpetrator.  </a:t>
            </a:r>
            <a:r>
              <a:rPr lang="en-GB" dirty="0">
                <a:ea typeface="+mn-lt"/>
                <a:cs typeface="+mn-lt"/>
              </a:rPr>
              <a:t>(CoP, 2021b)</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8300867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tep-by-step instructions on a white background">
            <a:extLst>
              <a:ext uri="{FF2B5EF4-FFF2-40B4-BE49-F238E27FC236}">
                <a16:creationId xmlns:a16="http://schemas.microsoft.com/office/drawing/2014/main" id="{11BFC3A3-F3EA-B416-81C9-497DD7FB6E80}"/>
              </a:ext>
            </a:extLst>
          </p:cNvPr>
          <p:cNvPicPr>
            <a:picLocks noChangeAspect="1"/>
          </p:cNvPicPr>
          <p:nvPr/>
        </p:nvPicPr>
        <p:blipFill>
          <a:blip r:embed="rId3"/>
          <a:stretch>
            <a:fillRect/>
          </a:stretch>
        </p:blipFill>
        <p:spPr>
          <a:xfrm>
            <a:off x="235974" y="217548"/>
            <a:ext cx="11769213" cy="6207244"/>
          </a:xfrm>
          <a:prstGeom prst="rect">
            <a:avLst/>
          </a:prstGeom>
        </p:spPr>
      </p:pic>
    </p:spTree>
    <p:extLst>
      <p:ext uri="{BB962C8B-B14F-4D97-AF65-F5344CB8AC3E}">
        <p14:creationId xmlns:p14="http://schemas.microsoft.com/office/powerpoint/2010/main" val="3298433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C176E-99B1-C947-63C7-357B691726F3}"/>
              </a:ext>
            </a:extLst>
          </p:cNvPr>
          <p:cNvSpPr>
            <a:spLocks noGrp="1"/>
          </p:cNvSpPr>
          <p:nvPr>
            <p:ph type="title"/>
          </p:nvPr>
        </p:nvSpPr>
        <p:spPr>
          <a:xfrm>
            <a:off x="838200" y="365125"/>
            <a:ext cx="10515600" cy="994884"/>
          </a:xfrm>
        </p:spPr>
        <p:txBody>
          <a:bodyPr/>
          <a:lstStyle/>
          <a:p>
            <a:r>
              <a:rPr lang="en-GB" dirty="0">
                <a:ea typeface="Calibri Light"/>
                <a:cs typeface="Calibri Light"/>
              </a:rPr>
              <a:t>NVAP</a:t>
            </a:r>
            <a:endParaRPr lang="en-GB" dirty="0"/>
          </a:p>
        </p:txBody>
      </p:sp>
      <p:sp>
        <p:nvSpPr>
          <p:cNvPr id="3" name="Content Placeholder 2">
            <a:extLst>
              <a:ext uri="{FF2B5EF4-FFF2-40B4-BE49-F238E27FC236}">
                <a16:creationId xmlns:a16="http://schemas.microsoft.com/office/drawing/2014/main" id="{4A6CC965-9034-73B8-0620-107DE2F84C1E}"/>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sz="2400" dirty="0">
                <a:ea typeface="+mn-lt"/>
                <a:cs typeface="+mn-lt"/>
              </a:rPr>
              <a:t>The national vulnerability action plan (NVAP) is a framework that supports forces by identifying cross-cutting themes of vulnerability and draws on an extensive range of evidence to provide a concise, clear plan for forces to use in shaping and delivering their approaches.</a:t>
            </a:r>
            <a:endParaRPr lang="en-GB" sz="2400">
              <a:ea typeface="+mn-lt"/>
              <a:cs typeface="+mn-lt"/>
            </a:endParaRPr>
          </a:p>
          <a:p>
            <a:r>
              <a:rPr lang="en-GB" sz="2400" dirty="0">
                <a:ea typeface="Calibri"/>
                <a:cs typeface="Calibri"/>
              </a:rPr>
              <a:t>Clear intent to deal with historical shortcomings</a:t>
            </a:r>
          </a:p>
          <a:p>
            <a:r>
              <a:rPr lang="en-GB" sz="2400" dirty="0">
                <a:ea typeface="Calibri"/>
                <a:cs typeface="Calibri"/>
              </a:rPr>
              <a:t>Purpose is to provide a complete and purposeful approach to dealing with an individual who has vulnerability and is a victim of crime </a:t>
            </a:r>
          </a:p>
          <a:p>
            <a:r>
              <a:rPr lang="en-GB" sz="2400" dirty="0">
                <a:ea typeface="Calibri"/>
                <a:cs typeface="Calibri"/>
              </a:rPr>
              <a:t>Several themes identified </a:t>
            </a:r>
          </a:p>
        </p:txBody>
      </p:sp>
    </p:spTree>
    <p:extLst>
      <p:ext uri="{BB962C8B-B14F-4D97-AF65-F5344CB8AC3E}">
        <p14:creationId xmlns:p14="http://schemas.microsoft.com/office/powerpoint/2010/main" val="36977292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national vulnerability action plan&#10;&#10;AI-generated content may be incorrect.">
            <a:extLst>
              <a:ext uri="{FF2B5EF4-FFF2-40B4-BE49-F238E27FC236}">
                <a16:creationId xmlns:a16="http://schemas.microsoft.com/office/drawing/2014/main" id="{D2015BEC-723C-5729-CFC4-6FD7A3551A87}"/>
              </a:ext>
            </a:extLst>
          </p:cNvPr>
          <p:cNvPicPr>
            <a:picLocks noChangeAspect="1"/>
          </p:cNvPicPr>
          <p:nvPr/>
        </p:nvPicPr>
        <p:blipFill>
          <a:blip r:embed="rId3"/>
          <a:stretch>
            <a:fillRect/>
          </a:stretch>
        </p:blipFill>
        <p:spPr>
          <a:xfrm>
            <a:off x="667470" y="566020"/>
            <a:ext cx="10857061" cy="5639697"/>
          </a:xfrm>
          <a:prstGeom prst="rect">
            <a:avLst/>
          </a:prstGeom>
        </p:spPr>
      </p:pic>
    </p:spTree>
    <p:extLst>
      <p:ext uri="{BB962C8B-B14F-4D97-AF65-F5344CB8AC3E}">
        <p14:creationId xmlns:p14="http://schemas.microsoft.com/office/powerpoint/2010/main" val="339749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document&#10;&#10;AI-generated content may be incorrect.">
            <a:extLst>
              <a:ext uri="{FF2B5EF4-FFF2-40B4-BE49-F238E27FC236}">
                <a16:creationId xmlns:a16="http://schemas.microsoft.com/office/drawing/2014/main" id="{06BAD83E-FD66-637B-F26E-BB08531300FD}"/>
              </a:ext>
            </a:extLst>
          </p:cNvPr>
          <p:cNvPicPr>
            <a:picLocks noChangeAspect="1"/>
          </p:cNvPicPr>
          <p:nvPr/>
        </p:nvPicPr>
        <p:blipFill>
          <a:blip r:embed="rId2"/>
          <a:stretch>
            <a:fillRect/>
          </a:stretch>
        </p:blipFill>
        <p:spPr>
          <a:xfrm>
            <a:off x="738369" y="432220"/>
            <a:ext cx="10801528" cy="6079824"/>
          </a:xfrm>
          <a:prstGeom prst="rect">
            <a:avLst/>
          </a:prstGeom>
        </p:spPr>
      </p:pic>
    </p:spTree>
    <p:extLst>
      <p:ext uri="{BB962C8B-B14F-4D97-AF65-F5344CB8AC3E}">
        <p14:creationId xmlns:p14="http://schemas.microsoft.com/office/powerpoint/2010/main" val="36584801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9BE8E-4E72-D798-4463-70F65CB7C150}"/>
              </a:ext>
            </a:extLst>
          </p:cNvPr>
          <p:cNvSpPr>
            <a:spLocks noGrp="1"/>
          </p:cNvSpPr>
          <p:nvPr>
            <p:ph type="title"/>
          </p:nvPr>
        </p:nvSpPr>
        <p:spPr>
          <a:xfrm>
            <a:off x="761800" y="762001"/>
            <a:ext cx="5334197" cy="1708242"/>
          </a:xfrm>
        </p:spPr>
        <p:txBody>
          <a:bodyPr anchor="ctr">
            <a:normAutofit/>
          </a:bodyPr>
          <a:lstStyle/>
          <a:p>
            <a:r>
              <a:rPr lang="en-GB" sz="4000"/>
              <a:t>3</a:t>
            </a:r>
            <a:r>
              <a:rPr lang="en-GB" sz="4000" baseline="30000"/>
              <a:t>rd</a:t>
            </a:r>
            <a:r>
              <a:rPr lang="en-GB" sz="4000"/>
              <a:t> Driver - Key legislations for Change</a:t>
            </a:r>
            <a:endParaRPr lang="en-US" sz="4000"/>
          </a:p>
        </p:txBody>
      </p:sp>
      <p:sp>
        <p:nvSpPr>
          <p:cNvPr id="3" name="Content Placeholder 2">
            <a:extLst>
              <a:ext uri="{FF2B5EF4-FFF2-40B4-BE49-F238E27FC236}">
                <a16:creationId xmlns:a16="http://schemas.microsoft.com/office/drawing/2014/main" id="{8E7AC8CC-2BB5-1688-ACBC-133013DD6288}"/>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3200" dirty="0">
                <a:ea typeface="Calibri"/>
                <a:cs typeface="Calibri"/>
              </a:rPr>
              <a:t>Changes in legislation to reflect from lesson learnt in the past</a:t>
            </a:r>
          </a:p>
          <a:p>
            <a:pPr marL="0" indent="0">
              <a:buNone/>
            </a:pPr>
            <a:r>
              <a:rPr lang="en-GB" sz="3200" dirty="0">
                <a:ea typeface="Calibri"/>
                <a:cs typeface="Calibri"/>
              </a:rPr>
              <a:t>Can you Identify any since 1999?</a:t>
            </a:r>
          </a:p>
          <a:p>
            <a:pPr marL="0" indent="0">
              <a:buNone/>
            </a:pPr>
            <a:endParaRPr lang="en-GB" sz="2000" dirty="0">
              <a:ea typeface="Calibri"/>
              <a:cs typeface="Calibri"/>
            </a:endParaRPr>
          </a:p>
        </p:txBody>
      </p:sp>
      <p:pic>
        <p:nvPicPr>
          <p:cNvPr id="5" name="Picture 4" descr="Speedometer">
            <a:extLst>
              <a:ext uri="{FF2B5EF4-FFF2-40B4-BE49-F238E27FC236}">
                <a16:creationId xmlns:a16="http://schemas.microsoft.com/office/drawing/2014/main" id="{098554E5-D6A5-7E33-7836-4A07D9DBEC8B}"/>
              </a:ext>
            </a:extLst>
          </p:cNvPr>
          <p:cNvPicPr>
            <a:picLocks noChangeAspect="1"/>
          </p:cNvPicPr>
          <p:nvPr/>
        </p:nvPicPr>
        <p:blipFill>
          <a:blip r:embed="rId3"/>
          <a:srcRect l="26956" r="2470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427594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9E007-0068-C838-2A0E-1CF230A675D8}"/>
              </a:ext>
            </a:extLst>
          </p:cNvPr>
          <p:cNvSpPr>
            <a:spLocks noGrp="1"/>
          </p:cNvSpPr>
          <p:nvPr>
            <p:ph type="title"/>
          </p:nvPr>
        </p:nvSpPr>
        <p:spPr>
          <a:xfrm>
            <a:off x="686834" y="1153572"/>
            <a:ext cx="3200400" cy="4461163"/>
          </a:xfrm>
        </p:spPr>
        <p:txBody>
          <a:bodyPr>
            <a:normAutofit/>
          </a:bodyPr>
          <a:lstStyle/>
          <a:p>
            <a:r>
              <a:rPr lang="en-GB">
                <a:solidFill>
                  <a:srgbClr val="FFFFFF"/>
                </a:solidFill>
              </a:rPr>
              <a:t>Legislation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A429B1-6B98-E841-D095-E04F4C69F4C8}"/>
              </a:ext>
            </a:extLst>
          </p:cNvPr>
          <p:cNvSpPr>
            <a:spLocks noGrp="1"/>
          </p:cNvSpPr>
          <p:nvPr>
            <p:ph idx="1"/>
          </p:nvPr>
        </p:nvSpPr>
        <p:spPr>
          <a:xfrm>
            <a:off x="4447308" y="591344"/>
            <a:ext cx="6906491" cy="5585619"/>
          </a:xfrm>
        </p:spPr>
        <p:txBody>
          <a:bodyPr anchor="ctr">
            <a:normAutofit/>
          </a:bodyPr>
          <a:lstStyle/>
          <a:p>
            <a:r>
              <a:rPr lang="en-GB" dirty="0"/>
              <a:t>Safeguarding – Learning from the past. These legislation demonstrate the desire not only to learn from past mistakes but also attempt to avoid other vulnerable victims and being come in a target:</a:t>
            </a:r>
          </a:p>
          <a:p>
            <a:r>
              <a:rPr lang="en-GB" dirty="0"/>
              <a:t>Safeguarding Vulnerable Groups Act 2006 </a:t>
            </a:r>
          </a:p>
          <a:p>
            <a:r>
              <a:rPr lang="en-GB" dirty="0"/>
              <a:t>Health and Social Care Wales Act 2025 </a:t>
            </a:r>
          </a:p>
          <a:p>
            <a:r>
              <a:rPr lang="en-GB" dirty="0"/>
              <a:t>Sarah’s Law – Sexual Offences Act 2003</a:t>
            </a:r>
          </a:p>
          <a:p>
            <a:r>
              <a:rPr lang="en-GB" dirty="0"/>
              <a:t>Clares Law – Domestic Violence Disclosure Scheme</a:t>
            </a:r>
          </a:p>
        </p:txBody>
      </p:sp>
    </p:spTree>
    <p:extLst>
      <p:ext uri="{BB962C8B-B14F-4D97-AF65-F5344CB8AC3E}">
        <p14:creationId xmlns:p14="http://schemas.microsoft.com/office/powerpoint/2010/main" val="29754992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6ED308FA-3D70-C78C-72C4-FC1187F03181}"/>
              </a:ext>
            </a:extLst>
          </p:cNvPr>
          <p:cNvPicPr>
            <a:picLocks noChangeAspect="1"/>
          </p:cNvPicPr>
          <p:nvPr/>
        </p:nvPicPr>
        <p:blipFill>
          <a:blip r:embed="rId3"/>
          <a:stretch>
            <a:fillRect/>
          </a:stretch>
        </p:blipFill>
        <p:spPr>
          <a:xfrm>
            <a:off x="643467" y="1504950"/>
            <a:ext cx="5294716" cy="3314699"/>
          </a:xfrm>
          <a:prstGeom prst="rect">
            <a:avLst/>
          </a:prstGeom>
        </p:spPr>
      </p:pic>
      <p:cxnSp>
        <p:nvCxnSpPr>
          <p:cNvPr id="13" name="Straight Connector 1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2E19481D-8B23-6015-E8D5-E333ADFF8088}"/>
              </a:ext>
            </a:extLst>
          </p:cNvPr>
          <p:cNvPicPr>
            <a:picLocks noChangeAspect="1"/>
          </p:cNvPicPr>
          <p:nvPr/>
        </p:nvPicPr>
        <p:blipFill>
          <a:blip r:embed="rId4"/>
          <a:stretch>
            <a:fillRect/>
          </a:stretch>
        </p:blipFill>
        <p:spPr>
          <a:xfrm>
            <a:off x="6596146" y="643467"/>
            <a:ext cx="4610056" cy="5571066"/>
          </a:xfrm>
          <a:prstGeom prst="rect">
            <a:avLst/>
          </a:prstGeom>
        </p:spPr>
      </p:pic>
    </p:spTree>
    <p:extLst>
      <p:ext uri="{BB962C8B-B14F-4D97-AF65-F5344CB8AC3E}">
        <p14:creationId xmlns:p14="http://schemas.microsoft.com/office/powerpoint/2010/main" val="40694382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C41E-3425-8848-CFA9-778F275F8B65}"/>
              </a:ext>
            </a:extLst>
          </p:cNvPr>
          <p:cNvSpPr>
            <a:spLocks noGrp="1"/>
          </p:cNvSpPr>
          <p:nvPr>
            <p:ph type="ctrTitle"/>
          </p:nvPr>
        </p:nvSpPr>
        <p:spPr>
          <a:xfrm>
            <a:off x="453142" y="732349"/>
            <a:ext cx="6542916" cy="2782508"/>
          </a:xfrm>
        </p:spPr>
        <p:txBody>
          <a:bodyPr anchor="ctr">
            <a:normAutofit/>
          </a:bodyPr>
          <a:lstStyle/>
          <a:p>
            <a:pPr algn="l"/>
            <a:r>
              <a:rPr lang="en-GB" noProof="0" dirty="0">
                <a:solidFill>
                  <a:schemeClr val="tx2">
                    <a:alpha val="80000"/>
                  </a:schemeClr>
                </a:solidFill>
              </a:rPr>
              <a:t>Personal Aspects of Vulnerability and Trauma</a:t>
            </a:r>
          </a:p>
        </p:txBody>
      </p:sp>
      <p:sp>
        <p:nvSpPr>
          <p:cNvPr id="3" name="Subtitle 2">
            <a:extLst>
              <a:ext uri="{FF2B5EF4-FFF2-40B4-BE49-F238E27FC236}">
                <a16:creationId xmlns:a16="http://schemas.microsoft.com/office/drawing/2014/main" id="{D52EF73D-9BE0-87FF-73D5-581289FEA358}"/>
              </a:ext>
            </a:extLst>
          </p:cNvPr>
          <p:cNvSpPr>
            <a:spLocks noGrp="1"/>
          </p:cNvSpPr>
          <p:nvPr>
            <p:ph type="subTitle" idx="1"/>
          </p:nvPr>
        </p:nvSpPr>
        <p:spPr>
          <a:xfrm>
            <a:off x="7188593" y="725465"/>
            <a:ext cx="4612131" cy="2232201"/>
          </a:xfrm>
        </p:spPr>
        <p:txBody>
          <a:bodyPr anchor="ctr">
            <a:normAutofit/>
          </a:bodyPr>
          <a:lstStyle/>
          <a:p>
            <a:pPr algn="l"/>
            <a:r>
              <a:rPr lang="en-GB" noProof="0" dirty="0">
                <a:solidFill>
                  <a:schemeClr val="tx2">
                    <a:alpha val="80000"/>
                  </a:schemeClr>
                </a:solidFill>
              </a:rPr>
              <a:t>Week 2 </a:t>
            </a:r>
          </a:p>
          <a:p>
            <a:pPr algn="l"/>
            <a:r>
              <a:rPr lang="en-GB" noProof="0" dirty="0">
                <a:solidFill>
                  <a:schemeClr val="tx2">
                    <a:alpha val="80000"/>
                  </a:schemeClr>
                </a:solidFill>
              </a:rPr>
              <a:t>BMPL 5015</a:t>
            </a:r>
          </a:p>
        </p:txBody>
      </p:sp>
      <p:pic>
        <p:nvPicPr>
          <p:cNvPr id="4" name="Picture 3" descr="Colorized light photo effects">
            <a:extLst>
              <a:ext uri="{FF2B5EF4-FFF2-40B4-BE49-F238E27FC236}">
                <a16:creationId xmlns:a16="http://schemas.microsoft.com/office/drawing/2014/main" id="{F028CD9D-044B-BE3E-234C-C673D87B584B}"/>
              </a:ext>
            </a:extLst>
          </p:cNvPr>
          <p:cNvPicPr>
            <a:picLocks noChangeAspect="1"/>
          </p:cNvPicPr>
          <p:nvPr/>
        </p:nvPicPr>
        <p:blipFill rotWithShape="1">
          <a:blip r:embed="rId2"/>
          <a:srcRect t="22022" r="2" b="33773"/>
          <a:stretch/>
        </p:blipFill>
        <p:spPr>
          <a:xfrm>
            <a:off x="1" y="3271957"/>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Tree>
    <p:extLst>
      <p:ext uri="{BB962C8B-B14F-4D97-AF65-F5344CB8AC3E}">
        <p14:creationId xmlns:p14="http://schemas.microsoft.com/office/powerpoint/2010/main" val="102237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1A1D-F70B-D5F3-C4A4-27F7755A870D}"/>
              </a:ext>
            </a:extLst>
          </p:cNvPr>
          <p:cNvSpPr>
            <a:spLocks noGrp="1"/>
          </p:cNvSpPr>
          <p:nvPr>
            <p:ph type="title"/>
          </p:nvPr>
        </p:nvSpPr>
        <p:spPr>
          <a:xfrm>
            <a:off x="524741" y="620392"/>
            <a:ext cx="3808268" cy="5504688"/>
          </a:xfrm>
        </p:spPr>
        <p:txBody>
          <a:bodyPr>
            <a:normAutofit/>
          </a:bodyPr>
          <a:lstStyle/>
          <a:p>
            <a:r>
              <a:rPr lang="en-GB" sz="5600" noProof="0" dirty="0">
                <a:solidFill>
                  <a:schemeClr val="accent5"/>
                </a:solidFill>
              </a:rPr>
              <a:t>Why do people become victims  - Personal aspects – Week 2</a:t>
            </a:r>
          </a:p>
        </p:txBody>
      </p:sp>
      <p:graphicFrame>
        <p:nvGraphicFramePr>
          <p:cNvPr id="5" name="Content Placeholder 2">
            <a:extLst>
              <a:ext uri="{FF2B5EF4-FFF2-40B4-BE49-F238E27FC236}">
                <a16:creationId xmlns:a16="http://schemas.microsoft.com/office/drawing/2014/main" id="{9E201762-9934-B724-1801-7459342E256B}"/>
              </a:ext>
            </a:extLst>
          </p:cNvPr>
          <p:cNvGraphicFramePr>
            <a:graphicFrameLocks noGrp="1"/>
          </p:cNvGraphicFramePr>
          <p:nvPr>
            <p:ph idx="1"/>
            <p:extLst>
              <p:ext uri="{D42A27DB-BD31-4B8C-83A1-F6EECF244321}">
                <p14:modId xmlns:p14="http://schemas.microsoft.com/office/powerpoint/2010/main" val="356320237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7646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A52C86E-21ED-D7CC-EFC3-2F1FC6F72755}"/>
              </a:ext>
            </a:extLst>
          </p:cNvPr>
          <p:cNvSpPr>
            <a:spLocks noGrp="1"/>
          </p:cNvSpPr>
          <p:nvPr>
            <p:ph type="title"/>
          </p:nvPr>
        </p:nvSpPr>
        <p:spPr>
          <a:xfrm>
            <a:off x="761800" y="762001"/>
            <a:ext cx="5334197" cy="910682"/>
          </a:xfrm>
        </p:spPr>
        <p:txBody>
          <a:bodyPr anchor="ctr">
            <a:normAutofit/>
          </a:bodyPr>
          <a:lstStyle/>
          <a:p>
            <a:r>
              <a:rPr lang="en-GB" sz="4000" noProof="0" dirty="0">
                <a:ea typeface="Calibri Light"/>
                <a:cs typeface="Calibri Light"/>
              </a:rPr>
              <a:t>Task</a:t>
            </a:r>
            <a:endParaRPr lang="en-GB" sz="4000" noProof="0" dirty="0"/>
          </a:p>
        </p:txBody>
      </p:sp>
      <p:sp>
        <p:nvSpPr>
          <p:cNvPr id="3" name="Content Placeholder 2">
            <a:extLst>
              <a:ext uri="{FF2B5EF4-FFF2-40B4-BE49-F238E27FC236}">
                <a16:creationId xmlns:a16="http://schemas.microsoft.com/office/drawing/2014/main" id="{878E6680-4571-AAF6-6966-A1B0EEC13CAD}"/>
              </a:ext>
            </a:extLst>
          </p:cNvPr>
          <p:cNvSpPr>
            <a:spLocks noGrp="1"/>
          </p:cNvSpPr>
          <p:nvPr>
            <p:ph idx="1"/>
          </p:nvPr>
        </p:nvSpPr>
        <p:spPr>
          <a:xfrm>
            <a:off x="401444" y="1672683"/>
            <a:ext cx="6281851" cy="4923263"/>
          </a:xfrm>
        </p:spPr>
        <p:txBody>
          <a:bodyPr vert="horz" lIns="91440" tIns="45720" rIns="91440" bIns="45720" rtlCol="0" anchor="ctr">
            <a:normAutofit/>
          </a:bodyPr>
          <a:lstStyle/>
          <a:p>
            <a:r>
              <a:rPr lang="en-GB" sz="2600" noProof="0" dirty="0">
                <a:ea typeface="Calibri"/>
                <a:cs typeface="Calibri"/>
              </a:rPr>
              <a:t>Choose one:</a:t>
            </a:r>
          </a:p>
          <a:p>
            <a:r>
              <a:rPr lang="en-GB" sz="2600" noProof="0" dirty="0">
                <a:ea typeface="Calibri"/>
                <a:cs typeface="Calibri"/>
              </a:rPr>
              <a:t>How does the Safeguarding Vulnerable Groups Act 2006 impact on policing vulnerability?</a:t>
            </a:r>
          </a:p>
          <a:p>
            <a:r>
              <a:rPr lang="en-GB" sz="2600" noProof="0" dirty="0">
                <a:ea typeface="Calibri"/>
                <a:cs typeface="Calibri"/>
              </a:rPr>
              <a:t>OR</a:t>
            </a:r>
          </a:p>
          <a:p>
            <a:r>
              <a:rPr lang="en-GB" sz="2600" noProof="0" dirty="0">
                <a:ea typeface="Calibri"/>
                <a:cs typeface="Calibri"/>
              </a:rPr>
              <a:t>How does Sarah's Law impact on policing vulnerability?</a:t>
            </a:r>
          </a:p>
          <a:p>
            <a:r>
              <a:rPr lang="en-GB" sz="2600" noProof="0" dirty="0">
                <a:ea typeface="Calibri"/>
                <a:cs typeface="Calibri"/>
              </a:rPr>
              <a:t>OR</a:t>
            </a:r>
          </a:p>
          <a:p>
            <a:r>
              <a:rPr lang="en-GB" sz="2600" noProof="0" dirty="0">
                <a:ea typeface="Calibri"/>
                <a:cs typeface="Calibri"/>
              </a:rPr>
              <a:t>How does Clare's Law impact on policing vulnerability?</a:t>
            </a:r>
          </a:p>
        </p:txBody>
      </p:sp>
      <p:pic>
        <p:nvPicPr>
          <p:cNvPr id="5" name="Picture 4" descr="Magnifying glass and question mark">
            <a:extLst>
              <a:ext uri="{FF2B5EF4-FFF2-40B4-BE49-F238E27FC236}">
                <a16:creationId xmlns:a16="http://schemas.microsoft.com/office/drawing/2014/main" id="{76663930-1CC1-5B7B-F03B-E93A6AD8E51E}"/>
              </a:ext>
            </a:extLst>
          </p:cNvPr>
          <p:cNvPicPr>
            <a:picLocks noChangeAspect="1"/>
          </p:cNvPicPr>
          <p:nvPr/>
        </p:nvPicPr>
        <p:blipFill>
          <a:blip r:embed="rId2"/>
          <a:srcRect l="29983" r="26334" b="-1"/>
          <a:stretch/>
        </p:blipFill>
        <p:spPr>
          <a:xfrm>
            <a:off x="7270594" y="93458"/>
            <a:ext cx="492140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57959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GB" sz="7400" kern="1200" noProof="0" dirty="0">
                <a:solidFill>
                  <a:schemeClr val="tx1"/>
                </a:solidFill>
                <a:latin typeface="+mj-lt"/>
                <a:ea typeface="+mj-ea"/>
                <a:cs typeface="+mj-cs"/>
              </a:rPr>
              <a:t>Impact of Early Life Events  </a:t>
            </a:r>
            <a:br>
              <a:rPr lang="en-GB" sz="7400" kern="1200" noProof="0" dirty="0">
                <a:solidFill>
                  <a:schemeClr val="tx1"/>
                </a:solidFill>
                <a:latin typeface="+mj-lt"/>
                <a:ea typeface="+mj-ea"/>
                <a:cs typeface="+mj-cs"/>
              </a:rPr>
            </a:br>
            <a:endParaRPr lang="en-GB" sz="7400" kern="1200" noProof="0" dirty="0">
              <a:solidFill>
                <a:schemeClr val="tx1"/>
              </a:solidFill>
              <a:latin typeface="+mj-lt"/>
              <a:ea typeface="+mj-ea"/>
              <a:cs typeface="+mj-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noProof="0" dirty="0"/>
              <a:t>Adverse Childhood Experience’s - ACE’s</a:t>
            </a:r>
          </a:p>
        </p:txBody>
      </p:sp>
      <p:sp>
        <p:nvSpPr>
          <p:cNvPr id="3" name="Content Placeholder 2"/>
          <p:cNvSpPr>
            <a:spLocks noGrp="1"/>
          </p:cNvSpPr>
          <p:nvPr>
            <p:ph idx="1"/>
          </p:nvPr>
        </p:nvSpPr>
        <p:spPr>
          <a:xfrm>
            <a:off x="838200" y="1231272"/>
            <a:ext cx="10515600" cy="4945691"/>
          </a:xfrm>
        </p:spPr>
        <p:txBody>
          <a:bodyPr>
            <a:normAutofit lnSpcReduction="10000"/>
          </a:bodyPr>
          <a:lstStyle/>
          <a:p>
            <a:pPr fontAlgn="base"/>
            <a:r>
              <a:rPr lang="en-GB" noProof="0" dirty="0"/>
              <a:t>Traumatic experiences that occur before the age of 18 and are remembered throughout adulthood.</a:t>
            </a:r>
          </a:p>
          <a:p>
            <a:pPr marL="0" indent="0" fontAlgn="base">
              <a:buNone/>
            </a:pPr>
            <a:endParaRPr lang="en-GB" noProof="0" dirty="0"/>
          </a:p>
          <a:p>
            <a:pPr fontAlgn="base"/>
            <a:r>
              <a:rPr lang="en-GB" noProof="0" dirty="0"/>
              <a:t>Verbal, mental, sexual and physical abuse, to being raised in a household where domestic violence, alcohol abuse, parental separation or drug abuse is present.</a:t>
            </a:r>
          </a:p>
          <a:p>
            <a:pPr marL="0" indent="0" fontAlgn="base">
              <a:buNone/>
            </a:pPr>
            <a:endParaRPr lang="en-GB" noProof="0" dirty="0"/>
          </a:p>
          <a:p>
            <a:pPr fontAlgn="base"/>
            <a:r>
              <a:rPr lang="en-GB" noProof="0" dirty="0"/>
              <a:t>Evidence shows children who experience ACE’s are more likely to develop problems as adults</a:t>
            </a:r>
          </a:p>
          <a:p>
            <a:pPr fontAlgn="base"/>
            <a:r>
              <a:rPr lang="en-GB" noProof="0" dirty="0"/>
              <a:t>Becoming less likely to be a productive member of society</a:t>
            </a:r>
          </a:p>
          <a:p>
            <a:pPr fontAlgn="base"/>
            <a:r>
              <a:rPr lang="en-GB" noProof="0" dirty="0"/>
              <a:t>Poor school attainment </a:t>
            </a:r>
          </a:p>
          <a:p>
            <a:pPr marL="0" indent="0">
              <a:buNone/>
            </a:pPr>
            <a:endParaRPr lang="en-GB" noProof="0" dirty="0"/>
          </a:p>
        </p:txBody>
      </p:sp>
    </p:spTree>
    <p:extLst>
      <p:ext uri="{BB962C8B-B14F-4D97-AF65-F5344CB8AC3E}">
        <p14:creationId xmlns:p14="http://schemas.microsoft.com/office/powerpoint/2010/main" val="3629777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noProof="0"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noProof="0" dirty="0"/>
              <a:t>ACE’s adopted from USA </a:t>
            </a:r>
          </a:p>
          <a:p>
            <a:r>
              <a:rPr lang="en-GB" noProof="0" dirty="0"/>
              <a:t>1995</a:t>
            </a:r>
          </a:p>
          <a:p>
            <a:r>
              <a:rPr lang="en-GB" noProof="0" dirty="0"/>
              <a:t>traumatic experiences in children that are remembered throughout adulthood</a:t>
            </a:r>
          </a:p>
          <a:p>
            <a:r>
              <a:rPr lang="en-GB" noProof="0" dirty="0"/>
              <a:t>  Dr. </a:t>
            </a:r>
            <a:r>
              <a:rPr lang="en-GB" noProof="0" dirty="0" err="1"/>
              <a:t>Felitti</a:t>
            </a:r>
            <a:r>
              <a:rPr lang="en-GB" noProof="0" dirty="0"/>
              <a:t>                                    Dr. Anda                       Dr. Harris</a:t>
            </a:r>
          </a:p>
          <a:p>
            <a:endParaRPr lang="en-GB" noProof="0" dirty="0"/>
          </a:p>
          <a:p>
            <a:pPr marL="0" indent="0">
              <a:buNone/>
            </a:pPr>
            <a:endParaRPr lang="en-GB" noProof="0"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noProof="0" dirty="0"/>
              <a:t>ACE’s</a:t>
            </a:r>
          </a:p>
        </p:txBody>
      </p:sp>
      <p:sp>
        <p:nvSpPr>
          <p:cNvPr id="3" name="Content Placeholder 2"/>
          <p:cNvSpPr>
            <a:spLocks noGrp="1"/>
          </p:cNvSpPr>
          <p:nvPr>
            <p:ph idx="1"/>
          </p:nvPr>
        </p:nvSpPr>
        <p:spPr>
          <a:xfrm>
            <a:off x="838200" y="1403287"/>
            <a:ext cx="10515600" cy="4773676"/>
          </a:xfrm>
        </p:spPr>
        <p:txBody>
          <a:bodyPr/>
          <a:lstStyle/>
          <a:p>
            <a:r>
              <a:rPr lang="en-GB" noProof="0" dirty="0"/>
              <a:t>Dr. </a:t>
            </a:r>
            <a:r>
              <a:rPr lang="en-GB" noProof="0" dirty="0" err="1"/>
              <a:t>Felitti</a:t>
            </a:r>
            <a:r>
              <a:rPr lang="en-GB" noProof="0" dirty="0"/>
              <a:t> – had 50% drop-out of clinic.</a:t>
            </a:r>
          </a:p>
          <a:p>
            <a:r>
              <a:rPr lang="en-GB" noProof="0" dirty="0"/>
              <a:t>Found that 286 people interviewed had experienced sexual assault.</a:t>
            </a:r>
          </a:p>
          <a:p>
            <a:r>
              <a:rPr lang="en-GB" noProof="0" dirty="0"/>
              <a:t>ID – stress, PTSD = could not cope with other demands</a:t>
            </a:r>
          </a:p>
          <a:p>
            <a:endParaRPr lang="en-GB" noProof="0" dirty="0"/>
          </a:p>
          <a:p>
            <a:pPr marL="0" indent="0">
              <a:buNone/>
            </a:pPr>
            <a:endParaRPr lang="en-GB" noProof="0" dirty="0"/>
          </a:p>
          <a:p>
            <a:r>
              <a:rPr lang="en-GB" noProof="0" dirty="0"/>
              <a:t>Dr. Anda worked in mental health, behavioural health and cardiovascular disease.</a:t>
            </a:r>
          </a:p>
          <a:p>
            <a:r>
              <a:rPr lang="en-GB" noProof="0"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1285240" y="1050596"/>
            <a:ext cx="8074815" cy="1104776"/>
          </a:xfrm>
        </p:spPr>
        <p:txBody>
          <a:bodyPr anchor="ctr">
            <a:normAutofit/>
          </a:bodyPr>
          <a:lstStyle/>
          <a:p>
            <a:r>
              <a:rPr lang="en-GB" sz="7200" noProof="0" dirty="0"/>
              <a:t>The Research</a:t>
            </a:r>
          </a:p>
        </p:txBody>
      </p:sp>
      <p:sp>
        <p:nvSpPr>
          <p:cNvPr id="3" name="Content Placeholder 2"/>
          <p:cNvSpPr>
            <a:spLocks noGrp="1"/>
          </p:cNvSpPr>
          <p:nvPr>
            <p:ph idx="1"/>
          </p:nvPr>
        </p:nvSpPr>
        <p:spPr>
          <a:xfrm>
            <a:off x="1285240" y="2400300"/>
            <a:ext cx="8675189" cy="3385893"/>
          </a:xfrm>
        </p:spPr>
        <p:txBody>
          <a:bodyPr anchor="t">
            <a:noAutofit/>
          </a:bodyPr>
          <a:lstStyle/>
          <a:p>
            <a:r>
              <a:rPr lang="en-GB" noProof="0" dirty="0"/>
              <a:t>17,337 participants interviewed</a:t>
            </a:r>
          </a:p>
          <a:p>
            <a:r>
              <a:rPr lang="en-GB" noProof="0" dirty="0"/>
              <a:t>50% female / 50% male; </a:t>
            </a:r>
          </a:p>
          <a:p>
            <a:r>
              <a:rPr lang="en-GB" noProof="0" dirty="0"/>
              <a:t>The average age was 57 years; </a:t>
            </a:r>
          </a:p>
          <a:p>
            <a:r>
              <a:rPr lang="en-GB" noProof="0" dirty="0"/>
              <a:t>75.2% had attended college; </a:t>
            </a:r>
          </a:p>
          <a:p>
            <a:r>
              <a:rPr lang="en-GB" noProof="0" dirty="0"/>
              <a:t>All had jobs </a:t>
            </a:r>
          </a:p>
          <a:p>
            <a:r>
              <a:rPr lang="en-GB" noProof="0"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686834" y="1153572"/>
            <a:ext cx="3200400" cy="4461163"/>
          </a:xfrm>
        </p:spPr>
        <p:txBody>
          <a:bodyPr>
            <a:normAutofit/>
          </a:bodyPr>
          <a:lstStyle/>
          <a:p>
            <a:r>
              <a:rPr lang="en-GB" noProof="0" dirty="0">
                <a:solidFill>
                  <a:srgbClr val="FFFFFF"/>
                </a:solidFill>
              </a:rPr>
              <a:t>The Research - USA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noProof="0" dirty="0"/>
              <a:t>28% of study participants reported physical abuse (4,854)</a:t>
            </a:r>
          </a:p>
          <a:p>
            <a:r>
              <a:rPr lang="en-GB" noProof="0" dirty="0"/>
              <a:t>21% reported sexual abuse (3,640)</a:t>
            </a:r>
          </a:p>
          <a:p>
            <a:r>
              <a:rPr lang="en-GB" noProof="0" dirty="0"/>
              <a:t>High reports of divorce or parental separation, or having a parent with a mental and/or substance use.</a:t>
            </a:r>
            <a:endParaRPr lang="en-GB" baseline="30000" noProof="0" dirty="0"/>
          </a:p>
          <a:p>
            <a:r>
              <a:rPr lang="en-GB" noProof="0" dirty="0"/>
              <a:t>Almost 40% of the original sample reported two or more ACE’s (6934)</a:t>
            </a:r>
          </a:p>
          <a:p>
            <a:r>
              <a:rPr lang="en-GB" noProof="0" dirty="0"/>
              <a:t>12.5% experienced four or more ACE’s (2,167)</a:t>
            </a:r>
          </a:p>
          <a:p>
            <a:endParaRPr lang="en-GB" noProof="0" dirty="0"/>
          </a:p>
        </p:txBody>
      </p:sp>
    </p:spTree>
    <p:extLst>
      <p:ext uri="{BB962C8B-B14F-4D97-AF65-F5344CB8AC3E}">
        <p14:creationId xmlns:p14="http://schemas.microsoft.com/office/powerpoint/2010/main" val="303891577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noProof="0"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noProof="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noProof="0" dirty="0"/>
              <a:t>Bellis </a:t>
            </a:r>
            <a:r>
              <a:rPr lang="en-GB" sz="2400" i="1" noProof="0" dirty="0"/>
              <a:t>et al, </a:t>
            </a:r>
            <a:r>
              <a:rPr lang="en-GB" sz="2400" noProof="0" dirty="0"/>
              <a:t>2016</a:t>
            </a:r>
          </a:p>
        </p:txBody>
      </p:sp>
    </p:spTree>
    <p:extLst>
      <p:ext uri="{BB962C8B-B14F-4D97-AF65-F5344CB8AC3E}">
        <p14:creationId xmlns:p14="http://schemas.microsoft.com/office/powerpoint/2010/main" val="9378652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F6A8DCA-C16D-AF14-7EC5-722048807F12}"/>
              </a:ext>
            </a:extLst>
          </p:cNvPr>
          <p:cNvSpPr>
            <a:spLocks noGrp="1"/>
          </p:cNvSpPr>
          <p:nvPr>
            <p:ph type="title"/>
          </p:nvPr>
        </p:nvSpPr>
        <p:spPr>
          <a:xfrm>
            <a:off x="5156806" y="1089413"/>
            <a:ext cx="5852711" cy="1404184"/>
          </a:xfrm>
        </p:spPr>
        <p:txBody>
          <a:bodyPr>
            <a:normAutofit/>
          </a:bodyPr>
          <a:lstStyle/>
          <a:p>
            <a:r>
              <a:rPr lang="en-GB" sz="3600" noProof="0" dirty="0"/>
              <a:t>Video – ACE’s</a:t>
            </a:r>
          </a:p>
        </p:txBody>
      </p:sp>
      <p:pic>
        <p:nvPicPr>
          <p:cNvPr id="4" name="Content Placeholder 3">
            <a:extLst>
              <a:ext uri="{FF2B5EF4-FFF2-40B4-BE49-F238E27FC236}">
                <a16:creationId xmlns:a16="http://schemas.microsoft.com/office/drawing/2014/main" id="{C06BF443-F4E4-3581-B385-E4F331659107}"/>
              </a:ext>
            </a:extLst>
          </p:cNvPr>
          <p:cNvPicPr>
            <a:picLocks noChangeAspect="1"/>
          </p:cNvPicPr>
          <p:nvPr/>
        </p:nvPicPr>
        <p:blipFill>
          <a:blip r:embed="rId2" cstate="print"/>
          <a:stretch>
            <a:fillRect/>
          </a:stretch>
        </p:blipFill>
        <p:spPr>
          <a:xfrm>
            <a:off x="1934149" y="1188637"/>
            <a:ext cx="1912400" cy="4557888"/>
          </a:xfrm>
          <a:prstGeom prst="rect">
            <a:avLst/>
          </a:prstGeom>
        </p:spPr>
      </p:pic>
      <p:sp>
        <p:nvSpPr>
          <p:cNvPr id="3" name="Content Placeholder 2">
            <a:extLst>
              <a:ext uri="{FF2B5EF4-FFF2-40B4-BE49-F238E27FC236}">
                <a16:creationId xmlns:a16="http://schemas.microsoft.com/office/drawing/2014/main" id="{9C2589A1-E50C-C459-4E2A-4DCEEF683B3C}"/>
              </a:ext>
            </a:extLst>
          </p:cNvPr>
          <p:cNvSpPr>
            <a:spLocks noGrp="1"/>
          </p:cNvSpPr>
          <p:nvPr>
            <p:ph idx="1"/>
          </p:nvPr>
        </p:nvSpPr>
        <p:spPr>
          <a:xfrm>
            <a:off x="5255260" y="2998278"/>
            <a:ext cx="4428236" cy="2728198"/>
          </a:xfrm>
        </p:spPr>
        <p:txBody>
          <a:bodyPr anchor="t">
            <a:normAutofit/>
          </a:bodyPr>
          <a:lstStyle/>
          <a:p>
            <a:r>
              <a:rPr lang="en-GB" sz="3600" noProof="0" dirty="0"/>
              <a:t>https://www.youtube.com/watch?v=0tyZnASq8aQ</a:t>
            </a:r>
          </a:p>
        </p:txBody>
      </p:sp>
    </p:spTree>
    <p:extLst>
      <p:ext uri="{BB962C8B-B14F-4D97-AF65-F5344CB8AC3E}">
        <p14:creationId xmlns:p14="http://schemas.microsoft.com/office/powerpoint/2010/main" val="112002701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noProof="0"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noProof="0" dirty="0">
                <a:solidFill>
                  <a:srgbClr val="FFFFFF"/>
                </a:solidFill>
              </a:rPr>
              <a:t>ACE Questions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noProof="0" dirty="0"/>
              <a:t>Five are personal -  have you been affected by verbal abuse?</a:t>
            </a:r>
          </a:p>
          <a:p>
            <a:r>
              <a:rPr lang="en-GB" noProof="0" dirty="0"/>
              <a:t>Five are related to other family members -  was your mother a victim of domestic violence?</a:t>
            </a:r>
          </a:p>
          <a:p>
            <a:r>
              <a:rPr lang="en-GB" noProof="0" dirty="0"/>
              <a:t>Each type of trauma counts as one. </a:t>
            </a:r>
          </a:p>
          <a:p>
            <a:r>
              <a:rPr lang="en-GB" noProof="0" dirty="0"/>
              <a:t>Therefore, a person who’s been verbally abused, with one alcoholic parent, and a mother who experienced domestic abuse = ACE score of three.</a:t>
            </a:r>
          </a:p>
          <a:p>
            <a:pPr marL="0" indent="0">
              <a:buNone/>
            </a:pPr>
            <a:endParaRPr lang="en-GB" sz="2000" noProof="0" dirty="0"/>
          </a:p>
        </p:txBody>
      </p:sp>
    </p:spTree>
    <p:extLst>
      <p:ext uri="{BB962C8B-B14F-4D97-AF65-F5344CB8AC3E}">
        <p14:creationId xmlns:p14="http://schemas.microsoft.com/office/powerpoint/2010/main" val="35759605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noProof="0" dirty="0">
                <a:solidFill>
                  <a:srgbClr val="FFFFFF"/>
                </a:solidFill>
              </a:rPr>
              <a:t>WALES – Results from first study:</a:t>
            </a:r>
          </a:p>
        </p:txBody>
      </p:sp>
      <p:sp>
        <p:nvSpPr>
          <p:cNvPr id="3" name="Content Placeholder 2"/>
          <p:cNvSpPr>
            <a:spLocks noGrp="1"/>
          </p:cNvSpPr>
          <p:nvPr>
            <p:ph idx="1"/>
          </p:nvPr>
        </p:nvSpPr>
        <p:spPr>
          <a:xfrm>
            <a:off x="4810259" y="649480"/>
            <a:ext cx="6555347" cy="5546047"/>
          </a:xfrm>
        </p:spPr>
        <p:txBody>
          <a:bodyPr anchor="ctr">
            <a:normAutofit/>
          </a:bodyPr>
          <a:lstStyle/>
          <a:p>
            <a:pPr eaLnBrk="0" fontAlgn="base" hangingPunct="0">
              <a:spcBef>
                <a:spcPct val="0"/>
              </a:spcBef>
              <a:spcAft>
                <a:spcPct val="0"/>
              </a:spcAft>
            </a:pPr>
            <a:r>
              <a:rPr lang="en-GB" sz="2400" noProof="0" dirty="0"/>
              <a:t>suffering </a:t>
            </a:r>
            <a:r>
              <a:rPr lang="en-GB" sz="2400" b="1" noProof="0" dirty="0"/>
              <a:t>four</a:t>
            </a:r>
            <a:r>
              <a:rPr lang="en-GB" sz="2400" noProof="0" dirty="0"/>
              <a:t> or more harmful experiences in childhood increases the chances of:</a:t>
            </a:r>
          </a:p>
          <a:p>
            <a:pPr eaLnBrk="0" fontAlgn="base" hangingPunct="0">
              <a:spcBef>
                <a:spcPct val="0"/>
              </a:spcBef>
              <a:spcAft>
                <a:spcPct val="0"/>
              </a:spcAft>
            </a:pPr>
            <a:r>
              <a:rPr lang="en-GB" sz="2400" noProof="0" dirty="0"/>
              <a:t>high-risk drinking in adulthood by </a:t>
            </a:r>
            <a:r>
              <a:rPr lang="en-GB" sz="2400" b="1" noProof="0" dirty="0"/>
              <a:t>four</a:t>
            </a:r>
            <a:r>
              <a:rPr lang="en-GB" sz="2400" noProof="0" dirty="0"/>
              <a:t> times</a:t>
            </a:r>
          </a:p>
          <a:p>
            <a:pPr eaLnBrk="0" fontAlgn="base" hangingPunct="0">
              <a:spcBef>
                <a:spcPct val="0"/>
              </a:spcBef>
              <a:spcAft>
                <a:spcPct val="0"/>
              </a:spcAft>
            </a:pPr>
            <a:r>
              <a:rPr lang="en-GB" sz="2400" noProof="0" dirty="0"/>
              <a:t>being a smoker by </a:t>
            </a:r>
            <a:r>
              <a:rPr lang="en-GB" sz="2400" b="1" noProof="0" dirty="0"/>
              <a:t>six </a:t>
            </a:r>
            <a:r>
              <a:rPr lang="en-GB" sz="2400" noProof="0" dirty="0"/>
              <a:t>times</a:t>
            </a:r>
          </a:p>
          <a:p>
            <a:pPr eaLnBrk="0" fontAlgn="base" hangingPunct="0">
              <a:spcBef>
                <a:spcPct val="0"/>
              </a:spcBef>
              <a:spcAft>
                <a:spcPct val="0"/>
              </a:spcAft>
            </a:pPr>
            <a:r>
              <a:rPr lang="en-GB" sz="2400" noProof="0" dirty="0"/>
              <a:t>involved in violence in the last year by around </a:t>
            </a:r>
            <a:r>
              <a:rPr lang="en-GB" sz="2400" b="1" noProof="0" dirty="0"/>
              <a:t>14</a:t>
            </a:r>
            <a:r>
              <a:rPr lang="en-GB" sz="2400" noProof="0" dirty="0"/>
              <a:t> times.</a:t>
            </a:r>
          </a:p>
          <a:p>
            <a:pPr marL="0" lvl="0" indent="0" eaLnBrk="0" fontAlgn="base" hangingPunct="0">
              <a:spcBef>
                <a:spcPct val="0"/>
              </a:spcBef>
              <a:spcAft>
                <a:spcPct val="0"/>
              </a:spcAft>
              <a:buNone/>
            </a:pPr>
            <a:r>
              <a:rPr lang="en-GB" sz="2400" noProof="0" dirty="0"/>
              <a:t> </a:t>
            </a:r>
          </a:p>
          <a:p>
            <a:pPr marL="0" lvl="0" indent="0" eaLnBrk="0" fontAlgn="base" hangingPunct="0">
              <a:spcBef>
                <a:spcPct val="0"/>
              </a:spcBef>
              <a:spcAft>
                <a:spcPct val="0"/>
              </a:spcAft>
              <a:buNone/>
            </a:pPr>
            <a:r>
              <a:rPr lang="en-GB" sz="2400" noProof="0" dirty="0"/>
              <a:t>The survey revealed around one in every seven adults aged 18-69 years in Wales had experienced </a:t>
            </a:r>
            <a:r>
              <a:rPr lang="en-GB" sz="2400" b="1" noProof="0" dirty="0"/>
              <a:t>four</a:t>
            </a:r>
            <a:r>
              <a:rPr lang="en-GB" sz="2400" noProof="0" dirty="0"/>
              <a:t> or more Adverse Childhood Experiences during their childhood and just under half had experienced at least one.</a:t>
            </a:r>
          </a:p>
          <a:p>
            <a:r>
              <a:rPr lang="en-GB" sz="2400" noProof="0" dirty="0"/>
              <a:t>2000 adults in study</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sz="900" b="0" i="0" u="none" strike="noStrike" cap="none" normalizeH="0" baseline="0" noProof="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noProof="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noProof="0"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noProof="0"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noProof="0" dirty="0"/>
              <a:t>4 times more likely to be a high-risk drinker</a:t>
            </a:r>
          </a:p>
          <a:p>
            <a:r>
              <a:rPr lang="en-GB" noProof="0" dirty="0"/>
              <a:t>6 times more likely to have or caused intended teenage pregnancy</a:t>
            </a:r>
          </a:p>
          <a:p>
            <a:r>
              <a:rPr lang="en-GB" noProof="0" dirty="0"/>
              <a:t>6 times more likely to smoke</a:t>
            </a:r>
          </a:p>
          <a:p>
            <a:r>
              <a:rPr lang="en-GB" noProof="0" dirty="0"/>
              <a:t>6 times more likely to have had sex under the age of 16</a:t>
            </a:r>
          </a:p>
          <a:p>
            <a:r>
              <a:rPr lang="en-GB" noProof="0" dirty="0"/>
              <a:t>11 times more likely to have smoke cannabis</a:t>
            </a:r>
          </a:p>
          <a:p>
            <a:r>
              <a:rPr lang="en-GB" noProof="0" dirty="0"/>
              <a:t>14 times more likely to have been a victim of violence </a:t>
            </a:r>
          </a:p>
          <a:p>
            <a:r>
              <a:rPr lang="en-GB" noProof="0" dirty="0"/>
              <a:t>15 times more likely to have committed violence to another person</a:t>
            </a:r>
          </a:p>
          <a:p>
            <a:r>
              <a:rPr lang="en-GB" noProof="0" dirty="0"/>
              <a:t>16 times more likely to have used crack cocaine or heroin</a:t>
            </a:r>
          </a:p>
          <a:p>
            <a:r>
              <a:rPr lang="en-GB" noProof="0" dirty="0"/>
              <a:t>20 times more likely to have been incarcerated </a:t>
            </a:r>
          </a:p>
          <a:p>
            <a:endParaRPr lang="en-GB" noProof="0" dirty="0"/>
          </a:p>
        </p:txBody>
      </p:sp>
    </p:spTree>
    <p:extLst>
      <p:ext uri="{BB962C8B-B14F-4D97-AF65-F5344CB8AC3E}">
        <p14:creationId xmlns:p14="http://schemas.microsoft.com/office/powerpoint/2010/main" val="14360760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noProof="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noProof="0"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noProof="0" dirty="0"/>
              <a:t>suicide</a:t>
            </a:r>
            <a:r>
              <a:rPr lang="en-GB" noProof="0" dirty="0"/>
              <a:t>  increased suicide risk has been shown to be linked to the presence of childhood adversity by age seven</a:t>
            </a:r>
          </a:p>
          <a:p>
            <a:pPr lvl="0"/>
            <a:r>
              <a:rPr lang="en-GB" b="1" noProof="0" dirty="0"/>
              <a:t>being a perpetrator of crime </a:t>
            </a:r>
            <a:r>
              <a:rPr lang="en-GB" noProof="0" dirty="0"/>
              <a:t>people who have experienced 4 or more ACEs were almost 9 x more likely to be incarcerated compared to people with no ACEs</a:t>
            </a:r>
          </a:p>
          <a:p>
            <a:pPr lvl="0"/>
            <a:r>
              <a:rPr lang="en-GB" b="1" noProof="0" dirty="0"/>
              <a:t>being a victim of crime</a:t>
            </a:r>
            <a:r>
              <a:rPr lang="en-GB" noProof="0" dirty="0"/>
              <a:t> people with ACEs have been found to be at greater risk of intimate partner violence</a:t>
            </a:r>
          </a:p>
          <a:p>
            <a:pPr lvl="0"/>
            <a:r>
              <a:rPr lang="en-GB" b="1" noProof="0" dirty="0"/>
              <a:t>education/employment</a:t>
            </a:r>
            <a:r>
              <a:rPr lang="en-GB" noProof="0" dirty="0"/>
              <a:t>  those with higher ACEs have been found to be at greater risk of poorer educational and employment outcomes</a:t>
            </a:r>
            <a:r>
              <a:rPr lang="en-GB" baseline="30000" noProof="0" dirty="0"/>
              <a:t> </a:t>
            </a:r>
            <a:endParaRPr lang="en-GB" noProof="0" dirty="0"/>
          </a:p>
          <a:p>
            <a:endParaRPr lang="en-GB" noProof="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noProof="0"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extLst>
              <p:ext uri="{D42A27DB-BD31-4B8C-83A1-F6EECF244321}">
                <p14:modId xmlns:p14="http://schemas.microsoft.com/office/powerpoint/2010/main" val="6438400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4615A3A-534B-BCD2-290C-279A55432090}"/>
              </a:ext>
            </a:extLst>
          </p:cNvPr>
          <p:cNvSpPr>
            <a:spLocks noGrp="1"/>
          </p:cNvSpPr>
          <p:nvPr>
            <p:ph type="title"/>
          </p:nvPr>
        </p:nvSpPr>
        <p:spPr>
          <a:xfrm>
            <a:off x="838200" y="1174819"/>
            <a:ext cx="4375151" cy="2858363"/>
          </a:xfrm>
        </p:spPr>
        <p:txBody>
          <a:bodyPr vert="horz" lIns="91440" tIns="45720" rIns="91440" bIns="45720" rtlCol="0" anchor="b">
            <a:normAutofit/>
          </a:bodyPr>
          <a:lstStyle/>
          <a:p>
            <a:br>
              <a:rPr lang="en-GB" sz="3400" noProof="0" dirty="0">
                <a:solidFill>
                  <a:schemeClr val="bg1"/>
                </a:solidFill>
              </a:rPr>
            </a:br>
            <a:r>
              <a:rPr lang="en-GB" sz="3400" noProof="0" dirty="0">
                <a:solidFill>
                  <a:schemeClr val="bg1"/>
                </a:solidFill>
              </a:rPr>
              <a:t>ACE scores don’t tally the positive experiences that can help. </a:t>
            </a:r>
            <a:br>
              <a:rPr lang="en-GB" sz="3400" noProof="0" dirty="0">
                <a:solidFill>
                  <a:schemeClr val="bg1"/>
                </a:solidFill>
              </a:rPr>
            </a:br>
            <a:endParaRPr lang="en-GB" sz="3400" noProof="0" dirty="0">
              <a:solidFill>
                <a:schemeClr val="bg1"/>
              </a:solidFill>
            </a:endParaRPr>
          </a:p>
        </p:txBody>
      </p:sp>
      <p:pic>
        <p:nvPicPr>
          <p:cNvPr id="5" name="Content Placeholder 4">
            <a:extLst>
              <a:ext uri="{FF2B5EF4-FFF2-40B4-BE49-F238E27FC236}">
                <a16:creationId xmlns:a16="http://schemas.microsoft.com/office/drawing/2014/main" id="{51636A8F-00BD-A1D5-D2F3-83EAFB5FCF50}"/>
              </a:ext>
            </a:extLst>
          </p:cNvPr>
          <p:cNvPicPr>
            <a:picLocks noGrp="1" noChangeAspect="1"/>
          </p:cNvPicPr>
          <p:nvPr>
            <p:ph idx="1"/>
          </p:nvPr>
        </p:nvPicPr>
        <p:blipFill rotWithShape="1">
          <a:blip r:embed="rId2"/>
          <a:srcRect t="12400" r="2" b="3320"/>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Tree>
    <p:extLst>
      <p:ext uri="{BB962C8B-B14F-4D97-AF65-F5344CB8AC3E}">
        <p14:creationId xmlns:p14="http://schemas.microsoft.com/office/powerpoint/2010/main" val="183347670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noProof="0" dirty="0">
                <a:solidFill>
                  <a:schemeClr val="accent1"/>
                </a:solidFill>
              </a:rPr>
              <a:t>How to Over Turn ACE’s</a:t>
            </a:r>
          </a:p>
        </p:txBody>
      </p: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3200" noProof="0" dirty="0"/>
              <a:t>Developing resilience</a:t>
            </a:r>
          </a:p>
          <a:p>
            <a:pPr fontAlgn="base"/>
            <a:r>
              <a:rPr lang="en-GB" sz="3200" noProof="0" dirty="0"/>
              <a:t>access to a trusted adult in childhood</a:t>
            </a:r>
          </a:p>
          <a:p>
            <a:pPr fontAlgn="base"/>
            <a:r>
              <a:rPr lang="en-GB" sz="3200" noProof="0" dirty="0"/>
              <a:t>supportive friends</a:t>
            </a:r>
          </a:p>
          <a:p>
            <a:pPr fontAlgn="base"/>
            <a:r>
              <a:rPr lang="en-GB" sz="3200" noProof="0" dirty="0"/>
              <a:t>engaged in community activities, such as sports</a:t>
            </a:r>
          </a:p>
          <a:p>
            <a:pPr fontAlgn="base"/>
            <a:r>
              <a:rPr lang="en-GB" sz="3200" noProof="0" dirty="0"/>
              <a:t>Overall having opportunities in community / employment / education</a:t>
            </a:r>
          </a:p>
          <a:p>
            <a:pPr marL="0" indent="0" fontAlgn="base">
              <a:buNone/>
            </a:pPr>
            <a:endParaRPr lang="en-GB" sz="2400" noProof="0" dirty="0"/>
          </a:p>
        </p:txBody>
      </p:sp>
    </p:spTree>
    <p:extLst>
      <p:ext uri="{BB962C8B-B14F-4D97-AF65-F5344CB8AC3E}">
        <p14:creationId xmlns:p14="http://schemas.microsoft.com/office/powerpoint/2010/main" val="349315143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57" name="Group 105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058" name="Rectangle 105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59" name="Rectangle 105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60" name="Rectangle 105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062" name="Rectangle 106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043631" y="873940"/>
            <a:ext cx="5052369" cy="1035781"/>
          </a:xfrm>
        </p:spPr>
        <p:txBody>
          <a:bodyPr anchor="ctr">
            <a:normAutofit/>
          </a:bodyPr>
          <a:lstStyle/>
          <a:p>
            <a:r>
              <a:rPr lang="en-GB" sz="3600" noProof="0" dirty="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1045029" y="2305531"/>
            <a:ext cx="4991629" cy="3896313"/>
          </a:xfrm>
        </p:spPr>
        <p:txBody>
          <a:bodyPr anchor="ctr">
            <a:normAutofit lnSpcReduction="10000"/>
          </a:bodyPr>
          <a:lstStyle/>
          <a:p>
            <a:endParaRPr lang="en-GB" sz="1700" noProof="0" dirty="0"/>
          </a:p>
          <a:p>
            <a:endParaRPr lang="en-GB" sz="1700" noProof="0" dirty="0"/>
          </a:p>
          <a:p>
            <a:r>
              <a:rPr lang="en-GB" sz="2000" noProof="0" dirty="0"/>
              <a:t>Romania's Communist leader overthrown in 1989</a:t>
            </a:r>
          </a:p>
          <a:p>
            <a:r>
              <a:rPr lang="en-GB" sz="2000" noProof="0" dirty="0"/>
              <a:t>Opened up the country to the world</a:t>
            </a:r>
          </a:p>
          <a:p>
            <a:r>
              <a:rPr lang="en-GB" sz="2000" noProof="0" dirty="0"/>
              <a:t>25-year regime of brutal repression, more than 100,000 children had been abandoned to squalid and overcrowded institutions. </a:t>
            </a:r>
          </a:p>
          <a:p>
            <a:r>
              <a:rPr lang="en-GB" sz="2000" noProof="0" dirty="0"/>
              <a:t>The world watched in horror as footage emerged of naked children with shaved heads, chained to cribs, sitting on cold concrete floors, surrounded in body fluid. No crying, just rocking.</a:t>
            </a:r>
          </a:p>
          <a:p>
            <a:endParaRPr lang="en-GB" sz="1700" noProof="0" dirty="0"/>
          </a:p>
          <a:p>
            <a:endParaRPr lang="en-GB" sz="1700" noProof="0" dirty="0"/>
          </a:p>
          <a:p>
            <a:endParaRPr lang="en-GB" sz="1700" noProof="0" dirty="0"/>
          </a:p>
        </p:txBody>
      </p:sp>
      <p:sp>
        <p:nvSpPr>
          <p:cNvPr id="1064" name="Rectangle 1063">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026" name="Picture 2" descr="Romania | History, Map, &amp; Facts | Britannica">
            <a:extLst>
              <a:ext uri="{FF2B5EF4-FFF2-40B4-BE49-F238E27FC236}">
                <a16:creationId xmlns:a16="http://schemas.microsoft.com/office/drawing/2014/main" id="{275F97E7-75E8-B6F5-1C20-2185E70DEF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53" r="18684" b="-1"/>
          <a:stretch/>
        </p:blipFill>
        <p:spPr bwMode="auto">
          <a:xfrm>
            <a:off x="6930493" y="1412186"/>
            <a:ext cx="4223252" cy="4093912"/>
          </a:xfrm>
          <a:prstGeom prst="rect">
            <a:avLst/>
          </a:prstGeom>
          <a:noFill/>
          <a:extLst>
            <a:ext uri="{909E8E84-426E-40DD-AFC4-6F175D3DCCD1}">
              <a14:hiddenFill xmlns:a14="http://schemas.microsoft.com/office/drawing/2010/main">
                <a:solidFill>
                  <a:srgbClr val="FFFFFF"/>
                </a:solidFill>
              </a14:hiddenFill>
            </a:ext>
          </a:extLst>
        </p:spPr>
      </p:pic>
      <p:cxnSp>
        <p:nvCxnSpPr>
          <p:cNvPr id="1066" name="Straight Connector 106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57909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643467"/>
            <a:ext cx="2951205" cy="5571066"/>
          </a:xfrm>
        </p:spPr>
        <p:txBody>
          <a:bodyPr>
            <a:normAutofit/>
          </a:bodyPr>
          <a:lstStyle/>
          <a:p>
            <a:r>
              <a:rPr lang="en-GB" noProof="0" dirty="0">
                <a:solidFill>
                  <a:srgbClr val="FFFFFF"/>
                </a:solidFill>
              </a:rPr>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extLst>
              <p:ext uri="{D42A27DB-BD31-4B8C-83A1-F6EECF244321}">
                <p14:modId xmlns:p14="http://schemas.microsoft.com/office/powerpoint/2010/main" val="28684991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838200" y="1641752"/>
            <a:ext cx="4391024" cy="1323439"/>
          </a:xfrm>
        </p:spPr>
        <p:txBody>
          <a:bodyPr anchor="t">
            <a:normAutofit fontScale="90000"/>
          </a:bodyPr>
          <a:lstStyle/>
          <a:p>
            <a:r>
              <a:rPr lang="en-GB" sz="4000" noProof="0" dirty="0">
                <a:solidFill>
                  <a:schemeClr val="bg1">
                    <a:alpha val="80000"/>
                  </a:schemeClr>
                </a:solidFill>
              </a:rPr>
              <a:t>https://www.youtube.com/watch?v=VCeWr8OFuEs</a:t>
            </a:r>
            <a:br>
              <a:rPr lang="en-GB" sz="4000" noProof="0" dirty="0">
                <a:solidFill>
                  <a:schemeClr val="bg1">
                    <a:alpha val="80000"/>
                  </a:schemeClr>
                </a:solidFill>
              </a:rPr>
            </a:br>
            <a:endParaRPr lang="en-GB" sz="4000" noProof="0" dirty="0">
              <a:solidFill>
                <a:schemeClr val="bg1"/>
              </a:solidFill>
            </a:endParaRPr>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838200" y="3146400"/>
            <a:ext cx="4391024" cy="2862288"/>
          </a:xfrm>
        </p:spPr>
        <p:txBody>
          <a:bodyPr>
            <a:normAutofit/>
          </a:bodyPr>
          <a:lstStyle/>
          <a:p>
            <a:endParaRPr lang="en-GB" sz="2400" noProof="0" dirty="0">
              <a:solidFill>
                <a:schemeClr val="bg1">
                  <a:alpha val="80000"/>
                </a:schemeClr>
              </a:solidFill>
            </a:endParaRPr>
          </a:p>
        </p:txBody>
      </p:sp>
      <p:pic>
        <p:nvPicPr>
          <p:cNvPr id="5" name="Picture 4" descr="Close-up of photographic film">
            <a:extLst>
              <a:ext uri="{FF2B5EF4-FFF2-40B4-BE49-F238E27FC236}">
                <a16:creationId xmlns:a16="http://schemas.microsoft.com/office/drawing/2014/main" id="{691F7155-8B2A-826E-E10F-BBEAC6EFDE47}"/>
              </a:ext>
            </a:extLst>
          </p:cNvPr>
          <p:cNvPicPr>
            <a:picLocks noChangeAspect="1"/>
          </p:cNvPicPr>
          <p:nvPr/>
        </p:nvPicPr>
        <p:blipFill rotWithShape="1">
          <a:blip r:embed="rId2">
            <a:extLst>
              <a:ext uri="{28A0092B-C50C-407E-A947-70E740481C1C}">
                <a14:useLocalDpi xmlns:a14="http://schemas.microsoft.com/office/drawing/2010/main" val="0"/>
              </a:ext>
            </a:extLst>
          </a:blip>
          <a:srcRect l="4624" r="10428" b="-3"/>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spTree>
    <p:extLst>
      <p:ext uri="{BB962C8B-B14F-4D97-AF65-F5344CB8AC3E}">
        <p14:creationId xmlns:p14="http://schemas.microsoft.com/office/powerpoint/2010/main" val="18850608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2187363" y="1671569"/>
            <a:ext cx="5801917" cy="725267"/>
          </a:xfrm>
        </p:spPr>
        <p:txBody>
          <a:bodyPr anchor="b">
            <a:normAutofit/>
          </a:bodyPr>
          <a:lstStyle/>
          <a:p>
            <a:r>
              <a:rPr lang="en-GB" sz="4000" noProof="0" dirty="0"/>
              <a:t>Research into the Children</a:t>
            </a:r>
          </a:p>
        </p:txBody>
      </p:sp>
      <p:pic>
        <p:nvPicPr>
          <p:cNvPr id="7" name="Graphic 6" descr="Brain">
            <a:extLst>
              <a:ext uri="{FF2B5EF4-FFF2-40B4-BE49-F238E27FC236}">
                <a16:creationId xmlns:a16="http://schemas.microsoft.com/office/drawing/2014/main" id="{C85FAC63-34BE-AF5C-9FFC-48126E4753B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242" y="629691"/>
            <a:ext cx="1198532" cy="1198532"/>
          </a:xfrm>
          <a:prstGeom prst="rect">
            <a:avLst/>
          </a:prstGeom>
        </p:spPr>
      </p:pic>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498764" y="2576945"/>
            <a:ext cx="8423563" cy="3651363"/>
          </a:xfrm>
        </p:spPr>
        <p:txBody>
          <a:bodyPr>
            <a:normAutofit/>
          </a:bodyPr>
          <a:lstStyle/>
          <a:p>
            <a:r>
              <a:rPr lang="en-GB" noProof="0" dirty="0"/>
              <a:t>Romanian orphans raised without nurturing or love had their brains were scanned. </a:t>
            </a:r>
          </a:p>
          <a:p>
            <a:r>
              <a:rPr lang="en-GB" noProof="0" dirty="0"/>
              <a:t>Frontal-temporal areas of the brain (responsible for regulating emotions) were underdeveloped.</a:t>
            </a:r>
          </a:p>
          <a:p>
            <a:r>
              <a:rPr lang="en-GB" noProof="0" dirty="0"/>
              <a:t>It showing little or no activity when a child was stimulated. </a:t>
            </a:r>
          </a:p>
          <a:p>
            <a:r>
              <a:rPr lang="en-GB" noProof="0" dirty="0"/>
              <a:t>Found that neglected three-year-olds had smaller head circumferences than children raised in loving families.</a:t>
            </a:r>
          </a:p>
          <a:p>
            <a:endParaRPr lang="en-GB" sz="1600" noProof="0" dirty="0"/>
          </a:p>
        </p:txBody>
      </p:sp>
      <p:pic>
        <p:nvPicPr>
          <p:cNvPr id="15" name="Graphic 14" descr="Brain">
            <a:extLst>
              <a:ext uri="{FF2B5EF4-FFF2-40B4-BE49-F238E27FC236}">
                <a16:creationId xmlns:a16="http://schemas.microsoft.com/office/drawing/2014/main" id="{E797BBAE-3B17-410C-913D-BD07BE1634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2236031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noProof="0" dirty="0"/>
          </a:p>
        </p:txBody>
      </p:sp>
      <p:sp>
        <p:nvSpPr>
          <p:cNvPr id="3" name="Content Placeholder 2"/>
          <p:cNvSpPr>
            <a:spLocks noGrp="1"/>
          </p:cNvSpPr>
          <p:nvPr>
            <p:ph idx="1"/>
          </p:nvPr>
        </p:nvSpPr>
        <p:spPr/>
        <p:txBody>
          <a:bodyPr/>
          <a:lstStyle/>
          <a:p>
            <a:r>
              <a:rPr lang="en-GB" noProof="0" dirty="0">
                <a:hlinkClick r:id="rId2"/>
              </a:rPr>
              <a:t>https://www.youtube.com/watch?v=XHgLYI9KZ-A</a:t>
            </a:r>
            <a:endParaRPr lang="en-GB" noProof="0" dirty="0"/>
          </a:p>
          <a:p>
            <a:pPr lvl="1"/>
            <a:r>
              <a:rPr lang="en-GB" noProof="0" dirty="0"/>
              <a:t>WG ACE’s launch</a:t>
            </a:r>
          </a:p>
          <a:p>
            <a:endParaRPr lang="en-GB" noProof="0" dirty="0"/>
          </a:p>
          <a:p>
            <a:r>
              <a:rPr lang="en-GB" noProof="0" dirty="0">
                <a:hlinkClick r:id="rId3"/>
              </a:rPr>
              <a:t>https://www.safelaunch.org/aces-quiz/</a:t>
            </a:r>
            <a:endParaRPr lang="en-GB" noProof="0" dirty="0"/>
          </a:p>
          <a:p>
            <a:pPr lvl="1"/>
            <a:r>
              <a:rPr lang="en-GB" noProof="0" dirty="0"/>
              <a:t>Quiz with the ACE’s questions</a:t>
            </a:r>
          </a:p>
          <a:p>
            <a:endParaRPr lang="en-GB" noProof="0" dirty="0"/>
          </a:p>
        </p:txBody>
      </p:sp>
    </p:spTree>
    <p:extLst>
      <p:ext uri="{BB962C8B-B14F-4D97-AF65-F5344CB8AC3E}">
        <p14:creationId xmlns:p14="http://schemas.microsoft.com/office/powerpoint/2010/main" val="32020711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6985-0A30-435F-EBDB-A432B85C8045}"/>
              </a:ext>
            </a:extLst>
          </p:cNvPr>
          <p:cNvSpPr>
            <a:spLocks noGrp="1"/>
          </p:cNvSpPr>
          <p:nvPr>
            <p:ph type="title"/>
          </p:nvPr>
        </p:nvSpPr>
        <p:spPr/>
        <p:txBody>
          <a:bodyPr/>
          <a:lstStyle/>
          <a:p>
            <a:r>
              <a:rPr lang="en-GB" noProof="0" dirty="0"/>
              <a:t>Stockholm Syndrome</a:t>
            </a:r>
            <a:endParaRPr lang="en-GB" b="1" noProof="0" dirty="0"/>
          </a:p>
        </p:txBody>
      </p:sp>
      <p:pic>
        <p:nvPicPr>
          <p:cNvPr id="2050" name="Picture 2" descr="What is Stockholm syndrome? - BBC News">
            <a:extLst>
              <a:ext uri="{FF2B5EF4-FFF2-40B4-BE49-F238E27FC236}">
                <a16:creationId xmlns:a16="http://schemas.microsoft.com/office/drawing/2014/main" id="{49012B08-4082-D206-ACA5-53853B153F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3970" y="1537392"/>
            <a:ext cx="8654143" cy="405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331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9932"/>
          </a:xfrm>
        </p:spPr>
        <p:txBody>
          <a:bodyPr/>
          <a:lstStyle/>
          <a:p>
            <a:r>
              <a:rPr lang="en-GB" noProof="0" dirty="0"/>
              <a:t>Stockholm Syndrome</a:t>
            </a:r>
          </a:p>
        </p:txBody>
      </p:sp>
      <p:sp>
        <p:nvSpPr>
          <p:cNvPr id="3" name="Content Placeholder 2"/>
          <p:cNvSpPr>
            <a:spLocks noGrp="1"/>
          </p:cNvSpPr>
          <p:nvPr>
            <p:ph idx="1"/>
          </p:nvPr>
        </p:nvSpPr>
        <p:spPr>
          <a:xfrm>
            <a:off x="838200" y="1267485"/>
            <a:ext cx="10515600" cy="4909478"/>
          </a:xfrm>
        </p:spPr>
        <p:txBody>
          <a:bodyPr>
            <a:normAutofit/>
          </a:bodyPr>
          <a:lstStyle/>
          <a:p>
            <a:r>
              <a:rPr lang="en-GB" noProof="0" dirty="0"/>
              <a:t>Derived from a 1973 bank robbery in Stockholm, Sweden</a:t>
            </a:r>
          </a:p>
          <a:p>
            <a:r>
              <a:rPr lang="en-GB" noProof="0" dirty="0"/>
              <a:t>Four hostages were held for six days. </a:t>
            </a:r>
          </a:p>
          <a:p>
            <a:r>
              <a:rPr lang="en-GB" noProof="0" dirty="0"/>
              <a:t>Defended the actions of the robbers. </a:t>
            </a:r>
          </a:p>
          <a:p>
            <a:r>
              <a:rPr lang="en-GB" noProof="0" dirty="0"/>
              <a:t>Pled for the captors not to be harmed during the rescue. </a:t>
            </a:r>
          </a:p>
          <a:p>
            <a:r>
              <a:rPr lang="en-GB" noProof="0" dirty="0"/>
              <a:t>Sympathetic and lacked hatred toward their captors.</a:t>
            </a:r>
          </a:p>
          <a:p>
            <a:r>
              <a:rPr lang="en-GB" noProof="0" dirty="0"/>
              <a:t>Hostages continued to exhibit loyalty by -</a:t>
            </a:r>
          </a:p>
          <a:p>
            <a:r>
              <a:rPr lang="en-GB" noProof="0" dirty="0"/>
              <a:t>Refused to testify against them.</a:t>
            </a:r>
          </a:p>
          <a:p>
            <a:r>
              <a:rPr lang="en-GB" noProof="0" dirty="0"/>
              <a:t>Helped raise funds for legal representation. </a:t>
            </a:r>
          </a:p>
          <a:p>
            <a:r>
              <a:rPr lang="en-GB" noProof="0"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917"/>
          </a:xfrm>
        </p:spPr>
        <p:txBody>
          <a:bodyPr>
            <a:normAutofit fontScale="90000"/>
          </a:bodyPr>
          <a:lstStyle/>
          <a:p>
            <a:br>
              <a:rPr lang="en-GB" noProof="0" dirty="0"/>
            </a:br>
            <a:r>
              <a:rPr lang="en-GB" noProof="0" dirty="0"/>
              <a:t>What Causes Stockholm Syndrome?</a:t>
            </a:r>
            <a:br>
              <a:rPr lang="en-GB" b="1" noProof="0" dirty="0"/>
            </a:br>
            <a:endParaRPr lang="en-GB" noProof="0" dirty="0"/>
          </a:p>
        </p:txBody>
      </p:sp>
      <p:sp>
        <p:nvSpPr>
          <p:cNvPr id="3" name="Content Placeholder 2"/>
          <p:cNvSpPr>
            <a:spLocks noGrp="1"/>
          </p:cNvSpPr>
          <p:nvPr>
            <p:ph idx="1"/>
          </p:nvPr>
        </p:nvSpPr>
        <p:spPr>
          <a:xfrm>
            <a:off x="838200" y="1453243"/>
            <a:ext cx="10515600" cy="4723720"/>
          </a:xfrm>
        </p:spPr>
        <p:txBody>
          <a:bodyPr>
            <a:normAutofit/>
          </a:bodyPr>
          <a:lstStyle/>
          <a:p>
            <a:pPr fontAlgn="base"/>
            <a:r>
              <a:rPr lang="en-GB" noProof="0" dirty="0"/>
              <a:t>Individuals can succumb to Stockholm syndrome under the following circumstances:</a:t>
            </a:r>
          </a:p>
          <a:p>
            <a:pPr fontAlgn="base"/>
            <a:r>
              <a:rPr lang="en-GB" noProof="0" dirty="0"/>
              <a:t>The belief that one's captor can and will kill them. The feelings of relief by the victim for not being killed then turn to gratitude.</a:t>
            </a:r>
          </a:p>
          <a:p>
            <a:pPr fontAlgn="base"/>
            <a:r>
              <a:rPr lang="en-GB" noProof="0" dirty="0"/>
              <a:t>Isolation from everyone but the captors</a:t>
            </a:r>
          </a:p>
          <a:p>
            <a:pPr fontAlgn="base"/>
            <a:r>
              <a:rPr lang="en-GB" noProof="0" dirty="0"/>
              <a:t>The belief that escape is impossible</a:t>
            </a:r>
          </a:p>
          <a:p>
            <a:pPr fontAlgn="base"/>
            <a:r>
              <a:rPr lang="en-GB" noProof="0" dirty="0"/>
              <a:t>The inflation of the captor's acts of kindness into genuine care for each other's welfare</a:t>
            </a:r>
          </a:p>
          <a:p>
            <a:pPr fontAlgn="base"/>
            <a:r>
              <a:rPr lang="en-GB" noProof="0" dirty="0"/>
              <a:t>The passage of at least a few days in captivity</a:t>
            </a:r>
          </a:p>
          <a:p>
            <a:endParaRPr lang="en-GB" noProof="0" dirty="0"/>
          </a:p>
        </p:txBody>
      </p:sp>
    </p:spTree>
    <p:extLst>
      <p:ext uri="{BB962C8B-B14F-4D97-AF65-F5344CB8AC3E}">
        <p14:creationId xmlns:p14="http://schemas.microsoft.com/office/powerpoint/2010/main" val="20842771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5734"/>
          </a:xfrm>
        </p:spPr>
        <p:txBody>
          <a:bodyPr/>
          <a:lstStyle/>
          <a:p>
            <a:pPr fontAlgn="base"/>
            <a:r>
              <a:rPr lang="en-GB" noProof="0" dirty="0"/>
              <a:t>Stockholm Syndrome / Traumatic Bonding</a:t>
            </a:r>
          </a:p>
        </p:txBody>
      </p:sp>
      <p:sp>
        <p:nvSpPr>
          <p:cNvPr id="3" name="Content Placeholder 2"/>
          <p:cNvSpPr>
            <a:spLocks noGrp="1"/>
          </p:cNvSpPr>
          <p:nvPr>
            <p:ph idx="1"/>
          </p:nvPr>
        </p:nvSpPr>
        <p:spPr/>
        <p:txBody>
          <a:bodyPr/>
          <a:lstStyle/>
          <a:p>
            <a:r>
              <a:rPr lang="en-GB" noProof="0" dirty="0"/>
              <a:t>A positive feeling towards your captor is known as the </a:t>
            </a:r>
            <a:r>
              <a:rPr lang="en-GB" b="1" noProof="0" dirty="0"/>
              <a:t>Stockholm Effect</a:t>
            </a:r>
          </a:p>
          <a:p>
            <a:r>
              <a:rPr lang="en-GB" noProof="0" dirty="0"/>
              <a:t>Psychological tendency of a hostage to </a:t>
            </a:r>
            <a:r>
              <a:rPr lang="en-GB" b="1" noProof="0" dirty="0"/>
              <a:t>bond</a:t>
            </a:r>
            <a:r>
              <a:rPr lang="en-GB" noProof="0" dirty="0"/>
              <a:t> with, or </a:t>
            </a:r>
            <a:r>
              <a:rPr lang="en-GB" b="1" noProof="0" dirty="0"/>
              <a:t>sympathize</a:t>
            </a:r>
            <a:r>
              <a:rPr lang="en-GB" noProof="0" dirty="0"/>
              <a:t> with their captor</a:t>
            </a:r>
          </a:p>
          <a:p>
            <a:r>
              <a:rPr lang="en-GB" noProof="0" dirty="0"/>
              <a:t>Not limited to captors – any relationship where strong </a:t>
            </a:r>
            <a:r>
              <a:rPr lang="en-GB" b="1" noProof="0" dirty="0"/>
              <a:t>emotional ties </a:t>
            </a:r>
            <a:r>
              <a:rPr lang="en-GB" noProof="0" dirty="0"/>
              <a:t>develop between two persons where one person intermittently harasses, beats, threatens, abuses, or intimidates the other can also be called the Stockholm effect.</a:t>
            </a:r>
          </a:p>
          <a:p>
            <a:r>
              <a:rPr lang="en-GB" noProof="0" dirty="0"/>
              <a:t>CASES? </a:t>
            </a:r>
          </a:p>
        </p:txBody>
      </p:sp>
    </p:spTree>
    <p:extLst>
      <p:ext uri="{BB962C8B-B14F-4D97-AF65-F5344CB8AC3E}">
        <p14:creationId xmlns:p14="http://schemas.microsoft.com/office/powerpoint/2010/main" val="94556087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noProof="0" dirty="0"/>
              <a:t>Situation -</a:t>
            </a:r>
          </a:p>
        </p:txBody>
      </p:sp>
      <p:sp>
        <p:nvSpPr>
          <p:cNvPr id="3" name="Content Placeholder 2"/>
          <p:cNvSpPr>
            <a:spLocks noGrp="1"/>
          </p:cNvSpPr>
          <p:nvPr>
            <p:ph idx="1"/>
          </p:nvPr>
        </p:nvSpPr>
        <p:spPr>
          <a:xfrm>
            <a:off x="838200" y="1439501"/>
            <a:ext cx="10515600" cy="4737462"/>
          </a:xfrm>
        </p:spPr>
        <p:txBody>
          <a:bodyPr>
            <a:normAutofit/>
          </a:bodyPr>
          <a:lstStyle/>
          <a:p>
            <a:pPr fontAlgn="base"/>
            <a:r>
              <a:rPr lang="en-GB" noProof="0" dirty="0"/>
              <a:t>You are kidnapped and told you going to die</a:t>
            </a:r>
          </a:p>
          <a:p>
            <a:pPr fontAlgn="base"/>
            <a:r>
              <a:rPr lang="en-GB" noProof="0" dirty="0"/>
              <a:t>You are terrified!</a:t>
            </a:r>
          </a:p>
          <a:p>
            <a:pPr fontAlgn="base"/>
            <a:r>
              <a:rPr lang="en-GB" noProof="0" dirty="0"/>
              <a:t>You have to ask to go to the toilet and you cannot eat or speak. </a:t>
            </a:r>
          </a:p>
          <a:p>
            <a:pPr fontAlgn="base"/>
            <a:r>
              <a:rPr lang="en-GB" noProof="0" dirty="0"/>
              <a:t>You are still alive! You are terrified!</a:t>
            </a:r>
          </a:p>
          <a:p>
            <a:pPr fontAlgn="base"/>
            <a:r>
              <a:rPr lang="en-GB" noProof="0" dirty="0"/>
              <a:t>You have food, you think this is an act of kindness you are thankful.</a:t>
            </a:r>
          </a:p>
          <a:p>
            <a:pPr fontAlgn="base"/>
            <a:r>
              <a:rPr lang="en-GB" noProof="0" dirty="0"/>
              <a:t>You are still alive! You are terrified!</a:t>
            </a:r>
          </a:p>
          <a:p>
            <a:pPr fontAlgn="base"/>
            <a:r>
              <a:rPr lang="en-GB" noProof="0" dirty="0"/>
              <a:t>You are thankful and think that the act of ‘kindness’ keeping me alive.</a:t>
            </a:r>
          </a:p>
          <a:p>
            <a:pPr fontAlgn="base"/>
            <a:r>
              <a:rPr lang="en-GB" noProof="0" dirty="0"/>
              <a:t>Small act of goodness = them being kind but you are not thinking about the abuse only that this person is keeping you alive. </a:t>
            </a:r>
          </a:p>
          <a:p>
            <a:pPr fontAlgn="base"/>
            <a:endParaRPr lang="en-GB" noProof="0" dirty="0"/>
          </a:p>
          <a:p>
            <a:endParaRPr lang="en-GB" noProof="0" dirty="0"/>
          </a:p>
        </p:txBody>
      </p:sp>
    </p:spTree>
    <p:extLst>
      <p:ext uri="{BB962C8B-B14F-4D97-AF65-F5344CB8AC3E}">
        <p14:creationId xmlns:p14="http://schemas.microsoft.com/office/powerpoint/2010/main" val="157577442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noProof="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532" y="642796"/>
            <a:ext cx="10148935" cy="5802819"/>
          </a:xfrm>
        </p:spPr>
      </p:pic>
    </p:spTree>
    <p:extLst>
      <p:ext uri="{BB962C8B-B14F-4D97-AF65-F5344CB8AC3E}">
        <p14:creationId xmlns:p14="http://schemas.microsoft.com/office/powerpoint/2010/main" val="24190186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noProof="0"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noProof="0" dirty="0"/>
              <a:t>Generally suffer from severe isolation and emotional and physical abuse</a:t>
            </a:r>
          </a:p>
          <a:p>
            <a:pPr fontAlgn="base"/>
            <a:r>
              <a:rPr lang="en-GB" noProof="0" dirty="0"/>
              <a:t>Kidnapping, hostage, prisoners of war, abused children, incest victims, domestic abuse cases</a:t>
            </a:r>
          </a:p>
          <a:p>
            <a:pPr fontAlgn="base"/>
            <a:r>
              <a:rPr lang="en-GB" noProof="0" dirty="0"/>
              <a:t>Each of these circumstances can result in the victims responding in a compliant and supportive way as a tactic for survival</a:t>
            </a:r>
          </a:p>
          <a:p>
            <a:pPr fontAlgn="base"/>
            <a:r>
              <a:rPr lang="en-GB" noProof="0" dirty="0"/>
              <a:t>It 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noProof="0" dirty="0"/>
              <a:t>Natascha </a:t>
            </a:r>
            <a:r>
              <a:rPr lang="en-GB" noProof="0" dirty="0" err="1"/>
              <a:t>Kampusch</a:t>
            </a:r>
            <a:endParaRPr lang="en-GB" noProof="0" dirty="0"/>
          </a:p>
        </p:txBody>
      </p:sp>
      <p:sp>
        <p:nvSpPr>
          <p:cNvPr id="3" name="Content Placeholder 2"/>
          <p:cNvSpPr>
            <a:spLocks noGrp="1"/>
          </p:cNvSpPr>
          <p:nvPr>
            <p:ph idx="1"/>
          </p:nvPr>
        </p:nvSpPr>
        <p:spPr>
          <a:xfrm>
            <a:off x="838200" y="1423555"/>
            <a:ext cx="10515600" cy="4753408"/>
          </a:xfrm>
        </p:spPr>
        <p:txBody>
          <a:bodyPr>
            <a:normAutofit/>
          </a:bodyPr>
          <a:lstStyle/>
          <a:p>
            <a:r>
              <a:rPr lang="en-GB" noProof="0" dirty="0"/>
              <a:t>1998 at 10-year-old was grabbed by two men.</a:t>
            </a:r>
          </a:p>
          <a:p>
            <a:r>
              <a:rPr lang="en-GB" noProof="0" dirty="0"/>
              <a:t>For the next eight years was held prisoner in a cellar beneath the garage of Wolfgang </a:t>
            </a:r>
            <a:r>
              <a:rPr lang="en-GB" noProof="0" dirty="0" err="1"/>
              <a:t>Přiklopil</a:t>
            </a:r>
            <a:r>
              <a:rPr lang="en-GB" noProof="0" dirty="0"/>
              <a:t>. </a:t>
            </a:r>
          </a:p>
          <a:p>
            <a:r>
              <a:rPr lang="en-GB" noProof="0" dirty="0"/>
              <a:t>He beat and raped her and maintaining the doors/windows rigged with explosives. </a:t>
            </a:r>
          </a:p>
          <a:p>
            <a:r>
              <a:rPr lang="en-GB" noProof="0" dirty="0"/>
              <a:t>Day of escape she was cleaning a car under supervision when the phone rang. Wolfgang left her to take the call. </a:t>
            </a:r>
          </a:p>
          <a:p>
            <a:r>
              <a:rPr lang="en-GB" noProof="0" dirty="0"/>
              <a:t>Opportunity to run for help.</a:t>
            </a:r>
          </a:p>
          <a:p>
            <a:r>
              <a:rPr lang="en-GB" noProof="0" dirty="0"/>
              <a:t>Wolfgang killed himself before being arrested   </a:t>
            </a:r>
          </a:p>
        </p:txBody>
      </p:sp>
      <p:pic>
        <p:nvPicPr>
          <p:cNvPr id="5" name="Picture 4">
            <a:extLst>
              <a:ext uri="{FF2B5EF4-FFF2-40B4-BE49-F238E27FC236}">
                <a16:creationId xmlns:a16="http://schemas.microsoft.com/office/drawing/2014/main" id="{23E70CD0-D0ED-1854-78B4-0AF6F2A49EB5}"/>
              </a:ext>
            </a:extLst>
          </p:cNvPr>
          <p:cNvPicPr>
            <a:picLocks noChangeAspect="1"/>
          </p:cNvPicPr>
          <p:nvPr/>
        </p:nvPicPr>
        <p:blipFill>
          <a:blip r:embed="rId2"/>
          <a:stretch>
            <a:fillRect/>
          </a:stretch>
        </p:blipFill>
        <p:spPr>
          <a:xfrm>
            <a:off x="9367024" y="4328413"/>
            <a:ext cx="1784196" cy="2093268"/>
          </a:xfrm>
          <a:prstGeom prst="rect">
            <a:avLst/>
          </a:prstGeom>
        </p:spPr>
      </p:pic>
    </p:spTree>
    <p:extLst>
      <p:ext uri="{BB962C8B-B14F-4D97-AF65-F5344CB8AC3E}">
        <p14:creationId xmlns:p14="http://schemas.microsoft.com/office/powerpoint/2010/main" val="137037190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noProof="0" dirty="0"/>
              <a:t>After the </a:t>
            </a:r>
            <a:r>
              <a:rPr lang="en-GB" noProof="0" dirty="0" err="1"/>
              <a:t>Dealth</a:t>
            </a:r>
            <a:endParaRPr lang="en-GB" noProof="0" dirty="0"/>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a:noAutofit/>
          </a:bodyPr>
          <a:lstStyle/>
          <a:p>
            <a:r>
              <a:rPr lang="en-GB" noProof="0" dirty="0"/>
              <a:t>Natascha was informed of the death, she wept for days;</a:t>
            </a:r>
          </a:p>
          <a:p>
            <a:r>
              <a:rPr lang="en-GB" noProof="0" dirty="0"/>
              <a:t> Sat alone with his coffin for hours. </a:t>
            </a:r>
          </a:p>
          <a:p>
            <a:r>
              <a:rPr lang="en-GB" noProof="0" dirty="0"/>
              <a:t>Years after the escape, she carried a photo of him in her wallet.</a:t>
            </a:r>
          </a:p>
          <a:p>
            <a:r>
              <a:rPr lang="en-GB" noProof="0" dirty="0"/>
              <a:t>She even bought the house that she was held captive.</a:t>
            </a:r>
          </a:p>
          <a:p>
            <a:r>
              <a:rPr lang="en-GB" noProof="0"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3074" name="Picture 2" descr="Cycle Of Abuse – Envision">
            <a:extLst>
              <a:ext uri="{FF2B5EF4-FFF2-40B4-BE49-F238E27FC236}">
                <a16:creationId xmlns:a16="http://schemas.microsoft.com/office/drawing/2014/main" id="{7DF4682A-3EFB-36BE-D80E-7FDBFDF933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40173" y="623275"/>
            <a:ext cx="5152541" cy="5607882"/>
          </a:xfrm>
          <a:prstGeom prst="rect">
            <a:avLst/>
          </a:prstGeom>
          <a:noFill/>
          <a:extLst>
            <a:ext uri="{909E8E84-426E-40DD-AFC4-6F175D3DCCD1}">
              <a14:hiddenFill xmlns:a14="http://schemas.microsoft.com/office/drawing/2010/main">
                <a:solidFill>
                  <a:srgbClr val="FFFFFF"/>
                </a:solidFill>
              </a14:hiddenFill>
            </a:ext>
          </a:extLst>
        </p:spPr>
      </p:pic>
      <p:sp>
        <p:nvSpPr>
          <p:cNvPr id="3081" name="Right Triangle 308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83" name="Rectangle 308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488F368-5614-FF77-7069-62C5FA9A93DF}"/>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GB" sz="7200" kern="1200" noProof="0" dirty="0">
                <a:solidFill>
                  <a:schemeClr val="tx1"/>
                </a:solidFill>
                <a:latin typeface="+mj-lt"/>
                <a:ea typeface="+mj-ea"/>
                <a:cs typeface="+mj-cs"/>
              </a:rPr>
              <a:t>Cycle of Abuse </a:t>
            </a:r>
          </a:p>
        </p:txBody>
      </p:sp>
    </p:spTree>
    <p:extLst>
      <p:ext uri="{BB962C8B-B14F-4D97-AF65-F5344CB8AC3E}">
        <p14:creationId xmlns:p14="http://schemas.microsoft.com/office/powerpoint/2010/main" val="3926657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6676F94-42F9-990E-B982-5AD82713EB36}"/>
              </a:ext>
            </a:extLst>
          </p:cNvPr>
          <p:cNvSpPr>
            <a:spLocks noGrp="1"/>
          </p:cNvSpPr>
          <p:nvPr>
            <p:ph type="title"/>
          </p:nvPr>
        </p:nvSpPr>
        <p:spPr>
          <a:xfrm>
            <a:off x="1285240" y="1050595"/>
            <a:ext cx="8074815" cy="876679"/>
          </a:xfrm>
        </p:spPr>
        <p:txBody>
          <a:bodyPr anchor="ctr">
            <a:normAutofit/>
          </a:bodyPr>
          <a:lstStyle/>
          <a:p>
            <a:r>
              <a:rPr lang="en-GB" sz="4000" noProof="0" dirty="0"/>
              <a:t>Cycle of Abuse </a:t>
            </a:r>
          </a:p>
        </p:txBody>
      </p:sp>
      <p:sp>
        <p:nvSpPr>
          <p:cNvPr id="3" name="Content Placeholder 2">
            <a:extLst>
              <a:ext uri="{FF2B5EF4-FFF2-40B4-BE49-F238E27FC236}">
                <a16:creationId xmlns:a16="http://schemas.microsoft.com/office/drawing/2014/main" id="{FDA4C73E-7AD0-5BB7-7278-2305C72B368E}"/>
              </a:ext>
            </a:extLst>
          </p:cNvPr>
          <p:cNvSpPr>
            <a:spLocks noGrp="1"/>
          </p:cNvSpPr>
          <p:nvPr>
            <p:ph idx="1"/>
          </p:nvPr>
        </p:nvSpPr>
        <p:spPr>
          <a:xfrm>
            <a:off x="1285240" y="2250831"/>
            <a:ext cx="8074815" cy="3519033"/>
          </a:xfrm>
        </p:spPr>
        <p:txBody>
          <a:bodyPr anchor="t">
            <a:noAutofit/>
          </a:bodyPr>
          <a:lstStyle/>
          <a:p>
            <a:r>
              <a:rPr lang="en-GB" sz="3200" b="0" i="0" noProof="0" dirty="0">
                <a:effectLst/>
                <a:latin typeface="Arial" panose="020B0604020202020204" pitchFamily="34" charset="0"/>
              </a:rPr>
              <a:t>A social cycle theory</a:t>
            </a:r>
          </a:p>
          <a:p>
            <a:r>
              <a:rPr lang="en-GB" sz="3200" noProof="0" dirty="0">
                <a:latin typeface="Arial" panose="020B0604020202020204" pitchFamily="34" charset="0"/>
              </a:rPr>
              <a:t>Lenore Walker 1979 – to explain behaviour patterns in abuse relationships</a:t>
            </a:r>
          </a:p>
          <a:p>
            <a:r>
              <a:rPr lang="en-GB" sz="3200" noProof="0" dirty="0">
                <a:latin typeface="Arial" panose="020B0604020202020204" pitchFamily="34" charset="0"/>
              </a:rPr>
              <a:t>A s</a:t>
            </a:r>
            <a:r>
              <a:rPr lang="en-GB" sz="3200" b="0" i="0" noProof="0" dirty="0">
                <a:effectLst/>
                <a:latin typeface="Arial" panose="020B0604020202020204" pitchFamily="34" charset="0"/>
              </a:rPr>
              <a:t>et of conditions which maintain abusive and dysfunctional relationships </a:t>
            </a:r>
          </a:p>
          <a:p>
            <a:r>
              <a:rPr lang="en-GB" sz="3200" noProof="0" dirty="0">
                <a:latin typeface="Arial" panose="020B0604020202020204" pitchFamily="34" charset="0"/>
              </a:rPr>
              <a:t>Usually passed down  - remember chain of abuse image </a:t>
            </a:r>
            <a:endParaRPr lang="en-GB" sz="3200" noProof="0" dirty="0"/>
          </a:p>
        </p:txBody>
      </p:sp>
    </p:spTree>
    <p:extLst>
      <p:ext uri="{BB962C8B-B14F-4D97-AF65-F5344CB8AC3E}">
        <p14:creationId xmlns:p14="http://schemas.microsoft.com/office/powerpoint/2010/main" val="120588519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40080" y="329184"/>
            <a:ext cx="6894576" cy="1783080"/>
          </a:xfrm>
        </p:spPr>
        <p:txBody>
          <a:bodyPr anchor="b">
            <a:normAutofit/>
          </a:bodyPr>
          <a:lstStyle/>
          <a:p>
            <a:r>
              <a:rPr lang="en-GB" sz="3000" noProof="0" dirty="0"/>
              <a:t>Task</a:t>
            </a:r>
            <a:br>
              <a:rPr lang="en-GB" sz="3000" noProof="0" dirty="0"/>
            </a:br>
            <a:endParaRPr lang="en-GB" sz="3000" noProof="0" dirty="0">
              <a:cs typeface="Calibri Light"/>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640080" y="2694581"/>
            <a:ext cx="6894576" cy="3495907"/>
          </a:xfrm>
        </p:spPr>
        <p:txBody>
          <a:bodyPr vert="horz" lIns="91440" tIns="45720" rIns="91440" bIns="45720" rtlCol="0">
            <a:normAutofit/>
          </a:bodyPr>
          <a:lstStyle/>
          <a:p>
            <a:pPr algn="l"/>
            <a:r>
              <a:rPr lang="en-GB" b="1" i="0" noProof="0" dirty="0">
                <a:effectLst/>
                <a:highlight>
                  <a:srgbClr val="FFFFFF"/>
                </a:highlight>
              </a:rPr>
              <a:t>Vulnerability and Policing: Rethinking the Role and Limits of the Police</a:t>
            </a:r>
          </a:p>
          <a:p>
            <a:pPr algn="l"/>
            <a:r>
              <a:rPr lang="en-GB" b="0" i="0" strike="noStrike" noProof="0" dirty="0">
                <a:effectLst/>
                <a:highlight>
                  <a:srgbClr val="FFFFFF"/>
                </a:highlight>
                <a:hlinkClick r:id="rId3">
                  <a:extLst>
                    <a:ext uri="{A12FA001-AC4F-418D-AE19-62706E023703}">
                      <ahyp:hlinkClr xmlns:ahyp="http://schemas.microsoft.com/office/drawing/2018/hyperlinkcolor" val="tx"/>
                    </a:ext>
                  </a:extLst>
                </a:hlinkClick>
              </a:rPr>
              <a:t>Adam Crawford</a:t>
            </a:r>
            <a:endParaRPr lang="en-GB" noProof="0" dirty="0">
              <a:ea typeface="+mn-lt"/>
              <a:cs typeface="+mn-lt"/>
            </a:endParaRPr>
          </a:p>
          <a:p>
            <a:r>
              <a:rPr lang="en-GB" noProof="0" dirty="0">
                <a:ea typeface="+mn-lt"/>
                <a:cs typeface="+mn-lt"/>
              </a:rPr>
              <a:t>https://onlinelibrary.wiley.com/doi/10.1111/1467-923X.13422</a:t>
            </a:r>
            <a:endParaRPr lang="en-GB" noProof="0" dirty="0"/>
          </a:p>
          <a:p>
            <a:r>
              <a:rPr lang="en-GB" noProof="0" dirty="0"/>
              <a:t>Read, evaluate and report </a:t>
            </a:r>
          </a:p>
          <a:p>
            <a:pPr marL="0" indent="0">
              <a:buNone/>
            </a:pPr>
            <a:endParaRPr lang="en-GB" sz="2200" noProof="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55963" y="329183"/>
            <a:ext cx="3429969" cy="3429969"/>
          </a:xfrm>
          <a:prstGeom prst="rect">
            <a:avLst/>
          </a:prstGeom>
        </p:spPr>
      </p:pic>
      <p:pic>
        <p:nvPicPr>
          <p:cNvPr id="5" name="Picture 4" descr="Notepad, eyeglasses and coffee still life">
            <a:extLst>
              <a:ext uri="{FF2B5EF4-FFF2-40B4-BE49-F238E27FC236}">
                <a16:creationId xmlns:a16="http://schemas.microsoft.com/office/drawing/2014/main" id="{8EEC9DC9-1DC5-936A-9EF9-7CB113BCE7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31638" y="4079193"/>
            <a:ext cx="3260332" cy="2176272"/>
          </a:xfrm>
          <a:prstGeom prst="rect">
            <a:avLst/>
          </a:prstGeom>
        </p:spPr>
      </p:pic>
    </p:spTree>
    <p:extLst>
      <p:ext uri="{BB962C8B-B14F-4D97-AF65-F5344CB8AC3E}">
        <p14:creationId xmlns:p14="http://schemas.microsoft.com/office/powerpoint/2010/main" val="26128785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FA4D-4375-EAC0-7E6D-73D77951ACB2}"/>
              </a:ext>
            </a:extLst>
          </p:cNvPr>
          <p:cNvSpPr>
            <a:spLocks noGrp="1"/>
          </p:cNvSpPr>
          <p:nvPr>
            <p:ph type="title"/>
          </p:nvPr>
        </p:nvSpPr>
        <p:spPr>
          <a:xfrm>
            <a:off x="838200" y="365125"/>
            <a:ext cx="10515600" cy="854075"/>
          </a:xfrm>
        </p:spPr>
        <p:txBody>
          <a:bodyPr>
            <a:normAutofit fontScale="90000"/>
          </a:bodyPr>
          <a:lstStyle/>
          <a:p>
            <a:br>
              <a:rPr lang="en-GB" b="0" i="0" noProof="0" dirty="0">
                <a:solidFill>
                  <a:srgbClr val="000000"/>
                </a:solidFill>
                <a:effectLst/>
                <a:latin typeface="Linux Libertine"/>
              </a:rPr>
            </a:br>
            <a:r>
              <a:rPr lang="en-GB" b="0" i="0" noProof="0" dirty="0">
                <a:solidFill>
                  <a:srgbClr val="000000"/>
                </a:solidFill>
                <a:effectLst/>
                <a:latin typeface="Linux Libertine"/>
              </a:rPr>
              <a:t>Phase1</a:t>
            </a:r>
            <a:br>
              <a:rPr lang="en-GB" b="0" i="0" noProof="0" dirty="0">
                <a:solidFill>
                  <a:srgbClr val="000000"/>
                </a:solidFill>
                <a:effectLst/>
                <a:latin typeface="Linux Libertine"/>
              </a:rPr>
            </a:br>
            <a:endParaRPr lang="en-GB" noProof="0" dirty="0"/>
          </a:p>
        </p:txBody>
      </p:sp>
      <p:sp>
        <p:nvSpPr>
          <p:cNvPr id="3" name="Content Placeholder 2">
            <a:extLst>
              <a:ext uri="{FF2B5EF4-FFF2-40B4-BE49-F238E27FC236}">
                <a16:creationId xmlns:a16="http://schemas.microsoft.com/office/drawing/2014/main" id="{C509C71A-0686-7311-9680-DEF3E70C5AB8}"/>
              </a:ext>
            </a:extLst>
          </p:cNvPr>
          <p:cNvSpPr>
            <a:spLocks noGrp="1"/>
          </p:cNvSpPr>
          <p:nvPr>
            <p:ph idx="1"/>
          </p:nvPr>
        </p:nvSpPr>
        <p:spPr>
          <a:xfrm>
            <a:off x="838200" y="1563757"/>
            <a:ext cx="10515600" cy="4613206"/>
          </a:xfrm>
        </p:spPr>
        <p:txBody>
          <a:bodyPr>
            <a:normAutofit/>
          </a:bodyPr>
          <a:lstStyle/>
          <a:p>
            <a:pPr marL="0" indent="0" algn="l">
              <a:buNone/>
            </a:pPr>
            <a:r>
              <a:rPr lang="en-GB" b="1" i="0" noProof="0" dirty="0">
                <a:solidFill>
                  <a:srgbClr val="000000"/>
                </a:solidFill>
                <a:effectLst/>
                <a:latin typeface="Arial" panose="020B0604020202020204" pitchFamily="34" charset="0"/>
              </a:rPr>
              <a:t>Tension building</a:t>
            </a:r>
          </a:p>
          <a:p>
            <a:pPr algn="l"/>
            <a:r>
              <a:rPr lang="en-GB" b="0" i="0" noProof="0" dirty="0">
                <a:solidFill>
                  <a:srgbClr val="202122"/>
                </a:solidFill>
                <a:effectLst/>
                <a:latin typeface="Arial" panose="020B0604020202020204" pitchFamily="34" charset="0"/>
              </a:rPr>
              <a:t>Stress builds from the pressures of daily life (money, children, work, family conflicts, illness)</a:t>
            </a:r>
          </a:p>
          <a:p>
            <a:pPr algn="l"/>
            <a:r>
              <a:rPr lang="en-GB" b="0" i="0" noProof="0" dirty="0">
                <a:solidFill>
                  <a:srgbClr val="202122"/>
                </a:solidFill>
                <a:effectLst/>
                <a:latin typeface="Arial" panose="020B0604020202020204" pitchFamily="34" charset="0"/>
              </a:rPr>
              <a:t>During this period, the abuser feels ignored, threatened, annoyed or wronged. </a:t>
            </a:r>
          </a:p>
          <a:p>
            <a:pPr algn="l"/>
            <a:r>
              <a:rPr lang="en-GB" b="0" i="0" noProof="0" dirty="0">
                <a:solidFill>
                  <a:srgbClr val="202122"/>
                </a:solidFill>
                <a:effectLst/>
                <a:latin typeface="Arial" panose="020B0604020202020204" pitchFamily="34" charset="0"/>
              </a:rPr>
              <a:t>Feeling last for sometime</a:t>
            </a:r>
          </a:p>
          <a:p>
            <a:pPr algn="l"/>
            <a:r>
              <a:rPr lang="en-GB" b="0" i="0" noProof="0" dirty="0">
                <a:solidFill>
                  <a:srgbClr val="202122"/>
                </a:solidFill>
                <a:effectLst/>
                <a:latin typeface="Arial" panose="020B0604020202020204" pitchFamily="34" charset="0"/>
              </a:rPr>
              <a:t>To prevent violence, the victim may try to reduce the tension by becoming compliant  OR</a:t>
            </a:r>
          </a:p>
          <a:p>
            <a:pPr algn="l"/>
            <a:r>
              <a:rPr lang="en-GB" b="0" i="0" noProof="0" dirty="0">
                <a:solidFill>
                  <a:srgbClr val="202122"/>
                </a:solidFill>
                <a:effectLst/>
                <a:latin typeface="Arial" panose="020B0604020202020204" pitchFamily="34" charset="0"/>
              </a:rPr>
              <a:t>the victim may provoke the abuser</a:t>
            </a:r>
            <a:endParaRPr lang="en-GB" noProof="0" dirty="0"/>
          </a:p>
        </p:txBody>
      </p:sp>
    </p:spTree>
    <p:extLst>
      <p:ext uri="{BB962C8B-B14F-4D97-AF65-F5344CB8AC3E}">
        <p14:creationId xmlns:p14="http://schemas.microsoft.com/office/powerpoint/2010/main" val="234200325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03FC-0797-F4EC-3F31-8B0C84789C08}"/>
              </a:ext>
            </a:extLst>
          </p:cNvPr>
          <p:cNvSpPr>
            <a:spLocks noGrp="1"/>
          </p:cNvSpPr>
          <p:nvPr>
            <p:ph type="title"/>
          </p:nvPr>
        </p:nvSpPr>
        <p:spPr>
          <a:xfrm>
            <a:off x="838200" y="365125"/>
            <a:ext cx="10515600" cy="827571"/>
          </a:xfrm>
        </p:spPr>
        <p:txBody>
          <a:bodyPr>
            <a:normAutofit/>
          </a:bodyPr>
          <a:lstStyle/>
          <a:p>
            <a:r>
              <a:rPr lang="en-GB" sz="3600" noProof="0" dirty="0"/>
              <a:t>Phase 2</a:t>
            </a:r>
          </a:p>
        </p:txBody>
      </p:sp>
      <p:sp>
        <p:nvSpPr>
          <p:cNvPr id="3" name="Content Placeholder 2">
            <a:extLst>
              <a:ext uri="{FF2B5EF4-FFF2-40B4-BE49-F238E27FC236}">
                <a16:creationId xmlns:a16="http://schemas.microsoft.com/office/drawing/2014/main" id="{61CE7E63-C1F3-FAB5-89E4-9B2F929ADAA0}"/>
              </a:ext>
            </a:extLst>
          </p:cNvPr>
          <p:cNvSpPr>
            <a:spLocks noGrp="1"/>
          </p:cNvSpPr>
          <p:nvPr>
            <p:ph idx="1"/>
          </p:nvPr>
        </p:nvSpPr>
        <p:spPr>
          <a:xfrm>
            <a:off x="838200" y="1722783"/>
            <a:ext cx="10515600" cy="4454180"/>
          </a:xfrm>
        </p:spPr>
        <p:txBody>
          <a:bodyPr/>
          <a:lstStyle/>
          <a:p>
            <a:pPr algn="l"/>
            <a:r>
              <a:rPr lang="en-GB" b="1" i="0" noProof="0" dirty="0">
                <a:solidFill>
                  <a:srgbClr val="000000"/>
                </a:solidFill>
                <a:effectLst/>
                <a:latin typeface="Arial" panose="020B0604020202020204" pitchFamily="34" charset="0"/>
              </a:rPr>
              <a:t>Incident</a:t>
            </a:r>
          </a:p>
          <a:p>
            <a:pPr algn="l"/>
            <a:r>
              <a:rPr lang="en-GB" b="0" i="0" noProof="0" dirty="0">
                <a:solidFill>
                  <a:srgbClr val="202122"/>
                </a:solidFill>
                <a:effectLst/>
                <a:latin typeface="Arial" panose="020B0604020202020204" pitchFamily="34" charset="0"/>
              </a:rPr>
              <a:t>During this stage the abuser attempts to dominate their victim.</a:t>
            </a:r>
          </a:p>
          <a:p>
            <a:pPr lvl="1"/>
            <a:r>
              <a:rPr lang="en-GB" noProof="0" dirty="0">
                <a:solidFill>
                  <a:srgbClr val="202122"/>
                </a:solidFill>
                <a:latin typeface="Arial" panose="020B0604020202020204" pitchFamily="34" charset="0"/>
              </a:rPr>
              <a:t>Outbursts may include Violence/ verbal abuse/ psychological abuse</a:t>
            </a:r>
          </a:p>
          <a:p>
            <a:r>
              <a:rPr lang="en-GB" b="0" i="0" noProof="0" dirty="0">
                <a:solidFill>
                  <a:srgbClr val="202122"/>
                </a:solidFill>
                <a:effectLst/>
                <a:latin typeface="Arial" panose="020B0604020202020204" pitchFamily="34" charset="0"/>
              </a:rPr>
              <a:t>Children are affected by having witnessed the violence</a:t>
            </a:r>
          </a:p>
          <a:p>
            <a:r>
              <a:rPr lang="en-GB" noProof="0" dirty="0">
                <a:solidFill>
                  <a:srgbClr val="202122"/>
                </a:solidFill>
                <a:latin typeface="Arial" panose="020B0604020202020204" pitchFamily="34" charset="0"/>
              </a:rPr>
              <a:t>P</a:t>
            </a:r>
            <a:r>
              <a:rPr lang="en-GB" b="0" i="0" noProof="0" dirty="0">
                <a:solidFill>
                  <a:srgbClr val="202122"/>
                </a:solidFill>
                <a:effectLst/>
                <a:latin typeface="Arial" panose="020B0604020202020204" pitchFamily="34" charset="0"/>
              </a:rPr>
              <a:t>artner's relationship is damaged</a:t>
            </a:r>
          </a:p>
          <a:p>
            <a:r>
              <a:rPr lang="en-GB" b="0" i="0" noProof="0" dirty="0">
                <a:solidFill>
                  <a:srgbClr val="202122"/>
                </a:solidFill>
                <a:effectLst/>
                <a:latin typeface="Arial" panose="020B0604020202020204" pitchFamily="34" charset="0"/>
              </a:rPr>
              <a:t>The release of energy reduces the tension, and the abuser may feel or express that the victim "had it coming" to them</a:t>
            </a:r>
          </a:p>
          <a:p>
            <a:endParaRPr lang="en-GB" noProof="0" dirty="0"/>
          </a:p>
        </p:txBody>
      </p:sp>
    </p:spTree>
    <p:extLst>
      <p:ext uri="{BB962C8B-B14F-4D97-AF65-F5344CB8AC3E}">
        <p14:creationId xmlns:p14="http://schemas.microsoft.com/office/powerpoint/2010/main" val="234594640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D783A-7F42-CC78-8AA6-69392A1A457A}"/>
              </a:ext>
            </a:extLst>
          </p:cNvPr>
          <p:cNvSpPr>
            <a:spLocks noGrp="1"/>
          </p:cNvSpPr>
          <p:nvPr>
            <p:ph type="title"/>
          </p:nvPr>
        </p:nvSpPr>
        <p:spPr>
          <a:xfrm>
            <a:off x="838200" y="365126"/>
            <a:ext cx="10515600" cy="655292"/>
          </a:xfrm>
        </p:spPr>
        <p:txBody>
          <a:bodyPr>
            <a:normAutofit/>
          </a:bodyPr>
          <a:lstStyle/>
          <a:p>
            <a:r>
              <a:rPr lang="en-GB" sz="3200" noProof="0" dirty="0"/>
              <a:t>Phase 3</a:t>
            </a:r>
          </a:p>
        </p:txBody>
      </p:sp>
      <p:sp>
        <p:nvSpPr>
          <p:cNvPr id="3" name="Content Placeholder 2">
            <a:extLst>
              <a:ext uri="{FF2B5EF4-FFF2-40B4-BE49-F238E27FC236}">
                <a16:creationId xmlns:a16="http://schemas.microsoft.com/office/drawing/2014/main" id="{EC063D9C-3D87-590A-CECB-081F6056E064}"/>
              </a:ext>
            </a:extLst>
          </p:cNvPr>
          <p:cNvSpPr>
            <a:spLocks noGrp="1"/>
          </p:cNvSpPr>
          <p:nvPr>
            <p:ph idx="1"/>
          </p:nvPr>
        </p:nvSpPr>
        <p:spPr>
          <a:xfrm>
            <a:off x="838200" y="1258957"/>
            <a:ext cx="10515600" cy="4918006"/>
          </a:xfrm>
        </p:spPr>
        <p:txBody>
          <a:bodyPr>
            <a:normAutofit fontScale="92500" lnSpcReduction="20000"/>
          </a:bodyPr>
          <a:lstStyle/>
          <a:p>
            <a:pPr marL="0" indent="0" algn="l">
              <a:buNone/>
            </a:pPr>
            <a:r>
              <a:rPr lang="en-GB" b="1" i="0" noProof="0" dirty="0">
                <a:solidFill>
                  <a:srgbClr val="000000"/>
                </a:solidFill>
                <a:effectLst/>
                <a:latin typeface="Arial" panose="020B0604020202020204" pitchFamily="34" charset="0"/>
              </a:rPr>
              <a:t>Reconciliation</a:t>
            </a:r>
          </a:p>
          <a:p>
            <a:pPr algn="l"/>
            <a:r>
              <a:rPr lang="en-GB" b="0" i="0" noProof="0" dirty="0">
                <a:solidFill>
                  <a:srgbClr val="202122"/>
                </a:solidFill>
                <a:effectLst/>
                <a:latin typeface="Arial" panose="020B0604020202020204" pitchFamily="34" charset="0"/>
              </a:rPr>
              <a:t>The perpetrator may feel guilty, or fear that their partner will leave or call the police. </a:t>
            </a:r>
          </a:p>
          <a:p>
            <a:pPr algn="l"/>
            <a:r>
              <a:rPr lang="en-GB" b="0" i="0" noProof="0" dirty="0">
                <a:solidFill>
                  <a:srgbClr val="202122"/>
                </a:solidFill>
                <a:effectLst/>
                <a:latin typeface="Arial" panose="020B0604020202020204" pitchFamily="34" charset="0"/>
              </a:rPr>
              <a:t>The victim feels pain, fear, humiliation, disrespect, confusion, and may mistakenly feel responsible</a:t>
            </a:r>
          </a:p>
          <a:p>
            <a:pPr algn="l"/>
            <a:r>
              <a:rPr lang="en-GB" b="0" i="0" noProof="0" dirty="0">
                <a:solidFill>
                  <a:srgbClr val="202122"/>
                </a:solidFill>
                <a:effectLst/>
                <a:latin typeface="Arial" panose="020B0604020202020204" pitchFamily="34" charset="0"/>
              </a:rPr>
              <a:t>“It will never happen again”  / “I am sorry”  /  “I will change”</a:t>
            </a:r>
          </a:p>
          <a:p>
            <a:pPr lvl="1"/>
            <a:r>
              <a:rPr lang="en-GB" noProof="0" dirty="0">
                <a:solidFill>
                  <a:srgbClr val="202122"/>
                </a:solidFill>
                <a:latin typeface="Arial" panose="020B0604020202020204" pitchFamily="34" charset="0"/>
              </a:rPr>
              <a:t>Apologies happen or ignoring the incident or giving assurances that change will happen</a:t>
            </a:r>
            <a:endParaRPr lang="en-GB" b="0" i="0" noProof="0" dirty="0">
              <a:solidFill>
                <a:srgbClr val="202122"/>
              </a:solidFill>
              <a:effectLst/>
              <a:latin typeface="Arial" panose="020B0604020202020204" pitchFamily="34" charset="0"/>
            </a:endParaRPr>
          </a:p>
          <a:p>
            <a:pPr algn="l"/>
            <a:r>
              <a:rPr lang="en-GB" b="0" i="0" noProof="0" dirty="0">
                <a:solidFill>
                  <a:srgbClr val="202122"/>
                </a:solidFill>
                <a:effectLst/>
                <a:latin typeface="Arial" panose="020B0604020202020204" pitchFamily="34" charset="0"/>
              </a:rPr>
              <a:t>This phase marks an apparent end of the </a:t>
            </a:r>
            <a:r>
              <a:rPr lang="en-GB" noProof="0" dirty="0">
                <a:solidFill>
                  <a:srgbClr val="202122"/>
                </a:solidFill>
                <a:latin typeface="Arial" panose="020B0604020202020204" pitchFamily="34" charset="0"/>
              </a:rPr>
              <a:t>i</a:t>
            </a:r>
            <a:r>
              <a:rPr lang="en-GB" b="0" i="0" noProof="0" dirty="0">
                <a:solidFill>
                  <a:srgbClr val="202122"/>
                </a:solidFill>
                <a:effectLst/>
                <a:latin typeface="Arial" panose="020B0604020202020204" pitchFamily="34" charset="0"/>
              </a:rPr>
              <a:t>ncident or violence</a:t>
            </a:r>
          </a:p>
          <a:p>
            <a:pPr algn="l"/>
            <a:r>
              <a:rPr lang="en-GB" b="0" i="0" noProof="0" dirty="0">
                <a:solidFill>
                  <a:srgbClr val="202122"/>
                </a:solidFill>
                <a:effectLst/>
                <a:latin typeface="Arial" panose="020B0604020202020204" pitchFamily="34" charset="0"/>
              </a:rPr>
              <a:t>Some perpetrators would use love and affection / self-harm / threats of suicide to gain sympathy to prevent the victim from leaving</a:t>
            </a:r>
          </a:p>
          <a:p>
            <a:pPr algn="l"/>
            <a:r>
              <a:rPr lang="en-GB" b="0" i="0" noProof="0" dirty="0">
                <a:solidFill>
                  <a:srgbClr val="202122"/>
                </a:solidFill>
                <a:effectLst/>
                <a:latin typeface="Arial" panose="020B0604020202020204" pitchFamily="34" charset="0"/>
              </a:rPr>
              <a:t>Abusers are convincing, and survivors so eager for the relationship to improve, that survivors stay in the relationship</a:t>
            </a:r>
          </a:p>
          <a:p>
            <a:endParaRPr lang="en-GB" noProof="0" dirty="0"/>
          </a:p>
        </p:txBody>
      </p:sp>
    </p:spTree>
    <p:extLst>
      <p:ext uri="{BB962C8B-B14F-4D97-AF65-F5344CB8AC3E}">
        <p14:creationId xmlns:p14="http://schemas.microsoft.com/office/powerpoint/2010/main" val="181701768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02FA-8BE7-383C-383B-3EF08EA41D20}"/>
              </a:ext>
            </a:extLst>
          </p:cNvPr>
          <p:cNvSpPr>
            <a:spLocks noGrp="1"/>
          </p:cNvSpPr>
          <p:nvPr>
            <p:ph type="title"/>
          </p:nvPr>
        </p:nvSpPr>
        <p:spPr>
          <a:xfrm>
            <a:off x="838200" y="365125"/>
            <a:ext cx="10515600" cy="721553"/>
          </a:xfrm>
        </p:spPr>
        <p:txBody>
          <a:bodyPr/>
          <a:lstStyle/>
          <a:p>
            <a:r>
              <a:rPr lang="en-GB" noProof="0" dirty="0"/>
              <a:t>Phase 4</a:t>
            </a:r>
          </a:p>
        </p:txBody>
      </p:sp>
      <p:sp>
        <p:nvSpPr>
          <p:cNvPr id="3" name="Content Placeholder 2">
            <a:extLst>
              <a:ext uri="{FF2B5EF4-FFF2-40B4-BE49-F238E27FC236}">
                <a16:creationId xmlns:a16="http://schemas.microsoft.com/office/drawing/2014/main" id="{A9EB0901-7028-28F6-7B0D-C361039C88D6}"/>
              </a:ext>
            </a:extLst>
          </p:cNvPr>
          <p:cNvSpPr>
            <a:spLocks noGrp="1"/>
          </p:cNvSpPr>
          <p:nvPr>
            <p:ph idx="1"/>
          </p:nvPr>
        </p:nvSpPr>
        <p:spPr>
          <a:xfrm>
            <a:off x="838200" y="1285461"/>
            <a:ext cx="10515600" cy="4891502"/>
          </a:xfrm>
        </p:spPr>
        <p:txBody>
          <a:bodyPr>
            <a:normAutofit/>
          </a:bodyPr>
          <a:lstStyle/>
          <a:p>
            <a:pPr marL="0" indent="0" algn="l">
              <a:buNone/>
            </a:pPr>
            <a:r>
              <a:rPr lang="en-GB" b="1" i="0" noProof="0" dirty="0">
                <a:solidFill>
                  <a:srgbClr val="000000"/>
                </a:solidFill>
                <a:effectLst/>
                <a:latin typeface="Arial" panose="020B0604020202020204" pitchFamily="34" charset="0"/>
              </a:rPr>
              <a:t>Calm</a:t>
            </a:r>
          </a:p>
          <a:p>
            <a:pPr algn="l"/>
            <a:r>
              <a:rPr lang="en-GB" b="0" i="0" noProof="0" dirty="0">
                <a:solidFill>
                  <a:srgbClr val="202122"/>
                </a:solidFill>
                <a:effectLst/>
                <a:latin typeface="Arial" panose="020B0604020202020204" pitchFamily="34" charset="0"/>
              </a:rPr>
              <a:t>During this time the relationship is relatively calm and peaceful.</a:t>
            </a:r>
          </a:p>
          <a:p>
            <a:pPr lvl="1"/>
            <a:r>
              <a:rPr lang="en-GB" b="0" i="0" noProof="0" dirty="0">
                <a:solidFill>
                  <a:srgbClr val="202122"/>
                </a:solidFill>
                <a:effectLst/>
                <a:latin typeface="Arial" panose="020B0604020202020204" pitchFamily="34" charset="0"/>
              </a:rPr>
              <a:t>May be a normal atmosphere / presents / </a:t>
            </a:r>
          </a:p>
          <a:p>
            <a:pPr algn="l"/>
            <a:r>
              <a:rPr lang="en-GB" b="0" i="0" noProof="0" dirty="0">
                <a:solidFill>
                  <a:srgbClr val="202122"/>
                </a:solidFill>
                <a:effectLst/>
                <a:latin typeface="Arial" panose="020B0604020202020204" pitchFamily="34" charset="0"/>
              </a:rPr>
              <a:t>Over time - apologies and forgiveness become less open</a:t>
            </a:r>
          </a:p>
          <a:p>
            <a:pPr algn="l"/>
            <a:r>
              <a:rPr lang="en-GB" noProof="0" dirty="0">
                <a:solidFill>
                  <a:srgbClr val="202122"/>
                </a:solidFill>
                <a:latin typeface="Arial" panose="020B0604020202020204" pitchFamily="34" charset="0"/>
              </a:rPr>
              <a:t>The d</a:t>
            </a:r>
            <a:r>
              <a:rPr lang="en-GB" b="0" i="0" noProof="0" dirty="0">
                <a:solidFill>
                  <a:srgbClr val="202122"/>
                </a:solidFill>
                <a:effectLst/>
                <a:latin typeface="Arial" panose="020B0604020202020204" pitchFamily="34" charset="0"/>
              </a:rPr>
              <a:t>ifficulties will inevitably arise = tension building</a:t>
            </a:r>
          </a:p>
          <a:p>
            <a:pPr algn="l"/>
            <a:r>
              <a:rPr lang="en-GB" noProof="0" dirty="0">
                <a:solidFill>
                  <a:srgbClr val="202122"/>
                </a:solidFill>
                <a:latin typeface="Arial" panose="020B0604020202020204" pitchFamily="34" charset="0"/>
              </a:rPr>
              <a:t>A c</a:t>
            </a:r>
            <a:r>
              <a:rPr lang="en-GB" b="0" i="0" noProof="0" dirty="0">
                <a:solidFill>
                  <a:srgbClr val="202122"/>
                </a:solidFill>
                <a:effectLst/>
                <a:latin typeface="Arial" panose="020B0604020202020204" pitchFamily="34" charset="0"/>
              </a:rPr>
              <a:t>ontinual cycle may include loss of love, contempt, distress</a:t>
            </a:r>
          </a:p>
          <a:p>
            <a:pPr algn="l"/>
            <a:r>
              <a:rPr lang="en-GB" noProof="0" dirty="0">
                <a:solidFill>
                  <a:srgbClr val="202122"/>
                </a:solidFill>
                <a:latin typeface="Arial" panose="020B0604020202020204" pitchFamily="34" charset="0"/>
              </a:rPr>
              <a:t>P</a:t>
            </a:r>
            <a:r>
              <a:rPr lang="en-GB" b="0" i="0" noProof="0" dirty="0">
                <a:solidFill>
                  <a:srgbClr val="202122"/>
                </a:solidFill>
                <a:effectLst/>
                <a:latin typeface="Arial" panose="020B0604020202020204" pitchFamily="34" charset="0"/>
              </a:rPr>
              <a:t>artners may separate, divorce or, at the extreme, someone may be killed</a:t>
            </a:r>
          </a:p>
          <a:p>
            <a:endParaRPr lang="en-GB" noProof="0" dirty="0"/>
          </a:p>
        </p:txBody>
      </p:sp>
    </p:spTree>
    <p:extLst>
      <p:ext uri="{BB962C8B-B14F-4D97-AF65-F5344CB8AC3E}">
        <p14:creationId xmlns:p14="http://schemas.microsoft.com/office/powerpoint/2010/main" val="6613429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A1539-A007-0399-7FF1-1D8A5B16E92C}"/>
              </a:ext>
            </a:extLst>
          </p:cNvPr>
          <p:cNvSpPr>
            <a:spLocks noGrp="1"/>
          </p:cNvSpPr>
          <p:nvPr>
            <p:ph type="title"/>
          </p:nvPr>
        </p:nvSpPr>
        <p:spPr>
          <a:xfrm>
            <a:off x="838200" y="365125"/>
            <a:ext cx="10515600" cy="620008"/>
          </a:xfrm>
        </p:spPr>
        <p:txBody>
          <a:bodyPr>
            <a:normAutofit fontScale="90000"/>
          </a:bodyPr>
          <a:lstStyle/>
          <a:p>
            <a:br>
              <a:rPr lang="en-GB" b="1" noProof="0" dirty="0"/>
            </a:br>
            <a:r>
              <a:rPr lang="en-GB" sz="3200" b="1" noProof="0" dirty="0"/>
              <a:t>National Vulnerability Action Plan (NVAP)</a:t>
            </a:r>
            <a:endParaRPr lang="en-GB" sz="3200" noProof="0" dirty="0">
              <a:cs typeface="Calibri Light"/>
            </a:endParaRPr>
          </a:p>
          <a:p>
            <a:endParaRPr lang="en-GB" sz="3200" noProof="0" dirty="0">
              <a:cs typeface="Calibri Light"/>
            </a:endParaRPr>
          </a:p>
        </p:txBody>
      </p:sp>
      <p:sp>
        <p:nvSpPr>
          <p:cNvPr id="3" name="Content Placeholder 2">
            <a:extLst>
              <a:ext uri="{FF2B5EF4-FFF2-40B4-BE49-F238E27FC236}">
                <a16:creationId xmlns:a16="http://schemas.microsoft.com/office/drawing/2014/main" id="{910A4E85-AD1B-E1EA-D649-44B0FD1BCF67}"/>
              </a:ext>
            </a:extLst>
          </p:cNvPr>
          <p:cNvSpPr>
            <a:spLocks noGrp="1"/>
          </p:cNvSpPr>
          <p:nvPr>
            <p:ph idx="1"/>
          </p:nvPr>
        </p:nvSpPr>
        <p:spPr>
          <a:xfrm>
            <a:off x="838200" y="1289403"/>
            <a:ext cx="10515600" cy="4887560"/>
          </a:xfrm>
        </p:spPr>
        <p:txBody>
          <a:bodyPr vert="horz" lIns="91440" tIns="45720" rIns="91440" bIns="45720" rtlCol="0" anchor="t">
            <a:normAutofit/>
          </a:bodyPr>
          <a:lstStyle/>
          <a:p>
            <a:r>
              <a:rPr lang="en-GB" noProof="0" dirty="0">
                <a:ea typeface="+mn-lt"/>
                <a:cs typeface="+mn-lt"/>
              </a:rPr>
              <a:t>Developed by National Police Chiefs’ Council, CoP, and support from His Majesty's Inspectorate of Constabulary and Fire &amp; Rescue Services (HMICFRS)</a:t>
            </a:r>
          </a:p>
          <a:p>
            <a:r>
              <a:rPr lang="en-GB" noProof="0" dirty="0">
                <a:ea typeface="+mn-lt"/>
                <a:cs typeface="+mn-lt"/>
              </a:rPr>
              <a:t>Improve policing’s response to vulnerability, improve criminal justice outcomes, increase victim satisfaction</a:t>
            </a:r>
          </a:p>
          <a:p>
            <a:r>
              <a:rPr lang="en-GB" noProof="0" dirty="0">
                <a:ea typeface="+mn-lt"/>
                <a:cs typeface="+mn-lt"/>
              </a:rPr>
              <a:t>Address historical shortcomings </a:t>
            </a:r>
          </a:p>
          <a:p>
            <a:r>
              <a:rPr lang="en-GB" noProof="0" dirty="0">
                <a:ea typeface="+mn-lt"/>
                <a:cs typeface="+mn-lt"/>
              </a:rPr>
              <a:t> A framework that supports forces by identifying cross-cutting themes of vulnerability and gives clear plans for forces to use in shaping and delivering their approaches</a:t>
            </a:r>
            <a:endParaRPr lang="en-GB" noProof="0" dirty="0">
              <a:cs typeface="Calibri"/>
            </a:endParaRPr>
          </a:p>
          <a:p>
            <a:pPr marL="0" indent="0">
              <a:buNone/>
            </a:pPr>
            <a:endParaRPr lang="en-GB" noProof="0" dirty="0">
              <a:cs typeface="Calibri"/>
            </a:endParaRPr>
          </a:p>
        </p:txBody>
      </p:sp>
    </p:spTree>
    <p:extLst>
      <p:ext uri="{BB962C8B-B14F-4D97-AF65-F5344CB8AC3E}">
        <p14:creationId xmlns:p14="http://schemas.microsoft.com/office/powerpoint/2010/main" val="79731535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ED4-DE8F-F015-633D-BDFA153A3101}"/>
              </a:ext>
            </a:extLst>
          </p:cNvPr>
          <p:cNvSpPr>
            <a:spLocks noGrp="1"/>
          </p:cNvSpPr>
          <p:nvPr>
            <p:ph type="title"/>
          </p:nvPr>
        </p:nvSpPr>
        <p:spPr>
          <a:xfrm>
            <a:off x="838200" y="365126"/>
            <a:ext cx="10515600" cy="704550"/>
          </a:xfrm>
        </p:spPr>
        <p:txBody>
          <a:bodyPr>
            <a:normAutofit/>
          </a:bodyPr>
          <a:lstStyle/>
          <a:p>
            <a:r>
              <a:rPr lang="en-GB" sz="3200" b="1" noProof="0" dirty="0"/>
              <a:t>National Vulnerability Action Plan (NVAP) </a:t>
            </a:r>
            <a:endParaRPr lang="en-GB" sz="3200" noProof="0" dirty="0"/>
          </a:p>
        </p:txBody>
      </p:sp>
      <p:sp>
        <p:nvSpPr>
          <p:cNvPr id="3" name="Content Placeholder 2">
            <a:extLst>
              <a:ext uri="{FF2B5EF4-FFF2-40B4-BE49-F238E27FC236}">
                <a16:creationId xmlns:a16="http://schemas.microsoft.com/office/drawing/2014/main" id="{2C07B242-2FFE-2C0A-C4C6-E85759911F90}"/>
              </a:ext>
            </a:extLst>
          </p:cNvPr>
          <p:cNvSpPr>
            <a:spLocks noGrp="1"/>
          </p:cNvSpPr>
          <p:nvPr>
            <p:ph idx="1"/>
          </p:nvPr>
        </p:nvSpPr>
        <p:spPr>
          <a:xfrm>
            <a:off x="838200" y="1414732"/>
            <a:ext cx="10515600" cy="4762231"/>
          </a:xfrm>
        </p:spPr>
        <p:txBody>
          <a:bodyPr vert="horz" lIns="91440" tIns="45720" rIns="91440" bIns="45720" rtlCol="0" anchor="t">
            <a:normAutofit/>
          </a:bodyPr>
          <a:lstStyle/>
          <a:p>
            <a:r>
              <a:rPr lang="en-GB" u="sng" noProof="0" dirty="0"/>
              <a:t>Overarching Principles:</a:t>
            </a:r>
          </a:p>
          <a:p>
            <a:r>
              <a:rPr lang="en-GB" noProof="0" dirty="0"/>
              <a:t>Partners to work together and effectively</a:t>
            </a:r>
          </a:p>
          <a:p>
            <a:r>
              <a:rPr lang="en-GB" noProof="0" dirty="0"/>
              <a:t>The concept of ‘vulnerability’ encompasses the person and their circumstances </a:t>
            </a:r>
          </a:p>
          <a:p>
            <a:r>
              <a:rPr lang="en-GB" noProof="0" dirty="0"/>
              <a:t>Responding to vulnerability includes empowering people to seek their own support networks </a:t>
            </a:r>
          </a:p>
          <a:p>
            <a:r>
              <a:rPr lang="en-GB" noProof="0" dirty="0"/>
              <a:t>Prioritising prevention reduces harm and demand</a:t>
            </a:r>
          </a:p>
          <a:p>
            <a:r>
              <a:rPr lang="en-GB" noProof="0" dirty="0"/>
              <a:t>There needs to be a change in culture within and across service providers</a:t>
            </a:r>
            <a:endParaRPr lang="en-GB" noProof="0" dirty="0">
              <a:cs typeface="Calibri"/>
            </a:endParaRPr>
          </a:p>
        </p:txBody>
      </p:sp>
      <p:pic>
        <p:nvPicPr>
          <p:cNvPr id="4" name="Graphic 3" descr="Signature outline">
            <a:extLst>
              <a:ext uri="{FF2B5EF4-FFF2-40B4-BE49-F238E27FC236}">
                <a16:creationId xmlns:a16="http://schemas.microsoft.com/office/drawing/2014/main" id="{A5CFB8CB-9F84-D0C3-C1DE-E4B22849444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243375413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49FC9-1C23-27BB-D317-C6AC382CD535}"/>
              </a:ext>
            </a:extLst>
          </p:cNvPr>
          <p:cNvSpPr>
            <a:spLocks noGrp="1"/>
          </p:cNvSpPr>
          <p:nvPr>
            <p:ph type="title"/>
          </p:nvPr>
        </p:nvSpPr>
        <p:spPr>
          <a:xfrm>
            <a:off x="838200" y="365125"/>
            <a:ext cx="10515600" cy="842573"/>
          </a:xfrm>
        </p:spPr>
        <p:txBody>
          <a:bodyPr/>
          <a:lstStyle/>
          <a:p>
            <a:r>
              <a:rPr lang="en-GB" noProof="0" dirty="0"/>
              <a:t>key themes NVAP   </a:t>
            </a:r>
          </a:p>
        </p:txBody>
      </p:sp>
      <p:sp>
        <p:nvSpPr>
          <p:cNvPr id="3" name="Content Placeholder 2">
            <a:extLst>
              <a:ext uri="{FF2B5EF4-FFF2-40B4-BE49-F238E27FC236}">
                <a16:creationId xmlns:a16="http://schemas.microsoft.com/office/drawing/2014/main" id="{11FB0F9D-0ADB-0627-25E7-419E6B365306}"/>
              </a:ext>
            </a:extLst>
          </p:cNvPr>
          <p:cNvSpPr>
            <a:spLocks noGrp="1"/>
          </p:cNvSpPr>
          <p:nvPr>
            <p:ph idx="1"/>
          </p:nvPr>
        </p:nvSpPr>
        <p:spPr>
          <a:xfrm>
            <a:off x="838200" y="1535502"/>
            <a:ext cx="10515600" cy="4641461"/>
          </a:xfrm>
        </p:spPr>
        <p:txBody>
          <a:bodyPr vert="horz" lIns="91440" tIns="45720" rIns="91440" bIns="45720" rtlCol="0" anchor="t">
            <a:normAutofit/>
          </a:bodyPr>
          <a:lstStyle/>
          <a:p>
            <a:pPr marL="0" indent="0">
              <a:buNone/>
            </a:pPr>
            <a:r>
              <a:rPr lang="en-GB" b="1" noProof="0" dirty="0"/>
              <a:t>1. Early Intervention and Prevention</a:t>
            </a:r>
            <a:endParaRPr lang="en-GB" noProof="0" dirty="0"/>
          </a:p>
          <a:p>
            <a:r>
              <a:rPr lang="en-GB" noProof="0" dirty="0"/>
              <a:t> By adopting the principle of </a:t>
            </a:r>
            <a:r>
              <a:rPr lang="en-GB" b="1" noProof="0" dirty="0"/>
              <a:t>‘professional curiosity</a:t>
            </a:r>
            <a:r>
              <a:rPr lang="en-GB" noProof="0" dirty="0"/>
              <a:t>’</a:t>
            </a:r>
          </a:p>
          <a:p>
            <a:r>
              <a:rPr lang="en-GB" noProof="0" dirty="0"/>
              <a:t>Identifying vulnerability at an early stage gives an opportunity for partners so that risk of harm might be reduced</a:t>
            </a:r>
          </a:p>
          <a:p>
            <a:pPr lvl="1"/>
            <a:r>
              <a:rPr lang="en-GB" noProof="0" dirty="0"/>
              <a:t>This does not always mean referral to other statutory agencies but does mean taking a caring approach to reduce the risk of further harm. </a:t>
            </a:r>
          </a:p>
          <a:p>
            <a:pPr lvl="1"/>
            <a:r>
              <a:rPr lang="en-GB" noProof="0" dirty="0"/>
              <a:t>Professional Curiosity = conducting proper investigations – asking questions/open mind</a:t>
            </a:r>
          </a:p>
          <a:p>
            <a:pPr lvl="1"/>
            <a:r>
              <a:rPr lang="en-GB" noProof="0" dirty="0"/>
              <a:t>Not accepting everything at face value – test your understanding, challenge assumptions.</a:t>
            </a:r>
          </a:p>
          <a:p>
            <a:pPr lvl="1"/>
            <a:r>
              <a:rPr lang="en-GB" noProof="0" dirty="0"/>
              <a:t>Being responsible – </a:t>
            </a:r>
            <a:r>
              <a:rPr lang="en-GB" noProof="0" dirty="0" err="1"/>
              <a:t>understadn</a:t>
            </a:r>
            <a:r>
              <a:rPr lang="en-GB" noProof="0" dirty="0"/>
              <a:t> the need to investigate and take action</a:t>
            </a:r>
          </a:p>
          <a:p>
            <a:pPr lvl="1"/>
            <a:endParaRPr lang="en-GB" noProof="0" dirty="0"/>
          </a:p>
        </p:txBody>
      </p:sp>
      <p:pic>
        <p:nvPicPr>
          <p:cNvPr id="4" name="Graphic 3" descr="Signature outline">
            <a:extLst>
              <a:ext uri="{FF2B5EF4-FFF2-40B4-BE49-F238E27FC236}">
                <a16:creationId xmlns:a16="http://schemas.microsoft.com/office/drawing/2014/main" id="{B0C308EE-2687-4920-DDF4-790CA154741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389126313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57A-E21F-9D15-9AB8-DD80A761C0EC}"/>
              </a:ext>
            </a:extLst>
          </p:cNvPr>
          <p:cNvSpPr>
            <a:spLocks noGrp="1"/>
          </p:cNvSpPr>
          <p:nvPr>
            <p:ph type="title"/>
          </p:nvPr>
        </p:nvSpPr>
        <p:spPr>
          <a:xfrm>
            <a:off x="838200" y="365125"/>
            <a:ext cx="10515600" cy="601033"/>
          </a:xfrm>
        </p:spPr>
        <p:txBody>
          <a:bodyPr>
            <a:normAutofit fontScale="90000"/>
          </a:bodyPr>
          <a:lstStyle/>
          <a:p>
            <a:r>
              <a:rPr lang="en-GB" sz="4400" b="1" noProof="0" dirty="0"/>
              <a:t>NVAP   </a:t>
            </a:r>
            <a:endParaRPr lang="en-GB" noProof="0" dirty="0"/>
          </a:p>
        </p:txBody>
      </p:sp>
      <p:sp>
        <p:nvSpPr>
          <p:cNvPr id="3" name="Content Placeholder 2">
            <a:extLst>
              <a:ext uri="{FF2B5EF4-FFF2-40B4-BE49-F238E27FC236}">
                <a16:creationId xmlns:a16="http://schemas.microsoft.com/office/drawing/2014/main" id="{798DDFDF-0E6A-41F6-36D5-3F83F4E08322}"/>
              </a:ext>
            </a:extLst>
          </p:cNvPr>
          <p:cNvSpPr>
            <a:spLocks noGrp="1"/>
          </p:cNvSpPr>
          <p:nvPr>
            <p:ph sz="half" idx="1"/>
          </p:nvPr>
        </p:nvSpPr>
        <p:spPr>
          <a:xfrm>
            <a:off x="838200" y="1397479"/>
            <a:ext cx="5181600" cy="4779484"/>
          </a:xfrm>
        </p:spPr>
        <p:txBody>
          <a:bodyPr>
            <a:normAutofit lnSpcReduction="10000"/>
          </a:bodyPr>
          <a:lstStyle/>
          <a:p>
            <a:r>
              <a:rPr lang="en-GB" noProof="0" dirty="0"/>
              <a:t>2. </a:t>
            </a:r>
            <a:r>
              <a:rPr lang="en-GB" b="1" noProof="0" dirty="0"/>
              <a:t>Protecting, Support, Safeguarding and Managing Risk</a:t>
            </a:r>
          </a:p>
          <a:p>
            <a:r>
              <a:rPr lang="en-GB" noProof="0" dirty="0"/>
              <a:t> By investigating fully, officers and staff develop a comprehensive understanding of the causes of risk of harm and together with partners, take effective measures to manage them</a:t>
            </a:r>
          </a:p>
        </p:txBody>
      </p:sp>
      <p:sp>
        <p:nvSpPr>
          <p:cNvPr id="4" name="Content Placeholder 3">
            <a:extLst>
              <a:ext uri="{FF2B5EF4-FFF2-40B4-BE49-F238E27FC236}">
                <a16:creationId xmlns:a16="http://schemas.microsoft.com/office/drawing/2014/main" id="{82CD6F81-BE14-C223-3585-DD73D1DD3193}"/>
              </a:ext>
            </a:extLst>
          </p:cNvPr>
          <p:cNvSpPr>
            <a:spLocks noGrp="1"/>
          </p:cNvSpPr>
          <p:nvPr>
            <p:ph sz="half" idx="2"/>
          </p:nvPr>
        </p:nvSpPr>
        <p:spPr>
          <a:xfrm>
            <a:off x="6172200" y="1242204"/>
            <a:ext cx="5181600" cy="4934759"/>
          </a:xfrm>
        </p:spPr>
        <p:txBody>
          <a:bodyPr>
            <a:normAutofit lnSpcReduction="10000"/>
          </a:bodyPr>
          <a:lstStyle/>
          <a:p>
            <a:r>
              <a:rPr lang="en-GB" noProof="0" dirty="0"/>
              <a:t>3. </a:t>
            </a:r>
            <a:r>
              <a:rPr lang="en-GB" b="1" noProof="0" dirty="0"/>
              <a:t>Information, Intelligence, &amp; Data Collection</a:t>
            </a:r>
          </a:p>
          <a:p>
            <a:r>
              <a:rPr lang="en-GB" noProof="0" dirty="0"/>
              <a:t> Forces need an effective processes in place to gather information and intelligence. Officers and staff use the tools to effectively assess risk to consider an appropriate and proportionate response. Each force develops appropriate data and related evidence to ensure that its response to vulnerability is as effective as possible</a:t>
            </a:r>
          </a:p>
        </p:txBody>
      </p:sp>
      <p:pic>
        <p:nvPicPr>
          <p:cNvPr id="5" name="Graphic 4" descr="Signature outline">
            <a:extLst>
              <a:ext uri="{FF2B5EF4-FFF2-40B4-BE49-F238E27FC236}">
                <a16:creationId xmlns:a16="http://schemas.microsoft.com/office/drawing/2014/main" id="{D2CE6866-F7BE-A97E-5A54-4C604CA69C0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269415" y="132729"/>
            <a:ext cx="554096" cy="554096"/>
          </a:xfrm>
          <a:prstGeom prst="rect">
            <a:avLst/>
          </a:prstGeom>
        </p:spPr>
      </p:pic>
    </p:spTree>
    <p:extLst>
      <p:ext uri="{BB962C8B-B14F-4D97-AF65-F5344CB8AC3E}">
        <p14:creationId xmlns:p14="http://schemas.microsoft.com/office/powerpoint/2010/main" val="12875303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EC6E-7412-4045-F908-C7BF794BCFE2}"/>
              </a:ext>
            </a:extLst>
          </p:cNvPr>
          <p:cNvSpPr>
            <a:spLocks noGrp="1"/>
          </p:cNvSpPr>
          <p:nvPr>
            <p:ph type="title"/>
          </p:nvPr>
        </p:nvSpPr>
        <p:spPr>
          <a:xfrm>
            <a:off x="838200" y="365126"/>
            <a:ext cx="10515600" cy="628788"/>
          </a:xfrm>
        </p:spPr>
        <p:txBody>
          <a:bodyPr>
            <a:normAutofit fontScale="90000"/>
          </a:bodyPr>
          <a:lstStyle/>
          <a:p>
            <a:r>
              <a:rPr lang="en-GB" sz="4400" b="1" noProof="0" dirty="0"/>
              <a:t>NVAP Key Themes</a:t>
            </a:r>
            <a:endParaRPr lang="en-GB" noProof="0" dirty="0"/>
          </a:p>
        </p:txBody>
      </p:sp>
      <p:sp>
        <p:nvSpPr>
          <p:cNvPr id="3" name="Content Placeholder 2">
            <a:extLst>
              <a:ext uri="{FF2B5EF4-FFF2-40B4-BE49-F238E27FC236}">
                <a16:creationId xmlns:a16="http://schemas.microsoft.com/office/drawing/2014/main" id="{EBEEBFC3-AC0F-5984-C9C2-5E211462A9A7}"/>
              </a:ext>
            </a:extLst>
          </p:cNvPr>
          <p:cNvSpPr>
            <a:spLocks noGrp="1"/>
          </p:cNvSpPr>
          <p:nvPr>
            <p:ph sz="half" idx="1"/>
          </p:nvPr>
        </p:nvSpPr>
        <p:spPr>
          <a:xfrm>
            <a:off x="838200" y="1257300"/>
            <a:ext cx="5181600" cy="4919663"/>
          </a:xfrm>
        </p:spPr>
        <p:txBody>
          <a:bodyPr>
            <a:normAutofit lnSpcReduction="10000"/>
          </a:bodyPr>
          <a:lstStyle/>
          <a:p>
            <a:r>
              <a:rPr lang="en-GB" noProof="0" dirty="0"/>
              <a:t>4. </a:t>
            </a:r>
            <a:r>
              <a:rPr lang="en-GB" b="1" noProof="0" dirty="0"/>
              <a:t>Effective investigation and out comes</a:t>
            </a:r>
          </a:p>
          <a:p>
            <a:r>
              <a:rPr lang="en-GB" noProof="0" dirty="0"/>
              <a:t>All staff/officers must engage with vulnerable people in a supporting way. Be open minded, respond to the vulnerability rather than stereotype. Ensuring support/interventions leads to better outcomes. * ‘Need to reach’ people – YP involved in gangs, C/Lines &amp; Victims of M/S</a:t>
            </a:r>
          </a:p>
          <a:p>
            <a:r>
              <a:rPr lang="en-GB" noProof="0" dirty="0"/>
              <a:t>PROFESSIONAL CURIOSITY</a:t>
            </a:r>
          </a:p>
        </p:txBody>
      </p:sp>
      <p:sp>
        <p:nvSpPr>
          <p:cNvPr id="4" name="Content Placeholder 3">
            <a:extLst>
              <a:ext uri="{FF2B5EF4-FFF2-40B4-BE49-F238E27FC236}">
                <a16:creationId xmlns:a16="http://schemas.microsoft.com/office/drawing/2014/main" id="{E45FC017-6C78-B683-1693-63202AC5FDBF}"/>
              </a:ext>
            </a:extLst>
          </p:cNvPr>
          <p:cNvSpPr>
            <a:spLocks noGrp="1"/>
          </p:cNvSpPr>
          <p:nvPr>
            <p:ph sz="half" idx="2"/>
          </p:nvPr>
        </p:nvSpPr>
        <p:spPr>
          <a:xfrm>
            <a:off x="6172200" y="1257300"/>
            <a:ext cx="5181600" cy="4919663"/>
          </a:xfrm>
        </p:spPr>
        <p:txBody>
          <a:bodyPr>
            <a:normAutofit lnSpcReduction="10000"/>
          </a:bodyPr>
          <a:lstStyle/>
          <a:p>
            <a:r>
              <a:rPr lang="en-GB" noProof="0" dirty="0"/>
              <a:t>5. </a:t>
            </a:r>
            <a:r>
              <a:rPr lang="en-GB" b="1" noProof="0" dirty="0"/>
              <a:t>Leadership:</a:t>
            </a:r>
          </a:p>
          <a:p>
            <a:r>
              <a:rPr lang="en-GB" noProof="0" dirty="0"/>
              <a:t>Not rank specific! Exercise professional judgement in determining the most appropriate response and support to vulnerable people. Ensure that correct governance is in place to manage risk relating to vulnerability effectively. </a:t>
            </a:r>
          </a:p>
        </p:txBody>
      </p:sp>
      <p:pic>
        <p:nvPicPr>
          <p:cNvPr id="5" name="Graphic 4" descr="Signature outline">
            <a:extLst>
              <a:ext uri="{FF2B5EF4-FFF2-40B4-BE49-F238E27FC236}">
                <a16:creationId xmlns:a16="http://schemas.microsoft.com/office/drawing/2014/main" id="{01B64094-3CB8-8A32-AAFC-2388AA244EA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8535195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FB80-8506-56F4-EC6F-CD40DA94D54E}"/>
              </a:ext>
            </a:extLst>
          </p:cNvPr>
          <p:cNvSpPr>
            <a:spLocks noGrp="1"/>
          </p:cNvSpPr>
          <p:nvPr>
            <p:ph type="title"/>
          </p:nvPr>
        </p:nvSpPr>
        <p:spPr>
          <a:xfrm>
            <a:off x="838200" y="365125"/>
            <a:ext cx="10515600" cy="452809"/>
          </a:xfrm>
        </p:spPr>
        <p:txBody>
          <a:bodyPr>
            <a:normAutofit fontScale="90000"/>
          </a:bodyPr>
          <a:lstStyle/>
          <a:p>
            <a:r>
              <a:rPr lang="en-GB" sz="2800" b="1" noProof="0" dirty="0"/>
              <a:t>NVAP Key Themes</a:t>
            </a:r>
            <a:endParaRPr lang="en-GB" sz="2800" noProof="0" dirty="0"/>
          </a:p>
        </p:txBody>
      </p:sp>
      <p:sp>
        <p:nvSpPr>
          <p:cNvPr id="3" name="Content Placeholder 2">
            <a:extLst>
              <a:ext uri="{FF2B5EF4-FFF2-40B4-BE49-F238E27FC236}">
                <a16:creationId xmlns:a16="http://schemas.microsoft.com/office/drawing/2014/main" id="{9F2190B3-34E5-8152-9A91-02569B36216F}"/>
              </a:ext>
            </a:extLst>
          </p:cNvPr>
          <p:cNvSpPr>
            <a:spLocks noGrp="1"/>
          </p:cNvSpPr>
          <p:nvPr>
            <p:ph sz="half" idx="1"/>
          </p:nvPr>
        </p:nvSpPr>
        <p:spPr>
          <a:xfrm>
            <a:off x="838200" y="1128713"/>
            <a:ext cx="5181600" cy="5048250"/>
          </a:xfrm>
        </p:spPr>
        <p:txBody>
          <a:bodyPr>
            <a:normAutofit/>
          </a:bodyPr>
          <a:lstStyle/>
          <a:p>
            <a:r>
              <a:rPr lang="en-GB" noProof="0" dirty="0"/>
              <a:t>6. </a:t>
            </a:r>
            <a:r>
              <a:rPr lang="en-GB" b="1" noProof="0" dirty="0"/>
              <a:t>Learning &amp; Development: </a:t>
            </a:r>
            <a:r>
              <a:rPr lang="en-GB" noProof="0" dirty="0"/>
              <a:t>Officers &amp; staff are supported to attain and maintain the skills and knowledge that they need to effectively recognise and respond to all forms of vulnerability. The outcome will be that staff will be able to work in partnership to take a problem solving approach in addressing vulnerability. </a:t>
            </a:r>
            <a:r>
              <a:rPr lang="en-GB" b="1" noProof="0" dirty="0"/>
              <a:t> </a:t>
            </a:r>
          </a:p>
        </p:txBody>
      </p:sp>
      <p:sp>
        <p:nvSpPr>
          <p:cNvPr id="4" name="Content Placeholder 3">
            <a:extLst>
              <a:ext uri="{FF2B5EF4-FFF2-40B4-BE49-F238E27FC236}">
                <a16:creationId xmlns:a16="http://schemas.microsoft.com/office/drawing/2014/main" id="{5B4A2F32-711A-7AE2-FEED-99785BFA1C56}"/>
              </a:ext>
            </a:extLst>
          </p:cNvPr>
          <p:cNvSpPr>
            <a:spLocks noGrp="1"/>
          </p:cNvSpPr>
          <p:nvPr>
            <p:ph sz="half" idx="2"/>
          </p:nvPr>
        </p:nvSpPr>
        <p:spPr>
          <a:xfrm>
            <a:off x="6172200" y="1128713"/>
            <a:ext cx="5181600" cy="5048250"/>
          </a:xfrm>
        </p:spPr>
        <p:txBody>
          <a:bodyPr>
            <a:normAutofit/>
          </a:bodyPr>
          <a:lstStyle/>
          <a:p>
            <a:r>
              <a:rPr lang="en-GB" b="1" noProof="0" dirty="0"/>
              <a:t>7. Communication:</a:t>
            </a:r>
          </a:p>
          <a:p>
            <a:r>
              <a:rPr lang="en-GB" noProof="0" dirty="0"/>
              <a:t>Communication used is understood by all internal and external audiences. Utilise information to ensure that people understand how to reduce potential risks, and our officers and staff understand what is expected of them. Vulnerability should be recognised as relating to witnesses, victims, suspects</a:t>
            </a:r>
            <a:endParaRPr lang="en-GB" b="1" noProof="0" dirty="0"/>
          </a:p>
        </p:txBody>
      </p:sp>
      <p:pic>
        <p:nvPicPr>
          <p:cNvPr id="5" name="Graphic 4" descr="Signature outline">
            <a:extLst>
              <a:ext uri="{FF2B5EF4-FFF2-40B4-BE49-F238E27FC236}">
                <a16:creationId xmlns:a16="http://schemas.microsoft.com/office/drawing/2014/main" id="{01810DB8-361A-7F62-548F-B11F6A89DE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4264040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6117-FFD8-283D-A768-A58F8CD05170}"/>
              </a:ext>
            </a:extLst>
          </p:cNvPr>
          <p:cNvSpPr>
            <a:spLocks noGrp="1"/>
          </p:cNvSpPr>
          <p:nvPr>
            <p:ph type="title"/>
          </p:nvPr>
        </p:nvSpPr>
        <p:spPr/>
        <p:txBody>
          <a:bodyPr/>
          <a:lstStyle/>
          <a:p>
            <a:r>
              <a:rPr lang="en-GB" noProof="0" dirty="0"/>
              <a:t>Referencing / Links</a:t>
            </a:r>
          </a:p>
        </p:txBody>
      </p:sp>
      <p:sp>
        <p:nvSpPr>
          <p:cNvPr id="3" name="Content Placeholder 2">
            <a:extLst>
              <a:ext uri="{FF2B5EF4-FFF2-40B4-BE49-F238E27FC236}">
                <a16:creationId xmlns:a16="http://schemas.microsoft.com/office/drawing/2014/main" id="{C17B4063-DB32-46BF-F45C-39873D475E4F}"/>
              </a:ext>
            </a:extLst>
          </p:cNvPr>
          <p:cNvSpPr>
            <a:spLocks noGrp="1"/>
          </p:cNvSpPr>
          <p:nvPr>
            <p:ph idx="1"/>
          </p:nvPr>
        </p:nvSpPr>
        <p:spPr/>
        <p:txBody>
          <a:bodyPr>
            <a:normAutofit fontScale="85000" lnSpcReduction="20000"/>
          </a:bodyPr>
          <a:lstStyle/>
          <a:p>
            <a:r>
              <a:rPr lang="en-GB" noProof="0" dirty="0">
                <a:hlinkClick r:id="rId3"/>
              </a:rPr>
              <a:t>https://orca.cardiff.ac.uk/id/eprint/52681/1/personal-situational-and-incidental-vulnerabilities-to-anti-social-behaviour-harm-a-follow-up-study.pdf</a:t>
            </a:r>
            <a:endParaRPr lang="en-GB" noProof="0" dirty="0"/>
          </a:p>
          <a:p>
            <a:r>
              <a:rPr lang="en-GB" noProof="0" dirty="0">
                <a:hlinkClick r:id="rId4"/>
              </a:rPr>
              <a:t>https://paas-s3-broker-prod-lon-6453d964-1d1a-432a-9260-5e0ba7d2fc51.s3.eu-west-2.amazonaws.com/s3fs-public/Recognising-responding-vulnerability-related-risks-guidelines.pdf</a:t>
            </a:r>
            <a:endParaRPr lang="en-GB" noProof="0" dirty="0"/>
          </a:p>
          <a:p>
            <a:r>
              <a:rPr lang="en-GB" noProof="0" dirty="0">
                <a:hlinkClick r:id="rId5"/>
              </a:rPr>
              <a:t>https://www.police-foundation.org.uk/2017/wp-content/uploads/2010/10/data_driven_policing_final.pdf</a:t>
            </a:r>
            <a:endParaRPr lang="en-GB" noProof="0" dirty="0"/>
          </a:p>
          <a:p>
            <a:r>
              <a:rPr lang="en-GB" noProof="0" dirty="0">
                <a:hlinkClick r:id="rId6"/>
              </a:rPr>
              <a:t>https://www.gov.uk/government/publications/vulnerabilities-applying-all-our-health/vulnerabilities-applying-all-our-health</a:t>
            </a:r>
            <a:endParaRPr lang="en-GB" noProof="0" dirty="0"/>
          </a:p>
          <a:p>
            <a:r>
              <a:rPr lang="en-GB" noProof="0" dirty="0">
                <a:hlinkClick r:id="rId7"/>
              </a:rPr>
              <a:t>https://gov.wales/review-adverse-childhood-experiences-ace-policy-report-html</a:t>
            </a:r>
            <a:endParaRPr lang="en-GB" noProof="0" dirty="0"/>
          </a:p>
          <a:p>
            <a:r>
              <a:rPr lang="en-GB" noProof="0" dirty="0">
                <a:hlinkClick r:id="rId8"/>
              </a:rPr>
              <a:t>https://www.cheshire.police.uk/SysSiteAssets/media/downloads/cheshire/about-us/strategies-and-action-plans/domestic-abuse-action-plan-2019-21.pdf</a:t>
            </a:r>
            <a:endParaRPr lang="en-GB" noProof="0" dirty="0"/>
          </a:p>
          <a:p>
            <a:r>
              <a:rPr lang="en-GB" noProof="0" dirty="0"/>
              <a:t>https://www.eif.org.uk/</a:t>
            </a:r>
          </a:p>
        </p:txBody>
      </p:sp>
    </p:spTree>
    <p:extLst>
      <p:ext uri="{BB962C8B-B14F-4D97-AF65-F5344CB8AC3E}">
        <p14:creationId xmlns:p14="http://schemas.microsoft.com/office/powerpoint/2010/main" val="564056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BC5171-1342-4F27-821F-6F28F0F6D11F}">
  <ds:schemaRefs>
    <ds:schemaRef ds:uri="http://schemas.microsoft.com/sharepoint/v3/contenttype/forms"/>
  </ds:schemaRefs>
</ds:datastoreItem>
</file>

<file path=customXml/itemProps2.xml><?xml version="1.0" encoding="utf-8"?>
<ds:datastoreItem xmlns:ds="http://schemas.openxmlformats.org/officeDocument/2006/customXml" ds:itemID="{77540E0E-604B-4F72-87DD-D3BC00232843}">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6C87E16C-2F5A-4109-AAA5-E67654C1A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5845</TotalTime>
  <Words>6891</Words>
  <Application>Microsoft Office PowerPoint</Application>
  <PresentationFormat>Widescreen</PresentationFormat>
  <Paragraphs>545</Paragraphs>
  <Slides>103</Slides>
  <Notes>41</Notes>
  <HiddenSlides>0</HiddenSlides>
  <MMClips>0</MMClips>
  <ScaleCrop>false</ScaleCrop>
  <HeadingPairs>
    <vt:vector size="4" baseType="variant">
      <vt:variant>
        <vt:lpstr>Theme</vt:lpstr>
      </vt:variant>
      <vt:variant>
        <vt:i4>1</vt:i4>
      </vt:variant>
      <vt:variant>
        <vt:lpstr>Slide Titles</vt:lpstr>
      </vt:variant>
      <vt:variant>
        <vt:i4>103</vt:i4>
      </vt:variant>
    </vt:vector>
  </HeadingPairs>
  <TitlesOfParts>
    <vt:vector size="104" baseType="lpstr">
      <vt:lpstr>Office Theme</vt:lpstr>
      <vt:lpstr>Key Drivers For The Police Response To Issues of Vulnerability </vt:lpstr>
      <vt:lpstr> Learning Outcomes </vt:lpstr>
      <vt:lpstr>Recap</vt:lpstr>
      <vt:lpstr>Warnings and Feelings</vt:lpstr>
      <vt:lpstr>Definition </vt:lpstr>
      <vt:lpstr>PowerPoint Presentation</vt:lpstr>
      <vt:lpstr>Social Services and Wellbeing Act 2014</vt:lpstr>
      <vt:lpstr> Social Services and Wellbeing Act 2014 </vt:lpstr>
      <vt:lpstr>Social Services and Wellbeing Act 2014 </vt:lpstr>
      <vt:lpstr>THRIVE</vt:lpstr>
      <vt:lpstr>CoP- THREAT </vt:lpstr>
      <vt:lpstr>The College of Policing guidance states that officers should: </vt:lpstr>
      <vt:lpstr>College of Policing Needed at each police intervention </vt:lpstr>
      <vt:lpstr>Evidence Based Reflection </vt:lpstr>
      <vt:lpstr>Evidence Based Reflection </vt:lpstr>
      <vt:lpstr>Week 1 task</vt:lpstr>
      <vt:lpstr>Task – Send via email</vt:lpstr>
      <vt:lpstr>Discuss</vt:lpstr>
      <vt:lpstr>Discuss</vt:lpstr>
      <vt:lpstr>Local Character's</vt:lpstr>
      <vt:lpstr> What Drives Police Engagement with Vulnerability?  </vt:lpstr>
      <vt:lpstr>PowerPoint Presentation</vt:lpstr>
      <vt:lpstr>THRIVE</vt:lpstr>
      <vt:lpstr>College of Policing Needed at each police intervention </vt:lpstr>
      <vt:lpstr>Evidence Based Reflection </vt:lpstr>
      <vt:lpstr>Evidence Based Reflection </vt:lpstr>
      <vt:lpstr>Task</vt:lpstr>
      <vt:lpstr>Results </vt:lpstr>
      <vt:lpstr>Key Drivers for change</vt:lpstr>
      <vt:lpstr>3 Key Drivers for police</vt:lpstr>
      <vt:lpstr>PEEL Reports </vt:lpstr>
      <vt:lpstr>PowerPoint Presentation</vt:lpstr>
      <vt:lpstr>PEEL Inspection Framework</vt:lpstr>
      <vt:lpstr>PowerPoint Presentation</vt:lpstr>
      <vt:lpstr>Methods </vt:lpstr>
      <vt:lpstr>Results 2015 </vt:lpstr>
      <vt:lpstr>Conclusion from Inspection </vt:lpstr>
      <vt:lpstr>task</vt:lpstr>
      <vt:lpstr> Observations</vt:lpstr>
      <vt:lpstr>Second Key driver – Related risks by CoP</vt:lpstr>
      <vt:lpstr>PG25</vt:lpstr>
      <vt:lpstr>Structure to ID elements of approaching vulnerability </vt:lpstr>
      <vt:lpstr>Example</vt:lpstr>
      <vt:lpstr>Task</vt:lpstr>
      <vt:lpstr>Break </vt:lpstr>
      <vt:lpstr>Professional Curiosity</vt:lpstr>
      <vt:lpstr>PowerPoint Presentation</vt:lpstr>
      <vt:lpstr>NVAP</vt:lpstr>
      <vt:lpstr>PowerPoint Presentation</vt:lpstr>
      <vt:lpstr>PowerPoint Presentation</vt:lpstr>
      <vt:lpstr>3rd Driver - Key legislations for Change</vt:lpstr>
      <vt:lpstr>Legislation</vt:lpstr>
      <vt:lpstr>PowerPoint Presentation</vt:lpstr>
      <vt:lpstr>Personal Aspects of Vulnerability and Trauma</vt:lpstr>
      <vt:lpstr>Why do people become victims  - Personal aspects – Week 2</vt:lpstr>
      <vt:lpstr>Task</vt:lpstr>
      <vt:lpstr>Impact of Early Life Events   </vt:lpstr>
      <vt:lpstr>Adverse Childhood Experience’s - ACE’s</vt:lpstr>
      <vt:lpstr>Adverse Childhood Experiences ACE’s</vt:lpstr>
      <vt:lpstr>ACE’s</vt:lpstr>
      <vt:lpstr>The Research</vt:lpstr>
      <vt:lpstr>The Research - USA</vt:lpstr>
      <vt:lpstr>What are they?</vt:lpstr>
      <vt:lpstr>Video – ACE’s</vt:lpstr>
      <vt:lpstr>Considers</vt:lpstr>
      <vt:lpstr>ACE Questions</vt:lpstr>
      <vt:lpstr>WALES – Results from first study:</vt:lpstr>
      <vt:lpstr>Chain of abuse</vt:lpstr>
      <vt:lpstr>PowerPoint Presentation</vt:lpstr>
      <vt:lpstr>ACE’s Increasing Harmful Behaviours</vt:lpstr>
      <vt:lpstr>PowerPoint Presentation</vt:lpstr>
      <vt:lpstr>Over all ACE’s can:</vt:lpstr>
      <vt:lpstr>Can ACE’s be Overturned?</vt:lpstr>
      <vt:lpstr> ACE scores don’t tally the positive experiences that can help.  </vt:lpstr>
      <vt:lpstr>How to Over Turn ACE’s</vt:lpstr>
      <vt:lpstr>Children &amp; Trauma</vt:lpstr>
      <vt:lpstr>Why?</vt:lpstr>
      <vt:lpstr>https://www.youtube.com/watch?v=VCeWr8OFuEs </vt:lpstr>
      <vt:lpstr>Research into the Children</vt:lpstr>
      <vt:lpstr>PowerPoint Presentation</vt:lpstr>
      <vt:lpstr>Stockholm Syndrome</vt:lpstr>
      <vt:lpstr>Stockholm Syndrome</vt:lpstr>
      <vt:lpstr> What Causes Stockholm Syndrome? </vt:lpstr>
      <vt:lpstr>Stockholm Syndrome / Traumatic Bonding</vt:lpstr>
      <vt:lpstr>Situation -</vt:lpstr>
      <vt:lpstr>PowerPoint Presentation</vt:lpstr>
      <vt:lpstr>Victims of Stockholm Syndrome</vt:lpstr>
      <vt:lpstr>Natascha Kampusch</vt:lpstr>
      <vt:lpstr>After the Dealth</vt:lpstr>
      <vt:lpstr>Cycle of Abuse </vt:lpstr>
      <vt:lpstr>Cycle of Abuse </vt:lpstr>
      <vt:lpstr>Task </vt:lpstr>
      <vt:lpstr> Phase1 </vt:lpstr>
      <vt:lpstr>Phase 2</vt:lpstr>
      <vt:lpstr>Phase 3</vt:lpstr>
      <vt:lpstr>Phase 4</vt:lpstr>
      <vt:lpstr> National Vulnerability Action Plan (NVAP) </vt:lpstr>
      <vt:lpstr>National Vulnerability Action Plan (NVAP) </vt:lpstr>
      <vt:lpstr>key themes NVAP   </vt:lpstr>
      <vt:lpstr>NVAP   </vt:lpstr>
      <vt:lpstr>NVAP Key Themes</vt:lpstr>
      <vt:lpstr>NVAP Key Themes</vt:lpstr>
      <vt:lpstr>Referencing /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Aspects of Vulnerability and Trauma</dc:title>
  <dc:creator>Jane Thomas</dc:creator>
  <cp:lastModifiedBy>Jane Davies</cp:lastModifiedBy>
  <cp:revision>547</cp:revision>
  <dcterms:created xsi:type="dcterms:W3CDTF">2022-10-10T13:14:13Z</dcterms:created>
  <dcterms:modified xsi:type="dcterms:W3CDTF">2026-10-05T19:06:11Z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