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5" r:id="rId3"/>
    <p:sldId id="264" r:id="rId4"/>
    <p:sldId id="279" r:id="rId5"/>
    <p:sldId id="257" r:id="rId6"/>
    <p:sldId id="258" r:id="rId7"/>
    <p:sldId id="268" r:id="rId8"/>
    <p:sldId id="272" r:id="rId9"/>
    <p:sldId id="259" r:id="rId10"/>
    <p:sldId id="273" r:id="rId11"/>
    <p:sldId id="260" r:id="rId12"/>
    <p:sldId id="280" r:id="rId13"/>
    <p:sldId id="274" r:id="rId14"/>
    <p:sldId id="275" r:id="rId15"/>
    <p:sldId id="281" r:id="rId16"/>
    <p:sldId id="276" r:id="rId17"/>
    <p:sldId id="261" r:id="rId18"/>
    <p:sldId id="277" r:id="rId1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7" autoAdjust="0"/>
    <p:restoredTop sz="94660"/>
  </p:normalViewPr>
  <p:slideViewPr>
    <p:cSldViewPr snapToGrid="0">
      <p:cViewPr varScale="1">
        <p:scale>
          <a:sx n="98" d="100"/>
          <a:sy n="98" d="100"/>
        </p:scale>
        <p:origin x="1046" y="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C646BD4-78E6-4F37-A6DC-D9A589C9E0C5}" type="datetimeFigureOut">
              <a:rPr lang="en-GB" smtClean="0"/>
              <a:t>29/09/2020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A9C3D3-C92B-4DA5-B4EC-E8B9F8C05CBB}" type="slidenum">
              <a:rPr lang="en-GB" smtClean="0"/>
              <a:t>‹#›</a:t>
            </a:fld>
            <a:endParaRPr lang="en-GB"/>
          </a:p>
        </p:txBody>
      </p:sp>
    </p:spTree>
    <p:extLst>
      <p:ext uri="{BB962C8B-B14F-4D97-AF65-F5344CB8AC3E}">
        <p14:creationId xmlns:p14="http://schemas.microsoft.com/office/powerpoint/2010/main" val="6816163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C646BD4-78E6-4F37-A6DC-D9A589C9E0C5}" type="datetimeFigureOut">
              <a:rPr lang="en-GB" smtClean="0"/>
              <a:t>29/09/2020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A9C3D3-C92B-4DA5-B4EC-E8B9F8C05CBB}" type="slidenum">
              <a:rPr lang="en-GB" smtClean="0"/>
              <a:t>‹#›</a:t>
            </a:fld>
            <a:endParaRPr lang="en-GB"/>
          </a:p>
        </p:txBody>
      </p:sp>
    </p:spTree>
    <p:extLst>
      <p:ext uri="{BB962C8B-B14F-4D97-AF65-F5344CB8AC3E}">
        <p14:creationId xmlns:p14="http://schemas.microsoft.com/office/powerpoint/2010/main" val="19164809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C646BD4-78E6-4F37-A6DC-D9A589C9E0C5}" type="datetimeFigureOut">
              <a:rPr lang="en-GB" smtClean="0"/>
              <a:t>29/09/2020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A9C3D3-C92B-4DA5-B4EC-E8B9F8C05CBB}" type="slidenum">
              <a:rPr lang="en-GB" smtClean="0"/>
              <a:t>‹#›</a:t>
            </a:fld>
            <a:endParaRPr lang="en-GB"/>
          </a:p>
        </p:txBody>
      </p:sp>
    </p:spTree>
    <p:extLst>
      <p:ext uri="{BB962C8B-B14F-4D97-AF65-F5344CB8AC3E}">
        <p14:creationId xmlns:p14="http://schemas.microsoft.com/office/powerpoint/2010/main" val="24874479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C646BD4-78E6-4F37-A6DC-D9A589C9E0C5}" type="datetimeFigureOut">
              <a:rPr lang="en-GB" smtClean="0"/>
              <a:t>29/09/2020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A9C3D3-C92B-4DA5-B4EC-E8B9F8C05CBB}" type="slidenum">
              <a:rPr lang="en-GB" smtClean="0"/>
              <a:t>‹#›</a:t>
            </a:fld>
            <a:endParaRPr lang="en-GB"/>
          </a:p>
        </p:txBody>
      </p:sp>
    </p:spTree>
    <p:extLst>
      <p:ext uri="{BB962C8B-B14F-4D97-AF65-F5344CB8AC3E}">
        <p14:creationId xmlns:p14="http://schemas.microsoft.com/office/powerpoint/2010/main" val="3550073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C646BD4-78E6-4F37-A6DC-D9A589C9E0C5}" type="datetimeFigureOut">
              <a:rPr lang="en-GB" smtClean="0"/>
              <a:t>29/09/2020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CA9C3D3-C92B-4DA5-B4EC-E8B9F8C05CBB}" type="slidenum">
              <a:rPr lang="en-GB" smtClean="0"/>
              <a:t>‹#›</a:t>
            </a:fld>
            <a:endParaRPr lang="en-GB"/>
          </a:p>
        </p:txBody>
      </p:sp>
    </p:spTree>
    <p:extLst>
      <p:ext uri="{BB962C8B-B14F-4D97-AF65-F5344CB8AC3E}">
        <p14:creationId xmlns:p14="http://schemas.microsoft.com/office/powerpoint/2010/main" val="32304242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C646BD4-78E6-4F37-A6DC-D9A589C9E0C5}" type="datetimeFigureOut">
              <a:rPr lang="en-GB" smtClean="0"/>
              <a:t>29/09/2020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CA9C3D3-C92B-4DA5-B4EC-E8B9F8C05CBB}" type="slidenum">
              <a:rPr lang="en-GB" smtClean="0"/>
              <a:t>‹#›</a:t>
            </a:fld>
            <a:endParaRPr lang="en-GB"/>
          </a:p>
        </p:txBody>
      </p:sp>
    </p:spTree>
    <p:extLst>
      <p:ext uri="{BB962C8B-B14F-4D97-AF65-F5344CB8AC3E}">
        <p14:creationId xmlns:p14="http://schemas.microsoft.com/office/powerpoint/2010/main" val="14962421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C646BD4-78E6-4F37-A6DC-D9A589C9E0C5}" type="datetimeFigureOut">
              <a:rPr lang="en-GB" smtClean="0"/>
              <a:t>29/09/2020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CA9C3D3-C92B-4DA5-B4EC-E8B9F8C05CBB}" type="slidenum">
              <a:rPr lang="en-GB" smtClean="0"/>
              <a:t>‹#›</a:t>
            </a:fld>
            <a:endParaRPr lang="en-GB"/>
          </a:p>
        </p:txBody>
      </p:sp>
    </p:spTree>
    <p:extLst>
      <p:ext uri="{BB962C8B-B14F-4D97-AF65-F5344CB8AC3E}">
        <p14:creationId xmlns:p14="http://schemas.microsoft.com/office/powerpoint/2010/main" val="29342539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C646BD4-78E6-4F37-A6DC-D9A589C9E0C5}" type="datetimeFigureOut">
              <a:rPr lang="en-GB" smtClean="0"/>
              <a:t>29/09/2020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A9C3D3-C92B-4DA5-B4EC-E8B9F8C05CBB}" type="slidenum">
              <a:rPr lang="en-GB" smtClean="0"/>
              <a:t>‹#›</a:t>
            </a:fld>
            <a:endParaRPr lang="en-GB"/>
          </a:p>
        </p:txBody>
      </p:sp>
    </p:spTree>
    <p:extLst>
      <p:ext uri="{BB962C8B-B14F-4D97-AF65-F5344CB8AC3E}">
        <p14:creationId xmlns:p14="http://schemas.microsoft.com/office/powerpoint/2010/main" val="5379595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C646BD4-78E6-4F37-A6DC-D9A589C9E0C5}" type="datetimeFigureOut">
              <a:rPr lang="en-GB" smtClean="0"/>
              <a:t>29/09/2020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A9C3D3-C92B-4DA5-B4EC-E8B9F8C05CBB}" type="slidenum">
              <a:rPr lang="en-GB" smtClean="0"/>
              <a:t>‹#›</a:t>
            </a:fld>
            <a:endParaRPr lang="en-GB"/>
          </a:p>
        </p:txBody>
      </p:sp>
    </p:spTree>
    <p:extLst>
      <p:ext uri="{BB962C8B-B14F-4D97-AF65-F5344CB8AC3E}">
        <p14:creationId xmlns:p14="http://schemas.microsoft.com/office/powerpoint/2010/main" val="7739767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C646BD4-78E6-4F37-A6DC-D9A589C9E0C5}" type="datetimeFigureOut">
              <a:rPr lang="en-GB" smtClean="0"/>
              <a:t>29/09/2020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A9C3D3-C92B-4DA5-B4EC-E8B9F8C05CBB}" type="slidenum">
              <a:rPr lang="en-GB" smtClean="0"/>
              <a:t>‹#›</a:t>
            </a:fld>
            <a:endParaRPr lang="en-GB"/>
          </a:p>
        </p:txBody>
      </p:sp>
    </p:spTree>
    <p:extLst>
      <p:ext uri="{BB962C8B-B14F-4D97-AF65-F5344CB8AC3E}">
        <p14:creationId xmlns:p14="http://schemas.microsoft.com/office/powerpoint/2010/main" val="26155535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C646BD4-78E6-4F37-A6DC-D9A589C9E0C5}" type="datetimeFigureOut">
              <a:rPr lang="en-GB" smtClean="0"/>
              <a:t>29/09/2020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A9C3D3-C92B-4DA5-B4EC-E8B9F8C05CBB}" type="slidenum">
              <a:rPr lang="en-GB" smtClean="0"/>
              <a:t>‹#›</a:t>
            </a:fld>
            <a:endParaRPr lang="en-GB"/>
          </a:p>
        </p:txBody>
      </p:sp>
    </p:spTree>
    <p:extLst>
      <p:ext uri="{BB962C8B-B14F-4D97-AF65-F5344CB8AC3E}">
        <p14:creationId xmlns:p14="http://schemas.microsoft.com/office/powerpoint/2010/main" val="2900776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C646BD4-78E6-4F37-A6DC-D9A589C9E0C5}" type="datetimeFigureOut">
              <a:rPr lang="en-GB" smtClean="0"/>
              <a:t>29/09/2020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CA9C3D3-C92B-4DA5-B4EC-E8B9F8C05CBB}" type="slidenum">
              <a:rPr lang="en-GB" smtClean="0"/>
              <a:t>‹#›</a:t>
            </a:fld>
            <a:endParaRPr lang="en-GB"/>
          </a:p>
        </p:txBody>
      </p:sp>
    </p:spTree>
    <p:extLst>
      <p:ext uri="{BB962C8B-B14F-4D97-AF65-F5344CB8AC3E}">
        <p14:creationId xmlns:p14="http://schemas.microsoft.com/office/powerpoint/2010/main" val="325253042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s://www.independent.co.uk/news/world/americas/500-years-ago-china-destroyed-its-world-dominating-navy-because-its-political-elite-was-afraid-of-a7612276.html"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history.com/topics/china/taiping-rebellion#:~:text=The%20Taiping%20Rebellion%20was%20a%20revolt%20against%20the,economic%20conditions%2C%20and%20lasting%20from%201850%20to%201864." TargetMode="External"/><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2.xml"/><Relationship Id="rId4" Type="http://schemas.openxmlformats.org/officeDocument/2006/relationships/hyperlink" Target="https://www.newworldencyclopedia.org/entry/Boxer_Rebellion#The_rebellion"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B9DB218-FC52-4460-8BBF-29F27CA159D8}"/>
              </a:ext>
            </a:extLst>
          </p:cNvPr>
          <p:cNvSpPr>
            <a:spLocks noGrp="1"/>
          </p:cNvSpPr>
          <p:nvPr>
            <p:ph type="title"/>
          </p:nvPr>
        </p:nvSpPr>
        <p:spPr>
          <a:xfrm>
            <a:off x="628650" y="365126"/>
            <a:ext cx="7886700" cy="1325563"/>
          </a:xfrm>
        </p:spPr>
        <p:txBody>
          <a:bodyPr>
            <a:normAutofit fontScale="90000"/>
          </a:bodyPr>
          <a:lstStyle/>
          <a:p>
            <a:r>
              <a:rPr lang="en-GB" sz="2000" b="1">
                <a:latin typeface="+mn-lt"/>
              </a:rPr>
              <a:t>HPCH5009/6009  China in the World</a:t>
            </a:r>
            <a:br>
              <a:rPr lang="en-GB" sz="2000" b="1"/>
            </a:br>
            <a:r>
              <a:rPr lang="en-GB" sz="4000" b="1">
                <a:latin typeface="+mn-lt"/>
              </a:rPr>
              <a:t>Lecture 2: End of Empire/The Era of Imperialism</a:t>
            </a:r>
            <a:endParaRPr lang="en-GB" sz="4000" dirty="0">
              <a:latin typeface="+mn-lt"/>
            </a:endParaRPr>
          </a:p>
        </p:txBody>
      </p:sp>
      <p:sp>
        <p:nvSpPr>
          <p:cNvPr id="3" name="Content Placeholder 2">
            <a:extLst>
              <a:ext uri="{FF2B5EF4-FFF2-40B4-BE49-F238E27FC236}">
                <a16:creationId xmlns:a16="http://schemas.microsoft.com/office/drawing/2014/main" id="{F8BE1C2D-13D8-4F43-876B-5F96B6C645D2}"/>
              </a:ext>
            </a:extLst>
          </p:cNvPr>
          <p:cNvSpPr>
            <a:spLocks noGrp="1"/>
          </p:cNvSpPr>
          <p:nvPr>
            <p:ph idx="1"/>
          </p:nvPr>
        </p:nvSpPr>
        <p:spPr>
          <a:xfrm>
            <a:off x="811530" y="2062294"/>
            <a:ext cx="7886700" cy="4351338"/>
          </a:xfrm>
        </p:spPr>
        <p:txBody>
          <a:bodyPr>
            <a:normAutofit fontScale="92500" lnSpcReduction="10000"/>
          </a:bodyPr>
          <a:lstStyle/>
          <a:p>
            <a:pPr marL="0" indent="0">
              <a:buNone/>
            </a:pPr>
            <a:endParaRPr lang="en-GB"/>
          </a:p>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r>
              <a:rPr lang="en-GB" sz="2000"/>
              <a:t>In this class, we will look at the last three dynasties of the Chinese Empire - the Yuan, Ming and Qing (1279-1912 CE). We will consider Chinese maritime prowess under the Ming - followed by China's withdrawal from oceanic trade and the incursion of the Europeans, led by the Portuguese, at Macao in 1557. Then we focus on the Opium Wars, the Taiping and Boxer Rebellions - and the consolidation of the grip of a new, </a:t>
            </a:r>
            <a:r>
              <a:rPr lang="en-GB" sz="2000" i="1"/>
              <a:t>western</a:t>
            </a:r>
            <a:r>
              <a:rPr lang="en-GB" sz="2000"/>
              <a:t> Imperialism, which threatens China's long-standing political unity.</a:t>
            </a:r>
            <a:endParaRPr lang="en-GB" sz="2000" dirty="0"/>
          </a:p>
        </p:txBody>
      </p:sp>
      <p:pic>
        <p:nvPicPr>
          <p:cNvPr id="1028" name="Picture 4">
            <a:extLst>
              <a:ext uri="{FF2B5EF4-FFF2-40B4-BE49-F238E27FC236}">
                <a16:creationId xmlns:a16="http://schemas.microsoft.com/office/drawing/2014/main" id="{93BBEA11-E71D-41A4-A004-08D0DACC1FB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57817" y="1336312"/>
            <a:ext cx="5734050" cy="2952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3411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b="1" dirty="0">
                <a:latin typeface="+mn-lt"/>
              </a:rPr>
              <a:t>Eurasia in Early Modern Times: East and West</a:t>
            </a:r>
            <a:br>
              <a:rPr lang="en-GB" dirty="0"/>
            </a:br>
            <a:endParaRPr lang="en-GB" dirty="0"/>
          </a:p>
        </p:txBody>
      </p:sp>
      <p:sp>
        <p:nvSpPr>
          <p:cNvPr id="5" name="Content Placeholder 4"/>
          <p:cNvSpPr>
            <a:spLocks noGrp="1"/>
          </p:cNvSpPr>
          <p:nvPr>
            <p:ph idx="1"/>
          </p:nvPr>
        </p:nvSpPr>
        <p:spPr/>
        <p:txBody>
          <a:bodyPr>
            <a:normAutofit fontScale="70000" lnSpcReduction="20000"/>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endParaRPr lang="en-GB" dirty="0"/>
          </a:p>
          <a:p>
            <a:r>
              <a:rPr lang="en-GB" dirty="0"/>
              <a:t>The rise of Islam and Europeans’ search for sea-routes to “the Indies”</a:t>
            </a:r>
          </a:p>
          <a:p>
            <a:r>
              <a:rPr lang="en-GB" dirty="0"/>
              <a:t>China’s cultural, and scientific dominance 1200-1800</a:t>
            </a:r>
          </a:p>
          <a:p>
            <a:pPr marL="0" indent="0">
              <a:buNone/>
            </a:pPr>
            <a:r>
              <a:rPr lang="en-GB" sz="2100" dirty="0"/>
              <a:t>(See: Morris, I. 2010. </a:t>
            </a:r>
            <a:r>
              <a:rPr lang="en-GB" sz="2100" i="1" dirty="0"/>
              <a:t>Why the West Rules for Now</a:t>
            </a:r>
            <a:r>
              <a:rPr lang="en-GB" sz="2100" dirty="0"/>
              <a:t>. London: Profile Books and</a:t>
            </a:r>
          </a:p>
          <a:p>
            <a:pPr marL="0" indent="0">
              <a:buNone/>
            </a:pPr>
            <a:r>
              <a:rPr lang="en-GB" sz="2100" dirty="0"/>
              <a:t>          Diamond, J. 2005. </a:t>
            </a:r>
            <a:r>
              <a:rPr lang="en-GB" sz="2100" i="1" dirty="0"/>
              <a:t>Guns, Germs and Steel</a:t>
            </a:r>
            <a:r>
              <a:rPr lang="en-GB" sz="2100" dirty="0"/>
              <a:t>. London: Vintage)</a:t>
            </a:r>
          </a:p>
          <a:p>
            <a:pPr marL="0" indent="0">
              <a:buNone/>
            </a:pPr>
            <a:endParaRPr lang="en-GB" dirty="0"/>
          </a:p>
        </p:txBody>
      </p:sp>
      <p:pic>
        <p:nvPicPr>
          <p:cNvPr id="6" name="Content Placeholder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05220" y="1197205"/>
            <a:ext cx="4956735" cy="3276062"/>
          </a:xfrm>
          <a:prstGeom prst="rect">
            <a:avLst/>
          </a:prstGeom>
        </p:spPr>
      </p:pic>
    </p:spTree>
    <p:extLst>
      <p:ext uri="{BB962C8B-B14F-4D97-AF65-F5344CB8AC3E}">
        <p14:creationId xmlns:p14="http://schemas.microsoft.com/office/powerpoint/2010/main" val="9134329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5125" y="1153572"/>
            <a:ext cx="2400300" cy="4461163"/>
          </a:xfrm>
        </p:spPr>
        <p:txBody>
          <a:bodyPr>
            <a:normAutofit/>
          </a:bodyPr>
          <a:lstStyle/>
          <a:p>
            <a:r>
              <a:rPr lang="en-GB" b="1">
                <a:solidFill>
                  <a:srgbClr val="FFFFFF"/>
                </a:solidFill>
                <a:latin typeface="+mn-lt"/>
              </a:rPr>
              <a:t>The Early Medieval World</a:t>
            </a:r>
          </a:p>
        </p:txBody>
      </p:sp>
      <p:sp>
        <p:nvSpPr>
          <p:cNvPr id="16"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3335481" y="591344"/>
            <a:ext cx="5179868" cy="5585619"/>
          </a:xfrm>
        </p:spPr>
        <p:txBody>
          <a:bodyPr anchor="ctr">
            <a:normAutofit/>
          </a:bodyPr>
          <a:lstStyle/>
          <a:p>
            <a:pPr marL="0" indent="0">
              <a:buNone/>
            </a:pPr>
            <a:r>
              <a:rPr lang="en-GB"/>
              <a:t>A number of powerful blocs:</a:t>
            </a:r>
          </a:p>
          <a:p>
            <a:r>
              <a:rPr lang="en-GB"/>
              <a:t>Christendom (rival kingdoms and fiefs)</a:t>
            </a:r>
          </a:p>
          <a:p>
            <a:r>
              <a:rPr lang="en-GB"/>
              <a:t>Islam</a:t>
            </a:r>
          </a:p>
          <a:p>
            <a:r>
              <a:rPr lang="en-GB"/>
              <a:t>China</a:t>
            </a:r>
          </a:p>
          <a:p>
            <a:r>
              <a:rPr lang="en-GB"/>
              <a:t>The Mongol Khanate</a:t>
            </a:r>
          </a:p>
          <a:p>
            <a:r>
              <a:rPr lang="en-GB"/>
              <a:t>Meso-American/South American civilisations (unknown to the “Old World”)</a:t>
            </a:r>
          </a:p>
          <a:p>
            <a:r>
              <a:rPr lang="en-GB"/>
              <a:t>Ghana, Igbo kingdoms</a:t>
            </a:r>
          </a:p>
          <a:p>
            <a:pPr marL="0" indent="0">
              <a:buNone/>
            </a:pPr>
            <a:r>
              <a:rPr lang="en-GB" b="1" i="1"/>
              <a:t>No obvious “front-runner” (?)</a:t>
            </a:r>
          </a:p>
          <a:p>
            <a:pPr marL="0" indent="0">
              <a:buNone/>
            </a:pPr>
            <a:endParaRPr lang="en-GB"/>
          </a:p>
          <a:p>
            <a:endParaRPr lang="en-GB" dirty="0"/>
          </a:p>
        </p:txBody>
      </p:sp>
    </p:spTree>
    <p:extLst>
      <p:ext uri="{BB962C8B-B14F-4D97-AF65-F5344CB8AC3E}">
        <p14:creationId xmlns:p14="http://schemas.microsoft.com/office/powerpoint/2010/main" val="38670241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5125" y="1153572"/>
            <a:ext cx="2400300" cy="4461163"/>
          </a:xfrm>
        </p:spPr>
        <p:txBody>
          <a:bodyPr>
            <a:normAutofit/>
          </a:bodyPr>
          <a:lstStyle/>
          <a:p>
            <a:r>
              <a:rPr lang="en-GB" b="1">
                <a:solidFill>
                  <a:srgbClr val="FFFFFF"/>
                </a:solidFill>
                <a:latin typeface="+mn-lt"/>
              </a:rPr>
              <a:t>Eurasia: long-distance trade links exist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3335481" y="591344"/>
            <a:ext cx="5179868" cy="5585619"/>
          </a:xfrm>
        </p:spPr>
        <p:txBody>
          <a:bodyPr anchor="ctr">
            <a:normAutofit/>
          </a:bodyPr>
          <a:lstStyle/>
          <a:p>
            <a:r>
              <a:rPr lang="en-GB" dirty="0"/>
              <a:t>Christendom-Islam-China</a:t>
            </a:r>
          </a:p>
          <a:p>
            <a:r>
              <a:rPr lang="en-GB" dirty="0"/>
              <a:t>Overland trade: Sahara-Mediterranean (salt and gold), Europe-China (Marco Polo, the Silk Road), Mediterranean-the North (via the Alpine passes) etc.</a:t>
            </a:r>
          </a:p>
          <a:p>
            <a:r>
              <a:rPr lang="en-GB" dirty="0"/>
              <a:t>Maritime trade routes: mostly coastal around Europe; China-India-Africa (Mombasa, </a:t>
            </a:r>
            <a:r>
              <a:rPr lang="en-GB" dirty="0" err="1"/>
              <a:t>Malindi</a:t>
            </a:r>
            <a:r>
              <a:rPr lang="en-GB" dirty="0"/>
              <a:t> etc.)</a:t>
            </a:r>
          </a:p>
        </p:txBody>
      </p:sp>
    </p:spTree>
    <p:extLst>
      <p:ext uri="{BB962C8B-B14F-4D97-AF65-F5344CB8AC3E}">
        <p14:creationId xmlns:p14="http://schemas.microsoft.com/office/powerpoint/2010/main" val="5394139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1CC4A-B896-4AFD-BFA4-95B5AD1F1497}"/>
              </a:ext>
            </a:extLst>
          </p:cNvPr>
          <p:cNvSpPr>
            <a:spLocks noGrp="1"/>
          </p:cNvSpPr>
          <p:nvPr>
            <p:ph type="title"/>
          </p:nvPr>
        </p:nvSpPr>
        <p:spPr>
          <a:xfrm>
            <a:off x="628650" y="365126"/>
            <a:ext cx="7886700" cy="1325563"/>
          </a:xfrm>
        </p:spPr>
        <p:txBody>
          <a:bodyPr>
            <a:normAutofit fontScale="90000"/>
          </a:bodyPr>
          <a:lstStyle/>
          <a:p>
            <a:r>
              <a:rPr lang="en-GB" b="1" dirty="0">
                <a:latin typeface="+mn-lt"/>
              </a:rPr>
              <a:t>The last three Chinese dynasties:</a:t>
            </a:r>
            <a:br>
              <a:rPr lang="en-GB" b="1" dirty="0">
                <a:latin typeface="+mn-lt"/>
              </a:rPr>
            </a:br>
            <a:r>
              <a:rPr lang="en-GB" b="1" dirty="0">
                <a:latin typeface="+mn-lt"/>
              </a:rPr>
              <a:t>Yuan, Ming and Qing (1279-1912 CE)</a:t>
            </a:r>
          </a:p>
        </p:txBody>
      </p:sp>
      <p:sp>
        <p:nvSpPr>
          <p:cNvPr id="4" name="Content Placeholder 3">
            <a:extLst>
              <a:ext uri="{FF2B5EF4-FFF2-40B4-BE49-F238E27FC236}">
                <a16:creationId xmlns:a16="http://schemas.microsoft.com/office/drawing/2014/main" id="{EF2E8C28-FD5E-44F9-989E-F50A71E81515}"/>
              </a:ext>
            </a:extLst>
          </p:cNvPr>
          <p:cNvSpPr>
            <a:spLocks noGrp="1"/>
          </p:cNvSpPr>
          <p:nvPr>
            <p:ph idx="1"/>
          </p:nvPr>
        </p:nvSpPr>
        <p:spPr>
          <a:xfrm>
            <a:off x="518922" y="1690689"/>
            <a:ext cx="7886700" cy="4559426"/>
          </a:xfrm>
        </p:spPr>
        <p:txBody>
          <a:bodyPr/>
          <a:lstStyle/>
          <a:p>
            <a:pPr marL="0" indent="0">
              <a:buNone/>
            </a:pPr>
            <a:r>
              <a:rPr lang="en-GB" b="1"/>
              <a:t>Yuan Dynasty</a:t>
            </a:r>
          </a:p>
          <a:p>
            <a:pPr marL="0" indent="0">
              <a:buNone/>
            </a:pPr>
            <a:r>
              <a:rPr lang="en-GB" b="1"/>
              <a:t>1279-1368 CE</a:t>
            </a:r>
          </a:p>
          <a:p>
            <a:pPr marL="0" indent="0">
              <a:buNone/>
            </a:pPr>
            <a:endParaRPr lang="en-GB" dirty="0"/>
          </a:p>
        </p:txBody>
      </p:sp>
      <p:pic>
        <p:nvPicPr>
          <p:cNvPr id="1028" name="Picture 4" descr="See the source image">
            <a:extLst>
              <a:ext uri="{FF2B5EF4-FFF2-40B4-BE49-F238E27FC236}">
                <a16:creationId xmlns:a16="http://schemas.microsoft.com/office/drawing/2014/main" id="{0B399081-469D-4F37-9F6F-ABCAC873CC3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4571" y="1690689"/>
            <a:ext cx="5470779" cy="41073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78502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7ADF8-0222-457C-807B-BBB6C1B09DB9}"/>
              </a:ext>
            </a:extLst>
          </p:cNvPr>
          <p:cNvSpPr>
            <a:spLocks noGrp="1"/>
          </p:cNvSpPr>
          <p:nvPr>
            <p:ph type="title"/>
          </p:nvPr>
        </p:nvSpPr>
        <p:spPr>
          <a:xfrm>
            <a:off x="628650" y="365126"/>
            <a:ext cx="7886700" cy="1325563"/>
          </a:xfrm>
        </p:spPr>
        <p:txBody>
          <a:bodyPr/>
          <a:lstStyle/>
          <a:p>
            <a:r>
              <a:rPr lang="en-GB" b="1" dirty="0">
                <a:latin typeface="+mn-lt"/>
              </a:rPr>
              <a:t>Ming Dynasty</a:t>
            </a:r>
          </a:p>
        </p:txBody>
      </p:sp>
      <p:sp>
        <p:nvSpPr>
          <p:cNvPr id="3" name="Content Placeholder 2">
            <a:extLst>
              <a:ext uri="{FF2B5EF4-FFF2-40B4-BE49-F238E27FC236}">
                <a16:creationId xmlns:a16="http://schemas.microsoft.com/office/drawing/2014/main" id="{21838047-68D8-4472-A6B7-566EC2BE7BB1}"/>
              </a:ext>
            </a:extLst>
          </p:cNvPr>
          <p:cNvSpPr>
            <a:spLocks noGrp="1"/>
          </p:cNvSpPr>
          <p:nvPr>
            <p:ph idx="1"/>
          </p:nvPr>
        </p:nvSpPr>
        <p:spPr>
          <a:xfrm>
            <a:off x="628650" y="1825625"/>
            <a:ext cx="7886700" cy="4351338"/>
          </a:xfrm>
        </p:spPr>
        <p:txBody>
          <a:bodyPr/>
          <a:lstStyle/>
          <a:p>
            <a:pPr marL="0" indent="0">
              <a:buNone/>
            </a:pPr>
            <a:endParaRPr lang="en-GB" dirty="0"/>
          </a:p>
          <a:p>
            <a:pPr marL="0" indent="0">
              <a:buNone/>
            </a:pPr>
            <a:endParaRPr lang="en-GB" dirty="0"/>
          </a:p>
          <a:p>
            <a:pPr marL="0" indent="0">
              <a:buNone/>
            </a:pPr>
            <a:endParaRPr lang="en-GB" dirty="0"/>
          </a:p>
        </p:txBody>
      </p:sp>
      <p:pic>
        <p:nvPicPr>
          <p:cNvPr id="2050" name="Picture 2" descr="See the source image">
            <a:extLst>
              <a:ext uri="{FF2B5EF4-FFF2-40B4-BE49-F238E27FC236}">
                <a16:creationId xmlns:a16="http://schemas.microsoft.com/office/drawing/2014/main" id="{BB80A910-9ED4-49F2-A7AF-6DAF5658C2E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00834" y="3412682"/>
            <a:ext cx="2219038" cy="1479358"/>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ming dynasty">
            <a:extLst>
              <a:ext uri="{FF2B5EF4-FFF2-40B4-BE49-F238E27FC236}">
                <a16:creationId xmlns:a16="http://schemas.microsoft.com/office/drawing/2014/main" id="{C6310969-A2E9-4E6C-A62C-F0A00392F1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73499" y="412401"/>
            <a:ext cx="3524250" cy="1325563"/>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Image result for ming dynasty">
            <a:extLst>
              <a:ext uri="{FF2B5EF4-FFF2-40B4-BE49-F238E27FC236}">
                <a16:creationId xmlns:a16="http://schemas.microsoft.com/office/drawing/2014/main" id="{E203AEAE-7A98-4F8A-80C9-781B969E3C7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5809" y="1858169"/>
            <a:ext cx="4881161" cy="30338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73704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0" name="Rectangle 53">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 y="0"/>
            <a:ext cx="914171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55">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48445"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Freeform: Shape 57">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9752"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603504" y="640263"/>
            <a:ext cx="3867912" cy="1344975"/>
          </a:xfrm>
        </p:spPr>
        <p:txBody>
          <a:bodyPr>
            <a:normAutofit/>
          </a:bodyPr>
          <a:lstStyle/>
          <a:p>
            <a:r>
              <a:rPr lang="en-GB" sz="1700" b="1">
                <a:latin typeface="+mn-lt"/>
              </a:rPr>
              <a:t>China’s cultural, and scientific dominance 1200-1800</a:t>
            </a:r>
            <a:r>
              <a:rPr lang="en-GB" sz="1700"/>
              <a:t> </a:t>
            </a:r>
            <a:br>
              <a:rPr lang="en-GB" sz="1700"/>
            </a:br>
            <a:r>
              <a:rPr lang="en-GB" sz="1700" b="1">
                <a:latin typeface="+mn-lt"/>
              </a:rPr>
              <a:t>(and China’s Fleet)</a:t>
            </a:r>
            <a:br>
              <a:rPr lang="en-GB" sz="1700" b="1">
                <a:latin typeface="+mn-lt"/>
              </a:rPr>
            </a:br>
            <a:br>
              <a:rPr lang="en-GB" sz="1700" b="1">
                <a:latin typeface="+mn-lt"/>
              </a:rPr>
            </a:br>
            <a:endParaRPr lang="en-GB" sz="1700" b="1">
              <a:latin typeface="+mn-lt"/>
            </a:endParaRPr>
          </a:p>
        </p:txBody>
      </p:sp>
      <p:sp>
        <p:nvSpPr>
          <p:cNvPr id="5" name="Content Placeholder 4"/>
          <p:cNvSpPr>
            <a:spLocks noGrp="1"/>
          </p:cNvSpPr>
          <p:nvPr>
            <p:ph idx="1"/>
          </p:nvPr>
        </p:nvSpPr>
        <p:spPr>
          <a:xfrm>
            <a:off x="603504" y="1593867"/>
            <a:ext cx="3867912" cy="4732288"/>
          </a:xfrm>
        </p:spPr>
        <p:txBody>
          <a:bodyPr>
            <a:normAutofit lnSpcReduction="10000"/>
          </a:bodyPr>
          <a:lstStyle/>
          <a:p>
            <a:pPr marL="0" indent="0" fontAlgn="base">
              <a:buNone/>
            </a:pPr>
            <a:r>
              <a:rPr lang="en-GB" sz="1100" b="1" dirty="0"/>
              <a:t>“In the 1400s, China owned the greatest seagoing fleet in the world, up to 3,500 ships at its peak…Some of them were five times the size of the ships being built in Europe at the time.</a:t>
            </a:r>
          </a:p>
          <a:p>
            <a:pPr marL="0" indent="0" fontAlgn="base">
              <a:buNone/>
            </a:pPr>
            <a:r>
              <a:rPr lang="en-GB" sz="1100" b="1" dirty="0"/>
              <a:t>“But by 1525, all of China's ‘Treasure Fleet’ ships had been destroyed -- burned in their docks or left to rot by the government. China had been poised to circumnavigate the globe decades before the Europeans did, but instead the Ming Dynasty retracted into itself and entered a 200-year-long slump.</a:t>
            </a:r>
          </a:p>
          <a:p>
            <a:pPr marL="0" indent="0" fontAlgn="base">
              <a:buNone/>
            </a:pPr>
            <a:r>
              <a:rPr lang="en-GB" sz="1100" b="1" dirty="0"/>
              <a:t>“Few people in the West realise how economically and technologically advanced China was by the 1400s. The Treasure Fleet was vast -- some vessels were up to 120 metres long. (Christopher Columbus's Santa Maria was only 19 metres.) A Chinese ship might have several decks inside it, up to nine masts, twelve sails, and contain luxurious staterooms and balconies, with a crew of up to 1,500, according to one description. On one journey, 317 of these ships set sail at once.” </a:t>
            </a:r>
            <a:endParaRPr lang="en-GB" sz="1100" dirty="0"/>
          </a:p>
          <a:p>
            <a:pPr marL="0" indent="0" fontAlgn="base">
              <a:buNone/>
            </a:pPr>
            <a:r>
              <a:rPr lang="en-GB" sz="1100" dirty="0"/>
              <a:t>Source: </a:t>
            </a:r>
            <a:r>
              <a:rPr lang="en-GB" sz="1100" dirty="0">
                <a:solidFill>
                  <a:srgbClr val="FFC000"/>
                </a:solidFill>
                <a:hlinkClick r:id="rId2">
                  <a:extLst>
                    <a:ext uri="{A12FA001-AC4F-418D-AE19-62706E023703}">
                      <ahyp:hlinkClr xmlns:ahyp="http://schemas.microsoft.com/office/drawing/2018/hyperlinkcolor" val="tx"/>
                    </a:ext>
                  </a:extLst>
                </a:hlinkClick>
              </a:rPr>
              <a:t>https://www.independent.co.uk/news/world/americas/500-years-ago-china-destroyed-its-world-dominating-navy-because-its-political-elite-was-afraid-of-a7612276.html</a:t>
            </a:r>
            <a:endParaRPr lang="en-GB" sz="1100" dirty="0">
              <a:solidFill>
                <a:srgbClr val="FFC000"/>
              </a:solidFill>
            </a:endParaRPr>
          </a:p>
          <a:p>
            <a:pPr marL="0" indent="0" fontAlgn="base">
              <a:buNone/>
            </a:pPr>
            <a:r>
              <a:rPr lang="en-GB" sz="1100" b="1" dirty="0"/>
              <a:t>Also see:</a:t>
            </a:r>
          </a:p>
          <a:p>
            <a:pPr marL="0" indent="0">
              <a:buNone/>
            </a:pPr>
            <a:r>
              <a:rPr lang="en-GB" sz="1100" b="1" dirty="0"/>
              <a:t>Menzies, G.  2002. </a:t>
            </a:r>
            <a:r>
              <a:rPr lang="en-GB" sz="1100" b="1" i="1" dirty="0"/>
              <a:t>1421:The Year China Discovered the World</a:t>
            </a:r>
            <a:r>
              <a:rPr lang="en-GB" sz="1100" b="1" dirty="0"/>
              <a:t>. London: Bantam</a:t>
            </a:r>
            <a:br>
              <a:rPr lang="en-GB" sz="1100" b="1" dirty="0"/>
            </a:br>
            <a:r>
              <a:rPr lang="en-GB" sz="1100" b="1" dirty="0"/>
              <a:t>Deaton, A. 2015. </a:t>
            </a:r>
            <a:r>
              <a:rPr lang="en-GB" sz="1100" b="1" i="1" dirty="0"/>
              <a:t>The Great Escape: Health, Wealth and the Origins of Inequality</a:t>
            </a:r>
            <a:r>
              <a:rPr lang="en-GB" sz="1100" b="1" dirty="0"/>
              <a:t>. Princeton: PUP</a:t>
            </a:r>
          </a:p>
          <a:p>
            <a:pPr marL="0" indent="0">
              <a:buNone/>
            </a:pPr>
            <a:endParaRPr lang="en-GB" sz="900" dirty="0"/>
          </a:p>
          <a:p>
            <a:pPr marL="0" indent="0">
              <a:buNone/>
            </a:pPr>
            <a:endParaRPr lang="en-GB" sz="900" dirty="0"/>
          </a:p>
          <a:p>
            <a:pPr marL="0" indent="0">
              <a:buNone/>
            </a:pPr>
            <a:endParaRPr lang="en-GB" sz="900" dirty="0"/>
          </a:p>
          <a:p>
            <a:pPr marL="0" indent="0">
              <a:buNone/>
            </a:pPr>
            <a:endParaRPr lang="en-GB" sz="900" dirty="0"/>
          </a:p>
          <a:p>
            <a:pPr marL="0" indent="0">
              <a:buNone/>
            </a:pPr>
            <a:endParaRPr lang="en-GB" sz="900" dirty="0"/>
          </a:p>
          <a:p>
            <a:pPr marL="0" indent="0">
              <a:buNone/>
            </a:pPr>
            <a:endParaRPr lang="en-GB" sz="900" dirty="0"/>
          </a:p>
        </p:txBody>
      </p:sp>
      <p:pic>
        <p:nvPicPr>
          <p:cNvPr id="7" name="Picture 2" descr="See the source image"/>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11147" r="18096" b="-3"/>
          <a:stretch/>
        </p:blipFill>
        <p:spPr bwMode="auto">
          <a:xfrm>
            <a:off x="5227231" y="1593867"/>
            <a:ext cx="3552722" cy="35148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4063556"/>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p:cNvSpPr>
            <a:spLocks noGrp="1"/>
          </p:cNvSpPr>
          <p:nvPr>
            <p:ph type="title"/>
          </p:nvPr>
        </p:nvSpPr>
        <p:spPr>
          <a:xfrm>
            <a:off x="681340" y="1360481"/>
            <a:ext cx="3454005" cy="2387600"/>
          </a:xfrm>
        </p:spPr>
        <p:txBody>
          <a:bodyPr vert="horz" lIns="91440" tIns="45720" rIns="91440" bIns="45720" rtlCol="0" anchor="b">
            <a:normAutofit/>
          </a:bodyPr>
          <a:lstStyle/>
          <a:p>
            <a:r>
              <a:rPr lang="en-US" sz="2400" b="1">
                <a:solidFill>
                  <a:schemeClr val="bg1"/>
                </a:solidFill>
              </a:rPr>
              <a:t>A full-size replica of a ‘middle-sized treasure boat’ (63.25 m long) of the Zheng He fleet at the Treasure Boat Shipyard site in Nanjing.</a:t>
            </a:r>
          </a:p>
        </p:txBody>
      </p:sp>
      <p:pic>
        <p:nvPicPr>
          <p:cNvPr id="3074" name="Picture 2" descr="Nanjing Treasure Boat"/>
          <p:cNvPicPr>
            <a:picLocks noGrp="1" noChangeAspect="1" noChangeArrowheads="1"/>
          </p:cNvPicPr>
          <p:nvPr>
            <p:ph idx="1"/>
          </p:nvPr>
        </p:nvPicPr>
        <p:blipFill rotWithShape="1">
          <a:blip r:embed="rId2">
            <a:alphaModFix/>
            <a:extLst>
              <a:ext uri="{28A0092B-C50C-407E-A947-70E740481C1C}">
                <a14:useLocalDpi xmlns:a14="http://schemas.microsoft.com/office/drawing/2010/main" val="0"/>
              </a:ext>
            </a:extLst>
          </a:blip>
          <a:srcRect l="9006" r="20825" b="3"/>
          <a:stretch/>
        </p:blipFill>
        <p:spPr bwMode="auto">
          <a:xfrm>
            <a:off x="4350550" y="1057275"/>
            <a:ext cx="4438051" cy="474345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D84C2E9E-0B5D-4B5F-9A1F-70EBDCE39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845" y="1197769"/>
            <a:ext cx="8240309"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240032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5F18414D-1626-4996-AACB-23D3DE45B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CD7A77C6-4364-417F-9DF6-E8F84EFB1BA3}"/>
              </a:ext>
            </a:extLst>
          </p:cNvPr>
          <p:cNvSpPr>
            <a:spLocks noGrp="1"/>
          </p:cNvSpPr>
          <p:nvPr>
            <p:ph type="title"/>
          </p:nvPr>
        </p:nvSpPr>
        <p:spPr>
          <a:xfrm>
            <a:off x="1821656" y="707132"/>
            <a:ext cx="2296715" cy="2387600"/>
          </a:xfrm>
        </p:spPr>
        <p:txBody>
          <a:bodyPr vert="horz" lIns="91440" tIns="45720" rIns="91440" bIns="45720" rtlCol="0" anchor="b">
            <a:normAutofit/>
          </a:bodyPr>
          <a:lstStyle/>
          <a:p>
            <a:br>
              <a:rPr lang="en-US" sz="1900" b="1" kern="1200">
                <a:solidFill>
                  <a:schemeClr val="bg1"/>
                </a:solidFill>
                <a:latin typeface="+mj-lt"/>
                <a:ea typeface="+mj-ea"/>
                <a:cs typeface="+mj-cs"/>
              </a:rPr>
            </a:br>
            <a:r>
              <a:rPr lang="en-US" sz="1900" b="1" kern="1200">
                <a:solidFill>
                  <a:schemeClr val="bg1"/>
                </a:solidFill>
                <a:latin typeface="+mj-lt"/>
                <a:ea typeface="+mj-ea"/>
                <a:cs typeface="+mj-cs"/>
              </a:rPr>
              <a:t>European expansion: the incursion of the Europeans, led by the Portuguese, at Macao in 1557.</a:t>
            </a:r>
            <a:br>
              <a:rPr lang="en-US" sz="1900" b="1" kern="1200">
                <a:solidFill>
                  <a:schemeClr val="bg1"/>
                </a:solidFill>
                <a:latin typeface="+mj-lt"/>
                <a:ea typeface="+mj-ea"/>
                <a:cs typeface="+mj-cs"/>
              </a:rPr>
            </a:br>
            <a:endParaRPr lang="en-US" sz="1900" b="1" kern="1200">
              <a:solidFill>
                <a:schemeClr val="bg1"/>
              </a:solidFill>
              <a:latin typeface="+mj-lt"/>
              <a:ea typeface="+mj-ea"/>
              <a:cs typeface="+mj-cs"/>
            </a:endParaRPr>
          </a:p>
        </p:txBody>
      </p:sp>
      <p:sp>
        <p:nvSpPr>
          <p:cNvPr id="3" name="Content Placeholder 2">
            <a:extLst>
              <a:ext uri="{FF2B5EF4-FFF2-40B4-BE49-F238E27FC236}">
                <a16:creationId xmlns:a16="http://schemas.microsoft.com/office/drawing/2014/main" id="{391FBD3D-31D6-4A49-BA01-EC4392F0F518}"/>
              </a:ext>
            </a:extLst>
          </p:cNvPr>
          <p:cNvSpPr>
            <a:spLocks noGrp="1"/>
          </p:cNvSpPr>
          <p:nvPr>
            <p:ph idx="1"/>
          </p:nvPr>
        </p:nvSpPr>
        <p:spPr>
          <a:xfrm>
            <a:off x="1821657" y="3494783"/>
            <a:ext cx="2296714" cy="2201159"/>
          </a:xfrm>
        </p:spPr>
        <p:txBody>
          <a:bodyPr vert="horz" lIns="91440" tIns="45720" rIns="91440" bIns="45720" rtlCol="0">
            <a:normAutofit/>
          </a:bodyPr>
          <a:lstStyle/>
          <a:p>
            <a:pPr marL="0" indent="0">
              <a:buNone/>
            </a:pPr>
            <a:r>
              <a:rPr lang="en-US" sz="1700" kern="1200">
                <a:solidFill>
                  <a:schemeClr val="bg1"/>
                </a:solidFill>
                <a:latin typeface="+mn-lt"/>
                <a:ea typeface="+mn-ea"/>
                <a:cs typeface="+mn-cs"/>
              </a:rPr>
              <a:t>  </a:t>
            </a:r>
          </a:p>
        </p:txBody>
      </p:sp>
      <p:pic>
        <p:nvPicPr>
          <p:cNvPr id="3076" name="Picture 4" descr="See the source image">
            <a:extLst>
              <a:ext uri="{FF2B5EF4-FFF2-40B4-BE49-F238E27FC236}">
                <a16:creationId xmlns:a16="http://schemas.microsoft.com/office/drawing/2014/main" id="{2A0ECBAC-5DA1-44D6-BE6D-3A1D3AFEFF2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9632" r="1" b="1"/>
          <a:stretch/>
        </p:blipFill>
        <p:spPr bwMode="auto">
          <a:xfrm>
            <a:off x="4311253" y="1"/>
            <a:ext cx="4832747" cy="3209924"/>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Image result for Portuguese arrive at Macau">
            <a:extLst>
              <a:ext uri="{FF2B5EF4-FFF2-40B4-BE49-F238E27FC236}">
                <a16:creationId xmlns:a16="http://schemas.microsoft.com/office/drawing/2014/main" id="{40CC8113-038F-40A1-A2C1-7B4D8B36AF4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961" r="3" b="1622"/>
          <a:stretch/>
        </p:blipFill>
        <p:spPr bwMode="auto">
          <a:xfrm>
            <a:off x="4311253" y="2856988"/>
            <a:ext cx="4832747" cy="3343391"/>
          </a:xfrm>
          <a:prstGeom prst="rect">
            <a:avLst/>
          </a:prstGeom>
          <a:noFill/>
          <a:extLst>
            <a:ext uri="{909E8E84-426E-40DD-AFC4-6F175D3DCCD1}">
              <a14:hiddenFill xmlns:a14="http://schemas.microsoft.com/office/drawing/2010/main">
                <a:solidFill>
                  <a:srgbClr val="FFFFFF"/>
                </a:solidFill>
              </a14:hiddenFill>
            </a:ext>
          </a:extLst>
        </p:spPr>
      </p:pic>
      <p:sp>
        <p:nvSpPr>
          <p:cNvPr id="75" name="Rectangle 74">
            <a:extLst>
              <a:ext uri="{FF2B5EF4-FFF2-40B4-BE49-F238E27FC236}">
                <a16:creationId xmlns:a16="http://schemas.microsoft.com/office/drawing/2014/main" id="{D84C2E9E-0B5D-4B5F-9A1F-70EBDCE39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654" y="115193"/>
            <a:ext cx="8954691"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7" name="Straight Connector 76">
            <a:extLst>
              <a:ext uri="{FF2B5EF4-FFF2-40B4-BE49-F238E27FC236}">
                <a16:creationId xmlns:a16="http://schemas.microsoft.com/office/drawing/2014/main" id="{07A9243D-8FC3-4B36-874B-55906B03F48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821656" y="3209925"/>
            <a:ext cx="732234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181655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A5B7E-56B2-4777-AD1E-91D12BCA547B}"/>
              </a:ext>
            </a:extLst>
          </p:cNvPr>
          <p:cNvSpPr>
            <a:spLocks noGrp="1"/>
          </p:cNvSpPr>
          <p:nvPr>
            <p:ph type="title"/>
          </p:nvPr>
        </p:nvSpPr>
        <p:spPr/>
        <p:txBody>
          <a:bodyPr>
            <a:normAutofit/>
          </a:bodyPr>
          <a:lstStyle/>
          <a:p>
            <a:r>
              <a:rPr lang="en-GB" sz="4000" b="1" dirty="0">
                <a:latin typeface="+mn-lt"/>
              </a:rPr>
              <a:t>Qing dynasty (Manchu) 1644-1912</a:t>
            </a:r>
          </a:p>
        </p:txBody>
      </p:sp>
      <p:pic>
        <p:nvPicPr>
          <p:cNvPr id="4098" name="Picture 2" descr="See the source image">
            <a:extLst>
              <a:ext uri="{FF2B5EF4-FFF2-40B4-BE49-F238E27FC236}">
                <a16:creationId xmlns:a16="http://schemas.microsoft.com/office/drawing/2014/main" id="{DF88E9B9-87EF-434C-A036-006A903FBF8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06561" y="1560449"/>
            <a:ext cx="5115694"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90503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51A23-9FE7-4A9C-93F1-001F059FC8A0}"/>
              </a:ext>
            </a:extLst>
          </p:cNvPr>
          <p:cNvSpPr>
            <a:spLocks noGrp="1"/>
          </p:cNvSpPr>
          <p:nvPr>
            <p:ph type="title"/>
          </p:nvPr>
        </p:nvSpPr>
        <p:spPr/>
        <p:txBody>
          <a:bodyPr/>
          <a:lstStyle/>
          <a:p>
            <a:r>
              <a:rPr lang="en-GB" b="1" dirty="0">
                <a:latin typeface="+mn-lt"/>
              </a:rPr>
              <a:t>Qing v Colonialist </a:t>
            </a:r>
            <a:br>
              <a:rPr lang="en-GB" b="1" dirty="0">
                <a:latin typeface="+mn-lt"/>
              </a:rPr>
            </a:br>
            <a:r>
              <a:rPr lang="en-GB" b="1" dirty="0">
                <a:latin typeface="+mn-lt"/>
              </a:rPr>
              <a:t>powers</a:t>
            </a:r>
          </a:p>
        </p:txBody>
      </p:sp>
      <p:sp>
        <p:nvSpPr>
          <p:cNvPr id="3" name="Content Placeholder 2">
            <a:extLst>
              <a:ext uri="{FF2B5EF4-FFF2-40B4-BE49-F238E27FC236}">
                <a16:creationId xmlns:a16="http://schemas.microsoft.com/office/drawing/2014/main" id="{3E42B1E4-0FE0-4DF4-8076-96478EAD157F}"/>
              </a:ext>
            </a:extLst>
          </p:cNvPr>
          <p:cNvSpPr>
            <a:spLocks noGrp="1"/>
          </p:cNvSpPr>
          <p:nvPr>
            <p:ph idx="1"/>
          </p:nvPr>
        </p:nvSpPr>
        <p:spPr/>
        <p:txBody>
          <a:bodyPr>
            <a:normAutofit fontScale="40000" lnSpcReduction="20000"/>
          </a:bodyPr>
          <a:lstStyle/>
          <a:p>
            <a:pPr marL="0" indent="0">
              <a:buNone/>
            </a:pPr>
            <a:endParaRPr lang="en-GB" dirty="0"/>
          </a:p>
          <a:p>
            <a:pPr marL="0" indent="0">
              <a:buNone/>
            </a:pPr>
            <a:endParaRPr lang="en-GB" dirty="0"/>
          </a:p>
          <a:p>
            <a:endParaRPr lang="en-GB" dirty="0"/>
          </a:p>
          <a:p>
            <a:endParaRPr lang="en-GB" dirty="0"/>
          </a:p>
          <a:p>
            <a:endParaRPr lang="en-GB" dirty="0"/>
          </a:p>
          <a:p>
            <a:pPr marL="0" indent="0">
              <a:buNone/>
            </a:pPr>
            <a:endParaRPr lang="en-GB" dirty="0"/>
          </a:p>
          <a:p>
            <a:endParaRPr lang="en-GB" dirty="0"/>
          </a:p>
          <a:p>
            <a:endParaRPr lang="en-GB" dirty="0"/>
          </a:p>
          <a:p>
            <a:pPr marL="0" indent="0">
              <a:buNone/>
            </a:pPr>
            <a:endParaRPr lang="en-GB" dirty="0"/>
          </a:p>
          <a:p>
            <a:endParaRPr lang="en-GB" b="1" dirty="0"/>
          </a:p>
          <a:p>
            <a:endParaRPr lang="en-GB" b="1" dirty="0"/>
          </a:p>
          <a:p>
            <a:r>
              <a:rPr lang="en-GB" sz="3000" b="1" dirty="0"/>
              <a:t>The Opium Wars 1839-1842, 1856-1860                                                       </a:t>
            </a:r>
            <a:r>
              <a:rPr lang="en-GB" sz="3000" b="1" i="1" dirty="0"/>
              <a:t>Empress </a:t>
            </a:r>
            <a:r>
              <a:rPr lang="en-GB" sz="3000" b="1" i="1" dirty="0" err="1"/>
              <a:t>Cixi</a:t>
            </a:r>
            <a:r>
              <a:rPr lang="en-GB" sz="3000" b="1" i="1" dirty="0"/>
              <a:t>, r. 1861-1908</a:t>
            </a:r>
          </a:p>
          <a:p>
            <a:r>
              <a:rPr lang="en-GB" sz="3000" b="1" dirty="0"/>
              <a:t>The Taiping Rebellion 1850-1864</a:t>
            </a:r>
          </a:p>
          <a:p>
            <a:r>
              <a:rPr lang="en-GB" sz="3000" b="1" dirty="0"/>
              <a:t>Sino-Japanese Rivalry</a:t>
            </a:r>
          </a:p>
          <a:p>
            <a:r>
              <a:rPr lang="en-GB" sz="3000" b="1" dirty="0"/>
              <a:t>The Boxer Rebellion 1899-1901 </a:t>
            </a:r>
          </a:p>
          <a:p>
            <a:pPr marL="0" indent="0">
              <a:buNone/>
            </a:pPr>
            <a:endParaRPr lang="en-GB" sz="3000" b="1" dirty="0"/>
          </a:p>
          <a:p>
            <a:pPr marL="0" indent="0">
              <a:buNone/>
            </a:pPr>
            <a:r>
              <a:rPr lang="en-GB" sz="3000" b="1" dirty="0"/>
              <a:t>…the consolidation of the grip of a new, </a:t>
            </a:r>
            <a:r>
              <a:rPr lang="en-GB" sz="3000" b="1" i="1" dirty="0"/>
              <a:t>western </a:t>
            </a:r>
            <a:r>
              <a:rPr lang="en-GB" sz="3000" b="1" dirty="0"/>
              <a:t>Imperialism, threatening and eroding China's long-standing political unity.</a:t>
            </a:r>
          </a:p>
        </p:txBody>
      </p:sp>
      <p:pic>
        <p:nvPicPr>
          <p:cNvPr id="5122" name="Picture 2">
            <a:extLst>
              <a:ext uri="{FF2B5EF4-FFF2-40B4-BE49-F238E27FC236}">
                <a16:creationId xmlns:a16="http://schemas.microsoft.com/office/drawing/2014/main" id="{42E92812-DBE6-4CDA-A320-C129A9A5CBE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40732" y="434340"/>
            <a:ext cx="2523108" cy="3944924"/>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See the source image">
            <a:extLst>
              <a:ext uri="{FF2B5EF4-FFF2-40B4-BE49-F238E27FC236}">
                <a16:creationId xmlns:a16="http://schemas.microsoft.com/office/drawing/2014/main" id="{B8ACE77D-9149-4EE9-9E70-ECBABE6AE3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4099" y="1675579"/>
            <a:ext cx="2928366" cy="27036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54042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0759" y="3752849"/>
            <a:ext cx="2468166" cy="2452687"/>
          </a:xfrm>
        </p:spPr>
        <p:txBody>
          <a:bodyPr anchor="ctr">
            <a:normAutofit/>
          </a:bodyPr>
          <a:lstStyle/>
          <a:p>
            <a:r>
              <a:rPr lang="en-GB" sz="3100" b="1">
                <a:latin typeface="+mn-lt"/>
              </a:rPr>
              <a:t>Colonialism </a:t>
            </a:r>
            <a:br>
              <a:rPr lang="en-GB" sz="3100" b="1">
                <a:latin typeface="+mn-lt"/>
              </a:rPr>
            </a:br>
            <a:r>
              <a:rPr lang="en-GB" sz="3100" b="1">
                <a:latin typeface="+mn-lt"/>
              </a:rPr>
              <a:t>and China </a:t>
            </a:r>
          </a:p>
        </p:txBody>
      </p:sp>
      <p:pic>
        <p:nvPicPr>
          <p:cNvPr id="4" name="Picture 4">
            <a:extLst>
              <a:ext uri="{FF2B5EF4-FFF2-40B4-BE49-F238E27FC236}">
                <a16:creationId xmlns:a16="http://schemas.microsoft.com/office/drawing/2014/main" id="{318BA5C2-49A8-489E-AFC4-BC1C89582BF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1204"/>
          <a:stretch/>
        </p:blipFill>
        <p:spPr bwMode="auto">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3169181" y="3752849"/>
            <a:ext cx="5614060" cy="2452687"/>
          </a:xfrm>
        </p:spPr>
        <p:txBody>
          <a:bodyPr anchor="ctr">
            <a:noAutofit/>
          </a:bodyPr>
          <a:lstStyle/>
          <a:p>
            <a:pPr marL="0" indent="0">
              <a:buNone/>
            </a:pPr>
            <a:r>
              <a:rPr lang="en-GB" sz="1400" b="1" dirty="0"/>
              <a:t>Colonial Enclaves </a:t>
            </a:r>
            <a:r>
              <a:rPr lang="en-GB" sz="1400" dirty="0"/>
              <a:t>on the south China coast: Germany, France, Portugal, UK, USA, Japan etc.</a:t>
            </a:r>
          </a:p>
          <a:p>
            <a:pPr marL="0" indent="0">
              <a:buNone/>
            </a:pPr>
            <a:r>
              <a:rPr lang="en-GB" sz="1400" b="1" dirty="0"/>
              <a:t>NB Colonialism and Opium: </a:t>
            </a:r>
            <a:r>
              <a:rPr lang="en-GB" sz="1400" dirty="0"/>
              <a:t>In the late 18th century, the British East India Company started smuggling opium from India into China and became the leading suppliers by 1773. By 1787, British traders were sending 4,000 chests - one chest weighed 170 lbs - of opium to China. The Chinese Emperor passed many decrees/edicts against opium in 1729, 1799, 1814 and 1831, but the trade flourished.</a:t>
            </a:r>
          </a:p>
          <a:p>
            <a:pPr marL="0" indent="0">
              <a:buNone/>
            </a:pPr>
            <a:r>
              <a:rPr lang="en-GB" sz="1400" b="1" dirty="0"/>
              <a:t>First Opium War </a:t>
            </a:r>
            <a:r>
              <a:rPr lang="en-GB" sz="1400" dirty="0"/>
              <a:t>(1839–1842) and the </a:t>
            </a:r>
            <a:r>
              <a:rPr lang="en-GB" sz="1400" b="1" dirty="0"/>
              <a:t>Second Opium War </a:t>
            </a:r>
            <a:r>
              <a:rPr lang="en-GB" sz="1400" dirty="0"/>
              <a:t>(1856–1860).  The wars and events between them weakened the Qing dynasty and forced China to trade with the other parts of the world.</a:t>
            </a:r>
          </a:p>
        </p:txBody>
      </p:sp>
    </p:spTree>
    <p:extLst>
      <p:ext uri="{BB962C8B-B14F-4D97-AF65-F5344CB8AC3E}">
        <p14:creationId xmlns:p14="http://schemas.microsoft.com/office/powerpoint/2010/main" val="36777866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99899462-FC16-43B0-966B-FCA2634507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0331" y="478232"/>
            <a:ext cx="4356979" cy="5918673"/>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95AD91-1523-41D1-84DB-88875DB27F2C}"/>
              </a:ext>
            </a:extLst>
          </p:cNvPr>
          <p:cNvSpPr>
            <a:spLocks noGrp="1"/>
          </p:cNvSpPr>
          <p:nvPr>
            <p:ph type="title"/>
          </p:nvPr>
        </p:nvSpPr>
        <p:spPr>
          <a:xfrm>
            <a:off x="710584" y="1053711"/>
            <a:ext cx="3700118" cy="1424446"/>
          </a:xfrm>
        </p:spPr>
        <p:txBody>
          <a:bodyPr>
            <a:normAutofit/>
          </a:bodyPr>
          <a:lstStyle/>
          <a:p>
            <a:r>
              <a:rPr lang="en-GB" sz="3200" b="1">
                <a:solidFill>
                  <a:srgbClr val="FFFFFF"/>
                </a:solidFill>
                <a:latin typeface="+mn-lt"/>
              </a:rPr>
              <a:t>The Opium Wars 1839-1842, 1856-1860</a:t>
            </a:r>
          </a:p>
        </p:txBody>
      </p:sp>
      <p:cxnSp>
        <p:nvCxnSpPr>
          <p:cNvPr id="75" name="Straight Connector 74">
            <a:extLst>
              <a:ext uri="{FF2B5EF4-FFF2-40B4-BE49-F238E27FC236}">
                <a16:creationId xmlns:a16="http://schemas.microsoft.com/office/drawing/2014/main" id="{AAFEA932-2DF1-410C-A00A-7A1E7DBF75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836" y="2639023"/>
            <a:ext cx="3600450" cy="0"/>
          </a:xfrm>
          <a:prstGeom prst="line">
            <a:avLst/>
          </a:prstGeom>
          <a:ln w="22225">
            <a:solidFill>
              <a:srgbClr val="E7E6E6"/>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4192556-7409-42EE-BE69-0B0C64C28AEB}"/>
              </a:ext>
            </a:extLst>
          </p:cNvPr>
          <p:cNvSpPr>
            <a:spLocks noGrp="1"/>
          </p:cNvSpPr>
          <p:nvPr>
            <p:ph idx="1"/>
          </p:nvPr>
        </p:nvSpPr>
        <p:spPr>
          <a:xfrm>
            <a:off x="710585" y="2799889"/>
            <a:ext cx="3700117" cy="2987543"/>
          </a:xfrm>
        </p:spPr>
        <p:txBody>
          <a:bodyPr anchor="t">
            <a:normAutofit/>
          </a:bodyPr>
          <a:lstStyle/>
          <a:p>
            <a:r>
              <a:rPr lang="en-GB" sz="1900">
                <a:solidFill>
                  <a:srgbClr val="FFFFFF"/>
                </a:solidFill>
              </a:rPr>
              <a:t>The East India Company’s long-standing “problem”: trade and silver bullion</a:t>
            </a:r>
          </a:p>
          <a:p>
            <a:r>
              <a:rPr lang="en-GB" sz="1900">
                <a:solidFill>
                  <a:srgbClr val="FFFFFF"/>
                </a:solidFill>
              </a:rPr>
              <a:t>Opening China to “Free Trade”; alliance of the colonial powers</a:t>
            </a:r>
          </a:p>
          <a:p>
            <a:endParaRPr lang="en-GB" sz="1900">
              <a:solidFill>
                <a:srgbClr val="FFFFFF"/>
              </a:solidFill>
            </a:endParaRPr>
          </a:p>
          <a:p>
            <a:pPr marL="0" indent="0">
              <a:buNone/>
            </a:pPr>
            <a:endParaRPr lang="en-GB" sz="1900">
              <a:solidFill>
                <a:srgbClr val="FFFFFF"/>
              </a:solidFill>
            </a:endParaRPr>
          </a:p>
        </p:txBody>
      </p:sp>
      <p:pic>
        <p:nvPicPr>
          <p:cNvPr id="7170" name="Picture 2" descr="Image result for East India Company Opium">
            <a:extLst>
              <a:ext uri="{FF2B5EF4-FFF2-40B4-BE49-F238E27FC236}">
                <a16:creationId xmlns:a16="http://schemas.microsoft.com/office/drawing/2014/main" id="{9E33062C-6807-4E78-ABDD-7287B716AAF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067563" y="478232"/>
            <a:ext cx="3641598" cy="2990087"/>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See the source image">
            <a:extLst>
              <a:ext uri="{FF2B5EF4-FFF2-40B4-BE49-F238E27FC236}">
                <a16:creationId xmlns:a16="http://schemas.microsoft.com/office/drawing/2014/main" id="{EA186C57-EECB-4CD6-A708-AF49463A393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067563" y="3729980"/>
            <a:ext cx="3641598" cy="17297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98892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F18FB-05AB-4F0E-BA49-64721E458619}"/>
              </a:ext>
            </a:extLst>
          </p:cNvPr>
          <p:cNvSpPr>
            <a:spLocks noGrp="1"/>
          </p:cNvSpPr>
          <p:nvPr>
            <p:ph type="title"/>
          </p:nvPr>
        </p:nvSpPr>
        <p:spPr>
          <a:xfrm>
            <a:off x="360759" y="3752849"/>
            <a:ext cx="2468166" cy="2452687"/>
          </a:xfrm>
        </p:spPr>
        <p:txBody>
          <a:bodyPr anchor="ctr">
            <a:normAutofit/>
          </a:bodyPr>
          <a:lstStyle/>
          <a:p>
            <a:r>
              <a:rPr lang="en-GB" sz="3100" b="1" dirty="0">
                <a:latin typeface="+mn-lt"/>
              </a:rPr>
              <a:t>The Taiping </a:t>
            </a:r>
            <a:br>
              <a:rPr lang="en-GB" sz="3100" b="1" dirty="0">
                <a:latin typeface="+mn-lt"/>
              </a:rPr>
            </a:br>
            <a:r>
              <a:rPr lang="en-GB" sz="3100" b="1" dirty="0">
                <a:latin typeface="+mn-lt"/>
              </a:rPr>
              <a:t>Rebellion</a:t>
            </a:r>
            <a:br>
              <a:rPr lang="en-GB" sz="3100" b="1" dirty="0">
                <a:latin typeface="+mn-lt"/>
              </a:rPr>
            </a:br>
            <a:r>
              <a:rPr lang="en-GB" sz="3100" b="1" dirty="0">
                <a:latin typeface="+mn-lt"/>
              </a:rPr>
              <a:t>1850-1864</a:t>
            </a:r>
          </a:p>
        </p:txBody>
      </p:sp>
      <p:pic>
        <p:nvPicPr>
          <p:cNvPr id="6146" name="Picture 2" descr="See the source image">
            <a:extLst>
              <a:ext uri="{FF2B5EF4-FFF2-40B4-BE49-F238E27FC236}">
                <a16:creationId xmlns:a16="http://schemas.microsoft.com/office/drawing/2014/main" id="{7D7F70C3-7994-4EB0-A4E4-B4934B54E94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6900" b="16172"/>
          <a:stretch/>
        </p:blipFill>
        <p:spPr bwMode="auto">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0C2AA00-5F82-4A73-A669-5AD4C50AA5BA}"/>
              </a:ext>
            </a:extLst>
          </p:cNvPr>
          <p:cNvSpPr>
            <a:spLocks noGrp="1"/>
          </p:cNvSpPr>
          <p:nvPr>
            <p:ph idx="1"/>
          </p:nvPr>
        </p:nvSpPr>
        <p:spPr>
          <a:xfrm>
            <a:off x="3167986" y="3429000"/>
            <a:ext cx="5614060" cy="2776537"/>
          </a:xfrm>
        </p:spPr>
        <p:txBody>
          <a:bodyPr anchor="ctr">
            <a:normAutofit fontScale="92500" lnSpcReduction="10000"/>
          </a:bodyPr>
          <a:lstStyle/>
          <a:p>
            <a:pPr marL="0" indent="0">
              <a:buNone/>
            </a:pPr>
            <a:endParaRPr lang="en-GB" sz="1800" dirty="0"/>
          </a:p>
          <a:p>
            <a:pPr marL="0" indent="0">
              <a:buNone/>
            </a:pPr>
            <a:r>
              <a:rPr lang="en-GB" sz="1800" b="1" dirty="0"/>
              <a:t>“The Taiping Rebellion was a revolt against the Qing dynasty in China, fought with religious conviction over regional economic conditions, and lasting from 1850 to 1864. The Taiping forces were run as a cult-like group called the God Worshipping Society by self-proclaimed prophet Hong </a:t>
            </a:r>
            <a:r>
              <a:rPr lang="en-GB" sz="1800" b="1" dirty="0" err="1"/>
              <a:t>Xiuquan</a:t>
            </a:r>
            <a:r>
              <a:rPr lang="en-GB" sz="1800" b="1" dirty="0"/>
              <a:t>, and resulted in the rebels seizing the city of Nanjing for a decade. The Taiping Rebellion eventually failed, however, and led to the deaths of more than 20 million people.”</a:t>
            </a:r>
          </a:p>
          <a:p>
            <a:pPr marL="0" indent="0">
              <a:buNone/>
            </a:pPr>
            <a:r>
              <a:rPr lang="en-GB" sz="800" b="1" dirty="0"/>
              <a:t>Source:  </a:t>
            </a:r>
            <a:r>
              <a:rPr lang="en-GB" sz="800" dirty="0">
                <a:hlinkClick r:id="rId3"/>
              </a:rPr>
              <a:t>https://www.history.com/topics/china/taiping-rebellion#:~:text=The%20Taiping%20Rebellion%20was%20a%20revolt%20against%20the,economic%20conditions%2C%20and%20lasting%20from%201850%20to%201864.</a:t>
            </a:r>
            <a:endParaRPr lang="en-GB" sz="800" dirty="0"/>
          </a:p>
        </p:txBody>
      </p:sp>
    </p:spTree>
    <p:extLst>
      <p:ext uri="{BB962C8B-B14F-4D97-AF65-F5344CB8AC3E}">
        <p14:creationId xmlns:p14="http://schemas.microsoft.com/office/powerpoint/2010/main" val="20938449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0759" y="3752849"/>
            <a:ext cx="2468166" cy="2452687"/>
          </a:xfrm>
        </p:spPr>
        <p:txBody>
          <a:bodyPr anchor="ctr">
            <a:normAutofit/>
          </a:bodyPr>
          <a:lstStyle/>
          <a:p>
            <a:r>
              <a:rPr lang="en-GB" sz="3100" b="1">
                <a:latin typeface="+mn-lt"/>
              </a:rPr>
              <a:t>The First Sino-Japanese War </a:t>
            </a:r>
            <a:r>
              <a:rPr lang="en-GB" sz="3100">
                <a:latin typeface="+mn-lt"/>
              </a:rPr>
              <a:t>(1894 – 1895)</a:t>
            </a:r>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t="17184"/>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p:cNvSpPr>
            <a:spLocks noGrp="1"/>
          </p:cNvSpPr>
          <p:nvPr>
            <p:ph idx="1"/>
          </p:nvPr>
        </p:nvSpPr>
        <p:spPr>
          <a:xfrm>
            <a:off x="3167986" y="3752850"/>
            <a:ext cx="5614060" cy="2452687"/>
          </a:xfrm>
        </p:spPr>
        <p:txBody>
          <a:bodyPr anchor="ctr">
            <a:normAutofit/>
          </a:bodyPr>
          <a:lstStyle/>
          <a:p>
            <a:pPr marL="0" indent="0">
              <a:buNone/>
            </a:pPr>
            <a:endParaRPr lang="en-GB" sz="800" dirty="0"/>
          </a:p>
          <a:p>
            <a:r>
              <a:rPr lang="en-GB" sz="1600" dirty="0"/>
              <a:t>Fought between the Qing Empire and the Empire of Japan, primarily for influence over Korea. After more than six months of unbroken successes by Japanese land and naval forces the Qing government sued for peace in February 1895. </a:t>
            </a:r>
          </a:p>
          <a:p>
            <a:r>
              <a:rPr lang="en-GB" sz="1600" dirty="0"/>
              <a:t>The war demonstrated the failure of the Qing Empire's attempts to modernize its military and fend off threats to its sovereignty, especially when compared with Japan's successful Meiji Restoration. </a:t>
            </a:r>
            <a:r>
              <a:rPr lang="en-GB" sz="1600" b="1" dirty="0"/>
              <a:t>For the first time, regional dominance in East Asia shifted from China to Japan.</a:t>
            </a:r>
          </a:p>
          <a:p>
            <a:pPr marL="0" indent="0">
              <a:buNone/>
            </a:pPr>
            <a:endParaRPr lang="en-GB" sz="800" dirty="0"/>
          </a:p>
        </p:txBody>
      </p:sp>
    </p:spTree>
    <p:extLst>
      <p:ext uri="{BB962C8B-B14F-4D97-AF65-F5344CB8AC3E}">
        <p14:creationId xmlns:p14="http://schemas.microsoft.com/office/powerpoint/2010/main" val="27264444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 name="Rectangle 76">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8" name="Picture 6">
            <a:extLst>
              <a:ext uri="{FF2B5EF4-FFF2-40B4-BE49-F238E27FC236}">
                <a16:creationId xmlns:a16="http://schemas.microsoft.com/office/drawing/2014/main" id="{FE1D2257-16E8-4343-BB2D-082B684417B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0175" r="-2" b="3365"/>
          <a:stretch/>
        </p:blipFill>
        <p:spPr bwMode="auto">
          <a:xfrm>
            <a:off x="3662268" y="10"/>
            <a:ext cx="5481732"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8200" name="Picture 8">
            <a:extLst>
              <a:ext uri="{FF2B5EF4-FFF2-40B4-BE49-F238E27FC236}">
                <a16:creationId xmlns:a16="http://schemas.microsoft.com/office/drawing/2014/main" id="{9530E9D6-FDDA-4CF7-8801-0A618ECBECD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1" r="2" b="2"/>
          <a:stretch/>
        </p:blipFill>
        <p:spPr bwMode="auto">
          <a:xfrm>
            <a:off x="3662268" y="3493008"/>
            <a:ext cx="5481732"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79" name="Freeform: Shape 78">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81" name="Freeform: Shape 80">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65499"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7E4A1018-CA63-40FE-A6E0-47B4924EA6BA}"/>
              </a:ext>
            </a:extLst>
          </p:cNvPr>
          <p:cNvSpPr>
            <a:spLocks noGrp="1"/>
          </p:cNvSpPr>
          <p:nvPr>
            <p:ph type="title"/>
          </p:nvPr>
        </p:nvSpPr>
        <p:spPr>
          <a:xfrm>
            <a:off x="336042" y="859536"/>
            <a:ext cx="3624601" cy="1243584"/>
          </a:xfrm>
        </p:spPr>
        <p:txBody>
          <a:bodyPr>
            <a:normAutofit/>
          </a:bodyPr>
          <a:lstStyle/>
          <a:p>
            <a:r>
              <a:rPr lang="en-GB" sz="3000" b="1">
                <a:latin typeface="+mn-lt"/>
              </a:rPr>
              <a:t>The Boxer Rebellion 1899-1901</a:t>
            </a:r>
          </a:p>
        </p:txBody>
      </p:sp>
      <p:sp>
        <p:nvSpPr>
          <p:cNvPr id="83" name="Rectangle 82">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96012"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85" name="Rectangle 84">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158" y="2194560"/>
            <a:ext cx="366903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7" name="Rectangle 86">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158" y="2194560"/>
            <a:ext cx="366903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90BC0CB2-31AF-4039-8C83-3A4E62E7462C}"/>
              </a:ext>
            </a:extLst>
          </p:cNvPr>
          <p:cNvSpPr>
            <a:spLocks noGrp="1"/>
          </p:cNvSpPr>
          <p:nvPr>
            <p:ph idx="1"/>
          </p:nvPr>
        </p:nvSpPr>
        <p:spPr>
          <a:xfrm>
            <a:off x="336042" y="2512611"/>
            <a:ext cx="3624602" cy="3664351"/>
          </a:xfrm>
        </p:spPr>
        <p:txBody>
          <a:bodyPr>
            <a:normAutofit fontScale="47500" lnSpcReduction="20000"/>
          </a:bodyPr>
          <a:lstStyle/>
          <a:p>
            <a:pPr marL="0" indent="0">
              <a:buNone/>
            </a:pPr>
            <a:endParaRPr lang="en-GB" sz="700" dirty="0"/>
          </a:p>
          <a:p>
            <a:pPr marL="0" indent="0">
              <a:buNone/>
            </a:pPr>
            <a:endParaRPr lang="en-GB" sz="700" dirty="0"/>
          </a:p>
          <a:p>
            <a:pPr marL="0" indent="0">
              <a:buNone/>
            </a:pPr>
            <a:r>
              <a:rPr lang="en-GB" b="1" dirty="0"/>
              <a:t>“The Boxer Uprising of 1898-1901, which received the tacit support of the Empress Dowager </a:t>
            </a:r>
            <a:r>
              <a:rPr lang="en-GB" b="1" dirty="0" err="1"/>
              <a:t>Cixi</a:t>
            </a:r>
            <a:r>
              <a:rPr lang="en-GB" b="1" dirty="0"/>
              <a:t>, who held de facto power over the Qing Government between 1861 and 1908, was occasioned by growing anti-Western sentiment and resulted in widespread attacks on foreign missionaries and other Westerners. Eventually a joint foreign army drawn from British, Japanese, French and American troops marched on Beijing, suppressed the uprising and then proceeded to base itself in the Forbidden City for over a year. Further concessions were extracted from the Chinese authorities, including another round of reparations.”</a:t>
            </a:r>
          </a:p>
          <a:p>
            <a:pPr marL="0" indent="0">
              <a:buNone/>
            </a:pPr>
            <a:r>
              <a:rPr lang="en-GB" dirty="0"/>
              <a:t>Jacques, M. 2012. </a:t>
            </a:r>
            <a:r>
              <a:rPr lang="en-GB" i="1" dirty="0"/>
              <a:t>When China Rules the World</a:t>
            </a:r>
            <a:r>
              <a:rPr lang="en-GB" dirty="0"/>
              <a:t>. London: Penguin (pp.102-103)</a:t>
            </a:r>
          </a:p>
          <a:p>
            <a:pPr marL="0" indent="0">
              <a:buNone/>
            </a:pPr>
            <a:endParaRPr lang="en-GB" sz="1200" dirty="0"/>
          </a:p>
          <a:p>
            <a:pPr marL="0" indent="0">
              <a:buNone/>
            </a:pPr>
            <a:r>
              <a:rPr lang="en-GB" sz="2300" dirty="0"/>
              <a:t>See also: </a:t>
            </a:r>
            <a:r>
              <a:rPr lang="en-GB" sz="1700" dirty="0">
                <a:hlinkClick r:id="rId4"/>
              </a:rPr>
              <a:t>https://www.newworldencyclopedia.org/entry/Boxer_Rebellion#The_rebellion</a:t>
            </a:r>
            <a:endParaRPr lang="en-GB" sz="1700" b="1" dirty="0"/>
          </a:p>
          <a:p>
            <a:pPr marL="0" indent="0">
              <a:buNone/>
            </a:pPr>
            <a:endParaRPr lang="en-GB" sz="700" dirty="0"/>
          </a:p>
        </p:txBody>
      </p:sp>
    </p:spTree>
    <p:extLst>
      <p:ext uri="{BB962C8B-B14F-4D97-AF65-F5344CB8AC3E}">
        <p14:creationId xmlns:p14="http://schemas.microsoft.com/office/powerpoint/2010/main" val="24361263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52CB5-31A3-40B1-B315-65248F993633}"/>
              </a:ext>
            </a:extLst>
          </p:cNvPr>
          <p:cNvSpPr>
            <a:spLocks noGrp="1"/>
          </p:cNvSpPr>
          <p:nvPr>
            <p:ph type="title"/>
          </p:nvPr>
        </p:nvSpPr>
        <p:spPr>
          <a:xfrm>
            <a:off x="3837658" y="629266"/>
            <a:ext cx="4817137" cy="1676603"/>
          </a:xfrm>
        </p:spPr>
        <p:txBody>
          <a:bodyPr vert="horz" lIns="91440" tIns="45720" rIns="91440" bIns="45720" rtlCol="0" anchor="ctr">
            <a:normAutofit fontScale="90000"/>
          </a:bodyPr>
          <a:lstStyle/>
          <a:p>
            <a:br>
              <a:rPr lang="en-US" sz="2100" b="1" dirty="0"/>
            </a:br>
            <a:r>
              <a:rPr lang="en-US" sz="2800" b="1" dirty="0">
                <a:latin typeface="+mn-lt"/>
              </a:rPr>
              <a:t>Significance of these events  - and the Impact of “the Imperialist interlude” on the outlook of modern China</a:t>
            </a:r>
            <a:br>
              <a:rPr lang="en-US" sz="2100" dirty="0"/>
            </a:br>
            <a:endParaRPr lang="en-US" sz="2100" dirty="0"/>
          </a:p>
        </p:txBody>
      </p:sp>
      <p:sp>
        <p:nvSpPr>
          <p:cNvPr id="73" name="Rectangle 72">
            <a:extLst>
              <a:ext uri="{FF2B5EF4-FFF2-40B4-BE49-F238E27FC236}">
                <a16:creationId xmlns:a16="http://schemas.microsoft.com/office/drawing/2014/main" id="{C95B82D5-A8BB-45BF-BED8-C7B206892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77006" cy="6858000"/>
          </a:xfrm>
          <a:prstGeom prst="rect">
            <a:avLst/>
          </a:prstGeom>
          <a:solidFill>
            <a:srgbClr val="30455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ounded Rectangle 9">
            <a:extLst>
              <a:ext uri="{FF2B5EF4-FFF2-40B4-BE49-F238E27FC236}">
                <a16:creationId xmlns:a16="http://schemas.microsoft.com/office/drawing/2014/main" id="{296C61EC-FBF4-4216-BE67-6C864D30A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474" y="484632"/>
            <a:ext cx="275005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266" name="Picture 2" descr="See the source image">
            <a:extLst>
              <a:ext uri="{FF2B5EF4-FFF2-40B4-BE49-F238E27FC236}">
                <a16:creationId xmlns:a16="http://schemas.microsoft.com/office/drawing/2014/main" id="{E466C8F5-68BE-4089-B15A-371FE77732A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750206" y="803049"/>
            <a:ext cx="1976594" cy="2470743"/>
          </a:xfrm>
          <a:prstGeom prst="rect">
            <a:avLst/>
          </a:prstGeom>
          <a:noFill/>
          <a:extLst>
            <a:ext uri="{909E8E84-426E-40DD-AFC4-6F175D3DCCD1}">
              <a14:hiddenFill xmlns:a14="http://schemas.microsoft.com/office/drawing/2010/main">
                <a:solidFill>
                  <a:srgbClr val="FFFFFF"/>
                </a:solidFill>
              </a14:hiddenFill>
            </a:ext>
          </a:extLst>
        </p:spPr>
      </p:pic>
      <p:pic>
        <p:nvPicPr>
          <p:cNvPr id="11268" name="Picture 4" descr="Image result for The importance of national unity in China">
            <a:extLst>
              <a:ext uri="{FF2B5EF4-FFF2-40B4-BE49-F238E27FC236}">
                <a16:creationId xmlns:a16="http://schemas.microsoft.com/office/drawing/2014/main" id="{5F3C179A-D9AA-4DEE-A3D9-5D5BA539B3F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3504" y="3702097"/>
            <a:ext cx="2269997" cy="1956893"/>
          </a:xfrm>
          <a:prstGeom prst="rect">
            <a:avLst/>
          </a:prstGeom>
          <a:noFill/>
          <a:effectLst/>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401FB6E3-9A25-4A0D-ABAF-C9D7558BFD78}"/>
              </a:ext>
            </a:extLst>
          </p:cNvPr>
          <p:cNvSpPr/>
          <p:nvPr/>
        </p:nvSpPr>
        <p:spPr>
          <a:xfrm>
            <a:off x="3837660" y="2438400"/>
            <a:ext cx="4817136" cy="3785419"/>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endParaRPr lang="en-US" sz="1700" dirty="0"/>
          </a:p>
          <a:p>
            <a:pPr indent="-228600" defTabSz="914400">
              <a:lnSpc>
                <a:spcPct val="90000"/>
              </a:lnSpc>
              <a:spcAft>
                <a:spcPts val="600"/>
              </a:spcAft>
              <a:buFont typeface="Arial" panose="020B0604020202020204" pitchFamily="34" charset="0"/>
              <a:buChar char="•"/>
            </a:pPr>
            <a:endParaRPr lang="en-US" sz="1700" dirty="0"/>
          </a:p>
          <a:p>
            <a:pPr indent="-228600" defTabSz="914400">
              <a:lnSpc>
                <a:spcPct val="90000"/>
              </a:lnSpc>
              <a:spcAft>
                <a:spcPts val="600"/>
              </a:spcAft>
              <a:buFont typeface="Arial" panose="020B0604020202020204" pitchFamily="34" charset="0"/>
              <a:buChar char="•"/>
            </a:pPr>
            <a:endParaRPr lang="en-US" sz="1700" dirty="0"/>
          </a:p>
          <a:p>
            <a:pPr defTabSz="914400">
              <a:lnSpc>
                <a:spcPct val="90000"/>
              </a:lnSpc>
              <a:spcAft>
                <a:spcPts val="600"/>
              </a:spcAft>
            </a:pPr>
            <a:r>
              <a:rPr lang="en-US" sz="2800" b="1" dirty="0"/>
              <a:t>Unity/national integrity as a paramount political issue: </a:t>
            </a:r>
          </a:p>
          <a:p>
            <a:pPr defTabSz="914400">
              <a:lnSpc>
                <a:spcPct val="90000"/>
              </a:lnSpc>
              <a:spcAft>
                <a:spcPts val="600"/>
              </a:spcAft>
            </a:pPr>
            <a:endParaRPr lang="en-US" sz="1700" dirty="0"/>
          </a:p>
          <a:p>
            <a:pPr defTabSz="914400">
              <a:lnSpc>
                <a:spcPct val="90000"/>
              </a:lnSpc>
              <a:spcAft>
                <a:spcPts val="600"/>
              </a:spcAft>
            </a:pPr>
            <a:endParaRPr lang="en-US" sz="1700" dirty="0"/>
          </a:p>
          <a:p>
            <a:pPr defTabSz="914400">
              <a:lnSpc>
                <a:spcPct val="90000"/>
              </a:lnSpc>
              <a:spcAft>
                <a:spcPts val="600"/>
              </a:spcAft>
            </a:pPr>
            <a:endParaRPr lang="en-US" sz="1700" dirty="0"/>
          </a:p>
          <a:p>
            <a:pPr defTabSz="914400">
              <a:lnSpc>
                <a:spcPct val="90000"/>
              </a:lnSpc>
              <a:spcAft>
                <a:spcPts val="600"/>
              </a:spcAft>
            </a:pPr>
            <a:endParaRPr lang="en-US" sz="1700" dirty="0"/>
          </a:p>
          <a:p>
            <a:pPr defTabSz="914400">
              <a:lnSpc>
                <a:spcPct val="90000"/>
              </a:lnSpc>
              <a:spcAft>
                <a:spcPts val="600"/>
              </a:spcAft>
            </a:pPr>
            <a:r>
              <a:rPr lang="en-US" sz="1700" dirty="0"/>
              <a:t>Jiang Zemin, President PRC 1993-2003; Xi Jinping, President PRC since 2013</a:t>
            </a:r>
          </a:p>
        </p:txBody>
      </p:sp>
    </p:spTree>
    <p:extLst>
      <p:ext uri="{BB962C8B-B14F-4D97-AF65-F5344CB8AC3E}">
        <p14:creationId xmlns:p14="http://schemas.microsoft.com/office/powerpoint/2010/main" val="9801310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7687B-6E81-4465-A17A-346198F6DEDE}"/>
              </a:ext>
            </a:extLst>
          </p:cNvPr>
          <p:cNvSpPr>
            <a:spLocks noGrp="1"/>
          </p:cNvSpPr>
          <p:nvPr>
            <p:ph type="title"/>
          </p:nvPr>
        </p:nvSpPr>
        <p:spPr>
          <a:xfrm>
            <a:off x="628650" y="365126"/>
            <a:ext cx="7886700" cy="1325563"/>
          </a:xfrm>
        </p:spPr>
        <p:txBody>
          <a:bodyPr/>
          <a:lstStyle/>
          <a:p>
            <a:r>
              <a:rPr lang="en-GB" b="1">
                <a:latin typeface="+mn-lt"/>
              </a:rPr>
              <a:t>and yet…    </a:t>
            </a:r>
            <a:endParaRPr lang="en-GB" b="1" dirty="0">
              <a:latin typeface="+mn-lt"/>
            </a:endParaRPr>
          </a:p>
        </p:txBody>
      </p:sp>
      <p:sp>
        <p:nvSpPr>
          <p:cNvPr id="6" name="Content Placeholder 5">
            <a:extLst>
              <a:ext uri="{FF2B5EF4-FFF2-40B4-BE49-F238E27FC236}">
                <a16:creationId xmlns:a16="http://schemas.microsoft.com/office/drawing/2014/main" id="{33892F72-FB63-4109-8945-4C742A6CFC53}"/>
              </a:ext>
            </a:extLst>
          </p:cNvPr>
          <p:cNvSpPr>
            <a:spLocks noGrp="1"/>
          </p:cNvSpPr>
          <p:nvPr>
            <p:ph idx="1"/>
          </p:nvPr>
        </p:nvSpPr>
        <p:spPr>
          <a:xfrm>
            <a:off x="628650" y="1825625"/>
            <a:ext cx="7886700" cy="4351338"/>
          </a:xfrm>
        </p:spPr>
        <p:txBody>
          <a:bodyPr/>
          <a:lstStyle/>
          <a:p>
            <a:pPr marL="0" indent="0">
              <a:buNone/>
            </a:pPr>
            <a:r>
              <a:rPr lang="en-GB"/>
              <a:t>  </a:t>
            </a:r>
            <a:endParaRPr lang="en-GB" dirty="0"/>
          </a:p>
        </p:txBody>
      </p:sp>
      <p:pic>
        <p:nvPicPr>
          <p:cNvPr id="10246" name="Picture 6" descr="See the source image">
            <a:extLst>
              <a:ext uri="{FF2B5EF4-FFF2-40B4-BE49-F238E27FC236}">
                <a16:creationId xmlns:a16="http://schemas.microsoft.com/office/drawing/2014/main" id="{7D27F7ED-031E-400B-8A22-886390A38FD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51419" y="812865"/>
            <a:ext cx="6751698" cy="47148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340729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116</TotalTime>
  <Words>1151</Words>
  <Application>Microsoft Office PowerPoint</Application>
  <PresentationFormat>On-screen Show (4:3)</PresentationFormat>
  <Paragraphs>107</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Calibri Light</vt:lpstr>
      <vt:lpstr>Office Theme</vt:lpstr>
      <vt:lpstr>HPCH5009/6009  China in the World Lecture 2: End of Empire/The Era of Imperialism</vt:lpstr>
      <vt:lpstr> Eurasia in Early Modern Times: East and West </vt:lpstr>
      <vt:lpstr>The Early Medieval World</vt:lpstr>
      <vt:lpstr>Eurasia: long-distance trade links exist</vt:lpstr>
      <vt:lpstr>The last three Chinese dynasties: Yuan, Ming and Qing (1279-1912 CE)</vt:lpstr>
      <vt:lpstr>Ming Dynasty</vt:lpstr>
      <vt:lpstr>China’s cultural, and scientific dominance 1200-1800  (and China’s Fleet)  </vt:lpstr>
      <vt:lpstr>A full-size replica of a ‘middle-sized treasure boat’ (63.25 m long) of the Zheng He fleet at the Treasure Boat Shipyard site in Nanjing.</vt:lpstr>
      <vt:lpstr> European expansion: the incursion of the Europeans, led by the Portuguese, at Macao in 1557. </vt:lpstr>
      <vt:lpstr>Qing dynasty (Manchu) 1644-1912</vt:lpstr>
      <vt:lpstr>Qing v Colonialist  powers</vt:lpstr>
      <vt:lpstr>Colonialism  and China </vt:lpstr>
      <vt:lpstr>The Opium Wars 1839-1842, 1856-1860</vt:lpstr>
      <vt:lpstr>The Taiping  Rebellion 1850-1864</vt:lpstr>
      <vt:lpstr>The First Sino-Japanese War (1894 – 1895)</vt:lpstr>
      <vt:lpstr>The Boxer Rebellion 1899-1901</vt:lpstr>
      <vt:lpstr> Significance of these events  - and the Impact of “the Imperialist interlude” on the outlook of modern China </vt:lpstr>
      <vt:lpstr>and yet…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HPCH5009/6009  China in the World Lecture 2: End of Empire/The Era of Imperialism</dc:title>
  <dc:creator>Andy Bevan</dc:creator>
  <cp:lastModifiedBy>Andy Bevan</cp:lastModifiedBy>
  <cp:revision>28</cp:revision>
  <dcterms:created xsi:type="dcterms:W3CDTF">2020-09-14T10:28:49Z</dcterms:created>
  <dcterms:modified xsi:type="dcterms:W3CDTF">2020-09-29T15:34:22Z</dcterms:modified>
</cp:coreProperties>
</file>