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8"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E5C9D4-1F79-3F3C-25E1-53D05F6F0977}" v="97" dt="2025-06-29T20:58:21.329"/>
    <p1510:client id="{A1DF1ABC-F88E-B649-E09A-26BAE6DBE262}" v="50" dt="2025-06-29T21:54:39.7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0" autoAdjust="0"/>
    <p:restoredTop sz="72485" autoAdjust="0"/>
  </p:normalViewPr>
  <p:slideViewPr>
    <p:cSldViewPr snapToGrid="0">
      <p:cViewPr varScale="1">
        <p:scale>
          <a:sx n="55" d="100"/>
          <a:sy n="55" d="100"/>
        </p:scale>
        <p:origin x="1096"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48F72A-28DF-4FD5-A62A-3BA5B8F17871}" type="doc">
      <dgm:prSet loTypeId="urn:microsoft.com/office/officeart/2005/8/layout/target3" loCatId="relationship" qsTypeId="urn:microsoft.com/office/officeart/2005/8/quickstyle/simple1" qsCatId="simple" csTypeId="urn:microsoft.com/office/officeart/2005/8/colors/colorful4" csCatId="colorful"/>
      <dgm:spPr/>
      <dgm:t>
        <a:bodyPr/>
        <a:lstStyle/>
        <a:p>
          <a:endParaRPr lang="en-GB"/>
        </a:p>
      </dgm:t>
    </dgm:pt>
    <dgm:pt modelId="{203C12D6-D190-479C-826F-07839531A3C4}">
      <dgm:prSet/>
      <dgm:spPr/>
      <dgm:t>
        <a:bodyPr/>
        <a:lstStyle/>
        <a:p>
          <a:r>
            <a:rPr lang="en-GB" dirty="0">
              <a:latin typeface="Times New Roman" panose="02020603050405020304" pitchFamily="18" charset="0"/>
              <a:cs typeface="Times New Roman" panose="02020603050405020304" pitchFamily="18" charset="0"/>
            </a:rPr>
            <a:t>Targeted recruitment towards employees who are creative, passionate, and wants to showcase their talent in the most innovative manner possible (Wang </a:t>
          </a:r>
          <a:r>
            <a:rPr lang="en-GB" i="1" dirty="0">
              <a:latin typeface="Times New Roman" panose="02020603050405020304" pitchFamily="18" charset="0"/>
              <a:cs typeface="Times New Roman" panose="02020603050405020304" pitchFamily="18" charset="0"/>
            </a:rPr>
            <a:t>et al. </a:t>
          </a:r>
          <a:r>
            <a:rPr lang="en-GB" dirty="0">
              <a:latin typeface="Times New Roman" panose="02020603050405020304" pitchFamily="18" charset="0"/>
              <a:cs typeface="Times New Roman" panose="02020603050405020304" pitchFamily="18" charset="0"/>
            </a:rPr>
            <a:t>2022)</a:t>
          </a:r>
          <a:endParaRPr lang="en-US" dirty="0">
            <a:latin typeface="Times New Roman" panose="02020603050405020304" pitchFamily="18" charset="0"/>
            <a:cs typeface="Times New Roman" panose="02020603050405020304" pitchFamily="18" charset="0"/>
          </a:endParaRPr>
        </a:p>
      </dgm:t>
    </dgm:pt>
    <dgm:pt modelId="{18552E40-4E29-46F2-B941-A7CB89BD69D9}" type="parTrans" cxnId="{073B369A-3965-4BFE-BB82-86463EF50A03}">
      <dgm:prSet/>
      <dgm:spPr/>
      <dgm:t>
        <a:bodyPr/>
        <a:lstStyle/>
        <a:p>
          <a:endParaRPr lang="en-GB"/>
        </a:p>
      </dgm:t>
    </dgm:pt>
    <dgm:pt modelId="{80C8632F-6C44-4E06-8281-08E768C97814}" type="sibTrans" cxnId="{073B369A-3965-4BFE-BB82-86463EF50A03}">
      <dgm:prSet/>
      <dgm:spPr/>
      <dgm:t>
        <a:bodyPr/>
        <a:lstStyle/>
        <a:p>
          <a:endParaRPr lang="en-GB"/>
        </a:p>
      </dgm:t>
    </dgm:pt>
    <dgm:pt modelId="{6CDA8267-97A6-4612-A706-D1C823B01556}">
      <dgm:prSet/>
      <dgm:spPr/>
      <dgm:t>
        <a:bodyPr/>
        <a:lstStyle/>
        <a:p>
          <a:r>
            <a:rPr lang="en-GB">
              <a:latin typeface="Times New Roman" panose="02020603050405020304" pitchFamily="18" charset="0"/>
              <a:cs typeface="Times New Roman" panose="02020603050405020304" pitchFamily="18" charset="0"/>
            </a:rPr>
            <a:t>Online job portals such as LinkedIn, Indeed and Reed UK</a:t>
          </a:r>
          <a:endParaRPr lang="en-US">
            <a:latin typeface="Times New Roman" panose="02020603050405020304" pitchFamily="18" charset="0"/>
            <a:cs typeface="Times New Roman" panose="02020603050405020304" pitchFamily="18" charset="0"/>
          </a:endParaRPr>
        </a:p>
      </dgm:t>
    </dgm:pt>
    <dgm:pt modelId="{3B1CFA5E-B94D-468F-A3C6-FB99B4123955}" type="parTrans" cxnId="{805B2356-E79E-4049-9E22-4886CD5BD91B}">
      <dgm:prSet/>
      <dgm:spPr/>
      <dgm:t>
        <a:bodyPr/>
        <a:lstStyle/>
        <a:p>
          <a:endParaRPr lang="en-GB"/>
        </a:p>
      </dgm:t>
    </dgm:pt>
    <dgm:pt modelId="{9E8985F1-897E-4FEC-8084-00A205165177}" type="sibTrans" cxnId="{805B2356-E79E-4049-9E22-4886CD5BD91B}">
      <dgm:prSet/>
      <dgm:spPr/>
      <dgm:t>
        <a:bodyPr/>
        <a:lstStyle/>
        <a:p>
          <a:endParaRPr lang="en-GB"/>
        </a:p>
      </dgm:t>
    </dgm:pt>
    <dgm:pt modelId="{F93725FF-DF0F-4B6D-AC89-9D0F742A141E}">
      <dgm:prSet/>
      <dgm:spPr/>
      <dgm:t>
        <a:bodyPr/>
        <a:lstStyle/>
        <a:p>
          <a:r>
            <a:rPr lang="en-GB" dirty="0">
              <a:latin typeface="Times New Roman" panose="02020603050405020304" pitchFamily="18" charset="0"/>
              <a:cs typeface="Times New Roman" panose="02020603050405020304" pitchFamily="18" charset="0"/>
            </a:rPr>
            <a:t>5 sous chefs, and 1 head chef</a:t>
          </a:r>
          <a:endParaRPr lang="en-US" dirty="0">
            <a:latin typeface="Times New Roman" panose="02020603050405020304" pitchFamily="18" charset="0"/>
            <a:cs typeface="Times New Roman" panose="02020603050405020304" pitchFamily="18" charset="0"/>
          </a:endParaRPr>
        </a:p>
      </dgm:t>
    </dgm:pt>
    <dgm:pt modelId="{B851DA5C-65F1-4543-AEB1-F72766E4D43D}" type="parTrans" cxnId="{51CD037B-F748-4AB9-94D2-4E059E84FD7B}">
      <dgm:prSet/>
      <dgm:spPr/>
      <dgm:t>
        <a:bodyPr/>
        <a:lstStyle/>
        <a:p>
          <a:endParaRPr lang="en-GB"/>
        </a:p>
      </dgm:t>
    </dgm:pt>
    <dgm:pt modelId="{CA858D32-E7E0-40CA-BE7D-12A8DA93A8C7}" type="sibTrans" cxnId="{51CD037B-F748-4AB9-94D2-4E059E84FD7B}">
      <dgm:prSet/>
      <dgm:spPr/>
      <dgm:t>
        <a:bodyPr/>
        <a:lstStyle/>
        <a:p>
          <a:endParaRPr lang="en-GB"/>
        </a:p>
      </dgm:t>
    </dgm:pt>
    <dgm:pt modelId="{8E4EE305-B063-4E5F-91CE-308DFD1B8E1F}" type="pres">
      <dgm:prSet presAssocID="{B848F72A-28DF-4FD5-A62A-3BA5B8F17871}" presName="Name0" presStyleCnt="0">
        <dgm:presLayoutVars>
          <dgm:chMax val="7"/>
          <dgm:dir/>
          <dgm:animLvl val="lvl"/>
          <dgm:resizeHandles val="exact"/>
        </dgm:presLayoutVars>
      </dgm:prSet>
      <dgm:spPr/>
    </dgm:pt>
    <dgm:pt modelId="{F1567DF6-2A1C-4A66-B72A-E905CE2FFCC2}" type="pres">
      <dgm:prSet presAssocID="{203C12D6-D190-479C-826F-07839531A3C4}" presName="circle1" presStyleLbl="node1" presStyleIdx="0" presStyleCnt="3"/>
      <dgm:spPr/>
    </dgm:pt>
    <dgm:pt modelId="{9B70B218-5896-45EA-AB6B-30801BAD5504}" type="pres">
      <dgm:prSet presAssocID="{203C12D6-D190-479C-826F-07839531A3C4}" presName="space" presStyleCnt="0"/>
      <dgm:spPr/>
    </dgm:pt>
    <dgm:pt modelId="{0769FEC5-007F-4B77-8798-7DC789D1ECA8}" type="pres">
      <dgm:prSet presAssocID="{203C12D6-D190-479C-826F-07839531A3C4}" presName="rect1" presStyleLbl="alignAcc1" presStyleIdx="0" presStyleCnt="3" custLinFactNeighborX="189" custLinFactNeighborY="-242"/>
      <dgm:spPr/>
    </dgm:pt>
    <dgm:pt modelId="{5BE82957-72E4-4213-B349-323F755D4CD5}" type="pres">
      <dgm:prSet presAssocID="{6CDA8267-97A6-4612-A706-D1C823B01556}" presName="vertSpace2" presStyleLbl="node1" presStyleIdx="0" presStyleCnt="3"/>
      <dgm:spPr/>
    </dgm:pt>
    <dgm:pt modelId="{63E166D6-135E-4FFA-B152-C154B6A84D9B}" type="pres">
      <dgm:prSet presAssocID="{6CDA8267-97A6-4612-A706-D1C823B01556}" presName="circle2" presStyleLbl="node1" presStyleIdx="1" presStyleCnt="3"/>
      <dgm:spPr/>
    </dgm:pt>
    <dgm:pt modelId="{5C422EF6-EE4E-42C2-A961-0550D24F48F7}" type="pres">
      <dgm:prSet presAssocID="{6CDA8267-97A6-4612-A706-D1C823B01556}" presName="rect2" presStyleLbl="alignAcc1" presStyleIdx="1" presStyleCnt="3"/>
      <dgm:spPr/>
    </dgm:pt>
    <dgm:pt modelId="{9C13DFAD-AC67-491B-8581-B0CAF05E3BDE}" type="pres">
      <dgm:prSet presAssocID="{F93725FF-DF0F-4B6D-AC89-9D0F742A141E}" presName="vertSpace3" presStyleLbl="node1" presStyleIdx="1" presStyleCnt="3"/>
      <dgm:spPr/>
    </dgm:pt>
    <dgm:pt modelId="{3C11AE8B-C45B-488C-8BF3-AC2E1737FBE9}" type="pres">
      <dgm:prSet presAssocID="{F93725FF-DF0F-4B6D-AC89-9D0F742A141E}" presName="circle3" presStyleLbl="node1" presStyleIdx="2" presStyleCnt="3"/>
      <dgm:spPr/>
    </dgm:pt>
    <dgm:pt modelId="{334BD3B9-7E67-4795-B54D-B360242F34C2}" type="pres">
      <dgm:prSet presAssocID="{F93725FF-DF0F-4B6D-AC89-9D0F742A141E}" presName="rect3" presStyleLbl="alignAcc1" presStyleIdx="2" presStyleCnt="3"/>
      <dgm:spPr/>
    </dgm:pt>
    <dgm:pt modelId="{9733ED84-EE50-4193-90F9-BF5EBC6D98F5}" type="pres">
      <dgm:prSet presAssocID="{203C12D6-D190-479C-826F-07839531A3C4}" presName="rect1ParTxNoCh" presStyleLbl="alignAcc1" presStyleIdx="2" presStyleCnt="3">
        <dgm:presLayoutVars>
          <dgm:chMax val="1"/>
          <dgm:bulletEnabled val="1"/>
        </dgm:presLayoutVars>
      </dgm:prSet>
      <dgm:spPr/>
    </dgm:pt>
    <dgm:pt modelId="{E65C0D12-B8F6-4289-9CFD-CC435B163898}" type="pres">
      <dgm:prSet presAssocID="{6CDA8267-97A6-4612-A706-D1C823B01556}" presName="rect2ParTxNoCh" presStyleLbl="alignAcc1" presStyleIdx="2" presStyleCnt="3">
        <dgm:presLayoutVars>
          <dgm:chMax val="1"/>
          <dgm:bulletEnabled val="1"/>
        </dgm:presLayoutVars>
      </dgm:prSet>
      <dgm:spPr/>
    </dgm:pt>
    <dgm:pt modelId="{E8BB45C8-146E-4245-890A-89F61362B21B}" type="pres">
      <dgm:prSet presAssocID="{F93725FF-DF0F-4B6D-AC89-9D0F742A141E}" presName="rect3ParTxNoCh" presStyleLbl="alignAcc1" presStyleIdx="2" presStyleCnt="3">
        <dgm:presLayoutVars>
          <dgm:chMax val="1"/>
          <dgm:bulletEnabled val="1"/>
        </dgm:presLayoutVars>
      </dgm:prSet>
      <dgm:spPr/>
    </dgm:pt>
  </dgm:ptLst>
  <dgm:cxnLst>
    <dgm:cxn modelId="{FCC51C12-165C-4457-8755-E529D6739007}" type="presOf" srcId="{203C12D6-D190-479C-826F-07839531A3C4}" destId="{9733ED84-EE50-4193-90F9-BF5EBC6D98F5}" srcOrd="1" destOrd="0" presId="urn:microsoft.com/office/officeart/2005/8/layout/target3"/>
    <dgm:cxn modelId="{9255F361-7220-4942-A4A9-2A558CD6B2F3}" type="presOf" srcId="{6CDA8267-97A6-4612-A706-D1C823B01556}" destId="{E65C0D12-B8F6-4289-9CFD-CC435B163898}" srcOrd="1" destOrd="0" presId="urn:microsoft.com/office/officeart/2005/8/layout/target3"/>
    <dgm:cxn modelId="{A61EE351-2A2E-46B1-B479-96FE78E6E856}" type="presOf" srcId="{B848F72A-28DF-4FD5-A62A-3BA5B8F17871}" destId="{8E4EE305-B063-4E5F-91CE-308DFD1B8E1F}" srcOrd="0" destOrd="0" presId="urn:microsoft.com/office/officeart/2005/8/layout/target3"/>
    <dgm:cxn modelId="{805B2356-E79E-4049-9E22-4886CD5BD91B}" srcId="{B848F72A-28DF-4FD5-A62A-3BA5B8F17871}" destId="{6CDA8267-97A6-4612-A706-D1C823B01556}" srcOrd="1" destOrd="0" parTransId="{3B1CFA5E-B94D-468F-A3C6-FB99B4123955}" sibTransId="{9E8985F1-897E-4FEC-8084-00A205165177}"/>
    <dgm:cxn modelId="{51CD037B-F748-4AB9-94D2-4E059E84FD7B}" srcId="{B848F72A-28DF-4FD5-A62A-3BA5B8F17871}" destId="{F93725FF-DF0F-4B6D-AC89-9D0F742A141E}" srcOrd="2" destOrd="0" parTransId="{B851DA5C-65F1-4543-AEB1-F72766E4D43D}" sibTransId="{CA858D32-E7E0-40CA-BE7D-12A8DA93A8C7}"/>
    <dgm:cxn modelId="{F21DF781-C334-4126-BAE9-5991AB24FB25}" type="presOf" srcId="{6CDA8267-97A6-4612-A706-D1C823B01556}" destId="{5C422EF6-EE4E-42C2-A961-0550D24F48F7}" srcOrd="0" destOrd="0" presId="urn:microsoft.com/office/officeart/2005/8/layout/target3"/>
    <dgm:cxn modelId="{073B369A-3965-4BFE-BB82-86463EF50A03}" srcId="{B848F72A-28DF-4FD5-A62A-3BA5B8F17871}" destId="{203C12D6-D190-479C-826F-07839531A3C4}" srcOrd="0" destOrd="0" parTransId="{18552E40-4E29-46F2-B941-A7CB89BD69D9}" sibTransId="{80C8632F-6C44-4E06-8281-08E768C97814}"/>
    <dgm:cxn modelId="{657931B8-77A7-4555-BAEF-FBC08DCB6A69}" type="presOf" srcId="{F93725FF-DF0F-4B6D-AC89-9D0F742A141E}" destId="{334BD3B9-7E67-4795-B54D-B360242F34C2}" srcOrd="0" destOrd="0" presId="urn:microsoft.com/office/officeart/2005/8/layout/target3"/>
    <dgm:cxn modelId="{EF73F8DF-AC0F-4F8A-8144-2E7B52A8CF5C}" type="presOf" srcId="{F93725FF-DF0F-4B6D-AC89-9D0F742A141E}" destId="{E8BB45C8-146E-4245-890A-89F61362B21B}" srcOrd="1" destOrd="0" presId="urn:microsoft.com/office/officeart/2005/8/layout/target3"/>
    <dgm:cxn modelId="{08A87BF3-C745-4CF9-90DA-DC0350AC779C}" type="presOf" srcId="{203C12D6-D190-479C-826F-07839531A3C4}" destId="{0769FEC5-007F-4B77-8798-7DC789D1ECA8}" srcOrd="0" destOrd="0" presId="urn:microsoft.com/office/officeart/2005/8/layout/target3"/>
    <dgm:cxn modelId="{34E646D8-0B30-4A87-993D-DCBCDF11CB97}" type="presParOf" srcId="{8E4EE305-B063-4E5F-91CE-308DFD1B8E1F}" destId="{F1567DF6-2A1C-4A66-B72A-E905CE2FFCC2}" srcOrd="0" destOrd="0" presId="urn:microsoft.com/office/officeart/2005/8/layout/target3"/>
    <dgm:cxn modelId="{9F415446-DBD4-4D7E-9C21-A73172ECBD13}" type="presParOf" srcId="{8E4EE305-B063-4E5F-91CE-308DFD1B8E1F}" destId="{9B70B218-5896-45EA-AB6B-30801BAD5504}" srcOrd="1" destOrd="0" presId="urn:microsoft.com/office/officeart/2005/8/layout/target3"/>
    <dgm:cxn modelId="{2BD4766E-9914-4F1F-9B0F-9F9D38A94C7F}" type="presParOf" srcId="{8E4EE305-B063-4E5F-91CE-308DFD1B8E1F}" destId="{0769FEC5-007F-4B77-8798-7DC789D1ECA8}" srcOrd="2" destOrd="0" presId="urn:microsoft.com/office/officeart/2005/8/layout/target3"/>
    <dgm:cxn modelId="{A66839DA-16B7-4E90-B402-FA6B3D01C387}" type="presParOf" srcId="{8E4EE305-B063-4E5F-91CE-308DFD1B8E1F}" destId="{5BE82957-72E4-4213-B349-323F755D4CD5}" srcOrd="3" destOrd="0" presId="urn:microsoft.com/office/officeart/2005/8/layout/target3"/>
    <dgm:cxn modelId="{3BADD434-C44A-4E89-A5A0-36DFBF421570}" type="presParOf" srcId="{8E4EE305-B063-4E5F-91CE-308DFD1B8E1F}" destId="{63E166D6-135E-4FFA-B152-C154B6A84D9B}" srcOrd="4" destOrd="0" presId="urn:microsoft.com/office/officeart/2005/8/layout/target3"/>
    <dgm:cxn modelId="{752C23DB-35A2-4F75-BA52-3DE388BA9BDE}" type="presParOf" srcId="{8E4EE305-B063-4E5F-91CE-308DFD1B8E1F}" destId="{5C422EF6-EE4E-42C2-A961-0550D24F48F7}" srcOrd="5" destOrd="0" presId="urn:microsoft.com/office/officeart/2005/8/layout/target3"/>
    <dgm:cxn modelId="{1E0387CB-FC44-4E41-A058-007960864535}" type="presParOf" srcId="{8E4EE305-B063-4E5F-91CE-308DFD1B8E1F}" destId="{9C13DFAD-AC67-491B-8581-B0CAF05E3BDE}" srcOrd="6" destOrd="0" presId="urn:microsoft.com/office/officeart/2005/8/layout/target3"/>
    <dgm:cxn modelId="{02E1BC2B-2FCE-4EE8-856B-AB6DCD605E9C}" type="presParOf" srcId="{8E4EE305-B063-4E5F-91CE-308DFD1B8E1F}" destId="{3C11AE8B-C45B-488C-8BF3-AC2E1737FBE9}" srcOrd="7" destOrd="0" presId="urn:microsoft.com/office/officeart/2005/8/layout/target3"/>
    <dgm:cxn modelId="{B6581451-A0AE-4695-A779-58B55D3DC787}" type="presParOf" srcId="{8E4EE305-B063-4E5F-91CE-308DFD1B8E1F}" destId="{334BD3B9-7E67-4795-B54D-B360242F34C2}" srcOrd="8" destOrd="0" presId="urn:microsoft.com/office/officeart/2005/8/layout/target3"/>
    <dgm:cxn modelId="{635E12AA-9956-4358-8801-E3888B8EE293}" type="presParOf" srcId="{8E4EE305-B063-4E5F-91CE-308DFD1B8E1F}" destId="{9733ED84-EE50-4193-90F9-BF5EBC6D98F5}" srcOrd="9" destOrd="0" presId="urn:microsoft.com/office/officeart/2005/8/layout/target3"/>
    <dgm:cxn modelId="{B054178C-F69A-4BD4-90DB-5147B61946C4}" type="presParOf" srcId="{8E4EE305-B063-4E5F-91CE-308DFD1B8E1F}" destId="{E65C0D12-B8F6-4289-9CFD-CC435B163898}" srcOrd="10" destOrd="0" presId="urn:microsoft.com/office/officeart/2005/8/layout/target3"/>
    <dgm:cxn modelId="{9006B78E-FBA6-4545-9B00-670C0DA1263B}" type="presParOf" srcId="{8E4EE305-B063-4E5F-91CE-308DFD1B8E1F}" destId="{E8BB45C8-146E-4245-890A-89F61362B21B}"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9DB94A-D2A8-4E27-865B-17313E031091}" type="doc">
      <dgm:prSet loTypeId="urn:microsoft.com/office/officeart/2018/2/layout/IconVerticalSolidList" loCatId="icon" qsTypeId="urn:microsoft.com/office/officeart/2005/8/quickstyle/simple1" qsCatId="simple" csTypeId="urn:microsoft.com/office/officeart/2018/5/colors/Iconchunking_neutralbg_accent5_2" csCatId="accent5" phldr="1"/>
      <dgm:spPr/>
      <dgm:t>
        <a:bodyPr/>
        <a:lstStyle/>
        <a:p>
          <a:endParaRPr lang="en-US"/>
        </a:p>
      </dgm:t>
    </dgm:pt>
    <dgm:pt modelId="{7030FB2B-0183-43CF-8568-0262478EC73C}">
      <dgm:prSet/>
      <dgm:spPr/>
      <dgm:t>
        <a:bodyPr/>
        <a:lstStyle/>
        <a:p>
          <a:pPr>
            <a:lnSpc>
              <a:spcPct val="100000"/>
            </a:lnSpc>
          </a:pPr>
          <a:r>
            <a:rPr lang="en-GB">
              <a:latin typeface="Times New Roman" panose="02020603050405020304" pitchFamily="18" charset="0"/>
              <a:cs typeface="Times New Roman" panose="02020603050405020304" pitchFamily="18" charset="0"/>
            </a:rPr>
            <a:t>For any business to succeed, it is first important to see whether or not there is a value addition made to the end customers (Barba-Sánchez </a:t>
          </a:r>
          <a:r>
            <a:rPr lang="en-GB" i="1">
              <a:latin typeface="Times New Roman" panose="02020603050405020304" pitchFamily="18" charset="0"/>
              <a:cs typeface="Times New Roman" panose="02020603050405020304" pitchFamily="18" charset="0"/>
            </a:rPr>
            <a:t>et al. </a:t>
          </a:r>
          <a:r>
            <a:rPr lang="en-GB">
              <a:latin typeface="Times New Roman" panose="02020603050405020304" pitchFamily="18" charset="0"/>
              <a:cs typeface="Times New Roman" panose="02020603050405020304" pitchFamily="18" charset="0"/>
            </a:rPr>
            <a:t>2022).</a:t>
          </a:r>
          <a:endParaRPr lang="en-US">
            <a:latin typeface="Times New Roman" panose="02020603050405020304" pitchFamily="18" charset="0"/>
            <a:cs typeface="Times New Roman" panose="02020603050405020304" pitchFamily="18" charset="0"/>
          </a:endParaRPr>
        </a:p>
      </dgm:t>
    </dgm:pt>
    <dgm:pt modelId="{3D646CA4-6A09-4F35-B981-FEEDADABBC72}" type="parTrans" cxnId="{CEF7F455-CD1F-4EB2-9D30-95C777F34623}">
      <dgm:prSet/>
      <dgm:spPr/>
      <dgm:t>
        <a:bodyPr/>
        <a:lstStyle/>
        <a:p>
          <a:endParaRPr lang="en-US"/>
        </a:p>
      </dgm:t>
    </dgm:pt>
    <dgm:pt modelId="{2B8D693A-0F5E-46A6-B25B-358346C809CC}" type="sibTrans" cxnId="{CEF7F455-CD1F-4EB2-9D30-95C777F34623}">
      <dgm:prSet/>
      <dgm:spPr/>
      <dgm:t>
        <a:bodyPr/>
        <a:lstStyle/>
        <a:p>
          <a:endParaRPr lang="en-US"/>
        </a:p>
      </dgm:t>
    </dgm:pt>
    <dgm:pt modelId="{186F95EC-7F87-4321-B552-5AF87D119CBB}">
      <dgm:prSet/>
      <dgm:spPr/>
      <dgm:t>
        <a:bodyPr/>
        <a:lstStyle/>
        <a:p>
          <a:pPr>
            <a:lnSpc>
              <a:spcPct val="100000"/>
            </a:lnSpc>
          </a:pPr>
          <a:r>
            <a:rPr lang="en-GB">
              <a:latin typeface="Times New Roman" panose="02020603050405020304" pitchFamily="18" charset="0"/>
              <a:cs typeface="Times New Roman" panose="02020603050405020304" pitchFamily="18" charset="0"/>
            </a:rPr>
            <a:t>The business adds a lot of value to those customers who are prohibited from consuming any sweetened products.</a:t>
          </a:r>
          <a:endParaRPr lang="en-US">
            <a:latin typeface="Times New Roman" panose="02020603050405020304" pitchFamily="18" charset="0"/>
            <a:cs typeface="Times New Roman" panose="02020603050405020304" pitchFamily="18" charset="0"/>
          </a:endParaRPr>
        </a:p>
      </dgm:t>
    </dgm:pt>
    <dgm:pt modelId="{6DDA927F-4260-447A-88CD-3A20E2004BAA}" type="parTrans" cxnId="{7E27F1DA-8CC0-425C-8515-12DDC19A79FD}">
      <dgm:prSet/>
      <dgm:spPr/>
      <dgm:t>
        <a:bodyPr/>
        <a:lstStyle/>
        <a:p>
          <a:endParaRPr lang="en-US"/>
        </a:p>
      </dgm:t>
    </dgm:pt>
    <dgm:pt modelId="{7F5653E4-251B-46F6-80C1-25B6101F9C42}" type="sibTrans" cxnId="{7E27F1DA-8CC0-425C-8515-12DDC19A79FD}">
      <dgm:prSet/>
      <dgm:spPr/>
      <dgm:t>
        <a:bodyPr/>
        <a:lstStyle/>
        <a:p>
          <a:endParaRPr lang="en-US"/>
        </a:p>
      </dgm:t>
    </dgm:pt>
    <dgm:pt modelId="{5E98124A-2D4F-4135-90AF-FCDC9C94A05A}">
      <dgm:prSet/>
      <dgm:spPr/>
      <dgm:t>
        <a:bodyPr/>
        <a:lstStyle/>
        <a:p>
          <a:pPr>
            <a:lnSpc>
              <a:spcPct val="100000"/>
            </a:lnSpc>
          </a:pPr>
          <a:r>
            <a:rPr lang="en-GB">
              <a:latin typeface="Times New Roman" panose="02020603050405020304" pitchFamily="18" charset="0"/>
              <a:cs typeface="Times New Roman" panose="02020603050405020304" pitchFamily="18" charset="0"/>
            </a:rPr>
            <a:t>This has created a massive opportunity for developing of highly community focused business </a:t>
          </a:r>
          <a:endParaRPr lang="en-US">
            <a:latin typeface="Times New Roman" panose="02020603050405020304" pitchFamily="18" charset="0"/>
            <a:cs typeface="Times New Roman" panose="02020603050405020304" pitchFamily="18" charset="0"/>
          </a:endParaRPr>
        </a:p>
      </dgm:t>
    </dgm:pt>
    <dgm:pt modelId="{3D520429-5167-4AE8-AD83-639345C24789}" type="parTrans" cxnId="{4489AC78-BAD8-4F2F-AA14-BAA3981BB6A2}">
      <dgm:prSet/>
      <dgm:spPr/>
      <dgm:t>
        <a:bodyPr/>
        <a:lstStyle/>
        <a:p>
          <a:endParaRPr lang="en-US"/>
        </a:p>
      </dgm:t>
    </dgm:pt>
    <dgm:pt modelId="{E442E356-A11E-4385-821B-66602D591DE6}" type="sibTrans" cxnId="{4489AC78-BAD8-4F2F-AA14-BAA3981BB6A2}">
      <dgm:prSet/>
      <dgm:spPr/>
      <dgm:t>
        <a:bodyPr/>
        <a:lstStyle/>
        <a:p>
          <a:endParaRPr lang="en-US"/>
        </a:p>
      </dgm:t>
    </dgm:pt>
    <dgm:pt modelId="{83A3846C-F4E7-4D97-8F37-A19B7C094F31}" type="pres">
      <dgm:prSet presAssocID="{9B9DB94A-D2A8-4E27-865B-17313E031091}" presName="root" presStyleCnt="0">
        <dgm:presLayoutVars>
          <dgm:dir/>
          <dgm:resizeHandles val="exact"/>
        </dgm:presLayoutVars>
      </dgm:prSet>
      <dgm:spPr/>
    </dgm:pt>
    <dgm:pt modelId="{06D8894E-46A8-4EE7-96E1-72E153A32E7B}" type="pres">
      <dgm:prSet presAssocID="{7030FB2B-0183-43CF-8568-0262478EC73C}" presName="compNode" presStyleCnt="0"/>
      <dgm:spPr/>
    </dgm:pt>
    <dgm:pt modelId="{678FD4C3-DA48-4797-ABF6-1A086079BD6F}" type="pres">
      <dgm:prSet presAssocID="{7030FB2B-0183-43CF-8568-0262478EC73C}" presName="bgRect" presStyleLbl="bgShp" presStyleIdx="0" presStyleCnt="3"/>
      <dgm:spPr/>
    </dgm:pt>
    <dgm:pt modelId="{F2AA3FF1-9B6F-4569-8936-1AE1A061DA8F}" type="pres">
      <dgm:prSet presAssocID="{7030FB2B-0183-43CF-8568-0262478EC73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pping basket"/>
        </a:ext>
      </dgm:extLst>
    </dgm:pt>
    <dgm:pt modelId="{F5EF5D38-0A6C-4A48-9310-EED847842723}" type="pres">
      <dgm:prSet presAssocID="{7030FB2B-0183-43CF-8568-0262478EC73C}" presName="spaceRect" presStyleCnt="0"/>
      <dgm:spPr/>
    </dgm:pt>
    <dgm:pt modelId="{0192E3E7-8C3D-4C22-9249-251824C72EAA}" type="pres">
      <dgm:prSet presAssocID="{7030FB2B-0183-43CF-8568-0262478EC73C}" presName="parTx" presStyleLbl="revTx" presStyleIdx="0" presStyleCnt="3">
        <dgm:presLayoutVars>
          <dgm:chMax val="0"/>
          <dgm:chPref val="0"/>
        </dgm:presLayoutVars>
      </dgm:prSet>
      <dgm:spPr/>
    </dgm:pt>
    <dgm:pt modelId="{D3BF06B6-E76D-41D6-AE6B-67802B1A0CCB}" type="pres">
      <dgm:prSet presAssocID="{2B8D693A-0F5E-46A6-B25B-358346C809CC}" presName="sibTrans" presStyleCnt="0"/>
      <dgm:spPr/>
    </dgm:pt>
    <dgm:pt modelId="{AE10FB94-3B31-4BD3-B07A-9C2EF896C58C}" type="pres">
      <dgm:prSet presAssocID="{186F95EC-7F87-4321-B552-5AF87D119CBB}" presName="compNode" presStyleCnt="0"/>
      <dgm:spPr/>
    </dgm:pt>
    <dgm:pt modelId="{4A0AD626-5505-4706-9D85-3227E32FF41D}" type="pres">
      <dgm:prSet presAssocID="{186F95EC-7F87-4321-B552-5AF87D119CBB}" presName="bgRect" presStyleLbl="bgShp" presStyleIdx="1" presStyleCnt="3"/>
      <dgm:spPr/>
    </dgm:pt>
    <dgm:pt modelId="{3D6BF2DA-0E33-4F93-BACC-97A647CB8E74}" type="pres">
      <dgm:prSet presAssocID="{186F95EC-7F87-4321-B552-5AF87D119CB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AEC8D0DA-452A-41FE-A56E-F7395424AB58}" type="pres">
      <dgm:prSet presAssocID="{186F95EC-7F87-4321-B552-5AF87D119CBB}" presName="spaceRect" presStyleCnt="0"/>
      <dgm:spPr/>
    </dgm:pt>
    <dgm:pt modelId="{CCB17103-A131-4F25-84C7-CB70A7CDEA81}" type="pres">
      <dgm:prSet presAssocID="{186F95EC-7F87-4321-B552-5AF87D119CBB}" presName="parTx" presStyleLbl="revTx" presStyleIdx="1" presStyleCnt="3">
        <dgm:presLayoutVars>
          <dgm:chMax val="0"/>
          <dgm:chPref val="0"/>
        </dgm:presLayoutVars>
      </dgm:prSet>
      <dgm:spPr/>
    </dgm:pt>
    <dgm:pt modelId="{CD985EE7-18D9-49B9-9E5E-728C98C7344A}" type="pres">
      <dgm:prSet presAssocID="{7F5653E4-251B-46F6-80C1-25B6101F9C42}" presName="sibTrans" presStyleCnt="0"/>
      <dgm:spPr/>
    </dgm:pt>
    <dgm:pt modelId="{F5F87FC7-798F-4FED-B7E2-CF046B72AC47}" type="pres">
      <dgm:prSet presAssocID="{5E98124A-2D4F-4135-90AF-FCDC9C94A05A}" presName="compNode" presStyleCnt="0"/>
      <dgm:spPr/>
    </dgm:pt>
    <dgm:pt modelId="{6A62CA5C-95A7-4376-B53D-4F219E5BA535}" type="pres">
      <dgm:prSet presAssocID="{5E98124A-2D4F-4135-90AF-FCDC9C94A05A}" presName="bgRect" presStyleLbl="bgShp" presStyleIdx="2" presStyleCnt="3"/>
      <dgm:spPr/>
    </dgm:pt>
    <dgm:pt modelId="{1E642AC7-7C8E-4E98-A078-9DA5C4FD47F5}" type="pres">
      <dgm:prSet presAssocID="{5E98124A-2D4F-4135-90AF-FCDC9C94A05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EF166D85-E254-4B31-A852-8D58A29ACEBE}" type="pres">
      <dgm:prSet presAssocID="{5E98124A-2D4F-4135-90AF-FCDC9C94A05A}" presName="spaceRect" presStyleCnt="0"/>
      <dgm:spPr/>
    </dgm:pt>
    <dgm:pt modelId="{8BBD372A-CEA2-424D-B777-AA7AF4ABDAB3}" type="pres">
      <dgm:prSet presAssocID="{5E98124A-2D4F-4135-90AF-FCDC9C94A05A}" presName="parTx" presStyleLbl="revTx" presStyleIdx="2" presStyleCnt="3">
        <dgm:presLayoutVars>
          <dgm:chMax val="0"/>
          <dgm:chPref val="0"/>
        </dgm:presLayoutVars>
      </dgm:prSet>
      <dgm:spPr/>
    </dgm:pt>
  </dgm:ptLst>
  <dgm:cxnLst>
    <dgm:cxn modelId="{666EFD0C-E2D2-45E4-B203-79F23ADD3A2C}" type="presOf" srcId="{186F95EC-7F87-4321-B552-5AF87D119CBB}" destId="{CCB17103-A131-4F25-84C7-CB70A7CDEA81}" srcOrd="0" destOrd="0" presId="urn:microsoft.com/office/officeart/2018/2/layout/IconVerticalSolidList"/>
    <dgm:cxn modelId="{3701250F-2779-4ECF-BA30-611D0A915C9C}" type="presOf" srcId="{5E98124A-2D4F-4135-90AF-FCDC9C94A05A}" destId="{8BBD372A-CEA2-424D-B777-AA7AF4ABDAB3}" srcOrd="0" destOrd="0" presId="urn:microsoft.com/office/officeart/2018/2/layout/IconVerticalSolidList"/>
    <dgm:cxn modelId="{26BC2E32-3E07-43C6-B931-61E65B0EB1E4}" type="presOf" srcId="{9B9DB94A-D2A8-4E27-865B-17313E031091}" destId="{83A3846C-F4E7-4D97-8F37-A19B7C094F31}" srcOrd="0" destOrd="0" presId="urn:microsoft.com/office/officeart/2018/2/layout/IconVerticalSolidList"/>
    <dgm:cxn modelId="{4BA43665-33E7-448F-8DB4-0845369290A3}" type="presOf" srcId="{7030FB2B-0183-43CF-8568-0262478EC73C}" destId="{0192E3E7-8C3D-4C22-9249-251824C72EAA}" srcOrd="0" destOrd="0" presId="urn:microsoft.com/office/officeart/2018/2/layout/IconVerticalSolidList"/>
    <dgm:cxn modelId="{CEF7F455-CD1F-4EB2-9D30-95C777F34623}" srcId="{9B9DB94A-D2A8-4E27-865B-17313E031091}" destId="{7030FB2B-0183-43CF-8568-0262478EC73C}" srcOrd="0" destOrd="0" parTransId="{3D646CA4-6A09-4F35-B981-FEEDADABBC72}" sibTransId="{2B8D693A-0F5E-46A6-B25B-358346C809CC}"/>
    <dgm:cxn modelId="{4489AC78-BAD8-4F2F-AA14-BAA3981BB6A2}" srcId="{9B9DB94A-D2A8-4E27-865B-17313E031091}" destId="{5E98124A-2D4F-4135-90AF-FCDC9C94A05A}" srcOrd="2" destOrd="0" parTransId="{3D520429-5167-4AE8-AD83-639345C24789}" sibTransId="{E442E356-A11E-4385-821B-66602D591DE6}"/>
    <dgm:cxn modelId="{7E27F1DA-8CC0-425C-8515-12DDC19A79FD}" srcId="{9B9DB94A-D2A8-4E27-865B-17313E031091}" destId="{186F95EC-7F87-4321-B552-5AF87D119CBB}" srcOrd="1" destOrd="0" parTransId="{6DDA927F-4260-447A-88CD-3A20E2004BAA}" sibTransId="{7F5653E4-251B-46F6-80C1-25B6101F9C42}"/>
    <dgm:cxn modelId="{E322C37A-93BF-418A-A0C2-0F7EF49EF31A}" type="presParOf" srcId="{83A3846C-F4E7-4D97-8F37-A19B7C094F31}" destId="{06D8894E-46A8-4EE7-96E1-72E153A32E7B}" srcOrd="0" destOrd="0" presId="urn:microsoft.com/office/officeart/2018/2/layout/IconVerticalSolidList"/>
    <dgm:cxn modelId="{D4E4FC0C-4D30-4B9F-9F24-5F6AB84FFAA8}" type="presParOf" srcId="{06D8894E-46A8-4EE7-96E1-72E153A32E7B}" destId="{678FD4C3-DA48-4797-ABF6-1A086079BD6F}" srcOrd="0" destOrd="0" presId="urn:microsoft.com/office/officeart/2018/2/layout/IconVerticalSolidList"/>
    <dgm:cxn modelId="{D68AA5D1-A8DF-41F0-98D9-D4155FE05C22}" type="presParOf" srcId="{06D8894E-46A8-4EE7-96E1-72E153A32E7B}" destId="{F2AA3FF1-9B6F-4569-8936-1AE1A061DA8F}" srcOrd="1" destOrd="0" presId="urn:microsoft.com/office/officeart/2018/2/layout/IconVerticalSolidList"/>
    <dgm:cxn modelId="{AACD9378-CE14-4793-9442-6F7C49EF3D16}" type="presParOf" srcId="{06D8894E-46A8-4EE7-96E1-72E153A32E7B}" destId="{F5EF5D38-0A6C-4A48-9310-EED847842723}" srcOrd="2" destOrd="0" presId="urn:microsoft.com/office/officeart/2018/2/layout/IconVerticalSolidList"/>
    <dgm:cxn modelId="{182AE0F5-8197-49FA-8207-3DF0CB88330B}" type="presParOf" srcId="{06D8894E-46A8-4EE7-96E1-72E153A32E7B}" destId="{0192E3E7-8C3D-4C22-9249-251824C72EAA}" srcOrd="3" destOrd="0" presId="urn:microsoft.com/office/officeart/2018/2/layout/IconVerticalSolidList"/>
    <dgm:cxn modelId="{0DC5B658-4E37-4058-A378-E9B2092A2B9A}" type="presParOf" srcId="{83A3846C-F4E7-4D97-8F37-A19B7C094F31}" destId="{D3BF06B6-E76D-41D6-AE6B-67802B1A0CCB}" srcOrd="1" destOrd="0" presId="urn:microsoft.com/office/officeart/2018/2/layout/IconVerticalSolidList"/>
    <dgm:cxn modelId="{ECAC0FA0-1D3A-491D-8D96-4CDB11565C91}" type="presParOf" srcId="{83A3846C-F4E7-4D97-8F37-A19B7C094F31}" destId="{AE10FB94-3B31-4BD3-B07A-9C2EF896C58C}" srcOrd="2" destOrd="0" presId="urn:microsoft.com/office/officeart/2018/2/layout/IconVerticalSolidList"/>
    <dgm:cxn modelId="{D0665446-C79A-42C6-B039-CD67537A8BCC}" type="presParOf" srcId="{AE10FB94-3B31-4BD3-B07A-9C2EF896C58C}" destId="{4A0AD626-5505-4706-9D85-3227E32FF41D}" srcOrd="0" destOrd="0" presId="urn:microsoft.com/office/officeart/2018/2/layout/IconVerticalSolidList"/>
    <dgm:cxn modelId="{657E8B39-A1C7-46A7-895F-D109B06C8A43}" type="presParOf" srcId="{AE10FB94-3B31-4BD3-B07A-9C2EF896C58C}" destId="{3D6BF2DA-0E33-4F93-BACC-97A647CB8E74}" srcOrd="1" destOrd="0" presId="urn:microsoft.com/office/officeart/2018/2/layout/IconVerticalSolidList"/>
    <dgm:cxn modelId="{C94F1373-1D8F-4695-96AD-04805512E118}" type="presParOf" srcId="{AE10FB94-3B31-4BD3-B07A-9C2EF896C58C}" destId="{AEC8D0DA-452A-41FE-A56E-F7395424AB58}" srcOrd="2" destOrd="0" presId="urn:microsoft.com/office/officeart/2018/2/layout/IconVerticalSolidList"/>
    <dgm:cxn modelId="{BE3476A6-F41A-4C80-A873-017DF1DA4ACF}" type="presParOf" srcId="{AE10FB94-3B31-4BD3-B07A-9C2EF896C58C}" destId="{CCB17103-A131-4F25-84C7-CB70A7CDEA81}" srcOrd="3" destOrd="0" presId="urn:microsoft.com/office/officeart/2018/2/layout/IconVerticalSolidList"/>
    <dgm:cxn modelId="{08116DEF-110C-42F0-93AF-3599A8F53868}" type="presParOf" srcId="{83A3846C-F4E7-4D97-8F37-A19B7C094F31}" destId="{CD985EE7-18D9-49B9-9E5E-728C98C7344A}" srcOrd="3" destOrd="0" presId="urn:microsoft.com/office/officeart/2018/2/layout/IconVerticalSolidList"/>
    <dgm:cxn modelId="{33C46AFC-7EA1-4885-BBE5-BD5AD2144C5D}" type="presParOf" srcId="{83A3846C-F4E7-4D97-8F37-A19B7C094F31}" destId="{F5F87FC7-798F-4FED-B7E2-CF046B72AC47}" srcOrd="4" destOrd="0" presId="urn:microsoft.com/office/officeart/2018/2/layout/IconVerticalSolidList"/>
    <dgm:cxn modelId="{1911EAD4-4E0F-430D-B4C7-4B9F3136E1E6}" type="presParOf" srcId="{F5F87FC7-798F-4FED-B7E2-CF046B72AC47}" destId="{6A62CA5C-95A7-4376-B53D-4F219E5BA535}" srcOrd="0" destOrd="0" presId="urn:microsoft.com/office/officeart/2018/2/layout/IconVerticalSolidList"/>
    <dgm:cxn modelId="{CED05D13-AA8A-4EE0-B703-A3581813E36B}" type="presParOf" srcId="{F5F87FC7-798F-4FED-B7E2-CF046B72AC47}" destId="{1E642AC7-7C8E-4E98-A078-9DA5C4FD47F5}" srcOrd="1" destOrd="0" presId="urn:microsoft.com/office/officeart/2018/2/layout/IconVerticalSolidList"/>
    <dgm:cxn modelId="{2F676298-B231-496B-8BAE-2E29F671E793}" type="presParOf" srcId="{F5F87FC7-798F-4FED-B7E2-CF046B72AC47}" destId="{EF166D85-E254-4B31-A852-8D58A29ACEBE}" srcOrd="2" destOrd="0" presId="urn:microsoft.com/office/officeart/2018/2/layout/IconVerticalSolidList"/>
    <dgm:cxn modelId="{768340BF-A325-4A8E-A96C-A106A10A8B01}" type="presParOf" srcId="{F5F87FC7-798F-4FED-B7E2-CF046B72AC47}" destId="{8BBD372A-CEA2-424D-B777-AA7AF4ABDAB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67DF6-2A1C-4A66-B72A-E905CE2FFCC2}">
      <dsp:nvSpPr>
        <dsp:cNvPr id="0" name=""/>
        <dsp:cNvSpPr/>
      </dsp:nvSpPr>
      <dsp:spPr>
        <a:xfrm>
          <a:off x="0" y="0"/>
          <a:ext cx="4351338" cy="4351338"/>
        </a:xfrm>
        <a:prstGeom prst="pie">
          <a:avLst>
            <a:gd name="adj1" fmla="val 5400000"/>
            <a:gd name="adj2" fmla="val 1620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69FEC5-007F-4B77-8798-7DC789D1ECA8}">
      <dsp:nvSpPr>
        <dsp:cNvPr id="0" name=""/>
        <dsp:cNvSpPr/>
      </dsp:nvSpPr>
      <dsp:spPr>
        <a:xfrm>
          <a:off x="2175669" y="0"/>
          <a:ext cx="8339931" cy="4351338"/>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Times New Roman" panose="02020603050405020304" pitchFamily="18" charset="0"/>
              <a:cs typeface="Times New Roman" panose="02020603050405020304" pitchFamily="18" charset="0"/>
            </a:rPr>
            <a:t>Targeted recruitment towards employees who are creative, passionate, and wants to showcase their talent in the most innovative manner possible (Wang </a:t>
          </a:r>
          <a:r>
            <a:rPr lang="en-GB" sz="2700" i="1" kern="1200" dirty="0">
              <a:latin typeface="Times New Roman" panose="02020603050405020304" pitchFamily="18" charset="0"/>
              <a:cs typeface="Times New Roman" panose="02020603050405020304" pitchFamily="18" charset="0"/>
            </a:rPr>
            <a:t>et al. </a:t>
          </a:r>
          <a:r>
            <a:rPr lang="en-GB" sz="2700" kern="1200" dirty="0">
              <a:latin typeface="Times New Roman" panose="02020603050405020304" pitchFamily="18" charset="0"/>
              <a:cs typeface="Times New Roman" panose="02020603050405020304" pitchFamily="18" charset="0"/>
            </a:rPr>
            <a:t>2022)</a:t>
          </a:r>
          <a:endParaRPr lang="en-US" sz="2700" kern="1200" dirty="0">
            <a:latin typeface="Times New Roman" panose="02020603050405020304" pitchFamily="18" charset="0"/>
            <a:cs typeface="Times New Roman" panose="02020603050405020304" pitchFamily="18" charset="0"/>
          </a:endParaRPr>
        </a:p>
      </dsp:txBody>
      <dsp:txXfrm>
        <a:off x="2175669" y="0"/>
        <a:ext cx="8339931" cy="1305404"/>
      </dsp:txXfrm>
    </dsp:sp>
    <dsp:sp modelId="{63E166D6-135E-4FFA-B152-C154B6A84D9B}">
      <dsp:nvSpPr>
        <dsp:cNvPr id="0" name=""/>
        <dsp:cNvSpPr/>
      </dsp:nvSpPr>
      <dsp:spPr>
        <a:xfrm>
          <a:off x="761485" y="1305404"/>
          <a:ext cx="2828366" cy="2828366"/>
        </a:xfrm>
        <a:prstGeom prst="pie">
          <a:avLst>
            <a:gd name="adj1" fmla="val 5400000"/>
            <a:gd name="adj2" fmla="val 16200000"/>
          </a:avLst>
        </a:prstGeom>
        <a:solidFill>
          <a:schemeClr val="accent4">
            <a:hueOff val="3299968"/>
            <a:satOff val="-14601"/>
            <a:lumOff val="-24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422EF6-EE4E-42C2-A961-0550D24F48F7}">
      <dsp:nvSpPr>
        <dsp:cNvPr id="0" name=""/>
        <dsp:cNvSpPr/>
      </dsp:nvSpPr>
      <dsp:spPr>
        <a:xfrm>
          <a:off x="2175669" y="1305404"/>
          <a:ext cx="8339931" cy="2828366"/>
        </a:xfrm>
        <a:prstGeom prst="rect">
          <a:avLst/>
        </a:prstGeom>
        <a:solidFill>
          <a:schemeClr val="lt1">
            <a:alpha val="90000"/>
            <a:hueOff val="0"/>
            <a:satOff val="0"/>
            <a:lumOff val="0"/>
            <a:alphaOff val="0"/>
          </a:schemeClr>
        </a:solidFill>
        <a:ln w="19050" cap="flat" cmpd="sng" algn="ctr">
          <a:solidFill>
            <a:schemeClr val="accent4">
              <a:hueOff val="3299968"/>
              <a:satOff val="-14601"/>
              <a:lumOff val="-24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latin typeface="Times New Roman" panose="02020603050405020304" pitchFamily="18" charset="0"/>
              <a:cs typeface="Times New Roman" panose="02020603050405020304" pitchFamily="18" charset="0"/>
            </a:rPr>
            <a:t>Online job portals such as LinkedIn, Indeed and Reed UK</a:t>
          </a:r>
          <a:endParaRPr lang="en-US" sz="2700" kern="1200">
            <a:latin typeface="Times New Roman" panose="02020603050405020304" pitchFamily="18" charset="0"/>
            <a:cs typeface="Times New Roman" panose="02020603050405020304" pitchFamily="18" charset="0"/>
          </a:endParaRPr>
        </a:p>
      </dsp:txBody>
      <dsp:txXfrm>
        <a:off x="2175669" y="1305404"/>
        <a:ext cx="8339931" cy="1305399"/>
      </dsp:txXfrm>
    </dsp:sp>
    <dsp:sp modelId="{3C11AE8B-C45B-488C-8BF3-AC2E1737FBE9}">
      <dsp:nvSpPr>
        <dsp:cNvPr id="0" name=""/>
        <dsp:cNvSpPr/>
      </dsp:nvSpPr>
      <dsp:spPr>
        <a:xfrm>
          <a:off x="1522968" y="2610804"/>
          <a:ext cx="1305400" cy="1305400"/>
        </a:xfrm>
        <a:prstGeom prst="pie">
          <a:avLst>
            <a:gd name="adj1" fmla="val 5400000"/>
            <a:gd name="adj2" fmla="val 16200000"/>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4BD3B9-7E67-4795-B54D-B360242F34C2}">
      <dsp:nvSpPr>
        <dsp:cNvPr id="0" name=""/>
        <dsp:cNvSpPr/>
      </dsp:nvSpPr>
      <dsp:spPr>
        <a:xfrm>
          <a:off x="2175669" y="2610804"/>
          <a:ext cx="8339931" cy="1305400"/>
        </a:xfrm>
        <a:prstGeom prst="rect">
          <a:avLst/>
        </a:prstGeom>
        <a:solidFill>
          <a:schemeClr val="lt1">
            <a:alpha val="90000"/>
            <a:hueOff val="0"/>
            <a:satOff val="0"/>
            <a:lumOff val="0"/>
            <a:alphaOff val="0"/>
          </a:schemeClr>
        </a:solidFill>
        <a:ln w="19050" cap="flat" cmpd="sng" algn="ctr">
          <a:solidFill>
            <a:schemeClr val="accent4">
              <a:hueOff val="6599937"/>
              <a:satOff val="-29202"/>
              <a:lumOff val="-49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Times New Roman" panose="02020603050405020304" pitchFamily="18" charset="0"/>
              <a:cs typeface="Times New Roman" panose="02020603050405020304" pitchFamily="18" charset="0"/>
            </a:rPr>
            <a:t>5 sous chefs, and 1 head chef</a:t>
          </a:r>
          <a:endParaRPr lang="en-US" sz="2700" kern="1200" dirty="0">
            <a:latin typeface="Times New Roman" panose="02020603050405020304" pitchFamily="18" charset="0"/>
            <a:cs typeface="Times New Roman" panose="02020603050405020304" pitchFamily="18" charset="0"/>
          </a:endParaRPr>
        </a:p>
      </dsp:txBody>
      <dsp:txXfrm>
        <a:off x="2175669" y="2610804"/>
        <a:ext cx="8339931" cy="13054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8FD4C3-DA48-4797-ABF6-1A086079BD6F}">
      <dsp:nvSpPr>
        <dsp:cNvPr id="0" name=""/>
        <dsp:cNvSpPr/>
      </dsp:nvSpPr>
      <dsp:spPr>
        <a:xfrm>
          <a:off x="0" y="531"/>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AA3FF1-9B6F-4569-8936-1AE1A061DA8F}">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92E3E7-8C3D-4C22-9249-251824C72EA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100000"/>
            </a:lnSpc>
            <a:spcBef>
              <a:spcPct val="0"/>
            </a:spcBef>
            <a:spcAft>
              <a:spcPct val="35000"/>
            </a:spcAft>
            <a:buNone/>
          </a:pPr>
          <a:r>
            <a:rPr lang="en-GB" sz="2300" kern="1200">
              <a:latin typeface="Times New Roman" panose="02020603050405020304" pitchFamily="18" charset="0"/>
              <a:cs typeface="Times New Roman" panose="02020603050405020304" pitchFamily="18" charset="0"/>
            </a:rPr>
            <a:t>For any business to succeed, it is first important to see whether or not there is a value addition made to the end customers (Barba-Sánchez </a:t>
          </a:r>
          <a:r>
            <a:rPr lang="en-GB" sz="2300" i="1" kern="1200">
              <a:latin typeface="Times New Roman" panose="02020603050405020304" pitchFamily="18" charset="0"/>
              <a:cs typeface="Times New Roman" panose="02020603050405020304" pitchFamily="18" charset="0"/>
            </a:rPr>
            <a:t>et al. </a:t>
          </a:r>
          <a:r>
            <a:rPr lang="en-GB" sz="2300" kern="1200">
              <a:latin typeface="Times New Roman" panose="02020603050405020304" pitchFamily="18" charset="0"/>
              <a:cs typeface="Times New Roman" panose="02020603050405020304" pitchFamily="18" charset="0"/>
            </a:rPr>
            <a:t>2022).</a:t>
          </a:r>
          <a:endParaRPr lang="en-US" sz="2300" kern="1200">
            <a:latin typeface="Times New Roman" panose="02020603050405020304" pitchFamily="18" charset="0"/>
            <a:cs typeface="Times New Roman" panose="02020603050405020304" pitchFamily="18" charset="0"/>
          </a:endParaRPr>
        </a:p>
      </dsp:txBody>
      <dsp:txXfrm>
        <a:off x="1435590" y="531"/>
        <a:ext cx="9080009" cy="1242935"/>
      </dsp:txXfrm>
    </dsp:sp>
    <dsp:sp modelId="{4A0AD626-5505-4706-9D85-3227E32FF41D}">
      <dsp:nvSpPr>
        <dsp:cNvPr id="0" name=""/>
        <dsp:cNvSpPr/>
      </dsp:nvSpPr>
      <dsp:spPr>
        <a:xfrm>
          <a:off x="0" y="1554201"/>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6BF2DA-0E33-4F93-BACC-97A647CB8E74}">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B17103-A131-4F25-84C7-CB70A7CDEA81}">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100000"/>
            </a:lnSpc>
            <a:spcBef>
              <a:spcPct val="0"/>
            </a:spcBef>
            <a:spcAft>
              <a:spcPct val="35000"/>
            </a:spcAft>
            <a:buNone/>
          </a:pPr>
          <a:r>
            <a:rPr lang="en-GB" sz="2300" kern="1200">
              <a:latin typeface="Times New Roman" panose="02020603050405020304" pitchFamily="18" charset="0"/>
              <a:cs typeface="Times New Roman" panose="02020603050405020304" pitchFamily="18" charset="0"/>
            </a:rPr>
            <a:t>The business adds a lot of value to those customers who are prohibited from consuming any sweetened products.</a:t>
          </a:r>
          <a:endParaRPr lang="en-US" sz="2300" kern="1200">
            <a:latin typeface="Times New Roman" panose="02020603050405020304" pitchFamily="18" charset="0"/>
            <a:cs typeface="Times New Roman" panose="02020603050405020304" pitchFamily="18" charset="0"/>
          </a:endParaRPr>
        </a:p>
      </dsp:txBody>
      <dsp:txXfrm>
        <a:off x="1435590" y="1554201"/>
        <a:ext cx="9080009" cy="1242935"/>
      </dsp:txXfrm>
    </dsp:sp>
    <dsp:sp modelId="{6A62CA5C-95A7-4376-B53D-4F219E5BA535}">
      <dsp:nvSpPr>
        <dsp:cNvPr id="0" name=""/>
        <dsp:cNvSpPr/>
      </dsp:nvSpPr>
      <dsp:spPr>
        <a:xfrm>
          <a:off x="0" y="3107870"/>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42AC7-7C8E-4E98-A078-9DA5C4FD47F5}">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BD372A-CEA2-424D-B777-AA7AF4ABDAB3}">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100000"/>
            </a:lnSpc>
            <a:spcBef>
              <a:spcPct val="0"/>
            </a:spcBef>
            <a:spcAft>
              <a:spcPct val="35000"/>
            </a:spcAft>
            <a:buNone/>
          </a:pPr>
          <a:r>
            <a:rPr lang="en-GB" sz="2300" kern="1200">
              <a:latin typeface="Times New Roman" panose="02020603050405020304" pitchFamily="18" charset="0"/>
              <a:cs typeface="Times New Roman" panose="02020603050405020304" pitchFamily="18" charset="0"/>
            </a:rPr>
            <a:t>This has created a massive opportunity for developing of highly community focused business </a:t>
          </a:r>
          <a:endParaRPr lang="en-US" sz="2300" kern="1200">
            <a:latin typeface="Times New Roman" panose="02020603050405020304" pitchFamily="18" charset="0"/>
            <a:cs typeface="Times New Roman" panose="02020603050405020304" pitchFamily="18" charset="0"/>
          </a:endParaRPr>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67FE7B-8FD9-45EA-9D61-8C53DF09773C}" type="datetimeFigureOut">
              <a:rPr lang="en-GB" smtClean="0"/>
              <a:t>29/06/2025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7C0FD0-5FD2-4D64-94A6-7FD235C125B5}" type="slidenum">
              <a:rPr lang="en-GB" smtClean="0"/>
              <a:t>‹#›</a:t>
            </a:fld>
            <a:endParaRPr lang="en-GB"/>
          </a:p>
        </p:txBody>
      </p:sp>
    </p:spTree>
    <p:extLst>
      <p:ext uri="{BB962C8B-B14F-4D97-AF65-F5344CB8AC3E}">
        <p14:creationId xmlns:p14="http://schemas.microsoft.com/office/powerpoint/2010/main" val="825669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name of the new business is Irina’s Homemade Sweets &amp; Cakes, which will be offering handcrafted and personalised treats, cakes and sweets. The products will be made keeping in mind the health needs of niche audiences like health-conscious customers and people who are suffering from physical ailments like diabetes.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497C0FD0-5FD2-4D64-94A6-7FD235C125B5}" type="slidenum">
              <a:rPr lang="en-GB" smtClean="0"/>
              <a:t>3</a:t>
            </a:fld>
            <a:endParaRPr lang="en-GB"/>
          </a:p>
        </p:txBody>
      </p:sp>
    </p:spTree>
    <p:extLst>
      <p:ext uri="{BB962C8B-B14F-4D97-AF65-F5344CB8AC3E}">
        <p14:creationId xmlns:p14="http://schemas.microsoft.com/office/powerpoint/2010/main" val="40801551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objective of Irina’s Homemade Sweets &amp; Cakes also to increase online orders by 15% in the next three months and launch a new product every season, especially a seasonal fruit candy. The business will also aim to keep in mind the specific needs and requirements of customers who are suffering from critical health concerns. The focus is on making as much personalisation and customisation to the business venture as possible.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97C0FD0-5FD2-4D64-94A6-7FD235C125B5}" type="slidenum">
              <a:rPr lang="en-GB" smtClean="0"/>
              <a:t>4</a:t>
            </a:fld>
            <a:endParaRPr lang="en-GB"/>
          </a:p>
        </p:txBody>
      </p:sp>
    </p:spTree>
    <p:extLst>
      <p:ext uri="{BB962C8B-B14F-4D97-AF65-F5344CB8AC3E}">
        <p14:creationId xmlns:p14="http://schemas.microsoft.com/office/powerpoint/2010/main" val="2474289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a customer is diabetic and is demanding sugar free chocolates, cakes, treats or sweets, then the brand will offer products based on individual demands of consumers. Further, the products will have with no artificial or processed sugar added, only natural sweeteners, like high-quality honey and dates will be used. Moreover, the customisation or personalised service provision can be seen as the USP of the brand. The legal structure of sole proprietorship will also allow the owner to have complete access to all the profit, and business decision-making.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497C0FD0-5FD2-4D64-94A6-7FD235C125B5}" type="slidenum">
              <a:rPr lang="en-GB" smtClean="0"/>
              <a:t>5</a:t>
            </a:fld>
            <a:endParaRPr lang="en-GB"/>
          </a:p>
        </p:txBody>
      </p:sp>
    </p:spTree>
    <p:extLst>
      <p:ext uri="{BB962C8B-B14F-4D97-AF65-F5344CB8AC3E}">
        <p14:creationId xmlns:p14="http://schemas.microsoft.com/office/powerpoint/2010/main" val="18773954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the initial level, Irina’s Homemade Sweet &amp; cakes will be recruiting five sous chefs and one head chef as the primary kitchen staff. Furthermore, the recruitment will take place from numerous online job portals such as LinkedIn, Indeed, and Reed UK.</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497C0FD0-5FD2-4D64-94A6-7FD235C125B5}" type="slidenum">
              <a:rPr lang="en-GB" smtClean="0"/>
              <a:t>6</a:t>
            </a:fld>
            <a:endParaRPr lang="en-GB"/>
          </a:p>
        </p:txBody>
      </p:sp>
    </p:spTree>
    <p:extLst>
      <p:ext uri="{BB962C8B-B14F-4D97-AF65-F5344CB8AC3E}">
        <p14:creationId xmlns:p14="http://schemas.microsoft.com/office/powerpoint/2010/main" val="10321150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mn-lt"/>
                <a:ea typeface="+mn-ea"/>
                <a:cs typeface="+mn-cs"/>
              </a:rPr>
              <a:t>Strength</a:t>
            </a:r>
            <a:r>
              <a:rPr lang="en-GB" sz="1200" kern="1200" dirty="0">
                <a:solidFill>
                  <a:schemeClr val="tx1"/>
                </a:solidFill>
                <a:effectLst/>
                <a:latin typeface="+mn-lt"/>
                <a:ea typeface="+mn-ea"/>
                <a:cs typeface="+mn-cs"/>
              </a:rPr>
              <a:t>: With the help of handcrafted products and unique recipes, even those individuals who are traditionally barred from eating sweet products can consume them now (Afshan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a:t>
            </a:r>
            <a:endParaRPr lang="en-US"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Weakness</a:t>
            </a:r>
            <a:r>
              <a:rPr lang="en-GB" sz="1200" kern="1200" dirty="0">
                <a:solidFill>
                  <a:schemeClr val="tx1"/>
                </a:solidFill>
                <a:effectLst/>
                <a:latin typeface="+mn-lt"/>
                <a:ea typeface="+mn-ea"/>
                <a:cs typeface="+mn-cs"/>
              </a:rPr>
              <a:t>: A large part of the ingredients will be imported from European Union countries. However, post Brexit, the supply chain disruption has been enormously impacting the price of raw materials (Aulet, 2024). </a:t>
            </a:r>
            <a:endParaRPr lang="en-US"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Opportunities</a:t>
            </a:r>
            <a:r>
              <a:rPr lang="en-GB" sz="1200" kern="1200" dirty="0">
                <a:solidFill>
                  <a:schemeClr val="tx1"/>
                </a:solidFill>
                <a:effectLst/>
                <a:latin typeface="+mn-lt"/>
                <a:ea typeface="+mn-ea"/>
                <a:cs typeface="+mn-cs"/>
              </a:rPr>
              <a:t>: The rising opportunity for partnering with the distribution partners like Uber eats and Just Eats, can help overcome the limited distribution weakness of the brand.</a:t>
            </a:r>
            <a:endParaRPr lang="en-US" sz="1200" kern="1200" dirty="0">
              <a:solidFill>
                <a:schemeClr val="tx1"/>
              </a:solidFill>
              <a:effectLst/>
              <a:latin typeface="+mn-lt"/>
              <a:ea typeface="+mn-ea"/>
              <a:cs typeface="+mn-cs"/>
            </a:endParaRPr>
          </a:p>
          <a:p>
            <a:pPr algn="just"/>
            <a:r>
              <a:rPr lang="en-GB" sz="1200" b="1" kern="1200" dirty="0">
                <a:solidFill>
                  <a:schemeClr val="tx1"/>
                </a:solidFill>
                <a:effectLst/>
                <a:latin typeface="+mn-lt"/>
                <a:ea typeface="+mn-ea"/>
                <a:cs typeface="+mn-cs"/>
              </a:rPr>
              <a:t>Threats</a:t>
            </a:r>
            <a:r>
              <a:rPr lang="en-GB" sz="1200" kern="1200" dirty="0">
                <a:solidFill>
                  <a:schemeClr val="tx1"/>
                </a:solidFill>
                <a:effectLst/>
                <a:latin typeface="+mn-lt"/>
                <a:ea typeface="+mn-ea"/>
                <a:cs typeface="+mn-cs"/>
              </a:rPr>
              <a:t>: The bakery industry is extremely congested and new entrances are constantly emerging (</a:t>
            </a:r>
            <a:r>
              <a:rPr lang="en-GB" sz="1200" kern="1200" dirty="0" err="1">
                <a:solidFill>
                  <a:schemeClr val="tx1"/>
                </a:solidFill>
                <a:effectLst/>
                <a:latin typeface="+mn-lt"/>
                <a:ea typeface="+mn-ea"/>
                <a:cs typeface="+mn-cs"/>
              </a:rPr>
              <a:t>Ratten</a:t>
            </a:r>
            <a:r>
              <a:rPr lang="en-GB" sz="1200" kern="1200" dirty="0">
                <a:solidFill>
                  <a:schemeClr val="tx1"/>
                </a:solidFill>
                <a:effectLst/>
                <a:latin typeface="+mn-lt"/>
                <a:ea typeface="+mn-ea"/>
                <a:cs typeface="+mn-cs"/>
              </a:rPr>
              <a:t>, 2023).</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497C0FD0-5FD2-4D64-94A6-7FD235C125B5}" type="slidenum">
              <a:rPr lang="en-GB" smtClean="0"/>
              <a:t>8</a:t>
            </a:fld>
            <a:endParaRPr lang="en-GB"/>
          </a:p>
        </p:txBody>
      </p:sp>
    </p:spTree>
    <p:extLst>
      <p:ext uri="{BB962C8B-B14F-4D97-AF65-F5344CB8AC3E}">
        <p14:creationId xmlns:p14="http://schemas.microsoft.com/office/powerpoint/2010/main" val="2780108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confectionary baked goods and sweets market in the United Kingdom has grown by 28% between 2017 and 2022 (Bgateway.com, 2025). Therefore, emerging demand for personalised, healthy and affordable treats, sweets or cakes in the UK will offer range of benefits to the new venture named as Irina’s Homemade Sweets &amp; cakes in terms of revenue generation, and customer retention. The emotional pain points and restrictions of eating tasty food options faced by the people suffering from critical illnesses will be resolved by this new venture.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497C0FD0-5FD2-4D64-94A6-7FD235C125B5}" type="slidenum">
              <a:rPr lang="en-GB" smtClean="0"/>
              <a:t>11</a:t>
            </a:fld>
            <a:endParaRPr lang="en-GB"/>
          </a:p>
        </p:txBody>
      </p:sp>
    </p:spTree>
    <p:extLst>
      <p:ext uri="{BB962C8B-B14F-4D97-AF65-F5344CB8AC3E}">
        <p14:creationId xmlns:p14="http://schemas.microsoft.com/office/powerpoint/2010/main" val="33404237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large part of the fund will be directed towards developing a user-friendly website to list products, conduct online sales and enhance the business in different parts of London and then the United Kingdom. Structured allocation of the funds in marketing, customer acquisition, infrastructure, development, and team development will enhance innovation and operational efficiency. In the beginning, people who have already developed high skills and have reached a certain position in their career might not be interested in working in a small organisation. Hence, recruiting freshers, who are extremely passionate about their individual skills, capabilities and confident enough to be creative will be recruited. Continuous training and development practices will further help them improve their technical skills over time.</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497C0FD0-5FD2-4D64-94A6-7FD235C125B5}" type="slidenum">
              <a:rPr lang="en-GB" smtClean="0"/>
              <a:t>12</a:t>
            </a:fld>
            <a:endParaRPr lang="en-GB"/>
          </a:p>
        </p:txBody>
      </p:sp>
    </p:spTree>
    <p:extLst>
      <p:ext uri="{BB962C8B-B14F-4D97-AF65-F5344CB8AC3E}">
        <p14:creationId xmlns:p14="http://schemas.microsoft.com/office/powerpoint/2010/main" val="17266680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is based on homemade sweets and cake that will have no preservatives, and it will be served with affordable price to the customers. These products are mainly for customers who are focusing on gluten free, vegan and diabetic sweets and cakes. </a:t>
            </a:r>
            <a:r>
              <a:rPr lang="en-GB" sz="1200" kern="1200">
                <a:solidFill>
                  <a:schemeClr val="tx1"/>
                </a:solidFill>
                <a:effectLst/>
                <a:latin typeface="+mn-lt"/>
                <a:ea typeface="+mn-ea"/>
                <a:cs typeface="+mn-cs"/>
              </a:rPr>
              <a:t>Marketing strategies has been mentioned in this presentation that helps to reach the customers smoothly and gain the competitive advantage in the market. </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97C0FD0-5FD2-4D64-94A6-7FD235C125B5}" type="slidenum">
              <a:rPr lang="en-GB" smtClean="0"/>
              <a:t>13</a:t>
            </a:fld>
            <a:endParaRPr lang="en-GB"/>
          </a:p>
        </p:txBody>
      </p:sp>
    </p:spTree>
    <p:extLst>
      <p:ext uri="{BB962C8B-B14F-4D97-AF65-F5344CB8AC3E}">
        <p14:creationId xmlns:p14="http://schemas.microsoft.com/office/powerpoint/2010/main" val="1201280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48EB6-126A-0D36-ED7C-E43B9AE856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355543-AC5E-26A7-6092-2373CCDD15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BCADC7-7ED9-BCBE-42E5-D1386F637853}"/>
              </a:ext>
            </a:extLst>
          </p:cNvPr>
          <p:cNvSpPr>
            <a:spLocks noGrp="1"/>
          </p:cNvSpPr>
          <p:nvPr>
            <p:ph type="dt" sz="half" idx="10"/>
          </p:nvPr>
        </p:nvSpPr>
        <p:spPr/>
        <p:txBody>
          <a:bodyPr/>
          <a:lstStyle/>
          <a:p>
            <a:fld id="{191EA025-4348-4CEF-B853-7A72DF9BE9EA}" type="datetimeFigureOut">
              <a:rPr lang="en-GB" smtClean="0"/>
              <a:t>29/06/2025</a:t>
            </a:fld>
            <a:endParaRPr lang="en-GB"/>
          </a:p>
        </p:txBody>
      </p:sp>
      <p:sp>
        <p:nvSpPr>
          <p:cNvPr id="5" name="Footer Placeholder 4">
            <a:extLst>
              <a:ext uri="{FF2B5EF4-FFF2-40B4-BE49-F238E27FC236}">
                <a16:creationId xmlns:a16="http://schemas.microsoft.com/office/drawing/2014/main" id="{90FF01D9-92DF-2966-E2BF-68AED7268D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F119B8-FE8B-FB9B-9F33-6470E423C1BE}"/>
              </a:ext>
            </a:extLst>
          </p:cNvPr>
          <p:cNvSpPr>
            <a:spLocks noGrp="1"/>
          </p:cNvSpPr>
          <p:nvPr>
            <p:ph type="sldNum" sz="quarter" idx="12"/>
          </p:nvPr>
        </p:nvSpPr>
        <p:spPr/>
        <p:txBody>
          <a:bodyPr/>
          <a:lstStyle/>
          <a:p>
            <a:fld id="{345AF08B-659A-423F-8660-27DB796C9342}" type="slidenum">
              <a:rPr lang="en-GB" smtClean="0"/>
              <a:t>‹#›</a:t>
            </a:fld>
            <a:endParaRPr lang="en-GB"/>
          </a:p>
        </p:txBody>
      </p:sp>
    </p:spTree>
    <p:extLst>
      <p:ext uri="{BB962C8B-B14F-4D97-AF65-F5344CB8AC3E}">
        <p14:creationId xmlns:p14="http://schemas.microsoft.com/office/powerpoint/2010/main" val="3478003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D453F-84FA-24DE-7351-5D360182A3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EA4588-0A50-B076-FFD6-CBD6C1FBC1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E129A1-0DCA-0444-A193-9977518F4344}"/>
              </a:ext>
            </a:extLst>
          </p:cNvPr>
          <p:cNvSpPr>
            <a:spLocks noGrp="1"/>
          </p:cNvSpPr>
          <p:nvPr>
            <p:ph type="dt" sz="half" idx="10"/>
          </p:nvPr>
        </p:nvSpPr>
        <p:spPr/>
        <p:txBody>
          <a:bodyPr/>
          <a:lstStyle/>
          <a:p>
            <a:fld id="{191EA025-4348-4CEF-B853-7A72DF9BE9EA}" type="datetimeFigureOut">
              <a:rPr lang="en-GB" smtClean="0"/>
              <a:t>29/06/2025</a:t>
            </a:fld>
            <a:endParaRPr lang="en-GB"/>
          </a:p>
        </p:txBody>
      </p:sp>
      <p:sp>
        <p:nvSpPr>
          <p:cNvPr id="5" name="Footer Placeholder 4">
            <a:extLst>
              <a:ext uri="{FF2B5EF4-FFF2-40B4-BE49-F238E27FC236}">
                <a16:creationId xmlns:a16="http://schemas.microsoft.com/office/drawing/2014/main" id="{543EEAE0-8295-EA99-C0A3-75430FE9A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51B8A0-1B73-030C-08A5-0641966AEDD6}"/>
              </a:ext>
            </a:extLst>
          </p:cNvPr>
          <p:cNvSpPr>
            <a:spLocks noGrp="1"/>
          </p:cNvSpPr>
          <p:nvPr>
            <p:ph type="sldNum" sz="quarter" idx="12"/>
          </p:nvPr>
        </p:nvSpPr>
        <p:spPr/>
        <p:txBody>
          <a:bodyPr/>
          <a:lstStyle/>
          <a:p>
            <a:fld id="{345AF08B-659A-423F-8660-27DB796C9342}" type="slidenum">
              <a:rPr lang="en-GB" smtClean="0"/>
              <a:t>‹#›</a:t>
            </a:fld>
            <a:endParaRPr lang="en-GB"/>
          </a:p>
        </p:txBody>
      </p:sp>
    </p:spTree>
    <p:extLst>
      <p:ext uri="{BB962C8B-B14F-4D97-AF65-F5344CB8AC3E}">
        <p14:creationId xmlns:p14="http://schemas.microsoft.com/office/powerpoint/2010/main" val="2137082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EE32A-5C74-55E7-2D15-5D595B2509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97D5FF-4B52-C001-B2B2-FB5F080CE4F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FBE83C-EC29-3552-4B01-B0049AB94750}"/>
              </a:ext>
            </a:extLst>
          </p:cNvPr>
          <p:cNvSpPr>
            <a:spLocks noGrp="1"/>
          </p:cNvSpPr>
          <p:nvPr>
            <p:ph type="dt" sz="half" idx="10"/>
          </p:nvPr>
        </p:nvSpPr>
        <p:spPr/>
        <p:txBody>
          <a:bodyPr/>
          <a:lstStyle/>
          <a:p>
            <a:fld id="{191EA025-4348-4CEF-B853-7A72DF9BE9EA}" type="datetimeFigureOut">
              <a:rPr lang="en-GB" smtClean="0"/>
              <a:t>29/06/2025</a:t>
            </a:fld>
            <a:endParaRPr lang="en-GB"/>
          </a:p>
        </p:txBody>
      </p:sp>
      <p:sp>
        <p:nvSpPr>
          <p:cNvPr id="5" name="Footer Placeholder 4">
            <a:extLst>
              <a:ext uri="{FF2B5EF4-FFF2-40B4-BE49-F238E27FC236}">
                <a16:creationId xmlns:a16="http://schemas.microsoft.com/office/drawing/2014/main" id="{92B23754-226F-2F67-22FE-809E84E128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F517BC-5366-59ED-A176-E0D1BE10CFC9}"/>
              </a:ext>
            </a:extLst>
          </p:cNvPr>
          <p:cNvSpPr>
            <a:spLocks noGrp="1"/>
          </p:cNvSpPr>
          <p:nvPr>
            <p:ph type="sldNum" sz="quarter" idx="12"/>
          </p:nvPr>
        </p:nvSpPr>
        <p:spPr/>
        <p:txBody>
          <a:bodyPr/>
          <a:lstStyle/>
          <a:p>
            <a:fld id="{345AF08B-659A-423F-8660-27DB796C9342}" type="slidenum">
              <a:rPr lang="en-GB" smtClean="0"/>
              <a:t>‹#›</a:t>
            </a:fld>
            <a:endParaRPr lang="en-GB"/>
          </a:p>
        </p:txBody>
      </p:sp>
    </p:spTree>
    <p:extLst>
      <p:ext uri="{BB962C8B-B14F-4D97-AF65-F5344CB8AC3E}">
        <p14:creationId xmlns:p14="http://schemas.microsoft.com/office/powerpoint/2010/main" val="28405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A8AF1-80CC-8F13-9BCC-8974790597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5752A0-A03D-7295-6DC5-D41B1C0F5F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8A2534-5E99-BA02-5338-BFB4F10AA7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6342379-868C-ADD8-847F-F9D36B189F76}"/>
              </a:ext>
            </a:extLst>
          </p:cNvPr>
          <p:cNvSpPr>
            <a:spLocks noGrp="1"/>
          </p:cNvSpPr>
          <p:nvPr>
            <p:ph type="dt" sz="half" idx="10"/>
          </p:nvPr>
        </p:nvSpPr>
        <p:spPr/>
        <p:txBody>
          <a:bodyPr/>
          <a:lstStyle/>
          <a:p>
            <a:fld id="{191EA025-4348-4CEF-B853-7A72DF9BE9EA}" type="datetimeFigureOut">
              <a:rPr lang="en-GB" smtClean="0"/>
              <a:t>29/06/2025</a:t>
            </a:fld>
            <a:endParaRPr lang="en-GB"/>
          </a:p>
        </p:txBody>
      </p:sp>
      <p:sp>
        <p:nvSpPr>
          <p:cNvPr id="6" name="Footer Placeholder 5">
            <a:extLst>
              <a:ext uri="{FF2B5EF4-FFF2-40B4-BE49-F238E27FC236}">
                <a16:creationId xmlns:a16="http://schemas.microsoft.com/office/drawing/2014/main" id="{CA65BFA6-F5C0-783A-BB8A-21685EE2E5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E8FB71-498D-DC1E-5C72-D538E93F918C}"/>
              </a:ext>
            </a:extLst>
          </p:cNvPr>
          <p:cNvSpPr>
            <a:spLocks noGrp="1"/>
          </p:cNvSpPr>
          <p:nvPr>
            <p:ph type="sldNum" sz="quarter" idx="12"/>
          </p:nvPr>
        </p:nvSpPr>
        <p:spPr/>
        <p:txBody>
          <a:bodyPr/>
          <a:lstStyle/>
          <a:p>
            <a:fld id="{345AF08B-659A-423F-8660-27DB796C9342}" type="slidenum">
              <a:rPr lang="en-GB" smtClean="0"/>
              <a:t>‹#›</a:t>
            </a:fld>
            <a:endParaRPr lang="en-GB"/>
          </a:p>
        </p:txBody>
      </p:sp>
    </p:spTree>
    <p:extLst>
      <p:ext uri="{BB962C8B-B14F-4D97-AF65-F5344CB8AC3E}">
        <p14:creationId xmlns:p14="http://schemas.microsoft.com/office/powerpoint/2010/main" val="3557358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866F8-0DEA-215A-01DB-8E3DAC45724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B647D-71EC-878B-E5E9-18C460CB15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5724FD-226A-6678-1FF0-F6E357A7B5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F06B9F-2027-D2E8-B44F-A275939404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20CE6C-3222-A843-7705-41C31677B4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A4D7CE-601C-0584-FEDD-EB6E9A3A7EF8}"/>
              </a:ext>
            </a:extLst>
          </p:cNvPr>
          <p:cNvSpPr>
            <a:spLocks noGrp="1"/>
          </p:cNvSpPr>
          <p:nvPr>
            <p:ph type="dt" sz="half" idx="10"/>
          </p:nvPr>
        </p:nvSpPr>
        <p:spPr/>
        <p:txBody>
          <a:bodyPr/>
          <a:lstStyle/>
          <a:p>
            <a:fld id="{191EA025-4348-4CEF-B853-7A72DF9BE9EA}" type="datetimeFigureOut">
              <a:rPr lang="en-GB" smtClean="0"/>
              <a:t>29/06/2025</a:t>
            </a:fld>
            <a:endParaRPr lang="en-GB"/>
          </a:p>
        </p:txBody>
      </p:sp>
      <p:sp>
        <p:nvSpPr>
          <p:cNvPr id="8" name="Footer Placeholder 7">
            <a:extLst>
              <a:ext uri="{FF2B5EF4-FFF2-40B4-BE49-F238E27FC236}">
                <a16:creationId xmlns:a16="http://schemas.microsoft.com/office/drawing/2014/main" id="{5D191B87-B6FB-9E15-B1D8-5CE2BB4BED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7BBF92-D9EE-3172-B85F-08FFE87FE21F}"/>
              </a:ext>
            </a:extLst>
          </p:cNvPr>
          <p:cNvSpPr>
            <a:spLocks noGrp="1"/>
          </p:cNvSpPr>
          <p:nvPr>
            <p:ph type="sldNum" sz="quarter" idx="12"/>
          </p:nvPr>
        </p:nvSpPr>
        <p:spPr/>
        <p:txBody>
          <a:bodyPr/>
          <a:lstStyle/>
          <a:p>
            <a:fld id="{345AF08B-659A-423F-8660-27DB796C9342}" type="slidenum">
              <a:rPr lang="en-GB" smtClean="0"/>
              <a:t>‹#›</a:t>
            </a:fld>
            <a:endParaRPr lang="en-GB"/>
          </a:p>
        </p:txBody>
      </p:sp>
    </p:spTree>
    <p:extLst>
      <p:ext uri="{BB962C8B-B14F-4D97-AF65-F5344CB8AC3E}">
        <p14:creationId xmlns:p14="http://schemas.microsoft.com/office/powerpoint/2010/main" val="1975032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5C13A-AE39-CEAE-FC45-5FA30E4FE3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AEA1C58-EC6A-EE32-FE66-2E9B2DFFCF0C}"/>
              </a:ext>
            </a:extLst>
          </p:cNvPr>
          <p:cNvSpPr>
            <a:spLocks noGrp="1"/>
          </p:cNvSpPr>
          <p:nvPr>
            <p:ph type="dt" sz="half" idx="10"/>
          </p:nvPr>
        </p:nvSpPr>
        <p:spPr/>
        <p:txBody>
          <a:bodyPr/>
          <a:lstStyle/>
          <a:p>
            <a:fld id="{191EA025-4348-4CEF-B853-7A72DF9BE9EA}" type="datetimeFigureOut">
              <a:rPr lang="en-GB" smtClean="0"/>
              <a:t>29/06/2025</a:t>
            </a:fld>
            <a:endParaRPr lang="en-GB"/>
          </a:p>
        </p:txBody>
      </p:sp>
      <p:sp>
        <p:nvSpPr>
          <p:cNvPr id="4" name="Footer Placeholder 3">
            <a:extLst>
              <a:ext uri="{FF2B5EF4-FFF2-40B4-BE49-F238E27FC236}">
                <a16:creationId xmlns:a16="http://schemas.microsoft.com/office/drawing/2014/main" id="{A41FF24E-FD07-9BAB-3407-91C5EA1921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21F0F7-F961-D4CD-26FE-6E746BD8D72F}"/>
              </a:ext>
            </a:extLst>
          </p:cNvPr>
          <p:cNvSpPr>
            <a:spLocks noGrp="1"/>
          </p:cNvSpPr>
          <p:nvPr>
            <p:ph type="sldNum" sz="quarter" idx="12"/>
          </p:nvPr>
        </p:nvSpPr>
        <p:spPr/>
        <p:txBody>
          <a:bodyPr/>
          <a:lstStyle/>
          <a:p>
            <a:fld id="{345AF08B-659A-423F-8660-27DB796C9342}" type="slidenum">
              <a:rPr lang="en-GB" smtClean="0"/>
              <a:t>‹#›</a:t>
            </a:fld>
            <a:endParaRPr lang="en-GB"/>
          </a:p>
        </p:txBody>
      </p:sp>
    </p:spTree>
    <p:extLst>
      <p:ext uri="{BB962C8B-B14F-4D97-AF65-F5344CB8AC3E}">
        <p14:creationId xmlns:p14="http://schemas.microsoft.com/office/powerpoint/2010/main" val="607454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AA331D-DFD4-349C-2866-EDDE7A8ABFFE}"/>
              </a:ext>
            </a:extLst>
          </p:cNvPr>
          <p:cNvSpPr>
            <a:spLocks noGrp="1"/>
          </p:cNvSpPr>
          <p:nvPr>
            <p:ph type="dt" sz="half" idx="10"/>
          </p:nvPr>
        </p:nvSpPr>
        <p:spPr/>
        <p:txBody>
          <a:bodyPr/>
          <a:lstStyle/>
          <a:p>
            <a:fld id="{191EA025-4348-4CEF-B853-7A72DF9BE9EA}" type="datetimeFigureOut">
              <a:rPr lang="en-GB" smtClean="0"/>
              <a:t>29/06/2025</a:t>
            </a:fld>
            <a:endParaRPr lang="en-GB"/>
          </a:p>
        </p:txBody>
      </p:sp>
      <p:sp>
        <p:nvSpPr>
          <p:cNvPr id="3" name="Footer Placeholder 2">
            <a:extLst>
              <a:ext uri="{FF2B5EF4-FFF2-40B4-BE49-F238E27FC236}">
                <a16:creationId xmlns:a16="http://schemas.microsoft.com/office/drawing/2014/main" id="{8701A478-94A2-E117-8E8B-5996F29DFB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435051-6BEE-C806-E0FC-8EF4D0E52FDD}"/>
              </a:ext>
            </a:extLst>
          </p:cNvPr>
          <p:cNvSpPr>
            <a:spLocks noGrp="1"/>
          </p:cNvSpPr>
          <p:nvPr>
            <p:ph type="sldNum" sz="quarter" idx="12"/>
          </p:nvPr>
        </p:nvSpPr>
        <p:spPr/>
        <p:txBody>
          <a:bodyPr/>
          <a:lstStyle/>
          <a:p>
            <a:fld id="{345AF08B-659A-423F-8660-27DB796C9342}" type="slidenum">
              <a:rPr lang="en-GB" smtClean="0"/>
              <a:t>‹#›</a:t>
            </a:fld>
            <a:endParaRPr lang="en-GB"/>
          </a:p>
        </p:txBody>
      </p:sp>
    </p:spTree>
    <p:extLst>
      <p:ext uri="{BB962C8B-B14F-4D97-AF65-F5344CB8AC3E}">
        <p14:creationId xmlns:p14="http://schemas.microsoft.com/office/powerpoint/2010/main" val="1896133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5E1E2-3643-E248-A140-57C83DA2B8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B174F2-C6BB-5AEE-BC09-4CB7F6BDBB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071D183-80F0-6A07-091B-779BE30A6B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BC35B3-EC3B-5EAA-661F-AE3D1057DF6C}"/>
              </a:ext>
            </a:extLst>
          </p:cNvPr>
          <p:cNvSpPr>
            <a:spLocks noGrp="1"/>
          </p:cNvSpPr>
          <p:nvPr>
            <p:ph type="dt" sz="half" idx="10"/>
          </p:nvPr>
        </p:nvSpPr>
        <p:spPr/>
        <p:txBody>
          <a:bodyPr/>
          <a:lstStyle/>
          <a:p>
            <a:fld id="{191EA025-4348-4CEF-B853-7A72DF9BE9EA}" type="datetimeFigureOut">
              <a:rPr lang="en-GB" smtClean="0"/>
              <a:t>29/06/2025</a:t>
            </a:fld>
            <a:endParaRPr lang="en-GB"/>
          </a:p>
        </p:txBody>
      </p:sp>
      <p:sp>
        <p:nvSpPr>
          <p:cNvPr id="6" name="Footer Placeholder 5">
            <a:extLst>
              <a:ext uri="{FF2B5EF4-FFF2-40B4-BE49-F238E27FC236}">
                <a16:creationId xmlns:a16="http://schemas.microsoft.com/office/drawing/2014/main" id="{D5956CF7-F453-CE2F-E7C1-81519E8442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0F6E35-FE70-6C24-66E6-314A26733799}"/>
              </a:ext>
            </a:extLst>
          </p:cNvPr>
          <p:cNvSpPr>
            <a:spLocks noGrp="1"/>
          </p:cNvSpPr>
          <p:nvPr>
            <p:ph type="sldNum" sz="quarter" idx="12"/>
          </p:nvPr>
        </p:nvSpPr>
        <p:spPr/>
        <p:txBody>
          <a:bodyPr/>
          <a:lstStyle/>
          <a:p>
            <a:fld id="{345AF08B-659A-423F-8660-27DB796C9342}" type="slidenum">
              <a:rPr lang="en-GB" smtClean="0"/>
              <a:t>‹#›</a:t>
            </a:fld>
            <a:endParaRPr lang="en-GB"/>
          </a:p>
        </p:txBody>
      </p:sp>
    </p:spTree>
    <p:extLst>
      <p:ext uri="{BB962C8B-B14F-4D97-AF65-F5344CB8AC3E}">
        <p14:creationId xmlns:p14="http://schemas.microsoft.com/office/powerpoint/2010/main" val="1500604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62A9C-A302-811D-C5B4-9D9D8D8A26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35418DB-4233-2FF0-6A5A-96F0ED7FB0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AB05C1-C2F8-3503-1A98-2B843FA80E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5FBE23-C8D9-0776-C05D-C4236C667FF2}"/>
              </a:ext>
            </a:extLst>
          </p:cNvPr>
          <p:cNvSpPr>
            <a:spLocks noGrp="1"/>
          </p:cNvSpPr>
          <p:nvPr>
            <p:ph type="dt" sz="half" idx="10"/>
          </p:nvPr>
        </p:nvSpPr>
        <p:spPr/>
        <p:txBody>
          <a:bodyPr/>
          <a:lstStyle/>
          <a:p>
            <a:fld id="{191EA025-4348-4CEF-B853-7A72DF9BE9EA}" type="datetimeFigureOut">
              <a:rPr lang="en-GB" smtClean="0"/>
              <a:t>29/06/2025</a:t>
            </a:fld>
            <a:endParaRPr lang="en-GB"/>
          </a:p>
        </p:txBody>
      </p:sp>
      <p:sp>
        <p:nvSpPr>
          <p:cNvPr id="6" name="Footer Placeholder 5">
            <a:extLst>
              <a:ext uri="{FF2B5EF4-FFF2-40B4-BE49-F238E27FC236}">
                <a16:creationId xmlns:a16="http://schemas.microsoft.com/office/drawing/2014/main" id="{46E446B5-3EDA-4A17-CEC2-0A54090C7E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5AA482-A898-6C78-4478-9E580AC9CB19}"/>
              </a:ext>
            </a:extLst>
          </p:cNvPr>
          <p:cNvSpPr>
            <a:spLocks noGrp="1"/>
          </p:cNvSpPr>
          <p:nvPr>
            <p:ph type="sldNum" sz="quarter" idx="12"/>
          </p:nvPr>
        </p:nvSpPr>
        <p:spPr/>
        <p:txBody>
          <a:bodyPr/>
          <a:lstStyle/>
          <a:p>
            <a:fld id="{345AF08B-659A-423F-8660-27DB796C9342}" type="slidenum">
              <a:rPr lang="en-GB" smtClean="0"/>
              <a:t>‹#›</a:t>
            </a:fld>
            <a:endParaRPr lang="en-GB"/>
          </a:p>
        </p:txBody>
      </p:sp>
    </p:spTree>
    <p:extLst>
      <p:ext uri="{BB962C8B-B14F-4D97-AF65-F5344CB8AC3E}">
        <p14:creationId xmlns:p14="http://schemas.microsoft.com/office/powerpoint/2010/main" val="38705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7A8FA-E114-9332-DE74-2F83C24D01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4D1D9B-2D29-27E4-0922-68A7CB29453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3DF1AF-43CA-292C-32F5-038D61F14564}"/>
              </a:ext>
            </a:extLst>
          </p:cNvPr>
          <p:cNvSpPr>
            <a:spLocks noGrp="1"/>
          </p:cNvSpPr>
          <p:nvPr>
            <p:ph type="dt" sz="half" idx="10"/>
          </p:nvPr>
        </p:nvSpPr>
        <p:spPr/>
        <p:txBody>
          <a:bodyPr/>
          <a:lstStyle/>
          <a:p>
            <a:fld id="{191EA025-4348-4CEF-B853-7A72DF9BE9EA}" type="datetimeFigureOut">
              <a:rPr lang="en-GB" smtClean="0"/>
              <a:t>29/06/2025</a:t>
            </a:fld>
            <a:endParaRPr lang="en-GB"/>
          </a:p>
        </p:txBody>
      </p:sp>
      <p:sp>
        <p:nvSpPr>
          <p:cNvPr id="5" name="Footer Placeholder 4">
            <a:extLst>
              <a:ext uri="{FF2B5EF4-FFF2-40B4-BE49-F238E27FC236}">
                <a16:creationId xmlns:a16="http://schemas.microsoft.com/office/drawing/2014/main" id="{B98508FF-3747-E832-A7E4-BD1F09F246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96E687-785B-BEC0-9041-3ECA500ED195}"/>
              </a:ext>
            </a:extLst>
          </p:cNvPr>
          <p:cNvSpPr>
            <a:spLocks noGrp="1"/>
          </p:cNvSpPr>
          <p:nvPr>
            <p:ph type="sldNum" sz="quarter" idx="12"/>
          </p:nvPr>
        </p:nvSpPr>
        <p:spPr/>
        <p:txBody>
          <a:bodyPr/>
          <a:lstStyle/>
          <a:p>
            <a:fld id="{345AF08B-659A-423F-8660-27DB796C9342}" type="slidenum">
              <a:rPr lang="en-GB" smtClean="0"/>
              <a:t>‹#›</a:t>
            </a:fld>
            <a:endParaRPr lang="en-GB"/>
          </a:p>
        </p:txBody>
      </p:sp>
    </p:spTree>
    <p:extLst>
      <p:ext uri="{BB962C8B-B14F-4D97-AF65-F5344CB8AC3E}">
        <p14:creationId xmlns:p14="http://schemas.microsoft.com/office/powerpoint/2010/main" val="520092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D87003-55E9-6524-329A-B289BD2645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563F82-9273-793E-1380-2A748602B7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3CBE30-3D86-6628-052A-69B1E67F7EEA}"/>
              </a:ext>
            </a:extLst>
          </p:cNvPr>
          <p:cNvSpPr>
            <a:spLocks noGrp="1"/>
          </p:cNvSpPr>
          <p:nvPr>
            <p:ph type="dt" sz="half" idx="10"/>
          </p:nvPr>
        </p:nvSpPr>
        <p:spPr/>
        <p:txBody>
          <a:bodyPr/>
          <a:lstStyle/>
          <a:p>
            <a:fld id="{191EA025-4348-4CEF-B853-7A72DF9BE9EA}" type="datetimeFigureOut">
              <a:rPr lang="en-GB" smtClean="0"/>
              <a:t>29/06/2025</a:t>
            </a:fld>
            <a:endParaRPr lang="en-GB"/>
          </a:p>
        </p:txBody>
      </p:sp>
      <p:sp>
        <p:nvSpPr>
          <p:cNvPr id="5" name="Footer Placeholder 4">
            <a:extLst>
              <a:ext uri="{FF2B5EF4-FFF2-40B4-BE49-F238E27FC236}">
                <a16:creationId xmlns:a16="http://schemas.microsoft.com/office/drawing/2014/main" id="{1FC3FC49-41A4-C540-DE8A-ABC535CBA7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8EA410-C59A-A3E1-2016-0AFF163C3E12}"/>
              </a:ext>
            </a:extLst>
          </p:cNvPr>
          <p:cNvSpPr>
            <a:spLocks noGrp="1"/>
          </p:cNvSpPr>
          <p:nvPr>
            <p:ph type="sldNum" sz="quarter" idx="12"/>
          </p:nvPr>
        </p:nvSpPr>
        <p:spPr/>
        <p:txBody>
          <a:bodyPr/>
          <a:lstStyle/>
          <a:p>
            <a:fld id="{345AF08B-659A-423F-8660-27DB796C9342}" type="slidenum">
              <a:rPr lang="en-GB" smtClean="0"/>
              <a:t>‹#›</a:t>
            </a:fld>
            <a:endParaRPr lang="en-GB"/>
          </a:p>
        </p:txBody>
      </p:sp>
    </p:spTree>
    <p:extLst>
      <p:ext uri="{BB962C8B-B14F-4D97-AF65-F5344CB8AC3E}">
        <p14:creationId xmlns:p14="http://schemas.microsoft.com/office/powerpoint/2010/main" val="2453797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2D24CC-27D5-03CC-4021-F2BBB80037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120445-938F-CE8D-784B-AF02FE52896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AFBDD5-1130-A375-376E-5AF5ACEB89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91EA025-4348-4CEF-B853-7A72DF9BE9EA}" type="datetimeFigureOut">
              <a:rPr lang="en-GB" smtClean="0"/>
              <a:t>29/06/2025</a:t>
            </a:fld>
            <a:endParaRPr lang="en-GB"/>
          </a:p>
        </p:txBody>
      </p:sp>
      <p:sp>
        <p:nvSpPr>
          <p:cNvPr id="5" name="Footer Placeholder 4">
            <a:extLst>
              <a:ext uri="{FF2B5EF4-FFF2-40B4-BE49-F238E27FC236}">
                <a16:creationId xmlns:a16="http://schemas.microsoft.com/office/drawing/2014/main" id="{0A264045-5084-98D0-1F7F-AFBF4F0F74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1648E23-07C6-8B00-06CC-3B46B181DD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45AF08B-659A-423F-8660-27DB796C9342}" type="slidenum">
              <a:rPr lang="en-GB" smtClean="0"/>
              <a:t>‹#›</a:t>
            </a:fld>
            <a:endParaRPr lang="en-GB"/>
          </a:p>
        </p:txBody>
      </p:sp>
    </p:spTree>
    <p:extLst>
      <p:ext uri="{BB962C8B-B14F-4D97-AF65-F5344CB8AC3E}">
        <p14:creationId xmlns:p14="http://schemas.microsoft.com/office/powerpoint/2010/main" val="3674114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2" Type="http://schemas.openxmlformats.org/officeDocument/2006/relationships/hyperlink" Target="https://www.bgateway.com/assets/market-reports/Market-Report-Homemade-Cakes-and-Confectionery-August-2023.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E0DC6F-DB0E-DBE1-8178-AE81BC6B9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ke with sparkling candles">
            <a:extLst>
              <a:ext uri="{FF2B5EF4-FFF2-40B4-BE49-F238E27FC236}">
                <a16:creationId xmlns:a16="http://schemas.microsoft.com/office/drawing/2014/main" id="{CFD82A1A-E831-C444-9E88-3AE0C5F27EDD}"/>
              </a:ext>
            </a:extLst>
          </p:cNvPr>
          <p:cNvPicPr>
            <a:picLocks noChangeAspect="1"/>
          </p:cNvPicPr>
          <p:nvPr/>
        </p:nvPicPr>
        <p:blipFill>
          <a:blip r:embed="rId2"/>
          <a:srcRect t="10111" b="5620"/>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4D07BF5-D29E-918E-55FE-747AF2A0E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66726" cy="685800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E12D42-98E1-B595-5EFD-02666BABAAE7}"/>
              </a:ext>
            </a:extLst>
          </p:cNvPr>
          <p:cNvSpPr>
            <a:spLocks noGrp="1"/>
          </p:cNvSpPr>
          <p:nvPr>
            <p:ph type="ctrTitle"/>
          </p:nvPr>
        </p:nvSpPr>
        <p:spPr>
          <a:xfrm>
            <a:off x="441035" y="1424475"/>
            <a:ext cx="3424383" cy="2543448"/>
          </a:xfrm>
        </p:spPr>
        <p:txBody>
          <a:bodyPr anchor="t">
            <a:normAutofit/>
          </a:bodyPr>
          <a:lstStyle/>
          <a:p>
            <a:pPr algn="l"/>
            <a:r>
              <a:rPr lang="en-GB" sz="3200" b="1" dirty="0">
                <a:latin typeface="Times New Roman" panose="02020603050405020304" pitchFamily="18" charset="0"/>
                <a:cs typeface="Times New Roman" panose="02020603050405020304" pitchFamily="18" charset="0"/>
              </a:rPr>
              <a:t>IRINA’S HOMEMADE SWEETS &amp; CAKES</a:t>
            </a:r>
          </a:p>
        </p:txBody>
      </p:sp>
      <p:sp>
        <p:nvSpPr>
          <p:cNvPr id="3" name="Subtitle 2">
            <a:extLst>
              <a:ext uri="{FF2B5EF4-FFF2-40B4-BE49-F238E27FC236}">
                <a16:creationId xmlns:a16="http://schemas.microsoft.com/office/drawing/2014/main" id="{53F325F1-98FF-2D3B-64EF-483C0182D72E}"/>
              </a:ext>
            </a:extLst>
          </p:cNvPr>
          <p:cNvSpPr>
            <a:spLocks noGrp="1"/>
          </p:cNvSpPr>
          <p:nvPr>
            <p:ph type="subTitle" idx="1"/>
          </p:nvPr>
        </p:nvSpPr>
        <p:spPr>
          <a:xfrm>
            <a:off x="441035" y="4007796"/>
            <a:ext cx="3424382" cy="2000041"/>
          </a:xfrm>
        </p:spPr>
        <p:txBody>
          <a:bodyPr anchor="b">
            <a:normAutofit fontScale="85000" lnSpcReduction="20000"/>
          </a:bodyPr>
          <a:lstStyle/>
          <a:p>
            <a:pPr algn="l"/>
            <a:r>
              <a:rPr lang="en-GB" dirty="0">
                <a:latin typeface="Arial"/>
                <a:cs typeface="Times New Roman"/>
              </a:rPr>
              <a:t>Lecture Name: Melanie Squire</a:t>
            </a:r>
            <a:endParaRPr lang="en-US">
              <a:latin typeface="Arial"/>
              <a:cs typeface="Arial"/>
            </a:endParaRPr>
          </a:p>
          <a:p>
            <a:pPr algn="l"/>
            <a:r>
              <a:rPr lang="en-GB" dirty="0">
                <a:latin typeface="Arial"/>
                <a:cs typeface="Times New Roman"/>
              </a:rPr>
              <a:t>Module Name: Managing Enterprise</a:t>
            </a:r>
          </a:p>
          <a:p>
            <a:pPr algn="l"/>
            <a:r>
              <a:rPr lang="en-GB" dirty="0">
                <a:latin typeface="Arial"/>
                <a:cs typeface="Times New Roman"/>
              </a:rPr>
              <a:t>Module Code:BMSW4011</a:t>
            </a:r>
          </a:p>
          <a:p>
            <a:pPr algn="l"/>
            <a:r>
              <a:rPr lang="en-GB" dirty="0">
                <a:latin typeface="Arial"/>
                <a:cs typeface="Times New Roman"/>
              </a:rPr>
              <a:t>Student Name: Irina Calin</a:t>
            </a:r>
            <a:br>
              <a:rPr lang="en-GB" dirty="0">
                <a:latin typeface="Arial"/>
                <a:cs typeface="Times New Roman" panose="02020603050405020304" pitchFamily="18" charset="0"/>
              </a:rPr>
            </a:br>
            <a:r>
              <a:rPr lang="en-GB" dirty="0">
                <a:latin typeface="Arial"/>
                <a:cs typeface="Times New Roman"/>
              </a:rPr>
              <a:t>Student ID: 1905198</a:t>
            </a:r>
            <a:endParaRPr lang="en-GB">
              <a:latin typeface="Aptos" panose="02110004020202020204"/>
            </a:endParaRPr>
          </a:p>
        </p:txBody>
      </p:sp>
      <p:sp>
        <p:nvSpPr>
          <p:cNvPr id="6" name="TextBox 5">
            <a:extLst>
              <a:ext uri="{FF2B5EF4-FFF2-40B4-BE49-F238E27FC236}">
                <a16:creationId xmlns:a16="http://schemas.microsoft.com/office/drawing/2014/main" id="{2A00281A-ED5F-C9AB-F9C8-0ED251BBA941}"/>
              </a:ext>
            </a:extLst>
          </p:cNvPr>
          <p:cNvSpPr txBox="1"/>
          <p:nvPr/>
        </p:nvSpPr>
        <p:spPr>
          <a:xfrm>
            <a:off x="7982607" y="498637"/>
            <a:ext cx="3630273" cy="3416320"/>
          </a:xfrm>
          <a:prstGeom prst="rect">
            <a:avLst/>
          </a:prstGeom>
          <a:noFill/>
        </p:spPr>
        <p:txBody>
          <a:bodyPr wrap="square">
            <a:spAutoFit/>
          </a:bodyPr>
          <a:lstStyle/>
          <a:p>
            <a:pPr algn="ctr"/>
            <a:r>
              <a:rPr lang="en-US" sz="5400" dirty="0">
                <a:solidFill>
                  <a:srgbClr val="000000"/>
                </a:solidFill>
                <a:latin typeface="Dreaming Outloud Script Pro" panose="020F0502020204030204" pitchFamily="66" charset="0"/>
                <a:ea typeface="Brittany"/>
                <a:cs typeface="Dreaming Outloud Script Pro" panose="020F0502020204030204" pitchFamily="66" charset="0"/>
                <a:sym typeface="Brittany"/>
              </a:rPr>
              <a:t>Irina’s homemade sweets &amp; cakes</a:t>
            </a:r>
          </a:p>
        </p:txBody>
      </p:sp>
    </p:spTree>
    <p:extLst>
      <p:ext uri="{BB962C8B-B14F-4D97-AF65-F5344CB8AC3E}">
        <p14:creationId xmlns:p14="http://schemas.microsoft.com/office/powerpoint/2010/main" val="2658612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420230-DD00-005D-EB9A-A92BB2D23024}"/>
              </a:ext>
            </a:extLst>
          </p:cNvPr>
          <p:cNvSpPr>
            <a:spLocks noGrp="1"/>
          </p:cNvSpPr>
          <p:nvPr>
            <p:ph type="title"/>
          </p:nvPr>
        </p:nvSpPr>
        <p:spPr>
          <a:xfrm>
            <a:off x="612648" y="1078992"/>
            <a:ext cx="6268770" cy="1536192"/>
          </a:xfrm>
        </p:spPr>
        <p:txBody>
          <a:bodyPr anchor="b">
            <a:normAutofit/>
          </a:bodyPr>
          <a:lstStyle/>
          <a:p>
            <a:r>
              <a:rPr lang="en-US" sz="5200" b="1">
                <a:latin typeface="Times New Roman" panose="02020603050405020304" pitchFamily="18" charset="0"/>
                <a:cs typeface="Times New Roman" panose="02020603050405020304" pitchFamily="18" charset="0"/>
              </a:rPr>
              <a:t>Table of contents</a:t>
            </a:r>
          </a:p>
        </p:txBody>
      </p:sp>
      <p:sp>
        <p:nvSpPr>
          <p:cNvPr id="43"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312BA5F-5978-CB46-5529-5B1D6E3E6E40}"/>
              </a:ext>
            </a:extLst>
          </p:cNvPr>
          <p:cNvSpPr>
            <a:spLocks noGrp="1"/>
          </p:cNvSpPr>
          <p:nvPr>
            <p:ph idx="1"/>
          </p:nvPr>
        </p:nvSpPr>
        <p:spPr>
          <a:xfrm>
            <a:off x="615458" y="2946416"/>
            <a:ext cx="6234651" cy="3917316"/>
          </a:xfrm>
        </p:spPr>
        <p:txBody>
          <a:bodyPr vert="horz" lIns="91440" tIns="45720" rIns="91440" bIns="45720" rtlCol="0" anchor="t">
            <a:noAutofit/>
          </a:bodyPr>
          <a:lstStyle/>
          <a:p>
            <a:pPr marL="0" indent="0">
              <a:buNone/>
            </a:pPr>
            <a:endParaRPr lang="en-US" sz="1200" dirty="0">
              <a:latin typeface="Arial"/>
              <a:cs typeface="Times New Roman"/>
            </a:endParaRPr>
          </a:p>
          <a:p>
            <a:r>
              <a:rPr lang="en-US" sz="1200" dirty="0">
                <a:latin typeface="Arial"/>
                <a:cs typeface="Times New Roman"/>
              </a:rPr>
              <a:t>Slide 3: Introduction to product/service</a:t>
            </a:r>
          </a:p>
          <a:p>
            <a:r>
              <a:rPr lang="en-US" sz="1200" dirty="0">
                <a:latin typeface="Arial"/>
                <a:cs typeface="Times New Roman"/>
              </a:rPr>
              <a:t>Slide 4: Mission statement, Business aims, Objectives</a:t>
            </a:r>
          </a:p>
          <a:p>
            <a:r>
              <a:rPr lang="en-US" sz="1200" dirty="0">
                <a:latin typeface="Arial"/>
                <a:cs typeface="Times New Roman"/>
              </a:rPr>
              <a:t>Slide 5: USP, legal structure, proposed location</a:t>
            </a:r>
          </a:p>
          <a:p>
            <a:r>
              <a:rPr lang="en-US" sz="1200" dirty="0">
                <a:latin typeface="Arial"/>
                <a:cs typeface="Times New Roman"/>
              </a:rPr>
              <a:t>Slide 6: HRM strategy and financial overview</a:t>
            </a:r>
          </a:p>
          <a:p>
            <a:r>
              <a:rPr lang="en-US" sz="1200" dirty="0">
                <a:latin typeface="Arial"/>
                <a:cs typeface="Times New Roman"/>
              </a:rPr>
              <a:t>Slide 7: Financial Overview </a:t>
            </a:r>
          </a:p>
          <a:p>
            <a:r>
              <a:rPr lang="en-US" sz="1200" dirty="0">
                <a:latin typeface="Arial"/>
                <a:cs typeface="Times New Roman"/>
              </a:rPr>
              <a:t>Slide 8: SWOT Analysis</a:t>
            </a:r>
          </a:p>
          <a:p>
            <a:r>
              <a:rPr lang="en-US" sz="1200" dirty="0">
                <a:latin typeface="Arial"/>
                <a:cs typeface="Times New Roman"/>
              </a:rPr>
              <a:t>Slide 9: </a:t>
            </a:r>
            <a:r>
              <a:rPr lang="en-GB" sz="1200" dirty="0">
                <a:latin typeface="Arial"/>
                <a:cs typeface="Times New Roman"/>
              </a:rPr>
              <a:t>12-Month marketing and branding strategy</a:t>
            </a:r>
          </a:p>
          <a:p>
            <a:r>
              <a:rPr lang="en-US" sz="1200" dirty="0">
                <a:latin typeface="Arial"/>
                <a:cs typeface="Times New Roman"/>
              </a:rPr>
              <a:t>Slide 10:  Marketing samples</a:t>
            </a:r>
          </a:p>
          <a:p>
            <a:r>
              <a:rPr lang="en-US" sz="1200" dirty="0">
                <a:latin typeface="Arial"/>
                <a:cs typeface="Times New Roman"/>
              </a:rPr>
              <a:t>Slide 11: Reasons for investing in the business</a:t>
            </a:r>
          </a:p>
          <a:p>
            <a:r>
              <a:rPr lang="en-US" sz="1200" dirty="0">
                <a:latin typeface="Arial"/>
                <a:cs typeface="Times New Roman"/>
              </a:rPr>
              <a:t>Slide 12: How to use the funding to develop and grow the business#</a:t>
            </a:r>
          </a:p>
          <a:p>
            <a:r>
              <a:rPr lang="en-US" sz="1200" dirty="0">
                <a:latin typeface="Arial"/>
                <a:cs typeface="Times New Roman"/>
              </a:rPr>
              <a:t>Slide 13: Conclusion</a:t>
            </a:r>
          </a:p>
          <a:p>
            <a:r>
              <a:rPr lang="en-US" sz="1200" dirty="0">
                <a:latin typeface="Arial"/>
                <a:cs typeface="Times New Roman"/>
              </a:rPr>
              <a:t>References</a:t>
            </a:r>
          </a:p>
          <a:p>
            <a:endParaRPr lang="en-US" sz="600" dirty="0">
              <a:latin typeface="Times New Roman" panose="02020603050405020304" pitchFamily="18" charset="0"/>
              <a:cs typeface="Times New Roman" panose="02020603050405020304" pitchFamily="18" charset="0"/>
            </a:endParaRPr>
          </a:p>
          <a:p>
            <a:endParaRPr lang="en-US" sz="600" dirty="0">
              <a:latin typeface="Times New Roman" panose="02020603050405020304" pitchFamily="18" charset="0"/>
              <a:cs typeface="Times New Roman" panose="02020603050405020304" pitchFamily="18" charset="0"/>
            </a:endParaRPr>
          </a:p>
          <a:p>
            <a:pPr marL="0" indent="0">
              <a:buNone/>
            </a:pPr>
            <a:endParaRPr lang="en-US" sz="600" dirty="0">
              <a:latin typeface="Times New Roman" panose="02020603050405020304" pitchFamily="18" charset="0"/>
              <a:cs typeface="Times New Roman" panose="02020603050405020304" pitchFamily="18" charset="0"/>
            </a:endParaRPr>
          </a:p>
        </p:txBody>
      </p:sp>
      <p:pic>
        <p:nvPicPr>
          <p:cNvPr id="4" name="Picture 3" descr="A cake with berries on top&#10;&#10;AI-generated content may be incorrect.">
            <a:extLst>
              <a:ext uri="{FF2B5EF4-FFF2-40B4-BE49-F238E27FC236}">
                <a16:creationId xmlns:a16="http://schemas.microsoft.com/office/drawing/2014/main" id="{38387FF7-E3CD-B8EC-4D67-BADA99ABAC0C}"/>
              </a:ext>
            </a:extLst>
          </p:cNvPr>
          <p:cNvPicPr>
            <a:picLocks noChangeAspect="1"/>
          </p:cNvPicPr>
          <p:nvPr/>
        </p:nvPicPr>
        <p:blipFill>
          <a:blip r:embed="rId2"/>
          <a:srcRect r="1523"/>
          <a:stretch>
            <a:fillRect/>
          </a:stretch>
        </p:blipFill>
        <p:spPr>
          <a:xfrm>
            <a:off x="7684006" y="10"/>
            <a:ext cx="4507993" cy="6857990"/>
          </a:xfrm>
          <a:prstGeom prst="rect">
            <a:avLst/>
          </a:prstGeom>
        </p:spPr>
      </p:pic>
    </p:spTree>
    <p:extLst>
      <p:ext uri="{BB962C8B-B14F-4D97-AF65-F5344CB8AC3E}">
        <p14:creationId xmlns:p14="http://schemas.microsoft.com/office/powerpoint/2010/main" val="1768434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4" name="Rectangle 3083">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072969-2707-AA37-C9B8-A65772B232BD}"/>
              </a:ext>
            </a:extLst>
          </p:cNvPr>
          <p:cNvSpPr>
            <a:spLocks noGrp="1"/>
          </p:cNvSpPr>
          <p:nvPr>
            <p:ph type="title"/>
          </p:nvPr>
        </p:nvSpPr>
        <p:spPr>
          <a:xfrm>
            <a:off x="7123007" y="603501"/>
            <a:ext cx="4361693" cy="1527049"/>
          </a:xfrm>
        </p:spPr>
        <p:txBody>
          <a:bodyPr anchor="b">
            <a:normAutofit/>
          </a:bodyPr>
          <a:lstStyle/>
          <a:p>
            <a:r>
              <a:rPr lang="en-GB" sz="3400" b="1">
                <a:latin typeface="Times New Roman" panose="02020603050405020304" pitchFamily="18" charset="0"/>
                <a:cs typeface="Times New Roman" panose="02020603050405020304" pitchFamily="18" charset="0"/>
              </a:rPr>
              <a:t>INTRODUCTION TO PRODUCT/SERVICE</a:t>
            </a:r>
          </a:p>
        </p:txBody>
      </p:sp>
      <p:pic>
        <p:nvPicPr>
          <p:cNvPr id="3074" name="Picture 2" descr="Delicious Sweets: A Stunning HD Wallpaper of Dessert Indulgence">
            <a:extLst>
              <a:ext uri="{FF2B5EF4-FFF2-40B4-BE49-F238E27FC236}">
                <a16:creationId xmlns:a16="http://schemas.microsoft.com/office/drawing/2014/main" id="{A767A9EF-4CDB-5CE7-7267-48F1562D85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463" r="12453"/>
          <a:stretch>
            <a:fillRect/>
          </a:stretch>
        </p:blipFill>
        <p:spPr bwMode="auto">
          <a:xfrm>
            <a:off x="1" y="10"/>
            <a:ext cx="6373368"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5467F58-C4FA-1E06-8E89-F256430F84ED}"/>
              </a:ext>
            </a:extLst>
          </p:cNvPr>
          <p:cNvSpPr>
            <a:spLocks noGrp="1"/>
          </p:cNvSpPr>
          <p:nvPr>
            <p:ph idx="1"/>
          </p:nvPr>
        </p:nvSpPr>
        <p:spPr>
          <a:xfrm>
            <a:off x="7123007" y="2212846"/>
            <a:ext cx="4361693" cy="4096514"/>
          </a:xfrm>
        </p:spPr>
        <p:txBody>
          <a:bodyPr>
            <a:normAutofit/>
          </a:bodyPr>
          <a:lstStyle/>
          <a:p>
            <a:pPr lvl="0"/>
            <a:r>
              <a:rPr lang="en-GB" sz="1800">
                <a:latin typeface="Times New Roman" panose="02020603050405020304" pitchFamily="18" charset="0"/>
                <a:cs typeface="Times New Roman" panose="02020603050405020304" pitchFamily="18" charset="0"/>
              </a:rPr>
              <a:t>Irina’s Homemade Sweets &amp; Cakes</a:t>
            </a:r>
            <a:endParaRPr lang="en-US" sz="1800">
              <a:latin typeface="Times New Roman" panose="02020603050405020304" pitchFamily="18" charset="0"/>
              <a:cs typeface="Times New Roman" panose="02020603050405020304" pitchFamily="18" charset="0"/>
            </a:endParaRPr>
          </a:p>
          <a:p>
            <a:pPr lvl="0"/>
            <a:r>
              <a:rPr lang="en-GB" sz="1800">
                <a:latin typeface="Times New Roman" panose="02020603050405020304" pitchFamily="18" charset="0"/>
                <a:cs typeface="Times New Roman" panose="02020603050405020304" pitchFamily="18" charset="0"/>
              </a:rPr>
              <a:t>The business concept focuses on developing high-quality handcrafted treats, cakes, and sweets </a:t>
            </a:r>
            <a:endParaRPr lang="en-US" sz="1800">
              <a:latin typeface="Times New Roman" panose="02020603050405020304" pitchFamily="18" charset="0"/>
              <a:cs typeface="Times New Roman" panose="02020603050405020304" pitchFamily="18" charset="0"/>
            </a:endParaRPr>
          </a:p>
          <a:p>
            <a:pPr lvl="0"/>
            <a:r>
              <a:rPr lang="en-GB" sz="1800">
                <a:latin typeface="Times New Roman" panose="02020603050405020304" pitchFamily="18" charset="0"/>
                <a:cs typeface="Times New Roman" panose="02020603050405020304" pitchFamily="18" charset="0"/>
              </a:rPr>
              <a:t>They will be made from local ingredients available in the market </a:t>
            </a:r>
            <a:endParaRPr lang="en-US" sz="1800">
              <a:latin typeface="Times New Roman" panose="02020603050405020304" pitchFamily="18" charset="0"/>
              <a:cs typeface="Times New Roman" panose="02020603050405020304" pitchFamily="18" charset="0"/>
            </a:endParaRPr>
          </a:p>
          <a:p>
            <a:endParaRPr lang="en-GB" sz="18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75303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ABCF3B-665A-BF2C-CE6B-188E07E2082C}"/>
              </a:ext>
            </a:extLst>
          </p:cNvPr>
          <p:cNvSpPr>
            <a:spLocks noGrp="1"/>
          </p:cNvSpPr>
          <p:nvPr>
            <p:ph type="title"/>
          </p:nvPr>
        </p:nvSpPr>
        <p:spPr>
          <a:xfrm>
            <a:off x="419100" y="318313"/>
            <a:ext cx="7719060" cy="1323439"/>
          </a:xfrm>
        </p:spPr>
        <p:txBody>
          <a:bodyPr anchor="t">
            <a:normAutofit/>
          </a:bodyPr>
          <a:lstStyle/>
          <a:p>
            <a:pPr algn="ctr"/>
            <a:r>
              <a:rPr lang="en-GB" sz="2800" b="1" dirty="0">
                <a:solidFill>
                  <a:schemeClr val="bg1"/>
                </a:solidFill>
                <a:latin typeface="Times New Roman" panose="02020603050405020304" pitchFamily="18" charset="0"/>
                <a:cs typeface="Times New Roman" panose="02020603050405020304" pitchFamily="18" charset="0"/>
              </a:rPr>
              <a:t>MISSION STATEMENT, BUSINESS AIMS, OBJECTIVES</a:t>
            </a:r>
          </a:p>
        </p:txBody>
      </p:sp>
      <p:sp>
        <p:nvSpPr>
          <p:cNvPr id="3" name="Content Placeholder 2">
            <a:extLst>
              <a:ext uri="{FF2B5EF4-FFF2-40B4-BE49-F238E27FC236}">
                <a16:creationId xmlns:a16="http://schemas.microsoft.com/office/drawing/2014/main" id="{ACE752E7-B510-1CBA-0644-9F0A3614C976}"/>
              </a:ext>
            </a:extLst>
          </p:cNvPr>
          <p:cNvSpPr>
            <a:spLocks noGrp="1"/>
          </p:cNvSpPr>
          <p:nvPr>
            <p:ph idx="1"/>
          </p:nvPr>
        </p:nvSpPr>
        <p:spPr>
          <a:xfrm>
            <a:off x="838200" y="1524000"/>
            <a:ext cx="2682239" cy="4693920"/>
          </a:xfrm>
        </p:spPr>
        <p:txBody>
          <a:bodyPr>
            <a:normAutofit/>
          </a:bodyPr>
          <a:lstStyle/>
          <a:p>
            <a:pPr lvl="0"/>
            <a:r>
              <a:rPr lang="en-GB" sz="1700" dirty="0">
                <a:solidFill>
                  <a:schemeClr val="bg1">
                    <a:alpha val="80000"/>
                  </a:schemeClr>
                </a:solidFill>
                <a:latin typeface="Times New Roman" panose="02020603050405020304" pitchFamily="18" charset="0"/>
                <a:cs typeface="Times New Roman" panose="02020603050405020304" pitchFamily="18" charset="0"/>
              </a:rPr>
              <a:t>The mission of the organisation is to provide the best gluten, free, vegan, gourmet, and sugar free products to the customers, keeping in mind the specific health concerns.</a:t>
            </a:r>
            <a:endParaRPr lang="en-US" sz="1700" dirty="0">
              <a:solidFill>
                <a:schemeClr val="bg1">
                  <a:alpha val="80000"/>
                </a:schemeClr>
              </a:solidFill>
              <a:latin typeface="Times New Roman" panose="02020603050405020304" pitchFamily="18" charset="0"/>
              <a:cs typeface="Times New Roman" panose="02020603050405020304" pitchFamily="18" charset="0"/>
            </a:endParaRPr>
          </a:p>
          <a:p>
            <a:pPr lvl="0"/>
            <a:r>
              <a:rPr lang="en-GB" sz="1700" dirty="0">
                <a:solidFill>
                  <a:schemeClr val="bg1">
                    <a:alpha val="80000"/>
                  </a:schemeClr>
                </a:solidFill>
                <a:latin typeface="Times New Roman" panose="02020603050405020304" pitchFamily="18" charset="0"/>
                <a:cs typeface="Times New Roman" panose="02020603050405020304" pitchFamily="18" charset="0"/>
              </a:rPr>
              <a:t>The aim of the business is to provide a wide range of highly customised and personalised bakery goods using fresh, premium and organic ingredients </a:t>
            </a:r>
            <a:endParaRPr lang="en-US" sz="1700" dirty="0">
              <a:solidFill>
                <a:schemeClr val="bg1">
                  <a:alpha val="80000"/>
                </a:schemeClr>
              </a:solidFill>
              <a:latin typeface="Times New Roman" panose="02020603050405020304" pitchFamily="18" charset="0"/>
              <a:cs typeface="Times New Roman" panose="02020603050405020304" pitchFamily="18" charset="0"/>
            </a:endParaRPr>
          </a:p>
          <a:p>
            <a:endParaRPr lang="en-GB" sz="1700" dirty="0">
              <a:solidFill>
                <a:schemeClr val="bg1">
                  <a:alpha val="80000"/>
                </a:schemeClr>
              </a:solidFill>
              <a:latin typeface="Times New Roman" panose="02020603050405020304" pitchFamily="18" charset="0"/>
              <a:cs typeface="Times New Roman" panose="02020603050405020304" pitchFamily="18" charset="0"/>
            </a:endParaRPr>
          </a:p>
        </p:txBody>
      </p:sp>
      <p:grpSp>
        <p:nvGrpSpPr>
          <p:cNvPr id="5" name="Group 5"/>
          <p:cNvGrpSpPr/>
          <p:nvPr/>
        </p:nvGrpSpPr>
        <p:grpSpPr>
          <a:xfrm>
            <a:off x="3844660" y="1524000"/>
            <a:ext cx="4198621" cy="3960000"/>
            <a:chOff x="0" y="0"/>
            <a:chExt cx="8716941" cy="6721084"/>
          </a:xfrm>
        </p:grpSpPr>
        <p:pic>
          <p:nvPicPr>
            <p:cNvPr id="6" name="Picture 6" descr="A person holding a sign with a person smiling&#10;&#10;AI-generated content may be incorrect."/>
            <p:cNvPicPr>
              <a:picLocks noChangeAspect="1"/>
            </p:cNvPicPr>
            <p:nvPr/>
          </p:nvPicPr>
          <p:blipFill>
            <a:blip r:embed="rId3"/>
            <a:srcRect l="10370" r="10370"/>
            <a:stretch>
              <a:fillRect/>
            </a:stretch>
          </p:blipFill>
          <p:spPr>
            <a:xfrm>
              <a:off x="0" y="0"/>
              <a:ext cx="8716941" cy="6721084"/>
            </a:xfrm>
            <a:prstGeom prst="rect">
              <a:avLst/>
            </a:prstGeom>
          </p:spPr>
        </p:pic>
      </p:grpSp>
      <p:grpSp>
        <p:nvGrpSpPr>
          <p:cNvPr id="4" name="Group 2"/>
          <p:cNvGrpSpPr/>
          <p:nvPr/>
        </p:nvGrpSpPr>
        <p:grpSpPr>
          <a:xfrm>
            <a:off x="8429352" y="12231"/>
            <a:ext cx="3749041" cy="6857999"/>
            <a:chOff x="0" y="0"/>
            <a:chExt cx="2437354" cy="2786821"/>
          </a:xfrm>
        </p:grpSpPr>
        <p:sp>
          <p:nvSpPr>
            <p:cNvPr id="7" name="Freeform 3"/>
            <p:cNvSpPr/>
            <p:nvPr/>
          </p:nvSpPr>
          <p:spPr>
            <a:xfrm>
              <a:off x="0" y="0"/>
              <a:ext cx="2437354" cy="2786821"/>
            </a:xfrm>
            <a:custGeom>
              <a:avLst/>
              <a:gdLst/>
              <a:ahLst/>
              <a:cxnLst/>
              <a:rect l="l" t="t" r="r" b="b"/>
              <a:pathLst>
                <a:path w="2437354" h="2786821">
                  <a:moveTo>
                    <a:pt x="0" y="0"/>
                  </a:moveTo>
                  <a:lnTo>
                    <a:pt x="2437354" y="0"/>
                  </a:lnTo>
                  <a:lnTo>
                    <a:pt x="2437354" y="2786821"/>
                  </a:lnTo>
                  <a:lnTo>
                    <a:pt x="0" y="2786821"/>
                  </a:lnTo>
                  <a:close/>
                </a:path>
              </a:pathLst>
            </a:custGeom>
            <a:solidFill>
              <a:srgbClr val="FFF6E3"/>
            </a:solidFill>
          </p:spPr>
          <p:txBody>
            <a:bodyPr/>
            <a:lstStyle/>
            <a:p>
              <a:endParaRPr lang="en-GB">
                <a:latin typeface="Times New Roman" panose="02020603050405020304" pitchFamily="18" charset="0"/>
                <a:cs typeface="Times New Roman" panose="02020603050405020304" pitchFamily="18" charset="0"/>
              </a:endParaRPr>
            </a:p>
          </p:txBody>
        </p:sp>
        <p:sp>
          <p:nvSpPr>
            <p:cNvPr id="8" name="TextBox 4"/>
            <p:cNvSpPr txBox="1"/>
            <p:nvPr/>
          </p:nvSpPr>
          <p:spPr>
            <a:xfrm>
              <a:off x="0" y="-38100"/>
              <a:ext cx="2437354" cy="2824921"/>
            </a:xfrm>
            <a:prstGeom prst="rect">
              <a:avLst/>
            </a:prstGeom>
          </p:spPr>
          <p:txBody>
            <a:bodyPr lIns="50800" tIns="50800" rIns="50800" bIns="50800" rtlCol="0" anchor="ctr"/>
            <a:lstStyle/>
            <a:p>
              <a:pPr algn="ctr">
                <a:lnSpc>
                  <a:spcPts val="2659"/>
                </a:lnSpc>
              </a:pPr>
              <a:endParaRPr>
                <a:latin typeface="Times New Roman" panose="02020603050405020304" pitchFamily="18" charset="0"/>
                <a:cs typeface="Times New Roman" panose="02020603050405020304" pitchFamily="18" charset="0"/>
              </a:endParaRPr>
            </a:p>
          </p:txBody>
        </p:sp>
      </p:grpSp>
      <p:sp>
        <p:nvSpPr>
          <p:cNvPr id="9" name="TextBox 7"/>
          <p:cNvSpPr txBox="1"/>
          <p:nvPr/>
        </p:nvSpPr>
        <p:spPr>
          <a:xfrm>
            <a:off x="8442959" y="423803"/>
            <a:ext cx="3749041" cy="830997"/>
          </a:xfrm>
          <a:prstGeom prst="rect">
            <a:avLst/>
          </a:prstGeom>
        </p:spPr>
        <p:txBody>
          <a:bodyPr wrap="square" lIns="0" tIns="0" rIns="0" bIns="0" rtlCol="0" anchor="t">
            <a:spAutoFit/>
          </a:bodyPr>
          <a:lstStyle/>
          <a:p>
            <a:pPr algn="ctr"/>
            <a:r>
              <a:rPr lang="en-US" sz="5400" b="1" dirty="0">
                <a:solidFill>
                  <a:srgbClr val="000000"/>
                </a:solidFill>
                <a:latin typeface="Times New Roman" panose="02020603050405020304" pitchFamily="18" charset="0"/>
                <a:ea typeface="Hammersmith One"/>
                <a:cs typeface="Times New Roman" panose="02020603050405020304" pitchFamily="18" charset="0"/>
                <a:sym typeface="Hammersmith One"/>
              </a:rPr>
              <a:t>15%</a:t>
            </a:r>
          </a:p>
        </p:txBody>
      </p:sp>
      <p:sp>
        <p:nvSpPr>
          <p:cNvPr id="10" name="TextBox 8"/>
          <p:cNvSpPr txBox="1"/>
          <p:nvPr/>
        </p:nvSpPr>
        <p:spPr>
          <a:xfrm>
            <a:off x="8415747" y="1175024"/>
            <a:ext cx="3776253" cy="276999"/>
          </a:xfrm>
          <a:prstGeom prst="rect">
            <a:avLst/>
          </a:prstGeom>
        </p:spPr>
        <p:txBody>
          <a:bodyPr wrap="square" lIns="0" tIns="0" rIns="0" bIns="0" rtlCol="0" anchor="t">
            <a:spAutoFit/>
          </a:bodyPr>
          <a:lstStyle/>
          <a:p>
            <a:pPr algn="ctr"/>
            <a:r>
              <a:rPr lang="en-US" dirty="0">
                <a:solidFill>
                  <a:srgbClr val="000000"/>
                </a:solidFill>
                <a:latin typeface="Times New Roman" panose="02020603050405020304" pitchFamily="18" charset="0"/>
                <a:ea typeface="Hammersmith One"/>
                <a:cs typeface="Times New Roman" panose="02020603050405020304" pitchFamily="18" charset="0"/>
                <a:sym typeface="Hammersmith One"/>
              </a:rPr>
              <a:t>hike in online sales</a:t>
            </a:r>
          </a:p>
        </p:txBody>
      </p:sp>
      <p:sp>
        <p:nvSpPr>
          <p:cNvPr id="12" name="TextBox 9"/>
          <p:cNvSpPr txBox="1"/>
          <p:nvPr/>
        </p:nvSpPr>
        <p:spPr>
          <a:xfrm>
            <a:off x="8398427" y="4507516"/>
            <a:ext cx="3769255" cy="1231106"/>
          </a:xfrm>
          <a:prstGeom prst="rect">
            <a:avLst/>
          </a:prstGeom>
        </p:spPr>
        <p:txBody>
          <a:bodyPr wrap="square" lIns="0" tIns="0" rIns="0" bIns="0" rtlCol="0" anchor="t">
            <a:spAutoFit/>
          </a:bodyPr>
          <a:lstStyle/>
          <a:p>
            <a:pPr algn="ctr"/>
            <a:r>
              <a:rPr lang="en-US" sz="8000" b="1" dirty="0">
                <a:solidFill>
                  <a:srgbClr val="000000"/>
                </a:solidFill>
                <a:latin typeface="Times New Roman" panose="02020603050405020304" pitchFamily="18" charset="0"/>
                <a:ea typeface="Hammersmith One"/>
                <a:cs typeface="Times New Roman" panose="02020603050405020304" pitchFamily="18" charset="0"/>
                <a:sym typeface="Hammersmith One"/>
              </a:rPr>
              <a:t>6434</a:t>
            </a:r>
          </a:p>
        </p:txBody>
      </p:sp>
      <p:sp>
        <p:nvSpPr>
          <p:cNvPr id="13" name="TextBox 10"/>
          <p:cNvSpPr txBox="1"/>
          <p:nvPr/>
        </p:nvSpPr>
        <p:spPr>
          <a:xfrm>
            <a:off x="8442959" y="5672843"/>
            <a:ext cx="3715222" cy="369204"/>
          </a:xfrm>
          <a:prstGeom prst="rect">
            <a:avLst/>
          </a:prstGeom>
        </p:spPr>
        <p:txBody>
          <a:bodyPr wrap="square" lIns="0" tIns="0" rIns="0" bIns="0" rtlCol="0" anchor="t">
            <a:spAutoFit/>
          </a:bodyPr>
          <a:lstStyle/>
          <a:p>
            <a:pPr algn="ctr"/>
            <a:r>
              <a:rPr lang="en-US" sz="2399" dirty="0">
                <a:solidFill>
                  <a:srgbClr val="000000"/>
                </a:solidFill>
                <a:latin typeface="Times New Roman" panose="02020603050405020304" pitchFamily="18" charset="0"/>
                <a:ea typeface="Hammersmith One"/>
                <a:cs typeface="Times New Roman" panose="02020603050405020304" pitchFamily="18" charset="0"/>
                <a:sym typeface="Hammersmith One"/>
              </a:rPr>
              <a:t>sugar free candies produced </a:t>
            </a:r>
          </a:p>
        </p:txBody>
      </p:sp>
      <p:sp>
        <p:nvSpPr>
          <p:cNvPr id="14" name="TextBox 11"/>
          <p:cNvSpPr txBox="1"/>
          <p:nvPr/>
        </p:nvSpPr>
        <p:spPr>
          <a:xfrm>
            <a:off x="8409139" y="1576794"/>
            <a:ext cx="3749042" cy="430887"/>
          </a:xfrm>
          <a:prstGeom prst="rect">
            <a:avLst/>
          </a:prstGeom>
        </p:spPr>
        <p:txBody>
          <a:bodyPr wrap="square" lIns="0" tIns="0" rIns="0" bIns="0" rtlCol="0" anchor="t">
            <a:spAutoFit/>
          </a:bodyPr>
          <a:lstStyle/>
          <a:p>
            <a:pPr algn="ctr"/>
            <a:r>
              <a:rPr lang="en-US" sz="2800" b="1" dirty="0">
                <a:solidFill>
                  <a:srgbClr val="000000"/>
                </a:solidFill>
                <a:latin typeface="Times New Roman" panose="02020603050405020304" pitchFamily="18" charset="0"/>
                <a:ea typeface="Hammersmith One"/>
                <a:cs typeface="Times New Roman" panose="02020603050405020304" pitchFamily="18" charset="0"/>
                <a:sym typeface="Hammersmith One"/>
              </a:rPr>
              <a:t>2 New PRODUCTS</a:t>
            </a:r>
          </a:p>
        </p:txBody>
      </p:sp>
      <p:sp>
        <p:nvSpPr>
          <p:cNvPr id="15" name="TextBox 12"/>
          <p:cNvSpPr txBox="1"/>
          <p:nvPr/>
        </p:nvSpPr>
        <p:spPr>
          <a:xfrm>
            <a:off x="9283119" y="2132452"/>
            <a:ext cx="2278803" cy="738407"/>
          </a:xfrm>
          <a:prstGeom prst="rect">
            <a:avLst/>
          </a:prstGeom>
        </p:spPr>
        <p:txBody>
          <a:bodyPr wrap="square" lIns="0" tIns="0" rIns="0" bIns="0" rtlCol="0" anchor="t">
            <a:spAutoFit/>
          </a:bodyPr>
          <a:lstStyle/>
          <a:p>
            <a:pPr algn="ctr"/>
            <a:r>
              <a:rPr lang="en-US" sz="2399" dirty="0">
                <a:solidFill>
                  <a:srgbClr val="000000"/>
                </a:solidFill>
                <a:latin typeface="Times New Roman" panose="02020603050405020304" pitchFamily="18" charset="0"/>
                <a:ea typeface="Hammersmith One"/>
                <a:cs typeface="Times New Roman" panose="02020603050405020304" pitchFamily="18" charset="0"/>
                <a:sym typeface="Hammersmith One"/>
              </a:rPr>
              <a:t>Every three months</a:t>
            </a:r>
          </a:p>
        </p:txBody>
      </p:sp>
      <p:sp>
        <p:nvSpPr>
          <p:cNvPr id="16" name="TextBox 13"/>
          <p:cNvSpPr txBox="1"/>
          <p:nvPr/>
        </p:nvSpPr>
        <p:spPr>
          <a:xfrm>
            <a:off x="8409139" y="2813447"/>
            <a:ext cx="3782861" cy="1231106"/>
          </a:xfrm>
          <a:prstGeom prst="rect">
            <a:avLst/>
          </a:prstGeom>
        </p:spPr>
        <p:txBody>
          <a:bodyPr wrap="square" lIns="0" tIns="0" rIns="0" bIns="0" rtlCol="0" anchor="t">
            <a:spAutoFit/>
          </a:bodyPr>
          <a:lstStyle/>
          <a:p>
            <a:pPr algn="ctr"/>
            <a:r>
              <a:rPr lang="en-US" sz="8000" b="1" dirty="0">
                <a:solidFill>
                  <a:srgbClr val="000000"/>
                </a:solidFill>
                <a:latin typeface="Times New Roman" panose="02020603050405020304" pitchFamily="18" charset="0"/>
                <a:ea typeface="Hammersmith One"/>
                <a:cs typeface="Times New Roman" panose="02020603050405020304" pitchFamily="18" charset="0"/>
                <a:sym typeface="Hammersmith One"/>
              </a:rPr>
              <a:t>600+</a:t>
            </a:r>
          </a:p>
        </p:txBody>
      </p:sp>
      <p:sp>
        <p:nvSpPr>
          <p:cNvPr id="17" name="TextBox 14"/>
          <p:cNvSpPr txBox="1"/>
          <p:nvPr/>
        </p:nvSpPr>
        <p:spPr>
          <a:xfrm>
            <a:off x="8238622" y="4056784"/>
            <a:ext cx="4088867" cy="369204"/>
          </a:xfrm>
          <a:prstGeom prst="rect">
            <a:avLst/>
          </a:prstGeom>
        </p:spPr>
        <p:txBody>
          <a:bodyPr wrap="square" lIns="0" tIns="0" rIns="0" bIns="0" rtlCol="0" anchor="t">
            <a:spAutoFit/>
          </a:bodyPr>
          <a:lstStyle/>
          <a:p>
            <a:pPr algn="ctr"/>
            <a:r>
              <a:rPr lang="en-US" sz="2399" dirty="0">
                <a:solidFill>
                  <a:srgbClr val="000000"/>
                </a:solidFill>
                <a:latin typeface="Times New Roman" panose="02020603050405020304" pitchFamily="18" charset="0"/>
                <a:ea typeface="Hammersmith One"/>
                <a:cs typeface="Times New Roman" panose="02020603050405020304" pitchFamily="18" charset="0"/>
                <a:sym typeface="Hammersmith One"/>
              </a:rPr>
              <a:t>customers every month</a:t>
            </a:r>
          </a:p>
        </p:txBody>
      </p:sp>
    </p:spTree>
    <p:extLst>
      <p:ext uri="{BB962C8B-B14F-4D97-AF65-F5344CB8AC3E}">
        <p14:creationId xmlns:p14="http://schemas.microsoft.com/office/powerpoint/2010/main" val="3543044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932D1AE0-07D4-9E63-D229-6615455A2B76}"/>
              </a:ext>
            </a:extLst>
          </p:cNvPr>
          <p:cNvSpPr>
            <a:spLocks noGrp="1"/>
          </p:cNvSpPr>
          <p:nvPr>
            <p:ph type="title"/>
          </p:nvPr>
        </p:nvSpPr>
        <p:spPr>
          <a:xfrm>
            <a:off x="8559454" y="1146189"/>
            <a:ext cx="3212502" cy="1942773"/>
          </a:xfrm>
        </p:spPr>
        <p:txBody>
          <a:bodyPr anchor="b">
            <a:normAutofit/>
          </a:bodyPr>
          <a:lstStyle/>
          <a:p>
            <a:r>
              <a:rPr lang="en-GB" sz="3100" b="1" dirty="0">
                <a:latin typeface="Times New Roman" panose="02020603050405020304" pitchFamily="18" charset="0"/>
                <a:cs typeface="Times New Roman" panose="02020603050405020304" pitchFamily="18" charset="0"/>
              </a:rPr>
              <a:t>USP, LEGAL STRUCTURE, PROPOSED LOCATION</a:t>
            </a:r>
            <a:endParaRPr lang="en-GB" sz="3100" dirty="0">
              <a:latin typeface="Times New Roman" panose="02020603050405020304" pitchFamily="18" charset="0"/>
              <a:cs typeface="Times New Roman" panose="02020603050405020304" pitchFamily="18" charset="0"/>
            </a:endParaRPr>
          </a:p>
        </p:txBody>
      </p:sp>
      <p:pic>
        <p:nvPicPr>
          <p:cNvPr id="4098" name="Picture 2" descr="Download Cherry Pastry Dessert Food Cake HD Wallpaper">
            <a:extLst>
              <a:ext uri="{FF2B5EF4-FFF2-40B4-BE49-F238E27FC236}">
                <a16:creationId xmlns:a16="http://schemas.microsoft.com/office/drawing/2014/main" id="{522990DD-6EE0-E226-11D8-556276A34E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519" r="764" b="-1"/>
          <a:stretch>
            <a:fillRect/>
          </a:stretch>
        </p:blipFill>
        <p:spPr bwMode="auto">
          <a:xfrm>
            <a:off x="20" y="10"/>
            <a:ext cx="7723393"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760F5EF-A263-AD4E-DE68-7258168D0249}"/>
              </a:ext>
            </a:extLst>
          </p:cNvPr>
          <p:cNvSpPr>
            <a:spLocks noGrp="1"/>
          </p:cNvSpPr>
          <p:nvPr>
            <p:ph idx="1"/>
          </p:nvPr>
        </p:nvSpPr>
        <p:spPr>
          <a:xfrm>
            <a:off x="8270420" y="3412998"/>
            <a:ext cx="3212502" cy="2767366"/>
          </a:xfrm>
        </p:spPr>
        <p:txBody>
          <a:bodyPr>
            <a:normAutofit/>
          </a:bodyPr>
          <a:lstStyle/>
          <a:p>
            <a:pPr lvl="0"/>
            <a:r>
              <a:rPr lang="en-GB" sz="1700">
                <a:latin typeface="Times New Roman" panose="02020603050405020304" pitchFamily="18" charset="0"/>
                <a:cs typeface="Times New Roman" panose="02020603050405020304" pitchFamily="18" charset="0"/>
              </a:rPr>
              <a:t>The USP of the business is to produce highly customised baked goods, keeping in mind the specific health concerns and taste preferences of individual customers.</a:t>
            </a:r>
            <a:endParaRPr lang="en-US" sz="1700">
              <a:latin typeface="Times New Roman" panose="02020603050405020304" pitchFamily="18" charset="0"/>
              <a:cs typeface="Times New Roman" panose="02020603050405020304" pitchFamily="18" charset="0"/>
            </a:endParaRPr>
          </a:p>
          <a:p>
            <a:pPr lvl="0"/>
            <a:r>
              <a:rPr lang="en-GB" sz="1700">
                <a:latin typeface="Times New Roman" panose="02020603050405020304" pitchFamily="18" charset="0"/>
                <a:cs typeface="Times New Roman" panose="02020603050405020304" pitchFamily="18" charset="0"/>
              </a:rPr>
              <a:t>Sole proprietorship is the legal structure</a:t>
            </a:r>
            <a:endParaRPr lang="en-US" sz="1700">
              <a:latin typeface="Times New Roman" panose="02020603050405020304" pitchFamily="18" charset="0"/>
              <a:cs typeface="Times New Roman" panose="02020603050405020304" pitchFamily="18" charset="0"/>
            </a:endParaRPr>
          </a:p>
          <a:p>
            <a:pPr lvl="0"/>
            <a:r>
              <a:rPr lang="en-GB" sz="1700">
                <a:latin typeface="Times New Roman" panose="02020603050405020304" pitchFamily="18" charset="0"/>
                <a:cs typeface="Times New Roman" panose="02020603050405020304" pitchFamily="18" charset="0"/>
              </a:rPr>
              <a:t>Proposed location is Soho in London</a:t>
            </a:r>
            <a:endParaRPr lang="en-US" sz="1700">
              <a:latin typeface="Times New Roman" panose="02020603050405020304" pitchFamily="18" charset="0"/>
              <a:cs typeface="Times New Roman" panose="02020603050405020304" pitchFamily="18" charset="0"/>
            </a:endParaRPr>
          </a:p>
          <a:p>
            <a:endParaRPr lang="en-GB" sz="17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26812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E92E8-5BC5-29BE-BA55-F2742C0065B0}"/>
              </a:ext>
            </a:extLst>
          </p:cNvPr>
          <p:cNvSpPr>
            <a:spLocks noGrp="1"/>
          </p:cNvSpPr>
          <p:nvPr>
            <p:ph type="title"/>
          </p:nvPr>
        </p:nvSpPr>
        <p:spPr/>
        <p:txBody>
          <a:bodyPr>
            <a:normAutofit/>
          </a:bodyPr>
          <a:lstStyle/>
          <a:p>
            <a:pPr algn="ctr"/>
            <a:r>
              <a:rPr lang="en-GB" sz="3600" b="1" dirty="0" err="1">
                <a:latin typeface="Times New Roman" panose="02020603050405020304" pitchFamily="18" charset="0"/>
                <a:cs typeface="Times New Roman" panose="02020603050405020304" pitchFamily="18" charset="0"/>
              </a:rPr>
              <a:t>HRM</a:t>
            </a:r>
            <a:r>
              <a:rPr lang="en-GB" sz="3600" b="1" dirty="0">
                <a:latin typeface="Times New Roman" panose="02020603050405020304" pitchFamily="18" charset="0"/>
                <a:cs typeface="Times New Roman" panose="02020603050405020304" pitchFamily="18" charset="0"/>
              </a:rPr>
              <a:t> STRATEGY AND FINANCIAL OVERVIEW</a:t>
            </a:r>
            <a:endParaRPr lang="en-GB" sz="3600"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3C640585-2BF5-D117-167D-3D2F7DA65380}"/>
              </a:ext>
            </a:extLst>
          </p:cNvPr>
          <p:cNvGraphicFramePr>
            <a:graphicFrameLocks noGrp="1"/>
          </p:cNvGraphicFramePr>
          <p:nvPr>
            <p:ph idx="1"/>
            <p:extLst>
              <p:ext uri="{D42A27DB-BD31-4B8C-83A1-F6EECF244321}">
                <p14:modId xmlns:p14="http://schemas.microsoft.com/office/powerpoint/2010/main" val="2779087101"/>
              </p:ext>
            </p:extLst>
          </p:nvPr>
        </p:nvGraphicFramePr>
        <p:xfrm>
          <a:off x="5334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2656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90B04-56F8-FEBA-65C1-002B5E96958A}"/>
              </a:ext>
            </a:extLst>
          </p:cNvPr>
          <p:cNvSpPr>
            <a:spLocks noGrp="1"/>
          </p:cNvSpPr>
          <p:nvPr>
            <p:ph type="title"/>
          </p:nvPr>
        </p:nvSpPr>
        <p:spPr>
          <a:xfrm>
            <a:off x="612648" y="548640"/>
            <a:ext cx="10945037" cy="1133856"/>
          </a:xfrm>
        </p:spPr>
        <p:txBody>
          <a:bodyPr anchor="t">
            <a:normAutofit/>
          </a:bodyPr>
          <a:lstStyle/>
          <a:p>
            <a:pPr algn="ctr"/>
            <a:r>
              <a:rPr lang="en-GB" sz="3700" b="1" dirty="0">
                <a:latin typeface="Times New Roman" panose="02020603050405020304" pitchFamily="18" charset="0"/>
                <a:cs typeface="Times New Roman" panose="02020603050405020304" pitchFamily="18" charset="0"/>
              </a:rPr>
              <a:t>FINANCIAL OVERVIEW - CASH FLOW FORECAST (IN £)</a:t>
            </a:r>
            <a:endParaRPr lang="en-GB" sz="3700"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3E548D9C-B128-D51B-5B47-FF99206F2ABF}"/>
              </a:ext>
            </a:extLst>
          </p:cNvPr>
          <p:cNvGraphicFramePr>
            <a:graphicFrameLocks noGrp="1"/>
          </p:cNvGraphicFramePr>
          <p:nvPr>
            <p:ph idx="1"/>
            <p:extLst>
              <p:ext uri="{D42A27DB-BD31-4B8C-83A1-F6EECF244321}">
                <p14:modId xmlns:p14="http://schemas.microsoft.com/office/powerpoint/2010/main" val="3583360661"/>
              </p:ext>
            </p:extLst>
          </p:nvPr>
        </p:nvGraphicFramePr>
        <p:xfrm>
          <a:off x="612645" y="2464561"/>
          <a:ext cx="10945039" cy="3657600"/>
        </p:xfrm>
        <a:graphic>
          <a:graphicData uri="http://schemas.openxmlformats.org/drawingml/2006/table">
            <a:tbl>
              <a:tblPr firstRow="1" firstCol="1" bandRow="1">
                <a:tableStyleId>{F2DE63D5-997A-4646-A377-4702673A728D}</a:tableStyleId>
              </a:tblPr>
              <a:tblGrid>
                <a:gridCol w="1439413">
                  <a:extLst>
                    <a:ext uri="{9D8B030D-6E8A-4147-A177-3AD203B41FA5}">
                      <a16:colId xmlns:a16="http://schemas.microsoft.com/office/drawing/2014/main" val="3655984317"/>
                    </a:ext>
                  </a:extLst>
                </a:gridCol>
                <a:gridCol w="1886566">
                  <a:extLst>
                    <a:ext uri="{9D8B030D-6E8A-4147-A177-3AD203B41FA5}">
                      <a16:colId xmlns:a16="http://schemas.microsoft.com/office/drawing/2014/main" val="2067457865"/>
                    </a:ext>
                  </a:extLst>
                </a:gridCol>
                <a:gridCol w="1886566">
                  <a:extLst>
                    <a:ext uri="{9D8B030D-6E8A-4147-A177-3AD203B41FA5}">
                      <a16:colId xmlns:a16="http://schemas.microsoft.com/office/drawing/2014/main" val="769156689"/>
                    </a:ext>
                  </a:extLst>
                </a:gridCol>
                <a:gridCol w="1959362">
                  <a:extLst>
                    <a:ext uri="{9D8B030D-6E8A-4147-A177-3AD203B41FA5}">
                      <a16:colId xmlns:a16="http://schemas.microsoft.com/office/drawing/2014/main" val="1427729131"/>
                    </a:ext>
                  </a:extLst>
                </a:gridCol>
                <a:gridCol w="1886566">
                  <a:extLst>
                    <a:ext uri="{9D8B030D-6E8A-4147-A177-3AD203B41FA5}">
                      <a16:colId xmlns:a16="http://schemas.microsoft.com/office/drawing/2014/main" val="3242571055"/>
                    </a:ext>
                  </a:extLst>
                </a:gridCol>
                <a:gridCol w="1886566">
                  <a:extLst>
                    <a:ext uri="{9D8B030D-6E8A-4147-A177-3AD203B41FA5}">
                      <a16:colId xmlns:a16="http://schemas.microsoft.com/office/drawing/2014/main" val="2203497460"/>
                    </a:ext>
                  </a:extLst>
                </a:gridCol>
              </a:tblGrid>
              <a:tr h="405879">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Month</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Opening Balance (£)</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Cash Inflow (Sales + Investment) (£)</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Cash Outflow (Expenses) (£)</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Net Cash Flow (£)</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Closing Balance (£)</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extLst>
                  <a:ext uri="{0D108BD9-81ED-4DB2-BD59-A6C34878D82A}">
                    <a16:rowId xmlns:a16="http://schemas.microsoft.com/office/drawing/2014/main" val="4207276544"/>
                  </a:ext>
                </a:extLst>
              </a:tr>
              <a:tr h="405879">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Month 1</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dirty="0">
                          <a:effectLst/>
                          <a:latin typeface="Times New Roman" panose="02020603050405020304" pitchFamily="18" charset="0"/>
                          <a:cs typeface="Times New Roman" panose="02020603050405020304" pitchFamily="18" charset="0"/>
                        </a:rPr>
                        <a:t>20,000 (initial) + 5,000 (sales)</a:t>
                      </a:r>
                      <a:endParaRPr lang="en-US"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10,000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+15,000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15,000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extLst>
                  <a:ext uri="{0D108BD9-81ED-4DB2-BD59-A6C34878D82A}">
                    <a16:rowId xmlns:a16="http://schemas.microsoft.com/office/drawing/2014/main" val="567441256"/>
                  </a:ext>
                </a:extLst>
              </a:tr>
              <a:tr h="205145">
                <a:tc>
                  <a:txBody>
                    <a:bodyPr/>
                    <a:lstStyle/>
                    <a:p>
                      <a:pPr marL="0" marR="0" algn="ctr">
                        <a:lnSpc>
                          <a:spcPct val="100000"/>
                        </a:lnSpc>
                        <a:spcBef>
                          <a:spcPts val="1000"/>
                        </a:spcBef>
                        <a:spcAft>
                          <a:spcPts val="1000"/>
                        </a:spcAft>
                        <a:buNone/>
                      </a:pPr>
                      <a:r>
                        <a:rPr lang="en-GB" sz="1600" dirty="0">
                          <a:effectLst/>
                          <a:latin typeface="Times New Roman" panose="02020603050405020304" pitchFamily="18" charset="0"/>
                          <a:cs typeface="Times New Roman" panose="02020603050405020304" pitchFamily="18" charset="0"/>
                        </a:rPr>
                        <a:t>Month 2</a:t>
                      </a:r>
                      <a:endParaRPr lang="en-US"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15,000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6,000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8,000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-2,000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13,000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extLst>
                  <a:ext uri="{0D108BD9-81ED-4DB2-BD59-A6C34878D82A}">
                    <a16:rowId xmlns:a16="http://schemas.microsoft.com/office/drawing/2014/main" val="1787302912"/>
                  </a:ext>
                </a:extLst>
              </a:tr>
              <a:tr h="205145">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Month 3</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dirty="0">
                          <a:effectLst/>
                          <a:latin typeface="Times New Roman" panose="02020603050405020304" pitchFamily="18" charset="0"/>
                          <a:cs typeface="Times New Roman" panose="02020603050405020304" pitchFamily="18" charset="0"/>
                        </a:rPr>
                        <a:t>13,000</a:t>
                      </a:r>
                      <a:endParaRPr lang="en-US"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6,500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7,500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12,000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extLst>
                  <a:ext uri="{0D108BD9-81ED-4DB2-BD59-A6C34878D82A}">
                    <a16:rowId xmlns:a16="http://schemas.microsoft.com/office/drawing/2014/main" val="3039545732"/>
                  </a:ext>
                </a:extLst>
              </a:tr>
              <a:tr h="205145">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Month 4</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12,000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7,000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7,000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12,000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extLst>
                  <a:ext uri="{0D108BD9-81ED-4DB2-BD59-A6C34878D82A}">
                    <a16:rowId xmlns:a16="http://schemas.microsoft.com/office/drawing/2014/main" val="2741883511"/>
                  </a:ext>
                </a:extLst>
              </a:tr>
              <a:tr h="205145">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Month 5</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12,000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8,000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7,500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12,500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extLst>
                  <a:ext uri="{0D108BD9-81ED-4DB2-BD59-A6C34878D82A}">
                    <a16:rowId xmlns:a16="http://schemas.microsoft.com/office/drawing/2014/main" val="3555030849"/>
                  </a:ext>
                </a:extLst>
              </a:tr>
              <a:tr h="205145">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Month 6</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12,500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8,500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7,500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13,500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extLst>
                  <a:ext uri="{0D108BD9-81ED-4DB2-BD59-A6C34878D82A}">
                    <a16:rowId xmlns:a16="http://schemas.microsoft.com/office/drawing/2014/main" val="4129063564"/>
                  </a:ext>
                </a:extLst>
              </a:tr>
              <a:tr h="205145">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Month 7</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13,500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9,000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8,000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14,500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extLst>
                  <a:ext uri="{0D108BD9-81ED-4DB2-BD59-A6C34878D82A}">
                    <a16:rowId xmlns:a16="http://schemas.microsoft.com/office/drawing/2014/main" val="1780189743"/>
                  </a:ext>
                </a:extLst>
              </a:tr>
              <a:tr h="205145">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Month 8</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14,500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10,000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8,500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16,000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extLst>
                  <a:ext uri="{0D108BD9-81ED-4DB2-BD59-A6C34878D82A}">
                    <a16:rowId xmlns:a16="http://schemas.microsoft.com/office/drawing/2014/main" val="1608811224"/>
                  </a:ext>
                </a:extLst>
              </a:tr>
              <a:tr h="205145">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Month 9</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16,000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11,000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9,000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+2,000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18,000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extLst>
                  <a:ext uri="{0D108BD9-81ED-4DB2-BD59-A6C34878D82A}">
                    <a16:rowId xmlns:a16="http://schemas.microsoft.com/office/drawing/2014/main" val="80770864"/>
                  </a:ext>
                </a:extLst>
              </a:tr>
              <a:tr h="205145">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Month 10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18,000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12,000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9,500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+2,500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20,500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extLst>
                  <a:ext uri="{0D108BD9-81ED-4DB2-BD59-A6C34878D82A}">
                    <a16:rowId xmlns:a16="http://schemas.microsoft.com/office/drawing/2014/main" val="4081787035"/>
                  </a:ext>
                </a:extLst>
              </a:tr>
              <a:tr h="205145">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Month 11</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20,500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13,000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10,000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+3,000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23,500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extLst>
                  <a:ext uri="{0D108BD9-81ED-4DB2-BD59-A6C34878D82A}">
                    <a16:rowId xmlns:a16="http://schemas.microsoft.com/office/drawing/2014/main" val="138288007"/>
                  </a:ext>
                </a:extLst>
              </a:tr>
              <a:tr h="205145">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Month 12</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23,500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14,000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10,500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a:effectLst/>
                          <a:latin typeface="Times New Roman" panose="02020603050405020304" pitchFamily="18" charset="0"/>
                          <a:cs typeface="Times New Roman" panose="02020603050405020304" pitchFamily="18" charset="0"/>
                        </a:rPr>
                        <a:t>+3,500</a:t>
                      </a:r>
                      <a:endParaRPr lang="en-US" sz="1600" b="1">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tc>
                  <a:txBody>
                    <a:bodyPr/>
                    <a:lstStyle/>
                    <a:p>
                      <a:pPr marL="0" marR="0" algn="ctr">
                        <a:lnSpc>
                          <a:spcPct val="100000"/>
                        </a:lnSpc>
                        <a:spcBef>
                          <a:spcPts val="1000"/>
                        </a:spcBef>
                        <a:spcAft>
                          <a:spcPts val="1000"/>
                        </a:spcAft>
                        <a:buNone/>
                      </a:pPr>
                      <a:r>
                        <a:rPr lang="en-GB" sz="1600" dirty="0">
                          <a:effectLst/>
                          <a:latin typeface="Times New Roman" panose="02020603050405020304" pitchFamily="18" charset="0"/>
                          <a:cs typeface="Times New Roman" panose="02020603050405020304" pitchFamily="18" charset="0"/>
                        </a:rPr>
                        <a:t>27,000</a:t>
                      </a:r>
                      <a:endParaRPr lang="en-US"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73822" marR="73822" marT="0" marB="0"/>
                </a:tc>
                <a:extLst>
                  <a:ext uri="{0D108BD9-81ED-4DB2-BD59-A6C34878D82A}">
                    <a16:rowId xmlns:a16="http://schemas.microsoft.com/office/drawing/2014/main" val="1711990233"/>
                  </a:ext>
                </a:extLst>
              </a:tr>
            </a:tbl>
          </a:graphicData>
        </a:graphic>
      </p:graphicFrame>
      <p:sp>
        <p:nvSpPr>
          <p:cNvPr id="6" name="TextBox 5">
            <a:extLst>
              <a:ext uri="{FF2B5EF4-FFF2-40B4-BE49-F238E27FC236}">
                <a16:creationId xmlns:a16="http://schemas.microsoft.com/office/drawing/2014/main" id="{F9D1F0BF-1119-1419-ADAD-3A967602BBFF}"/>
              </a:ext>
            </a:extLst>
          </p:cNvPr>
          <p:cNvSpPr txBox="1"/>
          <p:nvPr/>
        </p:nvSpPr>
        <p:spPr>
          <a:xfrm>
            <a:off x="612648" y="1845261"/>
            <a:ext cx="10945036" cy="456535"/>
          </a:xfrm>
          <a:prstGeom prst="rect">
            <a:avLst/>
          </a:prstGeom>
          <a:solidFill>
            <a:schemeClr val="accent3">
              <a:lumMod val="20000"/>
              <a:lumOff val="80000"/>
            </a:schemeClr>
          </a:solidFill>
        </p:spPr>
        <p:txBody>
          <a:bodyPr wrap="square">
            <a:spAutoFit/>
          </a:bodyPr>
          <a:lstStyle/>
          <a:p>
            <a:pPr marL="0" marR="0" algn="ctr">
              <a:lnSpc>
                <a:spcPct val="150000"/>
              </a:lnSpc>
            </a:pPr>
            <a:r>
              <a:rPr lang="en-GB" sz="1800" b="1" dirty="0">
                <a:effectLst/>
                <a:latin typeface="Times New Roman" panose="02020603050405020304" pitchFamily="18" charset="0"/>
                <a:ea typeface="Arial" panose="020B0604020202020204" pitchFamily="34" charset="0"/>
                <a:cs typeface="Times New Roman" panose="02020603050405020304" pitchFamily="18" charset="0"/>
              </a:rPr>
              <a:t>Initial Investment: £5,000</a:t>
            </a:r>
            <a:endParaRPr lang="en-US" sz="1600"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1348194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F36065-00BC-889F-1B18-1C62C8E3A1AC}"/>
              </a:ext>
            </a:extLst>
          </p:cNvPr>
          <p:cNvSpPr>
            <a:spLocks noGrp="1"/>
          </p:cNvSpPr>
          <p:nvPr>
            <p:ph type="title"/>
          </p:nvPr>
        </p:nvSpPr>
        <p:spPr>
          <a:xfrm>
            <a:off x="7123007" y="603501"/>
            <a:ext cx="4361693" cy="1527049"/>
          </a:xfrm>
        </p:spPr>
        <p:txBody>
          <a:bodyPr anchor="b">
            <a:normAutofit/>
          </a:bodyPr>
          <a:lstStyle/>
          <a:p>
            <a:r>
              <a:rPr lang="en-GB" b="1" dirty="0">
                <a:latin typeface="Times New Roman" panose="02020603050405020304" pitchFamily="18" charset="0"/>
                <a:cs typeface="Times New Roman" panose="02020603050405020304" pitchFamily="18" charset="0"/>
              </a:rPr>
              <a:t>SWOT ANALYSIS</a:t>
            </a:r>
            <a:endParaRPr lang="en-GB">
              <a:latin typeface="Times New Roman" panose="02020603050405020304" pitchFamily="18" charset="0"/>
              <a:cs typeface="Times New Roman" panose="02020603050405020304" pitchFamily="18" charset="0"/>
            </a:endParaRPr>
          </a:p>
        </p:txBody>
      </p:sp>
      <p:pic>
        <p:nvPicPr>
          <p:cNvPr id="5122" name="Picture 2" descr="Sketch cake, cupcakes and pastries with cherry seamless pattern. Sweet food  wallpaper, delicious dessert background for bakery, textile or fabric  design. Vector illustration in pink. Stock Vector | Adobe Stock">
            <a:extLst>
              <a:ext uri="{FF2B5EF4-FFF2-40B4-BE49-F238E27FC236}">
                <a16:creationId xmlns:a16="http://schemas.microsoft.com/office/drawing/2014/main" id="{66EE0381-09DB-6353-2AA2-A1E377062E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093" r="974"/>
          <a:stretch>
            <a:fillRect/>
          </a:stretch>
        </p:blipFill>
        <p:spPr bwMode="auto">
          <a:xfrm>
            <a:off x="1" y="10"/>
            <a:ext cx="6373368"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64F3180-6D4E-B9E8-62D5-603E4A484A50}"/>
              </a:ext>
            </a:extLst>
          </p:cNvPr>
          <p:cNvSpPr>
            <a:spLocks noGrp="1"/>
          </p:cNvSpPr>
          <p:nvPr>
            <p:ph idx="1"/>
          </p:nvPr>
        </p:nvSpPr>
        <p:spPr>
          <a:xfrm>
            <a:off x="7123007" y="2212846"/>
            <a:ext cx="4361693" cy="4096514"/>
          </a:xfrm>
        </p:spPr>
        <p:txBody>
          <a:bodyPr>
            <a:normAutofit/>
          </a:bodyPr>
          <a:lstStyle/>
          <a:p>
            <a:pPr lvl="0"/>
            <a:r>
              <a:rPr lang="en-GB" sz="1800" dirty="0">
                <a:latin typeface="Times New Roman" panose="02020603050405020304" pitchFamily="18" charset="0"/>
                <a:cs typeface="Times New Roman" panose="02020603050405020304" pitchFamily="18" charset="0"/>
              </a:rPr>
              <a:t>Personalised and handcrafted products</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Healthy and tasty treats, cakes and sweets that will cater diverse occasions with ease</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Challenges in importing materials, and supply chain disruption</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Collaborating with Uber eats and Just eats</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Competitive market environment</a:t>
            </a:r>
            <a:endParaRPr lang="en-US"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8501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DC5A09-85ED-C3DE-FA38-D410785CA4BF}"/>
              </a:ext>
            </a:extLst>
          </p:cNvPr>
          <p:cNvSpPr>
            <a:spLocks noGrp="1"/>
          </p:cNvSpPr>
          <p:nvPr>
            <p:ph type="title"/>
          </p:nvPr>
        </p:nvSpPr>
        <p:spPr>
          <a:xfrm>
            <a:off x="612648" y="548640"/>
            <a:ext cx="10945037" cy="1133856"/>
          </a:xfrm>
        </p:spPr>
        <p:txBody>
          <a:bodyPr anchor="t">
            <a:normAutofit/>
          </a:bodyPr>
          <a:lstStyle/>
          <a:p>
            <a:pPr algn="ctr"/>
            <a:r>
              <a:rPr lang="en-GB" sz="3700" b="1" dirty="0">
                <a:latin typeface="Times New Roman" panose="02020603050405020304" pitchFamily="18" charset="0"/>
                <a:cs typeface="Times New Roman" panose="02020603050405020304" pitchFamily="18" charset="0"/>
              </a:rPr>
              <a:t>12-MONTH MARKETING AND BRANDING STRATEGY</a:t>
            </a:r>
            <a:endParaRPr lang="en-GB" sz="3700"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DE1E0657-D884-7C53-E481-12FDC5A18202}"/>
              </a:ext>
            </a:extLst>
          </p:cNvPr>
          <p:cNvGraphicFramePr>
            <a:graphicFrameLocks noGrp="1"/>
          </p:cNvGraphicFramePr>
          <p:nvPr>
            <p:ph idx="1"/>
            <p:extLst>
              <p:ext uri="{D42A27DB-BD31-4B8C-83A1-F6EECF244321}">
                <p14:modId xmlns:p14="http://schemas.microsoft.com/office/powerpoint/2010/main" val="3475920311"/>
              </p:ext>
            </p:extLst>
          </p:nvPr>
        </p:nvGraphicFramePr>
        <p:xfrm>
          <a:off x="557049" y="1881051"/>
          <a:ext cx="10991946" cy="4181194"/>
        </p:xfrm>
        <a:graphic>
          <a:graphicData uri="http://schemas.openxmlformats.org/drawingml/2006/table">
            <a:tbl>
              <a:tblPr firstRow="1" bandRow="1">
                <a:tableStyleId>{8EC20E35-A176-4012-BC5E-935CFFF8708E}</a:tableStyleId>
              </a:tblPr>
              <a:tblGrid>
                <a:gridCol w="2010387">
                  <a:extLst>
                    <a:ext uri="{9D8B030D-6E8A-4147-A177-3AD203B41FA5}">
                      <a16:colId xmlns:a16="http://schemas.microsoft.com/office/drawing/2014/main" val="3405357539"/>
                    </a:ext>
                  </a:extLst>
                </a:gridCol>
                <a:gridCol w="3047707">
                  <a:extLst>
                    <a:ext uri="{9D8B030D-6E8A-4147-A177-3AD203B41FA5}">
                      <a16:colId xmlns:a16="http://schemas.microsoft.com/office/drawing/2014/main" val="686310064"/>
                    </a:ext>
                  </a:extLst>
                </a:gridCol>
                <a:gridCol w="1781022">
                  <a:extLst>
                    <a:ext uri="{9D8B030D-6E8A-4147-A177-3AD203B41FA5}">
                      <a16:colId xmlns:a16="http://schemas.microsoft.com/office/drawing/2014/main" val="3129671826"/>
                    </a:ext>
                  </a:extLst>
                </a:gridCol>
                <a:gridCol w="3114180">
                  <a:extLst>
                    <a:ext uri="{9D8B030D-6E8A-4147-A177-3AD203B41FA5}">
                      <a16:colId xmlns:a16="http://schemas.microsoft.com/office/drawing/2014/main" val="53270694"/>
                    </a:ext>
                  </a:extLst>
                </a:gridCol>
                <a:gridCol w="1038650">
                  <a:extLst>
                    <a:ext uri="{9D8B030D-6E8A-4147-A177-3AD203B41FA5}">
                      <a16:colId xmlns:a16="http://schemas.microsoft.com/office/drawing/2014/main" val="994239705"/>
                    </a:ext>
                  </a:extLst>
                </a:gridCol>
              </a:tblGrid>
              <a:tr h="198183">
                <a:tc>
                  <a:txBody>
                    <a:bodyPr/>
                    <a:lstStyle/>
                    <a:p>
                      <a:pPr marL="0" marR="0" algn="ctr">
                        <a:lnSpc>
                          <a:spcPct val="100000"/>
                        </a:lnSpc>
                        <a:buNone/>
                      </a:pPr>
                      <a:r>
                        <a:rPr lang="en-GB" sz="1800" b="1" kern="100" cap="none" spc="0" dirty="0">
                          <a:solidFill>
                            <a:schemeClr val="bg1"/>
                          </a:solidFill>
                          <a:effectLst/>
                          <a:latin typeface="Times New Roman" panose="02020603050405020304" pitchFamily="18" charset="0"/>
                          <a:cs typeface="Times New Roman" panose="02020603050405020304" pitchFamily="18" charset="0"/>
                        </a:rPr>
                        <a:t>Defining Goals</a:t>
                      </a:r>
                      <a:endParaRPr lang="en-US" sz="1800" b="1" kern="100" cap="none" spc="0"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16947" marB="84736" anchor="b"/>
                </a:tc>
                <a:tc>
                  <a:txBody>
                    <a:bodyPr/>
                    <a:lstStyle/>
                    <a:p>
                      <a:pPr marL="0" marR="0" algn="ctr">
                        <a:lnSpc>
                          <a:spcPct val="100000"/>
                        </a:lnSpc>
                        <a:buNone/>
                      </a:pPr>
                      <a:r>
                        <a:rPr lang="en-GB" sz="1800" b="1" kern="100" cap="none" spc="0" dirty="0">
                          <a:solidFill>
                            <a:schemeClr val="bg1"/>
                          </a:solidFill>
                          <a:effectLst/>
                          <a:latin typeface="Times New Roman" panose="02020603050405020304" pitchFamily="18" charset="0"/>
                          <a:cs typeface="Times New Roman" panose="02020603050405020304" pitchFamily="18" charset="0"/>
                        </a:rPr>
                        <a:t>Target audience</a:t>
                      </a:r>
                      <a:endParaRPr lang="en-US" sz="1800" b="1" kern="100" cap="none" spc="0"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16947" marB="84736" anchor="b"/>
                </a:tc>
                <a:tc>
                  <a:txBody>
                    <a:bodyPr/>
                    <a:lstStyle/>
                    <a:p>
                      <a:pPr marL="0" marR="0" algn="ctr">
                        <a:lnSpc>
                          <a:spcPct val="100000"/>
                        </a:lnSpc>
                        <a:buNone/>
                      </a:pPr>
                      <a:r>
                        <a:rPr lang="en-GB" sz="1800" b="1" kern="100" cap="none" spc="0" dirty="0">
                          <a:solidFill>
                            <a:schemeClr val="bg1"/>
                          </a:solidFill>
                          <a:effectLst/>
                          <a:latin typeface="Times New Roman" panose="02020603050405020304" pitchFamily="18" charset="0"/>
                          <a:cs typeface="Times New Roman" panose="02020603050405020304" pitchFamily="18" charset="0"/>
                        </a:rPr>
                        <a:t>Branding message</a:t>
                      </a:r>
                      <a:endParaRPr lang="en-US" sz="1800" b="1" kern="100" cap="none" spc="0"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16947" marB="84736" anchor="b"/>
                </a:tc>
                <a:tc>
                  <a:txBody>
                    <a:bodyPr/>
                    <a:lstStyle/>
                    <a:p>
                      <a:pPr marL="0" marR="0" algn="ctr">
                        <a:lnSpc>
                          <a:spcPct val="100000"/>
                        </a:lnSpc>
                        <a:buNone/>
                      </a:pPr>
                      <a:r>
                        <a:rPr lang="en-GB" sz="1800" b="1" kern="100" cap="none" spc="0" dirty="0">
                          <a:solidFill>
                            <a:schemeClr val="bg1"/>
                          </a:solidFill>
                          <a:effectLst/>
                          <a:latin typeface="Times New Roman" panose="02020603050405020304" pitchFamily="18" charset="0"/>
                          <a:cs typeface="Times New Roman" panose="02020603050405020304" pitchFamily="18" charset="0"/>
                        </a:rPr>
                        <a:t>Marketing and communication strategy</a:t>
                      </a:r>
                      <a:endParaRPr lang="en-US" sz="1800" b="1" kern="100" cap="none" spc="0"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16947" marB="84736" anchor="b"/>
                </a:tc>
                <a:tc>
                  <a:txBody>
                    <a:bodyPr/>
                    <a:lstStyle/>
                    <a:p>
                      <a:pPr marL="0" marR="0" algn="ctr">
                        <a:lnSpc>
                          <a:spcPct val="100000"/>
                        </a:lnSpc>
                        <a:buNone/>
                      </a:pPr>
                      <a:r>
                        <a:rPr lang="en-GB" sz="1800" b="1" kern="100" cap="none" spc="0" dirty="0">
                          <a:solidFill>
                            <a:schemeClr val="bg1"/>
                          </a:solidFill>
                          <a:effectLst/>
                          <a:latin typeface="Times New Roman" panose="02020603050405020304" pitchFamily="18" charset="0"/>
                          <a:cs typeface="Times New Roman" panose="02020603050405020304" pitchFamily="18" charset="0"/>
                        </a:rPr>
                        <a:t>Timeline</a:t>
                      </a:r>
                      <a:endParaRPr lang="en-US" sz="1800" b="1" kern="100" cap="none" spc="0"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16947" marB="84736" anchor="b"/>
                </a:tc>
                <a:extLst>
                  <a:ext uri="{0D108BD9-81ED-4DB2-BD59-A6C34878D82A}">
                    <a16:rowId xmlns:a16="http://schemas.microsoft.com/office/drawing/2014/main" val="444546379"/>
                  </a:ext>
                </a:extLst>
              </a:tr>
              <a:tr h="355421">
                <a:tc>
                  <a:txBody>
                    <a:bodyPr/>
                    <a:lstStyle/>
                    <a:p>
                      <a:pPr marL="0" marR="0" algn="ctr">
                        <a:lnSpc>
                          <a:spcPct val="100000"/>
                        </a:lnSpc>
                        <a:buNone/>
                      </a:pPr>
                      <a:r>
                        <a:rPr lang="en-GB" sz="1400" kern="100" cap="none" spc="0" dirty="0">
                          <a:solidFill>
                            <a:schemeClr val="tx1"/>
                          </a:solidFill>
                          <a:effectLst/>
                          <a:latin typeface="Times New Roman" panose="02020603050405020304" pitchFamily="18" charset="0"/>
                          <a:cs typeface="Times New Roman" panose="02020603050405020304" pitchFamily="18" charset="0"/>
                        </a:rPr>
                        <a:t>Produce sweets and confectionery products for customers who are health conscious or are suffering from critical illnesses</a:t>
                      </a:r>
                      <a:endParaRPr lang="en-US" sz="1400" kern="1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25421" marB="84736"/>
                </a:tc>
                <a:tc>
                  <a:txBody>
                    <a:bodyPr/>
                    <a:lstStyle/>
                    <a:p>
                      <a:pPr marL="0" marR="0" algn="ctr">
                        <a:lnSpc>
                          <a:spcPct val="100000"/>
                        </a:lnSpc>
                        <a:buNone/>
                      </a:pPr>
                      <a:r>
                        <a:rPr lang="en-GB" sz="1400" kern="100" cap="none" spc="0" dirty="0">
                          <a:solidFill>
                            <a:schemeClr val="tx1"/>
                          </a:solidFill>
                          <a:effectLst/>
                          <a:latin typeface="Times New Roman" panose="02020603050405020304" pitchFamily="18" charset="0"/>
                          <a:cs typeface="Times New Roman" panose="02020603050405020304" pitchFamily="18" charset="0"/>
                        </a:rPr>
                        <a:t>Age group of 40 years to 85 years, having specific health concerns like diabetes or Celiac disease, Tech savvy, have a Facebook or Instagram account</a:t>
                      </a:r>
                      <a:endParaRPr lang="en-US" sz="1400" kern="1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25421" marB="84736"/>
                </a:tc>
                <a:tc>
                  <a:txBody>
                    <a:bodyPr/>
                    <a:lstStyle/>
                    <a:p>
                      <a:pPr marL="0" marR="0" algn="ctr">
                        <a:lnSpc>
                          <a:spcPct val="100000"/>
                        </a:lnSpc>
                        <a:buNone/>
                      </a:pPr>
                      <a:r>
                        <a:rPr lang="en-GB" sz="1400" kern="100" cap="none" spc="0" dirty="0">
                          <a:solidFill>
                            <a:schemeClr val="tx1"/>
                          </a:solidFill>
                          <a:effectLst/>
                          <a:latin typeface="Times New Roman" panose="02020603050405020304" pitchFamily="18" charset="0"/>
                          <a:cs typeface="Times New Roman" panose="02020603050405020304" pitchFamily="18" charset="0"/>
                        </a:rPr>
                        <a:t>Cakes made from natural sweeteners and organic ingredients</a:t>
                      </a:r>
                      <a:endParaRPr lang="en-US" sz="1400" kern="1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25421" marB="84736"/>
                </a:tc>
                <a:tc>
                  <a:txBody>
                    <a:bodyPr/>
                    <a:lstStyle/>
                    <a:p>
                      <a:pPr marL="0" marR="0" algn="ctr">
                        <a:lnSpc>
                          <a:spcPct val="100000"/>
                        </a:lnSpc>
                        <a:buNone/>
                      </a:pPr>
                      <a:r>
                        <a:rPr lang="en-GB" sz="1400" kern="100" cap="none" spc="0" dirty="0">
                          <a:solidFill>
                            <a:schemeClr val="tx1"/>
                          </a:solidFill>
                          <a:effectLst/>
                          <a:latin typeface="Times New Roman" panose="02020603050405020304" pitchFamily="18" charset="0"/>
                          <a:cs typeface="Times New Roman" panose="02020603050405020304" pitchFamily="18" charset="0"/>
                        </a:rPr>
                        <a:t>Sponsor birthday parties in the Office, customise anniversaries and distribute flyers to those audiences who might have health-conscious family members, or others who are suffering from diabetes and similar diseases.</a:t>
                      </a:r>
                      <a:endParaRPr lang="en-US" sz="1400" kern="1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25421" marB="84736"/>
                </a:tc>
                <a:tc>
                  <a:txBody>
                    <a:bodyPr/>
                    <a:lstStyle/>
                    <a:p>
                      <a:pPr marL="0" marR="0" algn="ctr">
                        <a:lnSpc>
                          <a:spcPct val="100000"/>
                        </a:lnSpc>
                        <a:buNone/>
                      </a:pPr>
                      <a:r>
                        <a:rPr lang="en-GB" sz="1400" kern="100" cap="none" spc="0">
                          <a:solidFill>
                            <a:schemeClr val="tx1"/>
                          </a:solidFill>
                          <a:effectLst/>
                          <a:latin typeface="Times New Roman" panose="02020603050405020304" pitchFamily="18" charset="0"/>
                          <a:cs typeface="Times New Roman" panose="02020603050405020304" pitchFamily="18" charset="0"/>
                        </a:rPr>
                        <a:t>3 months</a:t>
                      </a:r>
                      <a:endParaRPr lang="en-US" sz="1400" kern="100" cap="none" spc="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25421" marB="84736"/>
                </a:tc>
                <a:extLst>
                  <a:ext uri="{0D108BD9-81ED-4DB2-BD59-A6C34878D82A}">
                    <a16:rowId xmlns:a16="http://schemas.microsoft.com/office/drawing/2014/main" val="3744082547"/>
                  </a:ext>
                </a:extLst>
              </a:tr>
              <a:tr h="224831">
                <a:tc>
                  <a:txBody>
                    <a:bodyPr/>
                    <a:lstStyle/>
                    <a:p>
                      <a:pPr marL="0" marR="0" algn="ctr">
                        <a:lnSpc>
                          <a:spcPct val="100000"/>
                        </a:lnSpc>
                        <a:buNone/>
                      </a:pPr>
                      <a:r>
                        <a:rPr lang="en-GB" sz="1400" kern="100" cap="none" spc="0" dirty="0">
                          <a:solidFill>
                            <a:schemeClr val="tx1"/>
                          </a:solidFill>
                          <a:effectLst/>
                          <a:latin typeface="Times New Roman" panose="02020603050405020304" pitchFamily="18" charset="0"/>
                          <a:cs typeface="Times New Roman" panose="02020603050405020304" pitchFamily="18" charset="0"/>
                        </a:rPr>
                        <a:t>Increase the online orders by 15% within the next three months.</a:t>
                      </a:r>
                      <a:endParaRPr lang="en-US" sz="1400" kern="1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25421" marB="84736"/>
                </a:tc>
                <a:tc>
                  <a:txBody>
                    <a:bodyPr/>
                    <a:lstStyle/>
                    <a:p>
                      <a:pPr marL="0" marR="0" algn="ctr">
                        <a:lnSpc>
                          <a:spcPct val="100000"/>
                        </a:lnSpc>
                        <a:buNone/>
                      </a:pPr>
                      <a:r>
                        <a:rPr lang="en-GB" sz="1400" kern="100" cap="none" spc="0" dirty="0">
                          <a:solidFill>
                            <a:schemeClr val="tx1"/>
                          </a:solidFill>
                          <a:effectLst/>
                          <a:latin typeface="Times New Roman" panose="02020603050405020304" pitchFamily="18" charset="0"/>
                          <a:cs typeface="Times New Roman" panose="02020603050405020304" pitchFamily="18" charset="0"/>
                        </a:rPr>
                        <a:t>Customers in the age group of 18 to 35 years </a:t>
                      </a:r>
                      <a:endParaRPr lang="en-US" sz="1400" kern="100" cap="none" spc="0" dirty="0">
                        <a:solidFill>
                          <a:schemeClr val="tx1"/>
                        </a:solidFill>
                        <a:effectLst/>
                        <a:latin typeface="Times New Roman" panose="02020603050405020304" pitchFamily="18" charset="0"/>
                        <a:cs typeface="Times New Roman" panose="02020603050405020304" pitchFamily="18" charset="0"/>
                      </a:endParaRPr>
                    </a:p>
                    <a:p>
                      <a:pPr marL="0" marR="0" algn="ctr">
                        <a:lnSpc>
                          <a:spcPct val="100000"/>
                        </a:lnSpc>
                        <a:buNone/>
                      </a:pPr>
                      <a:r>
                        <a:rPr lang="en-GB" sz="1400" kern="100" cap="none" spc="0" dirty="0">
                          <a:solidFill>
                            <a:schemeClr val="tx1"/>
                          </a:solidFill>
                          <a:effectLst/>
                          <a:latin typeface="Times New Roman" panose="02020603050405020304" pitchFamily="18" charset="0"/>
                          <a:cs typeface="Times New Roman" panose="02020603050405020304" pitchFamily="18" charset="0"/>
                        </a:rPr>
                        <a:t>Tech savvy, have a Facebook or Instagram account</a:t>
                      </a:r>
                      <a:endParaRPr lang="en-US" sz="1400" kern="1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25421" marB="84736"/>
                </a:tc>
                <a:tc>
                  <a:txBody>
                    <a:bodyPr/>
                    <a:lstStyle/>
                    <a:p>
                      <a:pPr marL="0" marR="0" algn="ctr">
                        <a:lnSpc>
                          <a:spcPct val="100000"/>
                        </a:lnSpc>
                        <a:buNone/>
                      </a:pPr>
                      <a:r>
                        <a:rPr lang="en-GB" sz="1400" kern="100" cap="none" spc="0" dirty="0">
                          <a:solidFill>
                            <a:schemeClr val="tx1"/>
                          </a:solidFill>
                          <a:effectLst/>
                          <a:latin typeface="Times New Roman" panose="02020603050405020304" pitchFamily="18" charset="0"/>
                          <a:cs typeface="Times New Roman" panose="02020603050405020304" pitchFamily="18" charset="0"/>
                        </a:rPr>
                        <a:t>Joy of enjoying a guilt free delicious treat</a:t>
                      </a:r>
                      <a:endParaRPr lang="en-US" sz="1400" kern="1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25421" marB="84736"/>
                </a:tc>
                <a:tc>
                  <a:txBody>
                    <a:bodyPr/>
                    <a:lstStyle/>
                    <a:p>
                      <a:pPr marL="0" marR="0" algn="ctr">
                        <a:lnSpc>
                          <a:spcPct val="100000"/>
                        </a:lnSpc>
                        <a:buNone/>
                      </a:pPr>
                      <a:r>
                        <a:rPr lang="en-GB" sz="1400" kern="100" cap="none" spc="0" dirty="0">
                          <a:solidFill>
                            <a:schemeClr val="tx1"/>
                          </a:solidFill>
                          <a:effectLst/>
                          <a:latin typeface="Times New Roman" panose="02020603050405020304" pitchFamily="18" charset="0"/>
                          <a:cs typeface="Times New Roman" panose="02020603050405020304" pitchFamily="18" charset="0"/>
                        </a:rPr>
                        <a:t>Target them on social media platforms like Facebook, Instagram, and LinkedIn.</a:t>
                      </a:r>
                      <a:endParaRPr lang="en-US" sz="1400" kern="1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25421" marB="84736"/>
                </a:tc>
                <a:tc>
                  <a:txBody>
                    <a:bodyPr/>
                    <a:lstStyle/>
                    <a:p>
                      <a:pPr marL="0" marR="0" algn="ctr">
                        <a:lnSpc>
                          <a:spcPct val="100000"/>
                        </a:lnSpc>
                        <a:buNone/>
                      </a:pPr>
                      <a:r>
                        <a:rPr lang="en-GB" sz="1400" kern="100" cap="none" spc="0">
                          <a:solidFill>
                            <a:schemeClr val="tx1"/>
                          </a:solidFill>
                          <a:effectLst/>
                          <a:latin typeface="Times New Roman" panose="02020603050405020304" pitchFamily="18" charset="0"/>
                          <a:cs typeface="Times New Roman" panose="02020603050405020304" pitchFamily="18" charset="0"/>
                        </a:rPr>
                        <a:t>5 months</a:t>
                      </a:r>
                      <a:endParaRPr lang="en-US" sz="1400" kern="100" cap="none" spc="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25421" marB="84736"/>
                </a:tc>
                <a:extLst>
                  <a:ext uri="{0D108BD9-81ED-4DB2-BD59-A6C34878D82A}">
                    <a16:rowId xmlns:a16="http://schemas.microsoft.com/office/drawing/2014/main" val="2654986009"/>
                  </a:ext>
                </a:extLst>
              </a:tr>
              <a:tr h="355421">
                <a:tc>
                  <a:txBody>
                    <a:bodyPr/>
                    <a:lstStyle/>
                    <a:p>
                      <a:pPr marL="0" marR="0" algn="ctr">
                        <a:lnSpc>
                          <a:spcPct val="100000"/>
                        </a:lnSpc>
                        <a:buNone/>
                      </a:pPr>
                      <a:r>
                        <a:rPr lang="en-GB" sz="1400" kern="100" cap="none" spc="0" dirty="0">
                          <a:solidFill>
                            <a:schemeClr val="tx1"/>
                          </a:solidFill>
                          <a:effectLst/>
                          <a:latin typeface="Times New Roman" panose="02020603050405020304" pitchFamily="18" charset="0"/>
                          <a:cs typeface="Times New Roman" panose="02020603050405020304" pitchFamily="18" charset="0"/>
                        </a:rPr>
                        <a:t>Launch a new seasonal fruit candy product with no additional sugar every three months</a:t>
                      </a:r>
                      <a:endParaRPr lang="en-US" sz="1400" kern="1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25421" marB="84736"/>
                </a:tc>
                <a:tc>
                  <a:txBody>
                    <a:bodyPr/>
                    <a:lstStyle/>
                    <a:p>
                      <a:pPr marL="0" marR="0" algn="ctr">
                        <a:lnSpc>
                          <a:spcPct val="100000"/>
                        </a:lnSpc>
                        <a:buNone/>
                      </a:pPr>
                      <a:r>
                        <a:rPr lang="en-GB" sz="1400" kern="100" cap="none" spc="0" dirty="0">
                          <a:solidFill>
                            <a:schemeClr val="tx1"/>
                          </a:solidFill>
                          <a:effectLst/>
                          <a:latin typeface="Times New Roman" panose="02020603050405020304" pitchFamily="18" charset="0"/>
                          <a:cs typeface="Times New Roman" panose="02020603050405020304" pitchFamily="18" charset="0"/>
                        </a:rPr>
                        <a:t>Health and environment conscious, wants to put high-quality natural ingredients in their bodies, high in self-worth</a:t>
                      </a:r>
                      <a:endParaRPr lang="en-US" sz="1400" kern="100" cap="none" spc="0" dirty="0">
                        <a:solidFill>
                          <a:schemeClr val="tx1"/>
                        </a:solidFill>
                        <a:effectLst/>
                        <a:latin typeface="Times New Roman" panose="02020603050405020304" pitchFamily="18" charset="0"/>
                        <a:cs typeface="Times New Roman" panose="02020603050405020304" pitchFamily="18" charset="0"/>
                      </a:endParaRPr>
                    </a:p>
                    <a:p>
                      <a:pPr marL="0" marR="0" algn="ctr">
                        <a:lnSpc>
                          <a:spcPct val="100000"/>
                        </a:lnSpc>
                        <a:buNone/>
                      </a:pPr>
                      <a:r>
                        <a:rPr lang="en-GB" sz="1400" kern="100" cap="none" spc="0" dirty="0">
                          <a:solidFill>
                            <a:schemeClr val="tx1"/>
                          </a:solidFill>
                          <a:effectLst/>
                          <a:latin typeface="Times New Roman" panose="02020603050405020304" pitchFamily="18" charset="0"/>
                          <a:cs typeface="Times New Roman" panose="02020603050405020304" pitchFamily="18" charset="0"/>
                        </a:rPr>
                        <a:t>Tech savvy, have a Facebook or Instagram account</a:t>
                      </a:r>
                      <a:endParaRPr lang="en-US" sz="1400" kern="1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25421" marB="84736"/>
                </a:tc>
                <a:tc>
                  <a:txBody>
                    <a:bodyPr/>
                    <a:lstStyle/>
                    <a:p>
                      <a:pPr marL="0" marR="0" algn="ctr">
                        <a:lnSpc>
                          <a:spcPct val="100000"/>
                        </a:lnSpc>
                        <a:buNone/>
                      </a:pPr>
                      <a:r>
                        <a:rPr lang="en-GB" sz="1400" kern="100" cap="none" spc="0" dirty="0">
                          <a:solidFill>
                            <a:schemeClr val="tx1"/>
                          </a:solidFill>
                          <a:effectLst/>
                          <a:latin typeface="Times New Roman" panose="02020603050405020304" pitchFamily="18" charset="0"/>
                          <a:cs typeface="Times New Roman" panose="02020603050405020304" pitchFamily="18" charset="0"/>
                        </a:rPr>
                        <a:t>Creating natural culinary fruit wonders</a:t>
                      </a:r>
                      <a:endParaRPr lang="en-US" sz="1400" kern="1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25421" marB="84736"/>
                </a:tc>
                <a:tc>
                  <a:txBody>
                    <a:bodyPr/>
                    <a:lstStyle/>
                    <a:p>
                      <a:pPr marL="0" marR="0" algn="ctr">
                        <a:lnSpc>
                          <a:spcPct val="100000"/>
                        </a:lnSpc>
                        <a:buNone/>
                      </a:pPr>
                      <a:r>
                        <a:rPr lang="en-GB" sz="1400" kern="100" cap="none" spc="0" dirty="0">
                          <a:solidFill>
                            <a:schemeClr val="tx1"/>
                          </a:solidFill>
                          <a:effectLst/>
                          <a:latin typeface="Times New Roman" panose="02020603050405020304" pitchFamily="18" charset="0"/>
                          <a:cs typeface="Times New Roman" panose="02020603050405020304" pitchFamily="18" charset="0"/>
                        </a:rPr>
                        <a:t>Send customised emails on the email ids of the target audience so that they can purchase the products for themselves and the daily members (Salmony and Kanbach, 2022)</a:t>
                      </a:r>
                      <a:endParaRPr lang="en-US" sz="1400" kern="1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25421" marB="84736"/>
                </a:tc>
                <a:tc>
                  <a:txBody>
                    <a:bodyPr/>
                    <a:lstStyle/>
                    <a:p>
                      <a:pPr marL="0" marR="0" algn="ctr">
                        <a:lnSpc>
                          <a:spcPct val="100000"/>
                        </a:lnSpc>
                        <a:buNone/>
                      </a:pPr>
                      <a:r>
                        <a:rPr lang="en-GB" sz="1400" kern="100" cap="none" spc="0" dirty="0">
                          <a:solidFill>
                            <a:schemeClr val="tx1"/>
                          </a:solidFill>
                          <a:effectLst/>
                          <a:latin typeface="Times New Roman" panose="02020603050405020304" pitchFamily="18" charset="0"/>
                          <a:cs typeface="Times New Roman" panose="02020603050405020304" pitchFamily="18" charset="0"/>
                        </a:rPr>
                        <a:t>4 months</a:t>
                      </a:r>
                      <a:endParaRPr lang="en-US" sz="1400" kern="1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0" marR="41747" marT="25421" marB="84736"/>
                </a:tc>
                <a:extLst>
                  <a:ext uri="{0D108BD9-81ED-4DB2-BD59-A6C34878D82A}">
                    <a16:rowId xmlns:a16="http://schemas.microsoft.com/office/drawing/2014/main" val="1361794260"/>
                  </a:ext>
                </a:extLst>
              </a:tr>
            </a:tbl>
          </a:graphicData>
        </a:graphic>
      </p:graphicFrame>
    </p:spTree>
    <p:extLst>
      <p:ext uri="{BB962C8B-B14F-4D97-AF65-F5344CB8AC3E}">
        <p14:creationId xmlns:p14="http://schemas.microsoft.com/office/powerpoint/2010/main" val="2930197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F7CF6-C60C-B810-DCBC-3F3DBAA6C003}"/>
              </a:ext>
            </a:extLst>
          </p:cNvPr>
          <p:cNvSpPr>
            <a:spLocks noGrp="1"/>
          </p:cNvSpPr>
          <p:nvPr>
            <p:ph type="title"/>
          </p:nvPr>
        </p:nvSpPr>
        <p:spPr>
          <a:xfrm>
            <a:off x="117363" y="226228"/>
            <a:ext cx="11874009" cy="896516"/>
          </a:xfrm>
        </p:spPr>
        <p:txBody>
          <a:bodyPr/>
          <a:lstStyle/>
          <a:p>
            <a:pPr algn="ctr"/>
            <a:r>
              <a:rPr lang="en-GB" b="1" dirty="0">
                <a:solidFill>
                  <a:schemeClr val="bg1"/>
                </a:solidFill>
                <a:latin typeface="Times New Roman" panose="02020603050405020304" pitchFamily="18" charset="0"/>
                <a:cs typeface="Times New Roman" panose="02020603050405020304" pitchFamily="18" charset="0"/>
              </a:rPr>
              <a:t>MARKETING SAMPLES</a:t>
            </a:r>
            <a:endParaRPr lang="en-GB" dirty="0">
              <a:solidFill>
                <a:schemeClr val="bg1"/>
              </a:solidFill>
              <a:latin typeface="Times New Roman" panose="02020603050405020304" pitchFamily="18" charset="0"/>
              <a:cs typeface="Times New Roman" panose="02020603050405020304" pitchFamily="18" charset="0"/>
            </a:endParaRPr>
          </a:p>
        </p:txBody>
      </p:sp>
      <p:pic>
        <p:nvPicPr>
          <p:cNvPr id="24" name="Picture 23">
            <a:extLst>
              <a:ext uri="{FF2B5EF4-FFF2-40B4-BE49-F238E27FC236}">
                <a16:creationId xmlns:a16="http://schemas.microsoft.com/office/drawing/2014/main" id="{BFCF4566-A158-733E-49F9-FA35414BBD66}"/>
              </a:ext>
            </a:extLst>
          </p:cNvPr>
          <p:cNvPicPr>
            <a:picLocks noChangeAspect="1"/>
          </p:cNvPicPr>
          <p:nvPr/>
        </p:nvPicPr>
        <p:blipFill>
          <a:blip r:embed="rId2"/>
          <a:stretch>
            <a:fillRect/>
          </a:stretch>
        </p:blipFill>
        <p:spPr>
          <a:xfrm>
            <a:off x="117363" y="1362575"/>
            <a:ext cx="3938954" cy="2467667"/>
          </a:xfrm>
          <a:prstGeom prst="rect">
            <a:avLst/>
          </a:prstGeom>
        </p:spPr>
      </p:pic>
      <p:pic>
        <p:nvPicPr>
          <p:cNvPr id="26" name="Picture 25">
            <a:extLst>
              <a:ext uri="{FF2B5EF4-FFF2-40B4-BE49-F238E27FC236}">
                <a16:creationId xmlns:a16="http://schemas.microsoft.com/office/drawing/2014/main" id="{4B5979F2-02B8-A80C-3AEA-AFE7FB64BA6E}"/>
              </a:ext>
            </a:extLst>
          </p:cNvPr>
          <p:cNvPicPr>
            <a:picLocks noChangeAspect="1"/>
          </p:cNvPicPr>
          <p:nvPr/>
        </p:nvPicPr>
        <p:blipFill>
          <a:blip r:embed="rId3"/>
          <a:stretch>
            <a:fillRect/>
          </a:stretch>
        </p:blipFill>
        <p:spPr>
          <a:xfrm>
            <a:off x="4220439" y="1362575"/>
            <a:ext cx="3258884" cy="2467667"/>
          </a:xfrm>
          <a:prstGeom prst="rect">
            <a:avLst/>
          </a:prstGeom>
        </p:spPr>
      </p:pic>
      <p:pic>
        <p:nvPicPr>
          <p:cNvPr id="22" name="Picture 21">
            <a:extLst>
              <a:ext uri="{FF2B5EF4-FFF2-40B4-BE49-F238E27FC236}">
                <a16:creationId xmlns:a16="http://schemas.microsoft.com/office/drawing/2014/main" id="{F2C84AC3-6BD4-2F83-1845-DE6CA4FCB2C8}"/>
              </a:ext>
            </a:extLst>
          </p:cNvPr>
          <p:cNvPicPr>
            <a:picLocks noChangeAspect="1"/>
          </p:cNvPicPr>
          <p:nvPr/>
        </p:nvPicPr>
        <p:blipFill>
          <a:blip r:embed="rId4"/>
          <a:stretch>
            <a:fillRect/>
          </a:stretch>
        </p:blipFill>
        <p:spPr>
          <a:xfrm>
            <a:off x="7643445" y="1362575"/>
            <a:ext cx="4347927" cy="5223478"/>
          </a:xfrm>
          <a:prstGeom prst="rect">
            <a:avLst/>
          </a:prstGeom>
        </p:spPr>
      </p:pic>
      <p:pic>
        <p:nvPicPr>
          <p:cNvPr id="21" name="Picture 20">
            <a:extLst>
              <a:ext uri="{FF2B5EF4-FFF2-40B4-BE49-F238E27FC236}">
                <a16:creationId xmlns:a16="http://schemas.microsoft.com/office/drawing/2014/main" id="{53460315-209D-0E24-B9FB-9BBA348E59E0}"/>
              </a:ext>
            </a:extLst>
          </p:cNvPr>
          <p:cNvPicPr>
            <a:picLocks noChangeAspect="1"/>
          </p:cNvPicPr>
          <p:nvPr/>
        </p:nvPicPr>
        <p:blipFill>
          <a:blip r:embed="rId5"/>
          <a:stretch>
            <a:fillRect/>
          </a:stretch>
        </p:blipFill>
        <p:spPr>
          <a:xfrm>
            <a:off x="117363" y="3911796"/>
            <a:ext cx="2736199" cy="2679465"/>
          </a:xfrm>
          <a:prstGeom prst="rect">
            <a:avLst/>
          </a:prstGeom>
        </p:spPr>
      </p:pic>
      <p:pic>
        <p:nvPicPr>
          <p:cNvPr id="20" name="Picture 19">
            <a:extLst>
              <a:ext uri="{FF2B5EF4-FFF2-40B4-BE49-F238E27FC236}">
                <a16:creationId xmlns:a16="http://schemas.microsoft.com/office/drawing/2014/main" id="{5A1C6944-03D6-A316-FFD5-2D7BCA6C3C68}"/>
              </a:ext>
            </a:extLst>
          </p:cNvPr>
          <p:cNvPicPr>
            <a:picLocks noChangeAspect="1"/>
          </p:cNvPicPr>
          <p:nvPr/>
        </p:nvPicPr>
        <p:blipFill>
          <a:blip r:embed="rId6"/>
          <a:stretch>
            <a:fillRect/>
          </a:stretch>
        </p:blipFill>
        <p:spPr>
          <a:xfrm rot="5400000">
            <a:off x="3888743" y="2995473"/>
            <a:ext cx="2673635" cy="4507524"/>
          </a:xfrm>
          <a:prstGeom prst="rect">
            <a:avLst/>
          </a:prstGeom>
        </p:spPr>
      </p:pic>
    </p:spTree>
    <p:extLst>
      <p:ext uri="{BB962C8B-B14F-4D97-AF65-F5344CB8AC3E}">
        <p14:creationId xmlns:p14="http://schemas.microsoft.com/office/powerpoint/2010/main" val="2928948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170" name="Picture 2" descr="Decadent Chocolate Desserts: A HD Wallpaper Delight">
            <a:extLst>
              <a:ext uri="{FF2B5EF4-FFF2-40B4-BE49-F238E27FC236}">
                <a16:creationId xmlns:a16="http://schemas.microsoft.com/office/drawing/2014/main" id="{B687C296-F31C-5643-EA0D-BE236E21648A}"/>
              </a:ext>
            </a:extLst>
          </p:cNvPr>
          <p:cNvPicPr>
            <a:picLocks noChangeAspect="1" noChangeArrowheads="1"/>
          </p:cNvPicPr>
          <p:nvPr/>
        </p:nvPicPr>
        <p:blipFill>
          <a:blip r:embed="rId3">
            <a:duotone>
              <a:prstClr val="black"/>
              <a:schemeClr val="tx2">
                <a:tint val="45000"/>
                <a:satMod val="400000"/>
              </a:schemeClr>
            </a:duotone>
            <a:alphaModFix amt="25000"/>
            <a:extLst>
              <a:ext uri="{28A0092B-C50C-407E-A947-70E740481C1C}">
                <a14:useLocalDpi xmlns:a14="http://schemas.microsoft.com/office/drawing/2010/main" val="0"/>
              </a:ext>
            </a:extLst>
          </a:blip>
          <a:srcRect t="12097" b="12904"/>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93D7168-349B-7375-E4F3-8769F3952900}"/>
              </a:ext>
            </a:extLst>
          </p:cNvPr>
          <p:cNvSpPr>
            <a:spLocks noGrp="1"/>
          </p:cNvSpPr>
          <p:nvPr>
            <p:ph type="title"/>
          </p:nvPr>
        </p:nvSpPr>
        <p:spPr>
          <a:xfrm>
            <a:off x="838200" y="365125"/>
            <a:ext cx="10515600" cy="1325563"/>
          </a:xfrm>
        </p:spPr>
        <p:txBody>
          <a:bodyPr>
            <a:normAutofit/>
          </a:bodyPr>
          <a:lstStyle/>
          <a:p>
            <a:pPr algn="ctr"/>
            <a:r>
              <a:rPr lang="en-GB" b="1" dirty="0">
                <a:latin typeface="Times New Roman" panose="02020603050405020304" pitchFamily="18" charset="0"/>
                <a:cs typeface="Times New Roman" panose="02020603050405020304" pitchFamily="18" charset="0"/>
              </a:rPr>
              <a:t>REASONS FOR INVESTING IN THE BUSINESS</a:t>
            </a:r>
          </a:p>
        </p:txBody>
      </p:sp>
      <p:graphicFrame>
        <p:nvGraphicFramePr>
          <p:cNvPr id="5" name="Content Placeholder 2">
            <a:extLst>
              <a:ext uri="{FF2B5EF4-FFF2-40B4-BE49-F238E27FC236}">
                <a16:creationId xmlns:a16="http://schemas.microsoft.com/office/drawing/2014/main" id="{EA34E5D3-D963-5496-22CD-A78E07D15773}"/>
              </a:ext>
            </a:extLst>
          </p:cNvPr>
          <p:cNvGraphicFramePr>
            <a:graphicFrameLocks noGrp="1"/>
          </p:cNvGraphicFramePr>
          <p:nvPr>
            <p:ph idx="1"/>
            <p:extLst>
              <p:ext uri="{D42A27DB-BD31-4B8C-83A1-F6EECF244321}">
                <p14:modId xmlns:p14="http://schemas.microsoft.com/office/powerpoint/2010/main" val="262820651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2988339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A43518-3031-41A0-0E2F-E4520FD95467}"/>
              </a:ext>
            </a:extLst>
          </p:cNvPr>
          <p:cNvSpPr>
            <a:spLocks noGrp="1"/>
          </p:cNvSpPr>
          <p:nvPr>
            <p:ph type="title"/>
          </p:nvPr>
        </p:nvSpPr>
        <p:spPr>
          <a:xfrm>
            <a:off x="612648" y="603504"/>
            <a:ext cx="4361686" cy="1527048"/>
          </a:xfrm>
        </p:spPr>
        <p:txBody>
          <a:bodyPr anchor="b">
            <a:normAutofit/>
          </a:bodyPr>
          <a:lstStyle/>
          <a:p>
            <a:r>
              <a:rPr lang="en-GB" sz="2400" b="1" dirty="0">
                <a:latin typeface="Times New Roman" panose="02020603050405020304" pitchFamily="18" charset="0"/>
                <a:cs typeface="Times New Roman" panose="02020603050405020304" pitchFamily="18" charset="0"/>
              </a:rPr>
              <a:t>HOW TO USE THE FUNDING TO DEVELOP AND GROW THE BUSINESS</a:t>
            </a:r>
          </a:p>
        </p:txBody>
      </p:sp>
      <p:sp>
        <p:nvSpPr>
          <p:cNvPr id="3" name="Content Placeholder 2">
            <a:extLst>
              <a:ext uri="{FF2B5EF4-FFF2-40B4-BE49-F238E27FC236}">
                <a16:creationId xmlns:a16="http://schemas.microsoft.com/office/drawing/2014/main" id="{A0010D8B-0ECE-B43A-476E-719D6C4E216D}"/>
              </a:ext>
            </a:extLst>
          </p:cNvPr>
          <p:cNvSpPr>
            <a:spLocks noGrp="1"/>
          </p:cNvSpPr>
          <p:nvPr>
            <p:ph idx="1"/>
          </p:nvPr>
        </p:nvSpPr>
        <p:spPr>
          <a:xfrm>
            <a:off x="612647" y="2212848"/>
            <a:ext cx="4361687" cy="4096512"/>
          </a:xfrm>
        </p:spPr>
        <p:txBody>
          <a:bodyPr>
            <a:normAutofit/>
          </a:bodyPr>
          <a:lstStyle/>
          <a:p>
            <a:pPr lvl="0"/>
            <a:r>
              <a:rPr lang="en-GB" sz="1800">
                <a:latin typeface="Times New Roman" panose="02020603050405020304" pitchFamily="18" charset="0"/>
                <a:cs typeface="Times New Roman" panose="02020603050405020304" pitchFamily="18" charset="0"/>
              </a:rPr>
              <a:t>The fund will be strategically allocated in marketing and customer acquisition with the help of targeted advertising on social media platforms like Facebook and Instagram.</a:t>
            </a:r>
            <a:endParaRPr lang="en-US" sz="1800">
              <a:latin typeface="Times New Roman" panose="02020603050405020304" pitchFamily="18" charset="0"/>
              <a:cs typeface="Times New Roman" panose="02020603050405020304" pitchFamily="18" charset="0"/>
            </a:endParaRPr>
          </a:p>
          <a:p>
            <a:pPr lvl="0"/>
            <a:r>
              <a:rPr lang="en-GB" sz="1800">
                <a:latin typeface="Times New Roman" panose="02020603050405020304" pitchFamily="18" charset="0"/>
                <a:cs typeface="Times New Roman" panose="02020603050405020304" pitchFamily="18" charset="0"/>
              </a:rPr>
              <a:t>Influencer collaboration will also help to reach out to the right audience (Ratten, 2023).</a:t>
            </a:r>
            <a:endParaRPr lang="en-US" sz="1800">
              <a:latin typeface="Times New Roman" panose="02020603050405020304" pitchFamily="18" charset="0"/>
              <a:cs typeface="Times New Roman" panose="02020603050405020304" pitchFamily="18" charset="0"/>
            </a:endParaRPr>
          </a:p>
          <a:p>
            <a:pPr lvl="0"/>
            <a:r>
              <a:rPr lang="en-GB" sz="1800">
                <a:latin typeface="Times New Roman" panose="02020603050405020304" pitchFamily="18" charset="0"/>
                <a:cs typeface="Times New Roman" panose="02020603050405020304" pitchFamily="18" charset="0"/>
              </a:rPr>
              <a:t>Investing in technology and infrastructure development will help widen the online business (Juliana </a:t>
            </a:r>
            <a:r>
              <a:rPr lang="en-GB" sz="1800" i="1">
                <a:latin typeface="Times New Roman" panose="02020603050405020304" pitchFamily="18" charset="0"/>
                <a:cs typeface="Times New Roman" panose="02020603050405020304" pitchFamily="18" charset="0"/>
              </a:rPr>
              <a:t>et al. </a:t>
            </a:r>
            <a:r>
              <a:rPr lang="en-GB" sz="1800">
                <a:latin typeface="Times New Roman" panose="02020603050405020304" pitchFamily="18" charset="0"/>
                <a:cs typeface="Times New Roman" panose="02020603050405020304" pitchFamily="18" charset="0"/>
              </a:rPr>
              <a:t>2021).</a:t>
            </a:r>
            <a:endParaRPr lang="en-US" sz="1800">
              <a:latin typeface="Times New Roman" panose="02020603050405020304" pitchFamily="18" charset="0"/>
              <a:cs typeface="Times New Roman" panose="02020603050405020304" pitchFamily="18" charset="0"/>
            </a:endParaRPr>
          </a:p>
          <a:p>
            <a:endParaRPr lang="en-GB" sz="1800">
              <a:latin typeface="Times New Roman" panose="02020603050405020304" pitchFamily="18" charset="0"/>
              <a:cs typeface="Times New Roman" panose="02020603050405020304" pitchFamily="18" charset="0"/>
            </a:endParaRPr>
          </a:p>
        </p:txBody>
      </p:sp>
      <p:pic>
        <p:nvPicPr>
          <p:cNvPr id="6146" name="Picture 2" descr="Sweet Cake on Plate · Free Stock Photo">
            <a:extLst>
              <a:ext uri="{FF2B5EF4-FFF2-40B4-BE49-F238E27FC236}">
                <a16:creationId xmlns:a16="http://schemas.microsoft.com/office/drawing/2014/main" id="{BB211B95-D3C9-E576-9759-3A7CB332AB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067"/>
          <a:stretch>
            <a:fillRect/>
          </a:stretch>
        </p:blipFill>
        <p:spPr bwMode="auto">
          <a:xfrm>
            <a:off x="5818632" y="-1"/>
            <a:ext cx="6373368"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1734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8534C-FEDF-49A7-D19B-C7D2C3E4BE37}"/>
              </a:ext>
            </a:extLst>
          </p:cNvPr>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E056673F-8A2F-AEEE-6034-125AA0791CA6}"/>
              </a:ext>
            </a:extLst>
          </p:cNvPr>
          <p:cNvSpPr>
            <a:spLocks noGrp="1"/>
          </p:cNvSpPr>
          <p:nvPr>
            <p:ph idx="1"/>
          </p:nvPr>
        </p:nvSpPr>
        <p:spPr>
          <a:xfrm>
            <a:off x="412531" y="1690688"/>
            <a:ext cx="4648200" cy="4351338"/>
          </a:xfrm>
        </p:spPr>
        <p:txBody>
          <a:bodyPr>
            <a:normAutofit/>
          </a:bodyPr>
          <a:lstStyle/>
          <a:p>
            <a:pPr algn="just"/>
            <a:r>
              <a:rPr lang="en-US" dirty="0">
                <a:latin typeface="Times New Roman" panose="02020603050405020304" pitchFamily="18" charset="0"/>
                <a:cs typeface="Times New Roman" panose="02020603050405020304" pitchFamily="18" charset="0"/>
              </a:rPr>
              <a:t>The business plan detailed the USP and the uniqueness of the products and services offers</a:t>
            </a:r>
          </a:p>
          <a:p>
            <a:pPr algn="just"/>
            <a:r>
              <a:rPr lang="en-US" dirty="0">
                <a:latin typeface="Times New Roman" panose="02020603050405020304" pitchFamily="18" charset="0"/>
                <a:cs typeface="Times New Roman" panose="02020603050405020304" pitchFamily="18" charset="0"/>
              </a:rPr>
              <a:t>Motivates investors to invest as there is a significant market gap</a:t>
            </a:r>
          </a:p>
          <a:p>
            <a:pPr algn="just"/>
            <a:r>
              <a:rPr lang="en-US" dirty="0">
                <a:latin typeface="Times New Roman" panose="02020603050405020304" pitchFamily="18" charset="0"/>
                <a:cs typeface="Times New Roman" panose="02020603050405020304" pitchFamily="18" charset="0"/>
              </a:rPr>
              <a:t>Market goals and personnel requirements provided</a:t>
            </a:r>
          </a:p>
        </p:txBody>
      </p:sp>
      <p:pic>
        <p:nvPicPr>
          <p:cNvPr id="5" name="Picture 4">
            <a:extLst>
              <a:ext uri="{FF2B5EF4-FFF2-40B4-BE49-F238E27FC236}">
                <a16:creationId xmlns:a16="http://schemas.microsoft.com/office/drawing/2014/main" id="{2BB29D33-7157-3244-86F3-97812261AB27}"/>
              </a:ext>
            </a:extLst>
          </p:cNvPr>
          <p:cNvPicPr>
            <a:picLocks noChangeAspect="1"/>
          </p:cNvPicPr>
          <p:nvPr/>
        </p:nvPicPr>
        <p:blipFill>
          <a:blip r:embed="rId3"/>
          <a:stretch>
            <a:fillRect/>
          </a:stretch>
        </p:blipFill>
        <p:spPr>
          <a:xfrm>
            <a:off x="5652048" y="0"/>
            <a:ext cx="6539952" cy="4094117"/>
          </a:xfrm>
          <a:prstGeom prst="rect">
            <a:avLst/>
          </a:prstGeom>
        </p:spPr>
      </p:pic>
      <p:pic>
        <p:nvPicPr>
          <p:cNvPr id="7" name="Picture 6">
            <a:extLst>
              <a:ext uri="{FF2B5EF4-FFF2-40B4-BE49-F238E27FC236}">
                <a16:creationId xmlns:a16="http://schemas.microsoft.com/office/drawing/2014/main" id="{2771A745-1911-2023-CCE9-AEC76BDE7692}"/>
              </a:ext>
            </a:extLst>
          </p:cNvPr>
          <p:cNvPicPr>
            <a:picLocks noChangeAspect="1"/>
          </p:cNvPicPr>
          <p:nvPr/>
        </p:nvPicPr>
        <p:blipFill>
          <a:blip r:embed="rId4"/>
          <a:stretch>
            <a:fillRect/>
          </a:stretch>
        </p:blipFill>
        <p:spPr>
          <a:xfrm>
            <a:off x="5652048" y="4094117"/>
            <a:ext cx="3566597" cy="2719089"/>
          </a:xfrm>
          <a:prstGeom prst="rect">
            <a:avLst/>
          </a:prstGeom>
        </p:spPr>
      </p:pic>
      <p:pic>
        <p:nvPicPr>
          <p:cNvPr id="11" name="Picture 10">
            <a:extLst>
              <a:ext uri="{FF2B5EF4-FFF2-40B4-BE49-F238E27FC236}">
                <a16:creationId xmlns:a16="http://schemas.microsoft.com/office/drawing/2014/main" id="{995AB1B0-885B-3CD7-467E-1022E9D1195D}"/>
              </a:ext>
            </a:extLst>
          </p:cNvPr>
          <p:cNvPicPr>
            <a:picLocks noChangeAspect="1"/>
          </p:cNvPicPr>
          <p:nvPr/>
        </p:nvPicPr>
        <p:blipFill>
          <a:blip r:embed="rId5"/>
          <a:stretch>
            <a:fillRect/>
          </a:stretch>
        </p:blipFill>
        <p:spPr>
          <a:xfrm>
            <a:off x="9218644" y="4094116"/>
            <a:ext cx="2973355" cy="2759219"/>
          </a:xfrm>
          <a:prstGeom prst="rect">
            <a:avLst/>
          </a:prstGeom>
        </p:spPr>
      </p:pic>
    </p:spTree>
    <p:extLst>
      <p:ext uri="{BB962C8B-B14F-4D97-AF65-F5344CB8AC3E}">
        <p14:creationId xmlns:p14="http://schemas.microsoft.com/office/powerpoint/2010/main" val="5019894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E03825-6117-80A7-AC4C-97C9E8113027}"/>
              </a:ext>
            </a:extLst>
          </p:cNvPr>
          <p:cNvSpPr>
            <a:spLocks noGrp="1"/>
          </p:cNvSpPr>
          <p:nvPr>
            <p:ph type="title"/>
          </p:nvPr>
        </p:nvSpPr>
        <p:spPr>
          <a:xfrm>
            <a:off x="612648" y="548640"/>
            <a:ext cx="10945037" cy="1133856"/>
          </a:xfrm>
        </p:spPr>
        <p:txBody>
          <a:bodyPr anchor="t">
            <a:normAutofit/>
          </a:bodyPr>
          <a:lstStyle/>
          <a:p>
            <a:pPr algn="ctr"/>
            <a:r>
              <a:rPr lang="en-GB" b="1" dirty="0">
                <a:latin typeface="Times New Roman" panose="02020603050405020304" pitchFamily="18" charset="0"/>
                <a:cs typeface="Times New Roman" panose="02020603050405020304" pitchFamily="18" charset="0"/>
              </a:rPr>
              <a:t>REFERENCES</a:t>
            </a:r>
            <a:endParaRPr lang="en-US"/>
          </a:p>
        </p:txBody>
      </p:sp>
      <p:sp>
        <p:nvSpPr>
          <p:cNvPr id="4" name="Content Placeholder 3">
            <a:extLst>
              <a:ext uri="{FF2B5EF4-FFF2-40B4-BE49-F238E27FC236}">
                <a16:creationId xmlns:a16="http://schemas.microsoft.com/office/drawing/2014/main" id="{74EA8A00-2F0C-1372-0E87-8BA6923534FF}"/>
              </a:ext>
            </a:extLst>
          </p:cNvPr>
          <p:cNvSpPr>
            <a:spLocks noGrp="1"/>
          </p:cNvSpPr>
          <p:nvPr>
            <p:ph idx="1"/>
          </p:nvPr>
        </p:nvSpPr>
        <p:spPr/>
        <p:txBody>
          <a:bodyPr vert="horz" lIns="91440" tIns="45720" rIns="91440" bIns="45720" rtlCol="0" anchor="t">
            <a:normAutofit fontScale="55000" lnSpcReduction="20000"/>
          </a:bodyPr>
          <a:lstStyle/>
          <a:p>
            <a:pPr marL="514350" lvl="0" indent="-514350"/>
            <a:r>
              <a:rPr lang="en-GB" dirty="0">
                <a:latin typeface="Times New Roman"/>
                <a:cs typeface="Times New Roman"/>
              </a:rPr>
              <a:t>Afshan, G., Shahid, S. and </a:t>
            </a:r>
            <a:r>
              <a:rPr lang="en-GB" err="1">
                <a:latin typeface="Times New Roman"/>
                <a:cs typeface="Times New Roman"/>
              </a:rPr>
              <a:t>Tunio</a:t>
            </a:r>
            <a:r>
              <a:rPr lang="en-GB" dirty="0">
                <a:latin typeface="Times New Roman"/>
                <a:cs typeface="Times New Roman"/>
              </a:rPr>
              <a:t>, M.N., 2021. Learning experiences of women entrepreneurs amidst COVID-19. </a:t>
            </a:r>
            <a:r>
              <a:rPr lang="en-GB" i="1" dirty="0">
                <a:latin typeface="Times New Roman"/>
                <a:cs typeface="Times New Roman"/>
              </a:rPr>
              <a:t>International Journal of Gender and Entrepreneurship</a:t>
            </a:r>
            <a:r>
              <a:rPr lang="en-GB" dirty="0">
                <a:latin typeface="Times New Roman"/>
                <a:cs typeface="Times New Roman"/>
              </a:rPr>
              <a:t>, </a:t>
            </a:r>
            <a:r>
              <a:rPr lang="en-GB" i="1" dirty="0">
                <a:latin typeface="Times New Roman"/>
                <a:cs typeface="Times New Roman"/>
              </a:rPr>
              <a:t>13</a:t>
            </a:r>
            <a:r>
              <a:rPr lang="en-GB" dirty="0">
                <a:latin typeface="Times New Roman"/>
                <a:cs typeface="Times New Roman"/>
              </a:rPr>
              <a:t>(2), pp.162-186.</a:t>
            </a:r>
            <a:endParaRPr lang="en-US">
              <a:latin typeface="Times New Roman"/>
              <a:cs typeface="Times New Roman"/>
            </a:endParaRPr>
          </a:p>
          <a:p>
            <a:pPr lvl="0"/>
            <a:r>
              <a:rPr lang="en-GB" dirty="0">
                <a:latin typeface="Times New Roman"/>
                <a:cs typeface="Times New Roman"/>
              </a:rPr>
              <a:t>Aulet, B., 2024. </a:t>
            </a:r>
            <a:r>
              <a:rPr lang="en-GB" i="1" dirty="0">
                <a:latin typeface="Times New Roman"/>
                <a:cs typeface="Times New Roman"/>
              </a:rPr>
              <a:t>Disciplined Entrepreneurship: 24 Steps to a Successful Startup, Expanded &amp; Updated</a:t>
            </a:r>
            <a:r>
              <a:rPr lang="en-GB" dirty="0">
                <a:latin typeface="Times New Roman"/>
                <a:cs typeface="Times New Roman"/>
              </a:rPr>
              <a:t>. John Wiley &amp; Sons.</a:t>
            </a:r>
            <a:endParaRPr lang="en-US">
              <a:latin typeface="Times New Roman"/>
              <a:cs typeface="Times New Roman"/>
            </a:endParaRPr>
          </a:p>
          <a:p>
            <a:pPr lvl="0"/>
            <a:r>
              <a:rPr lang="en-GB" dirty="0">
                <a:latin typeface="Times New Roman"/>
                <a:cs typeface="Times New Roman"/>
              </a:rPr>
              <a:t>Barba-Sánchez, V., Mitre-Aranda, M. and del </a:t>
            </a:r>
            <a:r>
              <a:rPr lang="en-GB" err="1">
                <a:latin typeface="Times New Roman"/>
                <a:cs typeface="Times New Roman"/>
              </a:rPr>
              <a:t>Brío</a:t>
            </a:r>
            <a:r>
              <a:rPr lang="en-GB" dirty="0">
                <a:latin typeface="Times New Roman"/>
                <a:cs typeface="Times New Roman"/>
              </a:rPr>
              <a:t>-González, J., 2022. The entrepreneurial intention of university students: An environmental perspective. </a:t>
            </a:r>
            <a:r>
              <a:rPr lang="en-GB" i="1" dirty="0">
                <a:latin typeface="Times New Roman"/>
                <a:cs typeface="Times New Roman"/>
              </a:rPr>
              <a:t>European research on management and business economics</a:t>
            </a:r>
            <a:r>
              <a:rPr lang="en-GB" dirty="0">
                <a:latin typeface="Times New Roman"/>
                <a:cs typeface="Times New Roman"/>
              </a:rPr>
              <a:t>, </a:t>
            </a:r>
            <a:r>
              <a:rPr lang="en-GB" i="1" dirty="0">
                <a:latin typeface="Times New Roman"/>
                <a:cs typeface="Times New Roman"/>
              </a:rPr>
              <a:t>28</a:t>
            </a:r>
            <a:r>
              <a:rPr lang="en-GB" dirty="0">
                <a:latin typeface="Times New Roman"/>
                <a:cs typeface="Times New Roman"/>
              </a:rPr>
              <a:t>(2), p.100184.</a:t>
            </a:r>
            <a:endParaRPr lang="en-US">
              <a:latin typeface="Times New Roman"/>
              <a:cs typeface="Times New Roman"/>
            </a:endParaRPr>
          </a:p>
          <a:p>
            <a:pPr lvl="0"/>
            <a:r>
              <a:rPr lang="en-GB" dirty="0">
                <a:latin typeface="Times New Roman"/>
                <a:cs typeface="Times New Roman"/>
              </a:rPr>
              <a:t>Bgateway.com, 2025. </a:t>
            </a:r>
            <a:r>
              <a:rPr lang="en-GB" i="1" dirty="0">
                <a:latin typeface="Times New Roman"/>
                <a:cs typeface="Times New Roman"/>
              </a:rPr>
              <a:t>Homemade Cakes and Confectionery.</a:t>
            </a:r>
            <a:r>
              <a:rPr lang="en-GB" dirty="0">
                <a:latin typeface="Times New Roman"/>
                <a:cs typeface="Times New Roman"/>
              </a:rPr>
              <a:t> Available at: </a:t>
            </a:r>
            <a:r>
              <a:rPr lang="en-GB" u="sng" dirty="0">
                <a:latin typeface="Times New Roman"/>
                <a:cs typeface="Times New Roman"/>
                <a:hlinkClick r:id="rId2">
                  <a:extLst>
                    <a:ext uri="{A12FA001-AC4F-418D-AE19-62706E023703}">
                      <ahyp:hlinkClr xmlns:ahyp="http://schemas.microsoft.com/office/drawing/2018/hyperlinkcolor" val="tx"/>
                    </a:ext>
                  </a:extLst>
                </a:hlinkClick>
              </a:rPr>
              <a:t>https://www.bgateway.com/assets/market-reports/Market-Report-Homemade-Cakes-and-Confectionery-August-2023.pdf</a:t>
            </a:r>
            <a:r>
              <a:rPr lang="en-GB" dirty="0">
                <a:latin typeface="Times New Roman"/>
                <a:cs typeface="Times New Roman"/>
              </a:rPr>
              <a:t> [Accessed on 9/6/2025]</a:t>
            </a:r>
            <a:endParaRPr lang="en-US">
              <a:latin typeface="Times New Roman"/>
              <a:cs typeface="Times New Roman"/>
            </a:endParaRPr>
          </a:p>
          <a:p>
            <a:pPr lvl="0"/>
            <a:r>
              <a:rPr lang="en-GB" dirty="0">
                <a:latin typeface="Times New Roman"/>
                <a:cs typeface="Times New Roman"/>
              </a:rPr>
              <a:t>Juliana, N.O., Hui, H.J., Clement, M., Solomon, E.N. and Elvis, O.K., 2021. The impact of creativity and innovation on entrepreneurship development: evidence from Nigeria. </a:t>
            </a:r>
            <a:r>
              <a:rPr lang="en-GB" i="1" dirty="0">
                <a:latin typeface="Times New Roman"/>
                <a:cs typeface="Times New Roman"/>
              </a:rPr>
              <a:t>Open Journal of Business and Management</a:t>
            </a:r>
            <a:r>
              <a:rPr lang="en-GB" dirty="0">
                <a:latin typeface="Times New Roman"/>
                <a:cs typeface="Times New Roman"/>
              </a:rPr>
              <a:t>, </a:t>
            </a:r>
            <a:r>
              <a:rPr lang="en-GB" i="1" dirty="0">
                <a:latin typeface="Times New Roman"/>
                <a:cs typeface="Times New Roman"/>
              </a:rPr>
              <a:t>9</a:t>
            </a:r>
            <a:r>
              <a:rPr lang="en-GB" dirty="0">
                <a:latin typeface="Times New Roman"/>
                <a:cs typeface="Times New Roman"/>
              </a:rPr>
              <a:t>(4), pp.1743-1770.</a:t>
            </a:r>
            <a:endParaRPr lang="en-US">
              <a:latin typeface="Times New Roman"/>
              <a:cs typeface="Times New Roman"/>
            </a:endParaRPr>
          </a:p>
          <a:p>
            <a:pPr lvl="0"/>
            <a:r>
              <a:rPr lang="en-GB" err="1">
                <a:latin typeface="Times New Roman"/>
                <a:cs typeface="Times New Roman"/>
              </a:rPr>
              <a:t>Ratten</a:t>
            </a:r>
            <a:r>
              <a:rPr lang="en-GB" dirty="0">
                <a:latin typeface="Times New Roman"/>
                <a:cs typeface="Times New Roman"/>
              </a:rPr>
              <a:t>, V., 2023. Digital platforms and transformational entrepreneurship during the COVID-19 crisis. </a:t>
            </a:r>
            <a:r>
              <a:rPr lang="en-GB" i="1" dirty="0">
                <a:latin typeface="Times New Roman"/>
                <a:cs typeface="Times New Roman"/>
              </a:rPr>
              <a:t>International Journal of Information Management</a:t>
            </a:r>
            <a:r>
              <a:rPr lang="en-GB" dirty="0">
                <a:latin typeface="Times New Roman"/>
                <a:cs typeface="Times New Roman"/>
              </a:rPr>
              <a:t>, </a:t>
            </a:r>
            <a:r>
              <a:rPr lang="en-GB" i="1" dirty="0">
                <a:latin typeface="Times New Roman"/>
                <a:cs typeface="Times New Roman"/>
              </a:rPr>
              <a:t>72</a:t>
            </a:r>
            <a:r>
              <a:rPr lang="en-GB" dirty="0">
                <a:latin typeface="Times New Roman"/>
                <a:cs typeface="Times New Roman"/>
              </a:rPr>
              <a:t>, p.102534.</a:t>
            </a:r>
            <a:endParaRPr lang="en-US">
              <a:latin typeface="Times New Roman"/>
              <a:cs typeface="Times New Roman"/>
            </a:endParaRPr>
          </a:p>
          <a:p>
            <a:pPr lvl="0"/>
            <a:r>
              <a:rPr lang="en-GB" err="1">
                <a:latin typeface="Times New Roman"/>
                <a:cs typeface="Times New Roman"/>
              </a:rPr>
              <a:t>Ratten</a:t>
            </a:r>
            <a:r>
              <a:rPr lang="en-GB" dirty="0">
                <a:latin typeface="Times New Roman"/>
                <a:cs typeface="Times New Roman"/>
              </a:rPr>
              <a:t>, V., 2023. Entrepreneurship: Definitions, opportunities, challenges, and future directions. </a:t>
            </a:r>
            <a:r>
              <a:rPr lang="en-GB" i="1" dirty="0">
                <a:latin typeface="Times New Roman"/>
                <a:cs typeface="Times New Roman"/>
              </a:rPr>
              <a:t>Global Business and Organizational Excellence</a:t>
            </a:r>
            <a:r>
              <a:rPr lang="en-GB" dirty="0">
                <a:latin typeface="Times New Roman"/>
                <a:cs typeface="Times New Roman"/>
              </a:rPr>
              <a:t>, </a:t>
            </a:r>
            <a:r>
              <a:rPr lang="en-GB" i="1" dirty="0">
                <a:latin typeface="Times New Roman"/>
                <a:cs typeface="Times New Roman"/>
              </a:rPr>
              <a:t>42</a:t>
            </a:r>
            <a:r>
              <a:rPr lang="en-GB" dirty="0">
                <a:latin typeface="Times New Roman"/>
                <a:cs typeface="Times New Roman"/>
              </a:rPr>
              <a:t>(5), pp.79-90.</a:t>
            </a:r>
            <a:endParaRPr lang="en-US">
              <a:latin typeface="Times New Roman"/>
              <a:cs typeface="Times New Roman"/>
            </a:endParaRPr>
          </a:p>
          <a:p>
            <a:pPr lvl="0"/>
            <a:r>
              <a:rPr lang="en-GB" dirty="0">
                <a:latin typeface="Times New Roman"/>
                <a:cs typeface="Times New Roman"/>
              </a:rPr>
              <a:t>Salmony, F.U. and Kanbach, D.K., 2022. Personality trait differences across types of entrepreneurs: a systematic literature review. </a:t>
            </a:r>
            <a:r>
              <a:rPr lang="en-GB" i="1" dirty="0">
                <a:latin typeface="Times New Roman"/>
                <a:cs typeface="Times New Roman"/>
              </a:rPr>
              <a:t>Review of managerial science</a:t>
            </a:r>
            <a:r>
              <a:rPr lang="en-GB" dirty="0">
                <a:latin typeface="Times New Roman"/>
                <a:cs typeface="Times New Roman"/>
              </a:rPr>
              <a:t>, </a:t>
            </a:r>
            <a:r>
              <a:rPr lang="en-GB" i="1" dirty="0">
                <a:latin typeface="Times New Roman"/>
                <a:cs typeface="Times New Roman"/>
              </a:rPr>
              <a:t>16</a:t>
            </a:r>
            <a:r>
              <a:rPr lang="en-GB" dirty="0">
                <a:latin typeface="Times New Roman"/>
                <a:cs typeface="Times New Roman"/>
              </a:rPr>
              <a:t>(3), pp.713-749.</a:t>
            </a:r>
            <a:endParaRPr lang="en-US">
              <a:latin typeface="Times New Roman"/>
              <a:cs typeface="Times New Roman"/>
            </a:endParaRPr>
          </a:p>
          <a:p>
            <a:pPr lvl="0"/>
            <a:r>
              <a:rPr lang="en-GB" dirty="0">
                <a:latin typeface="Times New Roman"/>
                <a:cs typeface="Times New Roman"/>
              </a:rPr>
              <a:t>Wang, C., Mundorf, N. and Salzarulo-McGuigan, A., 2022. Entrepreneurship education enhances entrepreneurial creativity: The mediating role of entrepreneurial inspiration. </a:t>
            </a:r>
            <a:r>
              <a:rPr lang="en-GB" i="1" dirty="0">
                <a:latin typeface="Times New Roman"/>
                <a:cs typeface="Times New Roman"/>
              </a:rPr>
              <a:t>The International Journal of Management Education</a:t>
            </a:r>
            <a:r>
              <a:rPr lang="en-GB" dirty="0">
                <a:latin typeface="Times New Roman"/>
                <a:cs typeface="Times New Roman"/>
              </a:rPr>
              <a:t>, </a:t>
            </a:r>
            <a:r>
              <a:rPr lang="en-GB" i="1" dirty="0">
                <a:latin typeface="Times New Roman"/>
                <a:cs typeface="Times New Roman"/>
              </a:rPr>
              <a:t>20</a:t>
            </a:r>
            <a:r>
              <a:rPr lang="en-GB" dirty="0">
                <a:latin typeface="Times New Roman"/>
                <a:cs typeface="Times New Roman"/>
              </a:rPr>
              <a:t>(2), p.100570.</a:t>
            </a:r>
            <a:endParaRPr lang="en-US">
              <a:latin typeface="Times New Roman"/>
              <a:cs typeface="Times New Roman"/>
            </a:endParaRPr>
          </a:p>
          <a:p>
            <a:endParaRPr lang="en-GB" dirty="0"/>
          </a:p>
        </p:txBody>
      </p:sp>
    </p:spTree>
    <p:extLst>
      <p:ext uri="{BB962C8B-B14F-4D97-AF65-F5344CB8AC3E}">
        <p14:creationId xmlns:p14="http://schemas.microsoft.com/office/powerpoint/2010/main" val="15219556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TotalTime>
  <Words>1985</Words>
  <Application>Microsoft Office PowerPoint</Application>
  <PresentationFormat>Widescreen</PresentationFormat>
  <Paragraphs>194</Paragraphs>
  <Slides>14</Slides>
  <Notes>8</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IRINA’S HOMEMADE SWEETS &amp; CAKES</vt:lpstr>
      <vt:lpstr>Table of contents</vt:lpstr>
      <vt:lpstr>INTRODUCTION TO PRODUCT/SERVICE</vt:lpstr>
      <vt:lpstr>MISSION STATEMENT, BUSINESS AIMS, OBJECTIVES</vt:lpstr>
      <vt:lpstr>USP, LEGAL STRUCTURE, PROPOSED LOCATION</vt:lpstr>
      <vt:lpstr>HRM STRATEGY AND FINANCIAL OVERVIEW</vt:lpstr>
      <vt:lpstr>FINANCIAL OVERVIEW - CASH FLOW FORECAST (IN £)</vt:lpstr>
      <vt:lpstr>SWOT ANALYSIS</vt:lpstr>
      <vt:lpstr>12-MONTH MARKETING AND BRANDING STRATEGY</vt:lpstr>
      <vt:lpstr>MARKETING SAMPLES</vt:lpstr>
      <vt:lpstr>REASONS FOR INVESTING IN THE BUSINESS</vt:lpstr>
      <vt:lpstr>HOW TO USE THE FUNDING TO DEVELOP AND GROW THE BUSINESS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Irina Calin</dc:creator>
  <cp:lastModifiedBy>Irina Calin (1905198)</cp:lastModifiedBy>
  <cp:revision>64</cp:revision>
  <dcterms:created xsi:type="dcterms:W3CDTF">2025-06-10T15:20:04Z</dcterms:created>
  <dcterms:modified xsi:type="dcterms:W3CDTF">2025-06-29T21:55:52Z</dcterms:modified>
</cp:coreProperties>
</file>