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71" r:id="rId3"/>
    <p:sldId id="266" r:id="rId4"/>
    <p:sldId id="274" r:id="rId5"/>
    <p:sldId id="267" r:id="rId6"/>
    <p:sldId id="268" r:id="rId7"/>
    <p:sldId id="269" r:id="rId8"/>
    <p:sldId id="270" r:id="rId9"/>
    <p:sldId id="273" r:id="rId10"/>
    <p:sldId id="276" r:id="rId11"/>
    <p:sldId id="275" r:id="rId12"/>
    <p:sldId id="27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A5A6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1800" autoAdjust="0"/>
  </p:normalViewPr>
  <p:slideViewPr>
    <p:cSldViewPr snapToGrid="0">
      <p:cViewPr varScale="1">
        <p:scale>
          <a:sx n="52" d="100"/>
          <a:sy n="52" d="100"/>
        </p:scale>
        <p:origin x="14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4F3C63-50E9-4078-9FFD-F53543CAB3DD}" type="datetimeFigureOut">
              <a:rPr lang="en-GB" smtClean="0"/>
              <a:t>01/06/2019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53652B-6F55-464F-A63D-60C5582CD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588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865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4020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1400" dirty="0"/>
              <a:t>Figure 1 - https://www.dailysignal.com/2019/04/05/why-all-the-blame-for-venezuelas-woes-falls-on-chavez-and-maduro/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4659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1400" dirty="0"/>
              <a:t>Figure 2 - https://venezuelanalysis.com/news/14215</a:t>
            </a:r>
            <a:br>
              <a:rPr lang="en-GB" sz="1400" dirty="0"/>
            </a:br>
            <a:endParaRPr lang="en-GB" sz="14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025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Figure 3 - https://www.presstv.com/Detail/2019/03/09/590629/Venezuela-Guaido-massive-opposition-rally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55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Figure 4 - http://anticapitalistasenred.org/en/2019/03/06/venezuela-la-entrada-de-guaido-nuevamente-al-pais-se-destapan-los-acuerdos/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2233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Picture – https://theintercept.com/2019/02/13/neoliberalism-or-death-the-u-s-economic-war-against-venezuela/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2759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9835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Figure 5 - https://www.npr.org/2019/02/08/692698637/humanitarian-aid-arrives-for-venezuela-but-maduro-blocks-it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287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Figure 6 - https://www.careinternational.org.uk/stories/year-life-care-10-highlights-2018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3115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Figure 7 - https://venezuelanalysis.com/analysis/14125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133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53652B-6F55-464F-A63D-60C5582CDC8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74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928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702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439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3893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525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268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517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421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781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384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240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1455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0050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1216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68852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87760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193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79F7E74-7C4A-446F-940E-CD591BD86D8C}" type="datetimeFigureOut">
              <a:rPr lang="en-GB" smtClean="0"/>
              <a:t>01/06/2019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EBF5C74-E9AB-4402-8A47-93F7619FAE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889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073935-E043-4801-AF06-06093A914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6C4E6-BD97-4034-AD89-CD6A4E50C1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1479" y="512224"/>
            <a:ext cx="3461281" cy="2774981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“</a:t>
            </a:r>
            <a:r>
              <a:rPr lang="en-GB" sz="4400" i="1" dirty="0"/>
              <a:t>The largest exodus in Latin America in a century</a:t>
            </a:r>
            <a:r>
              <a:rPr lang="en-GB" sz="4400" dirty="0"/>
              <a:t>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2FF929-6681-4714-8AE6-02F3636B34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8440" y="4337172"/>
            <a:ext cx="3461281" cy="1887008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4400" b="1" dirty="0"/>
              <a:t>Venezuela – A country </a:t>
            </a:r>
            <a:r>
              <a:rPr lang="en-GB" sz="4400" b="1"/>
              <a:t>in crisis?</a:t>
            </a:r>
            <a:endParaRPr lang="en-GB" sz="4400" b="1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AC26FF4-D6F9-4A94-A837-D051A101E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EFFE501B-F9EC-4229-99D6-F39E38A71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064C6A0-3DE4-4F4A-B650-78A628163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25">
              <a:extLst>
                <a:ext uri="{FF2B5EF4-FFF2-40B4-BE49-F238E27FC236}">
                  <a16:creationId xmlns:a16="http://schemas.microsoft.com/office/drawing/2014/main" id="{43CD3E83-3D0D-40EE-B1A2-9C989EBF2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71553909-760D-4B98-96A4-F9F48339A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1F006A6C-F843-49BC-AC84-89BD2AF58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62AEE6F3-16F4-4944-8459-4D5EEA34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0" name="Rounded Rectangle 16">
            <a:extLst>
              <a:ext uri="{FF2B5EF4-FFF2-40B4-BE49-F238E27FC236}">
                <a16:creationId xmlns:a16="http://schemas.microsoft.com/office/drawing/2014/main" id="{8D6B9972-4A81-4223-9901-0E559A1D5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3" y="648931"/>
            <a:ext cx="685443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B70EB4-47E8-475D-8992-0D5F487D2B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550" y="1221286"/>
            <a:ext cx="6202778" cy="412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94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BDE1E-B659-453A-93CC-3AD900759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177201"/>
            <a:ext cx="10018713" cy="927699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The impact of the 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BD311-B728-4D59-9A22-43576FCA6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447800"/>
            <a:ext cx="10018713" cy="5232999"/>
          </a:xfrm>
        </p:spPr>
        <p:txBody>
          <a:bodyPr>
            <a:noAutofit/>
          </a:bodyPr>
          <a:lstStyle/>
          <a:p>
            <a:pPr marL="342900" lvl="0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Displacement of people</a:t>
            </a:r>
          </a:p>
          <a:p>
            <a:pPr marL="800100" lvl="1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million people have fled the country. Over a million Venezuelans have sought refuge in neighbouring Colombia, resulting in added pressure on already stretched resources.</a:t>
            </a:r>
            <a:b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Health</a:t>
            </a:r>
          </a:p>
          <a:p>
            <a:pPr marL="800100" lvl="1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Medical facilities in Venezuela are breaking down – there is a shortage of around 85% of medicines, 13,000 doctors have left in the past 4 years, and people are becoming more vulnerable to diseases such as TB and Malaria with over 412,000 cases reported in 2017.</a:t>
            </a:r>
            <a:b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Economic</a:t>
            </a:r>
          </a:p>
          <a:p>
            <a:pPr marL="800100" lvl="1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90% of the country’s population lives below the poverty line.</a:t>
            </a:r>
          </a:p>
          <a:p>
            <a:pPr marL="800100" lvl="1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Inflation has increased rapidly – predicted to reach 10 million percent this year</a:t>
            </a:r>
          </a:p>
          <a:p>
            <a:pPr marL="800100" lvl="1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7048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F49F-BD96-4075-A038-BC4FD115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323850"/>
            <a:ext cx="10018713" cy="1752599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 of the crisis – A political history</a:t>
            </a:r>
            <a:endParaRPr lang="en-GB" sz="3200" dirty="0"/>
          </a:p>
        </p:txBody>
      </p:sp>
      <p:pic>
        <p:nvPicPr>
          <p:cNvPr id="6" name="Picture 5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66059EDD-E154-4D70-8B59-5FB119E5B70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"/>
          <a:stretch/>
        </p:blipFill>
        <p:spPr>
          <a:xfrm>
            <a:off x="1302725" y="2514600"/>
            <a:ext cx="4450375" cy="287655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23AB9-F189-4D2E-BF63-93DDDE3E8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336" y="2076449"/>
            <a:ext cx="5486687" cy="445770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1920s to 70s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– One of the world’s largest oil reserves was discovered and their economic plan was based entirely on oil exportation.</a:t>
            </a:r>
            <a:endParaRPr lang="en-GB" sz="2000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1980s and 90s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– Global oil prices fall leaving Venezuela facing massive debt.</a:t>
            </a:r>
          </a:p>
          <a:p>
            <a:pPr>
              <a:lnSpc>
                <a:spcPct val="90000"/>
              </a:lnSpc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1998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– Socialist Hugo Chavez is elected president and remained as such until his death in 2013.</a:t>
            </a:r>
          </a:p>
          <a:p>
            <a:pPr>
              <a:lnSpc>
                <a:spcPct val="90000"/>
              </a:lnSpc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2013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– Following Chavez’s death, Nicolás Maduro becomes president</a:t>
            </a:r>
          </a:p>
          <a:p>
            <a:pPr>
              <a:lnSpc>
                <a:spcPct val="90000"/>
              </a:lnSpc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7293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F49F-BD96-4075-A038-BC4FD115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393114"/>
            <a:ext cx="10018713" cy="1752599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 of the crisis – A political history</a:t>
            </a:r>
            <a:endParaRPr lang="en-GB" sz="3200" dirty="0"/>
          </a:p>
        </p:txBody>
      </p:sp>
      <p:pic>
        <p:nvPicPr>
          <p:cNvPr id="5" name="Picture 4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6CD734E1-B832-4043-8254-364EB5E5DE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4458" y="2571750"/>
            <a:ext cx="4518642" cy="286443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23AB9-F189-4D2E-BF63-93DDDE3E8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336" y="2145713"/>
            <a:ext cx="5486687" cy="431917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2014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– Anti-government protests which were broken up using lethal force.</a:t>
            </a:r>
          </a:p>
          <a:p>
            <a:pPr>
              <a:lnSpc>
                <a:spcPct val="90000"/>
              </a:lnSpc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2015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– The opposition Democratic Unity Party wins control of the National Assembly, ending 16 years of Socialist Party rule.</a:t>
            </a:r>
          </a:p>
          <a:p>
            <a:pPr>
              <a:lnSpc>
                <a:spcPct val="90000"/>
              </a:lnSpc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2017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– In response to the opposition gaining control of the National Assembly, Maduro established a new legislative body known as the National Constituent Assembly made up of exclusively government supporters.</a:t>
            </a:r>
          </a:p>
          <a:p>
            <a:pPr>
              <a:lnSpc>
                <a:spcPct val="90000"/>
              </a:lnSpc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5965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F49F-BD96-4075-A038-BC4FD115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419100"/>
            <a:ext cx="10018713" cy="1752599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2019’s Major Developments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5" descr="A group of people in front of a crowd&#10;&#10;Description automatically generated">
            <a:extLst>
              <a:ext uri="{FF2B5EF4-FFF2-40B4-BE49-F238E27FC236}">
                <a16:creationId xmlns:a16="http://schemas.microsoft.com/office/drawing/2014/main" id="{0418FE2E-6393-44F1-B457-6E5EED3D31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773" y="2495550"/>
            <a:ext cx="4462377" cy="282802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88800-D1CB-43F0-BA36-BED9C824D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336" y="2666999"/>
            <a:ext cx="5486687" cy="312420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 January, Maduro was sworn in as president for another term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low turnout election was seen as fraudulent by many countries.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As a result, opposition leader Juan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Guaidó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declares himself interim-president with the support of over 50 countries.</a:t>
            </a:r>
          </a:p>
          <a:p>
            <a:pPr>
              <a:lnSpc>
                <a:spcPct val="90000"/>
              </a:lnSpc>
            </a:pP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632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27921963-DB7E-48E3-A36C-FABC2EFDA6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6" r="560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58F49F-BD96-4075-A038-BC4FD115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9099"/>
            <a:ext cx="3647493" cy="496583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Maduro 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vs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Guaidó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Russia and China vs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USA and Europe</a:t>
            </a:r>
            <a:br>
              <a:rPr lang="en-GB" dirty="0"/>
            </a:br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378FF8B-3743-48E1-88E3-F4CADB3DE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06171"/>
            <a:ext cx="0" cy="3431689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11F70-DED1-4767-90F4-90A66CC2D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38" y="190500"/>
            <a:ext cx="6591346" cy="685798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Russia and China both refuse to recognise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Guaidó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as president. Russia disagree with the US meddling in an allied country and stand with Maduro in opposition to regime change.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Oil and debt – Russia and China both have a vested interest in Venezuela; they have invested heavily in their oil industry and are owed billions of dollars.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Russian support remains strong but Chinese support may be dwindling.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Guaidó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has the support of USA, Europe and majority of Latin America.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He has promised to give control of Venezuela’s oil back to the international oil companies.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oil industry gives more money to the Republicans. In 2018, Texas senator Ted Cruz reportedly received more money from the oil and gas people than anyone else.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7740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0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FC34D68B-8C5B-408C-A907-579FA75BFC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58F49F-BD96-4075-A038-BC4FD115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76207"/>
            <a:ext cx="10018713" cy="1752599"/>
          </a:xfrm>
        </p:spPr>
        <p:txBody>
          <a:bodyPr anchor="b"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US Sanctions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B4A45-6DAD-4821-AC7A-B9733F5C5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9402" y="1371600"/>
            <a:ext cx="10233621" cy="5410193"/>
          </a:xfrm>
        </p:spPr>
        <p:txBody>
          <a:bodyPr anchor="t">
            <a:normAutofit fontScale="925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600" u="sng" dirty="0">
                <a:latin typeface="Calibri" panose="020F0502020204030204" pitchFamily="34" charset="0"/>
                <a:cs typeface="Calibri" panose="020F0502020204030204" pitchFamily="34" charset="0"/>
              </a:rPr>
              <a:t>August 2017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/>
              <a:t>Sanctions prohibited the Venezuelan government from borrowing in US financial markets preventing the government from restructuring its foreign debt.</a:t>
            </a:r>
          </a:p>
          <a:p>
            <a:pPr lvl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Oil production crashed. Export earnings and government revenue decrease. Can no longer afford to import enough medicine, food and life-saving goods.</a:t>
            </a:r>
            <a:b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600" u="sng" dirty="0">
                <a:latin typeface="Calibri" panose="020F0502020204030204" pitchFamily="34" charset="0"/>
                <a:cs typeface="Calibri" panose="020F0502020204030204" pitchFamily="34" charset="0"/>
              </a:rPr>
              <a:t>January 2019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US cut Venezuela from their largest oil market. Trump’s administration pressures other countries such as India to stop buying their oil by threatening them with sanctions.</a:t>
            </a:r>
            <a:b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600" u="sng" dirty="0">
                <a:latin typeface="Calibri" panose="020F0502020204030204" pitchFamily="34" charset="0"/>
                <a:cs typeface="Calibri" panose="020F0502020204030204" pitchFamily="34" charset="0"/>
              </a:rPr>
              <a:t>Jeffrey Sachs and Mark </a:t>
            </a:r>
            <a:r>
              <a:rPr lang="en-GB" sz="26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Weisbrot</a:t>
            </a:r>
            <a:r>
              <a:rPr lang="en-GB" sz="2600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US sanctions caused more than 40,000 deaths in 2017-18. 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US sanctions actually fit the definition of collective punishment of the </a:t>
            </a:r>
            <a:r>
              <a:rPr lang="en-GB" sz="2200" dirty="0"/>
              <a:t>civilian population as described in both the Geneva and Hague international conventions.</a:t>
            </a:r>
            <a:br>
              <a:rPr lang="en-GB" sz="1000" dirty="0"/>
            </a:br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14625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F49F-BD96-4075-A038-BC4FD115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714377"/>
            <a:ext cx="10018713" cy="476250"/>
          </a:xfrm>
        </p:spPr>
        <p:txBody>
          <a:bodyPr>
            <a:normAutofit fontScale="90000"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Alfred de Zayas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15CCA-76B0-4839-93CE-B37AC0DB1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952502"/>
            <a:ext cx="10018713" cy="573404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first and only UN rapporteur to have visited Venezuela in 21 years.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There is a scarcity of foods and medicines but no “humanitarian crisis”. 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It is an economic war being made worse by sanctions. The deaths caused by such sanctions are not simply collateral damage, but in fact premeditated homicide.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recognition of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Guaidó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as president by so many countries is actually,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“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A breach of customary international law, in particular a breach of Chapter 4, Article 19 of the OAS Charter, and of articles 1 and 2 of the UN Charter.” </a:t>
            </a:r>
            <a:b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His findings do not follow a politically correct narrative – disputes High Commissioner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Zeid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Raad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el Hussein’s findings. As a result he believes that the mainstream media refuse to accept his findings and journalists are instead suppressing information.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370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F49F-BD96-4075-A038-BC4FD115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589547"/>
            <a:ext cx="10018713" cy="1287379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has been done to help?</a:t>
            </a:r>
            <a:br>
              <a:rPr lang="en-GB" dirty="0"/>
            </a:br>
            <a:endParaRPr lang="en-GB" dirty="0"/>
          </a:p>
        </p:txBody>
      </p:sp>
      <p:pic>
        <p:nvPicPr>
          <p:cNvPr id="9" name="Picture 8" descr="A highway with a mountain in the background&#10;&#10;Description automatically generated">
            <a:extLst>
              <a:ext uri="{FF2B5EF4-FFF2-40B4-BE49-F238E27FC236}">
                <a16:creationId xmlns:a16="http://schemas.microsoft.com/office/drawing/2014/main" id="{844D5F86-73A4-4783-B4DC-31A03FA631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3157" y="2743200"/>
            <a:ext cx="4411579" cy="292006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15CCA-76B0-4839-93CE-B37AC0DB1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233236"/>
            <a:ext cx="5758569" cy="5109411"/>
          </a:xfrm>
        </p:spPr>
        <p:txBody>
          <a:bodyPr anchor="t">
            <a:noAutofit/>
          </a:bodyPr>
          <a:lstStyle/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Aid has been blocked coming into Venezuela’s government. But why?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Pride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BBC reported how Maduro rejected aid offers, saying, 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000" i="1" dirty="0"/>
              <a:t>“We have never been, nor are we, a country of beggars”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Fear of US military intervention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Maduro contends that US aid shipments are a plot to meddle in his country’s internal affairs and is sceptical of US’ intentions regarding military intervention.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i="1" dirty="0"/>
            </a:br>
            <a:endParaRPr lang="en-GB" sz="2000" i="1" dirty="0"/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endParaRPr lang="en-GB" sz="2000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90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90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1" indent="0">
              <a:lnSpc>
                <a:spcPct val="90000"/>
              </a:lnSpc>
              <a:buNone/>
            </a:pP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90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271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F49F-BD96-4075-A038-BC4FD115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590549"/>
            <a:ext cx="10018713" cy="1143000"/>
          </a:xfrm>
        </p:spPr>
        <p:txBody>
          <a:bodyPr>
            <a:normAutofit fontScale="90000"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What has been done to help?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 descr="A picture containing ground, person, child, outdoor&#10;&#10;Description automatically generated">
            <a:extLst>
              <a:ext uri="{FF2B5EF4-FFF2-40B4-BE49-F238E27FC236}">
                <a16:creationId xmlns:a16="http://schemas.microsoft.com/office/drawing/2014/main" id="{059176D2-1D1E-4D5A-9C82-94F422BBBB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149" y="2252412"/>
            <a:ext cx="4519609" cy="283845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15CCA-76B0-4839-93CE-B37AC0DB1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336" y="2129588"/>
            <a:ext cx="5486687" cy="4728411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000" u="sng" dirty="0">
                <a:latin typeface="Calibri" panose="020F0502020204030204" pitchFamily="34" charset="0"/>
                <a:cs typeface="Calibri" panose="020F0502020204030204" pitchFamily="34" charset="0"/>
              </a:rPr>
              <a:t>CARE International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Provides vulnerable people in Southern Venezuela with cash vouchers for food and accommodation.</a:t>
            </a:r>
          </a:p>
          <a:p>
            <a:pPr lvl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Much of their work is focussed on Venezuelans fleeing to neighbouring countries; providing legal counselling, cash assistance and working with local populations to combat increasing xenophobia and promote inclusion.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90000"/>
              </a:lnSpc>
            </a:pPr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90000"/>
              </a:lnSpc>
            </a:pPr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1" indent="0">
              <a:lnSpc>
                <a:spcPct val="90000"/>
              </a:lnSpc>
              <a:buNone/>
            </a:pPr>
            <a:b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90000"/>
              </a:lnSpc>
            </a:pPr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86901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F49F-BD96-4075-A038-BC4FD115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514352"/>
            <a:ext cx="10018713" cy="1409700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has been done to help?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 descr="A group of people sitting at a picnic table&#10;&#10;Description automatically generated">
            <a:extLst>
              <a:ext uri="{FF2B5EF4-FFF2-40B4-BE49-F238E27FC236}">
                <a16:creationId xmlns:a16="http://schemas.microsoft.com/office/drawing/2014/main" id="{176A089B-2AD6-4490-857B-7981D263ED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150" y="2578500"/>
            <a:ext cx="4598379" cy="284400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15CCA-76B0-4839-93CE-B37AC0DB1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336" y="1828801"/>
            <a:ext cx="5486687" cy="434339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b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u="sng" dirty="0">
                <a:latin typeface="Calibri" panose="020F0502020204030204" pitchFamily="34" charset="0"/>
                <a:cs typeface="Calibri" panose="020F0502020204030204" pitchFamily="34" charset="0"/>
              </a:rPr>
              <a:t>Mercy Corps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Their focus is also on helping Venezuelan refugees, as well as Colombians that have been affected by Venezuelan migrants. 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Have provided emergency cash via prepaid debit cards to help 7,000 people including Venezuelan migrants, refugees, returning Colombians and host community Colombians affected by Venezuelan migration.</a:t>
            </a:r>
          </a:p>
          <a:p>
            <a:pPr lvl="1"/>
            <a:endParaRPr lang="en-GB" sz="17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17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17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17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17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17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897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F49F-BD96-4075-A038-BC4FD1156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838201"/>
            <a:ext cx="10018713" cy="628649"/>
          </a:xfrm>
        </p:spPr>
        <p:txBody>
          <a:bodyPr>
            <a:normAutofit fontScale="90000"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Is there an end to the crisis in sight and if so, what is the likely outcome?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15CCA-76B0-4839-93CE-B37AC0DB1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314450"/>
            <a:ext cx="10018713" cy="531494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Not the million pound question but the multi-billion pound question!</a:t>
            </a:r>
          </a:p>
          <a:p>
            <a:pPr marL="0" indent="0" algn="ctr">
              <a:buNone/>
            </a:pP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US military intervention?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Russian military intervention?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What role will China play?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Depending on which media source you read, many potential outcomes and solutions are being floated around.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BUT… the key lies with the Venezuelan military. Widespread belief is if Maduro loses their loyalty, Maduro’s regime will fall.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21472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1606</TotalTime>
  <Words>699</Words>
  <Application>Microsoft Office PowerPoint</Application>
  <PresentationFormat>Widescreen</PresentationFormat>
  <Paragraphs>120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Corbel</vt:lpstr>
      <vt:lpstr>Parallax</vt:lpstr>
      <vt:lpstr>“The largest exodus in Latin America in a century”</vt:lpstr>
      <vt:lpstr>The impact of the crisis</vt:lpstr>
      <vt:lpstr>Cause of the crisis – A political history</vt:lpstr>
      <vt:lpstr>Cause of the crisis – A political history</vt:lpstr>
      <vt:lpstr>2019’s Major Developments </vt:lpstr>
      <vt:lpstr>Maduro  vs  Guaidó   Russia and China vs  USA and Europe </vt:lpstr>
      <vt:lpstr>US Sanctions </vt:lpstr>
      <vt:lpstr>Alfred de Zayas </vt:lpstr>
      <vt:lpstr>What has been done to help? </vt:lpstr>
      <vt:lpstr>What has been done to help? </vt:lpstr>
      <vt:lpstr>What has been done to help? </vt:lpstr>
      <vt:lpstr>Is there an end to the crisis in sight and if so, what is the likely outcome?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“The largest exodus in Latin America in a century”</dc:title>
  <dc:creator>Ceri Cranfield</dc:creator>
  <cp:lastModifiedBy>Ceri Cranfield</cp:lastModifiedBy>
  <cp:revision>9</cp:revision>
  <dcterms:created xsi:type="dcterms:W3CDTF">2019-05-28T19:17:47Z</dcterms:created>
  <dcterms:modified xsi:type="dcterms:W3CDTF">2019-06-02T16:42:53Z</dcterms:modified>
</cp:coreProperties>
</file>